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48" r:id="rId1"/>
    <p:sldMasterId id="2147484080" r:id="rId2"/>
  </p:sldMasterIdLst>
  <p:notesMasterIdLst>
    <p:notesMasterId r:id="rId30"/>
  </p:notesMasterIdLst>
  <p:sldIdLst>
    <p:sldId id="419" r:id="rId3"/>
    <p:sldId id="578" r:id="rId4"/>
    <p:sldId id="550" r:id="rId5"/>
    <p:sldId id="516" r:id="rId6"/>
    <p:sldId id="473" r:id="rId7"/>
    <p:sldId id="421" r:id="rId8"/>
    <p:sldId id="345" r:id="rId9"/>
    <p:sldId id="517" r:id="rId10"/>
    <p:sldId id="555" r:id="rId11"/>
    <p:sldId id="563" r:id="rId12"/>
    <p:sldId id="556" r:id="rId13"/>
    <p:sldId id="559" r:id="rId14"/>
    <p:sldId id="564" r:id="rId15"/>
    <p:sldId id="567" r:id="rId16"/>
    <p:sldId id="519" r:id="rId17"/>
    <p:sldId id="568" r:id="rId18"/>
    <p:sldId id="569" r:id="rId19"/>
    <p:sldId id="581" r:id="rId20"/>
    <p:sldId id="570" r:id="rId21"/>
    <p:sldId id="571" r:id="rId22"/>
    <p:sldId id="572" r:id="rId23"/>
    <p:sldId id="573" r:id="rId24"/>
    <p:sldId id="574" r:id="rId25"/>
    <p:sldId id="512" r:id="rId26"/>
    <p:sldId id="475" r:id="rId27"/>
    <p:sldId id="579" r:id="rId28"/>
    <p:sldId id="546" r:id="rId29"/>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EBAN AUZ" initials="EA" lastIdx="1" clrIdx="0"/>
  <p:cmAuthor id="2" name="pancho" initials="p"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ED83"/>
    <a:srgbClr val="FF3300"/>
    <a:srgbClr val="53AB47"/>
    <a:srgbClr val="FFFFFF"/>
    <a:srgbClr val="000000"/>
    <a:srgbClr val="7BBB61"/>
    <a:srgbClr val="A0DF91"/>
    <a:srgbClr val="B2F4A2"/>
    <a:srgbClr val="336600"/>
    <a:srgbClr val="9EB7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81" autoAdjust="0"/>
    <p:restoredTop sz="94291" autoAdjust="0"/>
  </p:normalViewPr>
  <p:slideViewPr>
    <p:cSldViewPr>
      <p:cViewPr varScale="1">
        <p:scale>
          <a:sx n="79" d="100"/>
          <a:sy n="79" d="100"/>
        </p:scale>
        <p:origin x="-552" y="-96"/>
      </p:cViewPr>
      <p:guideLst>
        <p:guide orient="horz" pos="2160"/>
        <p:guide pos="3840"/>
      </p:guideLst>
    </p:cSldViewPr>
  </p:slideViewPr>
  <p:outlineViewPr>
    <p:cViewPr>
      <p:scale>
        <a:sx n="33" d="100"/>
        <a:sy n="33" d="100"/>
      </p:scale>
      <p:origin x="24" y="6726"/>
    </p:cViewPr>
  </p:outlineViewPr>
  <p:notesTextViewPr>
    <p:cViewPr>
      <p:scale>
        <a:sx n="3" d="2"/>
        <a:sy n="3" d="2"/>
      </p:scale>
      <p:origin x="0" y="0"/>
    </p:cViewPr>
  </p:notesTextViewPr>
  <p:sorterViewPr>
    <p:cViewPr>
      <p:scale>
        <a:sx n="100" d="100"/>
        <a:sy n="100" d="100"/>
      </p:scale>
      <p:origin x="0" y="-6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52698A-6408-4E9A-AA5D-004336F04574}" type="datetimeFigureOut">
              <a:rPr lang="es-EC"/>
              <a:pPr>
                <a:defRPr/>
              </a:pPr>
              <a:t>10/06/2021</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s-EC"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C"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31DF2B-E15E-4EFA-AD59-C61873B2CE37}" type="slidenum">
              <a:rPr lang="es-EC"/>
              <a:pPr>
                <a:defRPr/>
              </a:pPr>
              <a:t>‹Nº›</a:t>
            </a:fld>
            <a:endParaRPr lang="es-EC"/>
          </a:p>
        </p:txBody>
      </p:sp>
    </p:spTree>
    <p:extLst>
      <p:ext uri="{BB962C8B-B14F-4D97-AF65-F5344CB8AC3E}">
        <p14:creationId xmlns:p14="http://schemas.microsoft.com/office/powerpoint/2010/main" val="226053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62467"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panose="020B0604020202020204" pitchFamily="34" charset="0"/>
            </a:endParaRPr>
          </a:p>
        </p:txBody>
      </p:sp>
      <p:sp>
        <p:nvSpPr>
          <p:cNvPr id="2" name="1 Marcador de notas"/>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151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E331DF2B-E15E-4EFA-AD59-C61873B2CE37}" type="slidenum">
              <a:rPr lang="es-EC" smtClean="0"/>
              <a:pPr>
                <a:defRPr/>
              </a:pPr>
              <a:t>3</a:t>
            </a:fld>
            <a:endParaRPr lang="es-EC"/>
          </a:p>
        </p:txBody>
      </p:sp>
    </p:spTree>
    <p:extLst>
      <p:ext uri="{BB962C8B-B14F-4D97-AF65-F5344CB8AC3E}">
        <p14:creationId xmlns:p14="http://schemas.microsoft.com/office/powerpoint/2010/main" val="4174040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7</a:t>
            </a:fld>
            <a:endParaRPr lang="es-EC"/>
          </a:p>
        </p:txBody>
      </p:sp>
    </p:spTree>
    <p:extLst>
      <p:ext uri="{BB962C8B-B14F-4D97-AF65-F5344CB8AC3E}">
        <p14:creationId xmlns:p14="http://schemas.microsoft.com/office/powerpoint/2010/main" val="265051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8</a:t>
            </a:fld>
            <a:endParaRPr lang="es-EC"/>
          </a:p>
        </p:txBody>
      </p:sp>
    </p:spTree>
    <p:extLst>
      <p:ext uri="{BB962C8B-B14F-4D97-AF65-F5344CB8AC3E}">
        <p14:creationId xmlns:p14="http://schemas.microsoft.com/office/powerpoint/2010/main" val="3245756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28"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4" name="Rectangle 25"/>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6" name="Rectangle 27"/>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86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2890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1396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427782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8226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74169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2" y="1604965"/>
            <a:ext cx="5380567"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3370" y="1604965"/>
            <a:ext cx="5380567"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0294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6176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43201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4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560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4488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9945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32083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2853" y="273050"/>
            <a:ext cx="2741083" cy="53022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1" y="273050"/>
            <a:ext cx="8020051" cy="5302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7122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8255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8661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23833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85077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42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2542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51825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29"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030" name="Picture 26" descr="LOGO ESPE ORIGINAL copia"/>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050" name="Object 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52" r:id="rId14" imgW="7748626" imgH="4759452" progId="">
                  <p:embed/>
                </p:oleObj>
              </mc:Choice>
              <mc:Fallback>
                <p:oleObj r:id="rId14" imgW="7748626" imgH="475945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51" name="Rectangle 2"/>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2" name="Rectangle 3"/>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sp>
        <p:nvSpPr>
          <p:cNvPr id="2053" name="Rectangle 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4" name="Rectangle 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pic>
        <p:nvPicPr>
          <p:cNvPr id="2055"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6" name="Oval 7"/>
          <p:cNvSpPr>
            <a:spLocks noChangeArrowheads="1"/>
          </p:cNvSpPr>
          <p:nvPr/>
        </p:nvSpPr>
        <p:spPr bwMode="auto">
          <a:xfrm>
            <a:off x="289984" y="260355"/>
            <a:ext cx="1056216" cy="792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a:endParaRPr>
          </a:p>
        </p:txBody>
      </p:sp>
      <p:sp>
        <p:nvSpPr>
          <p:cNvPr id="2" name="Rectangle 8"/>
          <p:cNvSpPr>
            <a:spLocks noGrp="1" noChangeArrowheads="1"/>
          </p:cNvSpPr>
          <p:nvPr>
            <p:ph type="title"/>
          </p:nvPr>
        </p:nvSpPr>
        <p:spPr bwMode="auto">
          <a:xfrm>
            <a:off x="609600" y="273050"/>
            <a:ext cx="10964333" cy="11382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8" name="Rectangle 9"/>
          <p:cNvSpPr>
            <a:spLocks noGrp="1" noChangeArrowheads="1"/>
          </p:cNvSpPr>
          <p:nvPr>
            <p:ph type="body" idx="1"/>
          </p:nvPr>
        </p:nvSpPr>
        <p:spPr bwMode="auto">
          <a:xfrm>
            <a:off x="609600" y="1604965"/>
            <a:ext cx="1096433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s-US"/>
              <a:t>Click to edit the outline text format</a:t>
            </a:r>
          </a:p>
          <a:p>
            <a:pPr lvl="1"/>
            <a:r>
              <a:rPr lang="en-GB" altLang="es-US"/>
              <a:t>Second Outline Level</a:t>
            </a:r>
          </a:p>
          <a:p>
            <a:pPr lvl="2"/>
            <a:r>
              <a:rPr lang="en-GB" altLang="es-US"/>
              <a:t>Third Outline Level</a:t>
            </a:r>
          </a:p>
          <a:p>
            <a:pPr lvl="3"/>
            <a:r>
              <a:rPr lang="en-GB" altLang="es-US"/>
              <a:t>Fourth Outline Level</a:t>
            </a:r>
          </a:p>
          <a:p>
            <a:pPr lvl="4"/>
            <a:r>
              <a:rPr lang="en-GB" altLang="es-US"/>
              <a:t>Fifth Outline Level</a:t>
            </a:r>
          </a:p>
          <a:p>
            <a:pPr lvl="4"/>
            <a:r>
              <a:rPr lang="en-GB" altLang="es-US"/>
              <a:t>Sixth Outline Level</a:t>
            </a:r>
          </a:p>
          <a:p>
            <a:pPr lvl="4"/>
            <a:r>
              <a:rPr lang="en-GB" altLang="es-US"/>
              <a:t>Seventh Outline Level</a:t>
            </a:r>
          </a:p>
        </p:txBody>
      </p:sp>
      <p:pic>
        <p:nvPicPr>
          <p:cNvPr id="2059" name="Picture 1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72533" y="182563"/>
            <a:ext cx="394546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336315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2pPr>
      <a:lvl3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3pPr>
      <a:lvl4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4pPr>
      <a:lvl5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5pPr>
      <a:lvl6pPr marL="25146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6pPr>
      <a:lvl7pPr marL="29718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7pPr>
      <a:lvl8pPr marL="34290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8pPr>
      <a:lvl9pPr marL="38862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9pPr>
    </p:titleStyle>
    <p:bodyStyle>
      <a:lvl1pPr marL="342900" indent="-3429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1pPr>
      <a:lvl2pPr marL="742950" indent="-28575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2pPr>
      <a:lvl3pPr marL="11430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3pPr>
      <a:lvl4pPr marL="16002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4pPr>
      <a:lvl5pPr marL="20574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5pPr>
      <a:lvl6pPr marL="25146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6pPr>
      <a:lvl7pPr marL="29718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7pPr>
      <a:lvl8pPr marL="34290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8pPr>
      <a:lvl9pPr marL="38862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uc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sp>
        <p:nvSpPr>
          <p:cNvPr id="4" name="AutoShape 4" descr="Resultado de imagen para uc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pic>
        <p:nvPicPr>
          <p:cNvPr id="5"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47177" y="42183"/>
            <a:ext cx="1330496" cy="1365663"/>
          </a:xfrm>
          <a:prstGeom prst="rect">
            <a:avLst/>
          </a:prstGeom>
        </p:spPr>
      </p:pic>
      <p:sp>
        <p:nvSpPr>
          <p:cNvPr id="6" name="CuadroTexto 5">
            <a:extLst>
              <a:ext uri="{FF2B5EF4-FFF2-40B4-BE49-F238E27FC236}">
                <a16:creationId xmlns:a16="http://schemas.microsoft.com/office/drawing/2014/main" xmlns="" id="{42DD857A-025F-4D76-8684-F166701DB8C1}"/>
              </a:ext>
            </a:extLst>
          </p:cNvPr>
          <p:cNvSpPr txBox="1"/>
          <p:nvPr/>
        </p:nvSpPr>
        <p:spPr>
          <a:xfrm>
            <a:off x="785410" y="1407846"/>
            <a:ext cx="10621180" cy="4308872"/>
          </a:xfrm>
          <a:prstGeom prst="rect">
            <a:avLst/>
          </a:prstGeom>
          <a:noFill/>
        </p:spPr>
        <p:txBody>
          <a:bodyPr wrap="square" rtlCol="0">
            <a:spAutoFit/>
          </a:bodyPr>
          <a:lstStyle/>
          <a:p>
            <a:pPr indent="457200" algn="ctr">
              <a:lnSpc>
                <a:spcPct val="150000"/>
              </a:lnSpc>
              <a:spcBef>
                <a:spcPts val="1200"/>
              </a:spcBef>
            </a:pPr>
            <a:r>
              <a:rPr lang="es-EC" b="1" kern="0" dirty="0">
                <a:effectLst/>
                <a:latin typeface="Calibri" panose="020F0502020204030204" pitchFamily="34" charset="0"/>
                <a:ea typeface="Times New Roman" panose="02020603050405020304" pitchFamily="18" charset="0"/>
                <a:cs typeface="Calibri" panose="020F0502020204030204" pitchFamily="34" charset="0"/>
              </a:rPr>
              <a:t>Completitud y diversidad de nematodos rizosféricos en tres especies arbóreas plantadas sobre suelos perturbados inoculados con tierra de bosque natural </a:t>
            </a:r>
            <a:endParaRPr lang="es-EC" b="1" dirty="0">
              <a:effectLst/>
              <a:latin typeface="Calibri" panose="020F0502020204030204" pitchFamily="34" charset="0"/>
              <a:ea typeface="Calibri" panose="020F0502020204030204" pitchFamily="34" charset="0"/>
              <a:cs typeface="Calibri" panose="020F0502020204030204" pitchFamily="34" charset="0"/>
            </a:endParaRPr>
          </a:p>
          <a:p>
            <a:pPr indent="457200" algn="ctr">
              <a:lnSpc>
                <a:spcPct val="150000"/>
              </a:lnSpc>
              <a:spcAft>
                <a:spcPts val="800"/>
              </a:spcAft>
            </a:pPr>
            <a:r>
              <a:rPr lang="es-EC" dirty="0">
                <a:effectLst/>
                <a:latin typeface="Calibri" panose="020F0502020204030204" pitchFamily="34" charset="0"/>
                <a:ea typeface="Calibri" panose="020F0502020204030204" pitchFamily="34" charset="0"/>
                <a:cs typeface="Calibri" panose="020F0502020204030204" pitchFamily="34" charset="0"/>
              </a:rPr>
              <a:t>Pinto Urbina, Ricardo Andrés</a:t>
            </a:r>
          </a:p>
          <a:p>
            <a:pPr indent="457200" algn="ctr">
              <a:lnSpc>
                <a:spcPct val="150000"/>
              </a:lnSpc>
              <a:spcAft>
                <a:spcPts val="800"/>
              </a:spcAft>
            </a:pPr>
            <a:r>
              <a:rPr lang="es-ES" dirty="0">
                <a:effectLst/>
                <a:latin typeface="Calibri" panose="020F0502020204030204" pitchFamily="34" charset="0"/>
                <a:ea typeface="Calibri" panose="020F0502020204030204" pitchFamily="34" charset="0"/>
                <a:cs typeface="Calibri" panose="020F0502020204030204" pitchFamily="34" charset="0"/>
              </a:rPr>
              <a:t>Departamento de Ciencias de la Vida y de la Agricultura </a:t>
            </a:r>
            <a:endParaRPr lang="es-EC" dirty="0">
              <a:effectLst/>
              <a:latin typeface="Calibri" panose="020F0502020204030204" pitchFamily="34" charset="0"/>
              <a:ea typeface="Calibri" panose="020F0502020204030204" pitchFamily="34" charset="0"/>
              <a:cs typeface="Calibri" panose="020F0502020204030204" pitchFamily="34" charset="0"/>
            </a:endParaRPr>
          </a:p>
          <a:p>
            <a:pPr indent="457200" algn="ctr">
              <a:lnSpc>
                <a:spcPct val="150000"/>
              </a:lnSpc>
              <a:spcAft>
                <a:spcPts val="800"/>
              </a:spcAft>
            </a:pPr>
            <a:r>
              <a:rPr lang="es-ES" dirty="0">
                <a:effectLst/>
                <a:latin typeface="Calibri" panose="020F0502020204030204" pitchFamily="34" charset="0"/>
                <a:ea typeface="Calibri" panose="020F0502020204030204" pitchFamily="34" charset="0"/>
                <a:cs typeface="Calibri" panose="020F0502020204030204" pitchFamily="34" charset="0"/>
              </a:rPr>
              <a:t>Carrera de Ingeniería Agropecuaria</a:t>
            </a:r>
            <a:r>
              <a:rPr lang="es-EC" dirty="0">
                <a:effectLst/>
                <a:latin typeface="Calibri" panose="020F0502020204030204" pitchFamily="34" charset="0"/>
                <a:ea typeface="Calibri" panose="020F0502020204030204" pitchFamily="34" charset="0"/>
                <a:cs typeface="Calibri" panose="020F0502020204030204" pitchFamily="34" charset="0"/>
              </a:rPr>
              <a:t> </a:t>
            </a:r>
          </a:p>
          <a:p>
            <a:pPr indent="457200" algn="ctr">
              <a:lnSpc>
                <a:spcPct val="150000"/>
              </a:lnSpc>
              <a:spcAft>
                <a:spcPts val="800"/>
              </a:spcAft>
            </a:pPr>
            <a:r>
              <a:rPr lang="es-EC" dirty="0">
                <a:effectLst/>
                <a:latin typeface="Calibri" panose="020F0502020204030204" pitchFamily="34" charset="0"/>
                <a:ea typeface="Calibri" panose="020F0502020204030204" pitchFamily="34" charset="0"/>
                <a:cs typeface="Calibri" panose="020F0502020204030204" pitchFamily="34" charset="0"/>
              </a:rPr>
              <a:t>Trabajo de titulación, previo a la obtención del título de Ingeniero Agropecuario </a:t>
            </a:r>
            <a:r>
              <a:rPr lang="es-ES" dirty="0">
                <a:effectLst/>
                <a:latin typeface="Calibri" panose="020F0502020204030204" pitchFamily="34" charset="0"/>
                <a:ea typeface="Calibri" panose="020F0502020204030204" pitchFamily="34" charset="0"/>
                <a:cs typeface="Calibri" panose="020F0502020204030204" pitchFamily="34" charset="0"/>
              </a:rPr>
              <a:t>  </a:t>
            </a:r>
            <a:endParaRPr lang="es-EC" dirty="0">
              <a:effectLst/>
              <a:latin typeface="Calibri" panose="020F0502020204030204" pitchFamily="34" charset="0"/>
              <a:ea typeface="Calibri" panose="020F0502020204030204" pitchFamily="34" charset="0"/>
              <a:cs typeface="Calibri" panose="020F0502020204030204" pitchFamily="34" charset="0"/>
            </a:endParaRPr>
          </a:p>
          <a:p>
            <a:pPr indent="457200" algn="ctr">
              <a:lnSpc>
                <a:spcPct val="150000"/>
              </a:lnSpc>
              <a:spcAft>
                <a:spcPts val="800"/>
              </a:spcAft>
            </a:pPr>
            <a:r>
              <a:rPr lang="es-EC" sz="1800" dirty="0">
                <a:effectLst/>
                <a:latin typeface="Calibri" panose="020F0502020204030204" pitchFamily="34" charset="0"/>
                <a:ea typeface="Calibri" panose="020F0502020204030204" pitchFamily="34" charset="0"/>
                <a:cs typeface="Calibri" panose="020F0502020204030204" pitchFamily="34" charset="0"/>
              </a:rPr>
              <a:t>Dr. Pozo Rivera, Wilmer Edison </a:t>
            </a:r>
            <a:r>
              <a:rPr lang="es-EC" sz="1800" dirty="0" err="1">
                <a:effectLst/>
                <a:latin typeface="Calibri" panose="020F0502020204030204" pitchFamily="34" charset="0"/>
                <a:ea typeface="Calibri" panose="020F0502020204030204" pitchFamily="34" charset="0"/>
                <a:cs typeface="Calibri" panose="020F0502020204030204" pitchFamily="34" charset="0"/>
              </a:rPr>
              <a:t>Ph</a:t>
            </a:r>
            <a:r>
              <a:rPr lang="es-EC" sz="1800" dirty="0">
                <a:effectLst/>
                <a:latin typeface="Calibri" panose="020F0502020204030204" pitchFamily="34" charset="0"/>
                <a:ea typeface="Calibri" panose="020F0502020204030204" pitchFamily="34" charset="0"/>
                <a:cs typeface="Calibri" panose="020F0502020204030204" pitchFamily="34" charset="0"/>
              </a:rPr>
              <a:t>. D.</a:t>
            </a:r>
          </a:p>
          <a:p>
            <a:pPr indent="457200" algn="ctr">
              <a:lnSpc>
                <a:spcPct val="150000"/>
              </a:lnSpc>
              <a:spcAft>
                <a:spcPts val="800"/>
              </a:spcAft>
            </a:pPr>
            <a:r>
              <a:rPr lang="es-ES" dirty="0">
                <a:effectLst/>
                <a:latin typeface="Calibri" panose="020F0502020204030204" pitchFamily="34" charset="0"/>
                <a:ea typeface="Calibri" panose="020F0502020204030204" pitchFamily="34" charset="0"/>
                <a:cs typeface="Calibri" panose="020F0502020204030204" pitchFamily="34" charset="0"/>
              </a:rPr>
              <a:t>7 de </a:t>
            </a:r>
            <a:r>
              <a:rPr lang="es-ES" dirty="0">
                <a:latin typeface="Calibri" panose="020F0502020204030204" pitchFamily="34" charset="0"/>
                <a:ea typeface="Calibri" panose="020F0502020204030204" pitchFamily="34" charset="0"/>
                <a:cs typeface="Calibri" panose="020F0502020204030204" pitchFamily="34" charset="0"/>
              </a:rPr>
              <a:t>abril</a:t>
            </a:r>
            <a:r>
              <a:rPr lang="es-ES" dirty="0">
                <a:effectLst/>
                <a:latin typeface="Calibri" panose="020F0502020204030204" pitchFamily="34" charset="0"/>
                <a:ea typeface="Calibri" panose="020F0502020204030204" pitchFamily="34" charset="0"/>
                <a:cs typeface="Calibri" panose="020F0502020204030204" pitchFamily="34" charset="0"/>
              </a:rPr>
              <a:t> del 2021</a:t>
            </a:r>
            <a:endParaRPr lang="es-EC"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Tree>
    <p:extLst>
      <p:ext uri="{BB962C8B-B14F-4D97-AF65-F5344CB8AC3E}">
        <p14:creationId xmlns:p14="http://schemas.microsoft.com/office/powerpoint/2010/main" val="158155024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9AA71727-BA32-48B7-9216-D8D3D45EF24B}"/>
              </a:ext>
            </a:extLst>
          </p:cNvPr>
          <p:cNvSpPr txBox="1">
            <a:spLocks/>
          </p:cNvSpPr>
          <p:nvPr/>
        </p:nvSpPr>
        <p:spPr>
          <a:xfrm>
            <a:off x="4050790" y="5783"/>
            <a:ext cx="3621087"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dirty="0">
                <a:solidFill>
                  <a:schemeClr val="tx1"/>
                </a:solidFill>
                <a:latin typeface="Calibri" panose="020F0502020204030204" pitchFamily="34" charset="0"/>
                <a:cs typeface="Calibri" panose="020F0502020204030204" pitchFamily="34" charset="0"/>
              </a:rPr>
              <a:t>METODOLOGÍA</a:t>
            </a:r>
          </a:p>
        </p:txBody>
      </p:sp>
      <p:sp>
        <p:nvSpPr>
          <p:cNvPr id="3" name="CuadroTexto 3">
            <a:extLst>
              <a:ext uri="{FF2B5EF4-FFF2-40B4-BE49-F238E27FC236}">
                <a16:creationId xmlns:a16="http://schemas.microsoft.com/office/drawing/2014/main" xmlns="" id="{0DD4DF36-8CAD-461B-9037-7E3B32869707}"/>
              </a:ext>
            </a:extLst>
          </p:cNvPr>
          <p:cNvSpPr txBox="1">
            <a:spLocks noChangeArrowheads="1"/>
          </p:cNvSpPr>
          <p:nvPr/>
        </p:nvSpPr>
        <p:spPr bwMode="auto">
          <a:xfrm>
            <a:off x="4223792" y="770952"/>
            <a:ext cx="4235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Extracción e identificación de nematodos</a:t>
            </a:r>
          </a:p>
        </p:txBody>
      </p:sp>
      <p:sp>
        <p:nvSpPr>
          <p:cNvPr id="4" name="CuadroTexto 3">
            <a:extLst>
              <a:ext uri="{FF2B5EF4-FFF2-40B4-BE49-F238E27FC236}">
                <a16:creationId xmlns:a16="http://schemas.microsoft.com/office/drawing/2014/main" xmlns="" id="{0E699B08-AB11-4ACB-A27B-686D7618B777}"/>
              </a:ext>
            </a:extLst>
          </p:cNvPr>
          <p:cNvSpPr txBox="1">
            <a:spLocks noChangeArrowheads="1"/>
          </p:cNvSpPr>
          <p:nvPr/>
        </p:nvSpPr>
        <p:spPr bwMode="auto">
          <a:xfrm>
            <a:off x="390486" y="1329648"/>
            <a:ext cx="4968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0" dirty="0">
                <a:effectLst/>
                <a:latin typeface="Calibri" panose="020F0502020204030204" pitchFamily="34" charset="0"/>
                <a:ea typeface="Arial" panose="020B0604020202020204" pitchFamily="34" charset="0"/>
              </a:rPr>
              <a:t>Método de embudo de Baermann. (Cardoso et al., 2012) </a:t>
            </a:r>
            <a:endParaRPr lang="en-US" sz="1600" i="1" dirty="0">
              <a:effectLst/>
              <a:latin typeface="Arial" panose="020B0604020202020204" pitchFamily="34" charset="0"/>
              <a:ea typeface="Arial" panose="020B0604020202020204" pitchFamily="34" charset="0"/>
            </a:endParaRPr>
          </a:p>
        </p:txBody>
      </p:sp>
      <p:pic>
        <p:nvPicPr>
          <p:cNvPr id="1026" name="Picture 2" descr="Sin descripción disponible.">
            <a:extLst>
              <a:ext uri="{FF2B5EF4-FFF2-40B4-BE49-F238E27FC236}">
                <a16:creationId xmlns:a16="http://schemas.microsoft.com/office/drawing/2014/main" xmlns="" id="{5D232B26-778F-42CE-A67E-72307F3CD6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631" y="2294873"/>
            <a:ext cx="3240360" cy="182317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xmlns="" id="{C2D31C39-F74B-4CE5-B22F-6E446554D288}"/>
              </a:ext>
            </a:extLst>
          </p:cNvPr>
          <p:cNvSpPr txBox="1">
            <a:spLocks noChangeArrowheads="1"/>
          </p:cNvSpPr>
          <p:nvPr/>
        </p:nvSpPr>
        <p:spPr bwMode="auto">
          <a:xfrm>
            <a:off x="504024" y="4557455"/>
            <a:ext cx="33784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Separar raíces, hojas y piedras.</a:t>
            </a:r>
            <a:endParaRPr lang="en-US" sz="1600" i="1" dirty="0">
              <a:effectLst/>
              <a:latin typeface="Arial" panose="020B0604020202020204" pitchFamily="34" charset="0"/>
              <a:ea typeface="Arial" panose="020B0604020202020204" pitchFamily="34" charset="0"/>
            </a:endParaRPr>
          </a:p>
        </p:txBody>
      </p:sp>
      <p:pic>
        <p:nvPicPr>
          <p:cNvPr id="1028" name="Picture 4" descr="Sin descripción disponible.">
            <a:extLst>
              <a:ext uri="{FF2B5EF4-FFF2-40B4-BE49-F238E27FC236}">
                <a16:creationId xmlns:a16="http://schemas.microsoft.com/office/drawing/2014/main" xmlns="" id="{FF319240-40FD-4FA7-8A19-70870A74DE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3832" y="2297092"/>
            <a:ext cx="3240360" cy="182317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xmlns="" id="{F4FFB44D-D62C-4C29-AC57-79FAE4BA4D09}"/>
              </a:ext>
            </a:extLst>
          </p:cNvPr>
          <p:cNvSpPr txBox="1">
            <a:spLocks noChangeArrowheads="1"/>
          </p:cNvSpPr>
          <p:nvPr/>
        </p:nvSpPr>
        <p:spPr bwMode="auto">
          <a:xfrm>
            <a:off x="5080785" y="4557455"/>
            <a:ext cx="20953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Pesar 100 g de suelos.</a:t>
            </a:r>
            <a:endParaRPr lang="en-US" sz="1600" i="1" dirty="0">
              <a:effectLst/>
              <a:latin typeface="Arial" panose="020B0604020202020204" pitchFamily="34" charset="0"/>
              <a:ea typeface="Arial" panose="020B0604020202020204" pitchFamily="34" charset="0"/>
            </a:endParaRPr>
          </a:p>
        </p:txBody>
      </p:sp>
      <p:pic>
        <p:nvPicPr>
          <p:cNvPr id="1030" name="Picture 6" descr="Sin descripción disponible.">
            <a:extLst>
              <a:ext uri="{FF2B5EF4-FFF2-40B4-BE49-F238E27FC236}">
                <a16:creationId xmlns:a16="http://schemas.microsoft.com/office/drawing/2014/main" xmlns="" id="{EB75F067-19CF-41A5-933E-302CABFC15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304" y="894183"/>
            <a:ext cx="2335624" cy="325863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xmlns="" id="{AE10EC23-4AA9-4EAA-BF30-3B7650B9736F}"/>
              </a:ext>
            </a:extLst>
          </p:cNvPr>
          <p:cNvSpPr txBox="1">
            <a:spLocks noChangeArrowheads="1"/>
          </p:cNvSpPr>
          <p:nvPr/>
        </p:nvSpPr>
        <p:spPr bwMode="auto">
          <a:xfrm>
            <a:off x="8708020" y="4557455"/>
            <a:ext cx="33784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Muestras en reposo por 24 h.</a:t>
            </a:r>
            <a:endParaRPr lang="en-US" sz="1600" i="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3734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6E86D2B1-D7F1-4731-920C-A884BC931380}"/>
              </a:ext>
            </a:extLst>
          </p:cNvPr>
          <p:cNvSpPr txBox="1">
            <a:spLocks/>
          </p:cNvSpPr>
          <p:nvPr/>
        </p:nvSpPr>
        <p:spPr>
          <a:xfrm>
            <a:off x="4050790" y="5783"/>
            <a:ext cx="3621087"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dirty="0">
                <a:solidFill>
                  <a:schemeClr val="tx1"/>
                </a:solidFill>
                <a:latin typeface="Calibri" panose="020F0502020204030204" pitchFamily="34" charset="0"/>
                <a:cs typeface="Calibri" panose="020F0502020204030204" pitchFamily="34" charset="0"/>
              </a:rPr>
              <a:t>METODOLOGÍA</a:t>
            </a:r>
          </a:p>
        </p:txBody>
      </p:sp>
      <p:pic>
        <p:nvPicPr>
          <p:cNvPr id="3" name="Picture 8" descr="Sin descripción disponible.">
            <a:extLst>
              <a:ext uri="{FF2B5EF4-FFF2-40B4-BE49-F238E27FC236}">
                <a16:creationId xmlns:a16="http://schemas.microsoft.com/office/drawing/2014/main" xmlns="" id="{898F8BD2-1CA8-4229-AFEC-20528B66CA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76" y="1061113"/>
            <a:ext cx="2017118"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xmlns="" id="{CF35C0EE-7042-41CD-B5D6-EA4D6CFB007B}"/>
              </a:ext>
            </a:extLst>
          </p:cNvPr>
          <p:cNvSpPr txBox="1">
            <a:spLocks noChangeArrowheads="1"/>
          </p:cNvSpPr>
          <p:nvPr/>
        </p:nvSpPr>
        <p:spPr bwMode="auto">
          <a:xfrm>
            <a:off x="2786275" y="4641292"/>
            <a:ext cx="4320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Vasos de precipitación 200 ml, 5 ml en cajas Petri.  </a:t>
            </a:r>
            <a:endParaRPr lang="en-US" sz="1600" i="1" dirty="0">
              <a:effectLst/>
              <a:latin typeface="Arial" panose="020B0604020202020204" pitchFamily="34" charset="0"/>
              <a:ea typeface="Arial" panose="020B0604020202020204" pitchFamily="34" charset="0"/>
            </a:endParaRPr>
          </a:p>
        </p:txBody>
      </p:sp>
      <p:pic>
        <p:nvPicPr>
          <p:cNvPr id="2054" name="Picture 6" descr="Sin descripción disponible.">
            <a:extLst>
              <a:ext uri="{FF2B5EF4-FFF2-40B4-BE49-F238E27FC236}">
                <a16:creationId xmlns:a16="http://schemas.microsoft.com/office/drawing/2014/main" xmlns="" id="{ADA83434-B6EA-4705-BD3D-9F668986C0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275" y="1095885"/>
            <a:ext cx="180845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STEREOMICROSCOPIO BINOCULAR SERIE 260 Labolan">
            <a:extLst>
              <a:ext uri="{FF2B5EF4-FFF2-40B4-BE49-F238E27FC236}">
                <a16:creationId xmlns:a16="http://schemas.microsoft.com/office/drawing/2014/main" xmlns="" id="{0F05B76C-417D-4308-AB61-7C8D8896B9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5" t="4700" r="3100" b="4420"/>
          <a:stretch/>
        </p:blipFill>
        <p:spPr bwMode="auto">
          <a:xfrm>
            <a:off x="7974701" y="1179233"/>
            <a:ext cx="1937723" cy="300412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xmlns="" id="{01A650A6-CCE2-44FD-97ED-86A6F6B5493C}"/>
              </a:ext>
            </a:extLst>
          </p:cNvPr>
          <p:cNvSpPr txBox="1">
            <a:spLocks noChangeArrowheads="1"/>
          </p:cNvSpPr>
          <p:nvPr/>
        </p:nvSpPr>
        <p:spPr bwMode="auto">
          <a:xfrm>
            <a:off x="375556" y="4505729"/>
            <a:ext cx="2224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Retiro del suelo, queda el agua</a:t>
            </a:r>
            <a:endParaRPr lang="en-US" sz="1600" i="1" dirty="0">
              <a:effectLst/>
              <a:latin typeface="Arial" panose="020B0604020202020204" pitchFamily="34" charset="0"/>
              <a:ea typeface="Arial" panose="020B0604020202020204" pitchFamily="34" charset="0"/>
            </a:endParaRPr>
          </a:p>
        </p:txBody>
      </p:sp>
      <p:pic>
        <p:nvPicPr>
          <p:cNvPr id="2058" name="Picture 10" descr="Gotas Fijo Micro Pipeta Líquido Sistema De Manejo De Micropipette Precio  10ul - Buy Volumen Fijo Micropipeta De Micropipette Precio Micropipette  10ul Product on Alibaba.com">
            <a:extLst>
              <a:ext uri="{FF2B5EF4-FFF2-40B4-BE49-F238E27FC236}">
                <a16:creationId xmlns:a16="http://schemas.microsoft.com/office/drawing/2014/main" xmlns="" id="{2D9C5BFE-16FB-4749-8123-11A6D89CA7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864" t="4156" r="12428" b="1345"/>
          <a:stretch/>
        </p:blipFill>
        <p:spPr bwMode="auto">
          <a:xfrm>
            <a:off x="6384032" y="1091417"/>
            <a:ext cx="1825350" cy="324035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icroscopio educativo - B3 series - Motic - óptico / de mesa">
            <a:extLst>
              <a:ext uri="{FF2B5EF4-FFF2-40B4-BE49-F238E27FC236}">
                <a16:creationId xmlns:a16="http://schemas.microsoft.com/office/drawing/2014/main" xmlns="" id="{35007149-0C98-44D2-8B2A-A1B9CF387BC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48" t="5900" r="7519" b="4851"/>
          <a:stretch/>
        </p:blipFill>
        <p:spPr bwMode="auto">
          <a:xfrm>
            <a:off x="9940040" y="1171590"/>
            <a:ext cx="2232249" cy="301176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xmlns="" id="{71C93833-D368-4AE0-AACF-AC98E2FE052E}"/>
              </a:ext>
            </a:extLst>
          </p:cNvPr>
          <p:cNvSpPr txBox="1">
            <a:spLocks noChangeArrowheads="1"/>
          </p:cNvSpPr>
          <p:nvPr/>
        </p:nvSpPr>
        <p:spPr bwMode="auto">
          <a:xfrm>
            <a:off x="7752184" y="4628840"/>
            <a:ext cx="4320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Uso del estereomiscrospio y microscopio óptico .  </a:t>
            </a:r>
            <a:endParaRPr lang="en-US" sz="1600" i="1" dirty="0">
              <a:effectLst/>
              <a:latin typeface="Arial" panose="020B0604020202020204" pitchFamily="34" charset="0"/>
              <a:ea typeface="Arial" panose="020B0604020202020204" pitchFamily="34" charset="0"/>
            </a:endParaRPr>
          </a:p>
        </p:txBody>
      </p:sp>
      <p:pic>
        <p:nvPicPr>
          <p:cNvPr id="2064" name="Picture 16" descr="Sin descripción disponible.">
            <a:extLst>
              <a:ext uri="{FF2B5EF4-FFF2-40B4-BE49-F238E27FC236}">
                <a16:creationId xmlns:a16="http://schemas.microsoft.com/office/drawing/2014/main" xmlns="" id="{AB46A87B-FC36-46AA-9772-BADB571C34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9419" y="1095886"/>
            <a:ext cx="1808451" cy="324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03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AA81381-EDFF-491E-B731-FA9A969D62FF}"/>
              </a:ext>
            </a:extLst>
          </p:cNvPr>
          <p:cNvSpPr txBox="1">
            <a:spLocks/>
          </p:cNvSpPr>
          <p:nvPr/>
        </p:nvSpPr>
        <p:spPr>
          <a:xfrm>
            <a:off x="4050790" y="5783"/>
            <a:ext cx="3621087"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dirty="0">
                <a:solidFill>
                  <a:schemeClr val="tx1"/>
                </a:solidFill>
                <a:latin typeface="Calibri" panose="020F0502020204030204" pitchFamily="34" charset="0"/>
                <a:cs typeface="Calibri" panose="020F0502020204030204" pitchFamily="34" charset="0"/>
              </a:rPr>
              <a:t>METODOLOGÍA</a:t>
            </a:r>
          </a:p>
        </p:txBody>
      </p:sp>
      <p:pic>
        <p:nvPicPr>
          <p:cNvPr id="3074" name="Picture 2" descr="Sin descripción disponible.">
            <a:extLst>
              <a:ext uri="{FF2B5EF4-FFF2-40B4-BE49-F238E27FC236}">
                <a16:creationId xmlns:a16="http://schemas.microsoft.com/office/drawing/2014/main" xmlns="" id="{05FD996B-B2DD-40C5-82CA-DE06997F67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1619" y="942745"/>
            <a:ext cx="383942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n descripción disponible.">
            <a:extLst>
              <a:ext uri="{FF2B5EF4-FFF2-40B4-BE49-F238E27FC236}">
                <a16:creationId xmlns:a16="http://schemas.microsoft.com/office/drawing/2014/main" xmlns="" id="{A421120F-0071-4357-92DF-E1BEBE3674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3293" y="942745"/>
            <a:ext cx="383942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in descripción disponible.">
            <a:extLst>
              <a:ext uri="{FF2B5EF4-FFF2-40B4-BE49-F238E27FC236}">
                <a16:creationId xmlns:a16="http://schemas.microsoft.com/office/drawing/2014/main" xmlns="" id="{E498B35D-E7F6-426F-B986-644EF99E38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89" y="836713"/>
            <a:ext cx="2983519" cy="482415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xmlns="" id="{61A0EE75-3ECD-41A3-9050-0DF77CDABAB0}"/>
              </a:ext>
            </a:extLst>
          </p:cNvPr>
          <p:cNvSpPr txBox="1">
            <a:spLocks noChangeArrowheads="1"/>
          </p:cNvSpPr>
          <p:nvPr/>
        </p:nvSpPr>
        <p:spPr bwMode="auto">
          <a:xfrm>
            <a:off x="630802" y="5775099"/>
            <a:ext cx="30480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Vista en el estereomicroscopio</a:t>
            </a:r>
            <a:endParaRPr lang="en-US" sz="1600" i="1" dirty="0">
              <a:effectLst/>
              <a:latin typeface="Arial" panose="020B0604020202020204" pitchFamily="34" charset="0"/>
              <a:ea typeface="Arial" panose="020B0604020202020204" pitchFamily="34" charset="0"/>
            </a:endParaRPr>
          </a:p>
        </p:txBody>
      </p:sp>
      <p:pic>
        <p:nvPicPr>
          <p:cNvPr id="3082" name="Picture 10" descr="Sin descripción disponible.">
            <a:extLst>
              <a:ext uri="{FF2B5EF4-FFF2-40B4-BE49-F238E27FC236}">
                <a16:creationId xmlns:a16="http://schemas.microsoft.com/office/drawing/2014/main" xmlns="" id="{FFACD4B8-C725-4E34-829F-4632DC88A1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3859" y="3583732"/>
            <a:ext cx="3894749" cy="2191367"/>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xmlns="" id="{18464CD4-6C1D-4E82-8DC9-3F3CB49EC344}"/>
              </a:ext>
            </a:extLst>
          </p:cNvPr>
          <p:cNvSpPr txBox="1">
            <a:spLocks noChangeArrowheads="1"/>
          </p:cNvSpPr>
          <p:nvPr/>
        </p:nvSpPr>
        <p:spPr bwMode="auto">
          <a:xfrm>
            <a:off x="6087799" y="3205468"/>
            <a:ext cx="4159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Vista de nematodos en 40 X en el microscopio </a:t>
            </a:r>
            <a:endParaRPr lang="en-US" sz="1600" i="1" dirty="0">
              <a:effectLst/>
              <a:latin typeface="Arial" panose="020B0604020202020204" pitchFamily="34" charset="0"/>
              <a:ea typeface="Arial" panose="020B0604020202020204" pitchFamily="34" charset="0"/>
            </a:endParaRPr>
          </a:p>
        </p:txBody>
      </p:sp>
      <p:pic>
        <p:nvPicPr>
          <p:cNvPr id="3084" name="Picture 12" descr="Sin descripción disponible.">
            <a:extLst>
              <a:ext uri="{FF2B5EF4-FFF2-40B4-BE49-F238E27FC236}">
                <a16:creationId xmlns:a16="http://schemas.microsoft.com/office/drawing/2014/main" xmlns="" id="{E17C5203-9623-4CA2-A17B-2AA0199636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1619" y="3635822"/>
            <a:ext cx="3839426" cy="21602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xmlns="" id="{BA3E9404-9F6F-4937-BF89-3BAFA28489BD}"/>
              </a:ext>
            </a:extLst>
          </p:cNvPr>
          <p:cNvSpPr txBox="1">
            <a:spLocks noChangeArrowheads="1"/>
          </p:cNvSpPr>
          <p:nvPr/>
        </p:nvSpPr>
        <p:spPr bwMode="auto">
          <a:xfrm>
            <a:off x="3929468" y="604191"/>
            <a:ext cx="19505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1" dirty="0">
                <a:effectLst/>
                <a:latin typeface="Arial" panose="020B0604020202020204" pitchFamily="34" charset="0"/>
                <a:ea typeface="Arial" panose="020B0604020202020204" pitchFamily="34" charset="0"/>
              </a:rPr>
              <a:t>Criconemoides </a:t>
            </a:r>
            <a:r>
              <a:rPr lang="es-EC" sz="1600" dirty="0">
                <a:effectLst/>
                <a:latin typeface="Arial" panose="020B0604020202020204" pitchFamily="34" charset="0"/>
                <a:ea typeface="Arial" panose="020B0604020202020204" pitchFamily="34" charset="0"/>
              </a:rPr>
              <a:t>sp.</a:t>
            </a:r>
            <a:endParaRPr lang="en-US" sz="1600" i="1" dirty="0">
              <a:effectLst/>
              <a:latin typeface="Arial" panose="020B0604020202020204" pitchFamily="34" charset="0"/>
              <a:ea typeface="Arial" panose="020B0604020202020204" pitchFamily="34" charset="0"/>
            </a:endParaRPr>
          </a:p>
        </p:txBody>
      </p:sp>
      <p:sp>
        <p:nvSpPr>
          <p:cNvPr id="12" name="CuadroTexto 11">
            <a:extLst>
              <a:ext uri="{FF2B5EF4-FFF2-40B4-BE49-F238E27FC236}">
                <a16:creationId xmlns:a16="http://schemas.microsoft.com/office/drawing/2014/main" xmlns="" id="{4C1DECF6-3518-450A-8CE6-07329C529C27}"/>
              </a:ext>
            </a:extLst>
          </p:cNvPr>
          <p:cNvSpPr txBox="1">
            <a:spLocks noChangeArrowheads="1"/>
          </p:cNvSpPr>
          <p:nvPr/>
        </p:nvSpPr>
        <p:spPr bwMode="auto">
          <a:xfrm>
            <a:off x="3957400" y="5801557"/>
            <a:ext cx="1702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1" dirty="0">
                <a:latin typeface="Arial" panose="020B0604020202020204" pitchFamily="34" charset="0"/>
                <a:ea typeface="Arial" panose="020B0604020202020204" pitchFamily="34" charset="0"/>
              </a:rPr>
              <a:t>Tylenchus </a:t>
            </a:r>
            <a:r>
              <a:rPr lang="es-EC" sz="1600" dirty="0">
                <a:latin typeface="Arial" panose="020B0604020202020204" pitchFamily="34" charset="0"/>
                <a:ea typeface="Arial" panose="020B0604020202020204" pitchFamily="34" charset="0"/>
              </a:rPr>
              <a:t>sp.</a:t>
            </a:r>
            <a:endParaRPr lang="en-US" sz="1600" i="1" dirty="0">
              <a:effectLst/>
              <a:latin typeface="Arial" panose="020B0604020202020204" pitchFamily="34" charset="0"/>
              <a:ea typeface="Arial" panose="020B0604020202020204" pitchFamily="34" charset="0"/>
            </a:endParaRPr>
          </a:p>
        </p:txBody>
      </p:sp>
      <p:sp>
        <p:nvSpPr>
          <p:cNvPr id="13" name="CuadroTexto 12">
            <a:extLst>
              <a:ext uri="{FF2B5EF4-FFF2-40B4-BE49-F238E27FC236}">
                <a16:creationId xmlns:a16="http://schemas.microsoft.com/office/drawing/2014/main" xmlns="" id="{C154EF86-50F4-4690-9505-4860AA2ED8D5}"/>
              </a:ext>
            </a:extLst>
          </p:cNvPr>
          <p:cNvSpPr txBox="1">
            <a:spLocks noChangeArrowheads="1"/>
          </p:cNvSpPr>
          <p:nvPr/>
        </p:nvSpPr>
        <p:spPr bwMode="auto">
          <a:xfrm>
            <a:off x="8037935" y="5814809"/>
            <a:ext cx="1702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1" dirty="0">
                <a:effectLst/>
                <a:latin typeface="Arial" panose="020B0604020202020204" pitchFamily="34" charset="0"/>
                <a:ea typeface="Arial" panose="020B0604020202020204" pitchFamily="34" charset="0"/>
              </a:rPr>
              <a:t>Pratylenchus </a:t>
            </a:r>
            <a:r>
              <a:rPr lang="es-EC" sz="1600" dirty="0">
                <a:effectLst/>
                <a:latin typeface="Arial" panose="020B0604020202020204" pitchFamily="34" charset="0"/>
                <a:ea typeface="Arial" panose="020B0604020202020204" pitchFamily="34" charset="0"/>
              </a:rPr>
              <a:t>sp.</a:t>
            </a:r>
            <a:endParaRPr lang="en-US" sz="1600" i="1" dirty="0">
              <a:effectLst/>
              <a:latin typeface="Arial" panose="020B0604020202020204" pitchFamily="34" charset="0"/>
              <a:ea typeface="Arial" panose="020B0604020202020204" pitchFamily="34" charset="0"/>
            </a:endParaRPr>
          </a:p>
        </p:txBody>
      </p:sp>
      <p:sp>
        <p:nvSpPr>
          <p:cNvPr id="14" name="CuadroTexto 13">
            <a:extLst>
              <a:ext uri="{FF2B5EF4-FFF2-40B4-BE49-F238E27FC236}">
                <a16:creationId xmlns:a16="http://schemas.microsoft.com/office/drawing/2014/main" xmlns="" id="{DB0B6403-44D7-44B9-891C-E92B64586FFE}"/>
              </a:ext>
            </a:extLst>
          </p:cNvPr>
          <p:cNvSpPr txBox="1">
            <a:spLocks noChangeArrowheads="1"/>
          </p:cNvSpPr>
          <p:nvPr/>
        </p:nvSpPr>
        <p:spPr bwMode="auto">
          <a:xfrm>
            <a:off x="8003440" y="596127"/>
            <a:ext cx="1702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1" dirty="0">
                <a:effectLst/>
                <a:latin typeface="Arial" panose="020B0604020202020204" pitchFamily="34" charset="0"/>
                <a:ea typeface="Arial" panose="020B0604020202020204" pitchFamily="34" charset="0"/>
              </a:rPr>
              <a:t>Xiphinema </a:t>
            </a:r>
            <a:r>
              <a:rPr lang="es-EC" sz="1600" dirty="0">
                <a:effectLst/>
                <a:latin typeface="Arial" panose="020B0604020202020204" pitchFamily="34" charset="0"/>
                <a:ea typeface="Arial" panose="020B0604020202020204" pitchFamily="34" charset="0"/>
              </a:rPr>
              <a:t>sp.</a:t>
            </a:r>
            <a:endParaRPr lang="en-US" sz="1600" i="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85783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xmlns="" id="{809B2D88-9971-410F-BEEB-47DE5D513BAA}"/>
              </a:ext>
            </a:extLst>
          </p:cNvPr>
          <p:cNvSpPr txBox="1">
            <a:spLocks/>
          </p:cNvSpPr>
          <p:nvPr/>
        </p:nvSpPr>
        <p:spPr>
          <a:xfrm>
            <a:off x="4050790" y="5783"/>
            <a:ext cx="3621087"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dirty="0">
                <a:solidFill>
                  <a:schemeClr val="tx1"/>
                </a:solidFill>
                <a:latin typeface="Calibri" panose="020F0502020204030204" pitchFamily="34" charset="0"/>
                <a:cs typeface="Calibri" panose="020F0502020204030204" pitchFamily="34" charset="0"/>
              </a:rPr>
              <a:t>METODOLOGÍA</a:t>
            </a:r>
          </a:p>
        </p:txBody>
      </p:sp>
      <p:sp>
        <p:nvSpPr>
          <p:cNvPr id="3" name="CuadroTexto 3">
            <a:extLst>
              <a:ext uri="{FF2B5EF4-FFF2-40B4-BE49-F238E27FC236}">
                <a16:creationId xmlns:a16="http://schemas.microsoft.com/office/drawing/2014/main" xmlns="" id="{25AEA925-45F4-4CD2-8C6D-34DBDAB4E5B4}"/>
              </a:ext>
            </a:extLst>
          </p:cNvPr>
          <p:cNvSpPr txBox="1">
            <a:spLocks noChangeArrowheads="1"/>
          </p:cNvSpPr>
          <p:nvPr/>
        </p:nvSpPr>
        <p:spPr bwMode="auto">
          <a:xfrm>
            <a:off x="119336" y="764704"/>
            <a:ext cx="4235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Variables medidas</a:t>
            </a:r>
          </a:p>
        </p:txBody>
      </p:sp>
      <p:sp>
        <p:nvSpPr>
          <p:cNvPr id="4" name="CuadroTexto 3">
            <a:extLst>
              <a:ext uri="{FF2B5EF4-FFF2-40B4-BE49-F238E27FC236}">
                <a16:creationId xmlns:a16="http://schemas.microsoft.com/office/drawing/2014/main" xmlns="" id="{6D39793A-694E-4EB6-8C5C-36199382BC62}"/>
              </a:ext>
            </a:extLst>
          </p:cNvPr>
          <p:cNvSpPr txBox="1">
            <a:spLocks noChangeArrowheads="1"/>
          </p:cNvSpPr>
          <p:nvPr/>
        </p:nvSpPr>
        <p:spPr bwMode="auto">
          <a:xfrm>
            <a:off x="731996" y="1411035"/>
            <a:ext cx="1516428"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spcBef>
                <a:spcPts val="200"/>
              </a:spcBef>
            </a:pPr>
            <a:r>
              <a:rPr lang="es-EC" sz="1600" b="1" i="1" dirty="0">
                <a:effectLst/>
                <a:latin typeface="Calibri" panose="020F0502020204030204" pitchFamily="34" charset="0"/>
                <a:ea typeface="Times New Roman" panose="02020603050405020304" pitchFamily="18" charset="0"/>
                <a:cs typeface="Times New Roman" panose="02020603050405020304" pitchFamily="18" charset="0"/>
              </a:rPr>
              <a:t>Abundancia (N)</a:t>
            </a:r>
            <a:endParaRPr lang="en-US" sz="1600" b="1" i="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xmlns="" id="{41F53E62-C471-4DAA-9A5C-6FD426E5EBD3}"/>
              </a:ext>
            </a:extLst>
          </p:cNvPr>
          <p:cNvPicPr>
            <a:picLocks noChangeAspect="1"/>
          </p:cNvPicPr>
          <p:nvPr/>
        </p:nvPicPr>
        <p:blipFill>
          <a:blip r:embed="rId2"/>
          <a:stretch>
            <a:fillRect/>
          </a:stretch>
        </p:blipFill>
        <p:spPr>
          <a:xfrm>
            <a:off x="974529" y="2002138"/>
            <a:ext cx="790575" cy="600075"/>
          </a:xfrm>
          <a:prstGeom prst="rect">
            <a:avLst/>
          </a:prstGeom>
        </p:spPr>
      </p:pic>
      <p:sp>
        <p:nvSpPr>
          <p:cNvPr id="7" name="CuadroTexto 6">
            <a:extLst>
              <a:ext uri="{FF2B5EF4-FFF2-40B4-BE49-F238E27FC236}">
                <a16:creationId xmlns:a16="http://schemas.microsoft.com/office/drawing/2014/main" xmlns="" id="{FE8487F3-17AC-4A91-8B6C-C2735825DEE9}"/>
              </a:ext>
            </a:extLst>
          </p:cNvPr>
          <p:cNvSpPr txBox="1">
            <a:spLocks noChangeArrowheads="1"/>
          </p:cNvSpPr>
          <p:nvPr/>
        </p:nvSpPr>
        <p:spPr bwMode="auto">
          <a:xfrm>
            <a:off x="3006589" y="1398435"/>
            <a:ext cx="1368152"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spcBef>
                <a:spcPts val="200"/>
              </a:spcBef>
            </a:pPr>
            <a:r>
              <a:rPr lang="es-EC" sz="1600" b="1" i="1" dirty="0">
                <a:effectLst/>
                <a:latin typeface="Calibri" panose="020F0502020204030204" pitchFamily="34" charset="0"/>
                <a:ea typeface="Times New Roman" panose="02020603050405020304" pitchFamily="18" charset="0"/>
                <a:cs typeface="Times New Roman" panose="02020603050405020304" pitchFamily="18" charset="0"/>
              </a:rPr>
              <a:t>Riqueza (S)</a:t>
            </a:r>
            <a:endParaRPr lang="en-US" sz="1600" b="1" i="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xmlns="" id="{6123E5F5-5B02-4958-BA77-03CF0AA50626}"/>
              </a:ext>
            </a:extLst>
          </p:cNvPr>
          <p:cNvSpPr txBox="1">
            <a:spLocks noChangeArrowheads="1"/>
          </p:cNvSpPr>
          <p:nvPr/>
        </p:nvSpPr>
        <p:spPr bwMode="auto">
          <a:xfrm>
            <a:off x="5775788" y="1339081"/>
            <a:ext cx="1368152" cy="4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spcBef>
                <a:spcPts val="200"/>
              </a:spcBef>
            </a:pPr>
            <a:r>
              <a:rPr lang="es-EC" sz="1600" b="1" i="1" dirty="0">
                <a:effectLst/>
                <a:latin typeface="Calibri" panose="020F0502020204030204" pitchFamily="34" charset="0"/>
                <a:ea typeface="Times New Roman" panose="02020603050405020304" pitchFamily="18" charset="0"/>
                <a:cs typeface="Times New Roman" panose="02020603050405020304" pitchFamily="18" charset="0"/>
              </a:rPr>
              <a:t>Similitud</a:t>
            </a:r>
            <a:r>
              <a:rPr lang="es-EC" sz="1800" b="1"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b="1" i="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xmlns="" id="{AE3E2FE1-833D-437C-B03A-AF65EC2C4DEE}"/>
              </a:ext>
            </a:extLst>
          </p:cNvPr>
          <p:cNvPicPr>
            <a:picLocks noChangeAspect="1"/>
          </p:cNvPicPr>
          <p:nvPr/>
        </p:nvPicPr>
        <p:blipFill>
          <a:blip r:embed="rId3"/>
          <a:stretch>
            <a:fillRect/>
          </a:stretch>
        </p:blipFill>
        <p:spPr>
          <a:xfrm>
            <a:off x="5678941" y="2194487"/>
            <a:ext cx="1000125" cy="561975"/>
          </a:xfrm>
          <a:prstGeom prst="rect">
            <a:avLst/>
          </a:prstGeom>
        </p:spPr>
      </p:pic>
      <p:sp>
        <p:nvSpPr>
          <p:cNvPr id="14" name="CuadroTexto 13">
            <a:extLst>
              <a:ext uri="{FF2B5EF4-FFF2-40B4-BE49-F238E27FC236}">
                <a16:creationId xmlns:a16="http://schemas.microsoft.com/office/drawing/2014/main" xmlns="" id="{2E603C5E-63A1-4338-A1E9-7D9DCD97829B}"/>
              </a:ext>
            </a:extLst>
          </p:cNvPr>
          <p:cNvSpPr txBox="1">
            <a:spLocks noChangeArrowheads="1"/>
          </p:cNvSpPr>
          <p:nvPr/>
        </p:nvSpPr>
        <p:spPr bwMode="auto">
          <a:xfrm>
            <a:off x="5087888" y="1844504"/>
            <a:ext cx="23762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Coeficiente de Sorensen</a:t>
            </a:r>
            <a:endParaRPr lang="en-US" sz="1600" i="1" dirty="0">
              <a:effectLst/>
              <a:latin typeface="Arial" panose="020B0604020202020204" pitchFamily="34" charset="0"/>
              <a:ea typeface="Arial" panose="020B0604020202020204" pitchFamily="34" charset="0"/>
            </a:endParaRPr>
          </a:p>
        </p:txBody>
      </p:sp>
      <p:sp>
        <p:nvSpPr>
          <p:cNvPr id="15" name="CuadroTexto 14">
            <a:extLst>
              <a:ext uri="{FF2B5EF4-FFF2-40B4-BE49-F238E27FC236}">
                <a16:creationId xmlns:a16="http://schemas.microsoft.com/office/drawing/2014/main" xmlns="" id="{4CF3BE40-9A9F-42D8-BF79-475D8800F796}"/>
              </a:ext>
            </a:extLst>
          </p:cNvPr>
          <p:cNvSpPr txBox="1">
            <a:spLocks noChangeArrowheads="1"/>
          </p:cNvSpPr>
          <p:nvPr/>
        </p:nvSpPr>
        <p:spPr bwMode="auto">
          <a:xfrm>
            <a:off x="8760296" y="1344569"/>
            <a:ext cx="2014711" cy="4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spcBef>
                <a:spcPts val="200"/>
              </a:spcBef>
            </a:pPr>
            <a:r>
              <a:rPr lang="es-EC" sz="1600" b="1" i="1" dirty="0">
                <a:effectLst/>
                <a:latin typeface="Calibri" panose="020F0502020204030204" pitchFamily="34" charset="0"/>
                <a:ea typeface="Times New Roman" panose="02020603050405020304" pitchFamily="18" charset="0"/>
                <a:cs typeface="Times New Roman" panose="02020603050405020304" pitchFamily="18" charset="0"/>
              </a:rPr>
              <a:t>Completitud</a:t>
            </a:r>
            <a:r>
              <a:rPr lang="es-EC" sz="1800" b="1"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b="1" i="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6" name="Imagen 15">
            <a:extLst>
              <a:ext uri="{FF2B5EF4-FFF2-40B4-BE49-F238E27FC236}">
                <a16:creationId xmlns:a16="http://schemas.microsoft.com/office/drawing/2014/main" xmlns="" id="{922A7FD6-9405-40F3-8A7D-007B102B8788}"/>
              </a:ext>
            </a:extLst>
          </p:cNvPr>
          <p:cNvPicPr>
            <a:picLocks noChangeAspect="1"/>
          </p:cNvPicPr>
          <p:nvPr/>
        </p:nvPicPr>
        <p:blipFill>
          <a:blip r:embed="rId4"/>
          <a:stretch>
            <a:fillRect/>
          </a:stretch>
        </p:blipFill>
        <p:spPr>
          <a:xfrm>
            <a:off x="8112224" y="2047565"/>
            <a:ext cx="1047750" cy="638175"/>
          </a:xfrm>
          <a:prstGeom prst="rect">
            <a:avLst/>
          </a:prstGeom>
        </p:spPr>
      </p:pic>
      <p:pic>
        <p:nvPicPr>
          <p:cNvPr id="18" name="Imagen 17">
            <a:extLst>
              <a:ext uri="{FF2B5EF4-FFF2-40B4-BE49-F238E27FC236}">
                <a16:creationId xmlns:a16="http://schemas.microsoft.com/office/drawing/2014/main" xmlns="" id="{57221E7C-4E1A-42A0-8D7B-4BC69B766C39}"/>
              </a:ext>
            </a:extLst>
          </p:cNvPr>
          <p:cNvPicPr>
            <a:picLocks noChangeAspect="1"/>
          </p:cNvPicPr>
          <p:nvPr/>
        </p:nvPicPr>
        <p:blipFill>
          <a:blip r:embed="rId5"/>
          <a:stretch>
            <a:fillRect/>
          </a:stretch>
        </p:blipFill>
        <p:spPr>
          <a:xfrm>
            <a:off x="9732193" y="2337914"/>
            <a:ext cx="1476375" cy="400050"/>
          </a:xfrm>
          <a:prstGeom prst="rect">
            <a:avLst/>
          </a:prstGeom>
        </p:spPr>
      </p:pic>
      <p:pic>
        <p:nvPicPr>
          <p:cNvPr id="20" name="Imagen 19">
            <a:extLst>
              <a:ext uri="{FF2B5EF4-FFF2-40B4-BE49-F238E27FC236}">
                <a16:creationId xmlns:a16="http://schemas.microsoft.com/office/drawing/2014/main" xmlns="" id="{633D5546-4E4F-4E57-945F-2FAEA5D76B73}"/>
              </a:ext>
            </a:extLst>
          </p:cNvPr>
          <p:cNvPicPr>
            <a:picLocks noChangeAspect="1"/>
          </p:cNvPicPr>
          <p:nvPr/>
        </p:nvPicPr>
        <p:blipFill>
          <a:blip r:embed="rId6"/>
          <a:stretch>
            <a:fillRect/>
          </a:stretch>
        </p:blipFill>
        <p:spPr>
          <a:xfrm>
            <a:off x="9684567" y="1809440"/>
            <a:ext cx="1571625" cy="476250"/>
          </a:xfrm>
          <a:prstGeom prst="rect">
            <a:avLst/>
          </a:prstGeom>
        </p:spPr>
      </p:pic>
      <p:sp>
        <p:nvSpPr>
          <p:cNvPr id="21" name="CuadroTexto 20">
            <a:extLst>
              <a:ext uri="{FF2B5EF4-FFF2-40B4-BE49-F238E27FC236}">
                <a16:creationId xmlns:a16="http://schemas.microsoft.com/office/drawing/2014/main" xmlns="" id="{50D13A0A-0EC8-4BE9-9DE4-D39B2D050471}"/>
              </a:ext>
            </a:extLst>
          </p:cNvPr>
          <p:cNvSpPr txBox="1">
            <a:spLocks noChangeArrowheads="1"/>
          </p:cNvSpPr>
          <p:nvPr/>
        </p:nvSpPr>
        <p:spPr bwMode="auto">
          <a:xfrm>
            <a:off x="551384" y="3409934"/>
            <a:ext cx="24423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200"/>
              </a:spcBef>
            </a:pPr>
            <a:r>
              <a:rPr lang="es-EC" sz="1600" b="1" i="1" dirty="0">
                <a:effectLst/>
                <a:latin typeface="Calibri" panose="020F0502020204030204" pitchFamily="34" charset="0"/>
                <a:ea typeface="Times New Roman" panose="02020603050405020304" pitchFamily="18" charset="0"/>
                <a:cs typeface="Times New Roman" panose="02020603050405020304" pitchFamily="18" charset="0"/>
              </a:rPr>
              <a:t>Eficacia del inventario</a:t>
            </a:r>
            <a:endParaRPr lang="en-US" sz="1800" b="1" i="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23" name="Imagen 22">
            <a:extLst>
              <a:ext uri="{FF2B5EF4-FFF2-40B4-BE49-F238E27FC236}">
                <a16:creationId xmlns:a16="http://schemas.microsoft.com/office/drawing/2014/main" xmlns="" id="{87A65BFA-3595-4678-A19F-51967C9D8B13}"/>
              </a:ext>
            </a:extLst>
          </p:cNvPr>
          <p:cNvPicPr>
            <a:picLocks noChangeAspect="1"/>
          </p:cNvPicPr>
          <p:nvPr/>
        </p:nvPicPr>
        <p:blipFill>
          <a:blip r:embed="rId7"/>
          <a:stretch>
            <a:fillRect/>
          </a:stretch>
        </p:blipFill>
        <p:spPr>
          <a:xfrm>
            <a:off x="640531" y="4025487"/>
            <a:ext cx="1476375" cy="704850"/>
          </a:xfrm>
          <a:prstGeom prst="rect">
            <a:avLst/>
          </a:prstGeom>
        </p:spPr>
      </p:pic>
      <p:pic>
        <p:nvPicPr>
          <p:cNvPr id="25" name="Imagen 24">
            <a:extLst>
              <a:ext uri="{FF2B5EF4-FFF2-40B4-BE49-F238E27FC236}">
                <a16:creationId xmlns:a16="http://schemas.microsoft.com/office/drawing/2014/main" xmlns="" id="{D5927CD0-30F9-4E8F-ADA2-FA67AEBA1393}"/>
              </a:ext>
            </a:extLst>
          </p:cNvPr>
          <p:cNvPicPr>
            <a:picLocks noChangeAspect="1"/>
          </p:cNvPicPr>
          <p:nvPr/>
        </p:nvPicPr>
        <p:blipFill>
          <a:blip r:embed="rId8"/>
          <a:stretch>
            <a:fillRect/>
          </a:stretch>
        </p:blipFill>
        <p:spPr>
          <a:xfrm>
            <a:off x="697681" y="4856246"/>
            <a:ext cx="1419225" cy="742950"/>
          </a:xfrm>
          <a:prstGeom prst="rect">
            <a:avLst/>
          </a:prstGeom>
        </p:spPr>
      </p:pic>
      <p:pic>
        <p:nvPicPr>
          <p:cNvPr id="27" name="Imagen 26">
            <a:extLst>
              <a:ext uri="{FF2B5EF4-FFF2-40B4-BE49-F238E27FC236}">
                <a16:creationId xmlns:a16="http://schemas.microsoft.com/office/drawing/2014/main" xmlns="" id="{16E65685-426B-43C5-841A-D851C35E529D}"/>
              </a:ext>
            </a:extLst>
          </p:cNvPr>
          <p:cNvPicPr>
            <a:picLocks noChangeAspect="1"/>
          </p:cNvPicPr>
          <p:nvPr/>
        </p:nvPicPr>
        <p:blipFill>
          <a:blip r:embed="rId9"/>
          <a:stretch>
            <a:fillRect/>
          </a:stretch>
        </p:blipFill>
        <p:spPr>
          <a:xfrm>
            <a:off x="2351584" y="4112123"/>
            <a:ext cx="1809750" cy="619125"/>
          </a:xfrm>
          <a:prstGeom prst="rect">
            <a:avLst/>
          </a:prstGeom>
        </p:spPr>
      </p:pic>
      <p:pic>
        <p:nvPicPr>
          <p:cNvPr id="29" name="Imagen 28">
            <a:extLst>
              <a:ext uri="{FF2B5EF4-FFF2-40B4-BE49-F238E27FC236}">
                <a16:creationId xmlns:a16="http://schemas.microsoft.com/office/drawing/2014/main" xmlns="" id="{12CB55E1-E030-4183-99DD-62A7BCE7B7A9}"/>
              </a:ext>
            </a:extLst>
          </p:cNvPr>
          <p:cNvPicPr>
            <a:picLocks noChangeAspect="1"/>
          </p:cNvPicPr>
          <p:nvPr/>
        </p:nvPicPr>
        <p:blipFill>
          <a:blip r:embed="rId10"/>
          <a:stretch>
            <a:fillRect/>
          </a:stretch>
        </p:blipFill>
        <p:spPr>
          <a:xfrm>
            <a:off x="2351584" y="4973956"/>
            <a:ext cx="2314575" cy="504825"/>
          </a:xfrm>
          <a:prstGeom prst="rect">
            <a:avLst/>
          </a:prstGeom>
        </p:spPr>
      </p:pic>
      <p:sp>
        <p:nvSpPr>
          <p:cNvPr id="30" name="CuadroTexto 29">
            <a:extLst>
              <a:ext uri="{FF2B5EF4-FFF2-40B4-BE49-F238E27FC236}">
                <a16:creationId xmlns:a16="http://schemas.microsoft.com/office/drawing/2014/main" xmlns="" id="{7618B0AF-C824-4077-97FF-223F2C56985E}"/>
              </a:ext>
            </a:extLst>
          </p:cNvPr>
          <p:cNvSpPr txBox="1">
            <a:spLocks noChangeArrowheads="1"/>
          </p:cNvSpPr>
          <p:nvPr/>
        </p:nvSpPr>
        <p:spPr bwMode="auto">
          <a:xfrm>
            <a:off x="5225578" y="3429000"/>
            <a:ext cx="2442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200"/>
              </a:spcBef>
            </a:pPr>
            <a:r>
              <a:rPr lang="es-EC" sz="1600" b="1" i="1" dirty="0">
                <a:effectLst/>
                <a:latin typeface="Calibri" panose="020F0502020204030204" pitchFamily="34" charset="0"/>
                <a:ea typeface="Times New Roman" panose="02020603050405020304" pitchFamily="18" charset="0"/>
                <a:cs typeface="Times New Roman" panose="02020603050405020304" pitchFamily="18" charset="0"/>
              </a:rPr>
              <a:t>Estructura</a:t>
            </a:r>
            <a:r>
              <a:rPr lang="es-EC" sz="1800" b="1"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b="1" i="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32" name="Imagen 31">
            <a:extLst>
              <a:ext uri="{FF2B5EF4-FFF2-40B4-BE49-F238E27FC236}">
                <a16:creationId xmlns:a16="http://schemas.microsoft.com/office/drawing/2014/main" xmlns="" id="{44F954DB-6F7F-45CB-B53A-51E237323B3F}"/>
              </a:ext>
            </a:extLst>
          </p:cNvPr>
          <p:cNvPicPr>
            <a:picLocks noChangeAspect="1"/>
          </p:cNvPicPr>
          <p:nvPr/>
        </p:nvPicPr>
        <p:blipFill>
          <a:blip r:embed="rId11"/>
          <a:stretch>
            <a:fillRect/>
          </a:stretch>
        </p:blipFill>
        <p:spPr>
          <a:xfrm>
            <a:off x="5632361" y="4240710"/>
            <a:ext cx="1628775" cy="361950"/>
          </a:xfrm>
          <a:prstGeom prst="rect">
            <a:avLst/>
          </a:prstGeom>
        </p:spPr>
      </p:pic>
      <p:sp>
        <p:nvSpPr>
          <p:cNvPr id="33" name="CuadroTexto 32">
            <a:extLst>
              <a:ext uri="{FF2B5EF4-FFF2-40B4-BE49-F238E27FC236}">
                <a16:creationId xmlns:a16="http://schemas.microsoft.com/office/drawing/2014/main" xmlns="" id="{0B291B56-BC42-40A7-8AB7-D0356A11FD6D}"/>
              </a:ext>
            </a:extLst>
          </p:cNvPr>
          <p:cNvSpPr txBox="1">
            <a:spLocks noChangeArrowheads="1"/>
          </p:cNvSpPr>
          <p:nvPr/>
        </p:nvSpPr>
        <p:spPr bwMode="auto">
          <a:xfrm>
            <a:off x="5204375" y="3833127"/>
            <a:ext cx="31602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spcAft>
                <a:spcPts val="1000"/>
              </a:spcAft>
              <a:buFont typeface="Arial" panose="020B0604020202020204" pitchFamily="34" charset="0"/>
              <a:buChar char="•"/>
            </a:pPr>
            <a:r>
              <a:rPr lang="es-EC" sz="1600" dirty="0">
                <a:latin typeface="Calibri" panose="020F0502020204030204" pitchFamily="34" charset="0"/>
                <a:ea typeface="Arial" panose="020B0604020202020204" pitchFamily="34" charset="0"/>
              </a:rPr>
              <a:t>Índice de diversidad 1 - Simpson</a:t>
            </a:r>
            <a:endParaRPr lang="en-US" sz="1600" i="1" dirty="0">
              <a:effectLst/>
              <a:latin typeface="Arial" panose="020B0604020202020204" pitchFamily="34" charset="0"/>
              <a:ea typeface="Arial" panose="020B0604020202020204" pitchFamily="34" charset="0"/>
            </a:endParaRPr>
          </a:p>
        </p:txBody>
      </p:sp>
      <p:sp>
        <p:nvSpPr>
          <p:cNvPr id="34" name="CuadroTexto 33">
            <a:extLst>
              <a:ext uri="{FF2B5EF4-FFF2-40B4-BE49-F238E27FC236}">
                <a16:creationId xmlns:a16="http://schemas.microsoft.com/office/drawing/2014/main" xmlns="" id="{E0A9D61A-F6E4-4C57-987E-BDF20FDB1A44}"/>
              </a:ext>
            </a:extLst>
          </p:cNvPr>
          <p:cNvSpPr txBox="1">
            <a:spLocks noChangeArrowheads="1"/>
          </p:cNvSpPr>
          <p:nvPr/>
        </p:nvSpPr>
        <p:spPr bwMode="auto">
          <a:xfrm>
            <a:off x="5225142" y="4856246"/>
            <a:ext cx="29078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spcAft>
                <a:spcPts val="1000"/>
              </a:spcAft>
              <a:buFont typeface="Arial" panose="020B0604020202020204" pitchFamily="34" charset="0"/>
              <a:buChar char="•"/>
            </a:pPr>
            <a:r>
              <a:rPr lang="es-EC" sz="1600" dirty="0">
                <a:latin typeface="Calibri" panose="020F0502020204030204" pitchFamily="34" charset="0"/>
                <a:ea typeface="Arial" panose="020B0604020202020204" pitchFamily="34" charset="0"/>
              </a:rPr>
              <a:t>Índice de diversidad Shannon</a:t>
            </a:r>
            <a:endParaRPr lang="en-US" sz="1600" i="1" dirty="0">
              <a:effectLst/>
              <a:latin typeface="Arial" panose="020B0604020202020204" pitchFamily="34" charset="0"/>
              <a:ea typeface="Arial" panose="020B0604020202020204" pitchFamily="34" charset="0"/>
            </a:endParaRPr>
          </a:p>
        </p:txBody>
      </p:sp>
      <p:pic>
        <p:nvPicPr>
          <p:cNvPr id="36" name="Imagen 35">
            <a:extLst>
              <a:ext uri="{FF2B5EF4-FFF2-40B4-BE49-F238E27FC236}">
                <a16:creationId xmlns:a16="http://schemas.microsoft.com/office/drawing/2014/main" xmlns="" id="{84A209A3-CC3C-486F-BDCD-1FB84855A497}"/>
              </a:ext>
            </a:extLst>
          </p:cNvPr>
          <p:cNvPicPr>
            <a:picLocks noChangeAspect="1"/>
          </p:cNvPicPr>
          <p:nvPr/>
        </p:nvPicPr>
        <p:blipFill>
          <a:blip r:embed="rId12"/>
          <a:stretch>
            <a:fillRect/>
          </a:stretch>
        </p:blipFill>
        <p:spPr>
          <a:xfrm>
            <a:off x="5775235" y="5320388"/>
            <a:ext cx="1343025" cy="447675"/>
          </a:xfrm>
          <a:prstGeom prst="rect">
            <a:avLst/>
          </a:prstGeom>
        </p:spPr>
      </p:pic>
      <p:sp>
        <p:nvSpPr>
          <p:cNvPr id="37" name="CuadroTexto 36">
            <a:extLst>
              <a:ext uri="{FF2B5EF4-FFF2-40B4-BE49-F238E27FC236}">
                <a16:creationId xmlns:a16="http://schemas.microsoft.com/office/drawing/2014/main" xmlns="" id="{98540EDD-A936-4884-B4FC-29ED6F1FDC19}"/>
              </a:ext>
            </a:extLst>
          </p:cNvPr>
          <p:cNvSpPr txBox="1">
            <a:spLocks noChangeArrowheads="1"/>
          </p:cNvSpPr>
          <p:nvPr/>
        </p:nvSpPr>
        <p:spPr bwMode="auto">
          <a:xfrm>
            <a:off x="8480334" y="4223454"/>
            <a:ext cx="33042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spcAft>
                <a:spcPts val="1000"/>
              </a:spcAft>
              <a:buFont typeface="Arial" panose="020B0604020202020204" pitchFamily="34" charset="0"/>
              <a:buChar char="•"/>
            </a:pPr>
            <a:r>
              <a:rPr lang="es-EC" sz="1600" dirty="0">
                <a:latin typeface="Calibri" panose="020F0502020204030204" pitchFamily="34" charset="0"/>
                <a:ea typeface="Arial" panose="020B0604020202020204" pitchFamily="34" charset="0"/>
              </a:rPr>
              <a:t>Índice de equitatividad de Pielou</a:t>
            </a:r>
            <a:endParaRPr lang="en-US" sz="1600" i="1" dirty="0">
              <a:effectLst/>
              <a:latin typeface="Arial" panose="020B0604020202020204" pitchFamily="34" charset="0"/>
              <a:ea typeface="Arial" panose="020B0604020202020204" pitchFamily="34" charset="0"/>
            </a:endParaRPr>
          </a:p>
        </p:txBody>
      </p:sp>
      <p:pic>
        <p:nvPicPr>
          <p:cNvPr id="39" name="Imagen 38">
            <a:extLst>
              <a:ext uri="{FF2B5EF4-FFF2-40B4-BE49-F238E27FC236}">
                <a16:creationId xmlns:a16="http://schemas.microsoft.com/office/drawing/2014/main" xmlns="" id="{416F1BF9-097F-4DA2-B384-6CEB8C3DE521}"/>
              </a:ext>
            </a:extLst>
          </p:cNvPr>
          <p:cNvPicPr>
            <a:picLocks noChangeAspect="1"/>
          </p:cNvPicPr>
          <p:nvPr/>
        </p:nvPicPr>
        <p:blipFill>
          <a:blip r:embed="rId13"/>
          <a:stretch>
            <a:fillRect/>
          </a:stretch>
        </p:blipFill>
        <p:spPr>
          <a:xfrm>
            <a:off x="9463023" y="4602660"/>
            <a:ext cx="1123950" cy="838200"/>
          </a:xfrm>
          <a:prstGeom prst="rect">
            <a:avLst/>
          </a:prstGeom>
        </p:spPr>
      </p:pic>
    </p:spTree>
    <p:extLst>
      <p:ext uri="{BB962C8B-B14F-4D97-AF65-F5344CB8AC3E}">
        <p14:creationId xmlns:p14="http://schemas.microsoft.com/office/powerpoint/2010/main" val="1950226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xmlns="" id="{CCC14D23-F952-43C8-B6BD-EAF9AF1BA07D}"/>
              </a:ext>
            </a:extLst>
          </p:cNvPr>
          <p:cNvSpPr txBox="1">
            <a:spLocks/>
          </p:cNvSpPr>
          <p:nvPr/>
        </p:nvSpPr>
        <p:spPr>
          <a:xfrm>
            <a:off x="4050790" y="5783"/>
            <a:ext cx="3621087"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dirty="0">
                <a:solidFill>
                  <a:schemeClr val="tx1"/>
                </a:solidFill>
                <a:latin typeface="Calibri" panose="020F0502020204030204" pitchFamily="34" charset="0"/>
                <a:cs typeface="Calibri" panose="020F0502020204030204" pitchFamily="34" charset="0"/>
              </a:rPr>
              <a:t>METODOLOGÍA</a:t>
            </a:r>
          </a:p>
        </p:txBody>
      </p:sp>
      <p:sp>
        <p:nvSpPr>
          <p:cNvPr id="3" name="CuadroTexto 3">
            <a:extLst>
              <a:ext uri="{FF2B5EF4-FFF2-40B4-BE49-F238E27FC236}">
                <a16:creationId xmlns:a16="http://schemas.microsoft.com/office/drawing/2014/main" xmlns="" id="{BD8E73B6-CFBC-41F0-A1E1-EFE8EF21D9BC}"/>
              </a:ext>
            </a:extLst>
          </p:cNvPr>
          <p:cNvSpPr txBox="1">
            <a:spLocks noChangeArrowheads="1"/>
          </p:cNvSpPr>
          <p:nvPr/>
        </p:nvSpPr>
        <p:spPr bwMode="auto">
          <a:xfrm>
            <a:off x="7248128" y="670236"/>
            <a:ext cx="4235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Análisis estadístico</a:t>
            </a:r>
          </a:p>
        </p:txBody>
      </p:sp>
      <p:sp>
        <p:nvSpPr>
          <p:cNvPr id="4" name="Rectángulo 3">
            <a:extLst>
              <a:ext uri="{FF2B5EF4-FFF2-40B4-BE49-F238E27FC236}">
                <a16:creationId xmlns:a16="http://schemas.microsoft.com/office/drawing/2014/main" xmlns="" id="{CB0D099F-70EE-48AA-A3CB-0114046F6408}"/>
              </a:ext>
            </a:extLst>
          </p:cNvPr>
          <p:cNvSpPr/>
          <p:nvPr/>
        </p:nvSpPr>
        <p:spPr>
          <a:xfrm>
            <a:off x="119336" y="967152"/>
            <a:ext cx="5832648" cy="830997"/>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El experimento se dispuso bajo un diseño completamente al azar DCA en parcela subdividida (2 x 4 x 2) con dos repeticiones, con el siguiente modelo matemático:</a:t>
            </a:r>
          </a:p>
        </p:txBody>
      </p:sp>
      <p:pic>
        <p:nvPicPr>
          <p:cNvPr id="5" name="Imagen 4">
            <a:extLst>
              <a:ext uri="{FF2B5EF4-FFF2-40B4-BE49-F238E27FC236}">
                <a16:creationId xmlns:a16="http://schemas.microsoft.com/office/drawing/2014/main" xmlns="" id="{9699EBE8-687C-4F0E-BFE0-A0CD8149535E}"/>
              </a:ext>
            </a:extLst>
          </p:cNvPr>
          <p:cNvPicPr>
            <a:picLocks noChangeAspect="1"/>
          </p:cNvPicPr>
          <p:nvPr/>
        </p:nvPicPr>
        <p:blipFill>
          <a:blip r:embed="rId2"/>
          <a:stretch>
            <a:fillRect/>
          </a:stretch>
        </p:blipFill>
        <p:spPr>
          <a:xfrm>
            <a:off x="348192" y="1872106"/>
            <a:ext cx="4438650" cy="361950"/>
          </a:xfrm>
          <a:prstGeom prst="rect">
            <a:avLst/>
          </a:prstGeom>
        </p:spPr>
      </p:pic>
      <p:pic>
        <p:nvPicPr>
          <p:cNvPr id="7" name="Imagen 6">
            <a:extLst>
              <a:ext uri="{FF2B5EF4-FFF2-40B4-BE49-F238E27FC236}">
                <a16:creationId xmlns:a16="http://schemas.microsoft.com/office/drawing/2014/main" xmlns="" id="{54D2B52D-52DA-4A0D-986E-5DC3120C25E7}"/>
              </a:ext>
            </a:extLst>
          </p:cNvPr>
          <p:cNvPicPr>
            <a:picLocks noChangeAspect="1"/>
          </p:cNvPicPr>
          <p:nvPr/>
        </p:nvPicPr>
        <p:blipFill>
          <a:blip r:embed="rId3"/>
          <a:stretch>
            <a:fillRect/>
          </a:stretch>
        </p:blipFill>
        <p:spPr>
          <a:xfrm>
            <a:off x="687405" y="2235849"/>
            <a:ext cx="3963416" cy="4622151"/>
          </a:xfrm>
          <a:prstGeom prst="rect">
            <a:avLst/>
          </a:prstGeom>
        </p:spPr>
      </p:pic>
      <p:pic>
        <p:nvPicPr>
          <p:cNvPr id="10" name="Imagen 9">
            <a:extLst>
              <a:ext uri="{FF2B5EF4-FFF2-40B4-BE49-F238E27FC236}">
                <a16:creationId xmlns:a16="http://schemas.microsoft.com/office/drawing/2014/main" xmlns="" id="{8C99862E-8EF9-4980-8864-E36806AC0E71}"/>
              </a:ext>
            </a:extLst>
          </p:cNvPr>
          <p:cNvPicPr>
            <a:picLocks noChangeAspect="1"/>
          </p:cNvPicPr>
          <p:nvPr/>
        </p:nvPicPr>
        <p:blipFill>
          <a:blip r:embed="rId4"/>
          <a:stretch>
            <a:fillRect/>
          </a:stretch>
        </p:blipFill>
        <p:spPr>
          <a:xfrm>
            <a:off x="4874840" y="1872106"/>
            <a:ext cx="7272808" cy="4254156"/>
          </a:xfrm>
          <a:prstGeom prst="rect">
            <a:avLst/>
          </a:prstGeom>
        </p:spPr>
      </p:pic>
      <p:pic>
        <p:nvPicPr>
          <p:cNvPr id="12" name="Imagen 11">
            <a:extLst>
              <a:ext uri="{FF2B5EF4-FFF2-40B4-BE49-F238E27FC236}">
                <a16:creationId xmlns:a16="http://schemas.microsoft.com/office/drawing/2014/main" xmlns="" id="{C1B4DB9F-0254-44E3-9507-2F82E58D46DC}"/>
              </a:ext>
            </a:extLst>
          </p:cNvPr>
          <p:cNvPicPr>
            <a:picLocks noChangeAspect="1"/>
          </p:cNvPicPr>
          <p:nvPr/>
        </p:nvPicPr>
        <p:blipFill>
          <a:blip r:embed="rId5"/>
          <a:stretch>
            <a:fillRect/>
          </a:stretch>
        </p:blipFill>
        <p:spPr>
          <a:xfrm>
            <a:off x="4986292" y="6126261"/>
            <a:ext cx="2655997" cy="714375"/>
          </a:xfrm>
          <a:prstGeom prst="rect">
            <a:avLst/>
          </a:prstGeom>
        </p:spPr>
      </p:pic>
      <p:sp>
        <p:nvSpPr>
          <p:cNvPr id="13" name="CuadroTexto 3">
            <a:extLst>
              <a:ext uri="{FF2B5EF4-FFF2-40B4-BE49-F238E27FC236}">
                <a16:creationId xmlns:a16="http://schemas.microsoft.com/office/drawing/2014/main" xmlns="" id="{98E101E1-FAB4-484C-82F3-C9664CDE91B7}"/>
              </a:ext>
            </a:extLst>
          </p:cNvPr>
          <p:cNvSpPr txBox="1">
            <a:spLocks noChangeArrowheads="1"/>
          </p:cNvSpPr>
          <p:nvPr/>
        </p:nvSpPr>
        <p:spPr bwMode="auto">
          <a:xfrm>
            <a:off x="551384" y="648830"/>
            <a:ext cx="4235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Diseño Experimental</a:t>
            </a:r>
          </a:p>
        </p:txBody>
      </p:sp>
      <p:sp>
        <p:nvSpPr>
          <p:cNvPr id="14" name="Rectángulo 13">
            <a:extLst>
              <a:ext uri="{FF2B5EF4-FFF2-40B4-BE49-F238E27FC236}">
                <a16:creationId xmlns:a16="http://schemas.microsoft.com/office/drawing/2014/main" xmlns="" id="{C6E93793-90C7-43B8-9B3D-34191DE9F2D8}"/>
              </a:ext>
            </a:extLst>
          </p:cNvPr>
          <p:cNvSpPr/>
          <p:nvPr/>
        </p:nvSpPr>
        <p:spPr>
          <a:xfrm>
            <a:off x="6240016" y="961174"/>
            <a:ext cx="5832648" cy="830997"/>
          </a:xfrm>
          <a:prstGeom prst="rect">
            <a:avLst/>
          </a:prstGeom>
        </p:spPr>
        <p:txBody>
          <a:bodyPr wrap="square">
            <a:spAutoFit/>
          </a:bodyPr>
          <a:lstStyle/>
          <a:p>
            <a:pPr marL="285750" indent="-285750" algn="just">
              <a:buFont typeface="Arial" panose="020B0604020202020204" pitchFamily="34" charset="0"/>
              <a:buChar char="•"/>
            </a:pPr>
            <a:r>
              <a:rPr lang="es-EC" sz="1600" dirty="0">
                <a:latin typeface="Calibri" panose="020F0502020204030204" pitchFamily="34" charset="0"/>
                <a:ea typeface="Calibri Light" pitchFamily="34" charset="0"/>
                <a:cs typeface="Calibri" panose="020F0502020204030204" pitchFamily="34" charset="0"/>
              </a:rPr>
              <a:t>Estadística descriptiva.</a:t>
            </a:r>
          </a:p>
          <a:p>
            <a:pPr marL="285750" indent="-285750" algn="just">
              <a:buFont typeface="Arial" panose="020B0604020202020204" pitchFamily="34" charset="0"/>
              <a:buChar char="•"/>
            </a:pPr>
            <a:r>
              <a:rPr lang="es-EC" sz="1600" dirty="0">
                <a:latin typeface="Calibri" panose="020F0502020204030204" pitchFamily="34" charset="0"/>
                <a:ea typeface="Calibri Light" pitchFamily="34" charset="0"/>
                <a:cs typeface="Calibri" panose="020F0502020204030204" pitchFamily="34" charset="0"/>
              </a:rPr>
              <a:t>Análisis de varianza mediante modelos mixtos.</a:t>
            </a:r>
          </a:p>
          <a:p>
            <a:pPr marL="285750" indent="-285750" algn="just">
              <a:buFont typeface="Arial" panose="020B0604020202020204" pitchFamily="34" charset="0"/>
              <a:buChar char="•"/>
            </a:pPr>
            <a:r>
              <a:rPr lang="es-EC" sz="1600" dirty="0">
                <a:latin typeface="Calibri" panose="020F0502020204030204" pitchFamily="34" charset="0"/>
                <a:ea typeface="Calibri Light" pitchFamily="34" charset="0"/>
                <a:cs typeface="Calibri" panose="020F0502020204030204" pitchFamily="34" charset="0"/>
              </a:rPr>
              <a:t>Pruebas de comparación de medias LSD (</a:t>
            </a:r>
            <a:r>
              <a:rPr lang="es-ES" sz="1600" dirty="0">
                <a:latin typeface="Calibri" panose="020F0502020204030204" pitchFamily="34" charset="0"/>
                <a:cs typeface="Calibri" panose="020F0502020204030204" pitchFamily="34" charset="0"/>
              </a:rPr>
              <a:t>α=0,05).</a:t>
            </a:r>
            <a:endParaRPr lang="es-EC" sz="1600" dirty="0">
              <a:latin typeface="Calibri" panose="020F0502020204030204" pitchFamily="34" charset="0"/>
              <a:ea typeface="Calibri Light" pitchFamily="34" charset="0"/>
              <a:cs typeface="Calibri" panose="020F0502020204030204" pitchFamily="34" charset="0"/>
            </a:endParaRPr>
          </a:p>
        </p:txBody>
      </p:sp>
      <p:pic>
        <p:nvPicPr>
          <p:cNvPr id="11" name="Picture 2" descr="Resultado de imagen de INFOSTAT&quot;">
            <a:extLst>
              <a:ext uri="{FF2B5EF4-FFF2-40B4-BE49-F238E27FC236}">
                <a16:creationId xmlns:a16="http://schemas.microsoft.com/office/drawing/2014/main" xmlns="" id="{175DF1EE-D6F4-43C5-BD06-8302B37521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8756" y="929228"/>
            <a:ext cx="1268140" cy="72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43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a16="http://schemas.microsoft.com/office/drawing/2014/main" xmlns="" id="{CB844F13-671F-4EFC-84FD-7083964ACDBF}"/>
              </a:ext>
            </a:extLst>
          </p:cNvPr>
          <p:cNvSpPr>
            <a:spLocks noGrp="1"/>
          </p:cNvSpPr>
          <p:nvPr>
            <p:ph type="title"/>
          </p:nvPr>
        </p:nvSpPr>
        <p:spPr>
          <a:xfrm>
            <a:off x="3769124" y="-9221"/>
            <a:ext cx="5063180" cy="733472"/>
          </a:xfrm>
        </p:spPr>
        <p:txBody>
          <a:bodyPr/>
          <a:lstStyle/>
          <a:p>
            <a:pPr algn="ctr">
              <a:defRPr/>
            </a:pPr>
            <a:r>
              <a:rPr lang="es-EC" sz="2800" dirty="0">
                <a:solidFill>
                  <a:schemeClr val="tx1"/>
                </a:solidFill>
                <a:latin typeface="Calibri" panose="020F0502020204030204" pitchFamily="34" charset="0"/>
                <a:cs typeface="Calibri" panose="020F0502020204030204" pitchFamily="34" charset="0"/>
              </a:rPr>
              <a:t>RESULTADOS Y DISCUSIÓN</a:t>
            </a:r>
          </a:p>
        </p:txBody>
      </p:sp>
      <p:pic>
        <p:nvPicPr>
          <p:cNvPr id="4" name="Imagen 3">
            <a:extLst>
              <a:ext uri="{FF2B5EF4-FFF2-40B4-BE49-F238E27FC236}">
                <a16:creationId xmlns:a16="http://schemas.microsoft.com/office/drawing/2014/main" xmlns="" id="{793461E8-965C-4EEE-BADE-1ECFCB073CCC}"/>
              </a:ext>
            </a:extLst>
          </p:cNvPr>
          <p:cNvPicPr>
            <a:picLocks noChangeAspect="1"/>
          </p:cNvPicPr>
          <p:nvPr/>
        </p:nvPicPr>
        <p:blipFill>
          <a:blip r:embed="rId3"/>
          <a:stretch>
            <a:fillRect/>
          </a:stretch>
        </p:blipFill>
        <p:spPr>
          <a:xfrm>
            <a:off x="119336" y="548680"/>
            <a:ext cx="11953328" cy="6309320"/>
          </a:xfrm>
          <a:prstGeom prst="rect">
            <a:avLst/>
          </a:prstGeom>
        </p:spPr>
      </p:pic>
    </p:spTree>
    <p:extLst>
      <p:ext uri="{BB962C8B-B14F-4D97-AF65-F5344CB8AC3E}">
        <p14:creationId xmlns:p14="http://schemas.microsoft.com/office/powerpoint/2010/main" val="87545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a:extLst>
              <a:ext uri="{FF2B5EF4-FFF2-40B4-BE49-F238E27FC236}">
                <a16:creationId xmlns:a16="http://schemas.microsoft.com/office/drawing/2014/main" xmlns="" id="{5A54739A-B2B8-455C-A79C-94C85855B84B}"/>
              </a:ext>
            </a:extLst>
          </p:cNvPr>
          <p:cNvSpPr>
            <a:spLocks noGrp="1"/>
          </p:cNvSpPr>
          <p:nvPr>
            <p:ph type="title"/>
          </p:nvPr>
        </p:nvSpPr>
        <p:spPr>
          <a:xfrm>
            <a:off x="3769124" y="-9221"/>
            <a:ext cx="5063180" cy="733472"/>
          </a:xfrm>
        </p:spPr>
        <p:txBody>
          <a:bodyPr/>
          <a:lstStyle/>
          <a:p>
            <a:pPr>
              <a:defRPr/>
            </a:pPr>
            <a:r>
              <a:rPr lang="es-EC" sz="2800" dirty="0">
                <a:solidFill>
                  <a:schemeClr val="tx1"/>
                </a:solidFill>
                <a:cs typeface="Times New Roman" pitchFamily="18" charset="0"/>
              </a:rPr>
              <a:t>RESULTADOS Y DISCUSIÓN</a:t>
            </a:r>
          </a:p>
        </p:txBody>
      </p:sp>
      <p:sp>
        <p:nvSpPr>
          <p:cNvPr id="3" name="Rectángulo 2">
            <a:extLst>
              <a:ext uri="{FF2B5EF4-FFF2-40B4-BE49-F238E27FC236}">
                <a16:creationId xmlns:a16="http://schemas.microsoft.com/office/drawing/2014/main" xmlns="" id="{F36C2D23-A705-4A71-B6EE-7F5FC5E0AC0A}"/>
              </a:ext>
            </a:extLst>
          </p:cNvPr>
          <p:cNvSpPr/>
          <p:nvPr/>
        </p:nvSpPr>
        <p:spPr>
          <a:xfrm>
            <a:off x="191344" y="1764105"/>
            <a:ext cx="5832648" cy="584775"/>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Se identificaron 18 géneros de 11 familias de la clase Adenophorea y Secernentea </a:t>
            </a:r>
          </a:p>
        </p:txBody>
      </p:sp>
      <p:sp>
        <p:nvSpPr>
          <p:cNvPr id="4" name="Rectángulo 3">
            <a:extLst>
              <a:ext uri="{FF2B5EF4-FFF2-40B4-BE49-F238E27FC236}">
                <a16:creationId xmlns:a16="http://schemas.microsoft.com/office/drawing/2014/main" xmlns="" id="{816DC6DE-A939-4B8B-B1A2-6C5BEBE2FD10}"/>
              </a:ext>
            </a:extLst>
          </p:cNvPr>
          <p:cNvSpPr/>
          <p:nvPr/>
        </p:nvSpPr>
        <p:spPr>
          <a:xfrm>
            <a:off x="6096000" y="1018162"/>
            <a:ext cx="5832648" cy="2308324"/>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Estudios previos han registrado 28 géneros de 22 familias del phylum nematoda (Achicanoy et al., 2012; Arévalo et al., 2007; Melo, 2011; Millán et al; 2016). </a:t>
            </a:r>
          </a:p>
          <a:p>
            <a:pPr algn="just"/>
            <a:r>
              <a:rPr lang="es-EC" sz="1600" dirty="0">
                <a:latin typeface="Calibri" panose="020F0502020204030204" pitchFamily="34" charset="0"/>
                <a:ea typeface="Calibri Light" pitchFamily="34" charset="0"/>
                <a:cs typeface="Calibri" panose="020F0502020204030204" pitchFamily="34" charset="0"/>
              </a:rPr>
              <a:t>Estudio similar de Cardoso et al. (2016) registraron 17 géneros, McQueen &amp; Treonis (2019) reportaron 24 familias; Tovar (2011) encontró 45 géneros.    </a:t>
            </a:r>
          </a:p>
          <a:p>
            <a:pPr algn="just"/>
            <a:r>
              <a:rPr lang="es-EC" sz="1600" dirty="0">
                <a:latin typeface="Calibri" panose="020F0502020204030204" pitchFamily="34" charset="0"/>
                <a:ea typeface="Calibri Light" pitchFamily="34" charset="0"/>
                <a:cs typeface="Calibri" panose="020F0502020204030204" pitchFamily="34" charset="0"/>
              </a:rPr>
              <a:t>Características propias del ecosistema (</a:t>
            </a:r>
            <a:r>
              <a:rPr lang="es-EC" sz="1600" dirty="0" err="1">
                <a:latin typeface="Calibri" panose="020F0502020204030204" pitchFamily="34" charset="0"/>
                <a:ea typeface="Calibri Light" pitchFamily="34" charset="0"/>
                <a:cs typeface="Calibri" panose="020F0502020204030204" pitchFamily="34" charset="0"/>
              </a:rPr>
              <a:t>Matveeva</a:t>
            </a:r>
            <a:r>
              <a:rPr lang="es-EC" sz="1600" dirty="0">
                <a:latin typeface="Calibri" panose="020F0502020204030204" pitchFamily="34" charset="0"/>
                <a:ea typeface="Calibri Light" pitchFamily="34" charset="0"/>
                <a:cs typeface="Calibri" panose="020F0502020204030204" pitchFamily="34" charset="0"/>
              </a:rPr>
              <a:t> &amp; </a:t>
            </a:r>
            <a:r>
              <a:rPr lang="es-EC" sz="1600" dirty="0" err="1">
                <a:latin typeface="Calibri" panose="020F0502020204030204" pitchFamily="34" charset="0"/>
                <a:ea typeface="Calibri Light" pitchFamily="34" charset="0"/>
                <a:cs typeface="Calibri" panose="020F0502020204030204" pitchFamily="34" charset="0"/>
              </a:rPr>
              <a:t>Sushchuk</a:t>
            </a:r>
            <a:r>
              <a:rPr lang="es-EC" sz="1600" dirty="0">
                <a:latin typeface="Calibri" panose="020F0502020204030204" pitchFamily="34" charset="0"/>
                <a:ea typeface="Calibri Light" pitchFamily="34" charset="0"/>
                <a:cs typeface="Calibri" panose="020F0502020204030204" pitchFamily="34" charset="0"/>
              </a:rPr>
              <a:t>, 2016), debido sensibilidad antrópica en ecosistemas alterados (Bongers &amp; Ferris, 1999; Varela, 2013; </a:t>
            </a:r>
            <a:r>
              <a:rPr lang="es-EC" sz="1600" dirty="0" err="1">
                <a:latin typeface="Calibri" panose="020F0502020204030204" pitchFamily="34" charset="0"/>
                <a:ea typeface="Calibri Light" pitchFamily="34" charset="0"/>
                <a:cs typeface="Calibri" panose="020F0502020204030204" pitchFamily="34" charset="0"/>
              </a:rPr>
              <a:t>Zepilli</a:t>
            </a:r>
            <a:r>
              <a:rPr lang="es-EC" sz="1600" dirty="0">
                <a:latin typeface="Calibri" panose="020F0502020204030204" pitchFamily="34" charset="0"/>
                <a:ea typeface="Calibri Light" pitchFamily="34" charset="0"/>
                <a:cs typeface="Calibri" panose="020F0502020204030204" pitchFamily="34" charset="0"/>
              </a:rPr>
              <a:t> et al., 2015)   </a:t>
            </a:r>
          </a:p>
        </p:txBody>
      </p:sp>
      <p:sp>
        <p:nvSpPr>
          <p:cNvPr id="7" name="Rectángulo 6">
            <a:extLst>
              <a:ext uri="{FF2B5EF4-FFF2-40B4-BE49-F238E27FC236}">
                <a16:creationId xmlns:a16="http://schemas.microsoft.com/office/drawing/2014/main" xmlns="" id="{0675A32B-7218-4EA2-8266-A7A21C0DBBFB}"/>
              </a:ext>
            </a:extLst>
          </p:cNvPr>
          <p:cNvSpPr/>
          <p:nvPr/>
        </p:nvSpPr>
        <p:spPr>
          <a:xfrm>
            <a:off x="191344" y="4509120"/>
            <a:ext cx="5832648" cy="1077218"/>
          </a:xfrm>
          <a:prstGeom prst="rect">
            <a:avLst/>
          </a:prstGeom>
        </p:spPr>
        <p:txBody>
          <a:bodyPr wrap="square">
            <a:spAutoFit/>
          </a:bodyPr>
          <a:lstStyle/>
          <a:p>
            <a:pPr algn="just"/>
            <a:r>
              <a:rPr lang="es-EC" sz="1600" i="1" dirty="0">
                <a:latin typeface="Calibri" panose="020F0502020204030204" pitchFamily="34" charset="0"/>
                <a:ea typeface="Calibri Light" pitchFamily="34" charset="0"/>
                <a:cs typeface="Calibri" panose="020F0502020204030204" pitchFamily="34" charset="0"/>
              </a:rPr>
              <a:t>Tylenchus</a:t>
            </a:r>
            <a:r>
              <a:rPr lang="es-EC" sz="1600" dirty="0">
                <a:latin typeface="Calibri" panose="020F0502020204030204" pitchFamily="34" charset="0"/>
                <a:ea typeface="Calibri Light" pitchFamily="34" charset="0"/>
                <a:cs typeface="Calibri" panose="020F0502020204030204" pitchFamily="34" charset="0"/>
              </a:rPr>
              <a:t> sp. 324 (18 %), </a:t>
            </a:r>
            <a:r>
              <a:rPr lang="es-EC" sz="1600" i="1" dirty="0">
                <a:latin typeface="Calibri" panose="020F0502020204030204" pitchFamily="34" charset="0"/>
                <a:ea typeface="Calibri Light" pitchFamily="34" charset="0"/>
                <a:cs typeface="Calibri" panose="020F0502020204030204" pitchFamily="34" charset="0"/>
              </a:rPr>
              <a:t>Pratylenchus </a:t>
            </a:r>
            <a:r>
              <a:rPr lang="es-EC" sz="1600" dirty="0">
                <a:latin typeface="Calibri" panose="020F0502020204030204" pitchFamily="34" charset="0"/>
                <a:ea typeface="Calibri Light" pitchFamily="34" charset="0"/>
                <a:cs typeface="Calibri" panose="020F0502020204030204" pitchFamily="34" charset="0"/>
              </a:rPr>
              <a:t>sp. 187 (10,4 %), </a:t>
            </a:r>
            <a:r>
              <a:rPr lang="es-EC" sz="1600" i="1" dirty="0">
                <a:latin typeface="Calibri" panose="020F0502020204030204" pitchFamily="34" charset="0"/>
                <a:ea typeface="Calibri Light" pitchFamily="34" charset="0"/>
                <a:cs typeface="Calibri" panose="020F0502020204030204" pitchFamily="34" charset="0"/>
              </a:rPr>
              <a:t>Xiphinema </a:t>
            </a:r>
            <a:r>
              <a:rPr lang="es-EC" sz="1600" dirty="0">
                <a:latin typeface="Calibri" panose="020F0502020204030204" pitchFamily="34" charset="0"/>
                <a:ea typeface="Calibri Light" pitchFamily="34" charset="0"/>
                <a:cs typeface="Calibri" panose="020F0502020204030204" pitchFamily="34" charset="0"/>
              </a:rPr>
              <a:t>sp., 162 (9 %), </a:t>
            </a:r>
            <a:r>
              <a:rPr lang="es-EC" sz="1600" i="1" dirty="0">
                <a:latin typeface="Calibri" panose="020F0502020204030204" pitchFamily="34" charset="0"/>
                <a:ea typeface="Calibri Light" pitchFamily="34" charset="0"/>
                <a:cs typeface="Calibri" panose="020F0502020204030204" pitchFamily="34" charset="0"/>
              </a:rPr>
              <a:t>Ditylenchus</a:t>
            </a:r>
            <a:r>
              <a:rPr lang="es-EC" sz="1600" dirty="0">
                <a:latin typeface="Calibri" panose="020F0502020204030204" pitchFamily="34" charset="0"/>
                <a:ea typeface="Calibri Light" pitchFamily="34" charset="0"/>
                <a:cs typeface="Calibri" panose="020F0502020204030204" pitchFamily="34" charset="0"/>
              </a:rPr>
              <a:t> sp., 155 (8,6 %) y </a:t>
            </a:r>
            <a:r>
              <a:rPr lang="es-EC" sz="1600" i="1" dirty="0">
                <a:latin typeface="Calibri" panose="020F0502020204030204" pitchFamily="34" charset="0"/>
                <a:ea typeface="Calibri Light" pitchFamily="34" charset="0"/>
                <a:cs typeface="Calibri" panose="020F0502020204030204" pitchFamily="34" charset="0"/>
              </a:rPr>
              <a:t>Paratylenchus</a:t>
            </a:r>
            <a:r>
              <a:rPr lang="es-EC" sz="1600" dirty="0">
                <a:latin typeface="Calibri" panose="020F0502020204030204" pitchFamily="34" charset="0"/>
                <a:ea typeface="Calibri Light" pitchFamily="34" charset="0"/>
                <a:cs typeface="Calibri" panose="020F0502020204030204" pitchFamily="34" charset="0"/>
              </a:rPr>
              <a:t> sp., 141 (7,8 %) representaron el 53,8 %.   </a:t>
            </a:r>
            <a:r>
              <a:rPr lang="es-EC" sz="1600" i="1" dirty="0">
                <a:latin typeface="Calibri" panose="020F0502020204030204" pitchFamily="34" charset="0"/>
                <a:ea typeface="Calibri Light" pitchFamily="34" charset="0"/>
                <a:cs typeface="Calibri" panose="020F0502020204030204" pitchFamily="34" charset="0"/>
              </a:rPr>
              <a:t> </a:t>
            </a:r>
            <a:endParaRPr lang="es-EC" sz="1600" dirty="0">
              <a:latin typeface="Calibri" panose="020F0502020204030204" pitchFamily="34" charset="0"/>
              <a:ea typeface="Calibri Light" pitchFamily="34" charset="0"/>
              <a:cs typeface="Calibri" panose="020F0502020204030204" pitchFamily="34" charset="0"/>
            </a:endParaRPr>
          </a:p>
          <a:p>
            <a:pPr algn="just"/>
            <a:r>
              <a:rPr lang="es-EC" sz="1600" dirty="0">
                <a:latin typeface="Calibri" panose="020F0502020204030204" pitchFamily="34" charset="0"/>
                <a:ea typeface="Calibri Light" pitchFamily="34" charset="0"/>
                <a:cs typeface="Calibri" panose="020F0502020204030204" pitchFamily="34" charset="0"/>
              </a:rPr>
              <a:t> </a:t>
            </a:r>
          </a:p>
        </p:txBody>
      </p:sp>
      <p:sp>
        <p:nvSpPr>
          <p:cNvPr id="9" name="CuadroTexto 3">
            <a:extLst>
              <a:ext uri="{FF2B5EF4-FFF2-40B4-BE49-F238E27FC236}">
                <a16:creationId xmlns:a16="http://schemas.microsoft.com/office/drawing/2014/main" xmlns="" id="{029454AD-C0A9-4697-AEFE-86F856DAAABA}"/>
              </a:ext>
            </a:extLst>
          </p:cNvPr>
          <p:cNvSpPr txBox="1">
            <a:spLocks noChangeArrowheads="1"/>
          </p:cNvSpPr>
          <p:nvPr/>
        </p:nvSpPr>
        <p:spPr bwMode="auto">
          <a:xfrm>
            <a:off x="3906263" y="648081"/>
            <a:ext cx="4235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Composición de nematodos rizosféricos</a:t>
            </a:r>
          </a:p>
        </p:txBody>
      </p:sp>
      <p:sp>
        <p:nvSpPr>
          <p:cNvPr id="10" name="Rectángulo 9">
            <a:extLst>
              <a:ext uri="{FF2B5EF4-FFF2-40B4-BE49-F238E27FC236}">
                <a16:creationId xmlns:a16="http://schemas.microsoft.com/office/drawing/2014/main" xmlns="" id="{3A30B3F9-0DB4-4C43-8089-6A6888752605}"/>
              </a:ext>
            </a:extLst>
          </p:cNvPr>
          <p:cNvSpPr/>
          <p:nvPr/>
        </p:nvSpPr>
        <p:spPr>
          <a:xfrm>
            <a:off x="6164074" y="4118883"/>
            <a:ext cx="5832648" cy="1323439"/>
          </a:xfrm>
          <a:prstGeom prst="rect">
            <a:avLst/>
          </a:prstGeom>
        </p:spPr>
        <p:txBody>
          <a:bodyPr wrap="square">
            <a:spAutoFit/>
          </a:bodyPr>
          <a:lstStyle/>
          <a:p>
            <a:pPr algn="just"/>
            <a:r>
              <a:rPr lang="es-EC" sz="1600" i="1" dirty="0">
                <a:latin typeface="Calibri" panose="020F0502020204030204" pitchFamily="34" charset="0"/>
                <a:ea typeface="Calibri Light" pitchFamily="34" charset="0"/>
                <a:cs typeface="Calibri" panose="020F0502020204030204" pitchFamily="34" charset="0"/>
              </a:rPr>
              <a:t>Tylenchus</a:t>
            </a:r>
            <a:r>
              <a:rPr lang="es-EC" sz="1600" dirty="0">
                <a:latin typeface="Calibri" panose="020F0502020204030204" pitchFamily="34" charset="0"/>
                <a:ea typeface="Calibri Light" pitchFamily="34" charset="0"/>
                <a:cs typeface="Calibri" panose="020F0502020204030204" pitchFamily="34" charset="0"/>
              </a:rPr>
              <a:t> habita en casi todos los tipo de suelo del planeta; en especial en la rizósfera de bosques tropicales (Qing &amp; Bert, 2019).</a:t>
            </a:r>
          </a:p>
          <a:p>
            <a:pPr algn="just"/>
            <a:r>
              <a:rPr lang="es-EC" sz="1600" dirty="0">
                <a:latin typeface="Calibri" panose="020F0502020204030204" pitchFamily="34" charset="0"/>
                <a:ea typeface="Calibri Light" pitchFamily="34" charset="0"/>
                <a:cs typeface="Calibri" panose="020F0502020204030204" pitchFamily="34" charset="0"/>
              </a:rPr>
              <a:t>Ambiente natural y antrópico, materia orgánica, y estrecha relación raíz-suelo (</a:t>
            </a:r>
            <a:r>
              <a:rPr lang="es-EC" sz="1600" dirty="0" err="1">
                <a:latin typeface="Calibri" panose="020F0502020204030204" pitchFamily="34" charset="0"/>
                <a:ea typeface="Calibri Light" pitchFamily="34" charset="0"/>
                <a:cs typeface="Calibri" panose="020F0502020204030204" pitchFamily="34" charset="0"/>
              </a:rPr>
              <a:t>Porazinska</a:t>
            </a:r>
            <a:r>
              <a:rPr lang="es-EC" sz="1600" dirty="0">
                <a:latin typeface="Calibri" panose="020F0502020204030204" pitchFamily="34" charset="0"/>
                <a:ea typeface="Calibri Light" pitchFamily="34" charset="0"/>
                <a:cs typeface="Calibri" panose="020F0502020204030204" pitchFamily="34" charset="0"/>
              </a:rPr>
              <a:t> et al., 2010, 2012; Tovar, 2011) y también lo descrito por Xiao et al. (2020) son comúnmente registrados.     </a:t>
            </a:r>
          </a:p>
        </p:txBody>
      </p:sp>
    </p:spTree>
    <p:extLst>
      <p:ext uri="{BB962C8B-B14F-4D97-AF65-F5344CB8AC3E}">
        <p14:creationId xmlns:p14="http://schemas.microsoft.com/office/powerpoint/2010/main" val="145790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xmlns="" id="{F13921B6-DE5F-49F6-B192-1DAD02191A11}"/>
              </a:ext>
            </a:extLst>
          </p:cNvPr>
          <p:cNvSpPr>
            <a:spLocks noGrp="1"/>
          </p:cNvSpPr>
          <p:nvPr>
            <p:ph type="title"/>
          </p:nvPr>
        </p:nvSpPr>
        <p:spPr>
          <a:xfrm>
            <a:off x="3769124" y="-9221"/>
            <a:ext cx="5063180" cy="733472"/>
          </a:xfrm>
        </p:spPr>
        <p:txBody>
          <a:bodyPr/>
          <a:lstStyle/>
          <a:p>
            <a:pPr>
              <a:defRPr/>
            </a:pPr>
            <a:r>
              <a:rPr lang="es-EC" sz="2800" dirty="0">
                <a:solidFill>
                  <a:schemeClr val="tx1"/>
                </a:solidFill>
                <a:latin typeface="Calibri" panose="020F0502020204030204" pitchFamily="34" charset="0"/>
                <a:cs typeface="Calibri" panose="020F0502020204030204" pitchFamily="34" charset="0"/>
              </a:rPr>
              <a:t>RESULTADOS Y DISCUSIÓN</a:t>
            </a:r>
          </a:p>
        </p:txBody>
      </p:sp>
      <p:sp>
        <p:nvSpPr>
          <p:cNvPr id="3" name="CuadroTexto 3">
            <a:extLst>
              <a:ext uri="{FF2B5EF4-FFF2-40B4-BE49-F238E27FC236}">
                <a16:creationId xmlns:a16="http://schemas.microsoft.com/office/drawing/2014/main" xmlns="" id="{768662EE-5E6D-48DF-90A6-F90A6084E858}"/>
              </a:ext>
            </a:extLst>
          </p:cNvPr>
          <p:cNvSpPr txBox="1">
            <a:spLocks noChangeArrowheads="1"/>
          </p:cNvSpPr>
          <p:nvPr/>
        </p:nvSpPr>
        <p:spPr bwMode="auto">
          <a:xfrm>
            <a:off x="1343472" y="726462"/>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Abundancia </a:t>
            </a:r>
          </a:p>
        </p:txBody>
      </p:sp>
      <p:sp>
        <p:nvSpPr>
          <p:cNvPr id="5" name="Rectángulo 4">
            <a:extLst>
              <a:ext uri="{FF2B5EF4-FFF2-40B4-BE49-F238E27FC236}">
                <a16:creationId xmlns:a16="http://schemas.microsoft.com/office/drawing/2014/main" xmlns="" id="{15201041-CC9A-402E-83AD-1F220CBD2DBC}"/>
              </a:ext>
            </a:extLst>
          </p:cNvPr>
          <p:cNvSpPr/>
          <p:nvPr/>
        </p:nvSpPr>
        <p:spPr>
          <a:xfrm>
            <a:off x="187372" y="1215032"/>
            <a:ext cx="5832648" cy="584775"/>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Se registraron 1 800 nematodos rizosféricos de los cuales </a:t>
            </a:r>
            <a:r>
              <a:rPr lang="es-EC" sz="1600" i="1" dirty="0">
                <a:latin typeface="Calibri" panose="020F0502020204030204" pitchFamily="34" charset="0"/>
                <a:ea typeface="Calibri Light" pitchFamily="34" charset="0"/>
                <a:cs typeface="Calibri" panose="020F0502020204030204" pitchFamily="34" charset="0"/>
              </a:rPr>
              <a:t>Tylenchus </a:t>
            </a:r>
            <a:r>
              <a:rPr lang="es-EC" sz="1600" dirty="0">
                <a:latin typeface="Calibri" panose="020F0502020204030204" pitchFamily="34" charset="0"/>
                <a:ea typeface="Calibri Light" pitchFamily="34" charset="0"/>
                <a:cs typeface="Calibri" panose="020F0502020204030204" pitchFamily="34" charset="0"/>
              </a:rPr>
              <a:t>sp. con 324 individuos representó el 18 % del total. </a:t>
            </a:r>
          </a:p>
        </p:txBody>
      </p:sp>
      <p:sp>
        <p:nvSpPr>
          <p:cNvPr id="6" name="Rectángulo 5">
            <a:extLst>
              <a:ext uri="{FF2B5EF4-FFF2-40B4-BE49-F238E27FC236}">
                <a16:creationId xmlns:a16="http://schemas.microsoft.com/office/drawing/2014/main" xmlns="" id="{1CBA417C-5AD4-4383-A9F3-70862AE38EFE}"/>
              </a:ext>
            </a:extLst>
          </p:cNvPr>
          <p:cNvSpPr/>
          <p:nvPr/>
        </p:nvSpPr>
        <p:spPr>
          <a:xfrm>
            <a:off x="187372" y="3638776"/>
            <a:ext cx="5832648" cy="584775"/>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En sitios no perturbados como en perturbados (</a:t>
            </a:r>
            <a:r>
              <a:rPr lang="es-EC" sz="1600" i="1" dirty="0">
                <a:latin typeface="Calibri" panose="020F0502020204030204" pitchFamily="34" charset="0"/>
                <a:ea typeface="Calibri Light" pitchFamily="34" charset="0"/>
                <a:cs typeface="Calibri" panose="020F0502020204030204" pitchFamily="34" charset="0"/>
              </a:rPr>
              <a:t>n</a:t>
            </a:r>
            <a:r>
              <a:rPr lang="es-EC" sz="1600" dirty="0">
                <a:latin typeface="Calibri" panose="020F0502020204030204" pitchFamily="34" charset="0"/>
                <a:ea typeface="Calibri Light" pitchFamily="34" charset="0"/>
                <a:cs typeface="Calibri" panose="020F0502020204030204" pitchFamily="34" charset="0"/>
              </a:rPr>
              <a:t>=655 ; </a:t>
            </a:r>
            <a:r>
              <a:rPr lang="es-EC" sz="1600" i="1" dirty="0">
                <a:latin typeface="Calibri" panose="020F0502020204030204" pitchFamily="34" charset="0"/>
                <a:ea typeface="Calibri Light" pitchFamily="34" charset="0"/>
                <a:cs typeface="Calibri" panose="020F0502020204030204" pitchFamily="34" charset="0"/>
              </a:rPr>
              <a:t>n</a:t>
            </a:r>
            <a:r>
              <a:rPr lang="es-EC" sz="1600" dirty="0">
                <a:latin typeface="Calibri" panose="020F0502020204030204" pitchFamily="34" charset="0"/>
                <a:ea typeface="Calibri Light" pitchFamily="34" charset="0"/>
                <a:cs typeface="Calibri" panose="020F0502020204030204" pitchFamily="34" charset="0"/>
              </a:rPr>
              <a:t>= 1 145) la abundancia fue diferente entre ambos sitios.</a:t>
            </a:r>
          </a:p>
        </p:txBody>
      </p:sp>
      <p:pic>
        <p:nvPicPr>
          <p:cNvPr id="7" name="Imagen 6">
            <a:extLst>
              <a:ext uri="{FF2B5EF4-FFF2-40B4-BE49-F238E27FC236}">
                <a16:creationId xmlns:a16="http://schemas.microsoft.com/office/drawing/2014/main" xmlns="" id="{CA52646B-9C24-4A0D-94B4-A82A1286053D}"/>
              </a:ext>
            </a:extLst>
          </p:cNvPr>
          <p:cNvPicPr>
            <a:picLocks noChangeAspect="1"/>
          </p:cNvPicPr>
          <p:nvPr/>
        </p:nvPicPr>
        <p:blipFill rotWithShape="1">
          <a:blip r:embed="rId2"/>
          <a:srcRect t="5440"/>
          <a:stretch/>
        </p:blipFill>
        <p:spPr>
          <a:xfrm>
            <a:off x="6020020" y="673211"/>
            <a:ext cx="6140985" cy="5203992"/>
          </a:xfrm>
          <a:prstGeom prst="rect">
            <a:avLst/>
          </a:prstGeom>
        </p:spPr>
      </p:pic>
      <p:sp>
        <p:nvSpPr>
          <p:cNvPr id="8" name="Rectángulo 7">
            <a:extLst>
              <a:ext uri="{FF2B5EF4-FFF2-40B4-BE49-F238E27FC236}">
                <a16:creationId xmlns:a16="http://schemas.microsoft.com/office/drawing/2014/main" xmlns="" id="{41D7058A-FAE7-45AC-93D8-9B692A782A67}"/>
              </a:ext>
            </a:extLst>
          </p:cNvPr>
          <p:cNvSpPr/>
          <p:nvPr/>
        </p:nvSpPr>
        <p:spPr>
          <a:xfrm>
            <a:off x="187372" y="1919045"/>
            <a:ext cx="5832648" cy="1077218"/>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Diferentes técnicas ambientales agroforestales no degradados, </a:t>
            </a:r>
            <a:r>
              <a:rPr lang="es-EC" sz="1600" dirty="0" err="1">
                <a:latin typeface="Calibri" panose="020F0502020204030204" pitchFamily="34" charset="0"/>
                <a:ea typeface="Calibri Light" pitchFamily="34" charset="0"/>
                <a:cs typeface="Calibri" panose="020F0502020204030204" pitchFamily="34" charset="0"/>
              </a:rPr>
              <a:t>Forge</a:t>
            </a:r>
            <a:r>
              <a:rPr lang="es-EC" sz="1600" dirty="0">
                <a:latin typeface="Calibri" panose="020F0502020204030204" pitchFamily="34" charset="0"/>
                <a:ea typeface="Calibri Light" pitchFamily="34" charset="0"/>
                <a:cs typeface="Calibri" panose="020F0502020204030204" pitchFamily="34" charset="0"/>
              </a:rPr>
              <a:t> &amp; </a:t>
            </a:r>
            <a:r>
              <a:rPr lang="es-EC" sz="1600" dirty="0" err="1">
                <a:latin typeface="Calibri" panose="020F0502020204030204" pitchFamily="34" charset="0"/>
                <a:ea typeface="Calibri Light" pitchFamily="34" charset="0"/>
                <a:cs typeface="Calibri" panose="020F0502020204030204" pitchFamily="34" charset="0"/>
              </a:rPr>
              <a:t>Simard</a:t>
            </a:r>
            <a:r>
              <a:rPr lang="es-EC" sz="1600" dirty="0">
                <a:latin typeface="Calibri" panose="020F0502020204030204" pitchFamily="34" charset="0"/>
                <a:ea typeface="Calibri Light" pitchFamily="34" charset="0"/>
                <a:cs typeface="Calibri" panose="020F0502020204030204" pitchFamily="34" charset="0"/>
              </a:rPr>
              <a:t> (2001); Millán et al. (2016); </a:t>
            </a:r>
            <a:r>
              <a:rPr lang="es-EC" sz="1600" dirty="0" err="1">
                <a:latin typeface="Calibri" panose="020F0502020204030204" pitchFamily="34" charset="0"/>
                <a:ea typeface="Calibri Light" pitchFamily="34" charset="0"/>
                <a:cs typeface="Calibri" panose="020F0502020204030204" pitchFamily="34" charset="0"/>
              </a:rPr>
              <a:t>Porazinska</a:t>
            </a:r>
            <a:r>
              <a:rPr lang="es-EC" sz="1600" dirty="0">
                <a:latin typeface="Calibri" panose="020F0502020204030204" pitchFamily="34" charset="0"/>
                <a:ea typeface="Calibri Light" pitchFamily="34" charset="0"/>
                <a:cs typeface="Calibri" panose="020F0502020204030204" pitchFamily="34" charset="0"/>
              </a:rPr>
              <a:t> et al. (2012) colectaron 1 124, 1 722 y 1 690, puede deberse a los niveles de degradación.  </a:t>
            </a:r>
          </a:p>
        </p:txBody>
      </p:sp>
      <p:sp>
        <p:nvSpPr>
          <p:cNvPr id="9" name="Rectángulo 8">
            <a:extLst>
              <a:ext uri="{FF2B5EF4-FFF2-40B4-BE49-F238E27FC236}">
                <a16:creationId xmlns:a16="http://schemas.microsoft.com/office/drawing/2014/main" xmlns="" id="{5A1B6D7E-B727-40B9-9ACB-626C8CB51775}"/>
              </a:ext>
            </a:extLst>
          </p:cNvPr>
          <p:cNvSpPr/>
          <p:nvPr/>
        </p:nvSpPr>
        <p:spPr>
          <a:xfrm>
            <a:off x="187390" y="4337546"/>
            <a:ext cx="5832648" cy="1569660"/>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Diferencia se debe a que a los cinco años de restauración la biocenosis produce una alta abundancia de nematodos (</a:t>
            </a:r>
            <a:r>
              <a:rPr lang="es-EC" sz="1600" dirty="0" err="1">
                <a:latin typeface="Calibri" panose="020F0502020204030204" pitchFamily="34" charset="0"/>
                <a:ea typeface="Calibri Light" pitchFamily="34" charset="0"/>
                <a:cs typeface="Calibri" panose="020F0502020204030204" pitchFamily="34" charset="0"/>
              </a:rPr>
              <a:t>Gruzdeva</a:t>
            </a:r>
            <a:r>
              <a:rPr lang="es-EC" sz="1600" dirty="0">
                <a:latin typeface="Calibri" panose="020F0502020204030204" pitchFamily="34" charset="0"/>
                <a:ea typeface="Calibri Light" pitchFamily="34" charset="0"/>
                <a:cs typeface="Calibri" panose="020F0502020204030204" pitchFamily="34" charset="0"/>
              </a:rPr>
              <a:t> &amp; </a:t>
            </a:r>
            <a:r>
              <a:rPr lang="es-EC" sz="1600" dirty="0" err="1">
                <a:latin typeface="Calibri" panose="020F0502020204030204" pitchFamily="34" charset="0"/>
                <a:ea typeface="Calibri Light" pitchFamily="34" charset="0"/>
                <a:cs typeface="Calibri" panose="020F0502020204030204" pitchFamily="34" charset="0"/>
              </a:rPr>
              <a:t>Suschchuk</a:t>
            </a:r>
            <a:r>
              <a:rPr lang="es-EC" sz="1600" dirty="0">
                <a:latin typeface="Calibri" panose="020F0502020204030204" pitchFamily="34" charset="0"/>
                <a:ea typeface="Calibri Light" pitchFamily="34" charset="0"/>
                <a:cs typeface="Calibri" panose="020F0502020204030204" pitchFamily="34" charset="0"/>
              </a:rPr>
              <a:t>, 2010), clima, textura y fertilidad tienen un rol en la movilidad de nematodos (Forrest et al., 2013; </a:t>
            </a:r>
            <a:r>
              <a:rPr lang="es-EC" sz="1600" dirty="0" err="1">
                <a:latin typeface="Calibri" panose="020F0502020204030204" pitchFamily="34" charset="0"/>
                <a:ea typeface="Calibri Light" pitchFamily="34" charset="0"/>
                <a:cs typeface="Calibri" panose="020F0502020204030204" pitchFamily="34" charset="0"/>
              </a:rPr>
              <a:t>Stuedel</a:t>
            </a:r>
            <a:r>
              <a:rPr lang="es-EC" sz="1600" dirty="0">
                <a:latin typeface="Calibri" panose="020F0502020204030204" pitchFamily="34" charset="0"/>
                <a:ea typeface="Calibri Light" pitchFamily="34" charset="0"/>
                <a:cs typeface="Calibri" panose="020F0502020204030204" pitchFamily="34" charset="0"/>
              </a:rPr>
              <a:t> et al., 2012), también las divergencias en las características físico-químicas de los suelos (Espinoza, 2018) </a:t>
            </a:r>
          </a:p>
        </p:txBody>
      </p:sp>
      <p:sp>
        <p:nvSpPr>
          <p:cNvPr id="11" name="CuadroTexto 10">
            <a:extLst>
              <a:ext uri="{FF2B5EF4-FFF2-40B4-BE49-F238E27FC236}">
                <a16:creationId xmlns:a16="http://schemas.microsoft.com/office/drawing/2014/main" xmlns="" id="{2A0BEA73-0E30-4656-BDC5-8CA37F6E774D}"/>
              </a:ext>
            </a:extLst>
          </p:cNvPr>
          <p:cNvSpPr txBox="1"/>
          <p:nvPr/>
        </p:nvSpPr>
        <p:spPr>
          <a:xfrm>
            <a:off x="8688288" y="5373216"/>
            <a:ext cx="1800200" cy="261610"/>
          </a:xfrm>
          <a:prstGeom prst="rect">
            <a:avLst/>
          </a:prstGeom>
          <a:noFill/>
          <a:ln>
            <a:solidFill>
              <a:srgbClr val="FF0000"/>
            </a:solidFill>
          </a:ln>
        </p:spPr>
        <p:txBody>
          <a:bodyPr wrap="square" rtlCol="0">
            <a:spAutoFit/>
          </a:bodyPr>
          <a:lstStyle/>
          <a:p>
            <a:endParaRPr lang="en-US" sz="1100" dirty="0"/>
          </a:p>
        </p:txBody>
      </p:sp>
    </p:spTree>
    <p:extLst>
      <p:ext uri="{BB962C8B-B14F-4D97-AF65-F5344CB8AC3E}">
        <p14:creationId xmlns:p14="http://schemas.microsoft.com/office/powerpoint/2010/main" val="1311511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4DD55043-BFE1-4427-8DE2-757390C84F3D}"/>
              </a:ext>
            </a:extLst>
          </p:cNvPr>
          <p:cNvPicPr>
            <a:picLocks noChangeAspect="1"/>
          </p:cNvPicPr>
          <p:nvPr/>
        </p:nvPicPr>
        <p:blipFill>
          <a:blip r:embed="rId2"/>
          <a:stretch>
            <a:fillRect/>
          </a:stretch>
        </p:blipFill>
        <p:spPr>
          <a:xfrm>
            <a:off x="505022" y="2022051"/>
            <a:ext cx="6167041" cy="2880320"/>
          </a:xfrm>
          <a:prstGeom prst="rect">
            <a:avLst/>
          </a:prstGeom>
        </p:spPr>
      </p:pic>
      <p:sp>
        <p:nvSpPr>
          <p:cNvPr id="6" name="1 Título">
            <a:extLst>
              <a:ext uri="{FF2B5EF4-FFF2-40B4-BE49-F238E27FC236}">
                <a16:creationId xmlns:a16="http://schemas.microsoft.com/office/drawing/2014/main" xmlns="" id="{5C56986D-1A21-4B35-83BE-0DA605C57EA3}"/>
              </a:ext>
            </a:extLst>
          </p:cNvPr>
          <p:cNvSpPr>
            <a:spLocks noGrp="1"/>
          </p:cNvSpPr>
          <p:nvPr>
            <p:ph type="title"/>
          </p:nvPr>
        </p:nvSpPr>
        <p:spPr>
          <a:xfrm>
            <a:off x="3769124" y="-9221"/>
            <a:ext cx="5063180" cy="733472"/>
          </a:xfrm>
        </p:spPr>
        <p:txBody>
          <a:bodyPr/>
          <a:lstStyle/>
          <a:p>
            <a:pPr>
              <a:defRPr/>
            </a:pPr>
            <a:r>
              <a:rPr lang="es-EC" sz="2800" dirty="0">
                <a:solidFill>
                  <a:schemeClr val="tx1"/>
                </a:solidFill>
                <a:cs typeface="Times New Roman" pitchFamily="18" charset="0"/>
              </a:rPr>
              <a:t>RESULTADOS Y DISCUSIÓN</a:t>
            </a:r>
          </a:p>
        </p:txBody>
      </p:sp>
      <p:sp>
        <p:nvSpPr>
          <p:cNvPr id="7" name="CuadroTexto 3">
            <a:extLst>
              <a:ext uri="{FF2B5EF4-FFF2-40B4-BE49-F238E27FC236}">
                <a16:creationId xmlns:a16="http://schemas.microsoft.com/office/drawing/2014/main" xmlns="" id="{ECAF9159-589C-4D0F-9CA7-28D683745203}"/>
              </a:ext>
            </a:extLst>
          </p:cNvPr>
          <p:cNvSpPr txBox="1">
            <a:spLocks noChangeArrowheads="1"/>
          </p:cNvSpPr>
          <p:nvPr/>
        </p:nvSpPr>
        <p:spPr bwMode="auto">
          <a:xfrm>
            <a:off x="695400" y="807194"/>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Abundancia </a:t>
            </a:r>
          </a:p>
        </p:txBody>
      </p:sp>
      <p:sp>
        <p:nvSpPr>
          <p:cNvPr id="8" name="Rectángulo 7">
            <a:extLst>
              <a:ext uri="{FF2B5EF4-FFF2-40B4-BE49-F238E27FC236}">
                <a16:creationId xmlns:a16="http://schemas.microsoft.com/office/drawing/2014/main" xmlns="" id="{2D3BDA46-CE6C-4F4D-8FCE-7E05A7EF29F6}"/>
              </a:ext>
            </a:extLst>
          </p:cNvPr>
          <p:cNvSpPr/>
          <p:nvPr/>
        </p:nvSpPr>
        <p:spPr>
          <a:xfrm>
            <a:off x="6744072" y="2554270"/>
            <a:ext cx="5328592" cy="1815882"/>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Quinsasamín (2019) encontró que la abundancia de hongos difieren en estas especies arbóreas.</a:t>
            </a:r>
          </a:p>
          <a:p>
            <a:pPr algn="just"/>
            <a:r>
              <a:rPr lang="es-EC" sz="1600" dirty="0">
                <a:latin typeface="Calibri" panose="020F0502020204030204" pitchFamily="34" charset="0"/>
                <a:ea typeface="Calibri Light" pitchFamily="34" charset="0"/>
                <a:cs typeface="Calibri" panose="020F0502020204030204" pitchFamily="34" charset="0"/>
              </a:rPr>
              <a:t>Tomar en cuenta que estas especies arbóreas tuvieron un mejor desempeño. (Espinoza, 2018; Villacís et al., 2016),  raíces superficiales y materia orgánica (Gallegos, 2019) aportan recursos necesarios para el desarrollo de nematodos (Li et al., 2006; Xiao et al., 2020) </a:t>
            </a:r>
          </a:p>
        </p:txBody>
      </p:sp>
      <p:sp>
        <p:nvSpPr>
          <p:cNvPr id="9" name="CuadroTexto 8">
            <a:extLst>
              <a:ext uri="{FF2B5EF4-FFF2-40B4-BE49-F238E27FC236}">
                <a16:creationId xmlns:a16="http://schemas.microsoft.com/office/drawing/2014/main" xmlns="" id="{BDBFA468-70A7-4586-80AE-D63B0BC7AD27}"/>
              </a:ext>
            </a:extLst>
          </p:cNvPr>
          <p:cNvSpPr txBox="1"/>
          <p:nvPr/>
        </p:nvSpPr>
        <p:spPr>
          <a:xfrm>
            <a:off x="5087888" y="2924944"/>
            <a:ext cx="1008112" cy="338554"/>
          </a:xfrm>
          <a:prstGeom prst="rect">
            <a:avLst/>
          </a:prstGeom>
          <a:noFill/>
          <a:ln>
            <a:solidFill>
              <a:srgbClr val="FF0000"/>
            </a:solidFill>
          </a:ln>
        </p:spPr>
        <p:txBody>
          <a:bodyPr wrap="square" rtlCol="0">
            <a:spAutoFit/>
          </a:bodyPr>
          <a:lstStyle/>
          <a:p>
            <a:endParaRPr lang="en-US" sz="1600" dirty="0"/>
          </a:p>
        </p:txBody>
      </p:sp>
    </p:spTree>
    <p:extLst>
      <p:ext uri="{BB962C8B-B14F-4D97-AF65-F5344CB8AC3E}">
        <p14:creationId xmlns:p14="http://schemas.microsoft.com/office/powerpoint/2010/main" val="3280380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xmlns="" id="{A391C3CF-F0D5-400F-8E61-7B3556FEFB91}"/>
              </a:ext>
            </a:extLst>
          </p:cNvPr>
          <p:cNvSpPr>
            <a:spLocks noGrp="1"/>
          </p:cNvSpPr>
          <p:nvPr>
            <p:ph type="title"/>
          </p:nvPr>
        </p:nvSpPr>
        <p:spPr>
          <a:xfrm>
            <a:off x="3769124" y="-9221"/>
            <a:ext cx="5063180" cy="733472"/>
          </a:xfrm>
        </p:spPr>
        <p:txBody>
          <a:bodyPr/>
          <a:lstStyle/>
          <a:p>
            <a:pPr>
              <a:defRPr/>
            </a:pPr>
            <a:r>
              <a:rPr lang="es-EC" sz="2800" dirty="0">
                <a:solidFill>
                  <a:schemeClr val="tx1"/>
                </a:solidFill>
                <a:cs typeface="Times New Roman" pitchFamily="18" charset="0"/>
              </a:rPr>
              <a:t>RESULTADOS Y DISCUSIÓN</a:t>
            </a:r>
          </a:p>
        </p:txBody>
      </p:sp>
      <p:sp>
        <p:nvSpPr>
          <p:cNvPr id="3" name="CuadroTexto 3">
            <a:extLst>
              <a:ext uri="{FF2B5EF4-FFF2-40B4-BE49-F238E27FC236}">
                <a16:creationId xmlns:a16="http://schemas.microsoft.com/office/drawing/2014/main" xmlns="" id="{8922B5AB-28D1-41C4-B8B4-3728432AEC0B}"/>
              </a:ext>
            </a:extLst>
          </p:cNvPr>
          <p:cNvSpPr txBox="1">
            <a:spLocks noChangeArrowheads="1"/>
          </p:cNvSpPr>
          <p:nvPr/>
        </p:nvSpPr>
        <p:spPr bwMode="auto">
          <a:xfrm>
            <a:off x="839416" y="600310"/>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Riqueza </a:t>
            </a:r>
          </a:p>
        </p:txBody>
      </p:sp>
      <p:sp>
        <p:nvSpPr>
          <p:cNvPr id="5" name="Rectángulo 4">
            <a:extLst>
              <a:ext uri="{FF2B5EF4-FFF2-40B4-BE49-F238E27FC236}">
                <a16:creationId xmlns:a16="http://schemas.microsoft.com/office/drawing/2014/main" xmlns="" id="{1572D5F7-BCB7-4C39-AE06-CE560AE82BE2}"/>
              </a:ext>
            </a:extLst>
          </p:cNvPr>
          <p:cNvSpPr/>
          <p:nvPr/>
        </p:nvSpPr>
        <p:spPr>
          <a:xfrm>
            <a:off x="5251633" y="856902"/>
            <a:ext cx="5832648" cy="584775"/>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La riqueza fue similar en sitios inoculados como no inoculados </a:t>
            </a:r>
          </a:p>
          <a:p>
            <a:pPr algn="just"/>
            <a:endParaRPr lang="es-EC" sz="1600" dirty="0">
              <a:latin typeface="Calibri" panose="020F0502020204030204" pitchFamily="34" charset="0"/>
              <a:ea typeface="Calibri Light" pitchFamily="34" charset="0"/>
              <a:cs typeface="Calibri" panose="020F0502020204030204" pitchFamily="34" charset="0"/>
            </a:endParaRPr>
          </a:p>
        </p:txBody>
      </p:sp>
      <p:sp>
        <p:nvSpPr>
          <p:cNvPr id="6" name="Rectángulo 5">
            <a:extLst>
              <a:ext uri="{FF2B5EF4-FFF2-40B4-BE49-F238E27FC236}">
                <a16:creationId xmlns:a16="http://schemas.microsoft.com/office/drawing/2014/main" xmlns="" id="{CEB4105F-902A-4BE8-8D34-7539414391FE}"/>
              </a:ext>
            </a:extLst>
          </p:cNvPr>
          <p:cNvSpPr/>
          <p:nvPr/>
        </p:nvSpPr>
        <p:spPr>
          <a:xfrm>
            <a:off x="5251633" y="1441677"/>
            <a:ext cx="5832648" cy="830997"/>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Se midió la riqueza un año después de la inoculación, pues Jasper et al., 2016 encontraron mayor riqueza seis años después de aplicado el inóculo.</a:t>
            </a:r>
          </a:p>
        </p:txBody>
      </p:sp>
      <p:pic>
        <p:nvPicPr>
          <p:cNvPr id="7" name="Imagen 6">
            <a:extLst>
              <a:ext uri="{FF2B5EF4-FFF2-40B4-BE49-F238E27FC236}">
                <a16:creationId xmlns:a16="http://schemas.microsoft.com/office/drawing/2014/main" xmlns="" id="{DECABAFB-F369-42AB-B53D-83B0A810AC04}"/>
              </a:ext>
            </a:extLst>
          </p:cNvPr>
          <p:cNvPicPr>
            <a:picLocks noChangeAspect="1"/>
          </p:cNvPicPr>
          <p:nvPr/>
        </p:nvPicPr>
        <p:blipFill>
          <a:blip r:embed="rId2"/>
          <a:stretch>
            <a:fillRect/>
          </a:stretch>
        </p:blipFill>
        <p:spPr>
          <a:xfrm>
            <a:off x="191343" y="1143732"/>
            <a:ext cx="5060289" cy="4787794"/>
          </a:xfrm>
          <a:prstGeom prst="rect">
            <a:avLst/>
          </a:prstGeom>
        </p:spPr>
      </p:pic>
      <p:pic>
        <p:nvPicPr>
          <p:cNvPr id="9" name="Imagen 8">
            <a:extLst>
              <a:ext uri="{FF2B5EF4-FFF2-40B4-BE49-F238E27FC236}">
                <a16:creationId xmlns:a16="http://schemas.microsoft.com/office/drawing/2014/main" xmlns="" id="{D6228935-1D62-4095-8090-D0923AAB0940}"/>
              </a:ext>
            </a:extLst>
          </p:cNvPr>
          <p:cNvPicPr>
            <a:picLocks noChangeAspect="1"/>
          </p:cNvPicPr>
          <p:nvPr/>
        </p:nvPicPr>
        <p:blipFill>
          <a:blip r:embed="rId3"/>
          <a:stretch>
            <a:fillRect/>
          </a:stretch>
        </p:blipFill>
        <p:spPr>
          <a:xfrm>
            <a:off x="5251633" y="2429783"/>
            <a:ext cx="6480720" cy="2155544"/>
          </a:xfrm>
          <a:prstGeom prst="rect">
            <a:avLst/>
          </a:prstGeom>
        </p:spPr>
      </p:pic>
      <p:sp>
        <p:nvSpPr>
          <p:cNvPr id="10" name="Rectángulo 9">
            <a:extLst>
              <a:ext uri="{FF2B5EF4-FFF2-40B4-BE49-F238E27FC236}">
                <a16:creationId xmlns:a16="http://schemas.microsoft.com/office/drawing/2014/main" xmlns="" id="{9C683BDC-F91E-4B6B-A311-881C55193A6F}"/>
              </a:ext>
            </a:extLst>
          </p:cNvPr>
          <p:cNvSpPr/>
          <p:nvPr/>
        </p:nvSpPr>
        <p:spPr>
          <a:xfrm>
            <a:off x="5251633" y="4797152"/>
            <a:ext cx="6120680" cy="830997"/>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Registró mas del 90 % se deduce que el muestreo fue eficiente (</a:t>
            </a:r>
            <a:r>
              <a:rPr lang="es-EC" sz="1600" dirty="0" err="1">
                <a:latin typeface="Calibri" panose="020F0502020204030204" pitchFamily="34" charset="0"/>
                <a:ea typeface="Calibri Light" pitchFamily="34" charset="0"/>
                <a:cs typeface="Calibri" panose="020F0502020204030204" pitchFamily="34" charset="0"/>
              </a:rPr>
              <a:t>Feinsenger</a:t>
            </a:r>
            <a:r>
              <a:rPr lang="es-EC" sz="1600" dirty="0">
                <a:latin typeface="Calibri" panose="020F0502020204030204" pitchFamily="34" charset="0"/>
                <a:ea typeface="Calibri Light" pitchFamily="34" charset="0"/>
                <a:cs typeface="Calibri" panose="020F0502020204030204" pitchFamily="34" charset="0"/>
              </a:rPr>
              <a:t>, 2002; Palmer, 1990)   </a:t>
            </a:r>
          </a:p>
          <a:p>
            <a:pPr algn="just"/>
            <a:endParaRPr lang="es-EC" sz="1600" dirty="0">
              <a:latin typeface="Calibri" panose="020F0502020204030204" pitchFamily="34" charset="0"/>
              <a:ea typeface="Calibri Light"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xmlns="" id="{23D2834D-64FE-4EDC-986B-6F2565AB1F8D}"/>
              </a:ext>
            </a:extLst>
          </p:cNvPr>
          <p:cNvSpPr txBox="1"/>
          <p:nvPr/>
        </p:nvSpPr>
        <p:spPr>
          <a:xfrm>
            <a:off x="2279576" y="5104928"/>
            <a:ext cx="1800200" cy="215444"/>
          </a:xfrm>
          <a:prstGeom prst="rect">
            <a:avLst/>
          </a:prstGeom>
          <a:noFill/>
          <a:ln>
            <a:solidFill>
              <a:srgbClr val="FF0000"/>
            </a:solidFill>
          </a:ln>
        </p:spPr>
        <p:txBody>
          <a:bodyPr wrap="square" rtlCol="0">
            <a:spAutoFit/>
          </a:bodyPr>
          <a:lstStyle/>
          <a:p>
            <a:endParaRPr lang="en-US" sz="800" dirty="0"/>
          </a:p>
        </p:txBody>
      </p:sp>
      <p:sp>
        <p:nvSpPr>
          <p:cNvPr id="12" name="CuadroTexto 11">
            <a:extLst>
              <a:ext uri="{FF2B5EF4-FFF2-40B4-BE49-F238E27FC236}">
                <a16:creationId xmlns:a16="http://schemas.microsoft.com/office/drawing/2014/main" xmlns="" id="{C3F2D5D8-7111-49B3-9B02-862C49476C7F}"/>
              </a:ext>
            </a:extLst>
          </p:cNvPr>
          <p:cNvSpPr txBox="1"/>
          <p:nvPr/>
        </p:nvSpPr>
        <p:spPr>
          <a:xfrm>
            <a:off x="10580225" y="3559575"/>
            <a:ext cx="1008112" cy="769441"/>
          </a:xfrm>
          <a:prstGeom prst="rect">
            <a:avLst/>
          </a:prstGeom>
          <a:noFill/>
          <a:ln>
            <a:solidFill>
              <a:srgbClr val="FF0000"/>
            </a:solidFill>
          </a:ln>
        </p:spPr>
        <p:txBody>
          <a:bodyPr wrap="square" rtlCol="0">
            <a:spAutoFit/>
          </a:bodyPr>
          <a:lstStyle/>
          <a:p>
            <a:endParaRPr lang="en-US" sz="4400" dirty="0"/>
          </a:p>
        </p:txBody>
      </p:sp>
    </p:spTree>
    <p:extLst>
      <p:ext uri="{BB962C8B-B14F-4D97-AF65-F5344CB8AC3E}">
        <p14:creationId xmlns:p14="http://schemas.microsoft.com/office/powerpoint/2010/main" val="1746021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xmlns="" id="{FD20D142-9CA8-48B0-90C1-2FE129FCE598}"/>
              </a:ext>
            </a:extLst>
          </p:cNvPr>
          <p:cNvSpPr>
            <a:spLocks noGrp="1"/>
          </p:cNvSpPr>
          <p:nvPr>
            <p:ph type="title"/>
          </p:nvPr>
        </p:nvSpPr>
        <p:spPr>
          <a:xfrm>
            <a:off x="5105890" y="16020"/>
            <a:ext cx="1980220" cy="527023"/>
          </a:xfrm>
        </p:spPr>
        <p:txBody>
          <a:bodyPr/>
          <a:lstStyle/>
          <a:p>
            <a:pPr algn="l">
              <a:defRPr/>
            </a:pPr>
            <a:r>
              <a:rPr lang="es-EC" sz="2800" dirty="0">
                <a:solidFill>
                  <a:schemeClr val="tx1"/>
                </a:solidFill>
                <a:latin typeface="Calibri" panose="020F0502020204030204" pitchFamily="34" charset="0"/>
                <a:cs typeface="Calibri" panose="020F0502020204030204" pitchFamily="34" charset="0"/>
              </a:rPr>
              <a:t>CONTENIDO</a:t>
            </a:r>
          </a:p>
        </p:txBody>
      </p:sp>
      <p:sp>
        <p:nvSpPr>
          <p:cNvPr id="6" name="CuadroTexto 5">
            <a:extLst>
              <a:ext uri="{FF2B5EF4-FFF2-40B4-BE49-F238E27FC236}">
                <a16:creationId xmlns:a16="http://schemas.microsoft.com/office/drawing/2014/main" xmlns="" id="{8299C96F-542B-4BE3-A3E4-A03243AA0587}"/>
              </a:ext>
            </a:extLst>
          </p:cNvPr>
          <p:cNvSpPr txBox="1"/>
          <p:nvPr/>
        </p:nvSpPr>
        <p:spPr>
          <a:xfrm>
            <a:off x="2495600" y="908720"/>
            <a:ext cx="7200800" cy="467820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s-ES" sz="2000" dirty="0">
                <a:latin typeface="Calibri" panose="020F0502020204030204" pitchFamily="34" charset="0"/>
                <a:cs typeface="Calibri" panose="020F0502020204030204" pitchFamily="34" charset="0"/>
              </a:rPr>
              <a:t>Introducción</a:t>
            </a:r>
          </a:p>
          <a:p>
            <a:pPr marL="285750" indent="-285750">
              <a:lnSpc>
                <a:spcPct val="200000"/>
              </a:lnSpc>
              <a:buFont typeface="Arial" panose="020B0604020202020204" pitchFamily="34" charset="0"/>
              <a:buChar char="•"/>
            </a:pPr>
            <a:r>
              <a:rPr lang="es-ES" sz="2000" dirty="0">
                <a:latin typeface="Calibri" panose="020F0502020204030204" pitchFamily="34" charset="0"/>
                <a:cs typeface="Calibri" panose="020F0502020204030204" pitchFamily="34" charset="0"/>
              </a:rPr>
              <a:t>Justificación</a:t>
            </a:r>
          </a:p>
          <a:p>
            <a:pPr marL="285750" indent="-285750">
              <a:lnSpc>
                <a:spcPct val="200000"/>
              </a:lnSpc>
              <a:buFont typeface="Arial" panose="020B0604020202020204" pitchFamily="34" charset="0"/>
              <a:buChar char="•"/>
            </a:pPr>
            <a:r>
              <a:rPr lang="es-ES" sz="2000" dirty="0">
                <a:latin typeface="Calibri" panose="020F0502020204030204" pitchFamily="34" charset="0"/>
                <a:cs typeface="Calibri" panose="020F0502020204030204" pitchFamily="34" charset="0"/>
              </a:rPr>
              <a:t>Objetivos </a:t>
            </a:r>
          </a:p>
          <a:p>
            <a:pPr marL="285750" indent="-285750">
              <a:lnSpc>
                <a:spcPct val="200000"/>
              </a:lnSpc>
              <a:buFont typeface="Arial" panose="020B0604020202020204" pitchFamily="34" charset="0"/>
              <a:buChar char="•"/>
            </a:pPr>
            <a:r>
              <a:rPr lang="es-ES" sz="2000" dirty="0">
                <a:latin typeface="Calibri" panose="020F0502020204030204" pitchFamily="34" charset="0"/>
                <a:cs typeface="Calibri" panose="020F0502020204030204" pitchFamily="34" charset="0"/>
              </a:rPr>
              <a:t>Metodología</a:t>
            </a:r>
          </a:p>
          <a:p>
            <a:pPr marL="285750" indent="-285750">
              <a:lnSpc>
                <a:spcPct val="200000"/>
              </a:lnSpc>
              <a:buFont typeface="Arial" panose="020B0604020202020204" pitchFamily="34" charset="0"/>
              <a:buChar char="•"/>
            </a:pPr>
            <a:r>
              <a:rPr lang="es-ES" sz="2000" dirty="0">
                <a:latin typeface="Calibri" panose="020F0502020204030204" pitchFamily="34" charset="0"/>
                <a:cs typeface="Calibri" panose="020F0502020204030204" pitchFamily="34" charset="0"/>
              </a:rPr>
              <a:t>Resultados y discusión </a:t>
            </a:r>
          </a:p>
          <a:p>
            <a:pPr marL="285750" indent="-285750">
              <a:lnSpc>
                <a:spcPct val="200000"/>
              </a:lnSpc>
              <a:buFont typeface="Arial" panose="020B0604020202020204" pitchFamily="34" charset="0"/>
              <a:buChar char="•"/>
            </a:pPr>
            <a:r>
              <a:rPr lang="es-ES" sz="2000" dirty="0">
                <a:latin typeface="Calibri" panose="020F0502020204030204" pitchFamily="34" charset="0"/>
                <a:cs typeface="Calibri" panose="020F0502020204030204" pitchFamily="34" charset="0"/>
              </a:rPr>
              <a:t>Conclusiones </a:t>
            </a:r>
          </a:p>
          <a:p>
            <a:pPr marL="285750" indent="-285750">
              <a:lnSpc>
                <a:spcPct val="200000"/>
              </a:lnSpc>
              <a:buFont typeface="Arial" panose="020B0604020202020204" pitchFamily="34" charset="0"/>
              <a:buChar char="•"/>
            </a:pPr>
            <a:r>
              <a:rPr lang="es-ES" sz="2000" dirty="0">
                <a:latin typeface="Calibri" panose="020F0502020204030204" pitchFamily="34" charset="0"/>
                <a:cs typeface="Calibri" panose="020F0502020204030204" pitchFamily="34" charset="0"/>
              </a:rPr>
              <a:t>Recomendaciones  </a:t>
            </a:r>
          </a:p>
          <a:p>
            <a:endParaRPr lang="es-EC" dirty="0"/>
          </a:p>
        </p:txBody>
      </p:sp>
    </p:spTree>
    <p:extLst>
      <p:ext uri="{BB962C8B-B14F-4D97-AF65-F5344CB8AC3E}">
        <p14:creationId xmlns:p14="http://schemas.microsoft.com/office/powerpoint/2010/main" val="122040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a:extLst>
              <a:ext uri="{FF2B5EF4-FFF2-40B4-BE49-F238E27FC236}">
                <a16:creationId xmlns:a16="http://schemas.microsoft.com/office/drawing/2014/main" xmlns="" id="{5DACF131-5A68-413B-AA97-0A5C2389934A}"/>
              </a:ext>
            </a:extLst>
          </p:cNvPr>
          <p:cNvSpPr>
            <a:spLocks noGrp="1"/>
          </p:cNvSpPr>
          <p:nvPr>
            <p:ph type="title"/>
          </p:nvPr>
        </p:nvSpPr>
        <p:spPr>
          <a:xfrm>
            <a:off x="3769124" y="-9221"/>
            <a:ext cx="5063180" cy="733472"/>
          </a:xfrm>
        </p:spPr>
        <p:txBody>
          <a:bodyPr/>
          <a:lstStyle/>
          <a:p>
            <a:pPr>
              <a:defRPr/>
            </a:pPr>
            <a:r>
              <a:rPr lang="es-EC" sz="2800" dirty="0">
                <a:solidFill>
                  <a:schemeClr val="tx1"/>
                </a:solidFill>
                <a:cs typeface="Times New Roman" pitchFamily="18" charset="0"/>
              </a:rPr>
              <a:t>RESULTADOS Y DISCUSIÓN</a:t>
            </a:r>
          </a:p>
        </p:txBody>
      </p:sp>
      <p:sp>
        <p:nvSpPr>
          <p:cNvPr id="3" name="CuadroTexto 3">
            <a:extLst>
              <a:ext uri="{FF2B5EF4-FFF2-40B4-BE49-F238E27FC236}">
                <a16:creationId xmlns:a16="http://schemas.microsoft.com/office/drawing/2014/main" xmlns="" id="{CCC8EA37-8FAA-4B9E-9746-8B8D01D95FC5}"/>
              </a:ext>
            </a:extLst>
          </p:cNvPr>
          <p:cNvSpPr txBox="1">
            <a:spLocks noChangeArrowheads="1"/>
          </p:cNvSpPr>
          <p:nvPr/>
        </p:nvSpPr>
        <p:spPr bwMode="auto">
          <a:xfrm>
            <a:off x="839416" y="600310"/>
            <a:ext cx="280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Diversidad y equitatividad  </a:t>
            </a:r>
          </a:p>
        </p:txBody>
      </p:sp>
      <p:pic>
        <p:nvPicPr>
          <p:cNvPr id="5" name="Imagen 4">
            <a:extLst>
              <a:ext uri="{FF2B5EF4-FFF2-40B4-BE49-F238E27FC236}">
                <a16:creationId xmlns:a16="http://schemas.microsoft.com/office/drawing/2014/main" xmlns="" id="{C8EFB72A-37F3-419D-A921-968589F03564}"/>
              </a:ext>
            </a:extLst>
          </p:cNvPr>
          <p:cNvPicPr>
            <a:picLocks noChangeAspect="1"/>
          </p:cNvPicPr>
          <p:nvPr/>
        </p:nvPicPr>
        <p:blipFill>
          <a:blip r:embed="rId2"/>
          <a:stretch>
            <a:fillRect/>
          </a:stretch>
        </p:blipFill>
        <p:spPr>
          <a:xfrm>
            <a:off x="571426" y="969642"/>
            <a:ext cx="11458575" cy="1314450"/>
          </a:xfrm>
          <a:prstGeom prst="rect">
            <a:avLst/>
          </a:prstGeom>
        </p:spPr>
      </p:pic>
      <p:pic>
        <p:nvPicPr>
          <p:cNvPr id="7" name="Imagen 6">
            <a:extLst>
              <a:ext uri="{FF2B5EF4-FFF2-40B4-BE49-F238E27FC236}">
                <a16:creationId xmlns:a16="http://schemas.microsoft.com/office/drawing/2014/main" xmlns="" id="{564FB50D-98BF-4544-921F-0C30F96E4784}"/>
              </a:ext>
            </a:extLst>
          </p:cNvPr>
          <p:cNvPicPr>
            <a:picLocks noChangeAspect="1"/>
          </p:cNvPicPr>
          <p:nvPr/>
        </p:nvPicPr>
        <p:blipFill>
          <a:blip r:embed="rId3"/>
          <a:stretch>
            <a:fillRect/>
          </a:stretch>
        </p:blipFill>
        <p:spPr>
          <a:xfrm>
            <a:off x="601015" y="2284092"/>
            <a:ext cx="11353800" cy="2009775"/>
          </a:xfrm>
          <a:prstGeom prst="rect">
            <a:avLst/>
          </a:prstGeom>
        </p:spPr>
      </p:pic>
      <p:sp>
        <p:nvSpPr>
          <p:cNvPr id="9" name="Rectángulo 8">
            <a:extLst>
              <a:ext uri="{FF2B5EF4-FFF2-40B4-BE49-F238E27FC236}">
                <a16:creationId xmlns:a16="http://schemas.microsoft.com/office/drawing/2014/main" xmlns="" id="{2FB2D46D-35F2-4D46-A31B-75560331BE82}"/>
              </a:ext>
            </a:extLst>
          </p:cNvPr>
          <p:cNvSpPr/>
          <p:nvPr/>
        </p:nvSpPr>
        <p:spPr>
          <a:xfrm>
            <a:off x="601015" y="4573909"/>
            <a:ext cx="7466814" cy="1323439"/>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Ballina et al. (2012) demostraron que la diversidad es mayor en bosques de 15 años , además Otero et al. (2002) encontraron que los nematodos son tolerantes a cambios antrópicos. </a:t>
            </a:r>
          </a:p>
          <a:p>
            <a:pPr algn="just"/>
            <a:r>
              <a:rPr lang="es-EC" sz="1600" dirty="0">
                <a:latin typeface="Calibri" panose="020F0502020204030204" pitchFamily="34" charset="0"/>
                <a:ea typeface="Calibri Light" pitchFamily="34" charset="0"/>
                <a:cs typeface="Calibri" panose="020F0502020204030204" pitchFamily="34" charset="0"/>
              </a:rPr>
              <a:t>Altos niveles de diversidad y endemismo en regiones tropicales ( Noguera-Urbano, 2016)</a:t>
            </a:r>
          </a:p>
        </p:txBody>
      </p:sp>
      <p:sp>
        <p:nvSpPr>
          <p:cNvPr id="10" name="CuadroTexto 9">
            <a:extLst>
              <a:ext uri="{FF2B5EF4-FFF2-40B4-BE49-F238E27FC236}">
                <a16:creationId xmlns:a16="http://schemas.microsoft.com/office/drawing/2014/main" xmlns="" id="{5683D2FD-BEF9-4C1C-A7AD-6824ADC1A913}"/>
              </a:ext>
            </a:extLst>
          </p:cNvPr>
          <p:cNvSpPr txBox="1"/>
          <p:nvPr/>
        </p:nvSpPr>
        <p:spPr>
          <a:xfrm>
            <a:off x="2207568" y="2955799"/>
            <a:ext cx="9717658" cy="523220"/>
          </a:xfrm>
          <a:prstGeom prst="rect">
            <a:avLst/>
          </a:prstGeom>
          <a:noFill/>
          <a:ln>
            <a:solidFill>
              <a:srgbClr val="FF0000"/>
            </a:solidFill>
          </a:ln>
        </p:spPr>
        <p:txBody>
          <a:bodyPr wrap="square" rtlCol="0">
            <a:spAutoFit/>
          </a:bodyPr>
          <a:lstStyle/>
          <a:p>
            <a:endParaRPr lang="en-US" sz="2800" dirty="0"/>
          </a:p>
        </p:txBody>
      </p:sp>
    </p:spTree>
    <p:extLst>
      <p:ext uri="{BB962C8B-B14F-4D97-AF65-F5344CB8AC3E}">
        <p14:creationId xmlns:p14="http://schemas.microsoft.com/office/powerpoint/2010/main" val="3825846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xmlns="" id="{66826CFD-E621-481B-B5DF-766E28D281E5}"/>
              </a:ext>
            </a:extLst>
          </p:cNvPr>
          <p:cNvSpPr>
            <a:spLocks noGrp="1"/>
          </p:cNvSpPr>
          <p:nvPr>
            <p:ph type="title"/>
          </p:nvPr>
        </p:nvSpPr>
        <p:spPr>
          <a:xfrm>
            <a:off x="3769124" y="-9221"/>
            <a:ext cx="5063180" cy="733472"/>
          </a:xfrm>
        </p:spPr>
        <p:txBody>
          <a:bodyPr/>
          <a:lstStyle/>
          <a:p>
            <a:pPr>
              <a:defRPr/>
            </a:pPr>
            <a:r>
              <a:rPr lang="es-EC" sz="2800" dirty="0">
                <a:solidFill>
                  <a:schemeClr val="tx1"/>
                </a:solidFill>
                <a:cs typeface="Times New Roman" pitchFamily="18" charset="0"/>
              </a:rPr>
              <a:t>RESULTADOS Y DISCUSIÓN</a:t>
            </a:r>
          </a:p>
        </p:txBody>
      </p:sp>
      <p:sp>
        <p:nvSpPr>
          <p:cNvPr id="5" name="CuadroTexto 3">
            <a:extLst>
              <a:ext uri="{FF2B5EF4-FFF2-40B4-BE49-F238E27FC236}">
                <a16:creationId xmlns:a16="http://schemas.microsoft.com/office/drawing/2014/main" xmlns="" id="{8FA84967-F5E8-42C1-BA12-109085E5D1ED}"/>
              </a:ext>
            </a:extLst>
          </p:cNvPr>
          <p:cNvSpPr txBox="1">
            <a:spLocks noChangeArrowheads="1"/>
          </p:cNvSpPr>
          <p:nvPr/>
        </p:nvSpPr>
        <p:spPr bwMode="auto">
          <a:xfrm>
            <a:off x="767408" y="554023"/>
            <a:ext cx="280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Similitud y Completitud</a:t>
            </a:r>
          </a:p>
        </p:txBody>
      </p:sp>
      <p:pic>
        <p:nvPicPr>
          <p:cNvPr id="6" name="Imagen 5">
            <a:extLst>
              <a:ext uri="{FF2B5EF4-FFF2-40B4-BE49-F238E27FC236}">
                <a16:creationId xmlns:a16="http://schemas.microsoft.com/office/drawing/2014/main" xmlns="" id="{46B5EF7C-EFE1-4E80-9727-801893F0FC08}"/>
              </a:ext>
            </a:extLst>
          </p:cNvPr>
          <p:cNvPicPr>
            <a:picLocks noChangeAspect="1"/>
          </p:cNvPicPr>
          <p:nvPr/>
        </p:nvPicPr>
        <p:blipFill>
          <a:blip r:embed="rId2"/>
          <a:stretch>
            <a:fillRect/>
          </a:stretch>
        </p:blipFill>
        <p:spPr>
          <a:xfrm>
            <a:off x="813797" y="966375"/>
            <a:ext cx="4608512" cy="4621086"/>
          </a:xfrm>
          <a:prstGeom prst="rect">
            <a:avLst/>
          </a:prstGeom>
        </p:spPr>
      </p:pic>
      <p:pic>
        <p:nvPicPr>
          <p:cNvPr id="8" name="Imagen 7">
            <a:extLst>
              <a:ext uri="{FF2B5EF4-FFF2-40B4-BE49-F238E27FC236}">
                <a16:creationId xmlns:a16="http://schemas.microsoft.com/office/drawing/2014/main" xmlns="" id="{7CF5F3A5-F3C5-413F-B803-BAFD8BEDDE2C}"/>
              </a:ext>
            </a:extLst>
          </p:cNvPr>
          <p:cNvPicPr>
            <a:picLocks noChangeAspect="1"/>
          </p:cNvPicPr>
          <p:nvPr/>
        </p:nvPicPr>
        <p:blipFill>
          <a:blip r:embed="rId3"/>
          <a:stretch>
            <a:fillRect/>
          </a:stretch>
        </p:blipFill>
        <p:spPr>
          <a:xfrm>
            <a:off x="6823003" y="944865"/>
            <a:ext cx="4464496" cy="4427728"/>
          </a:xfrm>
          <a:prstGeom prst="rect">
            <a:avLst/>
          </a:prstGeom>
        </p:spPr>
      </p:pic>
      <p:sp>
        <p:nvSpPr>
          <p:cNvPr id="9" name="Rectángulo 8">
            <a:extLst>
              <a:ext uri="{FF2B5EF4-FFF2-40B4-BE49-F238E27FC236}">
                <a16:creationId xmlns:a16="http://schemas.microsoft.com/office/drawing/2014/main" xmlns="" id="{E186FE16-415C-4F6A-B0BA-3B2660383BBA}"/>
              </a:ext>
            </a:extLst>
          </p:cNvPr>
          <p:cNvSpPr/>
          <p:nvPr/>
        </p:nvSpPr>
        <p:spPr>
          <a:xfrm>
            <a:off x="694422" y="5587461"/>
            <a:ext cx="11018202" cy="338554"/>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A largo plazo la inoculación facilita la restauración ecosistémica (Liu et al., 2020; </a:t>
            </a:r>
            <a:r>
              <a:rPr lang="es-EC" sz="1600" dirty="0" err="1">
                <a:latin typeface="Calibri" panose="020F0502020204030204" pitchFamily="34" charset="0"/>
                <a:ea typeface="Calibri Light" pitchFamily="34" charset="0"/>
                <a:cs typeface="Calibri" panose="020F0502020204030204" pitchFamily="34" charset="0"/>
              </a:rPr>
              <a:t>Noreika</a:t>
            </a:r>
            <a:r>
              <a:rPr lang="es-EC" sz="1600" dirty="0">
                <a:latin typeface="Calibri" panose="020F0502020204030204" pitchFamily="34" charset="0"/>
                <a:ea typeface="Calibri Light" pitchFamily="34" charset="0"/>
                <a:cs typeface="Calibri" panose="020F0502020204030204" pitchFamily="34" charset="0"/>
              </a:rPr>
              <a:t> et al.2020; Palmer, 1990).</a:t>
            </a:r>
          </a:p>
        </p:txBody>
      </p:sp>
      <p:sp>
        <p:nvSpPr>
          <p:cNvPr id="7" name="CuadroTexto 6">
            <a:extLst>
              <a:ext uri="{FF2B5EF4-FFF2-40B4-BE49-F238E27FC236}">
                <a16:creationId xmlns:a16="http://schemas.microsoft.com/office/drawing/2014/main" xmlns="" id="{DE441B9D-DA7B-4F18-B6F7-FFA9CD1D5BB8}"/>
              </a:ext>
            </a:extLst>
          </p:cNvPr>
          <p:cNvSpPr txBox="1"/>
          <p:nvPr/>
        </p:nvSpPr>
        <p:spPr>
          <a:xfrm>
            <a:off x="9624392" y="4755376"/>
            <a:ext cx="777294" cy="617217"/>
          </a:xfrm>
          <a:prstGeom prst="rect">
            <a:avLst/>
          </a:prstGeom>
          <a:noFill/>
          <a:ln>
            <a:solidFill>
              <a:srgbClr val="FF0000"/>
            </a:solidFill>
          </a:ln>
        </p:spPr>
        <p:txBody>
          <a:bodyPr wrap="square" rtlCol="0">
            <a:spAutoFit/>
          </a:bodyPr>
          <a:lstStyle/>
          <a:p>
            <a:endParaRPr lang="en-US" sz="2800" dirty="0"/>
          </a:p>
        </p:txBody>
      </p:sp>
      <p:sp>
        <p:nvSpPr>
          <p:cNvPr id="10" name="CuadroTexto 9">
            <a:extLst>
              <a:ext uri="{FF2B5EF4-FFF2-40B4-BE49-F238E27FC236}">
                <a16:creationId xmlns:a16="http://schemas.microsoft.com/office/drawing/2014/main" xmlns="" id="{7A7C9673-55E5-4FE2-8DA2-38B50FDD5884}"/>
              </a:ext>
            </a:extLst>
          </p:cNvPr>
          <p:cNvSpPr txBox="1"/>
          <p:nvPr/>
        </p:nvSpPr>
        <p:spPr>
          <a:xfrm>
            <a:off x="3719736" y="4723150"/>
            <a:ext cx="777294" cy="617217"/>
          </a:xfrm>
          <a:prstGeom prst="rect">
            <a:avLst/>
          </a:prstGeom>
          <a:noFill/>
          <a:ln>
            <a:solidFill>
              <a:srgbClr val="FF0000"/>
            </a:solidFill>
          </a:ln>
        </p:spPr>
        <p:txBody>
          <a:bodyPr wrap="square" rtlCol="0">
            <a:spAutoFit/>
          </a:bodyPr>
          <a:lstStyle/>
          <a:p>
            <a:endParaRPr lang="en-US" sz="2800" dirty="0"/>
          </a:p>
        </p:txBody>
      </p:sp>
    </p:spTree>
    <p:extLst>
      <p:ext uri="{BB962C8B-B14F-4D97-AF65-F5344CB8AC3E}">
        <p14:creationId xmlns:p14="http://schemas.microsoft.com/office/powerpoint/2010/main" val="3579223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xmlns="" id="{009BAD47-E2F5-477E-94AE-E87C2D8B9C78}"/>
              </a:ext>
            </a:extLst>
          </p:cNvPr>
          <p:cNvSpPr>
            <a:spLocks noGrp="1"/>
          </p:cNvSpPr>
          <p:nvPr>
            <p:ph type="title"/>
          </p:nvPr>
        </p:nvSpPr>
        <p:spPr>
          <a:xfrm>
            <a:off x="3769124" y="-9221"/>
            <a:ext cx="5063180" cy="733472"/>
          </a:xfrm>
        </p:spPr>
        <p:txBody>
          <a:bodyPr/>
          <a:lstStyle/>
          <a:p>
            <a:pPr>
              <a:defRPr/>
            </a:pPr>
            <a:r>
              <a:rPr lang="es-EC" sz="2800" dirty="0">
                <a:solidFill>
                  <a:schemeClr val="tx1"/>
                </a:solidFill>
                <a:cs typeface="Times New Roman" pitchFamily="18" charset="0"/>
              </a:rPr>
              <a:t>RESULTADOS Y DISCUSIÓN</a:t>
            </a:r>
          </a:p>
        </p:txBody>
      </p:sp>
      <p:pic>
        <p:nvPicPr>
          <p:cNvPr id="3" name="Imagen 2">
            <a:extLst>
              <a:ext uri="{FF2B5EF4-FFF2-40B4-BE49-F238E27FC236}">
                <a16:creationId xmlns:a16="http://schemas.microsoft.com/office/drawing/2014/main" xmlns="" id="{5FB3ECDE-A23F-42F9-9CA5-4C27B5C5CEB2}"/>
              </a:ext>
            </a:extLst>
          </p:cNvPr>
          <p:cNvPicPr>
            <a:picLocks noChangeAspect="1"/>
          </p:cNvPicPr>
          <p:nvPr/>
        </p:nvPicPr>
        <p:blipFill>
          <a:blip r:embed="rId2"/>
          <a:stretch>
            <a:fillRect/>
          </a:stretch>
        </p:blipFill>
        <p:spPr>
          <a:xfrm>
            <a:off x="323602" y="512676"/>
            <a:ext cx="4101343" cy="5832648"/>
          </a:xfrm>
          <a:prstGeom prst="rect">
            <a:avLst/>
          </a:prstGeom>
        </p:spPr>
      </p:pic>
      <p:pic>
        <p:nvPicPr>
          <p:cNvPr id="6" name="Imagen 5">
            <a:extLst>
              <a:ext uri="{FF2B5EF4-FFF2-40B4-BE49-F238E27FC236}">
                <a16:creationId xmlns:a16="http://schemas.microsoft.com/office/drawing/2014/main" xmlns="" id="{BA9B0754-A1C4-41A7-A086-C6FF708041C0}"/>
              </a:ext>
            </a:extLst>
          </p:cNvPr>
          <p:cNvPicPr>
            <a:picLocks noChangeAspect="1"/>
          </p:cNvPicPr>
          <p:nvPr/>
        </p:nvPicPr>
        <p:blipFill>
          <a:blip r:embed="rId3"/>
          <a:stretch>
            <a:fillRect/>
          </a:stretch>
        </p:blipFill>
        <p:spPr>
          <a:xfrm>
            <a:off x="7896200" y="836712"/>
            <a:ext cx="4101343" cy="4356484"/>
          </a:xfrm>
          <a:prstGeom prst="rect">
            <a:avLst/>
          </a:prstGeom>
        </p:spPr>
      </p:pic>
      <p:sp>
        <p:nvSpPr>
          <p:cNvPr id="7" name="Rectángulo 6">
            <a:extLst>
              <a:ext uri="{FF2B5EF4-FFF2-40B4-BE49-F238E27FC236}">
                <a16:creationId xmlns:a16="http://schemas.microsoft.com/office/drawing/2014/main" xmlns="" id="{D1F9B1AA-DBBE-45E6-947F-3A323EB0FB16}"/>
              </a:ext>
            </a:extLst>
          </p:cNvPr>
          <p:cNvSpPr/>
          <p:nvPr/>
        </p:nvSpPr>
        <p:spPr>
          <a:xfrm>
            <a:off x="4475820" y="1373095"/>
            <a:ext cx="3240360" cy="830997"/>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Las</a:t>
            </a:r>
            <a:r>
              <a:rPr lang="es-EC" sz="1600" b="1" dirty="0">
                <a:latin typeface="Calibri" panose="020F0502020204030204" pitchFamily="34" charset="0"/>
                <a:ea typeface="Calibri Light" pitchFamily="34" charset="0"/>
                <a:cs typeface="Calibri" panose="020F0502020204030204" pitchFamily="34" charset="0"/>
              </a:rPr>
              <a:t> </a:t>
            </a:r>
            <a:r>
              <a:rPr lang="es-EC" sz="1600" dirty="0">
                <a:latin typeface="Calibri" panose="020F0502020204030204" pitchFamily="34" charset="0"/>
                <a:ea typeface="Calibri Light" pitchFamily="34" charset="0"/>
                <a:cs typeface="Calibri" panose="020F0502020204030204" pitchFamily="34" charset="0"/>
              </a:rPr>
              <a:t>plantas y sus entidades del suelo (Bauer et al., 2015; Van de </a:t>
            </a:r>
            <a:r>
              <a:rPr lang="es-EC" sz="1600" dirty="0" err="1">
                <a:latin typeface="Calibri" panose="020F0502020204030204" pitchFamily="34" charset="0"/>
                <a:ea typeface="Calibri Light" pitchFamily="34" charset="0"/>
                <a:cs typeface="Calibri" panose="020F0502020204030204" pitchFamily="34" charset="0"/>
              </a:rPr>
              <a:t>Wal</a:t>
            </a:r>
            <a:r>
              <a:rPr lang="es-EC" sz="1600" dirty="0">
                <a:latin typeface="Calibri" panose="020F0502020204030204" pitchFamily="34" charset="0"/>
                <a:ea typeface="Calibri Light" pitchFamily="34" charset="0"/>
                <a:cs typeface="Calibri" panose="020F0502020204030204" pitchFamily="34" charset="0"/>
              </a:rPr>
              <a:t> et al., 2006).</a:t>
            </a:r>
          </a:p>
        </p:txBody>
      </p:sp>
      <p:sp>
        <p:nvSpPr>
          <p:cNvPr id="8" name="CuadroTexto 7">
            <a:extLst>
              <a:ext uri="{FF2B5EF4-FFF2-40B4-BE49-F238E27FC236}">
                <a16:creationId xmlns:a16="http://schemas.microsoft.com/office/drawing/2014/main" xmlns="" id="{2F3A9728-D217-434A-B500-52179125B1F3}"/>
              </a:ext>
            </a:extLst>
          </p:cNvPr>
          <p:cNvSpPr txBox="1"/>
          <p:nvPr/>
        </p:nvSpPr>
        <p:spPr>
          <a:xfrm>
            <a:off x="2855640" y="1196752"/>
            <a:ext cx="777294" cy="769441"/>
          </a:xfrm>
          <a:prstGeom prst="rect">
            <a:avLst/>
          </a:prstGeom>
          <a:noFill/>
          <a:ln>
            <a:solidFill>
              <a:srgbClr val="FF0000"/>
            </a:solidFill>
          </a:ln>
        </p:spPr>
        <p:txBody>
          <a:bodyPr wrap="square" rtlCol="0">
            <a:spAutoFit/>
          </a:bodyPr>
          <a:lstStyle/>
          <a:p>
            <a:endParaRPr lang="en-US" sz="4400" dirty="0"/>
          </a:p>
        </p:txBody>
      </p:sp>
      <p:sp>
        <p:nvSpPr>
          <p:cNvPr id="9" name="CuadroTexto 8">
            <a:extLst>
              <a:ext uri="{FF2B5EF4-FFF2-40B4-BE49-F238E27FC236}">
                <a16:creationId xmlns:a16="http://schemas.microsoft.com/office/drawing/2014/main" xmlns="" id="{2FE7219E-22CD-49E6-BD24-F0EB1236B48C}"/>
              </a:ext>
            </a:extLst>
          </p:cNvPr>
          <p:cNvSpPr txBox="1"/>
          <p:nvPr/>
        </p:nvSpPr>
        <p:spPr>
          <a:xfrm>
            <a:off x="11220249" y="4509120"/>
            <a:ext cx="777294" cy="584775"/>
          </a:xfrm>
          <a:prstGeom prst="rect">
            <a:avLst/>
          </a:prstGeom>
          <a:noFill/>
          <a:ln>
            <a:solidFill>
              <a:srgbClr val="FF0000"/>
            </a:solidFill>
          </a:ln>
        </p:spPr>
        <p:txBody>
          <a:bodyPr wrap="square" rtlCol="0">
            <a:spAutoFit/>
          </a:bodyPr>
          <a:lstStyle/>
          <a:p>
            <a:endParaRPr lang="en-US" sz="3200" dirty="0"/>
          </a:p>
        </p:txBody>
      </p:sp>
      <p:sp>
        <p:nvSpPr>
          <p:cNvPr id="10" name="Rectángulo 9">
            <a:extLst>
              <a:ext uri="{FF2B5EF4-FFF2-40B4-BE49-F238E27FC236}">
                <a16:creationId xmlns:a16="http://schemas.microsoft.com/office/drawing/2014/main" xmlns="" id="{A763C7B0-9C3C-49C3-8A3C-5B9FAEF079A3}"/>
              </a:ext>
            </a:extLst>
          </p:cNvPr>
          <p:cNvSpPr/>
          <p:nvPr/>
        </p:nvSpPr>
        <p:spPr>
          <a:xfrm>
            <a:off x="4540392" y="2852936"/>
            <a:ext cx="3240360" cy="830997"/>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Efectos de la inoculación varíen en diferentes tipos de plantas (Jasper et al., 2018; </a:t>
            </a:r>
            <a:r>
              <a:rPr lang="es-EC" sz="1600" dirty="0" err="1">
                <a:latin typeface="Calibri" panose="020F0502020204030204" pitchFamily="34" charset="0"/>
                <a:ea typeface="Calibri Light" pitchFamily="34" charset="0"/>
                <a:cs typeface="Calibri" panose="020F0502020204030204" pitchFamily="34" charset="0"/>
              </a:rPr>
              <a:t>Kulmatiski</a:t>
            </a:r>
            <a:r>
              <a:rPr lang="es-EC" sz="1600" dirty="0">
                <a:latin typeface="Calibri" panose="020F0502020204030204" pitchFamily="34" charset="0"/>
                <a:ea typeface="Calibri Light" pitchFamily="34" charset="0"/>
                <a:cs typeface="Calibri" panose="020F0502020204030204" pitchFamily="34" charset="0"/>
              </a:rPr>
              <a:t> &amp; </a:t>
            </a:r>
            <a:r>
              <a:rPr lang="es-EC" sz="1600" dirty="0" err="1">
                <a:latin typeface="Calibri" panose="020F0502020204030204" pitchFamily="34" charset="0"/>
                <a:ea typeface="Calibri Light" pitchFamily="34" charset="0"/>
                <a:cs typeface="Calibri" panose="020F0502020204030204" pitchFamily="34" charset="0"/>
              </a:rPr>
              <a:t>Berad</a:t>
            </a:r>
            <a:r>
              <a:rPr lang="es-EC" sz="1600" dirty="0">
                <a:latin typeface="Calibri" panose="020F0502020204030204" pitchFamily="34" charset="0"/>
                <a:ea typeface="Calibri Light" pitchFamily="34" charset="0"/>
                <a:cs typeface="Calibri" panose="020F0502020204030204" pitchFamily="34" charset="0"/>
              </a:rPr>
              <a:t>, 2011) </a:t>
            </a:r>
          </a:p>
        </p:txBody>
      </p:sp>
    </p:spTree>
    <p:extLst>
      <p:ext uri="{BB962C8B-B14F-4D97-AF65-F5344CB8AC3E}">
        <p14:creationId xmlns:p14="http://schemas.microsoft.com/office/powerpoint/2010/main" val="3505816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xmlns="" id="{F8914387-B45F-4CBD-BD96-3B77A3E18914}"/>
              </a:ext>
            </a:extLst>
          </p:cNvPr>
          <p:cNvSpPr>
            <a:spLocks noGrp="1"/>
          </p:cNvSpPr>
          <p:nvPr>
            <p:ph type="title"/>
          </p:nvPr>
        </p:nvSpPr>
        <p:spPr>
          <a:xfrm>
            <a:off x="3769124" y="-9221"/>
            <a:ext cx="5063180" cy="733472"/>
          </a:xfrm>
        </p:spPr>
        <p:txBody>
          <a:bodyPr/>
          <a:lstStyle/>
          <a:p>
            <a:pPr>
              <a:defRPr/>
            </a:pPr>
            <a:r>
              <a:rPr lang="es-EC" sz="2800" dirty="0">
                <a:solidFill>
                  <a:schemeClr val="tx1"/>
                </a:solidFill>
                <a:cs typeface="Times New Roman" pitchFamily="18" charset="0"/>
              </a:rPr>
              <a:t>RESULTADOS Y DISCUSIÓN</a:t>
            </a:r>
          </a:p>
        </p:txBody>
      </p:sp>
      <p:pic>
        <p:nvPicPr>
          <p:cNvPr id="3" name="Imagen 2">
            <a:extLst>
              <a:ext uri="{FF2B5EF4-FFF2-40B4-BE49-F238E27FC236}">
                <a16:creationId xmlns:a16="http://schemas.microsoft.com/office/drawing/2014/main" xmlns="" id="{09F8A160-D4C8-4149-A0FB-4BDB12D49056}"/>
              </a:ext>
            </a:extLst>
          </p:cNvPr>
          <p:cNvPicPr>
            <a:picLocks noChangeAspect="1"/>
          </p:cNvPicPr>
          <p:nvPr/>
        </p:nvPicPr>
        <p:blipFill>
          <a:blip r:embed="rId2"/>
          <a:stretch>
            <a:fillRect/>
          </a:stretch>
        </p:blipFill>
        <p:spPr>
          <a:xfrm>
            <a:off x="2495600" y="686718"/>
            <a:ext cx="7200800" cy="2782003"/>
          </a:xfrm>
          <a:prstGeom prst="rect">
            <a:avLst/>
          </a:prstGeom>
        </p:spPr>
      </p:pic>
      <p:sp>
        <p:nvSpPr>
          <p:cNvPr id="5" name="Rectángulo 4">
            <a:extLst>
              <a:ext uri="{FF2B5EF4-FFF2-40B4-BE49-F238E27FC236}">
                <a16:creationId xmlns:a16="http://schemas.microsoft.com/office/drawing/2014/main" xmlns="" id="{B7FE9CBC-A95F-4F8C-9155-67A698ECABFF}"/>
              </a:ext>
            </a:extLst>
          </p:cNvPr>
          <p:cNvSpPr/>
          <p:nvPr/>
        </p:nvSpPr>
        <p:spPr>
          <a:xfrm>
            <a:off x="1029781" y="3677408"/>
            <a:ext cx="4248472" cy="830997"/>
          </a:xfrm>
          <a:prstGeom prst="rect">
            <a:avLst/>
          </a:prstGeom>
        </p:spPr>
        <p:txBody>
          <a:bodyPr wrap="square">
            <a:spAutoFit/>
          </a:bodyPr>
          <a:lstStyle/>
          <a:p>
            <a:pPr algn="just"/>
            <a:r>
              <a:rPr lang="es-EC" sz="1600" dirty="0" err="1">
                <a:latin typeface="Calibri" panose="020F0502020204030204" pitchFamily="34" charset="0"/>
                <a:ea typeface="Calibri Light" pitchFamily="34" charset="0"/>
                <a:cs typeface="Calibri" panose="020F0502020204030204" pitchFamily="34" charset="0"/>
              </a:rPr>
              <a:t>Bloemers</a:t>
            </a:r>
            <a:r>
              <a:rPr lang="es-EC" sz="1600" dirty="0">
                <a:latin typeface="Calibri" panose="020F0502020204030204" pitchFamily="34" charset="0"/>
                <a:ea typeface="Calibri Light" pitchFamily="34" charset="0"/>
                <a:cs typeface="Calibri" panose="020F0502020204030204" pitchFamily="34" charset="0"/>
              </a:rPr>
              <a:t> et al., (1997) infirió que la riqueza de nematodos en lugares boscosos son mayores que en zonas despejadas. </a:t>
            </a:r>
          </a:p>
        </p:txBody>
      </p:sp>
      <p:sp>
        <p:nvSpPr>
          <p:cNvPr id="6" name="Rectángulo 5">
            <a:extLst>
              <a:ext uri="{FF2B5EF4-FFF2-40B4-BE49-F238E27FC236}">
                <a16:creationId xmlns:a16="http://schemas.microsoft.com/office/drawing/2014/main" xmlns="" id="{7000B97A-EA7E-44BD-8A6A-5676810BDDF9}"/>
              </a:ext>
            </a:extLst>
          </p:cNvPr>
          <p:cNvSpPr/>
          <p:nvPr/>
        </p:nvSpPr>
        <p:spPr>
          <a:xfrm>
            <a:off x="1028787" y="4852582"/>
            <a:ext cx="4248472" cy="830997"/>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Estudios anteriores presentaron mayor riqueza fúngica </a:t>
            </a:r>
            <a:r>
              <a:rPr lang="es-EC" sz="1600" i="1" dirty="0">
                <a:latin typeface="Calibri" panose="020F0502020204030204" pitchFamily="34" charset="0"/>
                <a:ea typeface="Calibri Light" pitchFamily="34" charset="0"/>
                <a:cs typeface="Calibri" panose="020F0502020204030204" pitchFamily="34" charset="0"/>
              </a:rPr>
              <a:t>Platymiscium pinnatum y Piptadenia pteroclada</a:t>
            </a:r>
            <a:r>
              <a:rPr lang="es-EC" sz="1600" dirty="0">
                <a:latin typeface="Calibri" panose="020F0502020204030204" pitchFamily="34" charset="0"/>
                <a:ea typeface="Calibri Light" pitchFamily="34" charset="0"/>
                <a:cs typeface="Calibri" panose="020F0502020204030204" pitchFamily="34" charset="0"/>
              </a:rPr>
              <a:t> (Quinsasamín, 2019; Remache, 2020)</a:t>
            </a:r>
          </a:p>
        </p:txBody>
      </p:sp>
      <p:sp>
        <p:nvSpPr>
          <p:cNvPr id="7" name="Rectángulo 6">
            <a:extLst>
              <a:ext uri="{FF2B5EF4-FFF2-40B4-BE49-F238E27FC236}">
                <a16:creationId xmlns:a16="http://schemas.microsoft.com/office/drawing/2014/main" xmlns="" id="{CB3F53F0-7D60-4A81-BD61-A5B1CCB7AD1A}"/>
              </a:ext>
            </a:extLst>
          </p:cNvPr>
          <p:cNvSpPr/>
          <p:nvPr/>
        </p:nvSpPr>
        <p:spPr>
          <a:xfrm>
            <a:off x="6903875" y="3554298"/>
            <a:ext cx="4248472" cy="830997"/>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El aumento de diversidad esta relacionada con la presencia y abundancia de plantas. (De </a:t>
            </a:r>
            <a:r>
              <a:rPr lang="es-EC" sz="1600" dirty="0" err="1">
                <a:latin typeface="Calibri" panose="020F0502020204030204" pitchFamily="34" charset="0"/>
                <a:ea typeface="Calibri Light" pitchFamily="34" charset="0"/>
                <a:cs typeface="Calibri" panose="020F0502020204030204" pitchFamily="34" charset="0"/>
              </a:rPr>
              <a:t>Deyn</a:t>
            </a:r>
            <a:r>
              <a:rPr lang="es-EC" sz="1600" dirty="0">
                <a:latin typeface="Calibri" panose="020F0502020204030204" pitchFamily="34" charset="0"/>
                <a:ea typeface="Calibri Light" pitchFamily="34" charset="0"/>
                <a:cs typeface="Calibri" panose="020F0502020204030204" pitchFamily="34" charset="0"/>
              </a:rPr>
              <a:t> et al., 2004; </a:t>
            </a:r>
            <a:r>
              <a:rPr lang="es-EC" sz="1600" dirty="0" err="1">
                <a:latin typeface="Calibri" panose="020F0502020204030204" pitchFamily="34" charset="0"/>
                <a:ea typeface="Calibri Light" pitchFamily="34" charset="0"/>
                <a:cs typeface="Calibri" panose="020F0502020204030204" pitchFamily="34" charset="0"/>
              </a:rPr>
              <a:t>Eisenhauer</a:t>
            </a:r>
            <a:r>
              <a:rPr lang="es-EC" sz="1600" dirty="0">
                <a:latin typeface="Calibri" panose="020F0502020204030204" pitchFamily="34" charset="0"/>
                <a:ea typeface="Calibri Light" pitchFamily="34" charset="0"/>
                <a:cs typeface="Calibri" panose="020F0502020204030204" pitchFamily="34" charset="0"/>
              </a:rPr>
              <a:t> et al., 2011). </a:t>
            </a:r>
          </a:p>
        </p:txBody>
      </p:sp>
      <p:sp>
        <p:nvSpPr>
          <p:cNvPr id="8" name="Rectángulo 7">
            <a:extLst>
              <a:ext uri="{FF2B5EF4-FFF2-40B4-BE49-F238E27FC236}">
                <a16:creationId xmlns:a16="http://schemas.microsoft.com/office/drawing/2014/main" xmlns="" id="{9E19EAF4-E367-45B3-B3CF-9BF63CD4CA18}"/>
              </a:ext>
            </a:extLst>
          </p:cNvPr>
          <p:cNvSpPr/>
          <p:nvPr/>
        </p:nvSpPr>
        <p:spPr>
          <a:xfrm>
            <a:off x="6903875" y="4852582"/>
            <a:ext cx="4248472" cy="1077218"/>
          </a:xfrm>
          <a:prstGeom prst="rect">
            <a:avLst/>
          </a:prstGeom>
        </p:spPr>
        <p:txBody>
          <a:bodyPr wrap="square">
            <a:spAutoFit/>
          </a:bodyPr>
          <a:lstStyle/>
          <a:p>
            <a:pPr algn="just"/>
            <a:r>
              <a:rPr lang="es-EC" sz="1600" dirty="0">
                <a:latin typeface="Calibri" panose="020F0502020204030204" pitchFamily="34" charset="0"/>
                <a:ea typeface="Calibri Light" pitchFamily="34" charset="0"/>
                <a:cs typeface="Calibri" panose="020F0502020204030204" pitchFamily="34" charset="0"/>
              </a:rPr>
              <a:t>La presencia de árboles, aumenta la cantidad de enzimas (</a:t>
            </a:r>
            <a:r>
              <a:rPr lang="es-EC" sz="1600" dirty="0" err="1">
                <a:latin typeface="Calibri" panose="020F0502020204030204" pitchFamily="34" charset="0"/>
                <a:ea typeface="Calibri Light" pitchFamily="34" charset="0"/>
                <a:cs typeface="Calibri" panose="020F0502020204030204" pitchFamily="34" charset="0"/>
              </a:rPr>
              <a:t>Broeckling</a:t>
            </a:r>
            <a:r>
              <a:rPr lang="es-EC" sz="1600" dirty="0">
                <a:latin typeface="Calibri" panose="020F0502020204030204" pitchFamily="34" charset="0"/>
                <a:ea typeface="Calibri Light" pitchFamily="34" charset="0"/>
                <a:cs typeface="Calibri" panose="020F0502020204030204" pitchFamily="34" charset="0"/>
              </a:rPr>
              <a:t> et al., 2008; Moreno et al., 2011), la vegetación aumenta el área de la rizósfera (</a:t>
            </a:r>
            <a:r>
              <a:rPr lang="es-EC" sz="1600" dirty="0" err="1">
                <a:latin typeface="Calibri" panose="020F0502020204030204" pitchFamily="34" charset="0"/>
                <a:ea typeface="Calibri Light" pitchFamily="34" charset="0"/>
                <a:cs typeface="Calibri" panose="020F0502020204030204" pitchFamily="34" charset="0"/>
              </a:rPr>
              <a:t>Benitez</a:t>
            </a:r>
            <a:r>
              <a:rPr lang="es-EC" sz="1600" dirty="0">
                <a:latin typeface="Calibri" panose="020F0502020204030204" pitchFamily="34" charset="0"/>
                <a:ea typeface="Calibri Light" pitchFamily="34" charset="0"/>
                <a:cs typeface="Calibri" panose="020F0502020204030204" pitchFamily="34" charset="0"/>
              </a:rPr>
              <a:t> et al., 2019).  </a:t>
            </a:r>
          </a:p>
        </p:txBody>
      </p:sp>
      <p:sp>
        <p:nvSpPr>
          <p:cNvPr id="9" name="CuadroTexto 8">
            <a:extLst>
              <a:ext uri="{FF2B5EF4-FFF2-40B4-BE49-F238E27FC236}">
                <a16:creationId xmlns:a16="http://schemas.microsoft.com/office/drawing/2014/main" xmlns="" id="{BA0D2F7D-4E22-49E9-A53D-CC50C4E9BB60}"/>
              </a:ext>
            </a:extLst>
          </p:cNvPr>
          <p:cNvSpPr txBox="1"/>
          <p:nvPr/>
        </p:nvSpPr>
        <p:spPr>
          <a:xfrm>
            <a:off x="4655840" y="1844824"/>
            <a:ext cx="1224136" cy="707886"/>
          </a:xfrm>
          <a:prstGeom prst="rect">
            <a:avLst/>
          </a:prstGeom>
          <a:noFill/>
          <a:ln>
            <a:solidFill>
              <a:srgbClr val="FF0000"/>
            </a:solidFill>
          </a:ln>
        </p:spPr>
        <p:txBody>
          <a:bodyPr wrap="square" rtlCol="0">
            <a:spAutoFit/>
          </a:bodyPr>
          <a:lstStyle/>
          <a:p>
            <a:endParaRPr lang="en-US" sz="4000" dirty="0"/>
          </a:p>
        </p:txBody>
      </p:sp>
      <p:sp>
        <p:nvSpPr>
          <p:cNvPr id="11" name="CuadroTexto 10">
            <a:extLst>
              <a:ext uri="{FF2B5EF4-FFF2-40B4-BE49-F238E27FC236}">
                <a16:creationId xmlns:a16="http://schemas.microsoft.com/office/drawing/2014/main" xmlns="" id="{87E775C4-608A-47BE-B21D-1E69CA3D6700}"/>
              </a:ext>
            </a:extLst>
          </p:cNvPr>
          <p:cNvSpPr txBox="1"/>
          <p:nvPr/>
        </p:nvSpPr>
        <p:spPr>
          <a:xfrm>
            <a:off x="6418309" y="1844572"/>
            <a:ext cx="1224136" cy="707886"/>
          </a:xfrm>
          <a:prstGeom prst="rect">
            <a:avLst/>
          </a:prstGeom>
          <a:noFill/>
          <a:ln>
            <a:solidFill>
              <a:srgbClr val="FF0000"/>
            </a:solidFill>
          </a:ln>
        </p:spPr>
        <p:txBody>
          <a:bodyPr wrap="square" rtlCol="0">
            <a:spAutoFit/>
          </a:bodyPr>
          <a:lstStyle/>
          <a:p>
            <a:endParaRPr lang="en-US" sz="4000" dirty="0"/>
          </a:p>
        </p:txBody>
      </p:sp>
      <p:sp>
        <p:nvSpPr>
          <p:cNvPr id="12" name="CuadroTexto 11">
            <a:extLst>
              <a:ext uri="{FF2B5EF4-FFF2-40B4-BE49-F238E27FC236}">
                <a16:creationId xmlns:a16="http://schemas.microsoft.com/office/drawing/2014/main" xmlns="" id="{D0C24818-FF8C-43FD-B358-04C760C5898B}"/>
              </a:ext>
            </a:extLst>
          </p:cNvPr>
          <p:cNvSpPr txBox="1"/>
          <p:nvPr/>
        </p:nvSpPr>
        <p:spPr>
          <a:xfrm>
            <a:off x="8040216" y="1863807"/>
            <a:ext cx="1364699" cy="707886"/>
          </a:xfrm>
          <a:prstGeom prst="rect">
            <a:avLst/>
          </a:prstGeom>
          <a:noFill/>
          <a:ln>
            <a:solidFill>
              <a:srgbClr val="FF0000"/>
            </a:solidFill>
          </a:ln>
        </p:spPr>
        <p:txBody>
          <a:bodyPr wrap="square" rtlCol="0">
            <a:spAutoFit/>
          </a:bodyPr>
          <a:lstStyle/>
          <a:p>
            <a:endParaRPr lang="en-US" sz="4000" dirty="0"/>
          </a:p>
        </p:txBody>
      </p:sp>
    </p:spTree>
    <p:extLst>
      <p:ext uri="{BB962C8B-B14F-4D97-AF65-F5344CB8AC3E}">
        <p14:creationId xmlns:p14="http://schemas.microsoft.com/office/powerpoint/2010/main" val="3088201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59795" y="43563"/>
            <a:ext cx="3384377" cy="720254"/>
          </a:xfrm>
        </p:spPr>
        <p:txBody>
          <a:bodyPr/>
          <a:lstStyle/>
          <a:p>
            <a:pPr>
              <a:defRPr/>
            </a:pPr>
            <a:r>
              <a:rPr lang="es-EC" sz="2800" i="0" dirty="0">
                <a:solidFill>
                  <a:schemeClr val="tx1"/>
                </a:solidFill>
                <a:latin typeface="Calibri" panose="020F0502020204030204" pitchFamily="34" charset="0"/>
                <a:cs typeface="Calibri" panose="020F0502020204030204" pitchFamily="34" charset="0"/>
              </a:rPr>
              <a:t>CONCLUSIONES</a:t>
            </a:r>
          </a:p>
        </p:txBody>
      </p:sp>
      <p:grpSp>
        <p:nvGrpSpPr>
          <p:cNvPr id="5" name="Grupo 4">
            <a:extLst>
              <a:ext uri="{FF2B5EF4-FFF2-40B4-BE49-F238E27FC236}">
                <a16:creationId xmlns:a16="http://schemas.microsoft.com/office/drawing/2014/main" xmlns="" id="{F58202AB-A33A-4529-AF77-64861FB92F96}"/>
              </a:ext>
            </a:extLst>
          </p:cNvPr>
          <p:cNvGrpSpPr/>
          <p:nvPr/>
        </p:nvGrpSpPr>
        <p:grpSpPr>
          <a:xfrm>
            <a:off x="8832304" y="6021288"/>
            <a:ext cx="3240360" cy="582613"/>
            <a:chOff x="8832304" y="6018112"/>
            <a:chExt cx="3240360" cy="582613"/>
          </a:xfrm>
        </p:grpSpPr>
        <p:sp>
          <p:nvSpPr>
            <p:cNvPr id="6" name="Rectángulo redondeado 17">
              <a:extLst>
                <a:ext uri="{FF2B5EF4-FFF2-40B4-BE49-F238E27FC236}">
                  <a16:creationId xmlns:a16="http://schemas.microsoft.com/office/drawing/2014/main" xmlns="" id="{EFD2512E-5F78-451A-84D6-585BC39287C4}"/>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7" name="Imagen 5">
              <a:extLst>
                <a:ext uri="{FF2B5EF4-FFF2-40B4-BE49-F238E27FC236}">
                  <a16:creationId xmlns:a16="http://schemas.microsoft.com/office/drawing/2014/main" xmlns="" id="{FD911C84-7E91-43A4-AF35-487FE2DFF99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uadroTexto 8">
            <a:extLst>
              <a:ext uri="{FF2B5EF4-FFF2-40B4-BE49-F238E27FC236}">
                <a16:creationId xmlns:a16="http://schemas.microsoft.com/office/drawing/2014/main" xmlns="" id="{8605A326-F252-4C4A-BE67-071AF0E281CF}"/>
              </a:ext>
            </a:extLst>
          </p:cNvPr>
          <p:cNvSpPr txBox="1"/>
          <p:nvPr/>
        </p:nvSpPr>
        <p:spPr>
          <a:xfrm>
            <a:off x="623392" y="941583"/>
            <a:ext cx="11096238" cy="3776611"/>
          </a:xfrm>
          <a:prstGeom prst="rect">
            <a:avLst/>
          </a:prstGeom>
          <a:noFill/>
        </p:spPr>
        <p:txBody>
          <a:bodyPr wrap="square">
            <a:spAutoFit/>
          </a:bodyPr>
          <a:lstStyle/>
          <a:p>
            <a:pPr marL="285750" indent="-285750" algn="just">
              <a:lnSpc>
                <a:spcPct val="20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La inoculación microbiana edáfica no causo ningún efecto sobre la completitud y estructura de la comunidad de nematodos presentados en suelos afectados por la extracción petrolera e inoculados con suelo de bosque natural.</a:t>
            </a:r>
            <a:r>
              <a:rPr lang="es-EC" sz="1600" dirty="0">
                <a:effectLst/>
                <a:latin typeface="Calibri" panose="020F0502020204030204" pitchFamily="34" charset="0"/>
                <a:ea typeface="Calibri" panose="020F0502020204030204" pitchFamily="34" charset="0"/>
                <a:cs typeface="Times New Roman" panose="02020603050405020304" pitchFamily="18" charset="0"/>
              </a:rPr>
              <a:t> </a:t>
            </a:r>
            <a:r>
              <a:rPr lang="es-EC"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 En la rizosfera de las tres especies arbóreas de suelos perturbados se encontró la mayor abundancia y riqueza de nematodos.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 La diversidad, similitud y completitud fueron idénticos en la rizósfera de las tres especies arbóreas sobre suelos perturbados y no perturbados.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 La inoculación microbiana no causo ningún efecto sobre la abundancia, riqueza, diversidad, similitud y completitud de la comunidad de nematodos rizosféricos en las tres especies arbóreas sobre suelos perturbados y no perturbados.</a:t>
            </a:r>
            <a:r>
              <a:rPr lang="es-EC" sz="1600" dirty="0">
                <a:effectLst/>
                <a:latin typeface="Calibri" panose="020F0502020204030204" pitchFamily="34" charset="0"/>
                <a:ea typeface="Calibri" panose="020F0502020204030204" pitchFamily="34" charset="0"/>
                <a:cs typeface="Times New Roman" panose="02020603050405020304" pitchFamily="18" charset="0"/>
              </a:rPr>
              <a:t>   </a:t>
            </a:r>
            <a:endParaRPr lang="es-EC" sz="14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0489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59696" y="44450"/>
            <a:ext cx="4752529" cy="648246"/>
          </a:xfrm>
        </p:spPr>
        <p:txBody>
          <a:bodyPr/>
          <a:lstStyle/>
          <a:p>
            <a:pPr>
              <a:defRPr/>
            </a:pPr>
            <a:r>
              <a:rPr lang="es-EC" sz="2800" dirty="0">
                <a:solidFill>
                  <a:schemeClr val="tx1"/>
                </a:solidFill>
                <a:effectLst/>
                <a:latin typeface="Calibri" panose="020F0502020204030204" pitchFamily="34" charset="0"/>
                <a:cs typeface="Calibri" panose="020F0502020204030204" pitchFamily="34" charset="0"/>
              </a:rPr>
              <a:t>RECOMENDACIONES</a:t>
            </a:r>
          </a:p>
        </p:txBody>
      </p:sp>
      <p:grpSp>
        <p:nvGrpSpPr>
          <p:cNvPr id="4" name="Grupo 3">
            <a:extLst>
              <a:ext uri="{FF2B5EF4-FFF2-40B4-BE49-F238E27FC236}">
                <a16:creationId xmlns:a16="http://schemas.microsoft.com/office/drawing/2014/main" xmlns="" id="{A830B095-5D23-4BA7-B27B-43B778CC5C92}"/>
              </a:ext>
            </a:extLst>
          </p:cNvPr>
          <p:cNvGrpSpPr/>
          <p:nvPr/>
        </p:nvGrpSpPr>
        <p:grpSpPr>
          <a:xfrm>
            <a:off x="8832304" y="6021288"/>
            <a:ext cx="3240360" cy="582613"/>
            <a:chOff x="8832304" y="6018112"/>
            <a:chExt cx="3240360" cy="582613"/>
          </a:xfrm>
        </p:grpSpPr>
        <p:sp>
          <p:nvSpPr>
            <p:cNvPr id="6" name="Rectángulo redondeado 17">
              <a:extLst>
                <a:ext uri="{FF2B5EF4-FFF2-40B4-BE49-F238E27FC236}">
                  <a16:creationId xmlns:a16="http://schemas.microsoft.com/office/drawing/2014/main" xmlns="" id="{B44FDA97-0863-4AC0-97CE-7B1379659447}"/>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7" name="Imagen 5">
              <a:extLst>
                <a:ext uri="{FF2B5EF4-FFF2-40B4-BE49-F238E27FC236}">
                  <a16:creationId xmlns:a16="http://schemas.microsoft.com/office/drawing/2014/main" xmlns="" id="{A8133BEA-61C8-4E47-8515-40E4D317F35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uadroTexto 7">
            <a:extLst>
              <a:ext uri="{FF2B5EF4-FFF2-40B4-BE49-F238E27FC236}">
                <a16:creationId xmlns:a16="http://schemas.microsoft.com/office/drawing/2014/main" xmlns="" id="{B8B05E04-C757-4801-9DE5-B32F9A28E611}"/>
              </a:ext>
            </a:extLst>
          </p:cNvPr>
          <p:cNvSpPr txBox="1"/>
          <p:nvPr/>
        </p:nvSpPr>
        <p:spPr>
          <a:xfrm>
            <a:off x="623392" y="1124744"/>
            <a:ext cx="11096238" cy="3181577"/>
          </a:xfrm>
          <a:prstGeom prst="rect">
            <a:avLst/>
          </a:prstGeom>
          <a:noFill/>
        </p:spPr>
        <p:txBody>
          <a:bodyPr wrap="square">
            <a:spAutoFit/>
          </a:bodyPr>
          <a:lstStyle/>
          <a:p>
            <a:pPr marL="285750" indent="-285750" algn="just">
              <a:lnSpc>
                <a:spcPct val="20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Realizar un análisis de la comunidad de nematodos presentes al interior de las raíces de las especies arbóreas estudiadas.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Investigar en el tiempo la abundancia, riqueza, diversidad, similitud y disimilitud de los nematodos rizosféricos, para saber si existen cambios positivos o negativos respecto a la remediación de suelos contaminados.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Efectuar la extracción e identificación de nematodos en el Centro de Investigación de Tecnologías Ambientales de Petroamazonas EP, localizado en la provincia de Sucumbíos para evitar la mortalidad de individuos por efecto del largo tiempo que conlleva el transporte de las muestras desde los sitios de colecta hasta laboratorios del IASA.</a:t>
            </a:r>
            <a:endParaRPr lang="es-EC" sz="12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06057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E7CD4965-D1B0-4320-B42B-737A6158CD1B}"/>
              </a:ext>
            </a:extLst>
          </p:cNvPr>
          <p:cNvSpPr txBox="1"/>
          <p:nvPr/>
        </p:nvSpPr>
        <p:spPr>
          <a:xfrm>
            <a:off x="983432" y="2204864"/>
            <a:ext cx="10001402" cy="1891287"/>
          </a:xfrm>
          <a:prstGeom prst="rect">
            <a:avLst/>
          </a:prstGeom>
          <a:noFill/>
        </p:spPr>
        <p:txBody>
          <a:bodyPr wrap="square" rtlCol="0">
            <a:spAutoFit/>
          </a:bodyPr>
          <a:lstStyle/>
          <a:p>
            <a:pPr>
              <a:lnSpc>
                <a:spcPct val="150000"/>
              </a:lnSpc>
            </a:pPr>
            <a:r>
              <a:rPr lang="es-ES" sz="2000" i="1" dirty="0">
                <a:latin typeface="Calibri" panose="020F0502020204030204" pitchFamily="34" charset="0"/>
                <a:cs typeface="Calibri" panose="020F0502020204030204" pitchFamily="34" charset="0"/>
              </a:rPr>
              <a:t>“La educación científica de los jóvenes es al menos tan importante, quizá incluso más, que la propia investigación”.</a:t>
            </a:r>
          </a:p>
          <a:p>
            <a:pPr>
              <a:lnSpc>
                <a:spcPct val="150000"/>
              </a:lnSpc>
            </a:pPr>
            <a:endParaRPr lang="es-ES" sz="2000" dirty="0">
              <a:latin typeface="Calibri" panose="020F0502020204030204" pitchFamily="34" charset="0"/>
              <a:cs typeface="Calibri" panose="020F0502020204030204" pitchFamily="34" charset="0"/>
            </a:endParaRPr>
          </a:p>
          <a:p>
            <a:pPr>
              <a:lnSpc>
                <a:spcPct val="150000"/>
              </a:lnSpc>
            </a:pPr>
            <a:r>
              <a:rPr lang="es-ES" sz="2000" dirty="0">
                <a:latin typeface="Calibri" panose="020F0502020204030204" pitchFamily="34" charset="0"/>
                <a:cs typeface="Calibri" panose="020F0502020204030204" pitchFamily="34" charset="0"/>
              </a:rPr>
              <a:t>Glenn Theodore Seaborg.</a:t>
            </a:r>
            <a:endParaRPr lang="es-EC"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7417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xmlns="" id="{7451E80B-0ED3-46FF-8444-18A9CBDE63F3}"/>
              </a:ext>
            </a:extLst>
          </p:cNvPr>
          <p:cNvGrpSpPr/>
          <p:nvPr/>
        </p:nvGrpSpPr>
        <p:grpSpPr>
          <a:xfrm>
            <a:off x="8832304" y="6021288"/>
            <a:ext cx="3240360" cy="582613"/>
            <a:chOff x="8832304" y="6018112"/>
            <a:chExt cx="3240360" cy="582613"/>
          </a:xfrm>
        </p:grpSpPr>
        <p:sp>
          <p:nvSpPr>
            <p:cNvPr id="8" name="Rectángulo redondeado 17">
              <a:extLst>
                <a:ext uri="{FF2B5EF4-FFF2-40B4-BE49-F238E27FC236}">
                  <a16:creationId xmlns:a16="http://schemas.microsoft.com/office/drawing/2014/main" xmlns="" id="{F1AF6A5C-645F-45B6-8CC7-88920AA337EB}"/>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9" name="Imagen 5">
              <a:extLst>
                <a:ext uri="{FF2B5EF4-FFF2-40B4-BE49-F238E27FC236}">
                  <a16:creationId xmlns:a16="http://schemas.microsoft.com/office/drawing/2014/main" xmlns="" id="{25DA1AA9-E446-47CE-BF0D-0B310C93163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CuadroTexto 9">
            <a:extLst>
              <a:ext uri="{FF2B5EF4-FFF2-40B4-BE49-F238E27FC236}">
                <a16:creationId xmlns:a16="http://schemas.microsoft.com/office/drawing/2014/main" xmlns="" id="{1BADAD77-3905-4877-9246-6057196FEF2F}"/>
              </a:ext>
            </a:extLst>
          </p:cNvPr>
          <p:cNvSpPr txBox="1"/>
          <p:nvPr/>
        </p:nvSpPr>
        <p:spPr>
          <a:xfrm>
            <a:off x="2279576" y="1844824"/>
            <a:ext cx="7481891" cy="2171428"/>
          </a:xfrm>
          <a:prstGeom prst="rect">
            <a:avLst/>
          </a:prstGeom>
          <a:noFill/>
        </p:spPr>
        <p:txBody>
          <a:bodyPr wrap="square" rtlCol="0">
            <a:spAutoFit/>
          </a:bodyPr>
          <a:lstStyle/>
          <a:p>
            <a:pPr algn="ctr">
              <a:lnSpc>
                <a:spcPct val="150000"/>
              </a:lnSpc>
            </a:pPr>
            <a:r>
              <a:rPr lang="es-EC" sz="4800" b="1" dirty="0">
                <a:latin typeface="+mj-lt"/>
                <a:cs typeface="Times New Roman" panose="02020603050405020304" pitchFamily="18" charset="0"/>
              </a:rPr>
              <a:t>GRACIAS POR SU ATENCIÓN</a:t>
            </a:r>
          </a:p>
        </p:txBody>
      </p:sp>
    </p:spTree>
    <p:extLst>
      <p:ext uri="{BB962C8B-B14F-4D97-AF65-F5344CB8AC3E}">
        <p14:creationId xmlns:p14="http://schemas.microsoft.com/office/powerpoint/2010/main" val="3920805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07455" y="20694"/>
            <a:ext cx="2577090" cy="527023"/>
          </a:xfrm>
        </p:spPr>
        <p:txBody>
          <a:bodyPr/>
          <a:lstStyle/>
          <a:p>
            <a:pPr algn="l">
              <a:defRPr/>
            </a:pPr>
            <a:r>
              <a:rPr lang="es-EC" sz="2800" dirty="0">
                <a:solidFill>
                  <a:schemeClr val="tx1"/>
                </a:solidFill>
                <a:latin typeface="Calibri" panose="020F0502020204030204" pitchFamily="34" charset="0"/>
                <a:cs typeface="Calibri" panose="020F0502020204030204" pitchFamily="34" charset="0"/>
              </a:rPr>
              <a:t>INTRODUCCIÓN</a:t>
            </a:r>
          </a:p>
        </p:txBody>
      </p:sp>
      <p:grpSp>
        <p:nvGrpSpPr>
          <p:cNvPr id="39" name="Grupo 38"/>
          <p:cNvGrpSpPr/>
          <p:nvPr/>
        </p:nvGrpSpPr>
        <p:grpSpPr>
          <a:xfrm>
            <a:off x="8832304" y="6018112"/>
            <a:ext cx="3240360" cy="582613"/>
            <a:chOff x="8832304" y="6018112"/>
            <a:chExt cx="3240360" cy="582613"/>
          </a:xfrm>
        </p:grpSpPr>
        <p:sp>
          <p:nvSpPr>
            <p:cNvPr id="40" name="Rectángulo redondeado 39"/>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42"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Ecuador confirma en última instancia condena contra Chevron por  contaminación : País : La Hora Noticias de Ecuador, sus provincias y el  mundo">
            <a:extLst>
              <a:ext uri="{FF2B5EF4-FFF2-40B4-BE49-F238E27FC236}">
                <a16:creationId xmlns:a16="http://schemas.microsoft.com/office/drawing/2014/main" xmlns="" id="{B17B30D8-D949-49B9-88A9-2FF5901344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92" y="951337"/>
            <a:ext cx="4207741" cy="259228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xmlns="" id="{11B1D7ED-13D2-4FEF-B872-10C829C481DA}"/>
              </a:ext>
            </a:extLst>
          </p:cNvPr>
          <p:cNvSpPr txBox="1"/>
          <p:nvPr/>
        </p:nvSpPr>
        <p:spPr>
          <a:xfrm>
            <a:off x="1" y="3577082"/>
            <a:ext cx="4270132" cy="830997"/>
          </a:xfrm>
          <a:prstGeom prst="rect">
            <a:avLst/>
          </a:prstGeom>
          <a:noFill/>
        </p:spPr>
        <p:txBody>
          <a:bodyPr wrap="square">
            <a:spAutoFit/>
          </a:bodyPr>
          <a:lstStyle/>
          <a:p>
            <a:r>
              <a:rPr lang="es-ES" sz="1600" dirty="0">
                <a:latin typeface="Calibri" panose="020F0502020204030204" pitchFamily="34" charset="0"/>
                <a:cs typeface="Calibri" panose="020F0502020204030204" pitchFamily="34" charset="0"/>
              </a:rPr>
              <a:t>35 especies de hongos ectorizosfericos y 31 endorizosfericos (Quinsasamín, 2019; Remache, 2020; Sosa, 2018) </a:t>
            </a:r>
            <a:endParaRPr lang="es-EC" sz="1600" dirty="0">
              <a:latin typeface="Calibri" panose="020F0502020204030204" pitchFamily="34" charset="0"/>
              <a:cs typeface="Calibri" panose="020F0502020204030204" pitchFamily="34" charset="0"/>
            </a:endParaRPr>
          </a:p>
        </p:txBody>
      </p:sp>
      <p:pic>
        <p:nvPicPr>
          <p:cNvPr id="1028" name="Picture 4" descr="Remediación ambiental recuperan 852 fuentes contaminadas – Ecuador en  Directo">
            <a:extLst>
              <a:ext uri="{FF2B5EF4-FFF2-40B4-BE49-F238E27FC236}">
                <a16:creationId xmlns:a16="http://schemas.microsoft.com/office/drawing/2014/main" xmlns="" id="{EFF4BB10-D165-4DEA-9492-D903736438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193" y="951337"/>
            <a:ext cx="3102166"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xmlns="" id="{FBD3F508-0B7F-4C8E-BE82-188B7DAA8A15}"/>
              </a:ext>
            </a:extLst>
          </p:cNvPr>
          <p:cNvSpPr txBox="1"/>
          <p:nvPr/>
        </p:nvSpPr>
        <p:spPr>
          <a:xfrm>
            <a:off x="4546906" y="602918"/>
            <a:ext cx="3317976" cy="338554"/>
          </a:xfrm>
          <a:prstGeom prst="rect">
            <a:avLst/>
          </a:prstGeom>
          <a:noFill/>
        </p:spPr>
        <p:txBody>
          <a:bodyPr wrap="square">
            <a:spAutoFit/>
          </a:bodyPr>
          <a:lstStyle/>
          <a:p>
            <a:r>
              <a:rPr lang="es-ES" sz="1600" dirty="0">
                <a:latin typeface="Calibri" panose="020F0502020204030204" pitchFamily="34" charset="0"/>
                <a:cs typeface="Calibri" panose="020F0502020204030204" pitchFamily="34" charset="0"/>
              </a:rPr>
              <a:t>Biorremediación de suelos </a:t>
            </a:r>
            <a:endParaRPr lang="es-EC" sz="1600" dirty="0">
              <a:latin typeface="+mn-lt"/>
            </a:endParaRPr>
          </a:p>
        </p:txBody>
      </p:sp>
      <p:pic>
        <p:nvPicPr>
          <p:cNvPr id="10" name="Imagen 9">
            <a:extLst>
              <a:ext uri="{FF2B5EF4-FFF2-40B4-BE49-F238E27FC236}">
                <a16:creationId xmlns:a16="http://schemas.microsoft.com/office/drawing/2014/main" xmlns="" id="{26D8A29C-D749-48D3-AB72-FCE8ECA64005}"/>
              </a:ext>
            </a:extLst>
          </p:cNvPr>
          <p:cNvPicPr>
            <a:picLocks noChangeAspect="1"/>
          </p:cNvPicPr>
          <p:nvPr/>
        </p:nvPicPr>
        <p:blipFill rotWithShape="1">
          <a:blip r:embed="rId6"/>
          <a:srcRect l="5321" r="22849"/>
          <a:stretch/>
        </p:blipFill>
        <p:spPr>
          <a:xfrm>
            <a:off x="7864386" y="1268760"/>
            <a:ext cx="3947793" cy="2274865"/>
          </a:xfrm>
          <a:prstGeom prst="rect">
            <a:avLst/>
          </a:prstGeom>
        </p:spPr>
      </p:pic>
      <p:sp>
        <p:nvSpPr>
          <p:cNvPr id="11" name="CuadroTexto 10">
            <a:extLst>
              <a:ext uri="{FF2B5EF4-FFF2-40B4-BE49-F238E27FC236}">
                <a16:creationId xmlns:a16="http://schemas.microsoft.com/office/drawing/2014/main" xmlns="" id="{49DE2D80-D827-4AF3-BD8B-3B44AC03B27D}"/>
              </a:ext>
            </a:extLst>
          </p:cNvPr>
          <p:cNvSpPr txBox="1"/>
          <p:nvPr/>
        </p:nvSpPr>
        <p:spPr>
          <a:xfrm>
            <a:off x="7752184" y="579326"/>
            <a:ext cx="5090976" cy="584775"/>
          </a:xfrm>
          <a:prstGeom prst="rect">
            <a:avLst/>
          </a:prstGeom>
          <a:noFill/>
        </p:spPr>
        <p:txBody>
          <a:bodyPr wrap="square">
            <a:spAutoFit/>
          </a:bodyPr>
          <a:lstStyle/>
          <a:p>
            <a:r>
              <a:rPr lang="es-ES" sz="1600" dirty="0">
                <a:latin typeface="Calibri" panose="020F0502020204030204" pitchFamily="34" charset="0"/>
                <a:cs typeface="Calibri" panose="020F0502020204030204" pitchFamily="34" charset="0"/>
              </a:rPr>
              <a:t>PAV y ESPE: programa de reforestación de áreas remediadas (Villacis et al., 2016)</a:t>
            </a:r>
            <a:endParaRPr lang="es-EC" sz="1600" dirty="0">
              <a:latin typeface="Calibri" panose="020F0502020204030204" pitchFamily="34" charset="0"/>
              <a:cs typeface="Calibri" panose="020F0502020204030204" pitchFamily="34" charset="0"/>
            </a:endParaRPr>
          </a:p>
        </p:txBody>
      </p:sp>
      <p:pic>
        <p:nvPicPr>
          <p:cNvPr id="1030" name="Picture 6" descr="Hongos micorrízicos arbusculares asociados a la rizosfera de Agave cupreata  en regiones mezcaleras del estado de Michoacán, México">
            <a:extLst>
              <a:ext uri="{FF2B5EF4-FFF2-40B4-BE49-F238E27FC236}">
                <a16:creationId xmlns:a16="http://schemas.microsoft.com/office/drawing/2014/main" xmlns="" id="{64F3F16C-3A4E-4CE5-8896-3ABD0DE2A5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8911" y="4171473"/>
            <a:ext cx="2621222" cy="2220048"/>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xmlns="" id="{C7C73810-0454-4546-A36A-F5E9C037A529}"/>
              </a:ext>
            </a:extLst>
          </p:cNvPr>
          <p:cNvSpPr txBox="1"/>
          <p:nvPr/>
        </p:nvSpPr>
        <p:spPr>
          <a:xfrm>
            <a:off x="0" y="579326"/>
            <a:ext cx="4527022" cy="338554"/>
          </a:xfrm>
          <a:prstGeom prst="rect">
            <a:avLst/>
          </a:prstGeom>
          <a:noFill/>
        </p:spPr>
        <p:txBody>
          <a:bodyPr wrap="square">
            <a:spAutoFit/>
          </a:bodyPr>
          <a:lstStyle/>
          <a:p>
            <a:r>
              <a:rPr lang="es-ES" sz="1600" dirty="0">
                <a:latin typeface="Calibri" panose="020F0502020204030204" pitchFamily="34" charset="0"/>
                <a:cs typeface="Calibri" panose="020F0502020204030204" pitchFamily="34" charset="0"/>
              </a:rPr>
              <a:t>Ecosistemas perturbados por la extracción petrolera </a:t>
            </a:r>
            <a:endParaRPr lang="es-EC" sz="1600" dirty="0">
              <a:latin typeface="+mn-lt"/>
            </a:endParaRPr>
          </a:p>
        </p:txBody>
      </p:sp>
      <p:pic>
        <p:nvPicPr>
          <p:cNvPr id="1032" name="Picture 8" descr="Escarabajos de los Hongos, Erotylidae Latreille 180 | Ciencia, fotografía y  bichos">
            <a:extLst>
              <a:ext uri="{FF2B5EF4-FFF2-40B4-BE49-F238E27FC236}">
                <a16:creationId xmlns:a16="http://schemas.microsoft.com/office/drawing/2014/main" xmlns="" id="{9385FAF5-4EF2-4AA6-A405-96BCB003A5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5781" y="4238801"/>
            <a:ext cx="3132348" cy="208539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xmlns="" id="{6CB80BE9-D05D-4258-8857-066217A846A1}"/>
              </a:ext>
            </a:extLst>
          </p:cNvPr>
          <p:cNvSpPr txBox="1"/>
          <p:nvPr/>
        </p:nvSpPr>
        <p:spPr>
          <a:xfrm>
            <a:off x="4527022" y="3654026"/>
            <a:ext cx="3317976" cy="584775"/>
          </a:xfrm>
          <a:prstGeom prst="rect">
            <a:avLst/>
          </a:prstGeom>
          <a:noFill/>
        </p:spPr>
        <p:txBody>
          <a:bodyPr wrap="square">
            <a:spAutoFit/>
          </a:bodyPr>
          <a:lstStyle/>
          <a:p>
            <a:r>
              <a:rPr lang="es-ES" sz="1600" dirty="0">
                <a:latin typeface="Calibri" panose="020F0502020204030204" pitchFamily="34" charset="0"/>
                <a:cs typeface="Calibri" panose="020F0502020204030204" pitchFamily="34" charset="0"/>
              </a:rPr>
              <a:t>32 especies de escarabajos (Paredes, 2019; Quiloango, 2019) </a:t>
            </a:r>
            <a:endParaRPr lang="es-EC" sz="1600" dirty="0">
              <a:latin typeface="+mn-lt"/>
            </a:endParaRPr>
          </a:p>
        </p:txBody>
      </p:sp>
      <p:pic>
        <p:nvPicPr>
          <p:cNvPr id="1036" name="Picture 12" descr="Fitonematodos asociados a Cyphomandra betacea (Cav.) Sendtn., Solanum  quitoense Lam. y Daucus carota L. en el Departamento de Boyacá, Colombia">
            <a:extLst>
              <a:ext uri="{FF2B5EF4-FFF2-40B4-BE49-F238E27FC236}">
                <a16:creationId xmlns:a16="http://schemas.microsoft.com/office/drawing/2014/main" xmlns="" id="{54E63ACE-C576-4933-BB8F-D32B45CBAA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87" b="27251"/>
          <a:stretch/>
        </p:blipFill>
        <p:spPr bwMode="auto">
          <a:xfrm>
            <a:off x="7973777" y="4233059"/>
            <a:ext cx="3986145" cy="1926503"/>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xmlns="" id="{FD2FBA94-A5B2-4B9D-8BF0-33C85B3F55F8}"/>
              </a:ext>
            </a:extLst>
          </p:cNvPr>
          <p:cNvSpPr txBox="1"/>
          <p:nvPr/>
        </p:nvSpPr>
        <p:spPr>
          <a:xfrm>
            <a:off x="7721089" y="3593083"/>
            <a:ext cx="4568318" cy="584775"/>
          </a:xfrm>
          <a:prstGeom prst="rect">
            <a:avLst/>
          </a:prstGeom>
          <a:noFill/>
        </p:spPr>
        <p:txBody>
          <a:bodyPr wrap="square">
            <a:spAutoFit/>
          </a:bodyPr>
          <a:lstStyle/>
          <a:p>
            <a:r>
              <a:rPr lang="es-ES" sz="1600" dirty="0">
                <a:latin typeface="Calibri" panose="020F0502020204030204" pitchFamily="34" charset="0"/>
                <a:cs typeface="Calibri" panose="020F0502020204030204" pitchFamily="34" charset="0"/>
              </a:rPr>
              <a:t>Otro tipo de bioindicador los nematodos, valorar y aporte de materia orgánica a los suelos.  </a:t>
            </a:r>
            <a:endParaRPr lang="es-EC" sz="1600" dirty="0">
              <a:latin typeface="+mn-lt"/>
            </a:endParaRPr>
          </a:p>
        </p:txBody>
      </p:sp>
    </p:spTree>
    <p:extLst>
      <p:ext uri="{BB962C8B-B14F-4D97-AF65-F5344CB8AC3E}">
        <p14:creationId xmlns:p14="http://schemas.microsoft.com/office/powerpoint/2010/main" val="2733539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8832304" y="6018112"/>
            <a:ext cx="3240360" cy="582613"/>
            <a:chOff x="8832304" y="6018112"/>
            <a:chExt cx="3240360" cy="582613"/>
          </a:xfrm>
        </p:grpSpPr>
        <p:sp>
          <p:nvSpPr>
            <p:cNvPr id="7" name="Rectángulo redondeado 6"/>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8"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1 Título">
            <a:extLst>
              <a:ext uri="{FF2B5EF4-FFF2-40B4-BE49-F238E27FC236}">
                <a16:creationId xmlns:a16="http://schemas.microsoft.com/office/drawing/2014/main" xmlns="" id="{F75A1D2E-9BF5-4DE9-9737-71815B28DF64}"/>
              </a:ext>
            </a:extLst>
          </p:cNvPr>
          <p:cNvSpPr txBox="1">
            <a:spLocks/>
          </p:cNvSpPr>
          <p:nvPr/>
        </p:nvSpPr>
        <p:spPr>
          <a:xfrm>
            <a:off x="4781854" y="23408"/>
            <a:ext cx="2628292" cy="52702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defRPr/>
            </a:pPr>
            <a:r>
              <a:rPr lang="es-EC" sz="2800" kern="0" dirty="0">
                <a:solidFill>
                  <a:schemeClr val="tx1"/>
                </a:solidFill>
                <a:latin typeface="Calibri" panose="020F0502020204030204" pitchFamily="34" charset="0"/>
                <a:cs typeface="Calibri" panose="020F0502020204030204" pitchFamily="34" charset="0"/>
              </a:rPr>
              <a:t>JUSTIFICACIÓN</a:t>
            </a:r>
          </a:p>
        </p:txBody>
      </p:sp>
      <p:pic>
        <p:nvPicPr>
          <p:cNvPr id="2050" name="Picture 2" descr="Nematodos: ¿qué beneficios aportan al suelo?">
            <a:extLst>
              <a:ext uri="{FF2B5EF4-FFF2-40B4-BE49-F238E27FC236}">
                <a16:creationId xmlns:a16="http://schemas.microsoft.com/office/drawing/2014/main" xmlns="" id="{E960400C-2E43-4757-B7E0-87E4C993E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787241"/>
            <a:ext cx="4937548" cy="2713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xmlns="" id="{5C5A72A8-2E3B-4C25-A643-1BBC295DC82A}"/>
              </a:ext>
            </a:extLst>
          </p:cNvPr>
          <p:cNvSpPr/>
          <p:nvPr/>
        </p:nvSpPr>
        <p:spPr>
          <a:xfrm>
            <a:off x="479376" y="692696"/>
            <a:ext cx="2736304" cy="144016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r>
              <a:rPr lang="es-EC" sz="1600" dirty="0">
                <a:latin typeface="Calibri" panose="020F0502020204030204" pitchFamily="34" charset="0"/>
                <a:cs typeface="Calibri" panose="020F0502020204030204" pitchFamily="34" charset="0"/>
              </a:rPr>
              <a:t>Aumento de estudios de nematodos en ecosistemas afectados por actividades antrópicas (Porras, Shao et al., 2012; Vera, 2017)</a:t>
            </a:r>
            <a:endParaRPr lang="en-US" sz="1600" dirty="0">
              <a:latin typeface="Calibri" panose="020F0502020204030204" pitchFamily="34" charset="0"/>
              <a:cs typeface="Calibri" panose="020F0502020204030204" pitchFamily="34" charset="0"/>
            </a:endParaRPr>
          </a:p>
        </p:txBody>
      </p:sp>
      <p:sp>
        <p:nvSpPr>
          <p:cNvPr id="9" name="Rectángulo: esquinas redondeadas 8">
            <a:extLst>
              <a:ext uri="{FF2B5EF4-FFF2-40B4-BE49-F238E27FC236}">
                <a16:creationId xmlns:a16="http://schemas.microsoft.com/office/drawing/2014/main" xmlns="" id="{D0CE720F-1100-4E2C-9CC3-BA60D1589866}"/>
              </a:ext>
            </a:extLst>
          </p:cNvPr>
          <p:cNvSpPr/>
          <p:nvPr/>
        </p:nvSpPr>
        <p:spPr>
          <a:xfrm>
            <a:off x="479376" y="2391494"/>
            <a:ext cx="2736304" cy="1440160"/>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es-EC" sz="1600" dirty="0">
                <a:latin typeface="Calibri" panose="020F0502020204030204" pitchFamily="34" charset="0"/>
                <a:cs typeface="Calibri" panose="020F0502020204030204" pitchFamily="34" charset="0"/>
              </a:rPr>
              <a:t>Miden el impacto de perturbaciones en el suelo, monitorear cambios en al estructura y funcionamiento de ecosistemas del subsuelo (Melo, 2011)</a:t>
            </a:r>
            <a:endParaRPr lang="en-US" sz="1600" dirty="0">
              <a:latin typeface="Calibri" panose="020F0502020204030204" pitchFamily="34" charset="0"/>
              <a:cs typeface="Calibri" panose="020F0502020204030204" pitchFamily="34" charset="0"/>
            </a:endParaRPr>
          </a:p>
        </p:txBody>
      </p:sp>
      <p:sp>
        <p:nvSpPr>
          <p:cNvPr id="10" name="Rectángulo: esquinas redondeadas 9">
            <a:extLst>
              <a:ext uri="{FF2B5EF4-FFF2-40B4-BE49-F238E27FC236}">
                <a16:creationId xmlns:a16="http://schemas.microsoft.com/office/drawing/2014/main" xmlns="" id="{50D70E9F-260D-4E59-92E5-D3799EC3F538}"/>
              </a:ext>
            </a:extLst>
          </p:cNvPr>
          <p:cNvSpPr/>
          <p:nvPr/>
        </p:nvSpPr>
        <p:spPr>
          <a:xfrm>
            <a:off x="455691" y="4116182"/>
            <a:ext cx="2736304" cy="144016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r>
              <a:rPr lang="es-EC" sz="1600" dirty="0">
                <a:latin typeface="Calibri" panose="020F0502020204030204" pitchFamily="34" charset="0"/>
                <a:cs typeface="Calibri" panose="020F0502020204030204" pitchFamily="34" charset="0"/>
              </a:rPr>
              <a:t>Los nematodos son organismos apropiados para estudios ambientales (Bongers &amp; Ferris, 1999)</a:t>
            </a:r>
            <a:endParaRPr lang="en-US" sz="1600" dirty="0">
              <a:latin typeface="Calibri" panose="020F0502020204030204" pitchFamily="34" charset="0"/>
              <a:cs typeface="Calibri" panose="020F0502020204030204" pitchFamily="34" charset="0"/>
            </a:endParaRPr>
          </a:p>
        </p:txBody>
      </p:sp>
      <p:sp>
        <p:nvSpPr>
          <p:cNvPr id="3" name="Flecha: a la derecha 2">
            <a:extLst>
              <a:ext uri="{FF2B5EF4-FFF2-40B4-BE49-F238E27FC236}">
                <a16:creationId xmlns:a16="http://schemas.microsoft.com/office/drawing/2014/main" xmlns="" id="{4ED4F5E4-F84C-40AB-B8FD-DF77AD4AB6FF}"/>
              </a:ext>
            </a:extLst>
          </p:cNvPr>
          <p:cNvSpPr/>
          <p:nvPr/>
        </p:nvSpPr>
        <p:spPr>
          <a:xfrm>
            <a:off x="3323691" y="4625767"/>
            <a:ext cx="504056" cy="4320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ángulo: esquinas redondeadas 10">
            <a:extLst>
              <a:ext uri="{FF2B5EF4-FFF2-40B4-BE49-F238E27FC236}">
                <a16:creationId xmlns:a16="http://schemas.microsoft.com/office/drawing/2014/main" xmlns="" id="{318386CC-4018-4C7C-9191-C2B1183C35A7}"/>
              </a:ext>
            </a:extLst>
          </p:cNvPr>
          <p:cNvSpPr/>
          <p:nvPr/>
        </p:nvSpPr>
        <p:spPr>
          <a:xfrm>
            <a:off x="3959443" y="4116182"/>
            <a:ext cx="2736304" cy="1440160"/>
          </a:xfrm>
          <a:prstGeom prst="round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lphaLcParenR"/>
            </a:pPr>
            <a:r>
              <a:rPr lang="es-EC" sz="1600" dirty="0">
                <a:latin typeface="Calibri" panose="020F0502020204030204" pitchFamily="34" charset="0"/>
                <a:cs typeface="Calibri" panose="020F0502020204030204" pitchFamily="34" charset="0"/>
              </a:rPr>
              <a:t>Gran diversidad en distintos tipos de suelo.</a:t>
            </a:r>
          </a:p>
          <a:p>
            <a:pPr marL="342900" indent="-342900">
              <a:buAutoNum type="alphaLcParenR"/>
            </a:pPr>
            <a:r>
              <a:rPr lang="es-EC" sz="1600" dirty="0">
                <a:latin typeface="Calibri" panose="020F0502020204030204" pitchFamily="34" charset="0"/>
                <a:cs typeface="Calibri" panose="020F0502020204030204" pitchFamily="34" charset="0"/>
              </a:rPr>
              <a:t>Habitan en la capilaridad del agua del suelo</a:t>
            </a:r>
            <a:endParaRPr lang="en-US" sz="1600" dirty="0">
              <a:latin typeface="Calibri" panose="020F0502020204030204" pitchFamily="34" charset="0"/>
              <a:cs typeface="Calibri" panose="020F0502020204030204" pitchFamily="34" charset="0"/>
            </a:endParaRPr>
          </a:p>
        </p:txBody>
      </p:sp>
      <p:sp>
        <p:nvSpPr>
          <p:cNvPr id="12" name="Rectángulo: esquinas redondeadas 11">
            <a:extLst>
              <a:ext uri="{FF2B5EF4-FFF2-40B4-BE49-F238E27FC236}">
                <a16:creationId xmlns:a16="http://schemas.microsoft.com/office/drawing/2014/main" xmlns="" id="{288CD278-6AF4-4D3E-B6C3-3766DCB78E8F}"/>
              </a:ext>
            </a:extLst>
          </p:cNvPr>
          <p:cNvSpPr/>
          <p:nvPr/>
        </p:nvSpPr>
        <p:spPr>
          <a:xfrm>
            <a:off x="7377361" y="4116182"/>
            <a:ext cx="2736304" cy="1440160"/>
          </a:xfrm>
          <a:prstGeom prst="round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lphaLcParenR" startAt="3"/>
            </a:pPr>
            <a:r>
              <a:rPr lang="es-EC" sz="1600" dirty="0">
                <a:latin typeface="Calibri" panose="020F0502020204030204" pitchFamily="34" charset="0"/>
                <a:cs typeface="Calibri" panose="020F0502020204030204" pitchFamily="34" charset="0"/>
              </a:rPr>
              <a:t>Reacción rápida a las alteraciones.</a:t>
            </a:r>
          </a:p>
          <a:p>
            <a:pPr marL="342900" indent="-342900">
              <a:buAutoNum type="alphaLcParenR" startAt="3"/>
            </a:pPr>
            <a:r>
              <a:rPr lang="es-EC" sz="1600" dirty="0">
                <a:latin typeface="Calibri" panose="020F0502020204030204" pitchFamily="34" charset="0"/>
                <a:cs typeface="Calibri" panose="020F0502020204030204" pitchFamily="34" charset="0"/>
              </a:rPr>
              <a:t>Se aíslan e identifican fácilmente.</a:t>
            </a:r>
          </a:p>
        </p:txBody>
      </p:sp>
      <p:sp>
        <p:nvSpPr>
          <p:cNvPr id="14" name="Flecha: a la derecha 13">
            <a:extLst>
              <a:ext uri="{FF2B5EF4-FFF2-40B4-BE49-F238E27FC236}">
                <a16:creationId xmlns:a16="http://schemas.microsoft.com/office/drawing/2014/main" xmlns="" id="{45B6D08C-76F4-4F97-9B3B-61D44A0679DB}"/>
              </a:ext>
            </a:extLst>
          </p:cNvPr>
          <p:cNvSpPr/>
          <p:nvPr/>
        </p:nvSpPr>
        <p:spPr>
          <a:xfrm>
            <a:off x="6784526" y="4625767"/>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echa: doblada hacia arriba 3">
            <a:extLst>
              <a:ext uri="{FF2B5EF4-FFF2-40B4-BE49-F238E27FC236}">
                <a16:creationId xmlns:a16="http://schemas.microsoft.com/office/drawing/2014/main" xmlns="" id="{AFD3175A-83E8-43D7-A852-4DB186D9C8BA}"/>
              </a:ext>
            </a:extLst>
          </p:cNvPr>
          <p:cNvSpPr/>
          <p:nvPr/>
        </p:nvSpPr>
        <p:spPr>
          <a:xfrm>
            <a:off x="10337583" y="3946229"/>
            <a:ext cx="792088" cy="89003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esquinas redondeadas 14">
            <a:extLst>
              <a:ext uri="{FF2B5EF4-FFF2-40B4-BE49-F238E27FC236}">
                <a16:creationId xmlns:a16="http://schemas.microsoft.com/office/drawing/2014/main" xmlns="" id="{B70FCCFF-BA48-4659-8F47-6D68E37FF35F}"/>
              </a:ext>
            </a:extLst>
          </p:cNvPr>
          <p:cNvSpPr/>
          <p:nvPr/>
        </p:nvSpPr>
        <p:spPr>
          <a:xfrm>
            <a:off x="9169772" y="2391494"/>
            <a:ext cx="2736304" cy="144016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es-EC" sz="1600" dirty="0">
                <a:latin typeface="Calibri" panose="020F0502020204030204" pitchFamily="34" charset="0"/>
                <a:cs typeface="Calibri" panose="020F0502020204030204" pitchFamily="34" charset="0"/>
              </a:rPr>
              <a:t>e)  Juegan un papel        importante en la red alimenticia.</a:t>
            </a:r>
          </a:p>
          <a:p>
            <a:r>
              <a:rPr lang="es-EC" sz="1600" dirty="0">
                <a:latin typeface="Calibri" panose="020F0502020204030204" pitchFamily="34" charset="0"/>
                <a:cs typeface="Calibri" panose="020F0502020204030204" pitchFamily="34" charset="0"/>
              </a:rPr>
              <a:t>f)  Variedad de gremios tróficos.</a:t>
            </a:r>
          </a:p>
        </p:txBody>
      </p:sp>
      <p:sp>
        <p:nvSpPr>
          <p:cNvPr id="5" name="Flecha: hacia arriba 4">
            <a:extLst>
              <a:ext uri="{FF2B5EF4-FFF2-40B4-BE49-F238E27FC236}">
                <a16:creationId xmlns:a16="http://schemas.microsoft.com/office/drawing/2014/main" xmlns="" id="{0EAF9767-ADA6-45AC-9393-9F3D753335CB}"/>
              </a:ext>
            </a:extLst>
          </p:cNvPr>
          <p:cNvSpPr/>
          <p:nvPr/>
        </p:nvSpPr>
        <p:spPr>
          <a:xfrm>
            <a:off x="10195653" y="1778108"/>
            <a:ext cx="720080" cy="4988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esquinas redondeadas 16">
            <a:extLst>
              <a:ext uri="{FF2B5EF4-FFF2-40B4-BE49-F238E27FC236}">
                <a16:creationId xmlns:a16="http://schemas.microsoft.com/office/drawing/2014/main" xmlns="" id="{C59078B2-9EBC-45BF-B8DA-B1CAFF486B1A}"/>
              </a:ext>
            </a:extLst>
          </p:cNvPr>
          <p:cNvSpPr/>
          <p:nvPr/>
        </p:nvSpPr>
        <p:spPr>
          <a:xfrm>
            <a:off x="9187541" y="203501"/>
            <a:ext cx="2736304" cy="14401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s-EC" sz="1600" dirty="0">
                <a:latin typeface="Calibri" panose="020F0502020204030204" pitchFamily="34" charset="0"/>
                <a:cs typeface="Calibri" panose="020F0502020204030204" pitchFamily="34" charset="0"/>
              </a:rPr>
              <a:t>g) Gran riqueza de especies y alta abundancia. </a:t>
            </a:r>
          </a:p>
          <a:p>
            <a:r>
              <a:rPr lang="es-EC" sz="1600" dirty="0">
                <a:latin typeface="Calibri" panose="020F0502020204030204" pitchFamily="34" charset="0"/>
                <a:cs typeface="Calibri" panose="020F0502020204030204" pitchFamily="34" charset="0"/>
              </a:rPr>
              <a:t>h)  Directamente disueltos en el agua por su cutícula permeable.</a:t>
            </a:r>
          </a:p>
        </p:txBody>
      </p:sp>
      <p:sp>
        <p:nvSpPr>
          <p:cNvPr id="18" name="Rectángulo 17">
            <a:extLst>
              <a:ext uri="{FF2B5EF4-FFF2-40B4-BE49-F238E27FC236}">
                <a16:creationId xmlns:a16="http://schemas.microsoft.com/office/drawing/2014/main" xmlns="" id="{905CC724-587E-407E-A567-008DEFA5384D}"/>
              </a:ext>
            </a:extLst>
          </p:cNvPr>
          <p:cNvSpPr/>
          <p:nvPr/>
        </p:nvSpPr>
        <p:spPr>
          <a:xfrm>
            <a:off x="6497044" y="3422768"/>
            <a:ext cx="2088232" cy="338554"/>
          </a:xfrm>
          <a:prstGeom prst="rect">
            <a:avLst/>
          </a:prstGeom>
        </p:spPr>
        <p:txBody>
          <a:bodyPr wrap="square">
            <a:spAutoFit/>
          </a:bodyPr>
          <a:lstStyle/>
          <a:p>
            <a:r>
              <a:rPr lang="es-EC" sz="1600" dirty="0">
                <a:latin typeface="Calibri" panose="020F0502020204030204" pitchFamily="34" charset="0"/>
                <a:ea typeface="Calibri" panose="020F0502020204030204" pitchFamily="34" charset="0"/>
                <a:cs typeface="Calibri" panose="020F0502020204030204" pitchFamily="34" charset="0"/>
              </a:rPr>
              <a:t> </a:t>
            </a:r>
            <a:r>
              <a:rPr lang="es-EC" sz="1600" b="1" dirty="0">
                <a:latin typeface="Calibri" panose="020F0502020204030204" pitchFamily="34" charset="0"/>
                <a:ea typeface="Calibri" panose="020F0502020204030204" pitchFamily="34" charset="0"/>
                <a:cs typeface="Calibri" panose="020F0502020204030204" pitchFamily="34" charset="0"/>
              </a:rPr>
              <a:t>Fuente: </a:t>
            </a:r>
            <a:r>
              <a:rPr lang="es-EC" sz="1600" dirty="0">
                <a:solidFill>
                  <a:srgbClr val="000000"/>
                </a:solidFill>
                <a:latin typeface="Calibri" panose="020F0502020204030204" pitchFamily="34" charset="0"/>
                <a:ea typeface="Calibri" panose="020F0502020204030204" pitchFamily="34" charset="0"/>
                <a:cs typeface="Calibri" panose="020F0502020204030204" pitchFamily="34" charset="0"/>
              </a:rPr>
              <a:t>(LASAF</a:t>
            </a:r>
            <a:r>
              <a:rPr lang="es-EC"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2016)</a:t>
            </a:r>
            <a:endParaRPr lang="es-EC"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160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34029" y="-2097"/>
            <a:ext cx="1872207" cy="648246"/>
          </a:xfrm>
        </p:spPr>
        <p:txBody>
          <a:bodyPr/>
          <a:lstStyle/>
          <a:p>
            <a:pPr algn="l">
              <a:defRPr/>
            </a:pPr>
            <a:r>
              <a:rPr lang="es-EC" sz="2800" dirty="0">
                <a:solidFill>
                  <a:schemeClr val="tx1"/>
                </a:solidFill>
                <a:latin typeface="Calibri" panose="020F0502020204030204" pitchFamily="34" charset="0"/>
                <a:cs typeface="Calibri" panose="020F0502020204030204" pitchFamily="34" charset="0"/>
              </a:rPr>
              <a:t>OBJETIVOS</a:t>
            </a:r>
          </a:p>
        </p:txBody>
      </p:sp>
      <p:sp>
        <p:nvSpPr>
          <p:cNvPr id="5" name="4 Rectángulo"/>
          <p:cNvSpPr/>
          <p:nvPr/>
        </p:nvSpPr>
        <p:spPr>
          <a:xfrm>
            <a:off x="2101904" y="620688"/>
            <a:ext cx="2469158" cy="369332"/>
          </a:xfrm>
          <a:prstGeom prst="rect">
            <a:avLst/>
          </a:prstGeom>
        </p:spPr>
        <p:txBody>
          <a:bodyPr wrap="square">
            <a:spAutoFit/>
          </a:bodyPr>
          <a:lstStyle/>
          <a:p>
            <a:pPr algn="just"/>
            <a:r>
              <a:rPr lang="es-ES" b="1" i="1" dirty="0">
                <a:latin typeface="Calibri" panose="020F0502020204030204" pitchFamily="34" charset="0"/>
                <a:cs typeface="Calibri" panose="020F0502020204030204" pitchFamily="34" charset="0"/>
              </a:rPr>
              <a:t>GENERAL</a:t>
            </a:r>
          </a:p>
        </p:txBody>
      </p:sp>
      <p:sp>
        <p:nvSpPr>
          <p:cNvPr id="7" name="4 Rectángulo"/>
          <p:cNvSpPr/>
          <p:nvPr/>
        </p:nvSpPr>
        <p:spPr>
          <a:xfrm>
            <a:off x="2101904" y="2832750"/>
            <a:ext cx="2469158" cy="369332"/>
          </a:xfrm>
          <a:prstGeom prst="rect">
            <a:avLst/>
          </a:prstGeom>
        </p:spPr>
        <p:txBody>
          <a:bodyPr wrap="square">
            <a:spAutoFit/>
          </a:bodyPr>
          <a:lstStyle/>
          <a:p>
            <a:pPr algn="just"/>
            <a:r>
              <a:rPr lang="es-ES" b="1" i="1" dirty="0">
                <a:latin typeface="Calibri" panose="020F0502020204030204" pitchFamily="34" charset="0"/>
                <a:cs typeface="Calibri" panose="020F0502020204030204" pitchFamily="34" charset="0"/>
              </a:rPr>
              <a:t>ESPECÍFICOS</a:t>
            </a:r>
          </a:p>
        </p:txBody>
      </p:sp>
      <p:grpSp>
        <p:nvGrpSpPr>
          <p:cNvPr id="14" name="Grupo 13">
            <a:extLst>
              <a:ext uri="{FF2B5EF4-FFF2-40B4-BE49-F238E27FC236}">
                <a16:creationId xmlns:a16="http://schemas.microsoft.com/office/drawing/2014/main" xmlns="" id="{2B70CB08-7E9D-429E-B7F0-F4F4689AE29E}"/>
              </a:ext>
            </a:extLst>
          </p:cNvPr>
          <p:cNvGrpSpPr/>
          <p:nvPr/>
        </p:nvGrpSpPr>
        <p:grpSpPr>
          <a:xfrm>
            <a:off x="8832304" y="6018112"/>
            <a:ext cx="3240360" cy="582613"/>
            <a:chOff x="8832304" y="6018112"/>
            <a:chExt cx="3240360" cy="582613"/>
          </a:xfrm>
        </p:grpSpPr>
        <p:sp>
          <p:nvSpPr>
            <p:cNvPr id="15" name="Rectángulo redondeado 6">
              <a:extLst>
                <a:ext uri="{FF2B5EF4-FFF2-40B4-BE49-F238E27FC236}">
                  <a16:creationId xmlns:a16="http://schemas.microsoft.com/office/drawing/2014/main" xmlns="" id="{DFFC6607-88E6-463A-8F7E-B32BD1056EF3}"/>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16" name="Imagen 5">
              <a:extLst>
                <a:ext uri="{FF2B5EF4-FFF2-40B4-BE49-F238E27FC236}">
                  <a16:creationId xmlns:a16="http://schemas.microsoft.com/office/drawing/2014/main" xmlns="" id="{C9F61F51-EB4F-482B-AB60-31442B872C0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4 Rectángulo">
            <a:extLst>
              <a:ext uri="{FF2B5EF4-FFF2-40B4-BE49-F238E27FC236}">
                <a16:creationId xmlns:a16="http://schemas.microsoft.com/office/drawing/2014/main" xmlns="" id="{478BC15C-9398-4012-9844-4486CB6A77D8}"/>
              </a:ext>
            </a:extLst>
          </p:cNvPr>
          <p:cNvSpPr>
            <a:spLocks noChangeArrowheads="1"/>
          </p:cNvSpPr>
          <p:nvPr/>
        </p:nvSpPr>
        <p:spPr bwMode="auto">
          <a:xfrm>
            <a:off x="2101904" y="1045698"/>
            <a:ext cx="8136458"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s-EC" sz="1600" dirty="0">
                <a:effectLst/>
                <a:latin typeface="Calibri" panose="020F0502020204030204" pitchFamily="34" charset="0"/>
                <a:ea typeface="Calibri" panose="020F0502020204030204" pitchFamily="34" charset="0"/>
                <a:cs typeface="Calibri" panose="020F0502020204030204" pitchFamily="34" charset="0"/>
              </a:rPr>
              <a:t>Evaluar el efecto de la inoculación microbiana edáfica sobre la completitud y estructura de la comunidad de los nematodos presentes en suelos afectados por las actividades de extracción de petróleo en la amazonía ecuatoriana e inoculados con suelo proveniente del bosque natural. </a:t>
            </a:r>
            <a:endParaRPr lang="es-EC" sz="1600" dirty="0">
              <a:latin typeface="Calibri" panose="020F0502020204030204" pitchFamily="34" charset="0"/>
              <a:cs typeface="Calibri" panose="020F0502020204030204" pitchFamily="34" charset="0"/>
            </a:endParaRPr>
          </a:p>
          <a:p>
            <a:pPr algn="just"/>
            <a:endParaRPr lang="es-ES" sz="2000" dirty="0">
              <a:latin typeface="Times New Roman" panose="02020603050405020304" pitchFamily="18" charset="0"/>
              <a:cs typeface="Times New Roman" panose="02020603050405020304" pitchFamily="18" charset="0"/>
            </a:endParaRPr>
          </a:p>
        </p:txBody>
      </p:sp>
      <p:sp>
        <p:nvSpPr>
          <p:cNvPr id="9" name="4 Rectángulo">
            <a:extLst>
              <a:ext uri="{FF2B5EF4-FFF2-40B4-BE49-F238E27FC236}">
                <a16:creationId xmlns:a16="http://schemas.microsoft.com/office/drawing/2014/main" xmlns="" id="{4790DA3F-F3B8-4A04-B26A-969DF9612778}"/>
              </a:ext>
            </a:extLst>
          </p:cNvPr>
          <p:cNvSpPr>
            <a:spLocks noChangeArrowheads="1"/>
          </p:cNvSpPr>
          <p:nvPr/>
        </p:nvSpPr>
        <p:spPr bwMode="auto">
          <a:xfrm>
            <a:off x="2027771" y="3376716"/>
            <a:ext cx="8136458" cy="282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5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Confrontar la abundancia, riqueza, diversidad, similitud y completitud de nematodos presentes en la rizósfera de tres especies arbóreas plantadas sobre suelos perturbados y no perturbados.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Calibri" panose="020F0502020204030204" pitchFamily="34" charset="0"/>
              </a:rPr>
              <a:t>Valorar el efecto de la inoculación microbiana sobre la abundancia, riqueza, diversidad, similitud y completitud de nematodos en la rizósfera de tres especies arbóreas plantadas sobre suelos perturbados y no perturbados.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E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57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87888" y="0"/>
            <a:ext cx="2016223" cy="648246"/>
          </a:xfrm>
        </p:spPr>
        <p:txBody>
          <a:bodyPr/>
          <a:lstStyle/>
          <a:p>
            <a:pPr algn="ctr">
              <a:defRPr/>
            </a:pPr>
            <a:r>
              <a:rPr lang="es-EC" sz="2800" dirty="0">
                <a:solidFill>
                  <a:schemeClr val="tx1"/>
                </a:solidFill>
                <a:latin typeface="Calibri" panose="020F0502020204030204" pitchFamily="34" charset="0"/>
                <a:cs typeface="Calibri" panose="020F0502020204030204" pitchFamily="34" charset="0"/>
              </a:rPr>
              <a:t>HIPÓTESIS</a:t>
            </a:r>
          </a:p>
        </p:txBody>
      </p:sp>
      <p:grpSp>
        <p:nvGrpSpPr>
          <p:cNvPr id="6" name="Grupo 5">
            <a:extLst>
              <a:ext uri="{FF2B5EF4-FFF2-40B4-BE49-F238E27FC236}">
                <a16:creationId xmlns:a16="http://schemas.microsoft.com/office/drawing/2014/main" xmlns="" id="{A25F2B89-70BF-4328-96D3-139F55AE0EBF}"/>
              </a:ext>
            </a:extLst>
          </p:cNvPr>
          <p:cNvGrpSpPr/>
          <p:nvPr/>
        </p:nvGrpSpPr>
        <p:grpSpPr>
          <a:xfrm>
            <a:off x="8832304" y="6018112"/>
            <a:ext cx="3240360" cy="582613"/>
            <a:chOff x="8832304" y="6018112"/>
            <a:chExt cx="3240360" cy="582613"/>
          </a:xfrm>
        </p:grpSpPr>
        <p:sp>
          <p:nvSpPr>
            <p:cNvPr id="7" name="Rectángulo redondeado 39">
              <a:extLst>
                <a:ext uri="{FF2B5EF4-FFF2-40B4-BE49-F238E27FC236}">
                  <a16:creationId xmlns:a16="http://schemas.microsoft.com/office/drawing/2014/main" xmlns="" id="{F692A904-EC37-4E02-B7CA-914699C57AE9}"/>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8" name="Imagen 5">
              <a:extLst>
                <a:ext uri="{FF2B5EF4-FFF2-40B4-BE49-F238E27FC236}">
                  <a16:creationId xmlns:a16="http://schemas.microsoft.com/office/drawing/2014/main" xmlns="" id="{42DFDF18-8E81-4315-9F73-F5B78AF648D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ángulo 8">
            <a:extLst>
              <a:ext uri="{FF2B5EF4-FFF2-40B4-BE49-F238E27FC236}">
                <a16:creationId xmlns:a16="http://schemas.microsoft.com/office/drawing/2014/main" xmlns="" id="{BE8DC13F-759A-4882-A2E8-0F4301935A8D}"/>
              </a:ext>
            </a:extLst>
          </p:cNvPr>
          <p:cNvSpPr/>
          <p:nvPr/>
        </p:nvSpPr>
        <p:spPr>
          <a:xfrm>
            <a:off x="2171563" y="1916832"/>
            <a:ext cx="8280921" cy="1122743"/>
          </a:xfrm>
          <a:prstGeom prst="rect">
            <a:avLst/>
          </a:prstGeom>
        </p:spPr>
        <p:txBody>
          <a:bodyPr wrap="square">
            <a:spAutoFit/>
          </a:bodyPr>
          <a:lstStyle/>
          <a:p>
            <a:pPr indent="457200">
              <a:lnSpc>
                <a:spcPct val="200000"/>
              </a:lnSpc>
              <a:spcAft>
                <a:spcPts val="800"/>
              </a:spcAft>
            </a:pPr>
            <a:r>
              <a:rPr lang="es-EC" sz="1800" b="1" i="1" dirty="0">
                <a:effectLst/>
                <a:latin typeface="Calibri" panose="020F0502020204030204" pitchFamily="34" charset="0"/>
                <a:ea typeface="Calibri" panose="020F0502020204030204" pitchFamily="34" charset="0"/>
                <a:cs typeface="Calibri" panose="020F0502020204030204" pitchFamily="34" charset="0"/>
              </a:rPr>
              <a:t>H1</a:t>
            </a:r>
            <a:r>
              <a:rPr lang="es-EC" sz="1800" i="1" dirty="0">
                <a:effectLst/>
                <a:latin typeface="Calibri" panose="020F0502020204030204" pitchFamily="34" charset="0"/>
                <a:ea typeface="Calibri" panose="020F0502020204030204" pitchFamily="34" charset="0"/>
                <a:cs typeface="Calibri" panose="020F0502020204030204" pitchFamily="34" charset="0"/>
              </a:rPr>
              <a:t>:</a:t>
            </a:r>
            <a:r>
              <a:rPr lang="es-EC" sz="1800" dirty="0">
                <a:effectLst/>
                <a:latin typeface="Calibri" panose="020F0502020204030204" pitchFamily="34" charset="0"/>
                <a:ea typeface="Calibri" panose="020F0502020204030204" pitchFamily="34" charset="0"/>
                <a:cs typeface="Calibri" panose="020F0502020204030204" pitchFamily="34" charset="0"/>
              </a:rPr>
              <a:t>  La completitud y estructura de la comunidad de nematodos difiere con las especies arbóreas y con el tipo de perturbación e inoculación del suelo.</a:t>
            </a:r>
          </a:p>
        </p:txBody>
      </p:sp>
    </p:spTree>
    <p:extLst>
      <p:ext uri="{BB962C8B-B14F-4D97-AF65-F5344CB8AC3E}">
        <p14:creationId xmlns:p14="http://schemas.microsoft.com/office/powerpoint/2010/main" val="140843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2877" y="32151"/>
            <a:ext cx="2519839" cy="556041"/>
          </a:xfrm>
        </p:spPr>
        <p:txBody>
          <a:bodyPr/>
          <a:lstStyle/>
          <a:p>
            <a:pPr>
              <a:defRPr/>
            </a:pPr>
            <a:r>
              <a:rPr lang="es-EC" sz="2800" dirty="0">
                <a:solidFill>
                  <a:schemeClr val="tx1"/>
                </a:solidFill>
                <a:latin typeface="Calibri" panose="020F0502020204030204" pitchFamily="34" charset="0"/>
                <a:cs typeface="Calibri" panose="020F0502020204030204" pitchFamily="34" charset="0"/>
              </a:rPr>
              <a:t>METODOLOGÍA</a:t>
            </a:r>
          </a:p>
        </p:txBody>
      </p:sp>
      <p:sp>
        <p:nvSpPr>
          <p:cNvPr id="8196" name="CuadroTexto 3"/>
          <p:cNvSpPr txBox="1">
            <a:spLocks noChangeArrowheads="1"/>
          </p:cNvSpPr>
          <p:nvPr/>
        </p:nvSpPr>
        <p:spPr bwMode="auto">
          <a:xfrm>
            <a:off x="2134342" y="635684"/>
            <a:ext cx="26743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b="1" dirty="0">
                <a:latin typeface="Calibri" panose="020F0502020204030204" pitchFamily="34" charset="0"/>
                <a:ea typeface="Calibri Light" pitchFamily="34" charset="0"/>
                <a:cs typeface="Calibri" panose="020F0502020204030204" pitchFamily="34" charset="0"/>
              </a:rPr>
              <a:t>Área de estudio</a:t>
            </a:r>
          </a:p>
        </p:txBody>
      </p:sp>
      <p:grpSp>
        <p:nvGrpSpPr>
          <p:cNvPr id="11" name="Grupo 10"/>
          <p:cNvGrpSpPr/>
          <p:nvPr/>
        </p:nvGrpSpPr>
        <p:grpSpPr>
          <a:xfrm>
            <a:off x="8832304" y="6018112"/>
            <a:ext cx="3240360" cy="582613"/>
            <a:chOff x="8832304" y="6018112"/>
            <a:chExt cx="3240360" cy="582613"/>
          </a:xfrm>
        </p:grpSpPr>
        <p:sp>
          <p:nvSpPr>
            <p:cNvPr id="6" name="Rectángulo redondeado 5"/>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CuadroTexto 3">
            <a:extLst>
              <a:ext uri="{FF2B5EF4-FFF2-40B4-BE49-F238E27FC236}">
                <a16:creationId xmlns:a16="http://schemas.microsoft.com/office/drawing/2014/main" xmlns="" id="{3BB70A1C-D69C-4512-B92C-55D7BB2ED493}"/>
              </a:ext>
            </a:extLst>
          </p:cNvPr>
          <p:cNvSpPr txBox="1">
            <a:spLocks noChangeArrowheads="1"/>
          </p:cNvSpPr>
          <p:nvPr/>
        </p:nvSpPr>
        <p:spPr bwMode="auto">
          <a:xfrm>
            <a:off x="6696860" y="766527"/>
            <a:ext cx="3828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Ubicación política </a:t>
            </a:r>
          </a:p>
        </p:txBody>
      </p:sp>
      <p:sp>
        <p:nvSpPr>
          <p:cNvPr id="17" name="CuadroTexto 3">
            <a:extLst>
              <a:ext uri="{FF2B5EF4-FFF2-40B4-BE49-F238E27FC236}">
                <a16:creationId xmlns:a16="http://schemas.microsoft.com/office/drawing/2014/main" xmlns="" id="{06298347-8531-45D1-9A6E-5742F201B77C}"/>
              </a:ext>
            </a:extLst>
          </p:cNvPr>
          <p:cNvSpPr txBox="1">
            <a:spLocks noChangeArrowheads="1"/>
          </p:cNvSpPr>
          <p:nvPr/>
        </p:nvSpPr>
        <p:spPr bwMode="auto">
          <a:xfrm>
            <a:off x="6307047" y="2610241"/>
            <a:ext cx="4608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Ubicación con coordenadas Georreferenciadas </a:t>
            </a:r>
          </a:p>
        </p:txBody>
      </p:sp>
      <p:pic>
        <p:nvPicPr>
          <p:cNvPr id="10" name="Imagen 9">
            <a:extLst>
              <a:ext uri="{FF2B5EF4-FFF2-40B4-BE49-F238E27FC236}">
                <a16:creationId xmlns:a16="http://schemas.microsoft.com/office/drawing/2014/main" xmlns="" id="{5964EAD3-AC4F-45AE-BBF2-AFDFBAAEC5CD}"/>
              </a:ext>
            </a:extLst>
          </p:cNvPr>
          <p:cNvPicPr/>
          <p:nvPr/>
        </p:nvPicPr>
        <p:blipFill>
          <a:blip r:embed="rId4"/>
          <a:stretch>
            <a:fillRect/>
          </a:stretch>
        </p:blipFill>
        <p:spPr>
          <a:xfrm>
            <a:off x="223042" y="980728"/>
            <a:ext cx="5353387" cy="3664250"/>
          </a:xfrm>
          <a:prstGeom prst="rect">
            <a:avLst/>
          </a:prstGeom>
        </p:spPr>
      </p:pic>
      <p:sp>
        <p:nvSpPr>
          <p:cNvPr id="12" name="Rectángulo 11">
            <a:extLst>
              <a:ext uri="{FF2B5EF4-FFF2-40B4-BE49-F238E27FC236}">
                <a16:creationId xmlns:a16="http://schemas.microsoft.com/office/drawing/2014/main" xmlns="" id="{763E1979-EFF5-4FFD-9F1D-C1D612EB88F8}"/>
              </a:ext>
            </a:extLst>
          </p:cNvPr>
          <p:cNvSpPr/>
          <p:nvPr/>
        </p:nvSpPr>
        <p:spPr>
          <a:xfrm>
            <a:off x="223042" y="4706153"/>
            <a:ext cx="5270948" cy="584775"/>
          </a:xfrm>
          <a:prstGeom prst="rect">
            <a:avLst/>
          </a:prstGeom>
        </p:spPr>
        <p:txBody>
          <a:bodyPr wrap="square">
            <a:spAutoFit/>
          </a:bodyPr>
          <a:lstStyle/>
          <a:p>
            <a:pPr>
              <a:spcAft>
                <a:spcPts val="1000"/>
              </a:spcAft>
            </a:pPr>
            <a:r>
              <a:rPr lang="es-EC" sz="1600" b="1" i="0" dirty="0">
                <a:effectLst/>
                <a:latin typeface="Calibri" panose="020F0502020204030204" pitchFamily="34" charset="0"/>
                <a:ea typeface="Arial" panose="020B0604020202020204" pitchFamily="34" charset="0"/>
                <a:cs typeface="Calibri" panose="020F0502020204030204" pitchFamily="34" charset="0"/>
              </a:rPr>
              <a:t>Figura 1 </a:t>
            </a:r>
            <a:r>
              <a:rPr lang="es-EC" sz="1600" i="1" dirty="0">
                <a:effectLst/>
                <a:latin typeface="Calibri" panose="020F0502020204030204" pitchFamily="34" charset="0"/>
                <a:ea typeface="Arial" panose="020B0604020202020204" pitchFamily="34" charset="0"/>
                <a:cs typeface="Calibri" panose="020F0502020204030204" pitchFamily="34" charset="0"/>
              </a:rPr>
              <a:t>Localización de los ocho campos de muestreo en las provincias de Sucumbíos y Orellana</a:t>
            </a:r>
            <a:endParaRPr lang="en-US" sz="1600" i="1" dirty="0">
              <a:effectLst/>
              <a:latin typeface="Calibri" panose="020F0502020204030204" pitchFamily="34" charset="0"/>
              <a:ea typeface="Arial" panose="020B0604020202020204" pitchFamily="34" charset="0"/>
              <a:cs typeface="Calibri" panose="020F0502020204030204" pitchFamily="34" charset="0"/>
            </a:endParaRPr>
          </a:p>
        </p:txBody>
      </p:sp>
      <p:sp>
        <p:nvSpPr>
          <p:cNvPr id="13" name="Rectángulo 12">
            <a:extLst>
              <a:ext uri="{FF2B5EF4-FFF2-40B4-BE49-F238E27FC236}">
                <a16:creationId xmlns:a16="http://schemas.microsoft.com/office/drawing/2014/main" xmlns="" id="{AE7CFFE5-51A8-4F00-A537-95447B628538}"/>
              </a:ext>
            </a:extLst>
          </p:cNvPr>
          <p:cNvSpPr/>
          <p:nvPr/>
        </p:nvSpPr>
        <p:spPr>
          <a:xfrm>
            <a:off x="2904819" y="5421498"/>
            <a:ext cx="2589171" cy="276999"/>
          </a:xfrm>
          <a:prstGeom prst="rect">
            <a:avLst/>
          </a:prstGeom>
        </p:spPr>
        <p:txBody>
          <a:bodyPr wrap="none">
            <a:spAutoFit/>
          </a:bodyPr>
          <a:lstStyle/>
          <a:p>
            <a:pPr algn="ctr"/>
            <a:r>
              <a:rPr lang="es-EC" sz="1200" b="1" dirty="0">
                <a:latin typeface="+mn-lt"/>
                <a:cs typeface="Times New Roman" pitchFamily="18" charset="0"/>
              </a:rPr>
              <a:t>Fuente:</a:t>
            </a:r>
            <a:r>
              <a:rPr lang="es-EC" sz="1200" dirty="0">
                <a:latin typeface="+mn-lt"/>
                <a:cs typeface="Times New Roman" pitchFamily="18" charset="0"/>
              </a:rPr>
              <a:t> (Elaboración propia, 2021)</a:t>
            </a:r>
          </a:p>
        </p:txBody>
      </p:sp>
      <p:sp>
        <p:nvSpPr>
          <p:cNvPr id="14" name="Rectángulo 13">
            <a:extLst>
              <a:ext uri="{FF2B5EF4-FFF2-40B4-BE49-F238E27FC236}">
                <a16:creationId xmlns:a16="http://schemas.microsoft.com/office/drawing/2014/main" xmlns="" id="{08EEEE70-C12A-4C54-9423-F6C39C70FC52}"/>
              </a:ext>
            </a:extLst>
          </p:cNvPr>
          <p:cNvSpPr/>
          <p:nvPr/>
        </p:nvSpPr>
        <p:spPr>
          <a:xfrm>
            <a:off x="5749591" y="1213166"/>
            <a:ext cx="5723425" cy="1323439"/>
          </a:xfrm>
          <a:prstGeom prst="rect">
            <a:avLst/>
          </a:prstGeom>
        </p:spPr>
        <p:txBody>
          <a:bodyPr wrap="square">
            <a:spAutoFit/>
          </a:bodyPr>
          <a:lstStyle/>
          <a:p>
            <a:pPr algn="just"/>
            <a:r>
              <a:rPr lang="es-EC"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Esta investigación se realizó </a:t>
            </a:r>
            <a:r>
              <a:rPr lang="es-EC" sz="1600" dirty="0">
                <a:solidFill>
                  <a:srgbClr val="000000"/>
                </a:solidFill>
                <a:latin typeface="Calibri" panose="020F0502020204030204" pitchFamily="34" charset="0"/>
                <a:ea typeface="Calibri" panose="020F0502020204030204" pitchFamily="34" charset="0"/>
                <a:cs typeface="Calibri" panose="020F0502020204030204" pitchFamily="34" charset="0"/>
              </a:rPr>
              <a:t>en las provincias de Orellana y Sucumbíos, dentro de los campos de explotación de Petroamazonas EP. La fase de extracción e identificación se ejecutó en los Laboratorios da la Carrera de Ingeniería Agropecuaria, campus Hacienda “El Prado”.  </a:t>
            </a:r>
            <a:endParaRPr lang="es-EC" sz="1600" b="1" dirty="0">
              <a:solidFill>
                <a:srgbClr val="000000"/>
              </a:solidFill>
              <a:latin typeface="Calibri" panose="020F0502020204030204" pitchFamily="34" charset="0"/>
              <a:ea typeface="Calibri Light" pitchFamily="34" charset="0"/>
              <a:cs typeface="Calibri" panose="020F0502020204030204" pitchFamily="34" charset="0"/>
            </a:endParaRPr>
          </a:p>
        </p:txBody>
      </p:sp>
      <p:pic>
        <p:nvPicPr>
          <p:cNvPr id="7" name="Imagen 6">
            <a:extLst>
              <a:ext uri="{FF2B5EF4-FFF2-40B4-BE49-F238E27FC236}">
                <a16:creationId xmlns:a16="http://schemas.microsoft.com/office/drawing/2014/main" xmlns="" id="{4F1D8A89-84DC-499F-98F5-4D4687DED39B}"/>
              </a:ext>
            </a:extLst>
          </p:cNvPr>
          <p:cNvPicPr>
            <a:picLocks noChangeAspect="1"/>
          </p:cNvPicPr>
          <p:nvPr/>
        </p:nvPicPr>
        <p:blipFill rotWithShape="1">
          <a:blip r:embed="rId5"/>
          <a:srcRect t="11664"/>
          <a:stretch/>
        </p:blipFill>
        <p:spPr>
          <a:xfrm>
            <a:off x="5725362" y="3140968"/>
            <a:ext cx="5910431" cy="2557529"/>
          </a:xfrm>
          <a:prstGeom prst="rect">
            <a:avLst/>
          </a:prstGeom>
        </p:spPr>
      </p:pic>
    </p:spTree>
    <p:extLst>
      <p:ext uri="{BB962C8B-B14F-4D97-AF65-F5344CB8AC3E}">
        <p14:creationId xmlns:p14="http://schemas.microsoft.com/office/powerpoint/2010/main" val="2181350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50790" y="5783"/>
            <a:ext cx="3621087" cy="706437"/>
          </a:xfrm>
        </p:spPr>
        <p:txBody>
          <a:bodyPr/>
          <a:lstStyle/>
          <a:p>
            <a:pPr>
              <a:defRPr/>
            </a:pPr>
            <a:r>
              <a:rPr lang="es-EC" sz="2800" dirty="0">
                <a:solidFill>
                  <a:schemeClr val="tx1"/>
                </a:solidFill>
                <a:latin typeface="Calibri" panose="020F0502020204030204" pitchFamily="34" charset="0"/>
                <a:cs typeface="Calibri" panose="020F0502020204030204" pitchFamily="34" charset="0"/>
              </a:rPr>
              <a:t>METODOLOGÍA</a:t>
            </a:r>
          </a:p>
        </p:txBody>
      </p:sp>
      <p:sp>
        <p:nvSpPr>
          <p:cNvPr id="10" name="Rectangle 2"/>
          <p:cNvSpPr>
            <a:spLocks noChangeArrowheads="1"/>
          </p:cNvSpPr>
          <p:nvPr/>
        </p:nvSpPr>
        <p:spPr bwMode="auto">
          <a:xfrm>
            <a:off x="623392" y="18196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ángulo 3">
            <a:extLst>
              <a:ext uri="{FF2B5EF4-FFF2-40B4-BE49-F238E27FC236}">
                <a16:creationId xmlns:a16="http://schemas.microsoft.com/office/drawing/2014/main" xmlns="" id="{DD972DCF-1662-450B-A9F0-B9DF2E110B44}"/>
              </a:ext>
            </a:extLst>
          </p:cNvPr>
          <p:cNvSpPr/>
          <p:nvPr/>
        </p:nvSpPr>
        <p:spPr>
          <a:xfrm>
            <a:off x="1291045" y="1509663"/>
            <a:ext cx="3621088" cy="1077218"/>
          </a:xfrm>
          <a:prstGeom prst="rect">
            <a:avLst/>
          </a:prstGeom>
        </p:spPr>
        <p:txBody>
          <a:bodyPr wrap="square">
            <a:spAutoFit/>
          </a:bodyPr>
          <a:lstStyle/>
          <a:p>
            <a:pPr algn="just"/>
            <a:r>
              <a:rPr lang="es-EC"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Altitud : 200 a 300 m </a:t>
            </a:r>
            <a:r>
              <a:rPr lang="es-EC"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snm</a:t>
            </a:r>
            <a:r>
              <a:rPr lang="es-EC"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r>
              <a:rPr lang="es-EC" sz="1600" dirty="0">
                <a:solidFill>
                  <a:srgbClr val="000000"/>
                </a:solidFill>
                <a:latin typeface="Calibri" panose="020F0502020204030204" pitchFamily="34" charset="0"/>
                <a:ea typeface="Calibri Light" pitchFamily="34" charset="0"/>
                <a:cs typeface="Calibri" panose="020F0502020204030204" pitchFamily="34" charset="0"/>
              </a:rPr>
              <a:t>Temperatura media mensual: 24 a </a:t>
            </a:r>
            <a:r>
              <a:rPr lang="es-ES" sz="1600" dirty="0">
                <a:effectLst/>
                <a:latin typeface="Calibri" panose="020F0502020204030204" pitchFamily="34" charset="0"/>
                <a:ea typeface="Calibri" panose="020F0502020204030204" pitchFamily="34" charset="0"/>
                <a:cs typeface="Calibri" panose="020F0502020204030204" pitchFamily="34" charset="0"/>
              </a:rPr>
              <a:t>25  ̊C</a:t>
            </a:r>
          </a:p>
          <a:p>
            <a:pPr algn="just"/>
            <a:r>
              <a:rPr lang="es-ES" sz="1600" dirty="0">
                <a:solidFill>
                  <a:srgbClr val="000000"/>
                </a:solidFill>
                <a:latin typeface="Calibri" panose="020F0502020204030204" pitchFamily="34" charset="0"/>
                <a:ea typeface="Calibri Light" pitchFamily="34" charset="0"/>
                <a:cs typeface="Calibri" panose="020F0502020204030204" pitchFamily="34" charset="0"/>
              </a:rPr>
              <a:t>Precipitación anual: 3 100 a 3 450 mm</a:t>
            </a:r>
          </a:p>
          <a:p>
            <a:pPr algn="just"/>
            <a:r>
              <a:rPr lang="es-ES" sz="1600" dirty="0">
                <a:solidFill>
                  <a:srgbClr val="000000"/>
                </a:solidFill>
                <a:latin typeface="Calibri" panose="020F0502020204030204" pitchFamily="34" charset="0"/>
                <a:ea typeface="Calibri Light" pitchFamily="34" charset="0"/>
                <a:cs typeface="Calibri" panose="020F0502020204030204" pitchFamily="34" charset="0"/>
              </a:rPr>
              <a:t>Humedad relativa: 80 %   </a:t>
            </a:r>
            <a:endParaRPr lang="es-EC" sz="1600" dirty="0">
              <a:solidFill>
                <a:srgbClr val="000000"/>
              </a:solidFill>
              <a:latin typeface="Calibri" panose="020F0502020204030204" pitchFamily="34" charset="0"/>
              <a:ea typeface="Calibri Light" pitchFamily="34" charset="0"/>
              <a:cs typeface="Calibri" panose="020F0502020204030204" pitchFamily="34" charset="0"/>
            </a:endParaRPr>
          </a:p>
        </p:txBody>
      </p:sp>
      <p:sp>
        <p:nvSpPr>
          <p:cNvPr id="5" name="CuadroTexto 3">
            <a:extLst>
              <a:ext uri="{FF2B5EF4-FFF2-40B4-BE49-F238E27FC236}">
                <a16:creationId xmlns:a16="http://schemas.microsoft.com/office/drawing/2014/main" xmlns="" id="{9DA94C78-A84F-4894-BC17-81D142902962}"/>
              </a:ext>
            </a:extLst>
          </p:cNvPr>
          <p:cNvSpPr txBox="1">
            <a:spLocks noChangeArrowheads="1"/>
          </p:cNvSpPr>
          <p:nvPr/>
        </p:nvSpPr>
        <p:spPr bwMode="auto">
          <a:xfrm>
            <a:off x="6322566" y="871354"/>
            <a:ext cx="3828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Selección de sitios de muestreo</a:t>
            </a:r>
          </a:p>
        </p:txBody>
      </p:sp>
      <p:pic>
        <p:nvPicPr>
          <p:cNvPr id="6" name="Imagen 5">
            <a:extLst>
              <a:ext uri="{FF2B5EF4-FFF2-40B4-BE49-F238E27FC236}">
                <a16:creationId xmlns:a16="http://schemas.microsoft.com/office/drawing/2014/main" xmlns="" id="{CC2DDA3A-2937-4150-B860-B034792C1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2668216"/>
            <a:ext cx="2963860" cy="3205808"/>
          </a:xfrm>
          <a:prstGeom prst="rect">
            <a:avLst/>
          </a:prstGeom>
        </p:spPr>
      </p:pic>
      <p:sp>
        <p:nvSpPr>
          <p:cNvPr id="8" name="CuadroTexto 3">
            <a:extLst>
              <a:ext uri="{FF2B5EF4-FFF2-40B4-BE49-F238E27FC236}">
                <a16:creationId xmlns:a16="http://schemas.microsoft.com/office/drawing/2014/main" xmlns="" id="{772F7AAA-73E7-4D30-8387-A7620F558EC9}"/>
              </a:ext>
            </a:extLst>
          </p:cNvPr>
          <p:cNvSpPr txBox="1">
            <a:spLocks noChangeArrowheads="1"/>
          </p:cNvSpPr>
          <p:nvPr/>
        </p:nvSpPr>
        <p:spPr bwMode="auto">
          <a:xfrm>
            <a:off x="982966" y="899157"/>
            <a:ext cx="3828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Condiciones ambientales</a:t>
            </a:r>
          </a:p>
        </p:txBody>
      </p:sp>
      <p:sp>
        <p:nvSpPr>
          <p:cNvPr id="11" name="CuadroTexto 3">
            <a:extLst>
              <a:ext uri="{FF2B5EF4-FFF2-40B4-BE49-F238E27FC236}">
                <a16:creationId xmlns:a16="http://schemas.microsoft.com/office/drawing/2014/main" xmlns="" id="{01BF497C-5C76-4E64-B9B5-298998B7EA83}"/>
              </a:ext>
            </a:extLst>
          </p:cNvPr>
          <p:cNvSpPr txBox="1">
            <a:spLocks noChangeArrowheads="1"/>
          </p:cNvSpPr>
          <p:nvPr/>
        </p:nvSpPr>
        <p:spPr bwMode="auto">
          <a:xfrm>
            <a:off x="6351170" y="4245958"/>
            <a:ext cx="3828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Selección de especies arbóreas</a:t>
            </a:r>
          </a:p>
        </p:txBody>
      </p:sp>
      <p:sp>
        <p:nvSpPr>
          <p:cNvPr id="12" name="Rectángulo 11">
            <a:extLst>
              <a:ext uri="{FF2B5EF4-FFF2-40B4-BE49-F238E27FC236}">
                <a16:creationId xmlns:a16="http://schemas.microsoft.com/office/drawing/2014/main" xmlns="" id="{4BE5F3BB-DB5C-46DC-B009-3CE07E4EADF2}"/>
              </a:ext>
            </a:extLst>
          </p:cNvPr>
          <p:cNvSpPr/>
          <p:nvPr/>
        </p:nvSpPr>
        <p:spPr>
          <a:xfrm>
            <a:off x="5370005" y="4654513"/>
            <a:ext cx="5734010" cy="830997"/>
          </a:xfrm>
          <a:prstGeom prst="rect">
            <a:avLst/>
          </a:prstGeom>
        </p:spPr>
        <p:txBody>
          <a:bodyPr wrap="square">
            <a:spAutoFit/>
          </a:bodyPr>
          <a:lstStyle/>
          <a:p>
            <a:pPr algn="just"/>
            <a:r>
              <a:rPr lang="es-EC" sz="1600" i="1" dirty="0">
                <a:effectLst/>
                <a:latin typeface="Calibri" panose="020F0502020204030204" pitchFamily="34" charset="0"/>
                <a:ea typeface="Calibri" panose="020F0502020204030204" pitchFamily="34" charset="0"/>
                <a:cs typeface="Calibri" panose="020F0502020204030204" pitchFamily="34" charset="0"/>
              </a:rPr>
              <a:t>Platymiscium pinnatum, Piptadenia pteroclada y Zygia longifolia, </a:t>
            </a:r>
            <a:r>
              <a:rPr lang="es-EC" sz="1600" dirty="0">
                <a:effectLst/>
                <a:latin typeface="Calibri" panose="020F0502020204030204" pitchFamily="34" charset="0"/>
                <a:ea typeface="Calibri" panose="020F0502020204030204" pitchFamily="34" charset="0"/>
                <a:cs typeface="Calibri" panose="020F0502020204030204" pitchFamily="34" charset="0"/>
              </a:rPr>
              <a:t>presentaron mejor desempeño durante los siete primeros años. (Espinoza, 2018; Villacís et al., 2016) </a:t>
            </a:r>
            <a:r>
              <a:rPr lang="es-EC" sz="1600" i="1" dirty="0">
                <a:effectLst/>
                <a:latin typeface="Calibri" panose="020F0502020204030204" pitchFamily="34" charset="0"/>
                <a:ea typeface="Calibri" panose="020F0502020204030204" pitchFamily="34" charset="0"/>
                <a:cs typeface="Calibri" panose="020F0502020204030204" pitchFamily="34" charset="0"/>
              </a:rPr>
              <a:t> </a:t>
            </a:r>
            <a:endParaRPr lang="es-EC" sz="1600" i="1" dirty="0">
              <a:latin typeface="Calibri" panose="020F0502020204030204" pitchFamily="34" charset="0"/>
              <a:ea typeface="Calibri Light" pitchFamily="34" charset="0"/>
              <a:cs typeface="Calibri" panose="020F0502020204030204" pitchFamily="34" charset="0"/>
            </a:endParaRPr>
          </a:p>
        </p:txBody>
      </p:sp>
      <p:pic>
        <p:nvPicPr>
          <p:cNvPr id="7" name="Imagen 6">
            <a:extLst>
              <a:ext uri="{FF2B5EF4-FFF2-40B4-BE49-F238E27FC236}">
                <a16:creationId xmlns:a16="http://schemas.microsoft.com/office/drawing/2014/main" xmlns="" id="{80D43797-F42F-45B8-B72F-119D5B8E50CF}"/>
              </a:ext>
            </a:extLst>
          </p:cNvPr>
          <p:cNvPicPr>
            <a:picLocks noChangeAspect="1"/>
          </p:cNvPicPr>
          <p:nvPr/>
        </p:nvPicPr>
        <p:blipFill>
          <a:blip r:embed="rId4"/>
          <a:stretch>
            <a:fillRect/>
          </a:stretch>
        </p:blipFill>
        <p:spPr>
          <a:xfrm>
            <a:off x="5519936" y="1520074"/>
            <a:ext cx="5680520" cy="2322464"/>
          </a:xfrm>
          <a:prstGeom prst="rect">
            <a:avLst/>
          </a:prstGeom>
        </p:spPr>
      </p:pic>
    </p:spTree>
    <p:extLst>
      <p:ext uri="{BB962C8B-B14F-4D97-AF65-F5344CB8AC3E}">
        <p14:creationId xmlns:p14="http://schemas.microsoft.com/office/powerpoint/2010/main" val="370007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ítulo 1">
            <a:extLst>
              <a:ext uri="{FF2B5EF4-FFF2-40B4-BE49-F238E27FC236}">
                <a16:creationId xmlns:a16="http://schemas.microsoft.com/office/drawing/2014/main" xmlns="" id="{D8FF7E07-9F3A-43CF-8DD4-5619C575A895}"/>
              </a:ext>
            </a:extLst>
          </p:cNvPr>
          <p:cNvSpPr>
            <a:spLocks noGrp="1"/>
          </p:cNvSpPr>
          <p:nvPr>
            <p:ph type="title"/>
          </p:nvPr>
        </p:nvSpPr>
        <p:spPr>
          <a:xfrm>
            <a:off x="4050790" y="5783"/>
            <a:ext cx="3621087" cy="706437"/>
          </a:xfrm>
        </p:spPr>
        <p:txBody>
          <a:bodyPr/>
          <a:lstStyle/>
          <a:p>
            <a:pPr>
              <a:defRPr/>
            </a:pPr>
            <a:r>
              <a:rPr lang="es-EC" sz="2800" dirty="0">
                <a:solidFill>
                  <a:schemeClr val="tx1"/>
                </a:solidFill>
                <a:latin typeface="Calibri" panose="020F0502020204030204" pitchFamily="34" charset="0"/>
                <a:cs typeface="Calibri" panose="020F0502020204030204" pitchFamily="34" charset="0"/>
              </a:rPr>
              <a:t>METODOLOGÍA</a:t>
            </a:r>
          </a:p>
        </p:txBody>
      </p:sp>
      <p:grpSp>
        <p:nvGrpSpPr>
          <p:cNvPr id="29" name="Grupo 28">
            <a:extLst>
              <a:ext uri="{FF2B5EF4-FFF2-40B4-BE49-F238E27FC236}">
                <a16:creationId xmlns:a16="http://schemas.microsoft.com/office/drawing/2014/main" xmlns="" id="{1B032D02-7364-4168-86B8-E692981CB0F7}"/>
              </a:ext>
            </a:extLst>
          </p:cNvPr>
          <p:cNvGrpSpPr/>
          <p:nvPr/>
        </p:nvGrpSpPr>
        <p:grpSpPr>
          <a:xfrm>
            <a:off x="8832304" y="6018112"/>
            <a:ext cx="3240360" cy="582613"/>
            <a:chOff x="8832304" y="6018112"/>
            <a:chExt cx="3240360" cy="582613"/>
          </a:xfrm>
        </p:grpSpPr>
        <p:sp>
          <p:nvSpPr>
            <p:cNvPr id="30" name="Rectángulo redondeado 39">
              <a:extLst>
                <a:ext uri="{FF2B5EF4-FFF2-40B4-BE49-F238E27FC236}">
                  <a16:creationId xmlns:a16="http://schemas.microsoft.com/office/drawing/2014/main" xmlns="" id="{EC01AA1F-2FA8-4361-ABCC-46303FE9A72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a16="http://schemas.microsoft.com/office/drawing/2014/main" xmlns="" id="{CA174EB3-A064-4E39-8C85-9E71C7DF27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a16="http://schemas.microsoft.com/office/drawing/2014/main" xmlns="" id="{F7553630-36F3-4ACB-8731-8D55D0DE3043}"/>
              </a:ext>
            </a:extLst>
          </p:cNvPr>
          <p:cNvGrpSpPr/>
          <p:nvPr/>
        </p:nvGrpSpPr>
        <p:grpSpPr>
          <a:xfrm>
            <a:off x="8832304" y="6018112"/>
            <a:ext cx="3240360" cy="582613"/>
            <a:chOff x="8832304" y="6018112"/>
            <a:chExt cx="3240360" cy="582613"/>
          </a:xfrm>
        </p:grpSpPr>
        <p:sp>
          <p:nvSpPr>
            <p:cNvPr id="23" name="Rectángulo redondeado 39">
              <a:extLst>
                <a:ext uri="{FF2B5EF4-FFF2-40B4-BE49-F238E27FC236}">
                  <a16:creationId xmlns:a16="http://schemas.microsoft.com/office/drawing/2014/main" xmlns="" id="{0874BAA7-6921-4C11-880D-F912EBFA1D0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2" name="Imagen 5">
              <a:extLst>
                <a:ext uri="{FF2B5EF4-FFF2-40B4-BE49-F238E27FC236}">
                  <a16:creationId xmlns:a16="http://schemas.microsoft.com/office/drawing/2014/main" xmlns="" id="{1D3383CE-4E90-4252-876C-817C29A57C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ctangle 2">
            <a:extLst>
              <a:ext uri="{FF2B5EF4-FFF2-40B4-BE49-F238E27FC236}">
                <a16:creationId xmlns:a16="http://schemas.microsoft.com/office/drawing/2014/main" xmlns="" id="{45B28E10-9526-4391-8803-35157372C2D6}"/>
              </a:ext>
            </a:extLst>
          </p:cNvPr>
          <p:cNvSpPr>
            <a:spLocks noChangeArrowheads="1"/>
          </p:cNvSpPr>
          <p:nvPr/>
        </p:nvSpPr>
        <p:spPr bwMode="auto">
          <a:xfrm>
            <a:off x="119336" y="15127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CuadroTexto 3">
            <a:extLst>
              <a:ext uri="{FF2B5EF4-FFF2-40B4-BE49-F238E27FC236}">
                <a16:creationId xmlns:a16="http://schemas.microsoft.com/office/drawing/2014/main" xmlns="" id="{61DF0399-0788-484F-828D-0A9CC80FD9C2}"/>
              </a:ext>
            </a:extLst>
          </p:cNvPr>
          <p:cNvSpPr txBox="1">
            <a:spLocks noChangeArrowheads="1"/>
          </p:cNvSpPr>
          <p:nvPr/>
        </p:nvSpPr>
        <p:spPr bwMode="auto">
          <a:xfrm>
            <a:off x="-29605" y="671497"/>
            <a:ext cx="50573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Calibri" panose="020F0502020204030204" pitchFamily="34" charset="0"/>
                <a:ea typeface="Calibri Light" pitchFamily="34" charset="0"/>
                <a:cs typeface="Calibri" panose="020F0502020204030204" pitchFamily="34" charset="0"/>
              </a:rPr>
              <a:t>Inoculación de parcelas y obtención de muestras de suelo </a:t>
            </a:r>
          </a:p>
        </p:txBody>
      </p:sp>
      <p:pic>
        <p:nvPicPr>
          <p:cNvPr id="11" name="Imagen 10">
            <a:extLst>
              <a:ext uri="{FF2B5EF4-FFF2-40B4-BE49-F238E27FC236}">
                <a16:creationId xmlns:a16="http://schemas.microsoft.com/office/drawing/2014/main" xmlns="" id="{5B05DAFF-B124-4CC3-A2AE-5123307BF244}"/>
              </a:ext>
            </a:extLst>
          </p:cNvPr>
          <p:cNvPicPr/>
          <p:nvPr/>
        </p:nvPicPr>
        <p:blipFill rotWithShape="1">
          <a:blip r:embed="rId3"/>
          <a:srcRect l="41025" t="28262" r="39872" b="38462"/>
          <a:stretch/>
        </p:blipFill>
        <p:spPr bwMode="auto">
          <a:xfrm>
            <a:off x="1271464" y="2666588"/>
            <a:ext cx="2346960" cy="2200910"/>
          </a:xfrm>
          <a:prstGeom prst="rect">
            <a:avLst/>
          </a:prstGeom>
          <a:ln>
            <a:noFill/>
          </a:ln>
          <a:extLst>
            <a:ext uri="{53640926-AAD7-44D8-BBD7-CCE9431645EC}">
              <a14:shadowObscured xmlns:a14="http://schemas.microsoft.com/office/drawing/2010/main"/>
            </a:ext>
          </a:extLst>
        </p:spPr>
      </p:pic>
      <p:sp>
        <p:nvSpPr>
          <p:cNvPr id="12" name="CuadroTexto 3">
            <a:extLst>
              <a:ext uri="{FF2B5EF4-FFF2-40B4-BE49-F238E27FC236}">
                <a16:creationId xmlns:a16="http://schemas.microsoft.com/office/drawing/2014/main" xmlns="" id="{88F51903-780E-472D-B1B5-EEB338C07259}"/>
              </a:ext>
            </a:extLst>
          </p:cNvPr>
          <p:cNvSpPr txBox="1">
            <a:spLocks noChangeArrowheads="1"/>
          </p:cNvSpPr>
          <p:nvPr/>
        </p:nvSpPr>
        <p:spPr bwMode="auto">
          <a:xfrm>
            <a:off x="92686" y="5065086"/>
            <a:ext cx="50573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b="1" i="0" dirty="0">
                <a:effectLst/>
                <a:latin typeface="Calibri" panose="020F0502020204030204" pitchFamily="34" charset="0"/>
                <a:ea typeface="Arial" panose="020B0604020202020204" pitchFamily="34" charset="0"/>
              </a:rPr>
              <a:t>Figura 2</a:t>
            </a:r>
            <a:r>
              <a:rPr lang="es-EC" sz="1600" i="1" dirty="0">
                <a:effectLst/>
                <a:latin typeface="Calibri" panose="020F0502020204030204" pitchFamily="34" charset="0"/>
                <a:ea typeface="Arial" panose="020B0604020202020204" pitchFamily="34" charset="0"/>
              </a:rPr>
              <a:t/>
            </a:r>
            <a:br>
              <a:rPr lang="es-EC" sz="1600" i="1" dirty="0">
                <a:effectLst/>
                <a:latin typeface="Calibri" panose="020F0502020204030204" pitchFamily="34" charset="0"/>
                <a:ea typeface="Arial" panose="020B0604020202020204" pitchFamily="34" charset="0"/>
              </a:rPr>
            </a:br>
            <a:r>
              <a:rPr lang="es-EC" sz="1600" i="1" dirty="0">
                <a:effectLst/>
                <a:latin typeface="Calibri" panose="020F0502020204030204" pitchFamily="34" charset="0"/>
                <a:ea typeface="Arial" panose="020B0604020202020204" pitchFamily="34" charset="0"/>
              </a:rPr>
              <a:t>Esquema representativo de un punto de colección de las submuestras de suelo alrededor de las especies arbóreas</a:t>
            </a:r>
            <a:endParaRPr lang="en-US" sz="1600" i="1" dirty="0">
              <a:effectLst/>
              <a:latin typeface="Arial" panose="020B0604020202020204" pitchFamily="34" charset="0"/>
              <a:ea typeface="Arial" panose="020B0604020202020204" pitchFamily="34" charset="0"/>
            </a:endParaRPr>
          </a:p>
        </p:txBody>
      </p:sp>
      <p:sp>
        <p:nvSpPr>
          <p:cNvPr id="14" name="CuadroTexto 3">
            <a:extLst>
              <a:ext uri="{FF2B5EF4-FFF2-40B4-BE49-F238E27FC236}">
                <a16:creationId xmlns:a16="http://schemas.microsoft.com/office/drawing/2014/main" xmlns="" id="{1990BEA7-D1DE-4B65-9BDC-26087BF30545}"/>
              </a:ext>
            </a:extLst>
          </p:cNvPr>
          <p:cNvSpPr txBox="1">
            <a:spLocks noChangeArrowheads="1"/>
          </p:cNvSpPr>
          <p:nvPr/>
        </p:nvSpPr>
        <p:spPr bwMode="auto">
          <a:xfrm>
            <a:off x="209090" y="1509763"/>
            <a:ext cx="4824535" cy="9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0" dirty="0">
                <a:effectLst/>
                <a:latin typeface="Calibri" panose="020F0502020204030204" pitchFamily="34" charset="0"/>
                <a:ea typeface="Arial" panose="020B0604020202020204" pitchFamily="34" charset="0"/>
              </a:rPr>
              <a:t>En 2017 se seleccionaron ocho subparcelas. </a:t>
            </a:r>
          </a:p>
          <a:p>
            <a:pPr>
              <a:spcAft>
                <a:spcPts val="1000"/>
              </a:spcAft>
            </a:pPr>
            <a:r>
              <a:rPr lang="es-EC" sz="1600" dirty="0">
                <a:latin typeface="Calibri" panose="020F0502020204030204" pitchFamily="34" charset="0"/>
                <a:ea typeface="Arial" panose="020B0604020202020204" pitchFamily="34" charset="0"/>
              </a:rPr>
              <a:t>Aplicación del inóculo en la superficie (2 m de diámetro) a una concentración de  1 </a:t>
            </a:r>
            <a:r>
              <a:rPr lang="es-EC" sz="1600" dirty="0">
                <a:effectLst/>
                <a:latin typeface="Calibri" panose="020F0502020204030204" pitchFamily="34" charset="0"/>
                <a:ea typeface="Calibri" panose="020F0502020204030204" pitchFamily="34" charset="0"/>
              </a:rPr>
              <a:t>Lm</a:t>
            </a:r>
            <a:r>
              <a:rPr lang="es-EC" sz="1600" baseline="30000" dirty="0">
                <a:effectLst/>
                <a:latin typeface="Calibri" panose="020F0502020204030204" pitchFamily="34" charset="0"/>
                <a:ea typeface="Calibri" panose="020F0502020204030204" pitchFamily="34" charset="0"/>
              </a:rPr>
              <a:t>-2</a:t>
            </a:r>
            <a:r>
              <a:rPr lang="es-EC" sz="1600" i="0" dirty="0">
                <a:effectLst/>
                <a:latin typeface="Calibri" panose="020F0502020204030204" pitchFamily="34" charset="0"/>
                <a:ea typeface="Arial" panose="020B0604020202020204" pitchFamily="34" charset="0"/>
              </a:rPr>
              <a:t> (Jasper te al., 2016).</a:t>
            </a:r>
            <a:endParaRPr lang="en-US" sz="1600" i="1" dirty="0">
              <a:effectLst/>
              <a:latin typeface="Arial" panose="020B0604020202020204" pitchFamily="34" charset="0"/>
              <a:ea typeface="Arial" panose="020B0604020202020204" pitchFamily="34" charset="0"/>
            </a:endParaRPr>
          </a:p>
        </p:txBody>
      </p:sp>
      <p:pic>
        <p:nvPicPr>
          <p:cNvPr id="2" name="Imagen 1">
            <a:extLst>
              <a:ext uri="{FF2B5EF4-FFF2-40B4-BE49-F238E27FC236}">
                <a16:creationId xmlns:a16="http://schemas.microsoft.com/office/drawing/2014/main" xmlns="" id="{069E7022-763E-4857-8898-81CF8DD2CAB0}"/>
              </a:ext>
            </a:extLst>
          </p:cNvPr>
          <p:cNvPicPr>
            <a:picLocks noChangeAspect="1"/>
          </p:cNvPicPr>
          <p:nvPr/>
        </p:nvPicPr>
        <p:blipFill>
          <a:blip r:embed="rId4"/>
          <a:stretch>
            <a:fillRect/>
          </a:stretch>
        </p:blipFill>
        <p:spPr>
          <a:xfrm>
            <a:off x="7448540" y="722643"/>
            <a:ext cx="2228819" cy="3075586"/>
          </a:xfrm>
          <a:prstGeom prst="rect">
            <a:avLst/>
          </a:prstGeom>
        </p:spPr>
      </p:pic>
      <p:pic>
        <p:nvPicPr>
          <p:cNvPr id="4" name="Imagen 3">
            <a:extLst>
              <a:ext uri="{FF2B5EF4-FFF2-40B4-BE49-F238E27FC236}">
                <a16:creationId xmlns:a16="http://schemas.microsoft.com/office/drawing/2014/main" xmlns="" id="{87E09360-5C29-46AF-9517-1933758F2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13828" y="1146027"/>
            <a:ext cx="3075587" cy="2228818"/>
          </a:xfrm>
          <a:prstGeom prst="rect">
            <a:avLst/>
          </a:prstGeom>
        </p:spPr>
      </p:pic>
      <p:sp>
        <p:nvSpPr>
          <p:cNvPr id="18" name="CuadroTexto 3">
            <a:extLst>
              <a:ext uri="{FF2B5EF4-FFF2-40B4-BE49-F238E27FC236}">
                <a16:creationId xmlns:a16="http://schemas.microsoft.com/office/drawing/2014/main" xmlns="" id="{455D011A-966A-4B41-9953-FCC951E62D64}"/>
              </a:ext>
            </a:extLst>
          </p:cNvPr>
          <p:cNvSpPr txBox="1">
            <a:spLocks noChangeArrowheads="1"/>
          </p:cNvSpPr>
          <p:nvPr/>
        </p:nvSpPr>
        <p:spPr bwMode="auto">
          <a:xfrm>
            <a:off x="4903384" y="3839748"/>
            <a:ext cx="2345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0" dirty="0">
                <a:effectLst/>
                <a:latin typeface="Calibri" panose="020F0502020204030204" pitchFamily="34" charset="0"/>
                <a:ea typeface="Arial" panose="020B0604020202020204" pitchFamily="34" charset="0"/>
              </a:rPr>
              <a:t>Cuatro submuestras 500 g </a:t>
            </a:r>
            <a:endParaRPr lang="en-US" sz="1600" i="1" dirty="0">
              <a:effectLst/>
              <a:latin typeface="Arial" panose="020B0604020202020204" pitchFamily="34" charset="0"/>
              <a:ea typeface="Arial" panose="020B0604020202020204" pitchFamily="34" charset="0"/>
            </a:endParaRPr>
          </a:p>
        </p:txBody>
      </p:sp>
      <p:sp>
        <p:nvSpPr>
          <p:cNvPr id="20" name="CuadroTexto 3">
            <a:extLst>
              <a:ext uri="{FF2B5EF4-FFF2-40B4-BE49-F238E27FC236}">
                <a16:creationId xmlns:a16="http://schemas.microsoft.com/office/drawing/2014/main" xmlns="" id="{0CEA28ED-956B-4BE1-A584-96220864729F}"/>
              </a:ext>
            </a:extLst>
          </p:cNvPr>
          <p:cNvSpPr txBox="1">
            <a:spLocks noChangeArrowheads="1"/>
          </p:cNvSpPr>
          <p:nvPr/>
        </p:nvSpPr>
        <p:spPr bwMode="auto">
          <a:xfrm>
            <a:off x="8964683" y="4619569"/>
            <a:ext cx="2682939" cy="114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0" dirty="0">
                <a:effectLst/>
                <a:latin typeface="Calibri" panose="020F0502020204030204" pitchFamily="34" charset="0"/>
                <a:ea typeface="Arial" panose="020B0604020202020204" pitchFamily="34" charset="0"/>
              </a:rPr>
              <a:t>Muestras de 128 Subparcelas</a:t>
            </a:r>
          </a:p>
          <a:p>
            <a:pPr>
              <a:spcAft>
                <a:spcPts val="1000"/>
              </a:spcAft>
            </a:pPr>
            <a:r>
              <a:rPr lang="es-EC" sz="1600" dirty="0">
                <a:latin typeface="Calibri" panose="020F0502020204030204" pitchFamily="34" charset="0"/>
                <a:ea typeface="Arial" panose="020B0604020202020204" pitchFamily="34" charset="0"/>
              </a:rPr>
              <a:t>Fundas </a:t>
            </a:r>
            <a:r>
              <a:rPr lang="es-ES" sz="1800" i="1" dirty="0">
                <a:effectLst/>
                <a:latin typeface="Calibri" panose="020F0502020204030204" pitchFamily="34" charset="0"/>
                <a:ea typeface="Calibri" panose="020F0502020204030204" pitchFamily="34" charset="0"/>
              </a:rPr>
              <a:t>Ziploc</a:t>
            </a:r>
            <a:r>
              <a:rPr lang="es-ES" sz="1800" dirty="0">
                <a:effectLst/>
                <a:latin typeface="Calibri" panose="020F0502020204030204" pitchFamily="34" charset="0"/>
                <a:ea typeface="Calibri" panose="020F0502020204030204" pitchFamily="34" charset="0"/>
              </a:rPr>
              <a:t> ®</a:t>
            </a:r>
          </a:p>
          <a:p>
            <a:pPr>
              <a:spcAft>
                <a:spcPts val="1000"/>
              </a:spcAft>
            </a:pPr>
            <a:r>
              <a:rPr lang="es-ES" sz="1600" dirty="0">
                <a:effectLst/>
                <a:latin typeface="Calibri" panose="020F0502020204030204" pitchFamily="34" charset="0"/>
                <a:ea typeface="Arial" panose="020B0604020202020204" pitchFamily="34" charset="0"/>
              </a:rPr>
              <a:t>Almacenadas en un </a:t>
            </a:r>
            <a:r>
              <a:rPr lang="es-ES" sz="1800" i="1" dirty="0">
                <a:effectLst/>
                <a:latin typeface="Calibri" panose="020F0502020204030204" pitchFamily="34" charset="0"/>
                <a:ea typeface="Calibri" panose="020F0502020204030204" pitchFamily="34" charset="0"/>
              </a:rPr>
              <a:t>Cooler</a:t>
            </a:r>
            <a:r>
              <a:rPr lang="es-ES" sz="1800" dirty="0">
                <a:effectLst/>
                <a:latin typeface="Calibri" panose="020F0502020204030204" pitchFamily="34" charset="0"/>
                <a:ea typeface="Calibri" panose="020F0502020204030204" pitchFamily="34" charset="0"/>
              </a:rPr>
              <a:t> ®</a:t>
            </a:r>
            <a:endParaRPr lang="en-US" sz="1600" dirty="0">
              <a:effectLst/>
              <a:latin typeface="Arial" panose="020B0604020202020204" pitchFamily="34" charset="0"/>
              <a:ea typeface="Arial" panose="020B0604020202020204" pitchFamily="34" charset="0"/>
            </a:endParaRPr>
          </a:p>
        </p:txBody>
      </p:sp>
      <p:sp>
        <p:nvSpPr>
          <p:cNvPr id="21" name="CuadroTexto 3">
            <a:extLst>
              <a:ext uri="{FF2B5EF4-FFF2-40B4-BE49-F238E27FC236}">
                <a16:creationId xmlns:a16="http://schemas.microsoft.com/office/drawing/2014/main" xmlns="" id="{F191BF8F-207C-429B-B48D-F4A78585DF99}"/>
              </a:ext>
            </a:extLst>
          </p:cNvPr>
          <p:cNvSpPr txBox="1">
            <a:spLocks noChangeArrowheads="1"/>
          </p:cNvSpPr>
          <p:nvPr/>
        </p:nvSpPr>
        <p:spPr bwMode="auto">
          <a:xfrm>
            <a:off x="7310430" y="3855002"/>
            <a:ext cx="26829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i="0" dirty="0">
                <a:effectLst/>
                <a:latin typeface="Calibri" panose="020F0502020204030204" pitchFamily="34" charset="0"/>
                <a:ea typeface="Arial" panose="020B0604020202020204" pitchFamily="34" charset="0"/>
              </a:rPr>
              <a:t>Rizósfera (0 – 20 cm) barreno</a:t>
            </a:r>
            <a:endParaRPr lang="en-US" sz="1600" i="1" dirty="0">
              <a:effectLst/>
              <a:latin typeface="Arial" panose="020B0604020202020204" pitchFamily="34" charset="0"/>
              <a:ea typeface="Arial" panose="020B0604020202020204" pitchFamily="34" charset="0"/>
            </a:endParaRPr>
          </a:p>
        </p:txBody>
      </p:sp>
      <p:pic>
        <p:nvPicPr>
          <p:cNvPr id="5" name="Imagen 4">
            <a:extLst>
              <a:ext uri="{FF2B5EF4-FFF2-40B4-BE49-F238E27FC236}">
                <a16:creationId xmlns:a16="http://schemas.microsoft.com/office/drawing/2014/main" xmlns="" id="{39D13B30-B458-4091-8744-A08335688031}"/>
              </a:ext>
            </a:extLst>
          </p:cNvPr>
          <p:cNvPicPr>
            <a:picLocks noChangeAspect="1"/>
          </p:cNvPicPr>
          <p:nvPr/>
        </p:nvPicPr>
        <p:blipFill>
          <a:blip r:embed="rId6"/>
          <a:stretch>
            <a:fillRect/>
          </a:stretch>
        </p:blipFill>
        <p:spPr>
          <a:xfrm rot="16200000">
            <a:off x="9473714" y="1146024"/>
            <a:ext cx="3075590" cy="2228819"/>
          </a:xfrm>
          <a:prstGeom prst="rect">
            <a:avLst/>
          </a:prstGeom>
        </p:spPr>
      </p:pic>
      <p:sp>
        <p:nvSpPr>
          <p:cNvPr id="22" name="CuadroTexto 3">
            <a:extLst>
              <a:ext uri="{FF2B5EF4-FFF2-40B4-BE49-F238E27FC236}">
                <a16:creationId xmlns:a16="http://schemas.microsoft.com/office/drawing/2014/main" xmlns="" id="{4048A6A1-956B-4507-A1EC-D81FD317DA83}"/>
              </a:ext>
            </a:extLst>
          </p:cNvPr>
          <p:cNvSpPr txBox="1">
            <a:spLocks noChangeArrowheads="1"/>
          </p:cNvSpPr>
          <p:nvPr/>
        </p:nvSpPr>
        <p:spPr bwMode="auto">
          <a:xfrm>
            <a:off x="9838896" y="3855002"/>
            <a:ext cx="2345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1000"/>
              </a:spcAft>
            </a:pPr>
            <a:r>
              <a:rPr lang="es-EC" sz="1600" dirty="0">
                <a:latin typeface="Calibri" panose="020F0502020204030204" pitchFamily="34" charset="0"/>
                <a:ea typeface="Arial" panose="020B0604020202020204" pitchFamily="34" charset="0"/>
              </a:rPr>
              <a:t>Muestra compuesta</a:t>
            </a:r>
            <a:endParaRPr lang="en-US" sz="1600" i="1" dirty="0">
              <a:effectLst/>
              <a:latin typeface="Arial" panose="020B0604020202020204" pitchFamily="34" charset="0"/>
              <a:ea typeface="Arial" panose="020B0604020202020204" pitchFamily="34" charset="0"/>
            </a:endParaRPr>
          </a:p>
        </p:txBody>
      </p:sp>
      <p:pic>
        <p:nvPicPr>
          <p:cNvPr id="6" name="Imagen 5">
            <a:extLst>
              <a:ext uri="{FF2B5EF4-FFF2-40B4-BE49-F238E27FC236}">
                <a16:creationId xmlns:a16="http://schemas.microsoft.com/office/drawing/2014/main" xmlns="" id="{EE7B0120-C8CB-41B1-84A9-A0CADF93B013}"/>
              </a:ext>
            </a:extLst>
          </p:cNvPr>
          <p:cNvPicPr>
            <a:picLocks noChangeAspect="1"/>
          </p:cNvPicPr>
          <p:nvPr/>
        </p:nvPicPr>
        <p:blipFill>
          <a:blip r:embed="rId7"/>
          <a:stretch>
            <a:fillRect/>
          </a:stretch>
        </p:blipFill>
        <p:spPr>
          <a:xfrm rot="16200000">
            <a:off x="6164895" y="3505188"/>
            <a:ext cx="1967120" cy="3426895"/>
          </a:xfrm>
          <a:prstGeom prst="rect">
            <a:avLst/>
          </a:prstGeom>
        </p:spPr>
      </p:pic>
    </p:spTree>
    <p:extLst>
      <p:ext uri="{BB962C8B-B14F-4D97-AF65-F5344CB8AC3E}">
        <p14:creationId xmlns:p14="http://schemas.microsoft.com/office/powerpoint/2010/main" val="88116936"/>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Black"/>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26201</TotalTime>
  <Words>1854</Words>
  <Application>Microsoft Office PowerPoint</Application>
  <PresentationFormat>Personalizado</PresentationFormat>
  <Paragraphs>174</Paragraphs>
  <Slides>27</Slides>
  <Notes>4</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27</vt:i4>
      </vt:variant>
    </vt:vector>
  </HeadingPairs>
  <TitlesOfParts>
    <vt:vector size="30" baseType="lpstr">
      <vt:lpstr>Diseño predeterminado</vt:lpstr>
      <vt:lpstr>1_Tema de Office</vt:lpstr>
      <vt:lpstr>CorelDRAW</vt:lpstr>
      <vt:lpstr>Presentación de PowerPoint</vt:lpstr>
      <vt:lpstr>CONTENIDO</vt:lpstr>
      <vt:lpstr>INTRODUCCIÓN</vt:lpstr>
      <vt:lpstr>Presentación de PowerPoint</vt:lpstr>
      <vt:lpstr>OBJETIVOS</vt:lpstr>
      <vt:lpstr>HIPÓTESIS</vt:lpstr>
      <vt:lpstr>METODOLOGÍA</vt:lpstr>
      <vt:lpstr>METODOLOGÍA</vt:lpstr>
      <vt:lpstr>METODOLOGÍA</vt:lpstr>
      <vt:lpstr>Presentación de PowerPoint</vt:lpstr>
      <vt:lpstr>Presentación de PowerPoint</vt:lpstr>
      <vt:lpstr>Presentación de PowerPoint</vt:lpstr>
      <vt:lpstr>Presentación de PowerPoint</vt:lpstr>
      <vt:lpstr>Presentación de PowerPoint</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CONCLUSIONES</vt:lpstr>
      <vt:lpstr>RECOMENDACIONES</vt:lpstr>
      <vt:lpstr>Presentación de PowerPoint</vt:lpstr>
      <vt:lpstr>Presentación de PowerPoint</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Prado</dc:creator>
  <cp:lastModifiedBy>User</cp:lastModifiedBy>
  <cp:revision>1486</cp:revision>
  <dcterms:created xsi:type="dcterms:W3CDTF">2008-02-13T16:07:44Z</dcterms:created>
  <dcterms:modified xsi:type="dcterms:W3CDTF">2021-06-10T14:58:09Z</dcterms:modified>
</cp:coreProperties>
</file>