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7" r:id="rId4"/>
    <p:sldId id="287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808"/>
    <a:srgbClr val="B01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9847-40C1-4069-998D-ABE4E4AAD279}" type="datetimeFigureOut">
              <a:rPr lang="es-EC" smtClean="0"/>
              <a:t>20/04/2021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BE30-00E4-45D8-AA5B-554C91B0DD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063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566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069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901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2853" y="273050"/>
            <a:ext cx="2741083" cy="5302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3050"/>
            <a:ext cx="8020051" cy="53022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9669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902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103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024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18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410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218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6533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5381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694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131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2979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33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2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5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0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1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50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3456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67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48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60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03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7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2" y="1604965"/>
            <a:ext cx="5380567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3370" y="1604965"/>
            <a:ext cx="5380567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578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873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6428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29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5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647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14" imgW="7748626" imgH="4759452" progId="">
                  <p:embed/>
                </p:oleObj>
              </mc:Choice>
              <mc:Fallback>
                <p:oleObj r:id="rId14" imgW="7748626" imgH="4759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289984" y="260355"/>
            <a:ext cx="1056216" cy="7921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US" sz="1800">
              <a:solidFill>
                <a:srgbClr val="FFFFFF"/>
              </a:solidFill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4333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5"/>
            <a:ext cx="1096433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S"/>
              <a:t>Click to edit the outline text format</a:t>
            </a:r>
          </a:p>
          <a:p>
            <a:pPr lvl="1"/>
            <a:r>
              <a:rPr lang="en-GB" altLang="es-US"/>
              <a:t>Second Outline Level</a:t>
            </a:r>
          </a:p>
          <a:p>
            <a:pPr lvl="2"/>
            <a:r>
              <a:rPr lang="en-GB" altLang="es-US"/>
              <a:t>Third Outline Level</a:t>
            </a:r>
          </a:p>
          <a:p>
            <a:pPr lvl="3"/>
            <a:r>
              <a:rPr lang="en-GB" altLang="es-US"/>
              <a:t>Fourth Outline Level</a:t>
            </a:r>
          </a:p>
          <a:p>
            <a:pPr lvl="4"/>
            <a:r>
              <a:rPr lang="en-GB" altLang="es-US"/>
              <a:t>Fifth Outline Level</a:t>
            </a:r>
          </a:p>
          <a:p>
            <a:pPr lvl="4"/>
            <a:r>
              <a:rPr lang="en-GB" altLang="es-US"/>
              <a:t>Sixth Outline Level</a:t>
            </a:r>
          </a:p>
          <a:p>
            <a:pPr lvl="4"/>
            <a:r>
              <a:rPr lang="en-GB" altLang="es-US"/>
              <a:t>Seventh Outline Level</a:t>
            </a:r>
          </a:p>
        </p:txBody>
      </p:sp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33" y="182563"/>
            <a:ext cx="3945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4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0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9B8E-25EE-42B3-9A10-33EFB9306C1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0C4D-F03D-49F5-87E3-85E29DAE99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uc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Resultado de imagen para uc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7938"/>
            <a:ext cx="1330496" cy="13656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61364" y="1070861"/>
            <a:ext cx="731202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“Efecto de la inoculación de suelos perturbados sobre la diversidad de hongos ectorizosféricos de tres especies arbóreas en la amazonía ecuatoriana”</a:t>
            </a:r>
          </a:p>
          <a:p>
            <a:endParaRPr lang="es-EC" sz="1400" dirty="0" smtClean="0"/>
          </a:p>
          <a:p>
            <a:pPr algn="ctr">
              <a:lnSpc>
                <a:spcPct val="150000"/>
              </a:lnSpc>
            </a:pPr>
            <a:r>
              <a:rPr lang="es-EC" sz="1400" dirty="0" smtClean="0"/>
              <a:t>Vega Chimarro, Magali Anabel</a:t>
            </a:r>
          </a:p>
          <a:p>
            <a:pPr algn="ctr">
              <a:lnSpc>
                <a:spcPct val="150000"/>
              </a:lnSpc>
            </a:pPr>
            <a:endParaRPr lang="es-EC" sz="1400" dirty="0" smtClean="0"/>
          </a:p>
          <a:p>
            <a:pPr algn="ctr">
              <a:lnSpc>
                <a:spcPct val="150000"/>
              </a:lnSpc>
            </a:pPr>
            <a:r>
              <a:rPr lang="es-EC" sz="1400" dirty="0" smtClean="0"/>
              <a:t>Departamento de Ciencias de la Vida y de la Agricultura</a:t>
            </a:r>
          </a:p>
          <a:p>
            <a:pPr algn="ctr">
              <a:lnSpc>
                <a:spcPct val="150000"/>
              </a:lnSpc>
            </a:pPr>
            <a:endParaRPr lang="es-EC" sz="1400" dirty="0" smtClean="0"/>
          </a:p>
          <a:p>
            <a:pPr algn="ctr">
              <a:lnSpc>
                <a:spcPct val="150000"/>
              </a:lnSpc>
            </a:pPr>
            <a:r>
              <a:rPr lang="es-EC" sz="1400" dirty="0" smtClean="0"/>
              <a:t>Carrera de Ingeniería Agropecuaria</a:t>
            </a:r>
          </a:p>
          <a:p>
            <a:pPr algn="ctr">
              <a:lnSpc>
                <a:spcPct val="150000"/>
              </a:lnSpc>
            </a:pPr>
            <a:endParaRPr lang="es-EC" sz="1400" dirty="0" smtClean="0"/>
          </a:p>
          <a:p>
            <a:pPr algn="ctr">
              <a:lnSpc>
                <a:spcPct val="150000"/>
              </a:lnSpc>
            </a:pPr>
            <a:r>
              <a:rPr lang="es-EC" sz="1400" dirty="0" smtClean="0"/>
              <a:t>Trabajo de titulación, previo a la obtención del título de Ingeniera Agropecuaria</a:t>
            </a:r>
          </a:p>
          <a:p>
            <a:pPr algn="ctr">
              <a:lnSpc>
                <a:spcPct val="150000"/>
              </a:lnSpc>
            </a:pPr>
            <a:endParaRPr lang="es-EC" sz="1400" dirty="0" smtClean="0"/>
          </a:p>
          <a:p>
            <a:pPr algn="ctr">
              <a:lnSpc>
                <a:spcPct val="150000"/>
              </a:lnSpc>
            </a:pPr>
            <a:r>
              <a:rPr lang="es-EC" sz="1400" dirty="0" smtClean="0"/>
              <a:t>Dr. Chiriboga Novillo, Carlos Eduardo</a:t>
            </a:r>
          </a:p>
          <a:p>
            <a:pPr algn="ctr">
              <a:lnSpc>
                <a:spcPct val="150000"/>
              </a:lnSpc>
            </a:pPr>
            <a:endParaRPr lang="es-EC" sz="1400" dirty="0" smtClean="0"/>
          </a:p>
          <a:p>
            <a:pPr algn="ctr">
              <a:lnSpc>
                <a:spcPct val="150000"/>
              </a:lnSpc>
            </a:pPr>
            <a:r>
              <a:rPr lang="es-EC" sz="1400" dirty="0" smtClean="0"/>
              <a:t>7 de abril del 2021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4598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316" y="1088350"/>
            <a:ext cx="61093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Composición de la comunidad fúngica ectorizosférica</a:t>
            </a:r>
            <a:endParaRPr lang="es-EC" sz="2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10094"/>
              </p:ext>
            </p:extLst>
          </p:nvPr>
        </p:nvGraphicFramePr>
        <p:xfrm>
          <a:off x="1115712" y="1770054"/>
          <a:ext cx="5721415" cy="4351346"/>
        </p:xfrm>
        <a:graphic>
          <a:graphicData uri="http://schemas.openxmlformats.org/drawingml/2006/table">
            <a:tbl>
              <a:tblPr/>
              <a:tblGrid>
                <a:gridCol w="759204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3515"/>
              </a:tblGrid>
              <a:tr h="116502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MORFOESPECIES</a:t>
                      </a:r>
                    </a:p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FÚNGICAS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Claro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Piptadenia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Platymiscium 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Zygia 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3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pteroclada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pinnatum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longifolia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65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23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Scopulariopsis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5(0,082)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5(0,208)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5(0,172)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10(0,189)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9(0,129)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27(0,108)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5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3(0,097)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6(0,098)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4(0,075)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3(0,086)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17(0,068)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Scopulariopsis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3(0,125)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5(0,094)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11(0,044)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Botryotrichum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6(0,086)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5(0,075)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Thielaviopsis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5(0,167)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7(0,115)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7(0,028)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Thielaviopsis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7(0,028)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Geotrichum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6(0,024)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Rhizopus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6(0,024)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Aspergillus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8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Rhizopus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8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Fusarium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</a:t>
                      </a:r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es-EC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0,9546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0,9362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0,9641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0,9469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0,9503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0,9132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0,9502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0,9306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0,9498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0,9657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H´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3,201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2,917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2,767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3,144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3,279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J´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0,9714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0,9583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0,9599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0,9753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0,9397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0,9064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0,9651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0,9545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0,8792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6341202" y="5743272"/>
            <a:ext cx="377784" cy="1476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6349334" y="5988073"/>
            <a:ext cx="369652" cy="1452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7319254" y="5164130"/>
            <a:ext cx="256452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Diversidad alta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(1-</a:t>
            </a:r>
            <a:r>
              <a:rPr lang="es-E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0,97)</a:t>
            </a:r>
          </a:p>
          <a:p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abundancia homogénea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E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J´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= 0,88)</a:t>
            </a:r>
            <a:endParaRPr lang="es-EC" sz="1200" dirty="0"/>
          </a:p>
        </p:txBody>
      </p:sp>
      <p:cxnSp>
        <p:nvCxnSpPr>
          <p:cNvPr id="11" name="Conector recto de flecha 10"/>
          <p:cNvCxnSpPr>
            <a:endCxn id="9" idx="1"/>
          </p:cNvCxnSpPr>
          <p:nvPr/>
        </p:nvCxnSpPr>
        <p:spPr>
          <a:xfrm flipV="1">
            <a:off x="6693151" y="5394963"/>
            <a:ext cx="626103" cy="6713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6" idx="7"/>
            <a:endCxn id="9" idx="1"/>
          </p:cNvCxnSpPr>
          <p:nvPr/>
        </p:nvCxnSpPr>
        <p:spPr>
          <a:xfrm flipV="1">
            <a:off x="6663661" y="5394963"/>
            <a:ext cx="655593" cy="36993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522482" y="5540247"/>
            <a:ext cx="326115" cy="2331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7" name="Conector recto de flecha 16"/>
          <p:cNvCxnSpPr>
            <a:endCxn id="18" idx="1"/>
          </p:cNvCxnSpPr>
          <p:nvPr/>
        </p:nvCxnSpPr>
        <p:spPr>
          <a:xfrm flipV="1">
            <a:off x="2831880" y="3980382"/>
            <a:ext cx="4273407" cy="164541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105287" y="3749549"/>
            <a:ext cx="33843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/>
              <a:t>C</a:t>
            </a:r>
            <a:r>
              <a:rPr lang="es-EC" sz="1200" dirty="0" smtClean="0"/>
              <a:t>laros </a:t>
            </a:r>
          </a:p>
          <a:p>
            <a:r>
              <a:rPr lang="es-EC" sz="1200" dirty="0" smtClean="0"/>
              <a:t>67 aislamientos a 37 diferentes morfoespecies</a:t>
            </a:r>
            <a:endParaRPr lang="es-EC" sz="1200" dirty="0"/>
          </a:p>
        </p:txBody>
      </p:sp>
      <p:sp>
        <p:nvSpPr>
          <p:cNvPr id="31" name="Elipse 30"/>
          <p:cNvSpPr/>
          <p:nvPr/>
        </p:nvSpPr>
        <p:spPr>
          <a:xfrm>
            <a:off x="1749972" y="5540246"/>
            <a:ext cx="326115" cy="2331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105103" y="3980381"/>
            <a:ext cx="9564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 smtClean="0"/>
              <a:t>Claros inoculados</a:t>
            </a:r>
            <a:endParaRPr lang="es-EC" sz="1200" dirty="0"/>
          </a:p>
        </p:txBody>
      </p:sp>
      <p:cxnSp>
        <p:nvCxnSpPr>
          <p:cNvPr id="35" name="Conector recto de flecha 34"/>
          <p:cNvCxnSpPr>
            <a:stCxn id="31" idx="2"/>
            <a:endCxn id="33" idx="2"/>
          </p:cNvCxnSpPr>
          <p:nvPr/>
        </p:nvCxnSpPr>
        <p:spPr>
          <a:xfrm flipH="1" flipV="1">
            <a:off x="583324" y="4442046"/>
            <a:ext cx="1166648" cy="121479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2144698" y="5540245"/>
            <a:ext cx="326115" cy="23318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79269" y="5542599"/>
            <a:ext cx="9564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 smtClean="0"/>
              <a:t>Claros No inoculados</a:t>
            </a:r>
            <a:endParaRPr lang="es-EC" sz="1200" dirty="0"/>
          </a:p>
        </p:txBody>
      </p:sp>
      <p:cxnSp>
        <p:nvCxnSpPr>
          <p:cNvPr id="40" name="Conector recto de flecha 39"/>
          <p:cNvCxnSpPr>
            <a:stCxn id="36" idx="4"/>
          </p:cNvCxnSpPr>
          <p:nvPr/>
        </p:nvCxnSpPr>
        <p:spPr>
          <a:xfrm flipH="1">
            <a:off x="1011831" y="5773432"/>
            <a:ext cx="1295925" cy="5711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4316" y="1088350"/>
            <a:ext cx="61093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Composición de la comunidad fúngica ectorizosférica</a:t>
            </a:r>
            <a:endParaRPr lang="es-EC" sz="2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17353"/>
              </p:ext>
            </p:extLst>
          </p:nvPr>
        </p:nvGraphicFramePr>
        <p:xfrm>
          <a:off x="377989" y="1753431"/>
          <a:ext cx="5721415" cy="4351346"/>
        </p:xfrm>
        <a:graphic>
          <a:graphicData uri="http://schemas.openxmlformats.org/drawingml/2006/table">
            <a:tbl>
              <a:tblPr/>
              <a:tblGrid>
                <a:gridCol w="759204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3515"/>
              </a:tblGrid>
              <a:tr h="116502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MORFOESPECIES</a:t>
                      </a:r>
                    </a:p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FÚNGICAS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Claro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Piptadenia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Platymiscium 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Zygia 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3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pteroclada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pinnatum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longifolia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65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23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Scopulariopsis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5(0,082)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5(0,208)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5(0,172)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10(0,189)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9(0,129)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27(0,108)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5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3(0,097)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6(0,098)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4(0,075)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3(0,086)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17(0,068)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Scopulariopsis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3(0,125)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5(0,094)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11(0,044)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Botryotrichum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6(0,086)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5(0,075)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Thielaviopsis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5(0,167)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7(0,115)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7(0,028)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Thielaviopsis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7(0,028)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Geotrichum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6(0,024)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Rhizopus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6(0,024)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Aspergillus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8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Rhizopus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8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Fusarium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</a:t>
                      </a:r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es-EC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0,9546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0,9362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0,9641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0,9469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0,9503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0,9132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0,9502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0,9306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0,9498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0,9657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H´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3,201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2,917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2,767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3,144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3,279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J´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0,9714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0,9583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0,9599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0,9753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0,9397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0,9064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0,9651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0,9545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0,8792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5204521" y="5514801"/>
            <a:ext cx="369652" cy="237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6303681" y="4606949"/>
            <a:ext cx="31531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i="1" dirty="0" smtClean="0"/>
              <a:t>Zygia longifolia        </a:t>
            </a:r>
            <a:r>
              <a:rPr lang="es-EC" sz="1200" dirty="0" smtClean="0"/>
              <a:t>mayor </a:t>
            </a:r>
            <a:r>
              <a:rPr lang="es-EC" sz="1200" dirty="0"/>
              <a:t>riqueza y </a:t>
            </a:r>
            <a:r>
              <a:rPr lang="es-EC" sz="1200" dirty="0" smtClean="0"/>
              <a:t>abundancia lo que difiere con Remache (2020)</a:t>
            </a:r>
            <a:endParaRPr lang="es-EC" sz="1200" dirty="0"/>
          </a:p>
        </p:txBody>
      </p:sp>
      <p:sp>
        <p:nvSpPr>
          <p:cNvPr id="7" name="Flecha derecha 6"/>
          <p:cNvSpPr/>
          <p:nvPr/>
        </p:nvSpPr>
        <p:spPr>
          <a:xfrm>
            <a:off x="7438796" y="4694706"/>
            <a:ext cx="294291" cy="14307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Conector recto de flecha 8"/>
          <p:cNvCxnSpPr>
            <a:stCxn id="5" idx="7"/>
            <a:endCxn id="6" idx="1"/>
          </p:cNvCxnSpPr>
          <p:nvPr/>
        </p:nvCxnSpPr>
        <p:spPr>
          <a:xfrm flipV="1">
            <a:off x="5520039" y="4930115"/>
            <a:ext cx="783642" cy="6194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377985" y="2264617"/>
            <a:ext cx="5696994" cy="34194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7438796" y="3497770"/>
            <a:ext cx="219918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i="1" dirty="0" smtClean="0"/>
              <a:t>Trichoderma</a:t>
            </a:r>
            <a:r>
              <a:rPr lang="es-EC" sz="1200" dirty="0" smtClean="0"/>
              <a:t> spp.    </a:t>
            </a:r>
            <a:r>
              <a:rPr lang="es-EC" sz="1200" b="1" dirty="0" smtClean="0"/>
              <a:t>6,8 % </a:t>
            </a:r>
            <a:endParaRPr lang="es-EC" sz="1200" b="1" dirty="0"/>
          </a:p>
        </p:txBody>
      </p:sp>
      <p:cxnSp>
        <p:nvCxnSpPr>
          <p:cNvPr id="13" name="Conector recto de flecha 12"/>
          <p:cNvCxnSpPr>
            <a:endCxn id="11" idx="1"/>
          </p:cNvCxnSpPr>
          <p:nvPr/>
        </p:nvCxnSpPr>
        <p:spPr>
          <a:xfrm>
            <a:off x="6074979" y="2558297"/>
            <a:ext cx="1363817" cy="107797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30506" t="42314" r="27534" b="18666"/>
          <a:stretch/>
        </p:blipFill>
        <p:spPr>
          <a:xfrm>
            <a:off x="6795006" y="1682982"/>
            <a:ext cx="2497275" cy="13934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6830969" y="1378100"/>
            <a:ext cx="220765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i="1" dirty="0"/>
              <a:t>Scopulariopsis</a:t>
            </a:r>
            <a:r>
              <a:rPr lang="es-EC" sz="1200" dirty="0"/>
              <a:t> </a:t>
            </a:r>
            <a:r>
              <a:rPr lang="es-EC" sz="1200" dirty="0" smtClean="0"/>
              <a:t>spp.    </a:t>
            </a:r>
            <a:r>
              <a:rPr lang="es-EC" sz="1200" b="1" dirty="0"/>
              <a:t>10,8 %</a:t>
            </a:r>
            <a:r>
              <a:rPr lang="es-EC" sz="1200" dirty="0"/>
              <a:t>,</a:t>
            </a:r>
          </a:p>
        </p:txBody>
      </p:sp>
      <p:cxnSp>
        <p:nvCxnSpPr>
          <p:cNvPr id="17" name="Conector recto de flecha 16"/>
          <p:cNvCxnSpPr>
            <a:endCxn id="16" idx="1"/>
          </p:cNvCxnSpPr>
          <p:nvPr/>
        </p:nvCxnSpPr>
        <p:spPr>
          <a:xfrm flipV="1">
            <a:off x="6074979" y="1516600"/>
            <a:ext cx="755990" cy="74801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55034" t="30996" r="20845" b="7010"/>
          <a:stretch/>
        </p:blipFill>
        <p:spPr>
          <a:xfrm>
            <a:off x="9751554" y="2062057"/>
            <a:ext cx="2195804" cy="300655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1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4316" y="1088350"/>
            <a:ext cx="61093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Composición de la comunidad fúngica ectorizosférica</a:t>
            </a:r>
            <a:endParaRPr lang="es-EC" sz="2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75103"/>
              </p:ext>
            </p:extLst>
          </p:nvPr>
        </p:nvGraphicFramePr>
        <p:xfrm>
          <a:off x="493213" y="1656343"/>
          <a:ext cx="6846699" cy="4442768"/>
        </p:xfrm>
        <a:graphic>
          <a:graphicData uri="http://schemas.openxmlformats.org/drawingml/2006/table">
            <a:tbl>
              <a:tblPr firstRow="1" firstCol="1" bandRow="1"/>
              <a:tblGrid>
                <a:gridCol w="1166997"/>
                <a:gridCol w="433742"/>
                <a:gridCol w="433742"/>
                <a:gridCol w="433742"/>
                <a:gridCol w="433742"/>
                <a:gridCol w="433742"/>
                <a:gridCol w="433742"/>
                <a:gridCol w="433742"/>
                <a:gridCol w="433742"/>
                <a:gridCol w="433742"/>
                <a:gridCol w="433742"/>
                <a:gridCol w="433742"/>
                <a:gridCol w="454270"/>
                <a:gridCol w="454270"/>
              </a:tblGrid>
              <a:tr h="1150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MORFOESPECIES 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CPG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PCPP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4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4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ni(Pi)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23">
                <a:tc>
                  <a:txBody>
                    <a:bodyPr/>
                    <a:lstStyle/>
                    <a:p>
                      <a:pPr indent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Scopulariopsis 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sp. 1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1(0,048)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2(0,041)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3(0,111)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4(0,148)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7(0,130)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6(0,158)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3(0,073)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9(0,114)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5(0,143)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4(0,118)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9(0,130)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27(0,108)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123">
                <a:tc>
                  <a:txBody>
                    <a:bodyPr/>
                    <a:lstStyle/>
                    <a:p>
                      <a:pPr indent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Trichoderma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1(0,048)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3(0,111)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3(0,056)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5(0,132)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4(0,098)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9(0,114)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3(0,088)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4(0,058)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17(0,068)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23">
                <a:tc>
                  <a:txBody>
                    <a:bodyPr/>
                    <a:lstStyle/>
                    <a:p>
                      <a:pPr indent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Scopulariopsis 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sp. 2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3(0,107)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2(0,095)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5(0,102)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4(0,148)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6(0,111)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4(0,058)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15(0,060)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23">
                <a:tc>
                  <a:txBody>
                    <a:bodyPr/>
                    <a:lstStyle/>
                    <a:p>
                      <a:pPr indent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Trichoderma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3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3(0,111)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5(0,093)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3(0,073)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3(0,038)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11(0,044)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23">
                <a:tc>
                  <a:txBody>
                    <a:bodyPr/>
                    <a:lstStyle/>
                    <a:p>
                      <a:pPr indent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Trichoderma 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sp. 1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2(0,071)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2(0,095)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4(0,082)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4(0,074)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2(0,057)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2(0,029)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10(0,040)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Botryotrichum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3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4(0,098)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6(0,076)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9(0,036)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Rhizoctonia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5(0,147)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7(0,101)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9(0,036)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Thielaviopsis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3(0,111)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3(0,056)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3(0,086)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4(0,058)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8(0,032)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Rhizoctonia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4(0,118)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6(0,087)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7(0,028)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Thielaviopsis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2(0,095)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4(0,082)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3(0,056)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7(0,028)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Geotrichum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2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3(0,143)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3(0,061)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6(0,024)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Rhizopus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3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1(0,048)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2(0,041)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3(0,056)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6(0,024)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Aspergillus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8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2(0,049)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2(0,025)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Rhizoctonia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22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4(0,098)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5(0,063)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Rhizopus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1(0,048)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2(0,041)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Trichoderma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2(0,049)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2(0,025)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Trichoderma 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sp. 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4(0,105)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5(0,063)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Fusarium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1(0,048)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1(0,020)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1(0,037)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2(0,059)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2(0,029)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4(0,016)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Rhizopus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1(0,029)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4(0,016)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5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Rhizopus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sp. 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1(0,036)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1(0,020)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2(0,074)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2(0,037)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1(0,026)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1(0,013)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4(0,016)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s-EC" sz="7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0,9252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0,9538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0,9136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0,9246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0,9355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0,9423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0,9502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0,9371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0,9221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0,9439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0,9655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H´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3,264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2,712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2,965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2,924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3,012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3,172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3,834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J´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0,9803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0,9491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0,9571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0,9211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0,9201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0,9477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0,9048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0,9573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0,9154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0,8775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52" marR="3485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6921970" y="5693845"/>
            <a:ext cx="377784" cy="1476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6921970" y="5947003"/>
            <a:ext cx="377784" cy="16959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060487" y="5232180"/>
            <a:ext cx="26365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/>
              <a:t>D</a:t>
            </a:r>
            <a:r>
              <a:rPr lang="es-EC" sz="1200" dirty="0" smtClean="0"/>
              <a:t>iversidad alta </a:t>
            </a:r>
            <a:r>
              <a:rPr lang="es-EC" sz="1200" dirty="0"/>
              <a:t>(1-</a:t>
            </a:r>
            <a:r>
              <a:rPr lang="es-EC" sz="1200" i="1" dirty="0"/>
              <a:t>D</a:t>
            </a:r>
            <a:r>
              <a:rPr lang="es-EC" sz="1200" dirty="0"/>
              <a:t>= </a:t>
            </a:r>
            <a:r>
              <a:rPr lang="es-EC" sz="1200" dirty="0" smtClean="0"/>
              <a:t>0,97)</a:t>
            </a:r>
          </a:p>
          <a:p>
            <a:r>
              <a:rPr lang="es-EC" sz="1200" dirty="0"/>
              <a:t>A</a:t>
            </a:r>
            <a:r>
              <a:rPr lang="es-EC" sz="1200" dirty="0" smtClean="0"/>
              <a:t>bundancia homogénea </a:t>
            </a:r>
            <a:r>
              <a:rPr lang="es-EC" sz="1200" dirty="0"/>
              <a:t>(</a:t>
            </a:r>
            <a:r>
              <a:rPr lang="es-EC" sz="1200" i="1" dirty="0"/>
              <a:t>J´</a:t>
            </a:r>
            <a:r>
              <a:rPr lang="es-EC" sz="1200" dirty="0"/>
              <a:t>= 0,88) </a:t>
            </a:r>
          </a:p>
        </p:txBody>
      </p:sp>
      <p:cxnSp>
        <p:nvCxnSpPr>
          <p:cNvPr id="10" name="Conector recto de flecha 9"/>
          <p:cNvCxnSpPr>
            <a:stCxn id="6" idx="6"/>
            <a:endCxn id="8" idx="1"/>
          </p:cNvCxnSpPr>
          <p:nvPr/>
        </p:nvCxnSpPr>
        <p:spPr>
          <a:xfrm flipV="1">
            <a:off x="7299754" y="5463013"/>
            <a:ext cx="760733" cy="304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7" idx="6"/>
            <a:endCxn id="8" idx="1"/>
          </p:cNvCxnSpPr>
          <p:nvPr/>
        </p:nvCxnSpPr>
        <p:spPr>
          <a:xfrm flipV="1">
            <a:off x="7299754" y="5463013"/>
            <a:ext cx="760733" cy="568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61899"/>
              </p:ext>
            </p:extLst>
          </p:nvPr>
        </p:nvGraphicFramePr>
        <p:xfrm>
          <a:off x="7832180" y="2714110"/>
          <a:ext cx="3938172" cy="733425"/>
        </p:xfrm>
        <a:graphic>
          <a:graphicData uri="http://schemas.openxmlformats.org/drawingml/2006/table">
            <a:tbl>
              <a:tblPr/>
              <a:tblGrid>
                <a:gridCol w="902972"/>
                <a:gridCol w="607040"/>
                <a:gridCol w="607040"/>
                <a:gridCol w="607040"/>
                <a:gridCol w="607040"/>
                <a:gridCol w="607040"/>
              </a:tblGrid>
              <a:tr h="1359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Índice de diversidad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PCPP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9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59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9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489195" y="5410405"/>
            <a:ext cx="6810560" cy="272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7299754" y="3447535"/>
            <a:ext cx="2079024" cy="21225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7749693" y="1739904"/>
            <a:ext cx="41976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Estos valores son inferiores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a lo registrado en sitio inoculado donde se realizó la investigación de la diversidad de hongos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endorizosféricos. Remache (2020)</a:t>
            </a:r>
            <a:endParaRPr lang="es-EC" sz="1200" dirty="0"/>
          </a:p>
        </p:txBody>
      </p:sp>
      <p:sp>
        <p:nvSpPr>
          <p:cNvPr id="15" name="Elipse 14"/>
          <p:cNvSpPr/>
          <p:nvPr/>
        </p:nvSpPr>
        <p:spPr>
          <a:xfrm>
            <a:off x="10099110" y="3188137"/>
            <a:ext cx="369652" cy="2373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9659886" y="3592800"/>
            <a:ext cx="161775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/>
              <a:t>Quinsasamín (2019) </a:t>
            </a:r>
          </a:p>
        </p:txBody>
      </p:sp>
    </p:spTree>
    <p:extLst>
      <p:ext uri="{BB962C8B-B14F-4D97-AF65-F5344CB8AC3E}">
        <p14:creationId xmlns:p14="http://schemas.microsoft.com/office/powerpoint/2010/main" val="25372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4316" y="1088350"/>
            <a:ext cx="61093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Composición de la comunidad fúngica ectorizosférica</a:t>
            </a:r>
            <a:endParaRPr lang="es-EC" sz="2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14958" t="25422" r="59218" b="10895"/>
          <a:stretch/>
        </p:blipFill>
        <p:spPr>
          <a:xfrm>
            <a:off x="1033608" y="1482397"/>
            <a:ext cx="4300150" cy="471361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ángulo 23"/>
          <p:cNvSpPr/>
          <p:nvPr/>
        </p:nvSpPr>
        <p:spPr>
          <a:xfrm>
            <a:off x="1035706" y="1761326"/>
            <a:ext cx="4298052" cy="326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5684582" y="1693976"/>
            <a:ext cx="44031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/>
              <a:t>morfoespecies fúngica ectorizosféricas que presentaron mayor porcentaje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5333757" y="1868613"/>
            <a:ext cx="323101" cy="101914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/>
          <p:cNvSpPr/>
          <p:nvPr/>
        </p:nvSpPr>
        <p:spPr>
          <a:xfrm>
            <a:off x="4831542" y="5514801"/>
            <a:ext cx="369652" cy="16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182808" y="4870619"/>
            <a:ext cx="1560553" cy="7262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684582" y="4408954"/>
            <a:ext cx="44511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/>
              <a:t>79 morfoespecies fúngicas </a:t>
            </a:r>
            <a:r>
              <a:rPr lang="es-EC" sz="1200" dirty="0" smtClean="0"/>
              <a:t>difieren </a:t>
            </a:r>
            <a:r>
              <a:rPr lang="es-EC" sz="1200" dirty="0"/>
              <a:t>de las 35 morfoespecies registradas por Quinsasamín (2019)</a:t>
            </a:r>
          </a:p>
        </p:txBody>
      </p:sp>
    </p:spTree>
    <p:extLst>
      <p:ext uri="{BB962C8B-B14F-4D97-AF65-F5344CB8AC3E}">
        <p14:creationId xmlns:p14="http://schemas.microsoft.com/office/powerpoint/2010/main" val="21498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4316" y="1088350"/>
            <a:ext cx="254909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Riqueza específica </a:t>
            </a:r>
            <a:endParaRPr lang="es-EC" sz="24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89446"/>
              </p:ext>
            </p:extLst>
          </p:nvPr>
        </p:nvGraphicFramePr>
        <p:xfrm>
          <a:off x="5090983" y="4380142"/>
          <a:ext cx="5634681" cy="1457799"/>
        </p:xfrm>
        <a:graphic>
          <a:graphicData uri="http://schemas.openxmlformats.org/drawingml/2006/table">
            <a:tbl>
              <a:tblPr firstRow="1" firstCol="1" bandRow="1"/>
              <a:tblGrid>
                <a:gridCol w="1671922"/>
                <a:gridCol w="900024"/>
                <a:gridCol w="1098507"/>
                <a:gridCol w="982114"/>
                <a:gridCol w="982114"/>
              </a:tblGrid>
              <a:tr h="2082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 parcela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Perturbado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perturbado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82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Inoculado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inoculado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inoculado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Bootstrap 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8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Claro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80,84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Piptadenia pteroclada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Platymiscium pinnatum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81,59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81,64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81,70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Zygia longifolia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81,92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81,96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5090923" y="3618042"/>
            <a:ext cx="5585315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3 </a:t>
            </a:r>
            <a:endParaRPr lang="es-EC" sz="1100" i="1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Valores del estimador Bootstrap para la riqueza de Claro, </a:t>
            </a:r>
            <a:r>
              <a:rPr lang="es-EC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Piptadenia pteroclada, Platymiscium pinnatum </a:t>
            </a: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C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Zygia longifolia</a:t>
            </a:r>
            <a:endParaRPr lang="es-EC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77985" y="1908187"/>
            <a:ext cx="706078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Claros         27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morfoespecies inoculados y 21 no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inoculados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Platymiscium pinnatum </a:t>
            </a:r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morfoespecies inoculadas y 22 no inoculadas; </a:t>
            </a:r>
          </a:p>
          <a:p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Piptadenia pteroclada </a:t>
            </a:r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morfoespecies inoculados y 19 no inoculados </a:t>
            </a:r>
          </a:p>
          <a:p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Zygia </a:t>
            </a:r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longifolia        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identificaron 26 morfoespecies inoculados y 19 no inoculados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1079155" y="2006610"/>
            <a:ext cx="313039" cy="12480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derecha 19"/>
          <p:cNvSpPr/>
          <p:nvPr/>
        </p:nvSpPr>
        <p:spPr>
          <a:xfrm>
            <a:off x="2393509" y="2223228"/>
            <a:ext cx="313039" cy="1248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derecha 20"/>
          <p:cNvSpPr/>
          <p:nvPr/>
        </p:nvSpPr>
        <p:spPr>
          <a:xfrm>
            <a:off x="2269733" y="2429932"/>
            <a:ext cx="313039" cy="12480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derecha 21"/>
          <p:cNvSpPr/>
          <p:nvPr/>
        </p:nvSpPr>
        <p:spPr>
          <a:xfrm>
            <a:off x="1715999" y="2617136"/>
            <a:ext cx="313039" cy="12480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311127" y="3282021"/>
            <a:ext cx="449057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Los estimadores no paramétricos de riqueza </a:t>
            </a:r>
            <a:r>
              <a:rPr lang="es-EC" sz="1400" dirty="0"/>
              <a:t>observada </a:t>
            </a:r>
            <a:endParaRPr lang="es-EC" sz="1400" dirty="0" smtClean="0"/>
          </a:p>
          <a:p>
            <a:pPr algn="r"/>
            <a:r>
              <a:rPr lang="es-EC" sz="1400" dirty="0" smtClean="0"/>
              <a:t>Quinsasamín (2019) y Remache (2020)</a:t>
            </a:r>
          </a:p>
          <a:p>
            <a:r>
              <a:rPr lang="es-EC" sz="1400" dirty="0" smtClean="0"/>
              <a:t>Jacknife </a:t>
            </a:r>
            <a:r>
              <a:rPr lang="es-EC" sz="1400" dirty="0"/>
              <a:t>de primer orden 66,01 %, </a:t>
            </a:r>
            <a:endParaRPr lang="es-EC" sz="1400" dirty="0" smtClean="0"/>
          </a:p>
          <a:p>
            <a:r>
              <a:rPr lang="es-EC" sz="1400" dirty="0" smtClean="0"/>
              <a:t>Chao </a:t>
            </a:r>
            <a:r>
              <a:rPr lang="es-EC" sz="1400" dirty="0"/>
              <a:t>2 el 48,68% </a:t>
            </a:r>
          </a:p>
          <a:p>
            <a:r>
              <a:rPr lang="es-EC" sz="1400" b="1" dirty="0" smtClean="0"/>
              <a:t>Bootstrap </a:t>
            </a:r>
            <a:r>
              <a:rPr lang="es-EC" sz="1400" b="1" dirty="0"/>
              <a:t>el 81,87% </a:t>
            </a:r>
            <a:r>
              <a:rPr lang="es-EC" sz="1400" dirty="0"/>
              <a:t>de la riqueza esperada</a:t>
            </a:r>
            <a:r>
              <a:rPr lang="es-EC" sz="1400" dirty="0" smtClean="0"/>
              <a:t>. </a:t>
            </a:r>
            <a:endParaRPr lang="es-EC" sz="1400" dirty="0"/>
          </a:p>
        </p:txBody>
      </p:sp>
      <p:cxnSp>
        <p:nvCxnSpPr>
          <p:cNvPr id="25" name="Conector angular 24"/>
          <p:cNvCxnSpPr>
            <a:endCxn id="14" idx="1"/>
          </p:cNvCxnSpPr>
          <p:nvPr/>
        </p:nvCxnSpPr>
        <p:spPr>
          <a:xfrm>
            <a:off x="1392194" y="4667016"/>
            <a:ext cx="3698789" cy="442025"/>
          </a:xfrm>
          <a:prstGeom prst="bentConnector3">
            <a:avLst>
              <a:gd name="adj1" fmla="val -9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650766" y="5344124"/>
            <a:ext cx="35509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i="1" dirty="0"/>
              <a:t>rango aceptable a partir del 75% de la estimación</a:t>
            </a:r>
          </a:p>
        </p:txBody>
      </p:sp>
    </p:spTree>
    <p:extLst>
      <p:ext uri="{BB962C8B-B14F-4D97-AF65-F5344CB8AC3E}">
        <p14:creationId xmlns:p14="http://schemas.microsoft.com/office/powerpoint/2010/main" val="23454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56303" y="883709"/>
            <a:ext cx="216437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Times New Roman" panose="02020603050405020304" pitchFamily="18" charset="0"/>
              </a:rPr>
              <a:t>Diversidad beta </a:t>
            </a:r>
            <a:endParaRPr lang="es-EC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3059" y="1581665"/>
            <a:ext cx="108847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Similitud de morfoespecies fúngicas ectorizosféricas entre </a:t>
            </a:r>
            <a:r>
              <a:rPr lang="es-EC" dirty="0" smtClean="0"/>
              <a:t>subparcelas </a:t>
            </a:r>
            <a:r>
              <a:rPr lang="es-EC" dirty="0"/>
              <a:t>y tipos de suelo perturbado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3750" r="51330"/>
          <a:stretch/>
        </p:blipFill>
        <p:spPr>
          <a:xfrm>
            <a:off x="1068508" y="3180079"/>
            <a:ext cx="3379924" cy="23972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3349" r="49617"/>
          <a:stretch/>
        </p:blipFill>
        <p:spPr>
          <a:xfrm>
            <a:off x="6799069" y="3327233"/>
            <a:ext cx="3135763" cy="239721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68508" y="2234455"/>
            <a:ext cx="8469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 4</a:t>
            </a:r>
          </a:p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Dendograma de Bray-Curtis por subparcelas inoculadas </a:t>
            </a:r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 sitio perturbado inoculado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55933" y="3157956"/>
            <a:ext cx="195598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ubparcela inoculada </a:t>
            </a:r>
            <a:endParaRPr lang="es-EC" sz="1400" dirty="0"/>
          </a:p>
        </p:txBody>
      </p:sp>
      <p:sp>
        <p:nvSpPr>
          <p:cNvPr id="10" name="Rectángulo 9"/>
          <p:cNvSpPr/>
          <p:nvPr/>
        </p:nvSpPr>
        <p:spPr>
          <a:xfrm>
            <a:off x="5667188" y="3157955"/>
            <a:ext cx="226376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Sitio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perturbado inoculado</a:t>
            </a: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2939092" y="3157955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41,27</a:t>
            </a:r>
            <a:r>
              <a:rPr lang="es-EC" sz="1400" dirty="0" smtClean="0"/>
              <a:t>% </a:t>
            </a:r>
            <a:endParaRPr lang="es-EC" sz="1400" dirty="0"/>
          </a:p>
        </p:txBody>
      </p:sp>
      <p:sp>
        <p:nvSpPr>
          <p:cNvPr id="13" name="Rectángulo 12"/>
          <p:cNvSpPr/>
          <p:nvPr/>
        </p:nvSpPr>
        <p:spPr>
          <a:xfrm>
            <a:off x="2812906" y="3689671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40 % </a:t>
            </a:r>
          </a:p>
        </p:txBody>
      </p:sp>
      <p:sp>
        <p:nvSpPr>
          <p:cNvPr id="15" name="Elipse 14"/>
          <p:cNvSpPr/>
          <p:nvPr/>
        </p:nvSpPr>
        <p:spPr>
          <a:xfrm>
            <a:off x="9307065" y="4665013"/>
            <a:ext cx="700453" cy="6718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9433321" y="4819136"/>
            <a:ext cx="575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CGP</a:t>
            </a:r>
            <a:endParaRPr lang="es-EC" sz="1400" b="1" dirty="0"/>
          </a:p>
        </p:txBody>
      </p:sp>
      <p:sp>
        <p:nvSpPr>
          <p:cNvPr id="17" name="Elipse 16"/>
          <p:cNvSpPr/>
          <p:nvPr/>
        </p:nvSpPr>
        <p:spPr>
          <a:xfrm>
            <a:off x="9270722" y="3694426"/>
            <a:ext cx="700453" cy="6718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9378808" y="385713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PTR</a:t>
            </a:r>
            <a:endParaRPr lang="es-EC" sz="1400" b="1" dirty="0"/>
          </a:p>
        </p:txBody>
      </p:sp>
      <p:sp>
        <p:nvSpPr>
          <p:cNvPr id="19" name="Rectángulo 18"/>
          <p:cNvSpPr/>
          <p:nvPr/>
        </p:nvSpPr>
        <p:spPr>
          <a:xfrm>
            <a:off x="8289649" y="426535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40%</a:t>
            </a:r>
            <a:endParaRPr lang="es-EC" sz="1400" dirty="0"/>
          </a:p>
        </p:txBody>
      </p:sp>
      <p:sp>
        <p:nvSpPr>
          <p:cNvPr id="20" name="Rectángulo 19"/>
          <p:cNvSpPr/>
          <p:nvPr/>
        </p:nvSpPr>
        <p:spPr>
          <a:xfrm>
            <a:off x="8288585" y="327245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22%</a:t>
            </a:r>
            <a:endParaRPr lang="es-EC" sz="1400" dirty="0"/>
          </a:p>
        </p:txBody>
      </p:sp>
      <p:sp>
        <p:nvSpPr>
          <p:cNvPr id="22" name="Elipse 21"/>
          <p:cNvSpPr/>
          <p:nvPr/>
        </p:nvSpPr>
        <p:spPr>
          <a:xfrm>
            <a:off x="3862810" y="4696706"/>
            <a:ext cx="660178" cy="4711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3855554" y="4714672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claro</a:t>
            </a:r>
            <a:endParaRPr lang="es-EC" sz="1400" b="1" dirty="0"/>
          </a:p>
        </p:txBody>
      </p:sp>
      <p:sp>
        <p:nvSpPr>
          <p:cNvPr id="24" name="Elipse 23"/>
          <p:cNvSpPr/>
          <p:nvPr/>
        </p:nvSpPr>
        <p:spPr>
          <a:xfrm>
            <a:off x="3855554" y="4181453"/>
            <a:ext cx="631520" cy="4867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3847292" y="4248839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/>
              <a:t>Pla pin</a:t>
            </a:r>
            <a:endParaRPr lang="es-EC" sz="1200" b="1" dirty="0"/>
          </a:p>
        </p:txBody>
      </p:sp>
      <p:sp>
        <p:nvSpPr>
          <p:cNvPr id="26" name="Rectángulo 25"/>
          <p:cNvSpPr/>
          <p:nvPr/>
        </p:nvSpPr>
        <p:spPr>
          <a:xfrm>
            <a:off x="4476135" y="4358645"/>
            <a:ext cx="1174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Similitud</a:t>
            </a:r>
          </a:p>
          <a:p>
            <a:r>
              <a:rPr lang="es-EC" sz="1400" b="1" dirty="0" smtClean="0"/>
              <a:t>44,07%</a:t>
            </a:r>
            <a:endParaRPr lang="es-EC" sz="1400" b="1" dirty="0"/>
          </a:p>
        </p:txBody>
      </p:sp>
      <p:sp>
        <p:nvSpPr>
          <p:cNvPr id="27" name="Rectángulo 26"/>
          <p:cNvSpPr/>
          <p:nvPr/>
        </p:nvSpPr>
        <p:spPr>
          <a:xfrm>
            <a:off x="9821103" y="4265359"/>
            <a:ext cx="1174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Similitud</a:t>
            </a:r>
          </a:p>
          <a:p>
            <a:r>
              <a:rPr lang="es-EC" sz="1400" b="1" dirty="0" smtClean="0"/>
              <a:t>48,4%</a:t>
            </a:r>
            <a:endParaRPr lang="es-EC" sz="1400" b="1" dirty="0"/>
          </a:p>
        </p:txBody>
      </p:sp>
      <p:sp>
        <p:nvSpPr>
          <p:cNvPr id="11" name="Rectángulo 10"/>
          <p:cNvSpPr/>
          <p:nvPr/>
        </p:nvSpPr>
        <p:spPr>
          <a:xfrm>
            <a:off x="4960777" y="5555331"/>
            <a:ext cx="1838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&gt; 50%</a:t>
            </a:r>
          </a:p>
          <a:p>
            <a:r>
              <a:rPr lang="es-EC" sz="1400" dirty="0" smtClean="0"/>
              <a:t>Bray </a:t>
            </a:r>
            <a:r>
              <a:rPr lang="es-EC" sz="1400" dirty="0"/>
              <a:t>&amp; </a:t>
            </a:r>
            <a:r>
              <a:rPr lang="es-EC" sz="1400" dirty="0" smtClean="0"/>
              <a:t>Curtis (1957)</a:t>
            </a:r>
            <a:endParaRPr lang="es-EC" sz="1400" dirty="0"/>
          </a:p>
        </p:txBody>
      </p:sp>
      <p:sp>
        <p:nvSpPr>
          <p:cNvPr id="14" name="Rectángulo 13"/>
          <p:cNvSpPr/>
          <p:nvPr/>
        </p:nvSpPr>
        <p:spPr>
          <a:xfrm>
            <a:off x="2044700" y="568688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Quinsasamín (2019)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146530" y="5686887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sz="1400" dirty="0"/>
              <a:t>Remache (2020)</a:t>
            </a:r>
          </a:p>
        </p:txBody>
      </p:sp>
    </p:spTree>
    <p:extLst>
      <p:ext uri="{BB962C8B-B14F-4D97-AF65-F5344CB8AC3E}">
        <p14:creationId xmlns:p14="http://schemas.microsoft.com/office/powerpoint/2010/main" val="34564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7985" y="1285103"/>
            <a:ext cx="108847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Similitud de morfoespecies fúngicas ectorizosféricas entre </a:t>
            </a:r>
            <a:r>
              <a:rPr lang="es-EC" dirty="0" smtClean="0"/>
              <a:t>subparcelas </a:t>
            </a:r>
            <a:r>
              <a:rPr lang="es-EC" dirty="0"/>
              <a:t>y tipos de suelo perturbado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524" t="13220"/>
          <a:stretch/>
        </p:blipFill>
        <p:spPr>
          <a:xfrm>
            <a:off x="827902" y="2483707"/>
            <a:ext cx="3311611" cy="255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9923" t="12365"/>
          <a:stretch/>
        </p:blipFill>
        <p:spPr>
          <a:xfrm>
            <a:off x="5807676" y="2483707"/>
            <a:ext cx="3311610" cy="25578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3610" y="5257000"/>
            <a:ext cx="223490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ubparcela No inoculada </a:t>
            </a:r>
            <a:endParaRPr lang="es-EC" sz="1400" dirty="0"/>
          </a:p>
        </p:txBody>
      </p:sp>
      <p:sp>
        <p:nvSpPr>
          <p:cNvPr id="7" name="Rectángulo 6"/>
          <p:cNvSpPr/>
          <p:nvPr/>
        </p:nvSpPr>
        <p:spPr>
          <a:xfrm>
            <a:off x="1068507" y="1960487"/>
            <a:ext cx="8469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 4</a:t>
            </a:r>
          </a:p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Dendograma de Bray-Curtis por subparcelas inoculadas </a:t>
            </a:r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 sitio perturbado inoculado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84582" y="5257000"/>
            <a:ext cx="254268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Sitio perturbado No inoculado</a:t>
            </a:r>
            <a:endParaRPr lang="es-EC" sz="1400" dirty="0"/>
          </a:p>
        </p:txBody>
      </p:sp>
      <p:sp>
        <p:nvSpPr>
          <p:cNvPr id="9" name="Rectángulo 8"/>
          <p:cNvSpPr/>
          <p:nvPr/>
        </p:nvSpPr>
        <p:spPr>
          <a:xfrm>
            <a:off x="4307732" y="3481209"/>
            <a:ext cx="1174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Similitud</a:t>
            </a:r>
          </a:p>
          <a:p>
            <a:r>
              <a:rPr lang="es-EC" sz="1400" b="1" dirty="0" smtClean="0"/>
              <a:t>45,45</a:t>
            </a:r>
            <a:r>
              <a:rPr lang="es-EC" sz="1400" b="1" dirty="0"/>
              <a:t>%</a:t>
            </a:r>
          </a:p>
        </p:txBody>
      </p:sp>
      <p:sp>
        <p:nvSpPr>
          <p:cNvPr id="10" name="Elipse 9"/>
          <p:cNvSpPr/>
          <p:nvPr/>
        </p:nvSpPr>
        <p:spPr>
          <a:xfrm>
            <a:off x="3596062" y="4070242"/>
            <a:ext cx="631520" cy="4867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3614914" y="4159737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claro</a:t>
            </a:r>
            <a:endParaRPr lang="es-EC" sz="1400" b="1" dirty="0"/>
          </a:p>
        </p:txBody>
      </p:sp>
      <p:sp>
        <p:nvSpPr>
          <p:cNvPr id="12" name="Elipse 11"/>
          <p:cNvSpPr/>
          <p:nvPr/>
        </p:nvSpPr>
        <p:spPr>
          <a:xfrm>
            <a:off x="3614914" y="3039387"/>
            <a:ext cx="631520" cy="4867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3614914" y="3102470"/>
            <a:ext cx="692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err="1" smtClean="0"/>
              <a:t>Zig</a:t>
            </a:r>
            <a:r>
              <a:rPr lang="es-EC" sz="1200" b="1" dirty="0" smtClean="0"/>
              <a:t> log</a:t>
            </a:r>
            <a:endParaRPr lang="es-EC" sz="1200" b="1" dirty="0"/>
          </a:p>
        </p:txBody>
      </p:sp>
      <p:sp>
        <p:nvSpPr>
          <p:cNvPr id="15" name="Elipse 14"/>
          <p:cNvSpPr/>
          <p:nvPr/>
        </p:nvSpPr>
        <p:spPr>
          <a:xfrm>
            <a:off x="8628170" y="3977690"/>
            <a:ext cx="700453" cy="6718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/>
          <p:cNvSpPr/>
          <p:nvPr/>
        </p:nvSpPr>
        <p:spPr>
          <a:xfrm>
            <a:off x="8619670" y="2920502"/>
            <a:ext cx="700453" cy="6718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8714447" y="4159735"/>
            <a:ext cx="575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CGP</a:t>
            </a:r>
            <a:endParaRPr lang="es-EC" sz="1400" b="1" dirty="0"/>
          </a:p>
        </p:txBody>
      </p:sp>
      <p:sp>
        <p:nvSpPr>
          <p:cNvPr id="18" name="Rectángulo 17"/>
          <p:cNvSpPr/>
          <p:nvPr/>
        </p:nvSpPr>
        <p:spPr>
          <a:xfrm>
            <a:off x="8744472" y="3076810"/>
            <a:ext cx="575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PTR</a:t>
            </a:r>
            <a:endParaRPr lang="es-EC" sz="1400" b="1" dirty="0"/>
          </a:p>
        </p:txBody>
      </p:sp>
      <p:sp>
        <p:nvSpPr>
          <p:cNvPr id="19" name="Rectángulo 18"/>
          <p:cNvSpPr/>
          <p:nvPr/>
        </p:nvSpPr>
        <p:spPr>
          <a:xfrm>
            <a:off x="9444419" y="3501022"/>
            <a:ext cx="1458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Similitud</a:t>
            </a:r>
          </a:p>
          <a:p>
            <a:r>
              <a:rPr lang="es-EC" sz="1400" b="1" dirty="0" smtClean="0"/>
              <a:t>43%</a:t>
            </a:r>
            <a:endParaRPr lang="es-EC" sz="1400" b="1" dirty="0"/>
          </a:p>
        </p:txBody>
      </p:sp>
      <p:sp>
        <p:nvSpPr>
          <p:cNvPr id="20" name="Rectángulo 19"/>
          <p:cNvSpPr/>
          <p:nvPr/>
        </p:nvSpPr>
        <p:spPr>
          <a:xfrm>
            <a:off x="7513719" y="353469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42%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053169" y="2470062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32%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327288" y="5335627"/>
            <a:ext cx="1838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&gt; 50%</a:t>
            </a:r>
          </a:p>
          <a:p>
            <a:r>
              <a:rPr lang="es-EC" sz="1400" dirty="0" smtClean="0"/>
              <a:t>Bray </a:t>
            </a:r>
            <a:r>
              <a:rPr lang="es-EC" sz="1400" dirty="0"/>
              <a:t>&amp; </a:t>
            </a:r>
            <a:r>
              <a:rPr lang="es-EC" sz="1400" dirty="0" smtClean="0"/>
              <a:t>Curtis (1957)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0801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985" y="1163248"/>
            <a:ext cx="107060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Diferencias entre morfoespecies fúngicas de </a:t>
            </a:r>
            <a:r>
              <a:rPr lang="es-EC" dirty="0" smtClean="0"/>
              <a:t>subparcelas en </a:t>
            </a:r>
            <a:r>
              <a:rPr lang="es-EC" dirty="0"/>
              <a:t>suelos perturbados e inoculados con tierra negra de bosque natural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2014"/>
              </p:ext>
            </p:extLst>
          </p:nvPr>
        </p:nvGraphicFramePr>
        <p:xfrm>
          <a:off x="2636581" y="2972590"/>
          <a:ext cx="6206429" cy="2587950"/>
        </p:xfrm>
        <a:graphic>
          <a:graphicData uri="http://schemas.openxmlformats.org/drawingml/2006/table">
            <a:tbl>
              <a:tblPr firstRow="1" firstCol="1" bandRow="1"/>
              <a:tblGrid>
                <a:gridCol w="1984881"/>
                <a:gridCol w="1304842"/>
                <a:gridCol w="1441137"/>
                <a:gridCol w="1475569"/>
              </a:tblGrid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SUB.PARCELAS    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INOCULACION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Simpson 1-</a:t>
                      </a:r>
                      <a:r>
                        <a:rPr lang="es-EC" sz="10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Shannon </a:t>
                      </a:r>
                      <a:r>
                        <a:rPr lang="es-EC" sz="1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H´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Claro             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Inoculado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 ± 0,02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 ± 0,04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Piptadenia pteroclada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Inoculado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 ± 0,03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 ± 0,07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Claro             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Inoculado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0,83 ± 0,02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1,11 ± 0,04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Piptadenia pteroclada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Inoculado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0,82 ± 0,03 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1,08 ± 0,07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Zygia longifolia  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Inoculado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 ± 0,10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1,08 ± 0,15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Platymiscium pinnatum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Inoculado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 ± 0,09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 ± 0,13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Platymiscium pinnatum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Inoculado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 ± 0,09 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 ± 0,15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Zygia longifolia  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Inoculado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0,74 ± 0,10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 ± 0,13 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500657" y="2124500"/>
            <a:ext cx="6359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Tabla 12 </a:t>
            </a:r>
          </a:p>
          <a:p>
            <a:pPr algn="just"/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Promedio ± error estándar del Índice de diversidad de las morfoespecies fúngicas de las subparcelas inoculadas y no inoculadas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32225" y="555968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 &gt; 0,05).</a:t>
            </a:r>
            <a:endParaRPr lang="es-EC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90735" y="3254411"/>
            <a:ext cx="370703" cy="2796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7698259" y="3254411"/>
            <a:ext cx="300682" cy="2796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2632225" y="5327600"/>
            <a:ext cx="5942852" cy="2215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8712755" y="5284491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sz="1400" dirty="0"/>
              <a:t>Remache (2020)</a:t>
            </a:r>
          </a:p>
        </p:txBody>
      </p:sp>
    </p:spTree>
    <p:extLst>
      <p:ext uri="{BB962C8B-B14F-4D97-AF65-F5344CB8AC3E}">
        <p14:creationId xmlns:p14="http://schemas.microsoft.com/office/powerpoint/2010/main" val="30727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7985" y="256052"/>
            <a:ext cx="3180761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7985" y="824967"/>
            <a:ext cx="10816281" cy="5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7985" y="943383"/>
            <a:ext cx="113980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pesar de las diferencias en la composición de especies, la riqueza, la diversidad y la similitud de los hongos ectorizosféricos no cambian según el tipo de suelo perturbado donde se estableció a las subparcelas.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las subparcelas inoculadas se identificó un mayor número de morfoespecies fúngicas ectorizosféricas, de los 251 aislamiento realizados, 128 pertenecen a las subparcelas inoculadas, donde claros inoculados presentaron mayor número de morfoespecies (n= 39) a diferencia de las especies arbóreas.  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subparcelas establecidas en los tipos de suelos perturbados inoculados presentaron mayor riqueza (n= 84), la abundancia (n= 128), su diversidad se considera muy alta (1-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0,97) y la distribución de la abundancia especifica es homogénea (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J´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0,88) de los hongos ectorizosféricos, en comparación con las subparcelas establecidas en los tipos de suelos perturbados no inoculados.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subparcelas y los distintos tipos de suelos perturbados, comparten un bajo porcentaje de similitud de hongos ectorizosféricos, mientras que el sitio perturbado inoculado PCPP mantuvo bajos porcentajes de similitud.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inoculación del suelo es una herramienta poderosa para restaurar ecosistemas terrestres perturbados, pero no presentó un efecto significativo sobre la diversidad de hongos ectorizosféricos. </a:t>
            </a:r>
          </a:p>
        </p:txBody>
      </p:sp>
    </p:spTree>
    <p:extLst>
      <p:ext uri="{BB962C8B-B14F-4D97-AF65-F5344CB8AC3E}">
        <p14:creationId xmlns:p14="http://schemas.microsoft.com/office/powerpoint/2010/main" val="1343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7984" y="256052"/>
            <a:ext cx="3983951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45248" y="1216789"/>
            <a:ext cx="99399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Determinar la identidad genética de las morfoespecies, realizar un estudio molecular de hongos reportados para 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Piptadenia pteroclada, Platymiscium pinnatum, Zygia longifolia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establecidos en suelos perturbados por actividad petrolera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Evaluar diferentes indicadores de calidad ambiental de grupos taxonómicos en 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Piptadenia pteroclada, Platymiscium pinnatum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Zygia longifolia.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Evaluar el efecto de la inoculación de morfoespecies fúngicas,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utilizadas en procesos de remediación de suelos afectados por actividades de la extracción de petróleo</a:t>
            </a:r>
          </a:p>
          <a:p>
            <a:pPr algn="just">
              <a:lnSpc>
                <a:spcPct val="200000"/>
              </a:lnSpc>
            </a:pP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30461" y="357271"/>
            <a:ext cx="3050413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2800" i="0" kern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1" y="1263316"/>
            <a:ext cx="3615897" cy="22017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83734" y="1564104"/>
            <a:ext cx="226055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Intervención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antrópica </a:t>
            </a:r>
            <a:endParaRPr lang="es-EC" sz="1600" dirty="0"/>
          </a:p>
        </p:txBody>
      </p:sp>
      <p:sp>
        <p:nvSpPr>
          <p:cNvPr id="7" name="Rectángulo 6"/>
          <p:cNvSpPr/>
          <p:nvPr/>
        </p:nvSpPr>
        <p:spPr>
          <a:xfrm>
            <a:off x="4783734" y="2364206"/>
            <a:ext cx="347883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Extracción y explotación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petróleo</a:t>
            </a:r>
            <a:endParaRPr lang="es-EC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03" y="734276"/>
            <a:ext cx="2731027" cy="15818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244" y="2316081"/>
            <a:ext cx="1780186" cy="11490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430" y="920397"/>
            <a:ext cx="1700707" cy="2274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77" y="4235467"/>
            <a:ext cx="5054481" cy="182517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272072" y="3934327"/>
            <a:ext cx="267428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R</a:t>
            </a:r>
            <a:r>
              <a:rPr lang="es-EC" sz="1400" dirty="0" smtClean="0"/>
              <a:t>emediación y rehabilitación</a:t>
            </a:r>
            <a:endParaRPr lang="es-EC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319" y="4088215"/>
            <a:ext cx="1936018" cy="16791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r="66762" b="15599"/>
          <a:stretch/>
        </p:blipFill>
        <p:spPr>
          <a:xfrm>
            <a:off x="8875758" y="3623124"/>
            <a:ext cx="1023151" cy="75367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0870" y="4740976"/>
            <a:ext cx="1060787" cy="8141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7" name="Conector recto de flecha 16"/>
          <p:cNvCxnSpPr/>
          <p:nvPr/>
        </p:nvCxnSpPr>
        <p:spPr>
          <a:xfrm flipV="1">
            <a:off x="7435516" y="3837416"/>
            <a:ext cx="1499775" cy="800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813534" y="4685935"/>
            <a:ext cx="2077336" cy="42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9928211" y="3759386"/>
            <a:ext cx="148790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/>
              <a:t>Diversidad </a:t>
            </a:r>
            <a:r>
              <a:rPr lang="es-EC" sz="1200" dirty="0"/>
              <a:t>fúngica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935291" y="3711765"/>
            <a:ext cx="9354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i="1" dirty="0">
                <a:latin typeface="Times New Roman" panose="02020603050405020304" pitchFamily="18" charset="0"/>
                <a:ea typeface="Calibri" panose="020F0502020204030204" pitchFamily="34" charset="0"/>
              </a:rPr>
              <a:t>Aspergillus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sp</a:t>
            </a:r>
            <a:endParaRPr lang="es-EC" sz="1000" dirty="0"/>
          </a:p>
        </p:txBody>
      </p:sp>
      <p:sp>
        <p:nvSpPr>
          <p:cNvPr id="25" name="Rectángulo 24"/>
          <p:cNvSpPr/>
          <p:nvPr/>
        </p:nvSpPr>
        <p:spPr>
          <a:xfrm>
            <a:off x="9951657" y="5112188"/>
            <a:ext cx="219322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Diversidad </a:t>
            </a: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coleopteroloógica </a:t>
            </a:r>
            <a:endParaRPr lang="es-EC" sz="1200" dirty="0"/>
          </a:p>
        </p:txBody>
      </p:sp>
      <p:sp>
        <p:nvSpPr>
          <p:cNvPr id="26" name="Rectángulo 25"/>
          <p:cNvSpPr/>
          <p:nvPr/>
        </p:nvSpPr>
        <p:spPr>
          <a:xfrm>
            <a:off x="8680098" y="4408705"/>
            <a:ext cx="2845651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900" dirty="0" smtClean="0"/>
              <a:t>Sosa (2018); Quinsasamín (2019); Remache (2020)</a:t>
            </a:r>
            <a:endParaRPr lang="es-EC" sz="900" dirty="0"/>
          </a:p>
        </p:txBody>
      </p:sp>
      <p:sp>
        <p:nvSpPr>
          <p:cNvPr id="28" name="Rectángulo 27"/>
          <p:cNvSpPr/>
          <p:nvPr/>
        </p:nvSpPr>
        <p:spPr>
          <a:xfrm>
            <a:off x="9870780" y="5467730"/>
            <a:ext cx="1903085" cy="2308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900" dirty="0" smtClean="0"/>
              <a:t>Quiloango (2019); Paredes(2019)</a:t>
            </a:r>
            <a:endParaRPr lang="es-EC" sz="900" dirty="0"/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5768C647-CAF1-4217-8778-11A043331F15}"/>
              </a:ext>
            </a:extLst>
          </p:cNvPr>
          <p:cNvSpPr/>
          <p:nvPr/>
        </p:nvSpPr>
        <p:spPr>
          <a:xfrm>
            <a:off x="6500027" y="4452647"/>
            <a:ext cx="728809" cy="475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471898" y="4547435"/>
            <a:ext cx="7569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b="1" dirty="0" smtClean="0"/>
              <a:t>Inoculación</a:t>
            </a:r>
            <a:endParaRPr lang="es-EC" sz="800" b="1" dirty="0"/>
          </a:p>
        </p:txBody>
      </p:sp>
    </p:spTree>
    <p:extLst>
      <p:ext uri="{BB962C8B-B14F-4D97-AF65-F5344CB8AC3E}">
        <p14:creationId xmlns:p14="http://schemas.microsoft.com/office/powerpoint/2010/main" val="25862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19" y="2542738"/>
            <a:ext cx="63315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iometriaecuador2017.com/wp-content/uploads/2017/03/esp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2" y="780889"/>
            <a:ext cx="4146337" cy="15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880">
            <a:off x="9280200" y="1934009"/>
            <a:ext cx="2467842" cy="17679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415" y="780889"/>
            <a:ext cx="1475360" cy="15119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58940" t="38165" r="28345" b="47307"/>
          <a:stretch/>
        </p:blipFill>
        <p:spPr>
          <a:xfrm>
            <a:off x="8414256" y="3948377"/>
            <a:ext cx="1866560" cy="12795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58940" t="59900" r="28345" b="24165"/>
          <a:stretch/>
        </p:blipFill>
        <p:spPr>
          <a:xfrm>
            <a:off x="5968314" y="4919002"/>
            <a:ext cx="2044669" cy="11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5714" y="357271"/>
            <a:ext cx="2247328" cy="4368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C" sz="2800" i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2800" i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5714" y="1035840"/>
            <a:ext cx="11222886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197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16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s-EC" sz="1600" b="1" dirty="0" smtClean="0">
              <a:solidFill>
                <a:srgbClr val="1F4D7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Evaluar el efecto de la inoculación de suelos perturbados por la extracción de petróleo sobre la diversidad de hongos ectorizosféricos de tres especies arbóreas en la Amazonia ecuatoriana. </a:t>
            </a:r>
            <a:endParaRPr lang="es-EC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2197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16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Específicos </a:t>
            </a:r>
            <a:endParaRPr lang="es-EC" sz="1600" b="1" dirty="0" smtClean="0">
              <a:solidFill>
                <a:srgbClr val="1F4D7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a typeface="Calibri" panose="020F0502020204030204" pitchFamily="34" charset="0"/>
              </a:rPr>
              <a:t>Analizar el efecto de la inoculación sobre la riqueza fúngica de especies forestales leguminosas establecidas en suelos perturbados.</a:t>
            </a:r>
            <a:endParaRPr lang="es-EC" sz="1600" dirty="0" smtClean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a typeface="Calibri" panose="020F0502020204030204" pitchFamily="34" charset="0"/>
              </a:rPr>
              <a:t>Contrastar las diferencias en la estructura de la comunidad microfúngica entre suelo perturbados y no perturbados por acciones de la extracción de petróleo.</a:t>
            </a:r>
            <a:endParaRPr lang="es-EC" sz="1600" dirty="0" smtClean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>
                <a:solidFill>
                  <a:srgbClr val="000000"/>
                </a:solidFill>
                <a:ea typeface="Calibri" panose="020F0502020204030204" pitchFamily="34" charset="0"/>
              </a:rPr>
              <a:t>Determinar el grado de cambio de la composición de especies fúngicas (diversidad beta) entre comunidades inoculadas y no inoculadas</a:t>
            </a: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5714" y="357271"/>
            <a:ext cx="2163108" cy="4368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C" sz="2800" i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HIPÓTESIS</a:t>
            </a:r>
            <a:endParaRPr lang="es-EC" sz="2800" i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4558" y="1023281"/>
            <a:ext cx="101907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H0: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inoculación de tierra negra proveniente de bosque natural no aumenta la diversidad de hongos ectorizosféricos de Platymiscium pinnatum, Piptadenia pteroclada, y Zygia longifolia, en suelos perturbados y no perturbados por la extracción de petróleo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C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H1: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inoculación de tierra negra proveniente de bosque natural aumenta la diversidad de hongos ectorizosféricos de Platymiscium pinnatum, Piptadenia pteroclada, y Zygia longifolia, en suelos perturbados y no perturbados por la extracción de petróleo.</a:t>
            </a:r>
          </a:p>
        </p:txBody>
      </p:sp>
    </p:spTree>
    <p:extLst>
      <p:ext uri="{BB962C8B-B14F-4D97-AF65-F5344CB8AC3E}">
        <p14:creationId xmlns:p14="http://schemas.microsoft.com/office/powerpoint/2010/main" val="15814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5713" y="357271"/>
            <a:ext cx="3065476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METODOLOGÍA 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9602" y="2004754"/>
            <a:ext cx="14927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rimera fase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</a:rPr>
              <a:t>Campo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2411175" y="2030982"/>
            <a:ext cx="22655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/>
              <a:t>S</a:t>
            </a:r>
            <a:r>
              <a:rPr lang="es-EC" sz="1600" b="1" dirty="0" smtClean="0"/>
              <a:t>elección de sitio de muestreo </a:t>
            </a:r>
            <a:endParaRPr lang="es-EC" sz="1600" b="1" dirty="0"/>
          </a:p>
        </p:txBody>
      </p:sp>
      <p:sp>
        <p:nvSpPr>
          <p:cNvPr id="7" name="Rectángulo 6"/>
          <p:cNvSpPr/>
          <p:nvPr/>
        </p:nvSpPr>
        <p:spPr>
          <a:xfrm>
            <a:off x="5003985" y="2004754"/>
            <a:ext cx="226554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Selección de especies arbóreas</a:t>
            </a:r>
            <a:endParaRPr lang="es-EC" sz="1600" b="1" dirty="0">
              <a:solidFill>
                <a:srgbClr val="2E74B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50210" y="2030983"/>
            <a:ext cx="16149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Aplicación del inóculo </a:t>
            </a:r>
            <a:endParaRPr lang="es-EC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19508" y="2104022"/>
            <a:ext cx="198240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 de muestras</a:t>
            </a:r>
            <a:endParaRPr lang="es-EC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4708876" y="2054825"/>
            <a:ext cx="295110" cy="48463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derecha 10"/>
          <p:cNvSpPr/>
          <p:nvPr/>
        </p:nvSpPr>
        <p:spPr>
          <a:xfrm>
            <a:off x="2006714" y="2030983"/>
            <a:ext cx="324853" cy="48463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7312317" y="2089531"/>
            <a:ext cx="295110" cy="48463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derecha 12"/>
          <p:cNvSpPr/>
          <p:nvPr/>
        </p:nvSpPr>
        <p:spPr>
          <a:xfrm>
            <a:off x="9344790" y="2054825"/>
            <a:ext cx="295110" cy="48463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409254" y="4183594"/>
            <a:ext cx="160813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egunda fase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</a:rPr>
              <a:t>Laboratorio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2578398" y="4302575"/>
            <a:ext cx="142811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Aislamiento</a:t>
            </a:r>
            <a:endParaRPr lang="es-EC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530030" y="4357665"/>
            <a:ext cx="362952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Identificación de especies fúngicas</a:t>
            </a:r>
            <a:endParaRPr lang="es-EC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2140640" y="4229536"/>
            <a:ext cx="324853" cy="48463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>
            <a:off x="7135019" y="4264444"/>
            <a:ext cx="324853" cy="48463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4537928" y="4337483"/>
            <a:ext cx="245291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Purificación </a:t>
            </a: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hongos</a:t>
            </a:r>
            <a:endParaRPr lang="es-EC" sz="20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4109795" y="4229536"/>
            <a:ext cx="324853" cy="48463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9460" y="285081"/>
            <a:ext cx="3065476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METODOLOGÍA 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7409" y="1204845"/>
            <a:ext cx="266957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EXPERIMENTAL </a:t>
            </a:r>
            <a:endParaRPr lang="es-EC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9558" t="37232" r="25382" b="18624"/>
          <a:stretch/>
        </p:blipFill>
        <p:spPr bwMode="auto">
          <a:xfrm>
            <a:off x="1538811" y="2838166"/>
            <a:ext cx="6087628" cy="281034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538811" y="2233407"/>
            <a:ext cx="6096000" cy="5899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 1</a:t>
            </a:r>
            <a:endParaRPr lang="es-EC" sz="1200" i="1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s-EC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Croquis experimental de la investigación </a:t>
            </a:r>
            <a:endParaRPr lang="es-EC" sz="12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67664" y="1804437"/>
            <a:ext cx="601579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err="1"/>
              <a:t>Yijkl</a:t>
            </a:r>
            <a:r>
              <a:rPr lang="es-EC" sz="1400" dirty="0"/>
              <a:t>= </a:t>
            </a:r>
            <a:r>
              <a:rPr lang="el-GR" sz="1400" dirty="0"/>
              <a:t>μ + </a:t>
            </a:r>
            <a:r>
              <a:rPr lang="es-EC" sz="1400" dirty="0"/>
              <a:t>Si + </a:t>
            </a:r>
            <a:r>
              <a:rPr lang="el-GR" sz="1400" dirty="0"/>
              <a:t>δ</a:t>
            </a:r>
            <a:r>
              <a:rPr lang="es-EC" sz="1400" dirty="0"/>
              <a:t>l(i) + </a:t>
            </a:r>
            <a:r>
              <a:rPr lang="es-EC" sz="1400" dirty="0" err="1"/>
              <a:t>Ej</a:t>
            </a:r>
            <a:r>
              <a:rPr lang="es-EC" sz="1400" dirty="0"/>
              <a:t> + (SE)</a:t>
            </a:r>
            <a:r>
              <a:rPr lang="es-EC" sz="1400" dirty="0" err="1"/>
              <a:t>ij</a:t>
            </a:r>
            <a:r>
              <a:rPr lang="es-EC" sz="1400" dirty="0"/>
              <a:t> + </a:t>
            </a:r>
            <a:r>
              <a:rPr lang="es-EC" sz="1400" dirty="0" err="1"/>
              <a:t>ejl</a:t>
            </a:r>
            <a:r>
              <a:rPr lang="es-EC" sz="1400" dirty="0"/>
              <a:t>(i) + </a:t>
            </a:r>
            <a:r>
              <a:rPr lang="es-EC" sz="1400" dirty="0" err="1"/>
              <a:t>Ik</a:t>
            </a:r>
            <a:r>
              <a:rPr lang="es-EC" sz="1400" dirty="0"/>
              <a:t> + (SI)</a:t>
            </a:r>
            <a:r>
              <a:rPr lang="es-EC" sz="1400" dirty="0" err="1"/>
              <a:t>ik</a:t>
            </a:r>
            <a:r>
              <a:rPr lang="es-EC" sz="1400" dirty="0"/>
              <a:t> + (EI)</a:t>
            </a:r>
            <a:r>
              <a:rPr lang="es-EC" sz="1400" dirty="0" err="1"/>
              <a:t>jk</a:t>
            </a:r>
            <a:r>
              <a:rPr lang="es-EC" sz="1400" dirty="0"/>
              <a:t> + (SEI)</a:t>
            </a:r>
            <a:r>
              <a:rPr lang="es-EC" sz="1400" dirty="0" err="1"/>
              <a:t>ijk</a:t>
            </a:r>
            <a:r>
              <a:rPr lang="es-EC" sz="1400" dirty="0"/>
              <a:t> + </a:t>
            </a:r>
            <a:r>
              <a:rPr lang="es-EC" sz="1400" dirty="0" err="1"/>
              <a:t>eijkl</a:t>
            </a:r>
            <a:endParaRPr lang="es-EC" sz="1400" dirty="0"/>
          </a:p>
        </p:txBody>
      </p:sp>
      <p:sp>
        <p:nvSpPr>
          <p:cNvPr id="7" name="Rectángulo 6"/>
          <p:cNvSpPr/>
          <p:nvPr/>
        </p:nvSpPr>
        <p:spPr>
          <a:xfrm>
            <a:off x="7626439" y="1300397"/>
            <a:ext cx="2592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DCA parcela </a:t>
            </a: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subdividida</a:t>
            </a:r>
            <a:endParaRPr lang="es-EC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109" y="2528359"/>
            <a:ext cx="1051519" cy="125322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760620" y="5673555"/>
            <a:ext cx="6348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128 unidades experimentales, 64 inoculados y 64 no inoculados</a:t>
            </a:r>
          </a:p>
        </p:txBody>
      </p:sp>
    </p:spTree>
    <p:extLst>
      <p:ext uri="{BB962C8B-B14F-4D97-AF65-F5344CB8AC3E}">
        <p14:creationId xmlns:p14="http://schemas.microsoft.com/office/powerpoint/2010/main" val="30031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7184" y="1216877"/>
            <a:ext cx="297228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MÉTRICAS DE DIVERSIDAD </a:t>
            </a:r>
            <a:endParaRPr lang="es-EC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39460" y="285081"/>
            <a:ext cx="3065476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METODOLOGÍA 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460" y="3509030"/>
            <a:ext cx="20778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Times New Roman" panose="02020603050405020304" pitchFamily="18" charset="0"/>
              </a:rPr>
              <a:t>Diversidad </a:t>
            </a:r>
            <a:r>
              <a:rPr lang="es-E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Times New Roman" panose="02020603050405020304" pitchFamily="18" charset="0"/>
              </a:rPr>
              <a:t>alfa </a:t>
            </a:r>
            <a:endParaRPr lang="es-EC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28760" y="721895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composición de especies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riqueza y estructura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3215625" y="2049284"/>
            <a:ext cx="28135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Composición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especies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3219473" y="3139698"/>
            <a:ext cx="14029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Abundancia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3219473" y="4045446"/>
            <a:ext cx="212109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Riqueza especifica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3125856" y="5135860"/>
            <a:ext cx="29931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Estructura de la comunidad</a:t>
            </a:r>
            <a:endParaRPr lang="es-EC" dirty="0"/>
          </a:p>
        </p:txBody>
      </p:sp>
      <p:cxnSp>
        <p:nvCxnSpPr>
          <p:cNvPr id="13" name="Conector recto de flecha 12"/>
          <p:cNvCxnSpPr>
            <a:stCxn id="6" idx="3"/>
            <a:endCxn id="8" idx="1"/>
          </p:cNvCxnSpPr>
          <p:nvPr/>
        </p:nvCxnSpPr>
        <p:spPr>
          <a:xfrm flipV="1">
            <a:off x="2417273" y="2233950"/>
            <a:ext cx="798352" cy="14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6" idx="3"/>
            <a:endCxn id="9" idx="1"/>
          </p:cNvCxnSpPr>
          <p:nvPr/>
        </p:nvCxnSpPr>
        <p:spPr>
          <a:xfrm flipV="1">
            <a:off x="2417273" y="3324364"/>
            <a:ext cx="802200" cy="384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10" idx="1"/>
          </p:cNvCxnSpPr>
          <p:nvPr/>
        </p:nvCxnSpPr>
        <p:spPr>
          <a:xfrm>
            <a:off x="2417273" y="3709085"/>
            <a:ext cx="802200" cy="521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417273" y="3709085"/>
            <a:ext cx="708583" cy="164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6246517" y="1976706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Lista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 especies </a:t>
            </a:r>
            <a:endParaRPr lang="es-EC" sz="1600" dirty="0"/>
          </a:p>
        </p:txBody>
      </p:sp>
      <p:sp>
        <p:nvSpPr>
          <p:cNvPr id="25" name="Rectángulo 24"/>
          <p:cNvSpPr/>
          <p:nvPr/>
        </p:nvSpPr>
        <p:spPr>
          <a:xfrm>
            <a:off x="4824289" y="3110157"/>
            <a:ext cx="5221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/>
              <a:t>Abundancia absoluta (</a:t>
            </a:r>
            <a:r>
              <a:rPr lang="es-EC" sz="1600" i="1" dirty="0" smtClean="0"/>
              <a:t>n</a:t>
            </a:r>
            <a:r>
              <a:rPr lang="es-EC" sz="1600" dirty="0" smtClean="0"/>
              <a:t>) y abundancia proporcional (</a:t>
            </a:r>
            <a:r>
              <a:rPr lang="es-EC" sz="1600" i="1" dirty="0" smtClean="0"/>
              <a:t>pi</a:t>
            </a:r>
            <a:r>
              <a:rPr lang="es-EC" sz="1600" dirty="0" smtClean="0"/>
              <a:t>)</a:t>
            </a:r>
            <a:endParaRPr lang="es-EC" sz="1600" dirty="0"/>
          </a:p>
        </p:txBody>
      </p:sp>
      <p:sp>
        <p:nvSpPr>
          <p:cNvPr id="27" name="Rectángulo 26"/>
          <p:cNvSpPr/>
          <p:nvPr/>
        </p:nvSpPr>
        <p:spPr>
          <a:xfrm>
            <a:off x="5203669" y="3609826"/>
            <a:ext cx="3048377" cy="11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Bootstrap 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Chao 2 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Jacknife de primer orden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374053" y="4990195"/>
            <a:ext cx="5200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Índices de diversidad de Simpson (1-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y Shannon (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375137" y="5467641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Equitatividad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Pielou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</a:p>
        </p:txBody>
      </p:sp>
      <p:sp>
        <p:nvSpPr>
          <p:cNvPr id="30" name="Abrir llave 29"/>
          <p:cNvSpPr/>
          <p:nvPr/>
        </p:nvSpPr>
        <p:spPr>
          <a:xfrm>
            <a:off x="6118982" y="1862296"/>
            <a:ext cx="255071" cy="59477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Abrir llave 30"/>
          <p:cNvSpPr/>
          <p:nvPr/>
        </p:nvSpPr>
        <p:spPr>
          <a:xfrm>
            <a:off x="4696753" y="3015351"/>
            <a:ext cx="255071" cy="59477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Abrir llave 31"/>
          <p:cNvSpPr/>
          <p:nvPr/>
        </p:nvSpPr>
        <p:spPr>
          <a:xfrm>
            <a:off x="5455149" y="3622438"/>
            <a:ext cx="267869" cy="1165901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Abrir llave 32"/>
          <p:cNvSpPr/>
          <p:nvPr/>
        </p:nvSpPr>
        <p:spPr>
          <a:xfrm>
            <a:off x="6193834" y="5006666"/>
            <a:ext cx="209247" cy="78305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44" y="3916736"/>
            <a:ext cx="2018304" cy="46943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147" y="5305681"/>
            <a:ext cx="1003965" cy="56222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380" y="5317099"/>
            <a:ext cx="1004681" cy="637972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15625" y="4414105"/>
            <a:ext cx="1894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Pozo (2017)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3462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9460" y="285081"/>
            <a:ext cx="3065476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METODOLOGÍA 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7184" y="1216877"/>
            <a:ext cx="297228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MÉTRICAS DE DIVERSIDAD </a:t>
            </a:r>
            <a:endParaRPr lang="es-EC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9460" y="2972001"/>
            <a:ext cx="216437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Times New Roman" panose="02020603050405020304" pitchFamily="18" charset="0"/>
              </a:rPr>
              <a:t>Diversidad beta </a:t>
            </a:r>
            <a:endParaRPr lang="es-EC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43757" y="2971895"/>
            <a:ext cx="33906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Índice de similitud de Sorensen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7278374" y="2965215"/>
            <a:ext cx="31726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Dendograma de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Bray–Curtis </a:t>
            </a:r>
            <a:endParaRPr lang="es-EC" dirty="0"/>
          </a:p>
        </p:txBody>
      </p:sp>
      <p:sp>
        <p:nvSpPr>
          <p:cNvPr id="7" name="Flecha derecha 6"/>
          <p:cNvSpPr/>
          <p:nvPr/>
        </p:nvSpPr>
        <p:spPr>
          <a:xfrm>
            <a:off x="2695404" y="3072028"/>
            <a:ext cx="452761" cy="20005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derecha 7"/>
          <p:cNvSpPr/>
          <p:nvPr/>
        </p:nvSpPr>
        <p:spPr>
          <a:xfrm>
            <a:off x="6730021" y="3050940"/>
            <a:ext cx="452761" cy="20005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647" y="3529615"/>
            <a:ext cx="1690953" cy="99037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7985" y="256052"/>
            <a:ext cx="5306597" cy="436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C" sz="2800" i="0" kern="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i="0" kern="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4316" y="1088350"/>
            <a:ext cx="61093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Composición de la comunidad fúngica ectorizosférica</a:t>
            </a:r>
            <a:endParaRPr lang="es-EC" sz="2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66" y="5999694"/>
            <a:ext cx="2957192" cy="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15147"/>
              </p:ext>
            </p:extLst>
          </p:nvPr>
        </p:nvGraphicFramePr>
        <p:xfrm>
          <a:off x="377989" y="1753431"/>
          <a:ext cx="5721415" cy="4351346"/>
        </p:xfrm>
        <a:graphic>
          <a:graphicData uri="http://schemas.openxmlformats.org/drawingml/2006/table">
            <a:tbl>
              <a:tblPr/>
              <a:tblGrid>
                <a:gridCol w="759204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1558"/>
                <a:gridCol w="383515"/>
              </a:tblGrid>
              <a:tr h="116502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MORFOESPECIES</a:t>
                      </a:r>
                    </a:p>
                    <a:p>
                      <a:pPr algn="just" fontAlgn="ctr"/>
                      <a:r>
                        <a:rPr lang="es-EC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FÚNGICAS</a:t>
                      </a:r>
                      <a:endParaRPr lang="es-EC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Claro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Piptadenia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Platymiscium 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Zygia 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3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pteroclada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pinnatum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longifolia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65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N.I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23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ni(Pi)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Scopulariopsis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5(0,082)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5(0,208)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5(0,172)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10(0,189)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9(0,129)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27(0,108)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5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3(0,097)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6(0,098)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4(0,075)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3(0,086)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17(0,068)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Scopulariopsis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3(0,125)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5(0,094)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11(0,044)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Botryotrichum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6(0,086)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3(0,107)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5(0,075)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Thielaviopsis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5(0,167)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7(0,115)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7(0,028)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Thielaviopsis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7(0,028)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Geotrichum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2(0,038)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6(0,024)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Rhizopus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3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6(0,024)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Aspergillus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8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Rhizoctonia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2(0,071)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2(0,030)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Rhizopus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2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2(0,065)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3(0,049)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2(0,057)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0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Trichoderma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sp. 8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1(0,015)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1(0,033)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1(0,042)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1(0,019)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2(0,029)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5(0,020)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Fusarium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sp. 1</a:t>
                      </a:r>
                      <a:endParaRPr lang="es-EC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4(0,143)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4(0,060)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5" marR="5825" marT="5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4(0,016)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</a:t>
                      </a:r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es-EC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0,9546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0,9362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0,9641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0,9469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0,9503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0,9132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0,9327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0,9502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0,9306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0,9498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0,9657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H´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3,201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2,917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3,258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2,767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3,144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3,279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J´</a:t>
                      </a:r>
                    </a:p>
                  </a:txBody>
                  <a:tcPr marL="5825" marR="5825" marT="5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0,9714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0,9583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0,9599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0,9753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0,9319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0,936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0,9397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0,9064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0,9651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0,9545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0,9223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0,8792</a:t>
                      </a:r>
                    </a:p>
                  </a:txBody>
                  <a:tcPr marL="5825" marR="5825" marT="58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6619875" y="4396085"/>
            <a:ext cx="31647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251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aislamientos</a:t>
            </a:r>
          </a:p>
          <a:p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79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morfoespecies fúngicas ectorizosféricas </a:t>
            </a:r>
            <a:endParaRPr lang="es-EC" sz="1200" dirty="0"/>
          </a:p>
        </p:txBody>
      </p:sp>
      <p:sp>
        <p:nvSpPr>
          <p:cNvPr id="11" name="Elipse 10"/>
          <p:cNvSpPr/>
          <p:nvPr/>
        </p:nvSpPr>
        <p:spPr>
          <a:xfrm>
            <a:off x="5593404" y="5525311"/>
            <a:ext cx="369652" cy="237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3" name="Conector recto de flecha 12"/>
          <p:cNvCxnSpPr>
            <a:stCxn id="11" idx="6"/>
          </p:cNvCxnSpPr>
          <p:nvPr/>
        </p:nvCxnSpPr>
        <p:spPr>
          <a:xfrm flipV="1">
            <a:off x="5963056" y="4857750"/>
            <a:ext cx="656819" cy="7862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77985" y="2222991"/>
            <a:ext cx="5727540" cy="24252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6105525" y="3162300"/>
            <a:ext cx="895350" cy="9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7000875" y="2977634"/>
            <a:ext cx="208890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Phylum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Ascomycota </a:t>
            </a:r>
            <a:endParaRPr lang="es-EC" sz="16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30703" t="38412" r="27578" b="44010"/>
          <a:stretch/>
        </p:blipFill>
        <p:spPr>
          <a:xfrm>
            <a:off x="7000875" y="3418639"/>
            <a:ext cx="2132167" cy="69249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303681" y="603344"/>
            <a:ext cx="20778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Times New Roman" panose="02020603050405020304" pitchFamily="18" charset="0"/>
              </a:rPr>
              <a:t>Diversidad </a:t>
            </a:r>
            <a:r>
              <a:rPr lang="es-E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Times New Roman" panose="02020603050405020304" pitchFamily="18" charset="0"/>
              </a:rPr>
              <a:t>alfa </a:t>
            </a:r>
            <a:endParaRPr lang="es-EC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03681" y="1726957"/>
            <a:ext cx="5383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/>
              <a:t>Algunas </a:t>
            </a:r>
            <a:r>
              <a:rPr lang="es-EC" sz="1200" dirty="0"/>
              <a:t>de las morfoespecies fúngicas ectorizosféricas encontradas e identificadas, han sido registradas por Sosa (2018), Quinsasamín (2019) y Remache (2020).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133042" y="3049307"/>
            <a:ext cx="1645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Pacasa et al., (2017).</a:t>
            </a:r>
          </a:p>
        </p:txBody>
      </p:sp>
    </p:spTree>
    <p:extLst>
      <p:ext uri="{BB962C8B-B14F-4D97-AF65-F5344CB8AC3E}">
        <p14:creationId xmlns:p14="http://schemas.microsoft.com/office/powerpoint/2010/main" val="17856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p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3492</Words>
  <Application>Microsoft Office PowerPoint</Application>
  <PresentationFormat>Personalizado</PresentationFormat>
  <Paragraphs>1410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1_Tema de Office</vt:lpstr>
      <vt:lpstr>Diseño predeterminado</vt:lpstr>
      <vt:lpstr>espe</vt:lpstr>
      <vt:lpstr>CorelDRAW</vt:lpstr>
      <vt:lpstr>Presentación de PowerPoint</vt:lpstr>
      <vt:lpstr>Presentación de PowerPoint</vt:lpstr>
      <vt:lpstr>OBJETIVOS</vt:lpstr>
      <vt:lpstr>HIPÓTESIS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User</cp:lastModifiedBy>
  <cp:revision>90</cp:revision>
  <dcterms:created xsi:type="dcterms:W3CDTF">2021-04-03T23:59:38Z</dcterms:created>
  <dcterms:modified xsi:type="dcterms:W3CDTF">2021-04-20T19:08:32Z</dcterms:modified>
</cp:coreProperties>
</file>