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72" r:id="rId2"/>
    <p:sldId id="317" r:id="rId3"/>
    <p:sldId id="319" r:id="rId4"/>
    <p:sldId id="318" r:id="rId5"/>
    <p:sldId id="301" r:id="rId6"/>
    <p:sldId id="302" r:id="rId7"/>
    <p:sldId id="312" r:id="rId8"/>
    <p:sldId id="313" r:id="rId9"/>
    <p:sldId id="303" r:id="rId10"/>
    <p:sldId id="314" r:id="rId11"/>
    <p:sldId id="304" r:id="rId12"/>
    <p:sldId id="305" r:id="rId13"/>
    <p:sldId id="306" r:id="rId14"/>
    <p:sldId id="307" r:id="rId15"/>
    <p:sldId id="320" r:id="rId16"/>
    <p:sldId id="308" r:id="rId17"/>
    <p:sldId id="321" r:id="rId18"/>
    <p:sldId id="322" r:id="rId19"/>
    <p:sldId id="323" r:id="rId20"/>
    <p:sldId id="324" r:id="rId21"/>
    <p:sldId id="327" r:id="rId22"/>
    <p:sldId id="326" r:id="rId23"/>
    <p:sldId id="328" r:id="rId24"/>
    <p:sldId id="309" r:id="rId25"/>
    <p:sldId id="315" r:id="rId26"/>
    <p:sldId id="316" r:id="rId27"/>
    <p:sldId id="310" r:id="rId28"/>
    <p:sldId id="325" r:id="rId29"/>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92"/>
    <a:srgbClr val="F5EA64"/>
    <a:srgbClr val="FFCF5C"/>
    <a:srgbClr val="2BCC92"/>
    <a:srgbClr val="E4BA51"/>
    <a:srgbClr val="EEB500"/>
    <a:srgbClr val="FF6560"/>
    <a:srgbClr val="EBF4DB"/>
    <a:srgbClr val="D5E0CB"/>
    <a:srgbClr val="BECF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1336" autoAdjust="0"/>
    <p:restoredTop sz="94291" autoAdjust="0"/>
  </p:normalViewPr>
  <p:slideViewPr>
    <p:cSldViewPr snapToGrid="0">
      <p:cViewPr varScale="1">
        <p:scale>
          <a:sx n="68" d="100"/>
          <a:sy n="68" d="100"/>
        </p:scale>
        <p:origin x="1164" y="96"/>
      </p:cViewPr>
      <p:guideLst/>
    </p:cSldViewPr>
  </p:slideViewPr>
  <p:notesTextViewPr>
    <p:cViewPr>
      <p:scale>
        <a:sx n="80" d="100"/>
        <a:sy n="8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anc\Desktop\preguntas_Encues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anc\Desktop\preguntas_Encues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anc\Desktop\preguntas_Encues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anc\Desktop\preguntas_Encues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uanc\Desktop\preguntas_Encues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uanc\Desktop\preguntas_Encues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uanc\Desktop\preguntas_Encues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uanc\Desktop\preguntas_Encues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uanc\Desktop\preguntas_Encues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s-EC" sz="1800" b="1" i="0" u="none" strike="noStrike" baseline="0">
                <a:effectLst/>
              </a:rPr>
              <a:t>¿</a:t>
            </a:r>
            <a:r>
              <a:rPr lang="es-EC"/>
              <a:t>Qué tan inclusiva es la educación que usted recibe?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C7AF-4E4F-8934-56A0648F72A3}"/>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C7AF-4E4F-8934-56A0648F72A3}"/>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C7AF-4E4F-8934-56A0648F72A3}"/>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C7AF-4E4F-8934-56A0648F72A3}"/>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C7AF-4E4F-8934-56A0648F72A3}"/>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Sheet1!$B$5:$F$5</c:f>
              <c:strCache>
                <c:ptCount val="5"/>
                <c:pt idx="0">
                  <c:v>No Satisfecho</c:v>
                </c:pt>
                <c:pt idx="1">
                  <c:v>Poco Satisfecho</c:v>
                </c:pt>
                <c:pt idx="2">
                  <c:v>Neutro</c:v>
                </c:pt>
                <c:pt idx="3">
                  <c:v>Satisfecho</c:v>
                </c:pt>
                <c:pt idx="4">
                  <c:v>Muy Satisfecho</c:v>
                </c:pt>
              </c:strCache>
            </c:strRef>
          </c:cat>
          <c:val>
            <c:numRef>
              <c:f>Sheet1!$B$6:$F$6</c:f>
              <c:numCache>
                <c:formatCode>General</c:formatCode>
                <c:ptCount val="5"/>
                <c:pt idx="0">
                  <c:v>60</c:v>
                </c:pt>
                <c:pt idx="1">
                  <c:v>40</c:v>
                </c:pt>
                <c:pt idx="2">
                  <c:v>0</c:v>
                </c:pt>
                <c:pt idx="3">
                  <c:v>0</c:v>
                </c:pt>
                <c:pt idx="4">
                  <c:v>0</c:v>
                </c:pt>
              </c:numCache>
            </c:numRef>
          </c:val>
          <c:extLst>
            <c:ext xmlns:c16="http://schemas.microsoft.com/office/drawing/2014/chart" uri="{C3380CC4-5D6E-409C-BE32-E72D297353CC}">
              <c16:uniqueId val="{0000000A-C7AF-4E4F-8934-56A0648F72A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EC"/>
              <a:t>¿Conoce el concepto de Earcons y Spearcons?</a:t>
            </a:r>
          </a:p>
        </c:rich>
      </c:tx>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832A-48BA-91A1-8CD1DA91F227}"/>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832A-48BA-91A1-8CD1DA91F22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Sheet2!$B$5:$C$5</c:f>
              <c:strCache>
                <c:ptCount val="2"/>
                <c:pt idx="0">
                  <c:v>Si </c:v>
                </c:pt>
                <c:pt idx="1">
                  <c:v>No</c:v>
                </c:pt>
              </c:strCache>
            </c:strRef>
          </c:cat>
          <c:val>
            <c:numRef>
              <c:f>Sheet2!$B$6:$C$6</c:f>
              <c:numCache>
                <c:formatCode>General</c:formatCode>
                <c:ptCount val="2"/>
                <c:pt idx="0">
                  <c:v>1</c:v>
                </c:pt>
                <c:pt idx="1">
                  <c:v>4</c:v>
                </c:pt>
              </c:numCache>
            </c:numRef>
          </c:val>
          <c:extLst>
            <c:ext xmlns:c16="http://schemas.microsoft.com/office/drawing/2014/chart" uri="{C3380CC4-5D6E-409C-BE32-E72D297353CC}">
              <c16:uniqueId val="{00000004-832A-48BA-91A1-8CD1DA91F22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s-EC" sz="1800" b="1" i="0" u="none" strike="noStrike" baseline="0">
                <a:effectLst/>
              </a:rPr>
              <a:t>¿</a:t>
            </a:r>
            <a:r>
              <a:rPr lang="es-EC"/>
              <a:t>Conoce el uso de Earcons y Spearcons con Audio</a:t>
            </a:r>
            <a:r>
              <a:rPr lang="es-EC" baseline="0"/>
              <a:t> 3D?</a:t>
            </a:r>
            <a:endParaRPr lang="es-EC"/>
          </a:p>
        </c:rich>
      </c:tx>
      <c:layout>
        <c:manualLayout>
          <c:xMode val="edge"/>
          <c:yMode val="edge"/>
          <c:x val="0.11535809526266778"/>
          <c:y val="1.051740672219636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EEF0-4C0D-903D-64D8EF643113}"/>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EEF0-4C0D-903D-64D8EF643113}"/>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Sheet3!$B$6:$C$6</c:f>
              <c:strCache>
                <c:ptCount val="2"/>
                <c:pt idx="0">
                  <c:v>Si</c:v>
                </c:pt>
                <c:pt idx="1">
                  <c:v>No</c:v>
                </c:pt>
              </c:strCache>
            </c:strRef>
          </c:cat>
          <c:val>
            <c:numRef>
              <c:f>Sheet3!$B$7:$C$7</c:f>
              <c:numCache>
                <c:formatCode>General</c:formatCode>
                <c:ptCount val="2"/>
                <c:pt idx="0">
                  <c:v>0</c:v>
                </c:pt>
                <c:pt idx="1">
                  <c:v>5</c:v>
                </c:pt>
              </c:numCache>
            </c:numRef>
          </c:val>
          <c:extLst>
            <c:ext xmlns:c16="http://schemas.microsoft.com/office/drawing/2014/chart" uri="{C3380CC4-5D6E-409C-BE32-E72D297353CC}">
              <c16:uniqueId val="{00000004-EEF0-4C0D-903D-64D8EF64311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s-EC"/>
              <a:t>Al</a:t>
            </a:r>
            <a:r>
              <a:rPr lang="es-EC" baseline="0"/>
              <a:t> escuchar los ejemplos, le resulta fácil diferenciar entre Audio Monofásico y Audio 3D</a:t>
            </a:r>
            <a:r>
              <a:rPr lang="es-EC"/>
              <a: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6C3B-444B-8761-6CC9868129B1}"/>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6C3B-444B-8761-6CC9868129B1}"/>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6C3B-444B-8761-6CC9868129B1}"/>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6C3B-444B-8761-6CC9868129B1}"/>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6C3B-444B-8761-6CC9868129B1}"/>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Sheet4!$B$6:$F$6</c:f>
              <c:strCache>
                <c:ptCount val="5"/>
                <c:pt idx="0">
                  <c:v>No Satisfecho</c:v>
                </c:pt>
                <c:pt idx="1">
                  <c:v>Poco Satisfecho</c:v>
                </c:pt>
                <c:pt idx="2">
                  <c:v>Neutro</c:v>
                </c:pt>
                <c:pt idx="3">
                  <c:v>Satisfecho</c:v>
                </c:pt>
                <c:pt idx="4">
                  <c:v>Muy Satisfecho</c:v>
                </c:pt>
              </c:strCache>
            </c:strRef>
          </c:cat>
          <c:val>
            <c:numRef>
              <c:f>Sheet4!$B$7:$F$7</c:f>
              <c:numCache>
                <c:formatCode>General</c:formatCode>
                <c:ptCount val="5"/>
                <c:pt idx="0">
                  <c:v>0</c:v>
                </c:pt>
                <c:pt idx="1">
                  <c:v>0</c:v>
                </c:pt>
                <c:pt idx="2">
                  <c:v>0</c:v>
                </c:pt>
                <c:pt idx="3">
                  <c:v>1</c:v>
                </c:pt>
                <c:pt idx="4">
                  <c:v>4</c:v>
                </c:pt>
              </c:numCache>
            </c:numRef>
          </c:val>
          <c:extLst>
            <c:ext xmlns:c16="http://schemas.microsoft.com/office/drawing/2014/chart" uri="{C3380CC4-5D6E-409C-BE32-E72D297353CC}">
              <c16:uniqueId val="{0000000A-6C3B-444B-8761-6CC9868129B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s-EC" sz="1800" b="1" i="0" u="none" strike="noStrike" baseline="0">
                <a:effectLst/>
              </a:rPr>
              <a:t>¿ La velocidad de reproducción de los audios debe ser modificada?</a:t>
            </a:r>
            <a:endParaRPr lang="es-EC"/>
          </a:p>
        </c:rich>
      </c:tx>
      <c:layout>
        <c:manualLayout>
          <c:xMode val="edge"/>
          <c:yMode val="edge"/>
          <c:x val="0.126794079141062"/>
          <c:y val="1.486988847583643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9CBA-4DBB-9A9B-423012BD49DF}"/>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9CBA-4DBB-9A9B-423012BD49D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Sheet5!$B$3:$C$3</c:f>
              <c:strCache>
                <c:ptCount val="2"/>
                <c:pt idx="0">
                  <c:v>Si </c:v>
                </c:pt>
                <c:pt idx="1">
                  <c:v>No</c:v>
                </c:pt>
              </c:strCache>
            </c:strRef>
          </c:cat>
          <c:val>
            <c:numRef>
              <c:f>Sheet5!$B$4:$C$4</c:f>
              <c:numCache>
                <c:formatCode>General</c:formatCode>
                <c:ptCount val="2"/>
                <c:pt idx="0">
                  <c:v>1</c:v>
                </c:pt>
                <c:pt idx="1">
                  <c:v>4</c:v>
                </c:pt>
              </c:numCache>
            </c:numRef>
          </c:val>
          <c:extLst>
            <c:ext xmlns:c16="http://schemas.microsoft.com/office/drawing/2014/chart" uri="{C3380CC4-5D6E-409C-BE32-E72D297353CC}">
              <c16:uniqueId val="{00000004-9CBA-4DBB-9A9B-423012BD49D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s-EC"/>
              <a:t>¿Qué audio le ayuda a tener una mejor persepción de las ecuaciones matemáticas?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6647-4B98-AECE-3705126D216E}"/>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6647-4B98-AECE-3705126D216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Sheet6!$B$6:$C$6</c:f>
              <c:strCache>
                <c:ptCount val="2"/>
                <c:pt idx="0">
                  <c:v>Monofásico</c:v>
                </c:pt>
                <c:pt idx="1">
                  <c:v>Audio 3D con Earcons y Spearcons</c:v>
                </c:pt>
              </c:strCache>
            </c:strRef>
          </c:cat>
          <c:val>
            <c:numRef>
              <c:f>Sheet6!$B$7:$C$7</c:f>
              <c:numCache>
                <c:formatCode>General</c:formatCode>
                <c:ptCount val="2"/>
                <c:pt idx="0">
                  <c:v>1</c:v>
                </c:pt>
                <c:pt idx="1">
                  <c:v>4</c:v>
                </c:pt>
              </c:numCache>
            </c:numRef>
          </c:val>
          <c:extLst>
            <c:ext xmlns:c16="http://schemas.microsoft.com/office/drawing/2014/chart" uri="{C3380CC4-5D6E-409C-BE32-E72D297353CC}">
              <c16:uniqueId val="{00000004-6647-4B98-AECE-3705126D216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s-EC" sz="1800" b="1" i="0" u="none" strike="noStrike" baseline="0">
                <a:effectLst/>
              </a:rPr>
              <a:t>¿ Piensa usted que el Audio 3D con Earcons y Spearcons apoyará su desarrollo académico?</a:t>
            </a:r>
            <a:endParaRPr lang="es-EC"/>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8395-4DCD-A09E-5B898538D13D}"/>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8395-4DCD-A09E-5B898538D13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Sheet8!$B$7:$C$7</c:f>
              <c:strCache>
                <c:ptCount val="2"/>
                <c:pt idx="0">
                  <c:v>Si </c:v>
                </c:pt>
                <c:pt idx="1">
                  <c:v>No</c:v>
                </c:pt>
              </c:strCache>
            </c:strRef>
          </c:cat>
          <c:val>
            <c:numRef>
              <c:f>Sheet8!$B$8:$C$8</c:f>
              <c:numCache>
                <c:formatCode>General</c:formatCode>
                <c:ptCount val="2"/>
                <c:pt idx="0">
                  <c:v>4</c:v>
                </c:pt>
                <c:pt idx="1">
                  <c:v>1</c:v>
                </c:pt>
              </c:numCache>
            </c:numRef>
          </c:val>
          <c:extLst>
            <c:ext xmlns:c16="http://schemas.microsoft.com/office/drawing/2014/chart" uri="{C3380CC4-5D6E-409C-BE32-E72D297353CC}">
              <c16:uniqueId val="{00000004-8395-4DCD-A09E-5B898538D13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es-EC"/>
              <a:t>¿ Está conforme con las pruebas realizadas con Audio 3D con Earcons y Spearcons?</a:t>
            </a:r>
          </a:p>
        </c:rich>
      </c:tx>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es-EC"/>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245A-49DB-886A-6C5692C3D22F}"/>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245A-49DB-886A-6C5692C3D22F}"/>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245A-49DB-886A-6C5692C3D22F}"/>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245A-49DB-886A-6C5692C3D22F}"/>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245A-49DB-886A-6C5692C3D22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Sheet9!$C$7:$G$7</c:f>
              <c:strCache>
                <c:ptCount val="5"/>
                <c:pt idx="0">
                  <c:v>No Satisfecho</c:v>
                </c:pt>
                <c:pt idx="1">
                  <c:v>Poco Satisfecho</c:v>
                </c:pt>
                <c:pt idx="2">
                  <c:v>Neutro</c:v>
                </c:pt>
                <c:pt idx="3">
                  <c:v>Satisfecho</c:v>
                </c:pt>
                <c:pt idx="4">
                  <c:v>Muy Satisfecho</c:v>
                </c:pt>
              </c:strCache>
            </c:strRef>
          </c:cat>
          <c:val>
            <c:numRef>
              <c:f>Sheet9!$C$8:$G$8</c:f>
              <c:numCache>
                <c:formatCode>General</c:formatCode>
                <c:ptCount val="5"/>
                <c:pt idx="0">
                  <c:v>0</c:v>
                </c:pt>
                <c:pt idx="1">
                  <c:v>0</c:v>
                </c:pt>
                <c:pt idx="2">
                  <c:v>0</c:v>
                </c:pt>
                <c:pt idx="3">
                  <c:v>1</c:v>
                </c:pt>
                <c:pt idx="4">
                  <c:v>4</c:v>
                </c:pt>
              </c:numCache>
            </c:numRef>
          </c:val>
          <c:extLst>
            <c:ext xmlns:c16="http://schemas.microsoft.com/office/drawing/2014/chart" uri="{C3380CC4-5D6E-409C-BE32-E72D297353CC}">
              <c16:uniqueId val="{0000000A-245A-49DB-886A-6C5692C3D22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s-EC" sz="1800" b="1" i="0" u="none" strike="noStrike" baseline="0">
                <a:effectLst/>
              </a:rPr>
              <a:t>¿Participaría en próximos proyectos?</a:t>
            </a:r>
            <a:endParaRPr lang="es-EC"/>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EC0E-4DC8-A79B-88E0E059037A}"/>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EC0E-4DC8-A79B-88E0E059037A}"/>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Sheet10!$B$6:$C$6</c:f>
              <c:strCache>
                <c:ptCount val="2"/>
                <c:pt idx="0">
                  <c:v>Si</c:v>
                </c:pt>
                <c:pt idx="1">
                  <c:v>No</c:v>
                </c:pt>
              </c:strCache>
            </c:strRef>
          </c:cat>
          <c:val>
            <c:numRef>
              <c:f>Sheet10!$B$7:$C$7</c:f>
              <c:numCache>
                <c:formatCode>General</c:formatCode>
                <c:ptCount val="2"/>
                <c:pt idx="0">
                  <c:v>5</c:v>
                </c:pt>
                <c:pt idx="1">
                  <c:v>0</c:v>
                </c:pt>
              </c:numCache>
            </c:numRef>
          </c:val>
          <c:extLst>
            <c:ext xmlns:c16="http://schemas.microsoft.com/office/drawing/2014/chart" uri="{C3380CC4-5D6E-409C-BE32-E72D297353CC}">
              <c16:uniqueId val="{00000004-EC0E-4DC8-A79B-88E0E059037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6E499-7994-4AF8-9D38-446602C8F7A6}" type="doc">
      <dgm:prSet loTypeId="urn:microsoft.com/office/officeart/2005/8/layout/hChevron3" loCatId="process" qsTypeId="urn:microsoft.com/office/officeart/2005/8/quickstyle/simple1" qsCatId="simple" csTypeId="urn:microsoft.com/office/officeart/2005/8/colors/accent2_3" csCatId="accent2" phldr="1"/>
      <dgm:spPr/>
      <dgm:t>
        <a:bodyPr/>
        <a:lstStyle/>
        <a:p>
          <a:endParaRPr lang="es-EC"/>
        </a:p>
      </dgm:t>
    </dgm:pt>
    <dgm:pt modelId="{8A06532A-184D-4B6C-9DBC-F3C0D4140F7E}">
      <dgm:prSet phldrT="[Text]"/>
      <dgm:spPr/>
      <dgm:t>
        <a:bodyPr/>
        <a:lstStyle/>
        <a:p>
          <a:r>
            <a:rPr lang="es-EC" dirty="0"/>
            <a:t>Discapacidad visual</a:t>
          </a:r>
        </a:p>
      </dgm:t>
    </dgm:pt>
    <dgm:pt modelId="{7225A6C3-81FC-4CFB-970B-D1C1341A4758}" type="parTrans" cxnId="{B0FB444E-D8CE-4ABD-B943-5A4F1C4F41AF}">
      <dgm:prSet/>
      <dgm:spPr/>
      <dgm:t>
        <a:bodyPr/>
        <a:lstStyle/>
        <a:p>
          <a:endParaRPr lang="es-EC"/>
        </a:p>
      </dgm:t>
    </dgm:pt>
    <dgm:pt modelId="{1FE6D9A0-0836-45E9-816D-0EE772B0A85F}" type="sibTrans" cxnId="{B0FB444E-D8CE-4ABD-B943-5A4F1C4F41AF}">
      <dgm:prSet/>
      <dgm:spPr/>
      <dgm:t>
        <a:bodyPr/>
        <a:lstStyle/>
        <a:p>
          <a:endParaRPr lang="es-EC"/>
        </a:p>
      </dgm:t>
    </dgm:pt>
    <dgm:pt modelId="{EE844327-51D1-4DB3-B39C-9A67FF79E14A}">
      <dgm:prSet phldrT="[Text]"/>
      <dgm:spPr/>
      <dgm:t>
        <a:bodyPr/>
        <a:lstStyle/>
        <a:p>
          <a:r>
            <a:rPr lang="es-EC" dirty="0"/>
            <a:t>Tipos de discapacidad visual</a:t>
          </a:r>
        </a:p>
      </dgm:t>
    </dgm:pt>
    <dgm:pt modelId="{B2F06E78-41C4-44C3-93E5-1BB050B50AAF}" type="parTrans" cxnId="{B0E5B3C2-709C-46E7-84FB-1F90B3BB9FC7}">
      <dgm:prSet/>
      <dgm:spPr/>
      <dgm:t>
        <a:bodyPr/>
        <a:lstStyle/>
        <a:p>
          <a:endParaRPr lang="es-EC"/>
        </a:p>
      </dgm:t>
    </dgm:pt>
    <dgm:pt modelId="{30B2E52D-F4F5-4BF8-8948-BECD2B61A7AF}" type="sibTrans" cxnId="{B0E5B3C2-709C-46E7-84FB-1F90B3BB9FC7}">
      <dgm:prSet/>
      <dgm:spPr/>
      <dgm:t>
        <a:bodyPr/>
        <a:lstStyle/>
        <a:p>
          <a:endParaRPr lang="es-EC"/>
        </a:p>
      </dgm:t>
    </dgm:pt>
    <dgm:pt modelId="{BD877934-D1F5-4440-A85D-47DFF891B968}">
      <dgm:prSet phldrT="[Text]"/>
      <dgm:spPr/>
      <dgm:t>
        <a:bodyPr/>
        <a:lstStyle/>
        <a:p>
          <a:r>
            <a:rPr lang="es-EC" dirty="0"/>
            <a:t>Discapacidad visual en el Ecuador</a:t>
          </a:r>
        </a:p>
      </dgm:t>
    </dgm:pt>
    <dgm:pt modelId="{0E2BDD12-C6E8-43C7-86C8-C77060C1A7DF}" type="parTrans" cxnId="{9877647B-12D4-4064-83E5-EC7D6B204A3C}">
      <dgm:prSet/>
      <dgm:spPr/>
      <dgm:t>
        <a:bodyPr/>
        <a:lstStyle/>
        <a:p>
          <a:endParaRPr lang="es-EC"/>
        </a:p>
      </dgm:t>
    </dgm:pt>
    <dgm:pt modelId="{677B331E-2589-472C-AD59-E22D034148D1}" type="sibTrans" cxnId="{9877647B-12D4-4064-83E5-EC7D6B204A3C}">
      <dgm:prSet/>
      <dgm:spPr/>
      <dgm:t>
        <a:bodyPr/>
        <a:lstStyle/>
        <a:p>
          <a:endParaRPr lang="es-EC"/>
        </a:p>
      </dgm:t>
    </dgm:pt>
    <dgm:pt modelId="{59A20649-03CF-49C4-9D8A-C0AACDD69B83}" type="pres">
      <dgm:prSet presAssocID="{46B6E499-7994-4AF8-9D38-446602C8F7A6}" presName="Name0" presStyleCnt="0">
        <dgm:presLayoutVars>
          <dgm:dir/>
          <dgm:resizeHandles val="exact"/>
        </dgm:presLayoutVars>
      </dgm:prSet>
      <dgm:spPr/>
    </dgm:pt>
    <dgm:pt modelId="{4A0B23C5-D8D7-48D3-AAED-ADD7468CE6F1}" type="pres">
      <dgm:prSet presAssocID="{8A06532A-184D-4B6C-9DBC-F3C0D4140F7E}" presName="parTxOnly" presStyleLbl="node1" presStyleIdx="0" presStyleCnt="3">
        <dgm:presLayoutVars>
          <dgm:bulletEnabled val="1"/>
        </dgm:presLayoutVars>
      </dgm:prSet>
      <dgm:spPr/>
    </dgm:pt>
    <dgm:pt modelId="{835F13E8-7BC9-4A00-8922-69B617364604}" type="pres">
      <dgm:prSet presAssocID="{1FE6D9A0-0836-45E9-816D-0EE772B0A85F}" presName="parSpace" presStyleCnt="0"/>
      <dgm:spPr/>
    </dgm:pt>
    <dgm:pt modelId="{E4EBE3AC-C3D1-4ED7-8FB0-57C2F516EE3E}" type="pres">
      <dgm:prSet presAssocID="{EE844327-51D1-4DB3-B39C-9A67FF79E14A}" presName="parTxOnly" presStyleLbl="node1" presStyleIdx="1" presStyleCnt="3">
        <dgm:presLayoutVars>
          <dgm:bulletEnabled val="1"/>
        </dgm:presLayoutVars>
      </dgm:prSet>
      <dgm:spPr/>
    </dgm:pt>
    <dgm:pt modelId="{073DDBB8-9C32-44AC-A74B-27F7BAB0BCC7}" type="pres">
      <dgm:prSet presAssocID="{30B2E52D-F4F5-4BF8-8948-BECD2B61A7AF}" presName="parSpace" presStyleCnt="0"/>
      <dgm:spPr/>
    </dgm:pt>
    <dgm:pt modelId="{06056A09-5AA4-4785-B886-1422EC4EF314}" type="pres">
      <dgm:prSet presAssocID="{BD877934-D1F5-4440-A85D-47DFF891B968}" presName="parTxOnly" presStyleLbl="node1" presStyleIdx="2" presStyleCnt="3">
        <dgm:presLayoutVars>
          <dgm:bulletEnabled val="1"/>
        </dgm:presLayoutVars>
      </dgm:prSet>
      <dgm:spPr/>
    </dgm:pt>
  </dgm:ptLst>
  <dgm:cxnLst>
    <dgm:cxn modelId="{B0FB444E-D8CE-4ABD-B943-5A4F1C4F41AF}" srcId="{46B6E499-7994-4AF8-9D38-446602C8F7A6}" destId="{8A06532A-184D-4B6C-9DBC-F3C0D4140F7E}" srcOrd="0" destOrd="0" parTransId="{7225A6C3-81FC-4CFB-970B-D1C1341A4758}" sibTransId="{1FE6D9A0-0836-45E9-816D-0EE772B0A85F}"/>
    <dgm:cxn modelId="{9877647B-12D4-4064-83E5-EC7D6B204A3C}" srcId="{46B6E499-7994-4AF8-9D38-446602C8F7A6}" destId="{BD877934-D1F5-4440-A85D-47DFF891B968}" srcOrd="2" destOrd="0" parTransId="{0E2BDD12-C6E8-43C7-86C8-C77060C1A7DF}" sibTransId="{677B331E-2589-472C-AD59-E22D034148D1}"/>
    <dgm:cxn modelId="{0A638993-5F71-473E-8AD0-C2EA11823655}" type="presOf" srcId="{EE844327-51D1-4DB3-B39C-9A67FF79E14A}" destId="{E4EBE3AC-C3D1-4ED7-8FB0-57C2F516EE3E}" srcOrd="0" destOrd="0" presId="urn:microsoft.com/office/officeart/2005/8/layout/hChevron3"/>
    <dgm:cxn modelId="{3E461C94-1945-42F3-B924-0C1E991D79DC}" type="presOf" srcId="{8A06532A-184D-4B6C-9DBC-F3C0D4140F7E}" destId="{4A0B23C5-D8D7-48D3-AAED-ADD7468CE6F1}" srcOrd="0" destOrd="0" presId="urn:microsoft.com/office/officeart/2005/8/layout/hChevron3"/>
    <dgm:cxn modelId="{4E0B29A8-040B-4274-8195-A58A76F0E7F7}" type="presOf" srcId="{BD877934-D1F5-4440-A85D-47DFF891B968}" destId="{06056A09-5AA4-4785-B886-1422EC4EF314}" srcOrd="0" destOrd="0" presId="urn:microsoft.com/office/officeart/2005/8/layout/hChevron3"/>
    <dgm:cxn modelId="{B0E5B3C2-709C-46E7-84FB-1F90B3BB9FC7}" srcId="{46B6E499-7994-4AF8-9D38-446602C8F7A6}" destId="{EE844327-51D1-4DB3-B39C-9A67FF79E14A}" srcOrd="1" destOrd="0" parTransId="{B2F06E78-41C4-44C3-93E5-1BB050B50AAF}" sibTransId="{30B2E52D-F4F5-4BF8-8948-BECD2B61A7AF}"/>
    <dgm:cxn modelId="{68B802E2-5E59-42CA-9F2B-06761A170483}" type="presOf" srcId="{46B6E499-7994-4AF8-9D38-446602C8F7A6}" destId="{59A20649-03CF-49C4-9D8A-C0AACDD69B83}" srcOrd="0" destOrd="0" presId="urn:microsoft.com/office/officeart/2005/8/layout/hChevron3"/>
    <dgm:cxn modelId="{27EFDE3D-F1F8-4A22-A2E7-95DF0C58B261}" type="presParOf" srcId="{59A20649-03CF-49C4-9D8A-C0AACDD69B83}" destId="{4A0B23C5-D8D7-48D3-AAED-ADD7468CE6F1}" srcOrd="0" destOrd="0" presId="urn:microsoft.com/office/officeart/2005/8/layout/hChevron3"/>
    <dgm:cxn modelId="{4296CD08-CE91-4008-A531-9BAC7479D0BD}" type="presParOf" srcId="{59A20649-03CF-49C4-9D8A-C0AACDD69B83}" destId="{835F13E8-7BC9-4A00-8922-69B617364604}" srcOrd="1" destOrd="0" presId="urn:microsoft.com/office/officeart/2005/8/layout/hChevron3"/>
    <dgm:cxn modelId="{BF4E5ABC-0FA0-461F-9478-C32FFC1515D9}" type="presParOf" srcId="{59A20649-03CF-49C4-9D8A-C0AACDD69B83}" destId="{E4EBE3AC-C3D1-4ED7-8FB0-57C2F516EE3E}" srcOrd="2" destOrd="0" presId="urn:microsoft.com/office/officeart/2005/8/layout/hChevron3"/>
    <dgm:cxn modelId="{2CC42379-77BB-43EB-A18D-39C471BD7C2E}" type="presParOf" srcId="{59A20649-03CF-49C4-9D8A-C0AACDD69B83}" destId="{073DDBB8-9C32-44AC-A74B-27F7BAB0BCC7}" srcOrd="3" destOrd="0" presId="urn:microsoft.com/office/officeart/2005/8/layout/hChevron3"/>
    <dgm:cxn modelId="{E4C887F7-9D0D-42E9-B4C5-9DC905CFFFAF}" type="presParOf" srcId="{59A20649-03CF-49C4-9D8A-C0AACDD69B83}" destId="{06056A09-5AA4-4785-B886-1422EC4EF314}"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E4B94E-D921-42E2-820D-514487AC4746}"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s-EC"/>
        </a:p>
      </dgm:t>
    </dgm:pt>
    <dgm:pt modelId="{F06BCC9E-E942-425A-AAAE-FF95229BB93A}">
      <dgm:prSet phldrT="[Text]" custT="1"/>
      <dgm:spPr/>
      <dgm:t>
        <a:bodyPr/>
        <a:lstStyle/>
        <a:p>
          <a:r>
            <a:rPr lang="es-EC" sz="2400" dirty="0"/>
            <a:t>Lenguaje Braille</a:t>
          </a:r>
        </a:p>
      </dgm:t>
    </dgm:pt>
    <dgm:pt modelId="{1DAD774B-A153-4955-B8EF-C281E406834D}" type="parTrans" cxnId="{70634D54-4BFA-4A62-9D99-7268A7380747}">
      <dgm:prSet/>
      <dgm:spPr/>
      <dgm:t>
        <a:bodyPr/>
        <a:lstStyle/>
        <a:p>
          <a:endParaRPr lang="es-EC"/>
        </a:p>
      </dgm:t>
    </dgm:pt>
    <dgm:pt modelId="{781DED96-ED0B-46C8-BB54-637BB46681FD}" type="sibTrans" cxnId="{70634D54-4BFA-4A62-9D99-7268A7380747}">
      <dgm:prSet/>
      <dgm:spPr/>
      <dgm:t>
        <a:bodyPr/>
        <a:lstStyle/>
        <a:p>
          <a:endParaRPr lang="es-EC"/>
        </a:p>
      </dgm:t>
    </dgm:pt>
    <dgm:pt modelId="{5F0BF22E-1D46-447B-B58B-E2104D3D407B}">
      <dgm:prSet phldrT="[Text]" custT="1"/>
      <dgm:spPr/>
      <dgm:t>
        <a:bodyPr/>
        <a:lstStyle/>
        <a:p>
          <a:r>
            <a:rPr lang="es-EC" sz="2400" dirty="0"/>
            <a:t>Lectores de pantalla</a:t>
          </a:r>
        </a:p>
      </dgm:t>
    </dgm:pt>
    <dgm:pt modelId="{5EF969A8-2E9D-44C8-9384-5D11DAFDF770}" type="parTrans" cxnId="{F0F547BE-04DF-4D8B-BBEB-338864317A51}">
      <dgm:prSet/>
      <dgm:spPr/>
      <dgm:t>
        <a:bodyPr/>
        <a:lstStyle/>
        <a:p>
          <a:endParaRPr lang="es-EC"/>
        </a:p>
      </dgm:t>
    </dgm:pt>
    <dgm:pt modelId="{66E1E362-511C-4A96-96C1-DACBC052F361}" type="sibTrans" cxnId="{F0F547BE-04DF-4D8B-BBEB-338864317A51}">
      <dgm:prSet/>
      <dgm:spPr/>
      <dgm:t>
        <a:bodyPr/>
        <a:lstStyle/>
        <a:p>
          <a:endParaRPr lang="es-EC"/>
        </a:p>
      </dgm:t>
    </dgm:pt>
    <dgm:pt modelId="{862C5DE3-FDC6-4CA8-B42E-B863DC824E15}">
      <dgm:prSet phldrT="[Text]"/>
      <dgm:spPr/>
      <dgm:t>
        <a:bodyPr/>
        <a:lstStyle/>
        <a:p>
          <a:r>
            <a:rPr lang="es-EC" dirty="0"/>
            <a:t>NVDA.</a:t>
          </a:r>
        </a:p>
      </dgm:t>
    </dgm:pt>
    <dgm:pt modelId="{5810DF57-5EDE-4DED-BD28-84E1A7B12A19}" type="sibTrans" cxnId="{8884790B-6D0A-49BF-9163-AB794FE1C763}">
      <dgm:prSet/>
      <dgm:spPr/>
      <dgm:t>
        <a:bodyPr/>
        <a:lstStyle/>
        <a:p>
          <a:endParaRPr lang="es-EC"/>
        </a:p>
      </dgm:t>
    </dgm:pt>
    <dgm:pt modelId="{4A3003B1-C34A-4769-B8AE-3ED59C7EDEEA}" type="parTrans" cxnId="{8884790B-6D0A-49BF-9163-AB794FE1C763}">
      <dgm:prSet/>
      <dgm:spPr/>
      <dgm:t>
        <a:bodyPr/>
        <a:lstStyle/>
        <a:p>
          <a:endParaRPr lang="es-EC"/>
        </a:p>
      </dgm:t>
    </dgm:pt>
    <dgm:pt modelId="{B707827B-0F7C-4804-97F2-81B2EBA1397A}">
      <dgm:prSet phldrT="[Text]"/>
      <dgm:spPr/>
      <dgm:t>
        <a:bodyPr/>
        <a:lstStyle/>
        <a:p>
          <a:r>
            <a:rPr lang="es-EC" dirty="0"/>
            <a:t>JAWS.</a:t>
          </a:r>
        </a:p>
      </dgm:t>
    </dgm:pt>
    <dgm:pt modelId="{731C9CF5-B17A-492F-BE4D-0A5EBD3907B3}" type="parTrans" cxnId="{5DC790A0-364E-4C06-864E-13DA48DF320E}">
      <dgm:prSet/>
      <dgm:spPr/>
      <dgm:t>
        <a:bodyPr/>
        <a:lstStyle/>
        <a:p>
          <a:endParaRPr lang="es-EC"/>
        </a:p>
      </dgm:t>
    </dgm:pt>
    <dgm:pt modelId="{B7FE41A7-30C7-46FF-9B7E-A2545C2651A0}" type="sibTrans" cxnId="{5DC790A0-364E-4C06-864E-13DA48DF320E}">
      <dgm:prSet/>
      <dgm:spPr/>
      <dgm:t>
        <a:bodyPr/>
        <a:lstStyle/>
        <a:p>
          <a:endParaRPr lang="es-EC"/>
        </a:p>
      </dgm:t>
    </dgm:pt>
    <dgm:pt modelId="{7C8BAA8A-8243-4087-82A5-420DE9DD4A22}">
      <dgm:prSet phldrT="[Text]"/>
      <dgm:spPr/>
      <dgm:t>
        <a:bodyPr/>
        <a:lstStyle/>
        <a:p>
          <a:r>
            <a:rPr lang="es-EC" dirty="0"/>
            <a:t>DOLPHIN HAL.</a:t>
          </a:r>
        </a:p>
      </dgm:t>
    </dgm:pt>
    <dgm:pt modelId="{B22B99C2-037A-4C69-A684-41E0F5F65061}" type="parTrans" cxnId="{024A8A54-65F5-4EB4-9F7D-0997FF00295D}">
      <dgm:prSet/>
      <dgm:spPr/>
      <dgm:t>
        <a:bodyPr/>
        <a:lstStyle/>
        <a:p>
          <a:endParaRPr lang="es-EC"/>
        </a:p>
      </dgm:t>
    </dgm:pt>
    <dgm:pt modelId="{382B5F55-658F-4A87-8176-0CE35D0E93C4}" type="sibTrans" cxnId="{024A8A54-65F5-4EB4-9F7D-0997FF00295D}">
      <dgm:prSet/>
      <dgm:spPr/>
      <dgm:t>
        <a:bodyPr/>
        <a:lstStyle/>
        <a:p>
          <a:endParaRPr lang="es-EC"/>
        </a:p>
      </dgm:t>
    </dgm:pt>
    <dgm:pt modelId="{E54E9432-8A93-4EA7-9259-BAB9ECBAD838}">
      <dgm:prSet phldrT="[Text]"/>
      <dgm:spPr/>
      <dgm:t>
        <a:bodyPr/>
        <a:lstStyle/>
        <a:p>
          <a:r>
            <a:rPr lang="es-EC" dirty="0"/>
            <a:t>CLICK, SPEAK.</a:t>
          </a:r>
        </a:p>
      </dgm:t>
    </dgm:pt>
    <dgm:pt modelId="{2447B4A3-8A1D-4B31-9635-B9525B0D9CA3}" type="parTrans" cxnId="{D775EAE5-95DD-48E0-A794-B33FE049A161}">
      <dgm:prSet/>
      <dgm:spPr/>
      <dgm:t>
        <a:bodyPr/>
        <a:lstStyle/>
        <a:p>
          <a:endParaRPr lang="es-EC"/>
        </a:p>
      </dgm:t>
    </dgm:pt>
    <dgm:pt modelId="{F780F84D-DE63-4410-8260-BFA3F0AC5FB7}" type="sibTrans" cxnId="{D775EAE5-95DD-48E0-A794-B33FE049A161}">
      <dgm:prSet/>
      <dgm:spPr/>
      <dgm:t>
        <a:bodyPr/>
        <a:lstStyle/>
        <a:p>
          <a:endParaRPr lang="es-EC"/>
        </a:p>
      </dgm:t>
    </dgm:pt>
    <dgm:pt modelId="{13E9A4BC-9AF9-474E-AFD8-B0B666012F88}">
      <dgm:prSet phldrT="[Text]"/>
      <dgm:spPr/>
      <dgm:t>
        <a:bodyPr/>
        <a:lstStyle/>
        <a:p>
          <a:r>
            <a:rPr lang="es-EC" dirty="0"/>
            <a:t>BROWSEALOUD.</a:t>
          </a:r>
        </a:p>
      </dgm:t>
    </dgm:pt>
    <dgm:pt modelId="{813404D6-BF68-419A-B768-F4A21B2A3322}" type="parTrans" cxnId="{62A27744-35D9-465E-927D-7553AB6D0E59}">
      <dgm:prSet/>
      <dgm:spPr/>
      <dgm:t>
        <a:bodyPr/>
        <a:lstStyle/>
        <a:p>
          <a:endParaRPr lang="es-EC"/>
        </a:p>
      </dgm:t>
    </dgm:pt>
    <dgm:pt modelId="{488681D6-733C-46D6-ADB9-DF783652EFF9}" type="sibTrans" cxnId="{62A27744-35D9-465E-927D-7553AB6D0E59}">
      <dgm:prSet/>
      <dgm:spPr/>
      <dgm:t>
        <a:bodyPr/>
        <a:lstStyle/>
        <a:p>
          <a:endParaRPr lang="es-EC"/>
        </a:p>
      </dgm:t>
    </dgm:pt>
    <dgm:pt modelId="{9E4FC171-E1EF-40AB-A7C4-D63CE9903A7D}">
      <dgm:prSet phldrT="[Text]"/>
      <dgm:spPr/>
      <dgm:t>
        <a:bodyPr/>
        <a:lstStyle/>
        <a:p>
          <a:r>
            <a:rPr lang="es-EC" dirty="0"/>
            <a:t>MEXVOX.</a:t>
          </a:r>
        </a:p>
      </dgm:t>
    </dgm:pt>
    <dgm:pt modelId="{4D642ED6-9CAC-4E60-B135-5F2934079F4B}" type="parTrans" cxnId="{3AD100E4-827B-44B5-B9E0-6D1CA9306D33}">
      <dgm:prSet/>
      <dgm:spPr/>
      <dgm:t>
        <a:bodyPr/>
        <a:lstStyle/>
        <a:p>
          <a:endParaRPr lang="es-EC"/>
        </a:p>
      </dgm:t>
    </dgm:pt>
    <dgm:pt modelId="{CD4F024F-1DFC-45C0-A635-140EE9D351DE}" type="sibTrans" cxnId="{3AD100E4-827B-44B5-B9E0-6D1CA9306D33}">
      <dgm:prSet/>
      <dgm:spPr/>
      <dgm:t>
        <a:bodyPr/>
        <a:lstStyle/>
        <a:p>
          <a:endParaRPr lang="es-EC"/>
        </a:p>
      </dgm:t>
    </dgm:pt>
    <dgm:pt modelId="{D4C40508-1670-42D3-95B0-FD9B8D81322B}">
      <dgm:prSet phldrT="[Text]"/>
      <dgm:spPr/>
      <dgm:t>
        <a:bodyPr/>
        <a:lstStyle/>
        <a:p>
          <a:r>
            <a:rPr lang="es-EC" dirty="0"/>
            <a:t>ORCA.</a:t>
          </a:r>
        </a:p>
      </dgm:t>
    </dgm:pt>
    <dgm:pt modelId="{22A42A7F-830A-4D86-820F-7167D8775271}" type="parTrans" cxnId="{A1588907-B2AB-4198-A9EF-031D1773D933}">
      <dgm:prSet/>
      <dgm:spPr/>
      <dgm:t>
        <a:bodyPr/>
        <a:lstStyle/>
        <a:p>
          <a:endParaRPr lang="es-EC"/>
        </a:p>
      </dgm:t>
    </dgm:pt>
    <dgm:pt modelId="{555678B7-3864-40C7-AAE9-8782FDE50CF5}" type="sibTrans" cxnId="{A1588907-B2AB-4198-A9EF-031D1773D933}">
      <dgm:prSet/>
      <dgm:spPr/>
      <dgm:t>
        <a:bodyPr/>
        <a:lstStyle/>
        <a:p>
          <a:endParaRPr lang="es-EC"/>
        </a:p>
      </dgm:t>
    </dgm:pt>
    <dgm:pt modelId="{95D1DA47-F2F6-4CEE-9DDC-B12D60CE1E73}">
      <dgm:prSet phldrT="[Text]"/>
      <dgm:spPr/>
      <dgm:t>
        <a:bodyPr/>
        <a:lstStyle/>
        <a:p>
          <a:r>
            <a:rPr lang="es-EC" dirty="0"/>
            <a:t>FIRE VOX.</a:t>
          </a:r>
        </a:p>
      </dgm:t>
    </dgm:pt>
    <dgm:pt modelId="{775EEA89-C186-4325-81F5-2F5D89AA2D69}" type="parTrans" cxnId="{FB0A94A6-8392-45F2-A24E-A31C50F0CD93}">
      <dgm:prSet/>
      <dgm:spPr/>
      <dgm:t>
        <a:bodyPr/>
        <a:lstStyle/>
        <a:p>
          <a:endParaRPr lang="es-EC"/>
        </a:p>
      </dgm:t>
    </dgm:pt>
    <dgm:pt modelId="{8598E7A8-5844-4D37-A383-27D6E3B2D8B9}" type="sibTrans" cxnId="{FB0A94A6-8392-45F2-A24E-A31C50F0CD93}">
      <dgm:prSet/>
      <dgm:spPr/>
      <dgm:t>
        <a:bodyPr/>
        <a:lstStyle/>
        <a:p>
          <a:endParaRPr lang="es-EC"/>
        </a:p>
      </dgm:t>
    </dgm:pt>
    <dgm:pt modelId="{CA9A65AA-8FC6-4263-A599-7A146900770E}" type="pres">
      <dgm:prSet presAssocID="{82E4B94E-D921-42E2-820D-514487AC4746}" presName="Name0" presStyleCnt="0">
        <dgm:presLayoutVars>
          <dgm:dir/>
          <dgm:animLvl val="lvl"/>
          <dgm:resizeHandles val="exact"/>
        </dgm:presLayoutVars>
      </dgm:prSet>
      <dgm:spPr/>
    </dgm:pt>
    <dgm:pt modelId="{5495B4DD-AB97-4B4E-97C7-8D74BD3F4280}" type="pres">
      <dgm:prSet presAssocID="{F06BCC9E-E942-425A-AAAE-FF95229BB93A}" presName="linNode" presStyleCnt="0"/>
      <dgm:spPr/>
    </dgm:pt>
    <dgm:pt modelId="{9B34D32F-3533-4AFE-AD68-BFD1B80ABF1D}" type="pres">
      <dgm:prSet presAssocID="{F06BCC9E-E942-425A-AAAE-FF95229BB93A}" presName="parentText" presStyleLbl="node1" presStyleIdx="0" presStyleCnt="2">
        <dgm:presLayoutVars>
          <dgm:chMax val="1"/>
          <dgm:bulletEnabled val="1"/>
        </dgm:presLayoutVars>
      </dgm:prSet>
      <dgm:spPr/>
    </dgm:pt>
    <dgm:pt modelId="{447F2AC5-4FD2-4980-B792-7A2F2D1FE8F3}" type="pres">
      <dgm:prSet presAssocID="{781DED96-ED0B-46C8-BB54-637BB46681FD}" presName="sp" presStyleCnt="0"/>
      <dgm:spPr/>
    </dgm:pt>
    <dgm:pt modelId="{2687AB8A-91C0-4B9D-9BC2-7F1F694573B9}" type="pres">
      <dgm:prSet presAssocID="{5F0BF22E-1D46-447B-B58B-E2104D3D407B}" presName="linNode" presStyleCnt="0"/>
      <dgm:spPr/>
    </dgm:pt>
    <dgm:pt modelId="{AF739574-A4A6-43E8-A34B-CBFE87FC7A75}" type="pres">
      <dgm:prSet presAssocID="{5F0BF22E-1D46-447B-B58B-E2104D3D407B}" presName="parentText" presStyleLbl="node1" presStyleIdx="1" presStyleCnt="2">
        <dgm:presLayoutVars>
          <dgm:chMax val="1"/>
          <dgm:bulletEnabled val="1"/>
        </dgm:presLayoutVars>
      </dgm:prSet>
      <dgm:spPr/>
    </dgm:pt>
    <dgm:pt modelId="{36C44BA0-FC0B-4932-BE9C-93C099992C8E}" type="pres">
      <dgm:prSet presAssocID="{5F0BF22E-1D46-447B-B58B-E2104D3D407B}" presName="descendantText" presStyleLbl="alignAccFollowNode1" presStyleIdx="0" presStyleCnt="1">
        <dgm:presLayoutVars>
          <dgm:bulletEnabled val="1"/>
        </dgm:presLayoutVars>
      </dgm:prSet>
      <dgm:spPr/>
    </dgm:pt>
  </dgm:ptLst>
  <dgm:cxnLst>
    <dgm:cxn modelId="{A1588907-B2AB-4198-A9EF-031D1773D933}" srcId="{5F0BF22E-1D46-447B-B58B-E2104D3D407B}" destId="{D4C40508-1670-42D3-95B0-FD9B8D81322B}" srcOrd="6" destOrd="0" parTransId="{22A42A7F-830A-4D86-820F-7167D8775271}" sibTransId="{555678B7-3864-40C7-AAE9-8782FDE50CF5}"/>
    <dgm:cxn modelId="{8884790B-6D0A-49BF-9163-AB794FE1C763}" srcId="{5F0BF22E-1D46-447B-B58B-E2104D3D407B}" destId="{862C5DE3-FDC6-4CA8-B42E-B863DC824E15}" srcOrd="0" destOrd="0" parTransId="{4A3003B1-C34A-4769-B8AE-3ED59C7EDEEA}" sibTransId="{5810DF57-5EDE-4DED-BD28-84E1A7B12A19}"/>
    <dgm:cxn modelId="{850A3A5C-6C95-410A-9A56-9B703E4C3D28}" type="presOf" srcId="{E54E9432-8A93-4EA7-9259-BAB9ECBAD838}" destId="{36C44BA0-FC0B-4932-BE9C-93C099992C8E}" srcOrd="0" destOrd="3" presId="urn:microsoft.com/office/officeart/2005/8/layout/vList5"/>
    <dgm:cxn modelId="{93AF1A42-2F7A-4F2D-8604-49253C5DD4C1}" type="presOf" srcId="{B707827B-0F7C-4804-97F2-81B2EBA1397A}" destId="{36C44BA0-FC0B-4932-BE9C-93C099992C8E}" srcOrd="0" destOrd="1" presId="urn:microsoft.com/office/officeart/2005/8/layout/vList5"/>
    <dgm:cxn modelId="{62A27744-35D9-465E-927D-7553AB6D0E59}" srcId="{5F0BF22E-1D46-447B-B58B-E2104D3D407B}" destId="{13E9A4BC-9AF9-474E-AFD8-B0B666012F88}" srcOrd="4" destOrd="0" parTransId="{813404D6-BF68-419A-B768-F4A21B2A3322}" sibTransId="{488681D6-733C-46D6-ADB9-DF783652EFF9}"/>
    <dgm:cxn modelId="{70634D54-4BFA-4A62-9D99-7268A7380747}" srcId="{82E4B94E-D921-42E2-820D-514487AC4746}" destId="{F06BCC9E-E942-425A-AAAE-FF95229BB93A}" srcOrd="0" destOrd="0" parTransId="{1DAD774B-A153-4955-B8EF-C281E406834D}" sibTransId="{781DED96-ED0B-46C8-BB54-637BB46681FD}"/>
    <dgm:cxn modelId="{024A8A54-65F5-4EB4-9F7D-0997FF00295D}" srcId="{5F0BF22E-1D46-447B-B58B-E2104D3D407B}" destId="{7C8BAA8A-8243-4087-82A5-420DE9DD4A22}" srcOrd="2" destOrd="0" parTransId="{B22B99C2-037A-4C69-A684-41E0F5F65061}" sibTransId="{382B5F55-658F-4A87-8176-0CE35D0E93C4}"/>
    <dgm:cxn modelId="{E80D7378-3722-4112-92C4-5932CAD3E8D4}" type="presOf" srcId="{5F0BF22E-1D46-447B-B58B-E2104D3D407B}" destId="{AF739574-A4A6-43E8-A34B-CBFE87FC7A75}" srcOrd="0" destOrd="0" presId="urn:microsoft.com/office/officeart/2005/8/layout/vList5"/>
    <dgm:cxn modelId="{EBD6C47C-5DB9-4305-ACA6-B65B58DA2C73}" type="presOf" srcId="{862C5DE3-FDC6-4CA8-B42E-B863DC824E15}" destId="{36C44BA0-FC0B-4932-BE9C-93C099992C8E}" srcOrd="0" destOrd="0" presId="urn:microsoft.com/office/officeart/2005/8/layout/vList5"/>
    <dgm:cxn modelId="{D6406A8A-3B64-427B-88A8-F50524651620}" type="presOf" srcId="{7C8BAA8A-8243-4087-82A5-420DE9DD4A22}" destId="{36C44BA0-FC0B-4932-BE9C-93C099992C8E}" srcOrd="0" destOrd="2" presId="urn:microsoft.com/office/officeart/2005/8/layout/vList5"/>
    <dgm:cxn modelId="{5DC790A0-364E-4C06-864E-13DA48DF320E}" srcId="{5F0BF22E-1D46-447B-B58B-E2104D3D407B}" destId="{B707827B-0F7C-4804-97F2-81B2EBA1397A}" srcOrd="1" destOrd="0" parTransId="{731C9CF5-B17A-492F-BE4D-0A5EBD3907B3}" sibTransId="{B7FE41A7-30C7-46FF-9B7E-A2545C2651A0}"/>
    <dgm:cxn modelId="{FB0A94A6-8392-45F2-A24E-A31C50F0CD93}" srcId="{5F0BF22E-1D46-447B-B58B-E2104D3D407B}" destId="{95D1DA47-F2F6-4CEE-9DDC-B12D60CE1E73}" srcOrd="7" destOrd="0" parTransId="{775EEA89-C186-4325-81F5-2F5D89AA2D69}" sibTransId="{8598E7A8-5844-4D37-A383-27D6E3B2D8B9}"/>
    <dgm:cxn modelId="{FC3FD2BD-34CA-451F-9F7C-4BB5A3816E22}" type="presOf" srcId="{13E9A4BC-9AF9-474E-AFD8-B0B666012F88}" destId="{36C44BA0-FC0B-4932-BE9C-93C099992C8E}" srcOrd="0" destOrd="4" presId="urn:microsoft.com/office/officeart/2005/8/layout/vList5"/>
    <dgm:cxn modelId="{F0F547BE-04DF-4D8B-BBEB-338864317A51}" srcId="{82E4B94E-D921-42E2-820D-514487AC4746}" destId="{5F0BF22E-1D46-447B-B58B-E2104D3D407B}" srcOrd="1" destOrd="0" parTransId="{5EF969A8-2E9D-44C8-9384-5D11DAFDF770}" sibTransId="{66E1E362-511C-4A96-96C1-DACBC052F361}"/>
    <dgm:cxn modelId="{F0E5E3C2-0356-4ED5-9179-FCE22BDD7FAD}" type="presOf" srcId="{9E4FC171-E1EF-40AB-A7C4-D63CE9903A7D}" destId="{36C44BA0-FC0B-4932-BE9C-93C099992C8E}" srcOrd="0" destOrd="5" presId="urn:microsoft.com/office/officeart/2005/8/layout/vList5"/>
    <dgm:cxn modelId="{192039C6-A2AF-4350-B7F4-FBDE68192244}" type="presOf" srcId="{82E4B94E-D921-42E2-820D-514487AC4746}" destId="{CA9A65AA-8FC6-4263-A599-7A146900770E}" srcOrd="0" destOrd="0" presId="urn:microsoft.com/office/officeart/2005/8/layout/vList5"/>
    <dgm:cxn modelId="{BE30FECA-59C5-450D-8059-6179CC305F87}" type="presOf" srcId="{D4C40508-1670-42D3-95B0-FD9B8D81322B}" destId="{36C44BA0-FC0B-4932-BE9C-93C099992C8E}" srcOrd="0" destOrd="6" presId="urn:microsoft.com/office/officeart/2005/8/layout/vList5"/>
    <dgm:cxn modelId="{F0189CCC-21A0-4356-9E0C-E706ACE7F9EE}" type="presOf" srcId="{95D1DA47-F2F6-4CEE-9DDC-B12D60CE1E73}" destId="{36C44BA0-FC0B-4932-BE9C-93C099992C8E}" srcOrd="0" destOrd="7" presId="urn:microsoft.com/office/officeart/2005/8/layout/vList5"/>
    <dgm:cxn modelId="{3AD100E4-827B-44B5-B9E0-6D1CA9306D33}" srcId="{5F0BF22E-1D46-447B-B58B-E2104D3D407B}" destId="{9E4FC171-E1EF-40AB-A7C4-D63CE9903A7D}" srcOrd="5" destOrd="0" parTransId="{4D642ED6-9CAC-4E60-B135-5F2934079F4B}" sibTransId="{CD4F024F-1DFC-45C0-A635-140EE9D351DE}"/>
    <dgm:cxn modelId="{D775EAE5-95DD-48E0-A794-B33FE049A161}" srcId="{5F0BF22E-1D46-447B-B58B-E2104D3D407B}" destId="{E54E9432-8A93-4EA7-9259-BAB9ECBAD838}" srcOrd="3" destOrd="0" parTransId="{2447B4A3-8A1D-4B31-9635-B9525B0D9CA3}" sibTransId="{F780F84D-DE63-4410-8260-BFA3F0AC5FB7}"/>
    <dgm:cxn modelId="{C94E8CED-CE2E-4D8D-AA27-D8680958E75B}" type="presOf" srcId="{F06BCC9E-E942-425A-AAAE-FF95229BB93A}" destId="{9B34D32F-3533-4AFE-AD68-BFD1B80ABF1D}" srcOrd="0" destOrd="0" presId="urn:microsoft.com/office/officeart/2005/8/layout/vList5"/>
    <dgm:cxn modelId="{5D723666-2280-40AE-86C7-A945CCD84CD1}" type="presParOf" srcId="{CA9A65AA-8FC6-4263-A599-7A146900770E}" destId="{5495B4DD-AB97-4B4E-97C7-8D74BD3F4280}" srcOrd="0" destOrd="0" presId="urn:microsoft.com/office/officeart/2005/8/layout/vList5"/>
    <dgm:cxn modelId="{567C77F2-1494-47B0-97A9-83D290AD0A86}" type="presParOf" srcId="{5495B4DD-AB97-4B4E-97C7-8D74BD3F4280}" destId="{9B34D32F-3533-4AFE-AD68-BFD1B80ABF1D}" srcOrd="0" destOrd="0" presId="urn:microsoft.com/office/officeart/2005/8/layout/vList5"/>
    <dgm:cxn modelId="{F43B437A-383A-46CD-9847-0EF5135FF401}" type="presParOf" srcId="{CA9A65AA-8FC6-4263-A599-7A146900770E}" destId="{447F2AC5-4FD2-4980-B792-7A2F2D1FE8F3}" srcOrd="1" destOrd="0" presId="urn:microsoft.com/office/officeart/2005/8/layout/vList5"/>
    <dgm:cxn modelId="{AB6FEF3F-14C8-43DF-996B-C2E7DE98B740}" type="presParOf" srcId="{CA9A65AA-8FC6-4263-A599-7A146900770E}" destId="{2687AB8A-91C0-4B9D-9BC2-7F1F694573B9}" srcOrd="2" destOrd="0" presId="urn:microsoft.com/office/officeart/2005/8/layout/vList5"/>
    <dgm:cxn modelId="{E34E5B52-D2C8-4C63-8E74-E17A0D69FDC9}" type="presParOf" srcId="{2687AB8A-91C0-4B9D-9BC2-7F1F694573B9}" destId="{AF739574-A4A6-43E8-A34B-CBFE87FC7A75}" srcOrd="0" destOrd="0" presId="urn:microsoft.com/office/officeart/2005/8/layout/vList5"/>
    <dgm:cxn modelId="{693FE2BD-8F96-449C-81E2-AF495CFC2194}" type="presParOf" srcId="{2687AB8A-91C0-4B9D-9BC2-7F1F694573B9}" destId="{36C44BA0-FC0B-4932-BE9C-93C099992C8E}"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1AEBE5-A067-4A92-8891-B794D7067E6C}"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es-EC"/>
        </a:p>
      </dgm:t>
    </dgm:pt>
    <dgm:pt modelId="{72F6F36A-91DC-438C-B629-3FA3CA073FA0}">
      <dgm:prSet phldrT="[Text]"/>
      <dgm:spPr/>
      <dgm:t>
        <a:bodyPr/>
        <a:lstStyle/>
        <a:p>
          <a:r>
            <a:rPr lang="es-EC" dirty="0"/>
            <a:t>Grupo de Pruebas</a:t>
          </a:r>
        </a:p>
      </dgm:t>
    </dgm:pt>
    <dgm:pt modelId="{860CC140-FC13-492F-9168-924019F1B052}" type="parTrans" cxnId="{9D138923-5F26-42EB-A01B-D94C99144F04}">
      <dgm:prSet/>
      <dgm:spPr/>
      <dgm:t>
        <a:bodyPr/>
        <a:lstStyle/>
        <a:p>
          <a:endParaRPr lang="es-EC"/>
        </a:p>
      </dgm:t>
    </dgm:pt>
    <dgm:pt modelId="{8AB2031B-73CE-49C3-A8A0-0A0B3A2401FF}" type="sibTrans" cxnId="{9D138923-5F26-42EB-A01B-D94C99144F04}">
      <dgm:prSet/>
      <dgm:spPr/>
      <dgm:t>
        <a:bodyPr/>
        <a:lstStyle/>
        <a:p>
          <a:endParaRPr lang="es-EC"/>
        </a:p>
      </dgm:t>
    </dgm:pt>
    <dgm:pt modelId="{C57204CB-11B7-4687-907F-F5C1BFC24C6C}">
      <dgm:prSet phldrT="[Text]"/>
      <dgm:spPr/>
      <dgm:t>
        <a:bodyPr/>
        <a:lstStyle/>
        <a:p>
          <a:r>
            <a:rPr lang="es-EC" dirty="0"/>
            <a:t>Estudiantes con discapacidad leve, moderada y grave. </a:t>
          </a:r>
        </a:p>
      </dgm:t>
    </dgm:pt>
    <dgm:pt modelId="{12990848-CB97-4436-A82C-902D7FBACCD8}" type="parTrans" cxnId="{3BFDF402-69FE-44FC-9FCF-2F9995875327}">
      <dgm:prSet/>
      <dgm:spPr/>
      <dgm:t>
        <a:bodyPr/>
        <a:lstStyle/>
        <a:p>
          <a:endParaRPr lang="es-EC"/>
        </a:p>
      </dgm:t>
    </dgm:pt>
    <dgm:pt modelId="{B326649C-4828-46F3-AD4E-D3240ADF9387}" type="sibTrans" cxnId="{3BFDF402-69FE-44FC-9FCF-2F9995875327}">
      <dgm:prSet/>
      <dgm:spPr/>
      <dgm:t>
        <a:bodyPr/>
        <a:lstStyle/>
        <a:p>
          <a:endParaRPr lang="es-EC"/>
        </a:p>
      </dgm:t>
    </dgm:pt>
    <dgm:pt modelId="{15833B1E-247B-436B-B1F1-208427192A0F}">
      <dgm:prSet phldrT="[Text]"/>
      <dgm:spPr/>
      <dgm:t>
        <a:bodyPr/>
        <a:lstStyle/>
        <a:p>
          <a:r>
            <a:rPr lang="es-EC" dirty="0"/>
            <a:t>Instituciones públicas y privadas del Distrito Metropolitano de Quito.</a:t>
          </a:r>
        </a:p>
      </dgm:t>
    </dgm:pt>
    <dgm:pt modelId="{8D586D91-C5D9-40FA-9613-C9C2220E4A7C}" type="parTrans" cxnId="{DB91C0E7-5795-4370-8A23-A31F53B22F33}">
      <dgm:prSet/>
      <dgm:spPr/>
      <dgm:t>
        <a:bodyPr/>
        <a:lstStyle/>
        <a:p>
          <a:endParaRPr lang="es-EC"/>
        </a:p>
      </dgm:t>
    </dgm:pt>
    <dgm:pt modelId="{4292A979-4B66-4C9B-8CE9-9CFD628F8964}" type="sibTrans" cxnId="{DB91C0E7-5795-4370-8A23-A31F53B22F33}">
      <dgm:prSet/>
      <dgm:spPr/>
      <dgm:t>
        <a:bodyPr/>
        <a:lstStyle/>
        <a:p>
          <a:endParaRPr lang="es-EC"/>
        </a:p>
      </dgm:t>
    </dgm:pt>
    <dgm:pt modelId="{1EED92B8-12B8-4039-91D1-60649085724F}">
      <dgm:prSet phldrT="[Text]"/>
      <dgm:spPr/>
      <dgm:t>
        <a:bodyPr/>
        <a:lstStyle/>
        <a:p>
          <a:r>
            <a:rPr lang="es-EC" dirty="0"/>
            <a:t>Planteamiento  para la ejecución de pruebas</a:t>
          </a:r>
        </a:p>
      </dgm:t>
    </dgm:pt>
    <dgm:pt modelId="{745F9A8E-933B-4F5F-873F-4F2433A036FC}" type="parTrans" cxnId="{3A82F699-07C2-466E-9A49-91A6C104ACB9}">
      <dgm:prSet/>
      <dgm:spPr/>
      <dgm:t>
        <a:bodyPr/>
        <a:lstStyle/>
        <a:p>
          <a:endParaRPr lang="es-EC"/>
        </a:p>
      </dgm:t>
    </dgm:pt>
    <dgm:pt modelId="{FB9B9D22-13B8-4D18-BE39-EF4EE0DCD2B6}" type="sibTrans" cxnId="{3A82F699-07C2-466E-9A49-91A6C104ACB9}">
      <dgm:prSet/>
      <dgm:spPr/>
      <dgm:t>
        <a:bodyPr/>
        <a:lstStyle/>
        <a:p>
          <a:endParaRPr lang="es-EC"/>
        </a:p>
      </dgm:t>
    </dgm:pt>
    <dgm:pt modelId="{267416FA-A007-4969-BBCA-2A625493C59E}">
      <dgm:prSet phldrT="[Text]"/>
      <dgm:spPr/>
      <dgm:t>
        <a:bodyPr/>
        <a:lstStyle/>
        <a:p>
          <a:r>
            <a:rPr lang="es-EC" dirty="0"/>
            <a:t>Total de 70 ejemplos.</a:t>
          </a:r>
        </a:p>
      </dgm:t>
    </dgm:pt>
    <dgm:pt modelId="{ED81380B-0165-4B66-A179-DF116523AE54}" type="parTrans" cxnId="{5D805ABE-8967-47F5-A4EE-27086DCD8011}">
      <dgm:prSet/>
      <dgm:spPr/>
      <dgm:t>
        <a:bodyPr/>
        <a:lstStyle/>
        <a:p>
          <a:endParaRPr lang="es-EC"/>
        </a:p>
      </dgm:t>
    </dgm:pt>
    <dgm:pt modelId="{9C040065-9727-4589-957F-1FCED904EEB1}" type="sibTrans" cxnId="{5D805ABE-8967-47F5-A4EE-27086DCD8011}">
      <dgm:prSet/>
      <dgm:spPr/>
      <dgm:t>
        <a:bodyPr/>
        <a:lstStyle/>
        <a:p>
          <a:endParaRPr lang="es-EC"/>
        </a:p>
      </dgm:t>
    </dgm:pt>
    <dgm:pt modelId="{64787194-1BFD-4FAB-A484-CBEC7018E0BA}">
      <dgm:prSet phldrT="[Text]"/>
      <dgm:spPr/>
      <dgm:t>
        <a:bodyPr/>
        <a:lstStyle/>
        <a:p>
          <a:r>
            <a:rPr lang="es-EC" dirty="0"/>
            <a:t>Pruebas utilizando plataformas digitales.</a:t>
          </a:r>
        </a:p>
      </dgm:t>
    </dgm:pt>
    <dgm:pt modelId="{5DC468C0-24F1-45D7-9191-411E3F13D691}" type="parTrans" cxnId="{51FAE331-5638-451B-AE04-7A166DC20BFF}">
      <dgm:prSet/>
      <dgm:spPr/>
      <dgm:t>
        <a:bodyPr/>
        <a:lstStyle/>
        <a:p>
          <a:endParaRPr lang="es-EC"/>
        </a:p>
      </dgm:t>
    </dgm:pt>
    <dgm:pt modelId="{0FB9A7B7-C90E-45AA-8309-0F3781031313}" type="sibTrans" cxnId="{51FAE331-5638-451B-AE04-7A166DC20BFF}">
      <dgm:prSet/>
      <dgm:spPr/>
      <dgm:t>
        <a:bodyPr/>
        <a:lstStyle/>
        <a:p>
          <a:endParaRPr lang="es-EC"/>
        </a:p>
      </dgm:t>
    </dgm:pt>
    <dgm:pt modelId="{9B8D415A-FF42-481E-96A6-6548B743416D}">
      <dgm:prSet phldrT="[Text]"/>
      <dgm:spPr/>
      <dgm:t>
        <a:bodyPr/>
        <a:lstStyle/>
        <a:p>
          <a:r>
            <a:rPr lang="es-EC" dirty="0"/>
            <a:t>Materiales utilizados.</a:t>
          </a:r>
        </a:p>
      </dgm:t>
    </dgm:pt>
    <dgm:pt modelId="{97DB3575-4C6C-4A1F-8734-A26AC28D017D}" type="parTrans" cxnId="{80614E51-7B0F-4351-B237-EC8FCEAA2762}">
      <dgm:prSet/>
      <dgm:spPr/>
      <dgm:t>
        <a:bodyPr/>
        <a:lstStyle/>
        <a:p>
          <a:endParaRPr lang="es-EC"/>
        </a:p>
      </dgm:t>
    </dgm:pt>
    <dgm:pt modelId="{C3755DAF-C859-44BD-B996-20ABD451881E}" type="sibTrans" cxnId="{80614E51-7B0F-4351-B237-EC8FCEAA2762}">
      <dgm:prSet/>
      <dgm:spPr/>
      <dgm:t>
        <a:bodyPr/>
        <a:lstStyle/>
        <a:p>
          <a:endParaRPr lang="es-EC"/>
        </a:p>
      </dgm:t>
    </dgm:pt>
    <dgm:pt modelId="{1EB3EC12-A847-4601-8D7A-53DFD96C1765}">
      <dgm:prSet phldrT="[Text]"/>
      <dgm:spPr/>
      <dgm:t>
        <a:bodyPr/>
        <a:lstStyle/>
        <a:p>
          <a:r>
            <a:rPr lang="es-EC" dirty="0"/>
            <a:t>Audífonos tipo diadema.</a:t>
          </a:r>
        </a:p>
      </dgm:t>
    </dgm:pt>
    <dgm:pt modelId="{1586EA18-20D6-4E40-A602-05462FCE2778}" type="parTrans" cxnId="{0F3D340A-EC97-4F94-9CD0-8611A9AEF805}">
      <dgm:prSet/>
      <dgm:spPr/>
      <dgm:t>
        <a:bodyPr/>
        <a:lstStyle/>
        <a:p>
          <a:endParaRPr lang="es-EC"/>
        </a:p>
      </dgm:t>
    </dgm:pt>
    <dgm:pt modelId="{E6D05278-918E-4E37-B200-3C55D773023F}" type="sibTrans" cxnId="{0F3D340A-EC97-4F94-9CD0-8611A9AEF805}">
      <dgm:prSet/>
      <dgm:spPr/>
      <dgm:t>
        <a:bodyPr/>
        <a:lstStyle/>
        <a:p>
          <a:endParaRPr lang="es-EC"/>
        </a:p>
      </dgm:t>
    </dgm:pt>
    <dgm:pt modelId="{F617D593-D47E-433E-A917-B7B08D2E1253}">
      <dgm:prSet phldrT="[Text]"/>
      <dgm:spPr/>
      <dgm:t>
        <a:bodyPr/>
        <a:lstStyle/>
        <a:p>
          <a:r>
            <a:rPr lang="es-EC" dirty="0"/>
            <a:t>Hoja de encuesta.</a:t>
          </a:r>
        </a:p>
      </dgm:t>
    </dgm:pt>
    <dgm:pt modelId="{E3FBD123-C496-4C92-9765-4D9675E0EFBA}" type="parTrans" cxnId="{DFECA71D-4940-4B04-9129-D9DFA23CE67A}">
      <dgm:prSet/>
      <dgm:spPr/>
      <dgm:t>
        <a:bodyPr/>
        <a:lstStyle/>
        <a:p>
          <a:endParaRPr lang="es-EC"/>
        </a:p>
      </dgm:t>
    </dgm:pt>
    <dgm:pt modelId="{327632F1-015C-457D-B011-84773EA85E99}" type="sibTrans" cxnId="{DFECA71D-4940-4B04-9129-D9DFA23CE67A}">
      <dgm:prSet/>
      <dgm:spPr/>
      <dgm:t>
        <a:bodyPr/>
        <a:lstStyle/>
        <a:p>
          <a:endParaRPr lang="es-EC"/>
        </a:p>
      </dgm:t>
    </dgm:pt>
    <dgm:pt modelId="{B9A14079-2689-4456-A5E2-16F76A355EAF}">
      <dgm:prSet phldrT="[Text]"/>
      <dgm:spPr/>
      <dgm:t>
        <a:bodyPr/>
        <a:lstStyle/>
        <a:p>
          <a:r>
            <a:rPr lang="es-EC" dirty="0"/>
            <a:t>Pruebas con reuniones presenciales.</a:t>
          </a:r>
        </a:p>
      </dgm:t>
    </dgm:pt>
    <dgm:pt modelId="{B4FAED4D-1B43-4C00-9B07-7E5648D3ED87}" type="parTrans" cxnId="{0734DC07-BDEE-4F58-8830-EE006E0E805A}">
      <dgm:prSet/>
      <dgm:spPr/>
      <dgm:t>
        <a:bodyPr/>
        <a:lstStyle/>
        <a:p>
          <a:endParaRPr lang="es-EC"/>
        </a:p>
      </dgm:t>
    </dgm:pt>
    <dgm:pt modelId="{A4B0B5C2-CAD3-4207-8BE7-8CE1384A92C2}" type="sibTrans" cxnId="{0734DC07-BDEE-4F58-8830-EE006E0E805A}">
      <dgm:prSet/>
      <dgm:spPr/>
      <dgm:t>
        <a:bodyPr/>
        <a:lstStyle/>
        <a:p>
          <a:endParaRPr lang="es-EC"/>
        </a:p>
      </dgm:t>
    </dgm:pt>
    <dgm:pt modelId="{25FDC398-FA60-445D-B04C-5BF86BA0325C}">
      <dgm:prSet phldrT="[Text]"/>
      <dgm:spPr/>
      <dgm:t>
        <a:bodyPr/>
        <a:lstStyle/>
        <a:p>
          <a:r>
            <a:rPr lang="es-EC" dirty="0"/>
            <a:t>Esferográficos.</a:t>
          </a:r>
        </a:p>
      </dgm:t>
    </dgm:pt>
    <dgm:pt modelId="{B33F5C42-0B46-4B7E-8913-5D4455FDD49A}" type="parTrans" cxnId="{1CA66553-0627-48FE-9B23-75F60710EE3E}">
      <dgm:prSet/>
      <dgm:spPr/>
      <dgm:t>
        <a:bodyPr/>
        <a:lstStyle/>
        <a:p>
          <a:endParaRPr lang="es-EC"/>
        </a:p>
      </dgm:t>
    </dgm:pt>
    <dgm:pt modelId="{D284D949-D763-4A6C-93C2-4B20D2B58D7C}" type="sibTrans" cxnId="{1CA66553-0627-48FE-9B23-75F60710EE3E}">
      <dgm:prSet/>
      <dgm:spPr/>
      <dgm:t>
        <a:bodyPr/>
        <a:lstStyle/>
        <a:p>
          <a:endParaRPr lang="es-EC"/>
        </a:p>
      </dgm:t>
    </dgm:pt>
    <dgm:pt modelId="{E4AD9B56-9096-49C3-A4AA-542BBF3B7EF1}">
      <dgm:prSet phldrT="[Text]"/>
      <dgm:spPr/>
      <dgm:t>
        <a:bodyPr/>
        <a:lstStyle/>
        <a:p>
          <a:r>
            <a:rPr lang="es-EC" dirty="0"/>
            <a:t>Punzón.</a:t>
          </a:r>
        </a:p>
      </dgm:t>
    </dgm:pt>
    <dgm:pt modelId="{CA9C070C-3F5E-4C6B-BAD6-4D6BB616D43B}" type="parTrans" cxnId="{D7297227-16A8-4769-A78D-C67E43B5178C}">
      <dgm:prSet/>
      <dgm:spPr/>
      <dgm:t>
        <a:bodyPr/>
        <a:lstStyle/>
        <a:p>
          <a:endParaRPr lang="es-EC"/>
        </a:p>
      </dgm:t>
    </dgm:pt>
    <dgm:pt modelId="{A6F814D0-A8B7-436A-8865-54FAA45AFAF0}" type="sibTrans" cxnId="{D7297227-16A8-4769-A78D-C67E43B5178C}">
      <dgm:prSet/>
      <dgm:spPr/>
      <dgm:t>
        <a:bodyPr/>
        <a:lstStyle/>
        <a:p>
          <a:endParaRPr lang="es-EC"/>
        </a:p>
      </dgm:t>
    </dgm:pt>
    <dgm:pt modelId="{DA2FD958-4B1F-4938-A754-BF1E530AC8D5}">
      <dgm:prSet phldrT="[Text]"/>
      <dgm:spPr/>
      <dgm:t>
        <a:bodyPr/>
        <a:lstStyle/>
        <a:p>
          <a:r>
            <a:rPr lang="es-EC" dirty="0"/>
            <a:t>Computadora que cuente con el software Python 3.0.</a:t>
          </a:r>
        </a:p>
      </dgm:t>
    </dgm:pt>
    <dgm:pt modelId="{BB69FC43-99ED-41EB-A349-2DB7C50AD959}" type="parTrans" cxnId="{3E6B48C6-E083-4061-9E95-59505001B872}">
      <dgm:prSet/>
      <dgm:spPr/>
      <dgm:t>
        <a:bodyPr/>
        <a:lstStyle/>
        <a:p>
          <a:endParaRPr lang="es-EC"/>
        </a:p>
      </dgm:t>
    </dgm:pt>
    <dgm:pt modelId="{326EB67D-37FA-4AE7-9141-B625032F0369}" type="sibTrans" cxnId="{3E6B48C6-E083-4061-9E95-59505001B872}">
      <dgm:prSet/>
      <dgm:spPr/>
      <dgm:t>
        <a:bodyPr/>
        <a:lstStyle/>
        <a:p>
          <a:endParaRPr lang="es-EC"/>
        </a:p>
      </dgm:t>
    </dgm:pt>
    <dgm:pt modelId="{45E13369-AFB0-40A7-A082-3CDDDDA9FD5D}" type="pres">
      <dgm:prSet presAssocID="{551AEBE5-A067-4A92-8891-B794D7067E6C}" presName="linearFlow" presStyleCnt="0">
        <dgm:presLayoutVars>
          <dgm:dir/>
          <dgm:animLvl val="lvl"/>
          <dgm:resizeHandles val="exact"/>
        </dgm:presLayoutVars>
      </dgm:prSet>
      <dgm:spPr/>
    </dgm:pt>
    <dgm:pt modelId="{301E46C9-62C5-4FC9-8BD9-0CD6B58AD14A}" type="pres">
      <dgm:prSet presAssocID="{72F6F36A-91DC-438C-B629-3FA3CA073FA0}" presName="composite" presStyleCnt="0"/>
      <dgm:spPr/>
    </dgm:pt>
    <dgm:pt modelId="{466526C3-EE2D-466B-A3F4-65AC676B4AA4}" type="pres">
      <dgm:prSet presAssocID="{72F6F36A-91DC-438C-B629-3FA3CA073FA0}" presName="parentText" presStyleLbl="alignNode1" presStyleIdx="0" presStyleCnt="3">
        <dgm:presLayoutVars>
          <dgm:chMax val="1"/>
          <dgm:bulletEnabled val="1"/>
        </dgm:presLayoutVars>
      </dgm:prSet>
      <dgm:spPr/>
    </dgm:pt>
    <dgm:pt modelId="{8FF83E19-2767-41EF-ACB0-2C998B289680}" type="pres">
      <dgm:prSet presAssocID="{72F6F36A-91DC-438C-B629-3FA3CA073FA0}" presName="descendantText" presStyleLbl="alignAcc1" presStyleIdx="0" presStyleCnt="3">
        <dgm:presLayoutVars>
          <dgm:bulletEnabled val="1"/>
        </dgm:presLayoutVars>
      </dgm:prSet>
      <dgm:spPr/>
    </dgm:pt>
    <dgm:pt modelId="{9C3220FC-6D75-4CD5-BDB2-DB37912AF4FA}" type="pres">
      <dgm:prSet presAssocID="{8AB2031B-73CE-49C3-A8A0-0A0B3A2401FF}" presName="sp" presStyleCnt="0"/>
      <dgm:spPr/>
    </dgm:pt>
    <dgm:pt modelId="{E02E1583-8A0D-4722-976F-4E3A0225F1BC}" type="pres">
      <dgm:prSet presAssocID="{1EED92B8-12B8-4039-91D1-60649085724F}" presName="composite" presStyleCnt="0"/>
      <dgm:spPr/>
    </dgm:pt>
    <dgm:pt modelId="{B57C0EE7-678D-4C1D-901B-1DB1F560D9B4}" type="pres">
      <dgm:prSet presAssocID="{1EED92B8-12B8-4039-91D1-60649085724F}" presName="parentText" presStyleLbl="alignNode1" presStyleIdx="1" presStyleCnt="3">
        <dgm:presLayoutVars>
          <dgm:chMax val="1"/>
          <dgm:bulletEnabled val="1"/>
        </dgm:presLayoutVars>
      </dgm:prSet>
      <dgm:spPr/>
    </dgm:pt>
    <dgm:pt modelId="{C72A23E6-97EC-49D1-8969-07B18A37031A}" type="pres">
      <dgm:prSet presAssocID="{1EED92B8-12B8-4039-91D1-60649085724F}" presName="descendantText" presStyleLbl="alignAcc1" presStyleIdx="1" presStyleCnt="3">
        <dgm:presLayoutVars>
          <dgm:bulletEnabled val="1"/>
        </dgm:presLayoutVars>
      </dgm:prSet>
      <dgm:spPr/>
    </dgm:pt>
    <dgm:pt modelId="{8AC77A92-9640-434C-90A0-3698A72DE89D}" type="pres">
      <dgm:prSet presAssocID="{FB9B9D22-13B8-4D18-BE39-EF4EE0DCD2B6}" presName="sp" presStyleCnt="0"/>
      <dgm:spPr/>
    </dgm:pt>
    <dgm:pt modelId="{938D8868-59FA-4281-BCCF-8929DA34B9F5}" type="pres">
      <dgm:prSet presAssocID="{9B8D415A-FF42-481E-96A6-6548B743416D}" presName="composite" presStyleCnt="0"/>
      <dgm:spPr/>
    </dgm:pt>
    <dgm:pt modelId="{0EFDEC93-5F63-4C66-BA7F-676630846486}" type="pres">
      <dgm:prSet presAssocID="{9B8D415A-FF42-481E-96A6-6548B743416D}" presName="parentText" presStyleLbl="alignNode1" presStyleIdx="2" presStyleCnt="3">
        <dgm:presLayoutVars>
          <dgm:chMax val="1"/>
          <dgm:bulletEnabled val="1"/>
        </dgm:presLayoutVars>
      </dgm:prSet>
      <dgm:spPr/>
    </dgm:pt>
    <dgm:pt modelId="{5D917A47-C434-4CDD-ABA3-9FFF46B7262B}" type="pres">
      <dgm:prSet presAssocID="{9B8D415A-FF42-481E-96A6-6548B743416D}" presName="descendantText" presStyleLbl="alignAcc1" presStyleIdx="2" presStyleCnt="3">
        <dgm:presLayoutVars>
          <dgm:bulletEnabled val="1"/>
        </dgm:presLayoutVars>
      </dgm:prSet>
      <dgm:spPr/>
    </dgm:pt>
  </dgm:ptLst>
  <dgm:cxnLst>
    <dgm:cxn modelId="{3BFDF402-69FE-44FC-9FCF-2F9995875327}" srcId="{72F6F36A-91DC-438C-B629-3FA3CA073FA0}" destId="{C57204CB-11B7-4687-907F-F5C1BFC24C6C}" srcOrd="0" destOrd="0" parTransId="{12990848-CB97-4436-A82C-902D7FBACCD8}" sibTransId="{B326649C-4828-46F3-AD4E-D3240ADF9387}"/>
    <dgm:cxn modelId="{0734DC07-BDEE-4F58-8830-EE006E0E805A}" srcId="{1EED92B8-12B8-4039-91D1-60649085724F}" destId="{B9A14079-2689-4456-A5E2-16F76A355EAF}" srcOrd="2" destOrd="0" parTransId="{B4FAED4D-1B43-4C00-9B07-7E5648D3ED87}" sibTransId="{A4B0B5C2-CAD3-4207-8BE7-8CE1384A92C2}"/>
    <dgm:cxn modelId="{0F3D340A-EC97-4F94-9CD0-8611A9AEF805}" srcId="{9B8D415A-FF42-481E-96A6-6548B743416D}" destId="{1EB3EC12-A847-4601-8D7A-53DFD96C1765}" srcOrd="0" destOrd="0" parTransId="{1586EA18-20D6-4E40-A602-05462FCE2778}" sibTransId="{E6D05278-918E-4E37-B200-3C55D773023F}"/>
    <dgm:cxn modelId="{C675EF0B-2A17-4D7F-A165-9D4BBA74EF3B}" type="presOf" srcId="{C57204CB-11B7-4687-907F-F5C1BFC24C6C}" destId="{8FF83E19-2767-41EF-ACB0-2C998B289680}" srcOrd="0" destOrd="0" presId="urn:microsoft.com/office/officeart/2005/8/layout/chevron2"/>
    <dgm:cxn modelId="{B1ED100E-945F-4A07-98BB-757083DC4955}" type="presOf" srcId="{64787194-1BFD-4FAB-A484-CBEC7018E0BA}" destId="{C72A23E6-97EC-49D1-8969-07B18A37031A}" srcOrd="0" destOrd="1" presId="urn:microsoft.com/office/officeart/2005/8/layout/chevron2"/>
    <dgm:cxn modelId="{BD303612-D441-4DB2-A30B-65974C513766}" type="presOf" srcId="{B9A14079-2689-4456-A5E2-16F76A355EAF}" destId="{C72A23E6-97EC-49D1-8969-07B18A37031A}" srcOrd="0" destOrd="2" presId="urn:microsoft.com/office/officeart/2005/8/layout/chevron2"/>
    <dgm:cxn modelId="{3B2B0B1B-C7A7-49F0-B824-34F8703ADCE5}" type="presOf" srcId="{72F6F36A-91DC-438C-B629-3FA3CA073FA0}" destId="{466526C3-EE2D-466B-A3F4-65AC676B4AA4}" srcOrd="0" destOrd="0" presId="urn:microsoft.com/office/officeart/2005/8/layout/chevron2"/>
    <dgm:cxn modelId="{DFECA71D-4940-4B04-9129-D9DFA23CE67A}" srcId="{9B8D415A-FF42-481E-96A6-6548B743416D}" destId="{F617D593-D47E-433E-A917-B7B08D2E1253}" srcOrd="3" destOrd="0" parTransId="{E3FBD123-C496-4C92-9765-4D9675E0EFBA}" sibTransId="{327632F1-015C-457D-B011-84773EA85E99}"/>
    <dgm:cxn modelId="{9D138923-5F26-42EB-A01B-D94C99144F04}" srcId="{551AEBE5-A067-4A92-8891-B794D7067E6C}" destId="{72F6F36A-91DC-438C-B629-3FA3CA073FA0}" srcOrd="0" destOrd="0" parTransId="{860CC140-FC13-492F-9168-924019F1B052}" sibTransId="{8AB2031B-73CE-49C3-A8A0-0A0B3A2401FF}"/>
    <dgm:cxn modelId="{1A721E24-3302-4536-9918-539EED165270}" type="presOf" srcId="{DA2FD958-4B1F-4938-A754-BF1E530AC8D5}" destId="{5D917A47-C434-4CDD-ABA3-9FFF46B7262B}" srcOrd="0" destOrd="4" presId="urn:microsoft.com/office/officeart/2005/8/layout/chevron2"/>
    <dgm:cxn modelId="{D7297227-16A8-4769-A78D-C67E43B5178C}" srcId="{9B8D415A-FF42-481E-96A6-6548B743416D}" destId="{E4AD9B56-9096-49C3-A4AA-542BBF3B7EF1}" srcOrd="2" destOrd="0" parTransId="{CA9C070C-3F5E-4C6B-BAD6-4D6BB616D43B}" sibTransId="{A6F814D0-A8B7-436A-8865-54FAA45AFAF0}"/>
    <dgm:cxn modelId="{51FAE331-5638-451B-AE04-7A166DC20BFF}" srcId="{1EED92B8-12B8-4039-91D1-60649085724F}" destId="{64787194-1BFD-4FAB-A484-CBEC7018E0BA}" srcOrd="1" destOrd="0" parTransId="{5DC468C0-24F1-45D7-9191-411E3F13D691}" sibTransId="{0FB9A7B7-C90E-45AA-8309-0F3781031313}"/>
    <dgm:cxn modelId="{EF7D9C33-8FDA-4082-9033-B3F4A25CCB9A}" type="presOf" srcId="{E4AD9B56-9096-49C3-A4AA-542BBF3B7EF1}" destId="{5D917A47-C434-4CDD-ABA3-9FFF46B7262B}" srcOrd="0" destOrd="2" presId="urn:microsoft.com/office/officeart/2005/8/layout/chevron2"/>
    <dgm:cxn modelId="{83B2C14C-BFB3-47E3-8CBB-0FC48FC37053}" type="presOf" srcId="{F617D593-D47E-433E-A917-B7B08D2E1253}" destId="{5D917A47-C434-4CDD-ABA3-9FFF46B7262B}" srcOrd="0" destOrd="3" presId="urn:microsoft.com/office/officeart/2005/8/layout/chevron2"/>
    <dgm:cxn modelId="{43D2BE4E-038E-4B67-9803-35E0F1D0B6F5}" type="presOf" srcId="{551AEBE5-A067-4A92-8891-B794D7067E6C}" destId="{45E13369-AFB0-40A7-A082-3CDDDDA9FD5D}" srcOrd="0" destOrd="0" presId="urn:microsoft.com/office/officeart/2005/8/layout/chevron2"/>
    <dgm:cxn modelId="{D04FC26E-092C-4A19-90F6-19D70540F87A}" type="presOf" srcId="{25FDC398-FA60-445D-B04C-5BF86BA0325C}" destId="{5D917A47-C434-4CDD-ABA3-9FFF46B7262B}" srcOrd="0" destOrd="1" presId="urn:microsoft.com/office/officeart/2005/8/layout/chevron2"/>
    <dgm:cxn modelId="{80614E51-7B0F-4351-B237-EC8FCEAA2762}" srcId="{551AEBE5-A067-4A92-8891-B794D7067E6C}" destId="{9B8D415A-FF42-481E-96A6-6548B743416D}" srcOrd="2" destOrd="0" parTransId="{97DB3575-4C6C-4A1F-8734-A26AC28D017D}" sibTransId="{C3755DAF-C859-44BD-B996-20ABD451881E}"/>
    <dgm:cxn modelId="{1CA66553-0627-48FE-9B23-75F60710EE3E}" srcId="{9B8D415A-FF42-481E-96A6-6548B743416D}" destId="{25FDC398-FA60-445D-B04C-5BF86BA0325C}" srcOrd="1" destOrd="0" parTransId="{B33F5C42-0B46-4B7E-8913-5D4455FDD49A}" sibTransId="{D284D949-D763-4A6C-93C2-4B20D2B58D7C}"/>
    <dgm:cxn modelId="{D4576079-5205-4ED4-808B-C62A995CF03E}" type="presOf" srcId="{267416FA-A007-4969-BBCA-2A625493C59E}" destId="{C72A23E6-97EC-49D1-8969-07B18A37031A}" srcOrd="0" destOrd="0" presId="urn:microsoft.com/office/officeart/2005/8/layout/chevron2"/>
    <dgm:cxn modelId="{7991AA81-2094-4B5F-991D-C2B1B6CA718E}" type="presOf" srcId="{1EB3EC12-A847-4601-8D7A-53DFD96C1765}" destId="{5D917A47-C434-4CDD-ABA3-9FFF46B7262B}" srcOrd="0" destOrd="0" presId="urn:microsoft.com/office/officeart/2005/8/layout/chevron2"/>
    <dgm:cxn modelId="{3A82F699-07C2-466E-9A49-91A6C104ACB9}" srcId="{551AEBE5-A067-4A92-8891-B794D7067E6C}" destId="{1EED92B8-12B8-4039-91D1-60649085724F}" srcOrd="1" destOrd="0" parTransId="{745F9A8E-933B-4F5F-873F-4F2433A036FC}" sibTransId="{FB9B9D22-13B8-4D18-BE39-EF4EE0DCD2B6}"/>
    <dgm:cxn modelId="{5D805ABE-8967-47F5-A4EE-27086DCD8011}" srcId="{1EED92B8-12B8-4039-91D1-60649085724F}" destId="{267416FA-A007-4969-BBCA-2A625493C59E}" srcOrd="0" destOrd="0" parTransId="{ED81380B-0165-4B66-A179-DF116523AE54}" sibTransId="{9C040065-9727-4589-957F-1FCED904EEB1}"/>
    <dgm:cxn modelId="{27A7A0C5-CD00-490A-9489-9D4A4E62FFB2}" type="presOf" srcId="{9B8D415A-FF42-481E-96A6-6548B743416D}" destId="{0EFDEC93-5F63-4C66-BA7F-676630846486}" srcOrd="0" destOrd="0" presId="urn:microsoft.com/office/officeart/2005/8/layout/chevron2"/>
    <dgm:cxn modelId="{3E6B48C6-E083-4061-9E95-59505001B872}" srcId="{9B8D415A-FF42-481E-96A6-6548B743416D}" destId="{DA2FD958-4B1F-4938-A754-BF1E530AC8D5}" srcOrd="4" destOrd="0" parTransId="{BB69FC43-99ED-41EB-A349-2DB7C50AD959}" sibTransId="{326EB67D-37FA-4AE7-9141-B625032F0369}"/>
    <dgm:cxn modelId="{9D0BC0E0-7C9C-433B-A67A-7F0C8E39E336}" type="presOf" srcId="{1EED92B8-12B8-4039-91D1-60649085724F}" destId="{B57C0EE7-678D-4C1D-901B-1DB1F560D9B4}" srcOrd="0" destOrd="0" presId="urn:microsoft.com/office/officeart/2005/8/layout/chevron2"/>
    <dgm:cxn modelId="{DB91C0E7-5795-4370-8A23-A31F53B22F33}" srcId="{72F6F36A-91DC-438C-B629-3FA3CA073FA0}" destId="{15833B1E-247B-436B-B1F1-208427192A0F}" srcOrd="1" destOrd="0" parTransId="{8D586D91-C5D9-40FA-9613-C9C2220E4A7C}" sibTransId="{4292A979-4B66-4C9B-8CE9-9CFD628F8964}"/>
    <dgm:cxn modelId="{326BC3F0-B6D2-4FA0-A50F-545F75BD99BC}" type="presOf" srcId="{15833B1E-247B-436B-B1F1-208427192A0F}" destId="{8FF83E19-2767-41EF-ACB0-2C998B289680}" srcOrd="0" destOrd="1" presId="urn:microsoft.com/office/officeart/2005/8/layout/chevron2"/>
    <dgm:cxn modelId="{84ECDB3C-8DFD-4AE4-8A08-0EE9E809C6C4}" type="presParOf" srcId="{45E13369-AFB0-40A7-A082-3CDDDDA9FD5D}" destId="{301E46C9-62C5-4FC9-8BD9-0CD6B58AD14A}" srcOrd="0" destOrd="0" presId="urn:microsoft.com/office/officeart/2005/8/layout/chevron2"/>
    <dgm:cxn modelId="{56282423-B40E-4F03-B7F2-EEB95A94352E}" type="presParOf" srcId="{301E46C9-62C5-4FC9-8BD9-0CD6B58AD14A}" destId="{466526C3-EE2D-466B-A3F4-65AC676B4AA4}" srcOrd="0" destOrd="0" presId="urn:microsoft.com/office/officeart/2005/8/layout/chevron2"/>
    <dgm:cxn modelId="{6CBD754E-3791-454B-A771-78B4E76AC278}" type="presParOf" srcId="{301E46C9-62C5-4FC9-8BD9-0CD6B58AD14A}" destId="{8FF83E19-2767-41EF-ACB0-2C998B289680}" srcOrd="1" destOrd="0" presId="urn:microsoft.com/office/officeart/2005/8/layout/chevron2"/>
    <dgm:cxn modelId="{AE9C6847-DF84-4D22-8AEE-6F4B25E97BD1}" type="presParOf" srcId="{45E13369-AFB0-40A7-A082-3CDDDDA9FD5D}" destId="{9C3220FC-6D75-4CD5-BDB2-DB37912AF4FA}" srcOrd="1" destOrd="0" presId="urn:microsoft.com/office/officeart/2005/8/layout/chevron2"/>
    <dgm:cxn modelId="{F185827E-832D-4406-84F7-E7D22C03E7B4}" type="presParOf" srcId="{45E13369-AFB0-40A7-A082-3CDDDDA9FD5D}" destId="{E02E1583-8A0D-4722-976F-4E3A0225F1BC}" srcOrd="2" destOrd="0" presId="urn:microsoft.com/office/officeart/2005/8/layout/chevron2"/>
    <dgm:cxn modelId="{6A2B8302-0E18-4EA8-9FE4-F6C98D3F77E5}" type="presParOf" srcId="{E02E1583-8A0D-4722-976F-4E3A0225F1BC}" destId="{B57C0EE7-678D-4C1D-901B-1DB1F560D9B4}" srcOrd="0" destOrd="0" presId="urn:microsoft.com/office/officeart/2005/8/layout/chevron2"/>
    <dgm:cxn modelId="{BB8384FF-BF99-43FA-93E3-27233F899A67}" type="presParOf" srcId="{E02E1583-8A0D-4722-976F-4E3A0225F1BC}" destId="{C72A23E6-97EC-49D1-8969-07B18A37031A}" srcOrd="1" destOrd="0" presId="urn:microsoft.com/office/officeart/2005/8/layout/chevron2"/>
    <dgm:cxn modelId="{A9569F91-026C-4CA0-B121-5350815FF912}" type="presParOf" srcId="{45E13369-AFB0-40A7-A082-3CDDDDA9FD5D}" destId="{8AC77A92-9640-434C-90A0-3698A72DE89D}" srcOrd="3" destOrd="0" presId="urn:microsoft.com/office/officeart/2005/8/layout/chevron2"/>
    <dgm:cxn modelId="{F8093CC6-29EB-42F8-BE58-15B48DDEF5F6}" type="presParOf" srcId="{45E13369-AFB0-40A7-A082-3CDDDDA9FD5D}" destId="{938D8868-59FA-4281-BCCF-8929DA34B9F5}" srcOrd="4" destOrd="0" presId="urn:microsoft.com/office/officeart/2005/8/layout/chevron2"/>
    <dgm:cxn modelId="{437DF48D-B218-4806-9385-D9A9C3AAC6F5}" type="presParOf" srcId="{938D8868-59FA-4281-BCCF-8929DA34B9F5}" destId="{0EFDEC93-5F63-4C66-BA7F-676630846486}" srcOrd="0" destOrd="0" presId="urn:microsoft.com/office/officeart/2005/8/layout/chevron2"/>
    <dgm:cxn modelId="{D6F2D0AC-58CE-41C1-9A44-E0184977394D}" type="presParOf" srcId="{938D8868-59FA-4281-BCCF-8929DA34B9F5}" destId="{5D917A47-C434-4CDD-ABA3-9FFF46B7262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B23C5-D8D7-48D3-AAED-ADD7468CE6F1}">
      <dsp:nvSpPr>
        <dsp:cNvPr id="0" name=""/>
        <dsp:cNvSpPr/>
      </dsp:nvSpPr>
      <dsp:spPr>
        <a:xfrm>
          <a:off x="3571" y="1201627"/>
          <a:ext cx="3123406" cy="1249362"/>
        </a:xfrm>
        <a:prstGeom prst="homePlat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48" tIns="58674" rIns="29337" bIns="58674" numCol="1" spcCol="1270" anchor="ctr" anchorCtr="0">
          <a:noAutofit/>
        </a:bodyPr>
        <a:lstStyle/>
        <a:p>
          <a:pPr marL="0" lvl="0" indent="0" algn="ctr" defTabSz="977900">
            <a:lnSpc>
              <a:spcPct val="90000"/>
            </a:lnSpc>
            <a:spcBef>
              <a:spcPct val="0"/>
            </a:spcBef>
            <a:spcAft>
              <a:spcPct val="35000"/>
            </a:spcAft>
            <a:buNone/>
          </a:pPr>
          <a:r>
            <a:rPr lang="es-EC" sz="2200" kern="1200" dirty="0"/>
            <a:t>Discapacidad visual</a:t>
          </a:r>
        </a:p>
      </dsp:txBody>
      <dsp:txXfrm>
        <a:off x="3571" y="1201627"/>
        <a:ext cx="2811066" cy="1249362"/>
      </dsp:txXfrm>
    </dsp:sp>
    <dsp:sp modelId="{E4EBE3AC-C3D1-4ED7-8FB0-57C2F516EE3E}">
      <dsp:nvSpPr>
        <dsp:cNvPr id="0" name=""/>
        <dsp:cNvSpPr/>
      </dsp:nvSpPr>
      <dsp:spPr>
        <a:xfrm>
          <a:off x="2502296" y="1201627"/>
          <a:ext cx="3123406" cy="1249362"/>
        </a:xfrm>
        <a:prstGeom prst="chevron">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s-EC" sz="2200" kern="1200" dirty="0"/>
            <a:t>Tipos de discapacidad visual</a:t>
          </a:r>
        </a:p>
      </dsp:txBody>
      <dsp:txXfrm>
        <a:off x="3126977" y="1201627"/>
        <a:ext cx="1874044" cy="1249362"/>
      </dsp:txXfrm>
    </dsp:sp>
    <dsp:sp modelId="{06056A09-5AA4-4785-B886-1422EC4EF314}">
      <dsp:nvSpPr>
        <dsp:cNvPr id="0" name=""/>
        <dsp:cNvSpPr/>
      </dsp:nvSpPr>
      <dsp:spPr>
        <a:xfrm>
          <a:off x="5001021" y="1201627"/>
          <a:ext cx="3123406" cy="1249362"/>
        </a:xfrm>
        <a:prstGeom prst="chevron">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s-EC" sz="2200" kern="1200" dirty="0"/>
            <a:t>Discapacidad visual en el Ecuador</a:t>
          </a:r>
        </a:p>
      </dsp:txBody>
      <dsp:txXfrm>
        <a:off x="5625702" y="1201627"/>
        <a:ext cx="1874044" cy="1249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4D32F-3533-4AFE-AD68-BFD1B80ABF1D}">
      <dsp:nvSpPr>
        <dsp:cNvPr id="0" name=""/>
        <dsp:cNvSpPr/>
      </dsp:nvSpPr>
      <dsp:spPr>
        <a:xfrm>
          <a:off x="0" y="65"/>
          <a:ext cx="2926080" cy="26202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C" sz="2400" kern="1200" dirty="0"/>
            <a:t>Lenguaje Braille</a:t>
          </a:r>
        </a:p>
      </dsp:txBody>
      <dsp:txXfrm>
        <a:off x="127910" y="127975"/>
        <a:ext cx="2670260" cy="2364430"/>
      </dsp:txXfrm>
    </dsp:sp>
    <dsp:sp modelId="{36C44BA0-FC0B-4932-BE9C-93C099992C8E}">
      <dsp:nvSpPr>
        <dsp:cNvPr id="0" name=""/>
        <dsp:cNvSpPr/>
      </dsp:nvSpPr>
      <dsp:spPr>
        <a:xfrm rot="5400000">
          <a:off x="4478939" y="1460494"/>
          <a:ext cx="2096200" cy="52019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a:t>NVDA.</a:t>
          </a:r>
        </a:p>
        <a:p>
          <a:pPr marL="114300" lvl="1" indent="-114300" algn="l" defTabSz="666750">
            <a:lnSpc>
              <a:spcPct val="90000"/>
            </a:lnSpc>
            <a:spcBef>
              <a:spcPct val="0"/>
            </a:spcBef>
            <a:spcAft>
              <a:spcPct val="15000"/>
            </a:spcAft>
            <a:buChar char="•"/>
          </a:pPr>
          <a:r>
            <a:rPr lang="es-EC" sz="1500" kern="1200" dirty="0"/>
            <a:t>JAWS.</a:t>
          </a:r>
        </a:p>
        <a:p>
          <a:pPr marL="114300" lvl="1" indent="-114300" algn="l" defTabSz="666750">
            <a:lnSpc>
              <a:spcPct val="90000"/>
            </a:lnSpc>
            <a:spcBef>
              <a:spcPct val="0"/>
            </a:spcBef>
            <a:spcAft>
              <a:spcPct val="15000"/>
            </a:spcAft>
            <a:buChar char="•"/>
          </a:pPr>
          <a:r>
            <a:rPr lang="es-EC" sz="1500" kern="1200" dirty="0"/>
            <a:t>DOLPHIN HAL.</a:t>
          </a:r>
        </a:p>
        <a:p>
          <a:pPr marL="114300" lvl="1" indent="-114300" algn="l" defTabSz="666750">
            <a:lnSpc>
              <a:spcPct val="90000"/>
            </a:lnSpc>
            <a:spcBef>
              <a:spcPct val="0"/>
            </a:spcBef>
            <a:spcAft>
              <a:spcPct val="15000"/>
            </a:spcAft>
            <a:buChar char="•"/>
          </a:pPr>
          <a:r>
            <a:rPr lang="es-EC" sz="1500" kern="1200" dirty="0"/>
            <a:t>CLICK, SPEAK.</a:t>
          </a:r>
        </a:p>
        <a:p>
          <a:pPr marL="114300" lvl="1" indent="-114300" algn="l" defTabSz="666750">
            <a:lnSpc>
              <a:spcPct val="90000"/>
            </a:lnSpc>
            <a:spcBef>
              <a:spcPct val="0"/>
            </a:spcBef>
            <a:spcAft>
              <a:spcPct val="15000"/>
            </a:spcAft>
            <a:buChar char="•"/>
          </a:pPr>
          <a:r>
            <a:rPr lang="es-EC" sz="1500" kern="1200" dirty="0"/>
            <a:t>BROWSEALOUD.</a:t>
          </a:r>
        </a:p>
        <a:p>
          <a:pPr marL="114300" lvl="1" indent="-114300" algn="l" defTabSz="666750">
            <a:lnSpc>
              <a:spcPct val="90000"/>
            </a:lnSpc>
            <a:spcBef>
              <a:spcPct val="0"/>
            </a:spcBef>
            <a:spcAft>
              <a:spcPct val="15000"/>
            </a:spcAft>
            <a:buChar char="•"/>
          </a:pPr>
          <a:r>
            <a:rPr lang="es-EC" sz="1500" kern="1200" dirty="0"/>
            <a:t>MEXVOX.</a:t>
          </a:r>
        </a:p>
        <a:p>
          <a:pPr marL="114300" lvl="1" indent="-114300" algn="l" defTabSz="666750">
            <a:lnSpc>
              <a:spcPct val="90000"/>
            </a:lnSpc>
            <a:spcBef>
              <a:spcPct val="0"/>
            </a:spcBef>
            <a:spcAft>
              <a:spcPct val="15000"/>
            </a:spcAft>
            <a:buChar char="•"/>
          </a:pPr>
          <a:r>
            <a:rPr lang="es-EC" sz="1500" kern="1200" dirty="0"/>
            <a:t>ORCA.</a:t>
          </a:r>
        </a:p>
        <a:p>
          <a:pPr marL="114300" lvl="1" indent="-114300" algn="l" defTabSz="666750">
            <a:lnSpc>
              <a:spcPct val="90000"/>
            </a:lnSpc>
            <a:spcBef>
              <a:spcPct val="0"/>
            </a:spcBef>
            <a:spcAft>
              <a:spcPct val="15000"/>
            </a:spcAft>
            <a:buChar char="•"/>
          </a:pPr>
          <a:r>
            <a:rPr lang="es-EC" sz="1500" kern="1200" dirty="0"/>
            <a:t>FIRE VOX.</a:t>
          </a:r>
        </a:p>
      </dsp:txBody>
      <dsp:txXfrm rot="-5400000">
        <a:off x="2926079" y="3115682"/>
        <a:ext cx="5099592" cy="1891544"/>
      </dsp:txXfrm>
    </dsp:sp>
    <dsp:sp modelId="{AF739574-A4A6-43E8-A34B-CBFE87FC7A75}">
      <dsp:nvSpPr>
        <dsp:cNvPr id="0" name=""/>
        <dsp:cNvSpPr/>
      </dsp:nvSpPr>
      <dsp:spPr>
        <a:xfrm>
          <a:off x="0" y="2751328"/>
          <a:ext cx="2926080" cy="26202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EC" sz="2400" kern="1200" dirty="0"/>
            <a:t>Lectores de pantalla</a:t>
          </a:r>
        </a:p>
      </dsp:txBody>
      <dsp:txXfrm>
        <a:off x="127910" y="2879238"/>
        <a:ext cx="2670260" cy="2364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526C3-EE2D-466B-A3F4-65AC676B4AA4}">
      <dsp:nvSpPr>
        <dsp:cNvPr id="0" name=""/>
        <dsp:cNvSpPr/>
      </dsp:nvSpPr>
      <dsp:spPr>
        <a:xfrm rot="5400000">
          <a:off x="-289718" y="292805"/>
          <a:ext cx="1931458" cy="1352020"/>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1300" kern="1200" dirty="0"/>
            <a:t>Grupo de Pruebas</a:t>
          </a:r>
        </a:p>
      </dsp:txBody>
      <dsp:txXfrm rot="-5400000">
        <a:off x="1" y="679096"/>
        <a:ext cx="1352020" cy="579438"/>
      </dsp:txXfrm>
    </dsp:sp>
    <dsp:sp modelId="{8FF83E19-2767-41EF-ACB0-2C998B289680}">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t>Estudiantes con discapacidad leve, moderada y grave. </a:t>
          </a:r>
        </a:p>
        <a:p>
          <a:pPr marL="114300" lvl="1" indent="-114300" algn="l" defTabSz="622300">
            <a:lnSpc>
              <a:spcPct val="90000"/>
            </a:lnSpc>
            <a:spcBef>
              <a:spcPct val="0"/>
            </a:spcBef>
            <a:spcAft>
              <a:spcPct val="15000"/>
            </a:spcAft>
            <a:buChar char="•"/>
          </a:pPr>
          <a:r>
            <a:rPr lang="es-EC" sz="1400" kern="1200" dirty="0"/>
            <a:t>Instituciones públicas y privadas del Distrito Metropolitano de Quito.</a:t>
          </a:r>
        </a:p>
      </dsp:txBody>
      <dsp:txXfrm rot="-5400000">
        <a:off x="1352020" y="64373"/>
        <a:ext cx="6714693" cy="1132875"/>
      </dsp:txXfrm>
    </dsp:sp>
    <dsp:sp modelId="{B57C0EE7-678D-4C1D-901B-1DB1F560D9B4}">
      <dsp:nvSpPr>
        <dsp:cNvPr id="0" name=""/>
        <dsp:cNvSpPr/>
      </dsp:nvSpPr>
      <dsp:spPr>
        <a:xfrm rot="5400000">
          <a:off x="-289718" y="2033323"/>
          <a:ext cx="1931458" cy="1352020"/>
        </a:xfrm>
        <a:prstGeom prst="chevron">
          <a:avLst/>
        </a:prstGeom>
        <a:solidFill>
          <a:schemeClr val="accent2">
            <a:shade val="80000"/>
            <a:hueOff val="0"/>
            <a:satOff val="-14010"/>
            <a:lumOff val="15876"/>
            <a:alphaOff val="0"/>
          </a:schemeClr>
        </a:solidFill>
        <a:ln w="25400" cap="flat" cmpd="sng" algn="ctr">
          <a:solidFill>
            <a:schemeClr val="accent2">
              <a:shade val="80000"/>
              <a:hueOff val="0"/>
              <a:satOff val="-14010"/>
              <a:lumOff val="15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1300" kern="1200" dirty="0"/>
            <a:t>Planteamiento  para la ejecución de pruebas</a:t>
          </a:r>
        </a:p>
      </dsp:txBody>
      <dsp:txXfrm rot="-5400000">
        <a:off x="1" y="2419614"/>
        <a:ext cx="1352020" cy="579438"/>
      </dsp:txXfrm>
    </dsp:sp>
    <dsp:sp modelId="{C72A23E6-97EC-49D1-8969-07B18A37031A}">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14010"/>
              <a:lumOff val="15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t>Total de 70 ejemplos.</a:t>
          </a:r>
        </a:p>
        <a:p>
          <a:pPr marL="114300" lvl="1" indent="-114300" algn="l" defTabSz="622300">
            <a:lnSpc>
              <a:spcPct val="90000"/>
            </a:lnSpc>
            <a:spcBef>
              <a:spcPct val="0"/>
            </a:spcBef>
            <a:spcAft>
              <a:spcPct val="15000"/>
            </a:spcAft>
            <a:buChar char="•"/>
          </a:pPr>
          <a:r>
            <a:rPr lang="es-EC" sz="1400" kern="1200" dirty="0"/>
            <a:t>Pruebas utilizando plataformas digitales.</a:t>
          </a:r>
        </a:p>
        <a:p>
          <a:pPr marL="114300" lvl="1" indent="-114300" algn="l" defTabSz="622300">
            <a:lnSpc>
              <a:spcPct val="90000"/>
            </a:lnSpc>
            <a:spcBef>
              <a:spcPct val="0"/>
            </a:spcBef>
            <a:spcAft>
              <a:spcPct val="15000"/>
            </a:spcAft>
            <a:buChar char="•"/>
          </a:pPr>
          <a:r>
            <a:rPr lang="es-EC" sz="1400" kern="1200" dirty="0"/>
            <a:t>Pruebas con reuniones presenciales.</a:t>
          </a:r>
        </a:p>
      </dsp:txBody>
      <dsp:txXfrm rot="-5400000">
        <a:off x="1352020" y="1804891"/>
        <a:ext cx="6714693" cy="1132875"/>
      </dsp:txXfrm>
    </dsp:sp>
    <dsp:sp modelId="{0EFDEC93-5F63-4C66-BA7F-676630846486}">
      <dsp:nvSpPr>
        <dsp:cNvPr id="0" name=""/>
        <dsp:cNvSpPr/>
      </dsp:nvSpPr>
      <dsp:spPr>
        <a:xfrm rot="5400000">
          <a:off x="-289718" y="3773840"/>
          <a:ext cx="1931458" cy="1352020"/>
        </a:xfrm>
        <a:prstGeom prst="chevron">
          <a:avLst/>
        </a:prstGeom>
        <a:solidFill>
          <a:schemeClr val="accent2">
            <a:shade val="80000"/>
            <a:hueOff val="0"/>
            <a:satOff val="-28019"/>
            <a:lumOff val="31752"/>
            <a:alphaOff val="0"/>
          </a:schemeClr>
        </a:solidFill>
        <a:ln w="25400" cap="flat" cmpd="sng" algn="ctr">
          <a:solidFill>
            <a:schemeClr val="accent2">
              <a:shade val="80000"/>
              <a:hueOff val="0"/>
              <a:satOff val="-28019"/>
              <a:lumOff val="31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1300" kern="1200" dirty="0"/>
            <a:t>Materiales utilizados.</a:t>
          </a:r>
        </a:p>
      </dsp:txBody>
      <dsp:txXfrm rot="-5400000">
        <a:off x="1" y="4160131"/>
        <a:ext cx="1352020" cy="579438"/>
      </dsp:txXfrm>
    </dsp:sp>
    <dsp:sp modelId="{5D917A47-C434-4CDD-ABA3-9FFF46B7262B}">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28019"/>
              <a:lumOff val="31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t>Audífonos tipo diadema.</a:t>
          </a:r>
        </a:p>
        <a:p>
          <a:pPr marL="114300" lvl="1" indent="-114300" algn="l" defTabSz="622300">
            <a:lnSpc>
              <a:spcPct val="90000"/>
            </a:lnSpc>
            <a:spcBef>
              <a:spcPct val="0"/>
            </a:spcBef>
            <a:spcAft>
              <a:spcPct val="15000"/>
            </a:spcAft>
            <a:buChar char="•"/>
          </a:pPr>
          <a:r>
            <a:rPr lang="es-EC" sz="1400" kern="1200" dirty="0"/>
            <a:t>Esferográficos.</a:t>
          </a:r>
        </a:p>
        <a:p>
          <a:pPr marL="114300" lvl="1" indent="-114300" algn="l" defTabSz="622300">
            <a:lnSpc>
              <a:spcPct val="90000"/>
            </a:lnSpc>
            <a:spcBef>
              <a:spcPct val="0"/>
            </a:spcBef>
            <a:spcAft>
              <a:spcPct val="15000"/>
            </a:spcAft>
            <a:buChar char="•"/>
          </a:pPr>
          <a:r>
            <a:rPr lang="es-EC" sz="1400" kern="1200" dirty="0"/>
            <a:t>Punzón.</a:t>
          </a:r>
        </a:p>
        <a:p>
          <a:pPr marL="114300" lvl="1" indent="-114300" algn="l" defTabSz="622300">
            <a:lnSpc>
              <a:spcPct val="90000"/>
            </a:lnSpc>
            <a:spcBef>
              <a:spcPct val="0"/>
            </a:spcBef>
            <a:spcAft>
              <a:spcPct val="15000"/>
            </a:spcAft>
            <a:buChar char="•"/>
          </a:pPr>
          <a:r>
            <a:rPr lang="es-EC" sz="1400" kern="1200" dirty="0"/>
            <a:t>Hoja de encuesta.</a:t>
          </a:r>
        </a:p>
        <a:p>
          <a:pPr marL="114300" lvl="1" indent="-114300" algn="l" defTabSz="622300">
            <a:lnSpc>
              <a:spcPct val="90000"/>
            </a:lnSpc>
            <a:spcBef>
              <a:spcPct val="0"/>
            </a:spcBef>
            <a:spcAft>
              <a:spcPct val="15000"/>
            </a:spcAft>
            <a:buChar char="•"/>
          </a:pPr>
          <a:r>
            <a:rPr lang="es-EC" sz="1400" kern="1200" dirty="0"/>
            <a:t>Computadora que cuente con el software Python 3.0.</a:t>
          </a:r>
        </a:p>
      </dsp:txBody>
      <dsp:txXfrm rot="-5400000">
        <a:off x="1352020" y="3545408"/>
        <a:ext cx="6714693" cy="113287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033D1-0231-4932-A8F1-2B2695EB8CF9}" type="datetimeFigureOut">
              <a:rPr lang="es-EC" smtClean="0"/>
              <a:t>12/7/2021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9291C-D5C8-42BB-B052-19FE4D8C5DF8}" type="slidenum">
              <a:rPr lang="es-EC" smtClean="0"/>
              <a:t>‹#›</a:t>
            </a:fld>
            <a:endParaRPr lang="es-EC"/>
          </a:p>
        </p:txBody>
      </p:sp>
    </p:spTree>
    <p:extLst>
      <p:ext uri="{BB962C8B-B14F-4D97-AF65-F5344CB8AC3E}">
        <p14:creationId xmlns:p14="http://schemas.microsoft.com/office/powerpoint/2010/main" val="1803617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D3E9291C-D5C8-42BB-B052-19FE4D8C5DF8}" type="slidenum">
              <a:rPr lang="es-EC" smtClean="0"/>
              <a:t>1</a:t>
            </a:fld>
            <a:endParaRPr lang="es-EC"/>
          </a:p>
        </p:txBody>
      </p:sp>
    </p:spTree>
    <p:extLst>
      <p:ext uri="{BB962C8B-B14F-4D97-AF65-F5344CB8AC3E}">
        <p14:creationId xmlns:p14="http://schemas.microsoft.com/office/powerpoint/2010/main" val="1718729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name="CorelDRAW" r:id="rId2" imgW="9168480" imgH="5375520" progId="">
                  <p:embed/>
                </p:oleObj>
              </mc:Choice>
              <mc:Fallback>
                <p:oleObj name="CorelDRAW" r:id="rId2" imgW="9168480" imgH="5375520" progId="">
                  <p:embed/>
                  <p:pic>
                    <p:nvPicPr>
                      <p:cNvPr id="2" name="Object 43"/>
                      <p:cNvPicPr>
                        <a:picLocks noChangeAspect="1" noChangeArrowheads="1"/>
                      </p:cNvPicPr>
                      <p:nvPr/>
                    </p:nvPicPr>
                    <p:blipFill>
                      <a:blip r:embed="rId3">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7" name="Picture 33" descr="LOGO-OFICIAL-transparente"/>
          <p:cNvPicPr>
            <a:picLocks noChangeAspect="1" noChangeArrowheads="1"/>
          </p:cNvPicPr>
          <p:nvPr/>
        </p:nvPicPr>
        <p:blipFill>
          <a:blip r:embed="rId4" cstate="print"/>
          <a:srcRect/>
          <a:stretch>
            <a:fillRect/>
          </a:stretch>
        </p:blipFill>
        <p:spPr bwMode="auto">
          <a:xfrm>
            <a:off x="71968" y="153989"/>
            <a:ext cx="4078817" cy="890587"/>
          </a:xfrm>
          <a:prstGeom prst="rect">
            <a:avLst/>
          </a:prstGeom>
          <a:noFill/>
          <a:ln w="9525">
            <a:noFill/>
            <a:miter lim="800000"/>
            <a:headEnd/>
            <a:tailEnd/>
          </a:ln>
        </p:spPr>
      </p:pic>
      <p:pic>
        <p:nvPicPr>
          <p:cNvPr id="8" name="12 Imagen" descr="pie de pagina espe.jpg"/>
          <p:cNvPicPr>
            <a:picLocks noChangeAspect="1"/>
          </p:cNvPicPr>
          <p:nvPr/>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291080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2448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982156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76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73929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los estilos de texto del patrón</a:t>
            </a:r>
          </a:p>
        </p:txBody>
      </p:sp>
    </p:spTree>
    <p:extLst>
      <p:ext uri="{BB962C8B-B14F-4D97-AF65-F5344CB8AC3E}">
        <p14:creationId xmlns:p14="http://schemas.microsoft.com/office/powerpoint/2010/main" val="3774929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833951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7070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975882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AutoShape 4"/>
          <p:cNvSpPr>
            <a:spLocks noChangeArrowheads="1"/>
          </p:cNvSpPr>
          <p:nvPr/>
        </p:nvSpPr>
        <p:spPr bwMode="auto">
          <a:xfrm>
            <a:off x="476251" y="1428750"/>
            <a:ext cx="3048000" cy="1981200"/>
          </a:xfrm>
          <a:prstGeom prst="rightArrowCallout">
            <a:avLst>
              <a:gd name="adj1" fmla="val 25000"/>
              <a:gd name="adj2" fmla="val 25000"/>
              <a:gd name="adj3" fmla="val 19231"/>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3" name="AutoShape 12"/>
          <p:cNvSpPr>
            <a:spLocks noChangeArrowheads="1"/>
          </p:cNvSpPr>
          <p:nvPr/>
        </p:nvSpPr>
        <p:spPr bwMode="auto">
          <a:xfrm>
            <a:off x="6381751" y="4305306"/>
            <a:ext cx="2286000" cy="571500"/>
          </a:xfrm>
          <a:prstGeom prst="downArrowCallout">
            <a:avLst>
              <a:gd name="adj1" fmla="val 59091"/>
              <a:gd name="adj2" fmla="val 59091"/>
              <a:gd name="adj3" fmla="val 16667"/>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r>
              <a:rPr lang="es-ES" sz="1400" b="1" dirty="0">
                <a:effectLst>
                  <a:outerShdw blurRad="38100" dist="38100" dir="2700000" algn="tl">
                    <a:srgbClr val="000000">
                      <a:alpha val="43137"/>
                    </a:srgbClr>
                  </a:outerShdw>
                </a:effectLst>
                <a:latin typeface="Albertus" pitchFamily="34" charset="0"/>
              </a:rPr>
              <a:t>PRODUCTOS</a:t>
            </a: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4" name="AutoShape 8"/>
          <p:cNvSpPr>
            <a:spLocks noChangeArrowheads="1"/>
          </p:cNvSpPr>
          <p:nvPr/>
        </p:nvSpPr>
        <p:spPr bwMode="auto">
          <a:xfrm>
            <a:off x="3619500" y="5000626"/>
            <a:ext cx="7518400" cy="885825"/>
          </a:xfrm>
          <a:prstGeom prst="bevel">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376238">
              <a:defRPr/>
            </a:pPr>
            <a:endParaRPr lang="es-ES" sz="1400" b="1" dirty="0">
              <a:solidFill>
                <a:schemeClr val="bg1"/>
              </a:solidFill>
              <a:effectLst>
                <a:outerShdw blurRad="38100" dist="38100" dir="2700000" algn="tl">
                  <a:srgbClr val="000000">
                    <a:alpha val="43137"/>
                  </a:srgbClr>
                </a:outerShdw>
              </a:effectLst>
              <a:latin typeface="Albertus" pitchFamily="34" charset="0"/>
            </a:endParaRPr>
          </a:p>
        </p:txBody>
      </p:sp>
      <p:sp>
        <p:nvSpPr>
          <p:cNvPr id="5" name="4 Rectángulo"/>
          <p:cNvSpPr/>
          <p:nvPr/>
        </p:nvSpPr>
        <p:spPr>
          <a:xfrm>
            <a:off x="3809984" y="785794"/>
            <a:ext cx="7429552" cy="3357586"/>
          </a:xfrm>
          <a:prstGeom prst="rect">
            <a:avLst/>
          </a:prstGeom>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just" defTabSz="292100" eaLnBrk="0" hangingPunct="0">
              <a:buFont typeface="Wingdings" pitchFamily="2" charset="2"/>
              <a:buNone/>
              <a:defRPr/>
            </a:pPr>
            <a:endParaRPr lang="es-ES" sz="1600" b="1" dirty="0">
              <a:solidFill>
                <a:schemeClr val="tx1"/>
              </a:solidFill>
              <a:latin typeface="Albertus" pitchFamily="34" charset="0"/>
            </a:endParaRPr>
          </a:p>
        </p:txBody>
      </p:sp>
    </p:spTree>
    <p:extLst>
      <p:ext uri="{BB962C8B-B14F-4D97-AF65-F5344CB8AC3E}">
        <p14:creationId xmlns:p14="http://schemas.microsoft.com/office/powerpoint/2010/main" val="199235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280243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1656385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7" name="Line 23"/>
          <p:cNvSpPr>
            <a:spLocks noChangeShapeType="1"/>
          </p:cNvSpPr>
          <p:nvPr/>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1800"/>
          </a:p>
        </p:txBody>
      </p:sp>
      <p:sp>
        <p:nvSpPr>
          <p:cNvPr id="1048" name="Line 24"/>
          <p:cNvSpPr>
            <a:spLocks noChangeShapeType="1"/>
          </p:cNvSpPr>
          <p:nvPr/>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1800"/>
          </a:p>
        </p:txBody>
      </p:sp>
      <p:pic>
        <p:nvPicPr>
          <p:cNvPr id="6150" name="Picture 25" descr="LOGO-OFICIAL-transparente"/>
          <p:cNvPicPr>
            <a:picLocks noChangeAspect="1" noChangeArrowheads="1"/>
          </p:cNvPicPr>
          <p:nvPr/>
        </p:nvPicPr>
        <p:blipFill>
          <a:blip r:embed="rId14" cstate="print"/>
          <a:srcRect/>
          <a:stretch>
            <a:fillRect/>
          </a:stretch>
        </p:blipFill>
        <p:spPr bwMode="auto">
          <a:xfrm>
            <a:off x="8591552" y="5876926"/>
            <a:ext cx="3600449" cy="785813"/>
          </a:xfrm>
          <a:prstGeom prst="rect">
            <a:avLst/>
          </a:prstGeom>
          <a:noFill/>
          <a:ln w="9525">
            <a:noFill/>
            <a:miter lim="800000"/>
            <a:headEnd/>
            <a:tailEnd/>
          </a:ln>
        </p:spPr>
      </p:pic>
    </p:spTree>
    <p:extLst>
      <p:ext uri="{BB962C8B-B14F-4D97-AF65-F5344CB8AC3E}">
        <p14:creationId xmlns:p14="http://schemas.microsoft.com/office/powerpoint/2010/main" val="3760257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5820330-6D5D-452A-BC91-E8BC1063EC35}"/>
              </a:ext>
            </a:extLst>
          </p:cNvPr>
          <p:cNvPicPr>
            <a:picLocks noChangeAspect="1"/>
          </p:cNvPicPr>
          <p:nvPr/>
        </p:nvPicPr>
        <p:blipFill rotWithShape="1">
          <a:blip r:embed="rId3"/>
          <a:srcRect l="10113" t="14659" r="8511" b="6932"/>
          <a:stretch/>
        </p:blipFill>
        <p:spPr>
          <a:xfrm>
            <a:off x="414670" y="202019"/>
            <a:ext cx="3492089" cy="839972"/>
          </a:xfrm>
          <a:prstGeom prst="rect">
            <a:avLst/>
          </a:prstGeom>
        </p:spPr>
      </p:pic>
      <p:sp>
        <p:nvSpPr>
          <p:cNvPr id="6" name="2 Subtítulo">
            <a:extLst>
              <a:ext uri="{FF2B5EF4-FFF2-40B4-BE49-F238E27FC236}">
                <a16:creationId xmlns:a16="http://schemas.microsoft.com/office/drawing/2014/main" id="{70341EEB-1B22-456C-9F4A-BD0F033330A8}"/>
              </a:ext>
            </a:extLst>
          </p:cNvPr>
          <p:cNvSpPr txBox="1">
            <a:spLocks/>
          </p:cNvSpPr>
          <p:nvPr/>
        </p:nvSpPr>
        <p:spPr>
          <a:xfrm>
            <a:off x="1887112" y="1041367"/>
            <a:ext cx="9510691" cy="457428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s-EC" b="1" dirty="0">
                <a:solidFill>
                  <a:sysClr val="windowText" lastClr="000000"/>
                </a:solidFill>
                <a:latin typeface="+mj-lt"/>
                <a:cs typeface="Times New Roman" panose="02020603050405020304" pitchFamily="18" charset="0"/>
              </a:rPr>
              <a:t>UNIVERSIDAD DE LAS FUERZAS ARMADAS – ESPE</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s-EC" sz="1200" b="1" dirty="0">
              <a:solidFill>
                <a:sysClr val="windowText" lastClr="000000"/>
              </a:solidFill>
              <a:latin typeface="+mj-lt"/>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s-EC" b="1" dirty="0">
                <a:solidFill>
                  <a:sysClr val="windowText" lastClr="000000"/>
                </a:solidFill>
                <a:latin typeface="+mj-lt"/>
                <a:cs typeface="Times New Roman" panose="02020603050405020304" pitchFamily="18" charset="0"/>
              </a:rPr>
              <a:t>D</a:t>
            </a:r>
            <a:r>
              <a:rPr kumimoji="0" lang="es-EC" b="1" i="0" u="none" strike="noStrike" kern="1200" cap="none" spc="0" normalizeH="0" baseline="0" noProof="0" dirty="0">
                <a:ln>
                  <a:noFill/>
                </a:ln>
                <a:solidFill>
                  <a:sysClr val="windowText" lastClr="000000"/>
                </a:solidFill>
                <a:effectLst/>
                <a:uLnTx/>
                <a:uFillTx/>
                <a:latin typeface="+mj-lt"/>
                <a:cs typeface="Times New Roman" panose="02020603050405020304" pitchFamily="18" charset="0"/>
              </a:rPr>
              <a:t>epartamento De Eléctrica, Electrónica y Telecomunicaciones</a:t>
            </a:r>
            <a:r>
              <a:rPr lang="es-EC" sz="2000" b="1" dirty="0">
                <a:solidFill>
                  <a:sysClr val="windowText" lastClr="000000"/>
                </a:solidFill>
                <a:latin typeface="+mj-lt"/>
                <a:cs typeface="Times New Roman" panose="02020603050405020304" pitchFamily="18" charset="0"/>
              </a:rPr>
              <a:t>	</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s-EC" b="1" dirty="0">
                <a:solidFill>
                  <a:sysClr val="windowText" lastClr="000000"/>
                </a:solidFill>
                <a:latin typeface="+mj-lt"/>
                <a:cs typeface="Times New Roman" panose="02020603050405020304" pitchFamily="18" charset="0"/>
              </a:rPr>
              <a:t>Carrera</a:t>
            </a:r>
            <a:r>
              <a:rPr lang="es-EC" sz="2000" b="1" dirty="0">
                <a:solidFill>
                  <a:sysClr val="windowText" lastClr="000000"/>
                </a:solidFill>
                <a:latin typeface="+mj-lt"/>
                <a:cs typeface="Times New Roman" panose="02020603050405020304" pitchFamily="18" charset="0"/>
              </a:rPr>
              <a:t> de Ingeniería en Electrónica y Telecomunicaciones                           </a:t>
            </a:r>
          </a:p>
          <a:p>
            <a:pPr>
              <a:lnSpc>
                <a:spcPct val="120000"/>
              </a:lnSpc>
              <a:spcBef>
                <a:spcPts val="0"/>
              </a:spcBef>
              <a:defRPr/>
            </a:pPr>
            <a:r>
              <a:rPr lang="es-ES" b="1" dirty="0">
                <a:solidFill>
                  <a:srgbClr val="00B050"/>
                </a:solidFill>
                <a:latin typeface="+mj-lt"/>
                <a:cs typeface="Times New Roman" panose="02020603050405020304" pitchFamily="18" charset="0"/>
              </a:rPr>
              <a:t>“</a:t>
            </a:r>
            <a:r>
              <a:rPr lang="es-EC" sz="1800" b="1" dirty="0">
                <a:solidFill>
                  <a:srgbClr val="00B050"/>
                </a:solidFill>
                <a:latin typeface="+mj-lt"/>
                <a:cs typeface="Times New Roman" panose="02020603050405020304" pitchFamily="18" charset="0"/>
              </a:rPr>
              <a:t>D</a:t>
            </a:r>
            <a:r>
              <a:rPr lang="es-EC" sz="1800" b="1" dirty="0">
                <a:solidFill>
                  <a:srgbClr val="00B050"/>
                </a:solidFill>
                <a:effectLst/>
                <a:latin typeface="+mj-lt"/>
                <a:ea typeface="Calibri" panose="020F0502020204030204" pitchFamily="34" charset="0"/>
              </a:rPr>
              <a:t>esarrollo de una aplicación para describir los caracteres matemáticos de las ecuaciones mediante audio 3D utilizando </a:t>
            </a:r>
            <a:r>
              <a:rPr lang="es-EC" sz="1800" b="1" dirty="0" err="1">
                <a:solidFill>
                  <a:srgbClr val="00B050"/>
                </a:solidFill>
                <a:latin typeface="+mj-lt"/>
                <a:ea typeface="Calibri" panose="020F0502020204030204" pitchFamily="34" charset="0"/>
              </a:rPr>
              <a:t>E</a:t>
            </a:r>
            <a:r>
              <a:rPr lang="es-EC" sz="1800" b="1" dirty="0" err="1">
                <a:solidFill>
                  <a:srgbClr val="00B050"/>
                </a:solidFill>
                <a:effectLst/>
                <a:latin typeface="+mj-lt"/>
                <a:ea typeface="Calibri" panose="020F0502020204030204" pitchFamily="34" charset="0"/>
              </a:rPr>
              <a:t>arcons</a:t>
            </a:r>
            <a:r>
              <a:rPr lang="es-EC" sz="1800" b="1" dirty="0">
                <a:solidFill>
                  <a:srgbClr val="00B050"/>
                </a:solidFill>
                <a:effectLst/>
                <a:latin typeface="+mj-lt"/>
                <a:ea typeface="Calibri" panose="020F0502020204030204" pitchFamily="34" charset="0"/>
              </a:rPr>
              <a:t> y </a:t>
            </a:r>
            <a:r>
              <a:rPr lang="es-EC" sz="1800" b="1" dirty="0" err="1">
                <a:solidFill>
                  <a:srgbClr val="00B050"/>
                </a:solidFill>
                <a:latin typeface="+mj-lt"/>
                <a:ea typeface="Calibri" panose="020F0502020204030204" pitchFamily="34" charset="0"/>
              </a:rPr>
              <a:t>S</a:t>
            </a:r>
            <a:r>
              <a:rPr lang="es-EC" sz="1800" b="1" dirty="0" err="1">
                <a:solidFill>
                  <a:srgbClr val="00B050"/>
                </a:solidFill>
                <a:effectLst/>
                <a:latin typeface="+mj-lt"/>
                <a:ea typeface="Calibri" panose="020F0502020204030204" pitchFamily="34" charset="0"/>
              </a:rPr>
              <a:t>pearcons</a:t>
            </a:r>
            <a:r>
              <a:rPr lang="es-EC" sz="1800" b="1" dirty="0">
                <a:solidFill>
                  <a:srgbClr val="00B050"/>
                </a:solidFill>
                <a:effectLst/>
                <a:latin typeface="+mj-lt"/>
                <a:ea typeface="Calibri" panose="020F0502020204030204" pitchFamily="34" charset="0"/>
              </a:rPr>
              <a:t> dirigida a personas con deficiencia visual</a:t>
            </a:r>
            <a:r>
              <a:rPr lang="es-EC" sz="2800" b="1" dirty="0">
                <a:solidFill>
                  <a:srgbClr val="00B050"/>
                </a:solidFill>
                <a:latin typeface="+mj-lt"/>
                <a:cs typeface="Times New Roman" panose="02020603050405020304" pitchFamily="18" charset="0"/>
              </a:rPr>
              <a:t>”</a:t>
            </a:r>
            <a:endParaRPr lang="es-EC" dirty="0">
              <a:solidFill>
                <a:srgbClr val="00B050"/>
              </a:solidFill>
              <a:latin typeface="+mj-lt"/>
              <a:cs typeface="Times New Roman" panose="02020603050405020304" pitchFamily="18" charset="0"/>
            </a:endParaRPr>
          </a:p>
          <a:p>
            <a:pPr lvl="0" algn="l">
              <a:lnSpc>
                <a:spcPct val="120000"/>
              </a:lnSpc>
              <a:spcBef>
                <a:spcPts val="0"/>
              </a:spcBef>
              <a:defRPr/>
            </a:pPr>
            <a:endParaRPr lang="es-EC" sz="900" b="1" dirty="0">
              <a:solidFill>
                <a:sysClr val="windowText" lastClr="000000"/>
              </a:solidFill>
              <a:latin typeface="+mj-lt"/>
              <a:cs typeface="Times New Roman" panose="02020603050405020304" pitchFamily="18" charset="0"/>
            </a:endParaRPr>
          </a:p>
          <a:p>
            <a:pPr lvl="0">
              <a:lnSpc>
                <a:spcPct val="120000"/>
              </a:lnSpc>
              <a:spcBef>
                <a:spcPts val="0"/>
              </a:spcBef>
              <a:defRPr/>
            </a:pPr>
            <a:r>
              <a:rPr lang="es-EC" sz="2000" b="1" dirty="0">
                <a:solidFill>
                  <a:sysClr val="windowText" lastClr="000000"/>
                </a:solidFill>
                <a:latin typeface="+mj-lt"/>
                <a:cs typeface="Times New Roman" panose="02020603050405020304" pitchFamily="18" charset="0"/>
              </a:rPr>
              <a:t>AUTOR: </a:t>
            </a:r>
            <a:r>
              <a:rPr lang="es-EC" sz="2000" dirty="0">
                <a:solidFill>
                  <a:sysClr val="windowText" lastClr="000000"/>
                </a:solidFill>
                <a:latin typeface="+mj-lt"/>
                <a:cs typeface="Times New Roman" panose="02020603050405020304" pitchFamily="18" charset="0"/>
              </a:rPr>
              <a:t>Juan Carlos Cachimuel Iza</a:t>
            </a:r>
          </a:p>
          <a:p>
            <a:pPr lvl="0">
              <a:lnSpc>
                <a:spcPct val="120000"/>
              </a:lnSpc>
              <a:spcBef>
                <a:spcPts val="0"/>
              </a:spcBef>
              <a:defRPr/>
            </a:pPr>
            <a:r>
              <a:rPr lang="es-EC" sz="2000" b="1" dirty="0">
                <a:solidFill>
                  <a:sysClr val="windowText" lastClr="000000"/>
                </a:solidFill>
                <a:latin typeface="+mj-lt"/>
                <a:cs typeface="Times New Roman" panose="02020603050405020304" pitchFamily="18" charset="0"/>
              </a:rPr>
              <a:t> </a:t>
            </a:r>
            <a:r>
              <a:rPr kumimoji="0" lang="es-EC" sz="2000" b="1" i="0" u="none" strike="noStrike" kern="1200" cap="none" spc="0" normalizeH="0" baseline="0" noProof="0" dirty="0">
                <a:ln>
                  <a:noFill/>
                </a:ln>
                <a:solidFill>
                  <a:sysClr val="windowText" lastClr="000000"/>
                </a:solidFill>
                <a:effectLst/>
                <a:uLnTx/>
                <a:uFillTx/>
                <a:latin typeface="+mj-lt"/>
                <a:cs typeface="Times New Roman" panose="02020603050405020304" pitchFamily="18" charset="0"/>
              </a:rPr>
              <a:t>DIRECTOR: </a:t>
            </a:r>
            <a:r>
              <a:rPr lang="es-EC" sz="2000" dirty="0" err="1">
                <a:solidFill>
                  <a:sysClr val="windowText" lastClr="000000"/>
                </a:solidFill>
                <a:latin typeface="+mj-lt"/>
                <a:cs typeface="Times New Roman" panose="02020603050405020304" pitchFamily="18" charset="0"/>
              </a:rPr>
              <a:t>Ing</a:t>
            </a:r>
            <a:r>
              <a:rPr kumimoji="0" lang="es-EC" sz="2000" i="0" u="none" strike="noStrike" kern="1200" cap="none" spc="0" normalizeH="0" baseline="0" noProof="0" dirty="0">
                <a:ln>
                  <a:noFill/>
                </a:ln>
                <a:solidFill>
                  <a:sysClr val="windowText" lastClr="000000"/>
                </a:solidFill>
                <a:effectLst/>
                <a:uLnTx/>
                <a:uFillTx/>
                <a:latin typeface="+mj-lt"/>
                <a:cs typeface="Times New Roman" panose="02020603050405020304" pitchFamily="18" charset="0"/>
              </a:rPr>
              <a:t>. Julio César Larco Bravo</a:t>
            </a:r>
            <a:r>
              <a:rPr kumimoji="0" lang="pt-BR" sz="2000" i="0" u="none" strike="noStrike" kern="1200" cap="none" spc="0" normalizeH="0" baseline="0" noProof="0" dirty="0">
                <a:ln>
                  <a:noFill/>
                </a:ln>
                <a:solidFill>
                  <a:sysClr val="windowText" lastClr="000000"/>
                </a:solidFill>
                <a:effectLst/>
                <a:uLnTx/>
                <a:uFillTx/>
                <a:latin typeface="+mj-lt"/>
                <a:cs typeface="Times New Roman" panose="02020603050405020304" pitchFamily="18" charset="0"/>
              </a:rPr>
              <a:t> MSc.</a:t>
            </a:r>
            <a:endParaRPr kumimoji="0" lang="es-EC" sz="2000" i="0" u="none" strike="noStrike" kern="1200" cap="none" spc="0" normalizeH="0" noProof="0" dirty="0">
              <a:ln>
                <a:noFill/>
              </a:ln>
              <a:solidFill>
                <a:sysClr val="windowText" lastClr="000000"/>
              </a:solidFill>
              <a:effectLst/>
              <a:uLnTx/>
              <a:uFillTx/>
              <a:latin typeface="+mj-lt"/>
              <a:cs typeface="Times New Roman" panose="02020603050405020304" pitchFamily="18" charset="0"/>
            </a:endParaRPr>
          </a:p>
          <a:p>
            <a:pPr lvl="0">
              <a:lnSpc>
                <a:spcPct val="120000"/>
              </a:lnSpc>
              <a:spcBef>
                <a:spcPts val="0"/>
              </a:spcBef>
              <a:defRPr/>
            </a:pPr>
            <a:endParaRPr lang="es-EC" sz="500" baseline="0" dirty="0">
              <a:solidFill>
                <a:sysClr val="windowText" lastClr="000000"/>
              </a:solidFill>
              <a:latin typeface="+mj-lt"/>
              <a:cs typeface="Times New Roman" panose="02020603050405020304" pitchFamily="18" charset="0"/>
            </a:endParaRPr>
          </a:p>
          <a:p>
            <a:pPr lvl="0">
              <a:lnSpc>
                <a:spcPct val="120000"/>
              </a:lnSpc>
              <a:spcBef>
                <a:spcPts val="0"/>
              </a:spcBef>
              <a:defRPr/>
            </a:pPr>
            <a:r>
              <a:rPr lang="es-EC" sz="2000" baseline="0" dirty="0">
                <a:solidFill>
                  <a:sysClr val="windowText" lastClr="000000"/>
                </a:solidFill>
                <a:latin typeface="+mj-lt"/>
                <a:cs typeface="Times New Roman" panose="02020603050405020304" pitchFamily="18" charset="0"/>
              </a:rPr>
              <a:t>SANGOLQUÍ</a:t>
            </a:r>
          </a:p>
          <a:p>
            <a:pPr lvl="0">
              <a:lnSpc>
                <a:spcPct val="120000"/>
              </a:lnSpc>
              <a:spcBef>
                <a:spcPts val="0"/>
              </a:spcBef>
              <a:defRPr/>
            </a:pPr>
            <a:r>
              <a:rPr kumimoji="0" lang="es-EC" sz="2000" i="0" u="none" strike="noStrike" kern="1200" cap="none" spc="0" normalizeH="0" noProof="0" dirty="0">
                <a:ln>
                  <a:noFill/>
                </a:ln>
                <a:solidFill>
                  <a:sysClr val="windowText" lastClr="000000"/>
                </a:solidFill>
                <a:effectLst/>
                <a:uLnTx/>
                <a:uFillTx/>
                <a:latin typeface="+mj-lt"/>
                <a:cs typeface="Times New Roman" panose="02020603050405020304" pitchFamily="18" charset="0"/>
              </a:rPr>
              <a:t>2021</a:t>
            </a:r>
            <a:endParaRPr kumimoji="0" lang="es-EC" sz="2000" i="0" u="none" strike="noStrike" kern="1200" cap="none" spc="0" normalizeH="0" baseline="0" noProof="0" dirty="0">
              <a:ln>
                <a:noFill/>
              </a:ln>
              <a:solidFill>
                <a:sysClr val="windowText" lastClr="000000"/>
              </a:solidFill>
              <a:effectLst/>
              <a:uLnTx/>
              <a:uFillTx/>
              <a:latin typeface="+mj-lt"/>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s-EC"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s-EC" sz="2000" noProof="0" dirty="0">
                <a:solidFill>
                  <a:sysClr val="windowText" lastClr="000000"/>
                </a:solidFill>
                <a:latin typeface="Times New Roman" panose="02020603050405020304" pitchFamily="18" charset="0"/>
                <a:cs typeface="Times New Roman" panose="02020603050405020304" pitchFamily="18" charset="0"/>
              </a:rPr>
              <a:t>			</a:t>
            </a:r>
            <a:endParaRPr kumimoji="0" lang="es-EC" sz="2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pic>
        <p:nvPicPr>
          <p:cNvPr id="5" name="Picture 4" descr="Carrera de Ingeniería en Electrónica y Telecomunicaciones">
            <a:extLst>
              <a:ext uri="{FF2B5EF4-FFF2-40B4-BE49-F238E27FC236}">
                <a16:creationId xmlns:a16="http://schemas.microsoft.com/office/drawing/2014/main" id="{85F76E31-EBD0-40B6-963B-8176EECD2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0765" y="80549"/>
            <a:ext cx="1259801" cy="12257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400801" y="28135"/>
            <a:ext cx="5791200" cy="523220"/>
          </a:xfrm>
          <a:prstGeom prst="rect">
            <a:avLst/>
          </a:prstGeom>
          <a:noFill/>
        </p:spPr>
        <p:txBody>
          <a:bodyPr wrap="square" rtlCol="0">
            <a:spAutoFit/>
          </a:bodyPr>
          <a:lstStyle/>
          <a:p>
            <a:r>
              <a:rPr lang="es-EC" sz="2800" dirty="0">
                <a:solidFill>
                  <a:srgbClr val="00B050"/>
                </a:solidFill>
              </a:rPr>
              <a:t>                     </a:t>
            </a:r>
            <a:r>
              <a:rPr lang="es-EC" sz="2800" b="1" dirty="0">
                <a:solidFill>
                  <a:srgbClr val="00B050"/>
                </a:solidFill>
              </a:rPr>
              <a:t>Diseño del Software</a:t>
            </a:r>
          </a:p>
        </p:txBody>
      </p:sp>
      <p:pic>
        <p:nvPicPr>
          <p:cNvPr id="3" name="Picture 2">
            <a:extLst>
              <a:ext uri="{FF2B5EF4-FFF2-40B4-BE49-F238E27FC236}">
                <a16:creationId xmlns:a16="http://schemas.microsoft.com/office/drawing/2014/main" id="{6D0C8368-A81D-4B10-B91A-DA93249B1F3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1624" y="628650"/>
            <a:ext cx="4499325" cy="5600700"/>
          </a:xfrm>
          <a:prstGeom prst="rect">
            <a:avLst/>
          </a:prstGeom>
          <a:noFill/>
          <a:ln>
            <a:noFill/>
          </a:ln>
        </p:spPr>
      </p:pic>
      <p:sp>
        <p:nvSpPr>
          <p:cNvPr id="5" name="TextBox 4">
            <a:extLst>
              <a:ext uri="{FF2B5EF4-FFF2-40B4-BE49-F238E27FC236}">
                <a16:creationId xmlns:a16="http://schemas.microsoft.com/office/drawing/2014/main" id="{82AF2A9E-24E3-44B7-A4EB-20415B085AA1}"/>
              </a:ext>
            </a:extLst>
          </p:cNvPr>
          <p:cNvSpPr txBox="1"/>
          <p:nvPr/>
        </p:nvSpPr>
        <p:spPr>
          <a:xfrm>
            <a:off x="222970" y="2748080"/>
            <a:ext cx="4035131" cy="523220"/>
          </a:xfrm>
          <a:prstGeom prst="rect">
            <a:avLst/>
          </a:prstGeom>
          <a:noFill/>
        </p:spPr>
        <p:txBody>
          <a:bodyPr wrap="square">
            <a:spAutoFit/>
          </a:bodyPr>
          <a:lstStyle/>
          <a:p>
            <a:r>
              <a:rPr lang="es-EC" sz="2800" b="1" i="1" dirty="0">
                <a:solidFill>
                  <a:schemeClr val="accent6">
                    <a:lumMod val="75000"/>
                  </a:schemeClr>
                </a:solidFill>
              </a:rPr>
              <a:t>Diagrama de flujo</a:t>
            </a:r>
          </a:p>
        </p:txBody>
      </p:sp>
    </p:spTree>
    <p:extLst>
      <p:ext uri="{BB962C8B-B14F-4D97-AF65-F5344CB8AC3E}">
        <p14:creationId xmlns:p14="http://schemas.microsoft.com/office/powerpoint/2010/main" val="2966330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400801" y="28135"/>
            <a:ext cx="5791200" cy="523220"/>
          </a:xfrm>
          <a:prstGeom prst="rect">
            <a:avLst/>
          </a:prstGeom>
          <a:noFill/>
        </p:spPr>
        <p:txBody>
          <a:bodyPr wrap="square" rtlCol="0">
            <a:spAutoFit/>
          </a:bodyPr>
          <a:lstStyle/>
          <a:p>
            <a:r>
              <a:rPr lang="es-EC" sz="2800" dirty="0">
                <a:solidFill>
                  <a:srgbClr val="00B050"/>
                </a:solidFill>
              </a:rPr>
              <a:t>                      </a:t>
            </a:r>
            <a:r>
              <a:rPr lang="es-EC" sz="2800" b="1" dirty="0">
                <a:solidFill>
                  <a:srgbClr val="00B050"/>
                </a:solidFill>
              </a:rPr>
              <a:t>Diseño del Software</a:t>
            </a:r>
          </a:p>
        </p:txBody>
      </p:sp>
      <p:pic>
        <p:nvPicPr>
          <p:cNvPr id="3" name="Picture 2">
            <a:extLst>
              <a:ext uri="{FF2B5EF4-FFF2-40B4-BE49-F238E27FC236}">
                <a16:creationId xmlns:a16="http://schemas.microsoft.com/office/drawing/2014/main" id="{F9E315C5-51A5-45B2-89B3-17F5F181D0D1}"/>
              </a:ext>
            </a:extLst>
          </p:cNvPr>
          <p:cNvPicPr>
            <a:picLocks noChangeAspect="1"/>
          </p:cNvPicPr>
          <p:nvPr/>
        </p:nvPicPr>
        <p:blipFill>
          <a:blip r:embed="rId2"/>
          <a:stretch>
            <a:fillRect/>
          </a:stretch>
        </p:blipFill>
        <p:spPr>
          <a:xfrm>
            <a:off x="142875" y="1931377"/>
            <a:ext cx="5953125" cy="3276600"/>
          </a:xfrm>
          <a:prstGeom prst="rect">
            <a:avLst/>
          </a:prstGeom>
        </p:spPr>
      </p:pic>
      <p:pic>
        <p:nvPicPr>
          <p:cNvPr id="8" name="Picture 7">
            <a:extLst>
              <a:ext uri="{FF2B5EF4-FFF2-40B4-BE49-F238E27FC236}">
                <a16:creationId xmlns:a16="http://schemas.microsoft.com/office/drawing/2014/main" id="{BC1D4C94-F12F-455C-87BA-7717DB03C48B}"/>
              </a:ext>
            </a:extLst>
          </p:cNvPr>
          <p:cNvPicPr>
            <a:picLocks noChangeAspect="1"/>
          </p:cNvPicPr>
          <p:nvPr/>
        </p:nvPicPr>
        <p:blipFill>
          <a:blip r:embed="rId3"/>
          <a:stretch>
            <a:fillRect/>
          </a:stretch>
        </p:blipFill>
        <p:spPr>
          <a:xfrm>
            <a:off x="6096000" y="1931377"/>
            <a:ext cx="6096000" cy="2739097"/>
          </a:xfrm>
          <a:prstGeom prst="rect">
            <a:avLst/>
          </a:prstGeom>
        </p:spPr>
      </p:pic>
      <p:sp>
        <p:nvSpPr>
          <p:cNvPr id="5" name="TextBox 4">
            <a:extLst>
              <a:ext uri="{FF2B5EF4-FFF2-40B4-BE49-F238E27FC236}">
                <a16:creationId xmlns:a16="http://schemas.microsoft.com/office/drawing/2014/main" id="{DAC8F84B-72E5-462A-89DB-6C87C9FF63D4}"/>
              </a:ext>
            </a:extLst>
          </p:cNvPr>
          <p:cNvSpPr txBox="1"/>
          <p:nvPr/>
        </p:nvSpPr>
        <p:spPr>
          <a:xfrm>
            <a:off x="2715904" y="897907"/>
            <a:ext cx="2661314" cy="369332"/>
          </a:xfrm>
          <a:prstGeom prst="rect">
            <a:avLst/>
          </a:prstGeom>
          <a:noFill/>
        </p:spPr>
        <p:txBody>
          <a:bodyPr wrap="square" rtlCol="0">
            <a:spAutoFit/>
          </a:bodyPr>
          <a:lstStyle/>
          <a:p>
            <a:r>
              <a:rPr lang="es-EC" b="1" i="1" dirty="0">
                <a:solidFill>
                  <a:schemeClr val="accent6">
                    <a:lumMod val="75000"/>
                  </a:schemeClr>
                </a:solidFill>
              </a:rPr>
              <a:t>Módulo Captura</a:t>
            </a:r>
          </a:p>
        </p:txBody>
      </p:sp>
      <p:sp>
        <p:nvSpPr>
          <p:cNvPr id="6" name="TextBox 5">
            <a:extLst>
              <a:ext uri="{FF2B5EF4-FFF2-40B4-BE49-F238E27FC236}">
                <a16:creationId xmlns:a16="http://schemas.microsoft.com/office/drawing/2014/main" id="{9D9412F0-7BF2-4A53-B345-88CFE3CE518F}"/>
              </a:ext>
            </a:extLst>
          </p:cNvPr>
          <p:cNvSpPr txBox="1"/>
          <p:nvPr/>
        </p:nvSpPr>
        <p:spPr>
          <a:xfrm>
            <a:off x="7030872" y="897907"/>
            <a:ext cx="4226255" cy="369332"/>
          </a:xfrm>
          <a:prstGeom prst="rect">
            <a:avLst/>
          </a:prstGeom>
          <a:noFill/>
        </p:spPr>
        <p:txBody>
          <a:bodyPr wrap="square" rtlCol="0">
            <a:spAutoFit/>
          </a:bodyPr>
          <a:lstStyle/>
          <a:p>
            <a:r>
              <a:rPr lang="es-EC" b="1" i="1" dirty="0">
                <a:solidFill>
                  <a:schemeClr val="accent6">
                    <a:lumMod val="75000"/>
                  </a:schemeClr>
                </a:solidFill>
              </a:rPr>
              <a:t>Módulo de imagen a código LaTeX</a:t>
            </a:r>
          </a:p>
        </p:txBody>
      </p:sp>
    </p:spTree>
    <p:extLst>
      <p:ext uri="{BB962C8B-B14F-4D97-AF65-F5344CB8AC3E}">
        <p14:creationId xmlns:p14="http://schemas.microsoft.com/office/powerpoint/2010/main" val="542921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267451" y="28135"/>
            <a:ext cx="5924549" cy="523220"/>
          </a:xfrm>
          <a:prstGeom prst="rect">
            <a:avLst/>
          </a:prstGeom>
          <a:noFill/>
        </p:spPr>
        <p:txBody>
          <a:bodyPr wrap="square" rtlCol="0">
            <a:spAutoFit/>
          </a:bodyPr>
          <a:lstStyle/>
          <a:p>
            <a:r>
              <a:rPr lang="es-EC" sz="2800" b="1" dirty="0"/>
              <a:t>                     </a:t>
            </a:r>
            <a:r>
              <a:rPr lang="es-EC" sz="2800" b="1" dirty="0">
                <a:solidFill>
                  <a:srgbClr val="00B050"/>
                </a:solidFill>
              </a:rPr>
              <a:t>Diseño del Software</a:t>
            </a:r>
          </a:p>
        </p:txBody>
      </p:sp>
      <p:pic>
        <p:nvPicPr>
          <p:cNvPr id="3" name="Picture 2">
            <a:extLst>
              <a:ext uri="{FF2B5EF4-FFF2-40B4-BE49-F238E27FC236}">
                <a16:creationId xmlns:a16="http://schemas.microsoft.com/office/drawing/2014/main" id="{D83C66EE-9AC6-4F9A-B7CF-841B6BB76201}"/>
              </a:ext>
            </a:extLst>
          </p:cNvPr>
          <p:cNvPicPr>
            <a:picLocks noChangeAspect="1"/>
          </p:cNvPicPr>
          <p:nvPr/>
        </p:nvPicPr>
        <p:blipFill>
          <a:blip r:embed="rId2"/>
          <a:stretch>
            <a:fillRect/>
          </a:stretch>
        </p:blipFill>
        <p:spPr>
          <a:xfrm>
            <a:off x="119795" y="1290637"/>
            <a:ext cx="5762625" cy="4276725"/>
          </a:xfrm>
          <a:prstGeom prst="rect">
            <a:avLst/>
          </a:prstGeom>
        </p:spPr>
      </p:pic>
      <p:pic>
        <p:nvPicPr>
          <p:cNvPr id="6" name="Picture 5">
            <a:extLst>
              <a:ext uri="{FF2B5EF4-FFF2-40B4-BE49-F238E27FC236}">
                <a16:creationId xmlns:a16="http://schemas.microsoft.com/office/drawing/2014/main" id="{915F9AEA-2514-498A-825A-9B1B6B6635BA}"/>
              </a:ext>
            </a:extLst>
          </p:cNvPr>
          <p:cNvPicPr>
            <a:picLocks noChangeAspect="1"/>
          </p:cNvPicPr>
          <p:nvPr/>
        </p:nvPicPr>
        <p:blipFill>
          <a:blip r:embed="rId3"/>
          <a:stretch>
            <a:fillRect/>
          </a:stretch>
        </p:blipFill>
        <p:spPr>
          <a:xfrm>
            <a:off x="6015962" y="1314164"/>
            <a:ext cx="5924550" cy="4645929"/>
          </a:xfrm>
          <a:prstGeom prst="rect">
            <a:avLst/>
          </a:prstGeom>
        </p:spPr>
      </p:pic>
      <p:sp>
        <p:nvSpPr>
          <p:cNvPr id="5" name="TextBox 4">
            <a:extLst>
              <a:ext uri="{FF2B5EF4-FFF2-40B4-BE49-F238E27FC236}">
                <a16:creationId xmlns:a16="http://schemas.microsoft.com/office/drawing/2014/main" id="{289CB365-1484-4893-8438-B1DC803EBD0B}"/>
              </a:ext>
            </a:extLst>
          </p:cNvPr>
          <p:cNvSpPr txBox="1"/>
          <p:nvPr/>
        </p:nvSpPr>
        <p:spPr>
          <a:xfrm>
            <a:off x="1596788" y="897907"/>
            <a:ext cx="3780430" cy="369332"/>
          </a:xfrm>
          <a:prstGeom prst="rect">
            <a:avLst/>
          </a:prstGeom>
          <a:noFill/>
        </p:spPr>
        <p:txBody>
          <a:bodyPr wrap="square" rtlCol="0">
            <a:spAutoFit/>
          </a:bodyPr>
          <a:lstStyle/>
          <a:p>
            <a:r>
              <a:rPr lang="es-EC" b="1" i="1" dirty="0">
                <a:solidFill>
                  <a:schemeClr val="accent6">
                    <a:lumMod val="75000"/>
                  </a:schemeClr>
                </a:solidFill>
              </a:rPr>
              <a:t>Módulo de LaTeX a </a:t>
            </a:r>
            <a:r>
              <a:rPr lang="es-EC" b="1" i="1" dirty="0" err="1">
                <a:solidFill>
                  <a:schemeClr val="accent6">
                    <a:lumMod val="75000"/>
                  </a:schemeClr>
                </a:solidFill>
              </a:rPr>
              <a:t>PMathML</a:t>
            </a:r>
            <a:endParaRPr lang="es-EC" b="1" i="1" dirty="0">
              <a:solidFill>
                <a:schemeClr val="accent6">
                  <a:lumMod val="75000"/>
                </a:schemeClr>
              </a:solidFill>
            </a:endParaRPr>
          </a:p>
        </p:txBody>
      </p:sp>
      <p:sp>
        <p:nvSpPr>
          <p:cNvPr id="7" name="TextBox 6">
            <a:extLst>
              <a:ext uri="{FF2B5EF4-FFF2-40B4-BE49-F238E27FC236}">
                <a16:creationId xmlns:a16="http://schemas.microsoft.com/office/drawing/2014/main" id="{8D67ABAD-C440-469C-95E0-4867AC3BE80B}"/>
              </a:ext>
            </a:extLst>
          </p:cNvPr>
          <p:cNvSpPr txBox="1"/>
          <p:nvPr/>
        </p:nvSpPr>
        <p:spPr>
          <a:xfrm>
            <a:off x="7438030" y="897907"/>
            <a:ext cx="3780430" cy="369332"/>
          </a:xfrm>
          <a:prstGeom prst="rect">
            <a:avLst/>
          </a:prstGeom>
          <a:noFill/>
        </p:spPr>
        <p:txBody>
          <a:bodyPr wrap="square" rtlCol="0">
            <a:spAutoFit/>
          </a:bodyPr>
          <a:lstStyle/>
          <a:p>
            <a:r>
              <a:rPr lang="es-EC" b="1" i="1" dirty="0">
                <a:solidFill>
                  <a:schemeClr val="accent6">
                    <a:lumMod val="75000"/>
                  </a:schemeClr>
                </a:solidFill>
              </a:rPr>
              <a:t>Módulo </a:t>
            </a:r>
            <a:r>
              <a:rPr lang="es-EC" b="1" i="1" dirty="0" err="1">
                <a:solidFill>
                  <a:schemeClr val="accent6">
                    <a:lumMod val="75000"/>
                  </a:schemeClr>
                </a:solidFill>
              </a:rPr>
              <a:t>PMathML</a:t>
            </a:r>
            <a:r>
              <a:rPr lang="es-EC" b="1" i="1" dirty="0">
                <a:solidFill>
                  <a:schemeClr val="accent6">
                    <a:lumMod val="75000"/>
                  </a:schemeClr>
                </a:solidFill>
              </a:rPr>
              <a:t> a </a:t>
            </a:r>
            <a:r>
              <a:rPr lang="es-EC" b="1" i="1" dirty="0" err="1">
                <a:solidFill>
                  <a:schemeClr val="accent6">
                    <a:lumMod val="75000"/>
                  </a:schemeClr>
                </a:solidFill>
              </a:rPr>
              <a:t>CMathML</a:t>
            </a:r>
            <a:endParaRPr lang="es-EC" b="1" i="1" dirty="0">
              <a:solidFill>
                <a:schemeClr val="accent6">
                  <a:lumMod val="75000"/>
                </a:schemeClr>
              </a:solidFill>
            </a:endParaRPr>
          </a:p>
        </p:txBody>
      </p:sp>
    </p:spTree>
    <p:extLst>
      <p:ext uri="{BB962C8B-B14F-4D97-AF65-F5344CB8AC3E}">
        <p14:creationId xmlns:p14="http://schemas.microsoft.com/office/powerpoint/2010/main" val="2041487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210301" y="28135"/>
            <a:ext cx="5981700" cy="523220"/>
          </a:xfrm>
          <a:prstGeom prst="rect">
            <a:avLst/>
          </a:prstGeom>
          <a:noFill/>
        </p:spPr>
        <p:txBody>
          <a:bodyPr wrap="square" rtlCol="0">
            <a:spAutoFit/>
          </a:bodyPr>
          <a:lstStyle/>
          <a:p>
            <a:r>
              <a:rPr lang="es-EC" sz="2800" dirty="0">
                <a:solidFill>
                  <a:srgbClr val="00B050"/>
                </a:solidFill>
              </a:rPr>
              <a:t>                      </a:t>
            </a:r>
            <a:r>
              <a:rPr lang="es-EC" sz="2800" b="1" dirty="0">
                <a:solidFill>
                  <a:srgbClr val="00B050"/>
                </a:solidFill>
              </a:rPr>
              <a:t>Diseño del Software</a:t>
            </a:r>
            <a:endParaRPr lang="es-EC" sz="2800" b="1" dirty="0"/>
          </a:p>
        </p:txBody>
      </p:sp>
      <p:pic>
        <p:nvPicPr>
          <p:cNvPr id="3" name="Picture 2">
            <a:extLst>
              <a:ext uri="{FF2B5EF4-FFF2-40B4-BE49-F238E27FC236}">
                <a16:creationId xmlns:a16="http://schemas.microsoft.com/office/drawing/2014/main" id="{529D2B16-3289-4D94-93B8-A1E03F654647}"/>
              </a:ext>
            </a:extLst>
          </p:cNvPr>
          <p:cNvPicPr>
            <a:picLocks noChangeAspect="1"/>
          </p:cNvPicPr>
          <p:nvPr/>
        </p:nvPicPr>
        <p:blipFill>
          <a:blip r:embed="rId2"/>
          <a:stretch>
            <a:fillRect/>
          </a:stretch>
        </p:blipFill>
        <p:spPr>
          <a:xfrm>
            <a:off x="276225" y="2052637"/>
            <a:ext cx="5819775" cy="2752725"/>
          </a:xfrm>
          <a:prstGeom prst="rect">
            <a:avLst/>
          </a:prstGeom>
        </p:spPr>
      </p:pic>
      <p:pic>
        <p:nvPicPr>
          <p:cNvPr id="6" name="Picture 5">
            <a:extLst>
              <a:ext uri="{FF2B5EF4-FFF2-40B4-BE49-F238E27FC236}">
                <a16:creationId xmlns:a16="http://schemas.microsoft.com/office/drawing/2014/main" id="{0BB39898-4CE3-4CA3-A864-3025998197ED}"/>
              </a:ext>
            </a:extLst>
          </p:cNvPr>
          <p:cNvPicPr>
            <a:picLocks noChangeAspect="1"/>
          </p:cNvPicPr>
          <p:nvPr/>
        </p:nvPicPr>
        <p:blipFill>
          <a:blip r:embed="rId3"/>
          <a:stretch>
            <a:fillRect/>
          </a:stretch>
        </p:blipFill>
        <p:spPr>
          <a:xfrm>
            <a:off x="6210300" y="2052637"/>
            <a:ext cx="5819775" cy="2617837"/>
          </a:xfrm>
          <a:prstGeom prst="rect">
            <a:avLst/>
          </a:prstGeom>
        </p:spPr>
      </p:pic>
      <p:sp>
        <p:nvSpPr>
          <p:cNvPr id="5" name="TextBox 4">
            <a:extLst>
              <a:ext uri="{FF2B5EF4-FFF2-40B4-BE49-F238E27FC236}">
                <a16:creationId xmlns:a16="http://schemas.microsoft.com/office/drawing/2014/main" id="{BF8321FA-F564-4DFB-9A19-7D65846E513D}"/>
              </a:ext>
            </a:extLst>
          </p:cNvPr>
          <p:cNvSpPr txBox="1"/>
          <p:nvPr/>
        </p:nvSpPr>
        <p:spPr>
          <a:xfrm>
            <a:off x="1119117" y="897907"/>
            <a:ext cx="4258102" cy="369332"/>
          </a:xfrm>
          <a:prstGeom prst="rect">
            <a:avLst/>
          </a:prstGeom>
          <a:noFill/>
        </p:spPr>
        <p:txBody>
          <a:bodyPr wrap="square" rtlCol="0">
            <a:spAutoFit/>
          </a:bodyPr>
          <a:lstStyle/>
          <a:p>
            <a:r>
              <a:rPr lang="es-EC" b="1" i="1" dirty="0">
                <a:solidFill>
                  <a:schemeClr val="accent6">
                    <a:lumMod val="75000"/>
                  </a:schemeClr>
                </a:solidFill>
              </a:rPr>
              <a:t>Módulo de </a:t>
            </a:r>
            <a:r>
              <a:rPr lang="es-EC" b="1" i="1" dirty="0" err="1">
                <a:solidFill>
                  <a:schemeClr val="accent6">
                    <a:lumMod val="75000"/>
                  </a:schemeClr>
                </a:solidFill>
              </a:rPr>
              <a:t>CMathML</a:t>
            </a:r>
            <a:r>
              <a:rPr lang="es-EC" b="1" i="1" dirty="0">
                <a:solidFill>
                  <a:schemeClr val="accent6">
                    <a:lumMod val="75000"/>
                  </a:schemeClr>
                </a:solidFill>
              </a:rPr>
              <a:t> a TSS</a:t>
            </a:r>
          </a:p>
        </p:txBody>
      </p:sp>
      <p:sp>
        <p:nvSpPr>
          <p:cNvPr id="8" name="TextBox 7">
            <a:extLst>
              <a:ext uri="{FF2B5EF4-FFF2-40B4-BE49-F238E27FC236}">
                <a16:creationId xmlns:a16="http://schemas.microsoft.com/office/drawing/2014/main" id="{1ED5FA0C-A0E7-4C8F-A079-A848FBFF080B}"/>
              </a:ext>
            </a:extLst>
          </p:cNvPr>
          <p:cNvSpPr txBox="1"/>
          <p:nvPr/>
        </p:nvSpPr>
        <p:spPr>
          <a:xfrm>
            <a:off x="6455392" y="932664"/>
            <a:ext cx="5404512" cy="369332"/>
          </a:xfrm>
          <a:prstGeom prst="rect">
            <a:avLst/>
          </a:prstGeom>
          <a:noFill/>
        </p:spPr>
        <p:txBody>
          <a:bodyPr wrap="square" rtlCol="0">
            <a:spAutoFit/>
          </a:bodyPr>
          <a:lstStyle/>
          <a:p>
            <a:r>
              <a:rPr lang="es-EC" b="1" i="1" dirty="0">
                <a:solidFill>
                  <a:schemeClr val="accent6">
                    <a:lumMod val="75000"/>
                  </a:schemeClr>
                </a:solidFill>
              </a:rPr>
              <a:t>Módulo de generación de </a:t>
            </a:r>
            <a:r>
              <a:rPr lang="es-EC" b="1" i="1" dirty="0" err="1">
                <a:solidFill>
                  <a:schemeClr val="accent6">
                    <a:lumMod val="75000"/>
                  </a:schemeClr>
                </a:solidFill>
              </a:rPr>
              <a:t>Earcons</a:t>
            </a:r>
            <a:r>
              <a:rPr lang="es-EC" b="1" i="1" dirty="0">
                <a:solidFill>
                  <a:schemeClr val="accent6">
                    <a:lumMod val="75000"/>
                  </a:schemeClr>
                </a:solidFill>
              </a:rPr>
              <a:t> y </a:t>
            </a:r>
            <a:r>
              <a:rPr lang="es-EC" b="1" i="1" dirty="0" err="1">
                <a:solidFill>
                  <a:schemeClr val="accent6">
                    <a:lumMod val="75000"/>
                  </a:schemeClr>
                </a:solidFill>
              </a:rPr>
              <a:t>Spearcons</a:t>
            </a:r>
            <a:endParaRPr lang="es-EC" b="1" i="1" dirty="0">
              <a:solidFill>
                <a:schemeClr val="accent6">
                  <a:lumMod val="75000"/>
                </a:schemeClr>
              </a:solidFill>
            </a:endParaRPr>
          </a:p>
        </p:txBody>
      </p:sp>
    </p:spTree>
    <p:extLst>
      <p:ext uri="{BB962C8B-B14F-4D97-AF65-F5344CB8AC3E}">
        <p14:creationId xmlns:p14="http://schemas.microsoft.com/office/powerpoint/2010/main" val="217360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096001" y="28135"/>
            <a:ext cx="6096000" cy="523220"/>
          </a:xfrm>
          <a:prstGeom prst="rect">
            <a:avLst/>
          </a:prstGeom>
          <a:noFill/>
        </p:spPr>
        <p:txBody>
          <a:bodyPr wrap="square" rtlCol="0">
            <a:spAutoFit/>
          </a:bodyPr>
          <a:lstStyle/>
          <a:p>
            <a:r>
              <a:rPr lang="es-EC" sz="2800" dirty="0">
                <a:solidFill>
                  <a:srgbClr val="00B050"/>
                </a:solidFill>
              </a:rPr>
              <a:t>                      </a:t>
            </a:r>
            <a:r>
              <a:rPr lang="es-EC" sz="2800" b="1" dirty="0">
                <a:solidFill>
                  <a:srgbClr val="00B050"/>
                </a:solidFill>
              </a:rPr>
              <a:t>Diseño del Software</a:t>
            </a:r>
            <a:endParaRPr lang="es-EC" sz="2800" b="1" dirty="0"/>
          </a:p>
        </p:txBody>
      </p:sp>
      <p:pic>
        <p:nvPicPr>
          <p:cNvPr id="3" name="Picture 2">
            <a:extLst>
              <a:ext uri="{FF2B5EF4-FFF2-40B4-BE49-F238E27FC236}">
                <a16:creationId xmlns:a16="http://schemas.microsoft.com/office/drawing/2014/main" id="{194E471E-0986-4B85-A0FA-041AC336A88A}"/>
              </a:ext>
            </a:extLst>
          </p:cNvPr>
          <p:cNvPicPr>
            <a:picLocks noChangeAspect="1"/>
          </p:cNvPicPr>
          <p:nvPr/>
        </p:nvPicPr>
        <p:blipFill>
          <a:blip r:embed="rId2"/>
          <a:stretch>
            <a:fillRect/>
          </a:stretch>
        </p:blipFill>
        <p:spPr>
          <a:xfrm>
            <a:off x="67114" y="1214437"/>
            <a:ext cx="6000750" cy="4429125"/>
          </a:xfrm>
          <a:prstGeom prst="rect">
            <a:avLst/>
          </a:prstGeom>
        </p:spPr>
      </p:pic>
      <p:pic>
        <p:nvPicPr>
          <p:cNvPr id="6" name="Picture 5">
            <a:extLst>
              <a:ext uri="{FF2B5EF4-FFF2-40B4-BE49-F238E27FC236}">
                <a16:creationId xmlns:a16="http://schemas.microsoft.com/office/drawing/2014/main" id="{13D0C5BE-3078-47F7-9654-15C728C30DB9}"/>
              </a:ext>
            </a:extLst>
          </p:cNvPr>
          <p:cNvPicPr>
            <a:picLocks noChangeAspect="1"/>
          </p:cNvPicPr>
          <p:nvPr/>
        </p:nvPicPr>
        <p:blipFill>
          <a:blip r:embed="rId3"/>
          <a:stretch>
            <a:fillRect/>
          </a:stretch>
        </p:blipFill>
        <p:spPr>
          <a:xfrm>
            <a:off x="5950634" y="1438420"/>
            <a:ext cx="6117541" cy="3330527"/>
          </a:xfrm>
          <a:prstGeom prst="rect">
            <a:avLst/>
          </a:prstGeom>
        </p:spPr>
      </p:pic>
      <p:sp>
        <p:nvSpPr>
          <p:cNvPr id="5" name="TextBox 4">
            <a:extLst>
              <a:ext uri="{FF2B5EF4-FFF2-40B4-BE49-F238E27FC236}">
                <a16:creationId xmlns:a16="http://schemas.microsoft.com/office/drawing/2014/main" id="{97C46229-38B0-4FAB-AA00-70E5BDBBC812}"/>
              </a:ext>
            </a:extLst>
          </p:cNvPr>
          <p:cNvSpPr txBox="1"/>
          <p:nvPr/>
        </p:nvSpPr>
        <p:spPr>
          <a:xfrm>
            <a:off x="641445" y="897907"/>
            <a:ext cx="5090615" cy="369332"/>
          </a:xfrm>
          <a:prstGeom prst="rect">
            <a:avLst/>
          </a:prstGeom>
          <a:noFill/>
        </p:spPr>
        <p:txBody>
          <a:bodyPr wrap="square" rtlCol="0">
            <a:spAutoFit/>
          </a:bodyPr>
          <a:lstStyle/>
          <a:p>
            <a:r>
              <a:rPr lang="es-EC" b="1" i="1" dirty="0">
                <a:solidFill>
                  <a:schemeClr val="accent6">
                    <a:lumMod val="75000"/>
                  </a:schemeClr>
                </a:solidFill>
              </a:rPr>
              <a:t>Módulo Reproducción de audio monofásico</a:t>
            </a:r>
          </a:p>
        </p:txBody>
      </p:sp>
      <p:sp>
        <p:nvSpPr>
          <p:cNvPr id="7" name="TextBox 6">
            <a:extLst>
              <a:ext uri="{FF2B5EF4-FFF2-40B4-BE49-F238E27FC236}">
                <a16:creationId xmlns:a16="http://schemas.microsoft.com/office/drawing/2014/main" id="{02F0F371-3BB6-40BB-884B-2EB51F29932C}"/>
              </a:ext>
            </a:extLst>
          </p:cNvPr>
          <p:cNvSpPr txBox="1"/>
          <p:nvPr/>
        </p:nvSpPr>
        <p:spPr>
          <a:xfrm>
            <a:off x="6081512" y="924632"/>
            <a:ext cx="5682858" cy="646331"/>
          </a:xfrm>
          <a:prstGeom prst="rect">
            <a:avLst/>
          </a:prstGeom>
          <a:noFill/>
        </p:spPr>
        <p:txBody>
          <a:bodyPr wrap="square" rtlCol="0">
            <a:spAutoFit/>
          </a:bodyPr>
          <a:lstStyle/>
          <a:p>
            <a:r>
              <a:rPr lang="es-EC" b="1" i="1" dirty="0">
                <a:solidFill>
                  <a:schemeClr val="accent6">
                    <a:lumMod val="75000"/>
                  </a:schemeClr>
                </a:solidFill>
              </a:rPr>
              <a:t>Módulo Reproducción de audio monofásico con  </a:t>
            </a:r>
            <a:r>
              <a:rPr lang="es-EC" b="1" i="1" dirty="0" err="1">
                <a:solidFill>
                  <a:schemeClr val="accent6">
                    <a:lumMod val="75000"/>
                  </a:schemeClr>
                </a:solidFill>
              </a:rPr>
              <a:t>Earcons</a:t>
            </a:r>
            <a:r>
              <a:rPr lang="es-EC" b="1" i="1" dirty="0">
                <a:solidFill>
                  <a:schemeClr val="accent6">
                    <a:lumMod val="75000"/>
                  </a:schemeClr>
                </a:solidFill>
              </a:rPr>
              <a:t> y </a:t>
            </a:r>
            <a:r>
              <a:rPr lang="es-EC" b="1" i="1" dirty="0" err="1">
                <a:solidFill>
                  <a:schemeClr val="accent6">
                    <a:lumMod val="75000"/>
                  </a:schemeClr>
                </a:solidFill>
              </a:rPr>
              <a:t>Spearcons</a:t>
            </a:r>
            <a:endParaRPr lang="es-EC" b="1" i="1" dirty="0">
              <a:solidFill>
                <a:schemeClr val="accent6">
                  <a:lumMod val="75000"/>
                </a:schemeClr>
              </a:solidFill>
            </a:endParaRPr>
          </a:p>
        </p:txBody>
      </p:sp>
    </p:spTree>
    <p:extLst>
      <p:ext uri="{BB962C8B-B14F-4D97-AF65-F5344CB8AC3E}">
        <p14:creationId xmlns:p14="http://schemas.microsoft.com/office/powerpoint/2010/main" val="4407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332561" y="28135"/>
            <a:ext cx="5859439" cy="523220"/>
          </a:xfrm>
          <a:prstGeom prst="rect">
            <a:avLst/>
          </a:prstGeom>
          <a:noFill/>
        </p:spPr>
        <p:txBody>
          <a:bodyPr wrap="square" rtlCol="0">
            <a:spAutoFit/>
          </a:bodyPr>
          <a:lstStyle/>
          <a:p>
            <a:r>
              <a:rPr lang="es-EC" sz="2800" dirty="0">
                <a:solidFill>
                  <a:srgbClr val="00B050"/>
                </a:solidFill>
              </a:rPr>
              <a:t>                      </a:t>
            </a:r>
            <a:r>
              <a:rPr lang="es-EC" sz="2800" b="1" dirty="0">
                <a:solidFill>
                  <a:srgbClr val="00B050"/>
                </a:solidFill>
              </a:rPr>
              <a:t>Diseño del Software</a:t>
            </a:r>
            <a:endParaRPr lang="es-EC" sz="2800" b="1" dirty="0"/>
          </a:p>
        </p:txBody>
      </p:sp>
      <p:pic>
        <p:nvPicPr>
          <p:cNvPr id="6" name="Picture 5">
            <a:extLst>
              <a:ext uri="{FF2B5EF4-FFF2-40B4-BE49-F238E27FC236}">
                <a16:creationId xmlns:a16="http://schemas.microsoft.com/office/drawing/2014/main" id="{0978131E-E2EC-4BDC-AA21-9236919ECB22}"/>
              </a:ext>
            </a:extLst>
          </p:cNvPr>
          <p:cNvPicPr>
            <a:picLocks noChangeAspect="1"/>
          </p:cNvPicPr>
          <p:nvPr/>
        </p:nvPicPr>
        <p:blipFill>
          <a:blip r:embed="rId2"/>
          <a:stretch>
            <a:fillRect/>
          </a:stretch>
        </p:blipFill>
        <p:spPr>
          <a:xfrm>
            <a:off x="3385124" y="2052637"/>
            <a:ext cx="6245677" cy="2874205"/>
          </a:xfrm>
          <a:prstGeom prst="rect">
            <a:avLst/>
          </a:prstGeom>
        </p:spPr>
      </p:pic>
      <p:sp>
        <p:nvSpPr>
          <p:cNvPr id="5" name="TextBox 4">
            <a:extLst>
              <a:ext uri="{FF2B5EF4-FFF2-40B4-BE49-F238E27FC236}">
                <a16:creationId xmlns:a16="http://schemas.microsoft.com/office/drawing/2014/main" id="{95EB349B-1950-4E16-B054-F7CC5ECE9B9F}"/>
              </a:ext>
            </a:extLst>
          </p:cNvPr>
          <p:cNvSpPr txBox="1"/>
          <p:nvPr/>
        </p:nvSpPr>
        <p:spPr>
          <a:xfrm>
            <a:off x="2715904" y="1117330"/>
            <a:ext cx="8093122" cy="369332"/>
          </a:xfrm>
          <a:prstGeom prst="rect">
            <a:avLst/>
          </a:prstGeom>
          <a:noFill/>
        </p:spPr>
        <p:txBody>
          <a:bodyPr wrap="square" rtlCol="0">
            <a:spAutoFit/>
          </a:bodyPr>
          <a:lstStyle/>
          <a:p>
            <a:r>
              <a:rPr lang="es-EC" b="1" i="1" dirty="0">
                <a:solidFill>
                  <a:schemeClr val="accent6">
                    <a:lumMod val="75000"/>
                  </a:schemeClr>
                </a:solidFill>
              </a:rPr>
              <a:t>Módulo Reproducción de audio 3D con  </a:t>
            </a:r>
            <a:r>
              <a:rPr lang="es-EC" b="1" i="1" dirty="0" err="1">
                <a:solidFill>
                  <a:schemeClr val="accent6">
                    <a:lumMod val="75000"/>
                  </a:schemeClr>
                </a:solidFill>
              </a:rPr>
              <a:t>Earcons</a:t>
            </a:r>
            <a:r>
              <a:rPr lang="es-EC" b="1" i="1" dirty="0">
                <a:solidFill>
                  <a:schemeClr val="accent6">
                    <a:lumMod val="75000"/>
                  </a:schemeClr>
                </a:solidFill>
              </a:rPr>
              <a:t> y </a:t>
            </a:r>
            <a:r>
              <a:rPr lang="es-EC" b="1" i="1" dirty="0" err="1">
                <a:solidFill>
                  <a:schemeClr val="accent6">
                    <a:lumMod val="75000"/>
                  </a:schemeClr>
                </a:solidFill>
              </a:rPr>
              <a:t>Spearcons</a:t>
            </a:r>
            <a:endParaRPr lang="es-EC" b="1" i="1" dirty="0">
              <a:solidFill>
                <a:schemeClr val="accent6">
                  <a:lumMod val="75000"/>
                </a:schemeClr>
              </a:solidFill>
            </a:endParaRPr>
          </a:p>
        </p:txBody>
      </p:sp>
    </p:spTree>
    <p:extLst>
      <p:ext uri="{BB962C8B-B14F-4D97-AF65-F5344CB8AC3E}">
        <p14:creationId xmlns:p14="http://schemas.microsoft.com/office/powerpoint/2010/main" val="367682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301447" y="28135"/>
            <a:ext cx="5890553" cy="523220"/>
          </a:xfrm>
          <a:prstGeom prst="rect">
            <a:avLst/>
          </a:prstGeom>
          <a:noFill/>
        </p:spPr>
        <p:txBody>
          <a:bodyPr wrap="square" rtlCol="0">
            <a:spAutoFit/>
          </a:bodyPr>
          <a:lstStyle/>
          <a:p>
            <a:r>
              <a:rPr lang="es-EC" sz="2800" b="1" dirty="0">
                <a:solidFill>
                  <a:srgbClr val="00B050"/>
                </a:solidFill>
              </a:rPr>
              <a:t>METODOLOGÍA EXPERIMENTAL</a:t>
            </a:r>
          </a:p>
        </p:txBody>
      </p:sp>
      <p:graphicFrame>
        <p:nvGraphicFramePr>
          <p:cNvPr id="3" name="Diagram 2">
            <a:extLst>
              <a:ext uri="{FF2B5EF4-FFF2-40B4-BE49-F238E27FC236}">
                <a16:creationId xmlns:a16="http://schemas.microsoft.com/office/drawing/2014/main" id="{8906DB44-75E1-4E21-B9C2-A8E158FE9A84}"/>
              </a:ext>
            </a:extLst>
          </p:cNvPr>
          <p:cNvGraphicFramePr/>
          <p:nvPr>
            <p:extLst>
              <p:ext uri="{D42A27DB-BD31-4B8C-83A1-F6EECF244321}">
                <p14:modId xmlns:p14="http://schemas.microsoft.com/office/powerpoint/2010/main" val="3359901006"/>
              </p:ext>
            </p:extLst>
          </p:nvPr>
        </p:nvGraphicFramePr>
        <p:xfrm>
          <a:off x="2237447"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2770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096001" y="28135"/>
            <a:ext cx="6096000" cy="523220"/>
          </a:xfrm>
          <a:prstGeom prst="rect">
            <a:avLst/>
          </a:prstGeom>
          <a:noFill/>
        </p:spPr>
        <p:txBody>
          <a:bodyPr wrap="square" rtlCol="0">
            <a:spAutoFit/>
          </a:bodyPr>
          <a:lstStyle/>
          <a:p>
            <a:r>
              <a:rPr lang="es-EC" sz="2800" b="1" dirty="0"/>
              <a:t>                                  </a:t>
            </a:r>
            <a:r>
              <a:rPr lang="es-EC" sz="2800" b="1" dirty="0">
                <a:solidFill>
                  <a:srgbClr val="00B050"/>
                </a:solidFill>
              </a:rPr>
              <a:t>RESULTADOS</a:t>
            </a:r>
          </a:p>
        </p:txBody>
      </p:sp>
      <p:sp>
        <p:nvSpPr>
          <p:cNvPr id="2" name="TextBox 1">
            <a:extLst>
              <a:ext uri="{FF2B5EF4-FFF2-40B4-BE49-F238E27FC236}">
                <a16:creationId xmlns:a16="http://schemas.microsoft.com/office/drawing/2014/main" id="{4E20E38B-F763-466E-8056-01C0A2646330}"/>
              </a:ext>
            </a:extLst>
          </p:cNvPr>
          <p:cNvSpPr txBox="1"/>
          <p:nvPr/>
        </p:nvSpPr>
        <p:spPr>
          <a:xfrm>
            <a:off x="4149792" y="721531"/>
            <a:ext cx="6076364" cy="523220"/>
          </a:xfrm>
          <a:prstGeom prst="rect">
            <a:avLst/>
          </a:prstGeom>
          <a:noFill/>
        </p:spPr>
        <p:txBody>
          <a:bodyPr wrap="square" rtlCol="0">
            <a:spAutoFit/>
          </a:bodyPr>
          <a:lstStyle/>
          <a:p>
            <a:r>
              <a:rPr lang="es-EC" sz="2800" b="1" i="1" dirty="0">
                <a:solidFill>
                  <a:schemeClr val="accent6">
                    <a:lumMod val="75000"/>
                  </a:schemeClr>
                </a:solidFill>
              </a:rPr>
              <a:t>Preguntas de la Encuesta</a:t>
            </a:r>
          </a:p>
        </p:txBody>
      </p:sp>
      <p:graphicFrame>
        <p:nvGraphicFramePr>
          <p:cNvPr id="5" name="Chart 4">
            <a:extLst>
              <a:ext uri="{FF2B5EF4-FFF2-40B4-BE49-F238E27FC236}">
                <a16:creationId xmlns:a16="http://schemas.microsoft.com/office/drawing/2014/main" id="{CEF14204-F23F-42A3-80EB-EFE8EE880867}"/>
              </a:ext>
            </a:extLst>
          </p:cNvPr>
          <p:cNvGraphicFramePr/>
          <p:nvPr>
            <p:extLst>
              <p:ext uri="{D42A27DB-BD31-4B8C-83A1-F6EECF244321}">
                <p14:modId xmlns:p14="http://schemas.microsoft.com/office/powerpoint/2010/main" val="1975574147"/>
              </p:ext>
            </p:extLst>
          </p:nvPr>
        </p:nvGraphicFramePr>
        <p:xfrm>
          <a:off x="0" y="1743808"/>
          <a:ext cx="3425371" cy="2476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1B337118-0669-478D-A865-AC28C4EB79AC}"/>
              </a:ext>
            </a:extLst>
          </p:cNvPr>
          <p:cNvGraphicFramePr/>
          <p:nvPr>
            <p:extLst>
              <p:ext uri="{D42A27DB-BD31-4B8C-83A1-F6EECF244321}">
                <p14:modId xmlns:p14="http://schemas.microsoft.com/office/powerpoint/2010/main" val="1918950045"/>
              </p:ext>
            </p:extLst>
          </p:nvPr>
        </p:nvGraphicFramePr>
        <p:xfrm>
          <a:off x="3762602" y="2519317"/>
          <a:ext cx="3425372" cy="2476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2C4C615-8B22-4318-8A77-5F93C71EC5DA}"/>
              </a:ext>
            </a:extLst>
          </p:cNvPr>
          <p:cNvGraphicFramePr/>
          <p:nvPr>
            <p:extLst>
              <p:ext uri="{D42A27DB-BD31-4B8C-83A1-F6EECF244321}">
                <p14:modId xmlns:p14="http://schemas.microsoft.com/office/powerpoint/2010/main" val="1097556156"/>
              </p:ext>
            </p:extLst>
          </p:nvPr>
        </p:nvGraphicFramePr>
        <p:xfrm>
          <a:off x="7707086" y="3429000"/>
          <a:ext cx="3798277" cy="241504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DC714E39-7C85-455F-8F76-225E2410FCA7}"/>
              </a:ext>
            </a:extLst>
          </p:cNvPr>
          <p:cNvSpPr txBox="1"/>
          <p:nvPr/>
        </p:nvSpPr>
        <p:spPr>
          <a:xfrm>
            <a:off x="750410" y="1244751"/>
            <a:ext cx="2674961" cy="369332"/>
          </a:xfrm>
          <a:prstGeom prst="rect">
            <a:avLst/>
          </a:prstGeom>
          <a:noFill/>
        </p:spPr>
        <p:txBody>
          <a:bodyPr wrap="square" rtlCol="0">
            <a:spAutoFit/>
          </a:bodyPr>
          <a:lstStyle/>
          <a:p>
            <a:r>
              <a:rPr lang="es-EC" i="1" dirty="0">
                <a:solidFill>
                  <a:schemeClr val="accent6">
                    <a:lumMod val="75000"/>
                  </a:schemeClr>
                </a:solidFill>
              </a:rPr>
              <a:t>Primera Pregunta</a:t>
            </a:r>
          </a:p>
        </p:txBody>
      </p:sp>
      <p:sp>
        <p:nvSpPr>
          <p:cNvPr id="9" name="TextBox 8">
            <a:extLst>
              <a:ext uri="{FF2B5EF4-FFF2-40B4-BE49-F238E27FC236}">
                <a16:creationId xmlns:a16="http://schemas.microsoft.com/office/drawing/2014/main" id="{CF317DAD-F5C0-4873-90EB-14193E8DED61}"/>
              </a:ext>
            </a:extLst>
          </p:cNvPr>
          <p:cNvSpPr txBox="1"/>
          <p:nvPr/>
        </p:nvSpPr>
        <p:spPr>
          <a:xfrm>
            <a:off x="4417479" y="1967543"/>
            <a:ext cx="2674961" cy="369332"/>
          </a:xfrm>
          <a:prstGeom prst="rect">
            <a:avLst/>
          </a:prstGeom>
          <a:noFill/>
        </p:spPr>
        <p:txBody>
          <a:bodyPr wrap="square" rtlCol="0">
            <a:spAutoFit/>
          </a:bodyPr>
          <a:lstStyle/>
          <a:p>
            <a:r>
              <a:rPr lang="es-EC" i="1" dirty="0">
                <a:solidFill>
                  <a:schemeClr val="accent6">
                    <a:lumMod val="75000"/>
                  </a:schemeClr>
                </a:solidFill>
              </a:rPr>
              <a:t>Segunda Pregunta</a:t>
            </a:r>
          </a:p>
        </p:txBody>
      </p:sp>
      <p:sp>
        <p:nvSpPr>
          <p:cNvPr id="10" name="TextBox 9">
            <a:extLst>
              <a:ext uri="{FF2B5EF4-FFF2-40B4-BE49-F238E27FC236}">
                <a16:creationId xmlns:a16="http://schemas.microsoft.com/office/drawing/2014/main" id="{A0B8080F-72E2-4450-B70C-034C6E2ADF7A}"/>
              </a:ext>
            </a:extLst>
          </p:cNvPr>
          <p:cNvSpPr txBox="1"/>
          <p:nvPr/>
        </p:nvSpPr>
        <p:spPr>
          <a:xfrm>
            <a:off x="8613795" y="2982058"/>
            <a:ext cx="2674961" cy="369332"/>
          </a:xfrm>
          <a:prstGeom prst="rect">
            <a:avLst/>
          </a:prstGeom>
          <a:noFill/>
        </p:spPr>
        <p:txBody>
          <a:bodyPr wrap="square" rtlCol="0">
            <a:spAutoFit/>
          </a:bodyPr>
          <a:lstStyle/>
          <a:p>
            <a:r>
              <a:rPr lang="es-EC" i="1" dirty="0">
                <a:solidFill>
                  <a:schemeClr val="accent6">
                    <a:lumMod val="75000"/>
                  </a:schemeClr>
                </a:solidFill>
              </a:rPr>
              <a:t>Tercera Pregunta</a:t>
            </a:r>
          </a:p>
        </p:txBody>
      </p:sp>
    </p:spTree>
    <p:extLst>
      <p:ext uri="{BB962C8B-B14F-4D97-AF65-F5344CB8AC3E}">
        <p14:creationId xmlns:p14="http://schemas.microsoft.com/office/powerpoint/2010/main" val="1900147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301447" y="28135"/>
            <a:ext cx="5890553" cy="523220"/>
          </a:xfrm>
          <a:prstGeom prst="rect">
            <a:avLst/>
          </a:prstGeom>
          <a:noFill/>
        </p:spPr>
        <p:txBody>
          <a:bodyPr wrap="square" rtlCol="0">
            <a:spAutoFit/>
          </a:bodyPr>
          <a:lstStyle/>
          <a:p>
            <a:r>
              <a:rPr lang="es-EC" sz="2800" dirty="0"/>
              <a:t>                                  </a:t>
            </a:r>
            <a:r>
              <a:rPr lang="es-EC" sz="2800" dirty="0">
                <a:solidFill>
                  <a:srgbClr val="00B050"/>
                </a:solidFill>
              </a:rPr>
              <a:t>RESULTADOS</a:t>
            </a:r>
          </a:p>
        </p:txBody>
      </p:sp>
      <p:graphicFrame>
        <p:nvGraphicFramePr>
          <p:cNvPr id="6" name="Chart 5">
            <a:extLst>
              <a:ext uri="{FF2B5EF4-FFF2-40B4-BE49-F238E27FC236}">
                <a16:creationId xmlns:a16="http://schemas.microsoft.com/office/drawing/2014/main" id="{27F2CD8F-C341-4CBB-BEEF-C3A6532EF9ED}"/>
              </a:ext>
            </a:extLst>
          </p:cNvPr>
          <p:cNvGraphicFramePr/>
          <p:nvPr>
            <p:extLst>
              <p:ext uri="{D42A27DB-BD31-4B8C-83A1-F6EECF244321}">
                <p14:modId xmlns:p14="http://schemas.microsoft.com/office/powerpoint/2010/main" val="573985256"/>
              </p:ext>
            </p:extLst>
          </p:nvPr>
        </p:nvGraphicFramePr>
        <p:xfrm>
          <a:off x="0" y="1553027"/>
          <a:ext cx="4021343" cy="33818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CB9B3D0B-589B-4302-A655-EBCA5BE6493E}"/>
              </a:ext>
            </a:extLst>
          </p:cNvPr>
          <p:cNvGraphicFramePr/>
          <p:nvPr>
            <p:extLst>
              <p:ext uri="{D42A27DB-BD31-4B8C-83A1-F6EECF244321}">
                <p14:modId xmlns:p14="http://schemas.microsoft.com/office/powerpoint/2010/main" val="542085638"/>
              </p:ext>
            </p:extLst>
          </p:nvPr>
        </p:nvGraphicFramePr>
        <p:xfrm>
          <a:off x="4189189" y="2017486"/>
          <a:ext cx="3648526" cy="34930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72A6F9B4-5DCE-4405-8C90-F476AB92FFC2}"/>
              </a:ext>
            </a:extLst>
          </p:cNvPr>
          <p:cNvGraphicFramePr/>
          <p:nvPr>
            <p:extLst>
              <p:ext uri="{D42A27DB-BD31-4B8C-83A1-F6EECF244321}">
                <p14:modId xmlns:p14="http://schemas.microsoft.com/office/powerpoint/2010/main" val="899597063"/>
              </p:ext>
            </p:extLst>
          </p:nvPr>
        </p:nvGraphicFramePr>
        <p:xfrm>
          <a:off x="8244115" y="2757714"/>
          <a:ext cx="3947886" cy="320153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06021218-A1A1-44AE-8195-F2BC513A1739}"/>
              </a:ext>
            </a:extLst>
          </p:cNvPr>
          <p:cNvSpPr txBox="1"/>
          <p:nvPr/>
        </p:nvSpPr>
        <p:spPr>
          <a:xfrm>
            <a:off x="836963" y="1183695"/>
            <a:ext cx="2674961" cy="369332"/>
          </a:xfrm>
          <a:prstGeom prst="rect">
            <a:avLst/>
          </a:prstGeom>
          <a:noFill/>
        </p:spPr>
        <p:txBody>
          <a:bodyPr wrap="square" rtlCol="0">
            <a:spAutoFit/>
          </a:bodyPr>
          <a:lstStyle/>
          <a:p>
            <a:r>
              <a:rPr lang="es-EC" i="1" dirty="0">
                <a:solidFill>
                  <a:schemeClr val="accent6">
                    <a:lumMod val="75000"/>
                  </a:schemeClr>
                </a:solidFill>
              </a:rPr>
              <a:t>Cuarta Pregunta</a:t>
            </a:r>
          </a:p>
        </p:txBody>
      </p:sp>
      <p:sp>
        <p:nvSpPr>
          <p:cNvPr id="10" name="TextBox 9">
            <a:extLst>
              <a:ext uri="{FF2B5EF4-FFF2-40B4-BE49-F238E27FC236}">
                <a16:creationId xmlns:a16="http://schemas.microsoft.com/office/drawing/2014/main" id="{6B1145A4-ED08-4ED2-BB05-2A8B6365545D}"/>
              </a:ext>
            </a:extLst>
          </p:cNvPr>
          <p:cNvSpPr txBox="1"/>
          <p:nvPr/>
        </p:nvSpPr>
        <p:spPr>
          <a:xfrm>
            <a:off x="5162754" y="1604393"/>
            <a:ext cx="2674961" cy="369332"/>
          </a:xfrm>
          <a:prstGeom prst="rect">
            <a:avLst/>
          </a:prstGeom>
          <a:noFill/>
        </p:spPr>
        <p:txBody>
          <a:bodyPr wrap="square" rtlCol="0">
            <a:spAutoFit/>
          </a:bodyPr>
          <a:lstStyle/>
          <a:p>
            <a:r>
              <a:rPr lang="es-EC" i="1" dirty="0">
                <a:solidFill>
                  <a:schemeClr val="accent6">
                    <a:lumMod val="75000"/>
                  </a:schemeClr>
                </a:solidFill>
              </a:rPr>
              <a:t>Quinta Pregunta</a:t>
            </a:r>
          </a:p>
        </p:txBody>
      </p:sp>
      <p:sp>
        <p:nvSpPr>
          <p:cNvPr id="11" name="TextBox 10">
            <a:extLst>
              <a:ext uri="{FF2B5EF4-FFF2-40B4-BE49-F238E27FC236}">
                <a16:creationId xmlns:a16="http://schemas.microsoft.com/office/drawing/2014/main" id="{A87FD958-CAC3-4F88-B01C-674E239B84F6}"/>
              </a:ext>
            </a:extLst>
          </p:cNvPr>
          <p:cNvSpPr txBox="1"/>
          <p:nvPr/>
        </p:nvSpPr>
        <p:spPr>
          <a:xfrm>
            <a:off x="9485628" y="2388382"/>
            <a:ext cx="2674961" cy="369332"/>
          </a:xfrm>
          <a:prstGeom prst="rect">
            <a:avLst/>
          </a:prstGeom>
          <a:noFill/>
        </p:spPr>
        <p:txBody>
          <a:bodyPr wrap="square" rtlCol="0">
            <a:spAutoFit/>
          </a:bodyPr>
          <a:lstStyle/>
          <a:p>
            <a:r>
              <a:rPr lang="es-EC" i="1" dirty="0">
                <a:solidFill>
                  <a:schemeClr val="accent6">
                    <a:lumMod val="75000"/>
                  </a:schemeClr>
                </a:solidFill>
              </a:rPr>
              <a:t>Sexta Pregunta</a:t>
            </a:r>
          </a:p>
        </p:txBody>
      </p:sp>
      <p:sp>
        <p:nvSpPr>
          <p:cNvPr id="12" name="TextBox 11">
            <a:extLst>
              <a:ext uri="{FF2B5EF4-FFF2-40B4-BE49-F238E27FC236}">
                <a16:creationId xmlns:a16="http://schemas.microsoft.com/office/drawing/2014/main" id="{660DBB1F-814F-479E-B2C2-A9BD04128DE5}"/>
              </a:ext>
            </a:extLst>
          </p:cNvPr>
          <p:cNvSpPr txBox="1"/>
          <p:nvPr/>
        </p:nvSpPr>
        <p:spPr>
          <a:xfrm>
            <a:off x="4021343" y="685038"/>
            <a:ext cx="6076364" cy="523220"/>
          </a:xfrm>
          <a:prstGeom prst="rect">
            <a:avLst/>
          </a:prstGeom>
          <a:noFill/>
        </p:spPr>
        <p:txBody>
          <a:bodyPr wrap="square" rtlCol="0">
            <a:spAutoFit/>
          </a:bodyPr>
          <a:lstStyle/>
          <a:p>
            <a:r>
              <a:rPr lang="es-EC" sz="2800" b="1" i="1" dirty="0">
                <a:solidFill>
                  <a:schemeClr val="accent6">
                    <a:lumMod val="75000"/>
                  </a:schemeClr>
                </a:solidFill>
              </a:rPr>
              <a:t>Preguntas de la Encuesta</a:t>
            </a:r>
          </a:p>
        </p:txBody>
      </p:sp>
    </p:spTree>
    <p:extLst>
      <p:ext uri="{BB962C8B-B14F-4D97-AF65-F5344CB8AC3E}">
        <p14:creationId xmlns:p14="http://schemas.microsoft.com/office/powerpoint/2010/main" val="2183449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301447" y="28135"/>
            <a:ext cx="5890553" cy="523220"/>
          </a:xfrm>
          <a:prstGeom prst="rect">
            <a:avLst/>
          </a:prstGeom>
          <a:noFill/>
        </p:spPr>
        <p:txBody>
          <a:bodyPr wrap="square" rtlCol="0">
            <a:spAutoFit/>
          </a:bodyPr>
          <a:lstStyle/>
          <a:p>
            <a:r>
              <a:rPr lang="es-EC" sz="2800" dirty="0"/>
              <a:t>                                  </a:t>
            </a:r>
            <a:r>
              <a:rPr lang="es-EC" sz="2800" dirty="0">
                <a:solidFill>
                  <a:srgbClr val="00B050"/>
                </a:solidFill>
              </a:rPr>
              <a:t>RESULTADOS</a:t>
            </a:r>
          </a:p>
        </p:txBody>
      </p:sp>
      <p:sp>
        <p:nvSpPr>
          <p:cNvPr id="9" name="Rectangle 2">
            <a:extLst>
              <a:ext uri="{FF2B5EF4-FFF2-40B4-BE49-F238E27FC236}">
                <a16:creationId xmlns:a16="http://schemas.microsoft.com/office/drawing/2014/main" id="{B7D3FDF3-09B2-43A3-9B1B-B51706CE5F10}"/>
              </a:ext>
            </a:extLst>
          </p:cNvPr>
          <p:cNvSpPr>
            <a:spLocks noChangeArrowheads="1"/>
          </p:cNvSpPr>
          <p:nvPr/>
        </p:nvSpPr>
        <p:spPr bwMode="auto">
          <a:xfrm>
            <a:off x="6096000" y="1803174"/>
            <a:ext cx="116227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2" name="Table 11">
            <a:extLst>
              <a:ext uri="{FF2B5EF4-FFF2-40B4-BE49-F238E27FC236}">
                <a16:creationId xmlns:a16="http://schemas.microsoft.com/office/drawing/2014/main" id="{25162180-3578-42B6-8D5F-0C6D7B9BCDE0}"/>
              </a:ext>
            </a:extLst>
          </p:cNvPr>
          <p:cNvGraphicFramePr>
            <a:graphicFrameLocks noGrp="1"/>
          </p:cNvGraphicFramePr>
          <p:nvPr>
            <p:extLst>
              <p:ext uri="{D42A27DB-BD31-4B8C-83A1-F6EECF244321}">
                <p14:modId xmlns:p14="http://schemas.microsoft.com/office/powerpoint/2010/main" val="1313665631"/>
              </p:ext>
            </p:extLst>
          </p:nvPr>
        </p:nvGraphicFramePr>
        <p:xfrm>
          <a:off x="6513694" y="2630043"/>
          <a:ext cx="5393690" cy="1597914"/>
        </p:xfrm>
        <a:graphic>
          <a:graphicData uri="http://schemas.openxmlformats.org/drawingml/2006/table">
            <a:tbl>
              <a:tblPr firstRow="1" firstCol="1" bandRow="1">
                <a:tableStyleId>{5C22544A-7EE6-4342-B048-85BDC9FD1C3A}</a:tableStyleId>
              </a:tblPr>
              <a:tblGrid>
                <a:gridCol w="1797685">
                  <a:extLst>
                    <a:ext uri="{9D8B030D-6E8A-4147-A177-3AD203B41FA5}">
                      <a16:colId xmlns:a16="http://schemas.microsoft.com/office/drawing/2014/main" val="2682213197"/>
                    </a:ext>
                  </a:extLst>
                </a:gridCol>
                <a:gridCol w="1797685">
                  <a:extLst>
                    <a:ext uri="{9D8B030D-6E8A-4147-A177-3AD203B41FA5}">
                      <a16:colId xmlns:a16="http://schemas.microsoft.com/office/drawing/2014/main" val="2398327156"/>
                    </a:ext>
                  </a:extLst>
                </a:gridCol>
                <a:gridCol w="1798320">
                  <a:extLst>
                    <a:ext uri="{9D8B030D-6E8A-4147-A177-3AD203B41FA5}">
                      <a16:colId xmlns:a16="http://schemas.microsoft.com/office/drawing/2014/main" val="3397809122"/>
                    </a:ext>
                  </a:extLst>
                </a:gridCol>
              </a:tblGrid>
              <a:tr h="0">
                <a:tc>
                  <a:txBody>
                    <a:bodyPr/>
                    <a:lstStyle/>
                    <a:p>
                      <a:pPr algn="just">
                        <a:lnSpc>
                          <a:spcPct val="150000"/>
                        </a:lnSpc>
                        <a:spcAft>
                          <a:spcPts val="800"/>
                        </a:spcAft>
                      </a:pPr>
                      <a:r>
                        <a:rPr lang="es-EC" sz="1100">
                          <a:effectLst/>
                        </a:rPr>
                        <a:t>Estudiante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EC" sz="1100">
                          <a:effectLst/>
                        </a:rPr>
                        <a:t>Audio Monofásico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EC" sz="1100">
                          <a:effectLst/>
                        </a:rPr>
                        <a:t>Audio 3D con Earcons y Spearcons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0341374"/>
                  </a:ext>
                </a:extLst>
              </a:tr>
              <a:tr h="0">
                <a:tc>
                  <a:txBody>
                    <a:bodyPr/>
                    <a:lstStyle/>
                    <a:p>
                      <a:pPr algn="just">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EC" sz="1100">
                          <a:effectLst/>
                        </a:rPr>
                        <a:t>78.35%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EC" sz="1100">
                          <a:effectLst/>
                        </a:rPr>
                        <a:t>80.4%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1289143"/>
                  </a:ext>
                </a:extLst>
              </a:tr>
              <a:tr h="0">
                <a:tc>
                  <a:txBody>
                    <a:bodyPr/>
                    <a:lstStyle/>
                    <a:p>
                      <a:pPr algn="just">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EC" sz="1100">
                          <a:effectLst/>
                        </a:rPr>
                        <a:t>84.3%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EC" sz="1100">
                          <a:effectLst/>
                        </a:rPr>
                        <a:t>87.9%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1040563"/>
                  </a:ext>
                </a:extLst>
              </a:tr>
              <a:tr h="0">
                <a:tc>
                  <a:txBody>
                    <a:bodyPr/>
                    <a:lstStyle/>
                    <a:p>
                      <a:pPr algn="just">
                        <a:lnSpc>
                          <a:spcPct val="150000"/>
                        </a:lnSpc>
                        <a:spcAft>
                          <a:spcPts val="800"/>
                        </a:spcAft>
                      </a:pPr>
                      <a:r>
                        <a:rPr lang="es-EC" sz="11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EC" sz="1100">
                          <a:effectLst/>
                        </a:rPr>
                        <a:t>80.4%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EC" sz="1100">
                          <a:effectLst/>
                        </a:rPr>
                        <a:t>82.4%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191557"/>
                  </a:ext>
                </a:extLst>
              </a:tr>
              <a:tr h="0">
                <a:tc>
                  <a:txBody>
                    <a:bodyPr/>
                    <a:lstStyle/>
                    <a:p>
                      <a:pPr algn="just">
                        <a:lnSpc>
                          <a:spcPct val="150000"/>
                        </a:lnSpc>
                        <a:spcAft>
                          <a:spcPts val="800"/>
                        </a:spcAft>
                      </a:pPr>
                      <a:r>
                        <a:rPr lang="es-EC" sz="11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EC" sz="1100">
                          <a:effectLst/>
                        </a:rPr>
                        <a:t>72.1%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EC" sz="1100">
                          <a:effectLst/>
                        </a:rPr>
                        <a:t>74.2%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5903411"/>
                  </a:ext>
                </a:extLst>
              </a:tr>
              <a:tr h="0">
                <a:tc>
                  <a:txBody>
                    <a:bodyPr/>
                    <a:lstStyle/>
                    <a:p>
                      <a:pPr algn="just">
                        <a:lnSpc>
                          <a:spcPct val="150000"/>
                        </a:lnSpc>
                        <a:spcAft>
                          <a:spcPts val="800"/>
                        </a:spcAft>
                      </a:pPr>
                      <a:r>
                        <a:rPr lang="es-EC" sz="11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EC" sz="1100">
                          <a:effectLst/>
                        </a:rPr>
                        <a:t>85.5%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EC" sz="1100" dirty="0">
                          <a:effectLst/>
                        </a:rPr>
                        <a:t>76.28%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3303908"/>
                  </a:ext>
                </a:extLst>
              </a:tr>
            </a:tbl>
          </a:graphicData>
        </a:graphic>
      </p:graphicFrame>
      <p:graphicFrame>
        <p:nvGraphicFramePr>
          <p:cNvPr id="13" name="Table 12">
            <a:extLst>
              <a:ext uri="{FF2B5EF4-FFF2-40B4-BE49-F238E27FC236}">
                <a16:creationId xmlns:a16="http://schemas.microsoft.com/office/drawing/2014/main" id="{2EC02D58-81FF-4AF0-BEF0-5B3405E4BDB6}"/>
              </a:ext>
            </a:extLst>
          </p:cNvPr>
          <p:cNvGraphicFramePr>
            <a:graphicFrameLocks noGrp="1"/>
          </p:cNvGraphicFramePr>
          <p:nvPr>
            <p:extLst>
              <p:ext uri="{D42A27DB-BD31-4B8C-83A1-F6EECF244321}">
                <p14:modId xmlns:p14="http://schemas.microsoft.com/office/powerpoint/2010/main" val="2928369115"/>
              </p:ext>
            </p:extLst>
          </p:nvPr>
        </p:nvGraphicFramePr>
        <p:xfrm>
          <a:off x="615950" y="2078274"/>
          <a:ext cx="5480050" cy="2944368"/>
        </p:xfrm>
        <a:graphic>
          <a:graphicData uri="http://schemas.openxmlformats.org/drawingml/2006/table">
            <a:tbl>
              <a:tblPr firstRow="1" firstCol="1" bandRow="1">
                <a:tableStyleId>{5C22544A-7EE6-4342-B048-85BDC9FD1C3A}</a:tableStyleId>
              </a:tblPr>
              <a:tblGrid>
                <a:gridCol w="913130">
                  <a:extLst>
                    <a:ext uri="{9D8B030D-6E8A-4147-A177-3AD203B41FA5}">
                      <a16:colId xmlns:a16="http://schemas.microsoft.com/office/drawing/2014/main" val="76214318"/>
                    </a:ext>
                  </a:extLst>
                </a:gridCol>
                <a:gridCol w="913130">
                  <a:extLst>
                    <a:ext uri="{9D8B030D-6E8A-4147-A177-3AD203B41FA5}">
                      <a16:colId xmlns:a16="http://schemas.microsoft.com/office/drawing/2014/main" val="2471652761"/>
                    </a:ext>
                  </a:extLst>
                </a:gridCol>
                <a:gridCol w="913130">
                  <a:extLst>
                    <a:ext uri="{9D8B030D-6E8A-4147-A177-3AD203B41FA5}">
                      <a16:colId xmlns:a16="http://schemas.microsoft.com/office/drawing/2014/main" val="135666943"/>
                    </a:ext>
                  </a:extLst>
                </a:gridCol>
                <a:gridCol w="913130">
                  <a:extLst>
                    <a:ext uri="{9D8B030D-6E8A-4147-A177-3AD203B41FA5}">
                      <a16:colId xmlns:a16="http://schemas.microsoft.com/office/drawing/2014/main" val="162664946"/>
                    </a:ext>
                  </a:extLst>
                </a:gridCol>
                <a:gridCol w="913765">
                  <a:extLst>
                    <a:ext uri="{9D8B030D-6E8A-4147-A177-3AD203B41FA5}">
                      <a16:colId xmlns:a16="http://schemas.microsoft.com/office/drawing/2014/main" val="3492590244"/>
                    </a:ext>
                  </a:extLst>
                </a:gridCol>
                <a:gridCol w="913765">
                  <a:extLst>
                    <a:ext uri="{9D8B030D-6E8A-4147-A177-3AD203B41FA5}">
                      <a16:colId xmlns:a16="http://schemas.microsoft.com/office/drawing/2014/main" val="2344568374"/>
                    </a:ext>
                  </a:extLst>
                </a:gridCol>
              </a:tblGrid>
              <a:tr h="0">
                <a:tc>
                  <a:txBody>
                    <a:bodyPr/>
                    <a:lstStyle/>
                    <a:p>
                      <a:pPr algn="ctr">
                        <a:lnSpc>
                          <a:spcPct val="150000"/>
                        </a:lnSpc>
                        <a:spcAft>
                          <a:spcPts val="800"/>
                        </a:spcAft>
                      </a:pPr>
                      <a:r>
                        <a:rPr lang="es-EC" sz="1100">
                          <a:effectLst/>
                        </a:rPr>
                        <a:t>Ejemplo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Estudiante 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Estudiante 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Estudiante 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Estudiante 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Estudiante 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4439488"/>
                  </a:ext>
                </a:extLst>
              </a:tr>
              <a:tr h="0">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1124415"/>
                  </a:ext>
                </a:extLst>
              </a:tr>
              <a:tr h="0">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9455604"/>
                  </a:ext>
                </a:extLst>
              </a:tr>
              <a:tr h="0">
                <a:tc>
                  <a:txBody>
                    <a:bodyPr/>
                    <a:lstStyle/>
                    <a:p>
                      <a:pPr algn="ctr">
                        <a:lnSpc>
                          <a:spcPct val="150000"/>
                        </a:lnSpc>
                        <a:spcAft>
                          <a:spcPts val="800"/>
                        </a:spcAft>
                      </a:pPr>
                      <a:r>
                        <a:rPr lang="es-EC" sz="11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2913125"/>
                  </a:ext>
                </a:extLst>
              </a:tr>
              <a:tr h="0">
                <a:tc>
                  <a:txBody>
                    <a:bodyPr/>
                    <a:lstStyle/>
                    <a:p>
                      <a:pPr algn="ctr">
                        <a:lnSpc>
                          <a:spcPct val="150000"/>
                        </a:lnSpc>
                        <a:spcAft>
                          <a:spcPts val="800"/>
                        </a:spcAft>
                      </a:pPr>
                      <a:r>
                        <a:rPr lang="es-EC" sz="11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2001916"/>
                  </a:ext>
                </a:extLst>
              </a:tr>
              <a:tr h="0">
                <a:tc>
                  <a:txBody>
                    <a:bodyPr/>
                    <a:lstStyle/>
                    <a:p>
                      <a:pPr algn="ctr">
                        <a:lnSpc>
                          <a:spcPct val="150000"/>
                        </a:lnSpc>
                        <a:spcAft>
                          <a:spcPts val="800"/>
                        </a:spcAft>
                      </a:pPr>
                      <a:r>
                        <a:rPr lang="es-EC" sz="11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7375881"/>
                  </a:ext>
                </a:extLst>
              </a:tr>
              <a:tr h="0">
                <a:tc>
                  <a:txBody>
                    <a:bodyPr/>
                    <a:lstStyle/>
                    <a:p>
                      <a:pPr algn="ctr">
                        <a:lnSpc>
                          <a:spcPct val="150000"/>
                        </a:lnSpc>
                        <a:spcAft>
                          <a:spcPts val="800"/>
                        </a:spcAft>
                      </a:pPr>
                      <a:r>
                        <a:rPr lang="es-EC" sz="11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517821"/>
                  </a:ext>
                </a:extLst>
              </a:tr>
              <a:tr h="0">
                <a:tc>
                  <a:txBody>
                    <a:bodyPr/>
                    <a:lstStyle/>
                    <a:p>
                      <a:pPr algn="ctr">
                        <a:lnSpc>
                          <a:spcPct val="150000"/>
                        </a:lnSpc>
                        <a:spcAft>
                          <a:spcPts val="800"/>
                        </a:spcAft>
                      </a:pPr>
                      <a:r>
                        <a:rPr lang="es-EC" sz="1100">
                          <a:effectLst/>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307334"/>
                  </a:ext>
                </a:extLst>
              </a:tr>
              <a:tr h="0">
                <a:tc>
                  <a:txBody>
                    <a:bodyPr/>
                    <a:lstStyle/>
                    <a:p>
                      <a:pPr algn="ctr">
                        <a:lnSpc>
                          <a:spcPct val="150000"/>
                        </a:lnSpc>
                        <a:spcAft>
                          <a:spcPts val="800"/>
                        </a:spcAft>
                      </a:pPr>
                      <a:r>
                        <a:rPr lang="es-EC" sz="1100">
                          <a:effectLst/>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2728589"/>
                  </a:ext>
                </a:extLst>
              </a:tr>
              <a:tr h="0">
                <a:tc>
                  <a:txBody>
                    <a:bodyPr/>
                    <a:lstStyle/>
                    <a:p>
                      <a:pPr algn="ctr">
                        <a:lnSpc>
                          <a:spcPct val="150000"/>
                        </a:lnSpc>
                        <a:spcAft>
                          <a:spcPts val="800"/>
                        </a:spcAft>
                      </a:pPr>
                      <a:r>
                        <a:rPr lang="es-EC" sz="11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0064480"/>
                  </a:ext>
                </a:extLst>
              </a:tr>
              <a:tr h="0">
                <a:tc>
                  <a:txBody>
                    <a:bodyPr/>
                    <a:lstStyle/>
                    <a:p>
                      <a:pPr algn="ctr">
                        <a:lnSpc>
                          <a:spcPct val="150000"/>
                        </a:lnSpc>
                        <a:spcAft>
                          <a:spcPts val="800"/>
                        </a:spcAft>
                      </a:pPr>
                      <a:r>
                        <a:rPr lang="es-EC" sz="11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9110880"/>
                  </a:ext>
                </a:extLst>
              </a:tr>
              <a:tr h="0">
                <a:tc>
                  <a:txBody>
                    <a:bodyPr/>
                    <a:lstStyle/>
                    <a:p>
                      <a:pPr algn="ctr">
                        <a:lnSpc>
                          <a:spcPct val="150000"/>
                        </a:lnSpc>
                        <a:spcAft>
                          <a:spcPts val="800"/>
                        </a:spcAft>
                      </a:pPr>
                      <a:r>
                        <a:rPr lang="es-EC" sz="1100">
                          <a:effectLst/>
                        </a:rPr>
                        <a:t>Promedio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1.9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1583957"/>
                  </a:ext>
                </a:extLst>
              </a:tr>
            </a:tbl>
          </a:graphicData>
        </a:graphic>
      </p:graphicFrame>
      <p:sp>
        <p:nvSpPr>
          <p:cNvPr id="14" name="TextBox 13">
            <a:extLst>
              <a:ext uri="{FF2B5EF4-FFF2-40B4-BE49-F238E27FC236}">
                <a16:creationId xmlns:a16="http://schemas.microsoft.com/office/drawing/2014/main" id="{94C8D93A-B06E-4A8C-B119-BB0A8DD892DE}"/>
              </a:ext>
            </a:extLst>
          </p:cNvPr>
          <p:cNvSpPr txBox="1"/>
          <p:nvPr/>
        </p:nvSpPr>
        <p:spPr>
          <a:xfrm>
            <a:off x="2128834" y="1502561"/>
            <a:ext cx="2674961" cy="369332"/>
          </a:xfrm>
          <a:prstGeom prst="rect">
            <a:avLst/>
          </a:prstGeom>
          <a:noFill/>
        </p:spPr>
        <p:txBody>
          <a:bodyPr wrap="square" rtlCol="0">
            <a:spAutoFit/>
          </a:bodyPr>
          <a:lstStyle/>
          <a:p>
            <a:r>
              <a:rPr lang="es-EC" i="1" dirty="0">
                <a:solidFill>
                  <a:schemeClr val="accent6">
                    <a:lumMod val="75000"/>
                  </a:schemeClr>
                </a:solidFill>
              </a:rPr>
              <a:t>Séptima  Pregunta</a:t>
            </a:r>
          </a:p>
        </p:txBody>
      </p:sp>
      <p:sp>
        <p:nvSpPr>
          <p:cNvPr id="15" name="TextBox 14">
            <a:extLst>
              <a:ext uri="{FF2B5EF4-FFF2-40B4-BE49-F238E27FC236}">
                <a16:creationId xmlns:a16="http://schemas.microsoft.com/office/drawing/2014/main" id="{82B2705A-900E-49E3-8B0D-190B731C6B0B}"/>
              </a:ext>
            </a:extLst>
          </p:cNvPr>
          <p:cNvSpPr txBox="1"/>
          <p:nvPr/>
        </p:nvSpPr>
        <p:spPr>
          <a:xfrm>
            <a:off x="7172372" y="2075708"/>
            <a:ext cx="4148702" cy="369332"/>
          </a:xfrm>
          <a:prstGeom prst="rect">
            <a:avLst/>
          </a:prstGeom>
          <a:noFill/>
        </p:spPr>
        <p:txBody>
          <a:bodyPr wrap="square" rtlCol="0">
            <a:spAutoFit/>
          </a:bodyPr>
          <a:lstStyle/>
          <a:p>
            <a:r>
              <a:rPr lang="es-EC" i="1" dirty="0">
                <a:solidFill>
                  <a:schemeClr val="accent6">
                    <a:lumMod val="75000"/>
                  </a:schemeClr>
                </a:solidFill>
              </a:rPr>
              <a:t>Resultados  de los ejemplos realizados</a:t>
            </a:r>
          </a:p>
        </p:txBody>
      </p:sp>
      <p:sp>
        <p:nvSpPr>
          <p:cNvPr id="16" name="TextBox 15">
            <a:extLst>
              <a:ext uri="{FF2B5EF4-FFF2-40B4-BE49-F238E27FC236}">
                <a16:creationId xmlns:a16="http://schemas.microsoft.com/office/drawing/2014/main" id="{7CF8912B-363B-4B6B-8F13-EF4B609214EE}"/>
              </a:ext>
            </a:extLst>
          </p:cNvPr>
          <p:cNvSpPr txBox="1"/>
          <p:nvPr/>
        </p:nvSpPr>
        <p:spPr>
          <a:xfrm>
            <a:off x="3931428" y="736358"/>
            <a:ext cx="6076364" cy="523220"/>
          </a:xfrm>
          <a:prstGeom prst="rect">
            <a:avLst/>
          </a:prstGeom>
          <a:noFill/>
        </p:spPr>
        <p:txBody>
          <a:bodyPr wrap="square" rtlCol="0">
            <a:spAutoFit/>
          </a:bodyPr>
          <a:lstStyle/>
          <a:p>
            <a:r>
              <a:rPr lang="es-EC" sz="2800" b="1" i="1" dirty="0">
                <a:solidFill>
                  <a:schemeClr val="accent6">
                    <a:lumMod val="75000"/>
                  </a:schemeClr>
                </a:solidFill>
              </a:rPr>
              <a:t>Preguntas de la Encuesta</a:t>
            </a:r>
          </a:p>
        </p:txBody>
      </p:sp>
    </p:spTree>
    <p:extLst>
      <p:ext uri="{BB962C8B-B14F-4D97-AF65-F5344CB8AC3E}">
        <p14:creationId xmlns:p14="http://schemas.microsoft.com/office/powerpoint/2010/main" val="236744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E2E854-7AAC-4A8D-8AB9-1C2AFCF7D884}"/>
              </a:ext>
            </a:extLst>
          </p:cNvPr>
          <p:cNvSpPr txBox="1"/>
          <p:nvPr/>
        </p:nvSpPr>
        <p:spPr>
          <a:xfrm>
            <a:off x="6639951" y="28135"/>
            <a:ext cx="5552049" cy="523220"/>
          </a:xfrm>
          <a:prstGeom prst="rect">
            <a:avLst/>
          </a:prstGeom>
          <a:noFill/>
        </p:spPr>
        <p:txBody>
          <a:bodyPr wrap="square" rtlCol="0">
            <a:spAutoFit/>
          </a:bodyPr>
          <a:lstStyle/>
          <a:p>
            <a:r>
              <a:rPr lang="es-EC" sz="2800" b="1" dirty="0">
                <a:solidFill>
                  <a:srgbClr val="00B050"/>
                </a:solidFill>
              </a:rPr>
              <a:t>                               CONTENIDO</a:t>
            </a:r>
          </a:p>
        </p:txBody>
      </p:sp>
      <p:sp>
        <p:nvSpPr>
          <p:cNvPr id="3" name="TextBox 2">
            <a:extLst>
              <a:ext uri="{FF2B5EF4-FFF2-40B4-BE49-F238E27FC236}">
                <a16:creationId xmlns:a16="http://schemas.microsoft.com/office/drawing/2014/main" id="{A409F409-95D8-4D4A-88DA-D3220017843F}"/>
              </a:ext>
            </a:extLst>
          </p:cNvPr>
          <p:cNvSpPr txBox="1"/>
          <p:nvPr/>
        </p:nvSpPr>
        <p:spPr>
          <a:xfrm>
            <a:off x="658522" y="1656631"/>
            <a:ext cx="10874956" cy="3877985"/>
          </a:xfrm>
          <a:prstGeom prst="rect">
            <a:avLst/>
          </a:prstGeom>
          <a:noFill/>
        </p:spPr>
        <p:txBody>
          <a:bodyPr wrap="square" rtlCol="0">
            <a:spAutoFit/>
          </a:bodyPr>
          <a:lstStyle/>
          <a:p>
            <a:pPr marL="285750" indent="-285750">
              <a:buFont typeface="Arial" panose="020B0604020202020204" pitchFamily="34" charset="0"/>
              <a:buChar char="•"/>
            </a:pPr>
            <a:r>
              <a:rPr lang="es-EC" sz="2400" dirty="0"/>
              <a:t>Antecedentes</a:t>
            </a:r>
          </a:p>
          <a:p>
            <a:pPr marL="285750" indent="-285750">
              <a:buFont typeface="Arial" panose="020B0604020202020204" pitchFamily="34" charset="0"/>
              <a:buChar char="•"/>
            </a:pPr>
            <a:r>
              <a:rPr lang="es-EC" sz="2400" dirty="0"/>
              <a:t>Introducción</a:t>
            </a:r>
          </a:p>
          <a:p>
            <a:pPr marL="285750" indent="-285750">
              <a:buFont typeface="Arial" panose="020B0604020202020204" pitchFamily="34" charset="0"/>
              <a:buChar char="•"/>
            </a:pPr>
            <a:r>
              <a:rPr lang="es-EC" sz="2400" dirty="0"/>
              <a:t>Objetivos</a:t>
            </a:r>
          </a:p>
          <a:p>
            <a:pPr marL="285750" indent="-285750">
              <a:buFont typeface="Arial" panose="020B0604020202020204" pitchFamily="34" charset="0"/>
              <a:buChar char="•"/>
            </a:pPr>
            <a:r>
              <a:rPr lang="es-EC" sz="2400" dirty="0"/>
              <a:t>Marco Teórico</a:t>
            </a:r>
          </a:p>
          <a:p>
            <a:pPr marL="285750" indent="-285750">
              <a:buFont typeface="Arial" panose="020B0604020202020204" pitchFamily="34" charset="0"/>
              <a:buChar char="•"/>
            </a:pPr>
            <a:r>
              <a:rPr lang="es-EC" sz="2400" dirty="0"/>
              <a:t>Diseño del software</a:t>
            </a:r>
          </a:p>
          <a:p>
            <a:pPr marL="285750" indent="-285750">
              <a:buFont typeface="Arial" panose="020B0604020202020204" pitchFamily="34" charset="0"/>
              <a:buChar char="•"/>
            </a:pPr>
            <a:r>
              <a:rPr lang="es-EC" sz="2400" dirty="0"/>
              <a:t>Resultados</a:t>
            </a:r>
          </a:p>
          <a:p>
            <a:pPr marL="285750" indent="-285750">
              <a:buFont typeface="Arial" panose="020B0604020202020204" pitchFamily="34" charset="0"/>
              <a:buChar char="•"/>
            </a:pPr>
            <a:r>
              <a:rPr lang="es-EC" sz="2400" dirty="0"/>
              <a:t>Conclusiones</a:t>
            </a:r>
          </a:p>
          <a:p>
            <a:pPr marL="285750" indent="-285750">
              <a:buFont typeface="Arial" panose="020B0604020202020204" pitchFamily="34" charset="0"/>
              <a:buChar char="•"/>
            </a:pPr>
            <a:r>
              <a:rPr lang="es-EC" sz="2400" dirty="0"/>
              <a:t>Recomendaciones y Trabajos Futuros</a:t>
            </a:r>
          </a:p>
          <a:p>
            <a:endParaRPr lang="es-EC" dirty="0"/>
          </a:p>
          <a:p>
            <a:endParaRPr lang="es-EC" dirty="0"/>
          </a:p>
          <a:p>
            <a:endParaRPr lang="es-EC" dirty="0"/>
          </a:p>
        </p:txBody>
      </p:sp>
    </p:spTree>
    <p:extLst>
      <p:ext uri="{BB962C8B-B14F-4D97-AF65-F5344CB8AC3E}">
        <p14:creationId xmlns:p14="http://schemas.microsoft.com/office/powerpoint/2010/main" val="319295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301447" y="28135"/>
            <a:ext cx="5890553" cy="523220"/>
          </a:xfrm>
          <a:prstGeom prst="rect">
            <a:avLst/>
          </a:prstGeom>
          <a:noFill/>
        </p:spPr>
        <p:txBody>
          <a:bodyPr wrap="square" rtlCol="0">
            <a:spAutoFit/>
          </a:bodyPr>
          <a:lstStyle/>
          <a:p>
            <a:r>
              <a:rPr lang="es-EC" sz="2800" dirty="0"/>
              <a:t>                                  </a:t>
            </a:r>
            <a:r>
              <a:rPr lang="es-EC" sz="2800" dirty="0">
                <a:solidFill>
                  <a:srgbClr val="00B050"/>
                </a:solidFill>
              </a:rPr>
              <a:t>RESULTADOS</a:t>
            </a:r>
          </a:p>
        </p:txBody>
      </p:sp>
      <p:graphicFrame>
        <p:nvGraphicFramePr>
          <p:cNvPr id="5" name="Chart 4">
            <a:extLst>
              <a:ext uri="{FF2B5EF4-FFF2-40B4-BE49-F238E27FC236}">
                <a16:creationId xmlns:a16="http://schemas.microsoft.com/office/drawing/2014/main" id="{778801DC-C5AA-4B7D-8FA9-A1DD58A8080E}"/>
              </a:ext>
            </a:extLst>
          </p:cNvPr>
          <p:cNvGraphicFramePr/>
          <p:nvPr>
            <p:extLst>
              <p:ext uri="{D42A27DB-BD31-4B8C-83A1-F6EECF244321}">
                <p14:modId xmlns:p14="http://schemas.microsoft.com/office/powerpoint/2010/main" val="488227668"/>
              </p:ext>
            </p:extLst>
          </p:nvPr>
        </p:nvGraphicFramePr>
        <p:xfrm>
          <a:off x="0" y="1532791"/>
          <a:ext cx="3746549" cy="2667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EB940E1-4B3F-4EC9-853E-5E5CADA31C79}"/>
              </a:ext>
            </a:extLst>
          </p:cNvPr>
          <p:cNvGraphicFramePr/>
          <p:nvPr>
            <p:extLst>
              <p:ext uri="{D42A27DB-BD31-4B8C-83A1-F6EECF244321}">
                <p14:modId xmlns:p14="http://schemas.microsoft.com/office/powerpoint/2010/main" val="1124499987"/>
              </p:ext>
            </p:extLst>
          </p:nvPr>
        </p:nvGraphicFramePr>
        <p:xfrm>
          <a:off x="3854548" y="2201301"/>
          <a:ext cx="3774979" cy="24553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DB31249-82CD-44EA-8B89-35834DC210DC}"/>
              </a:ext>
            </a:extLst>
          </p:cNvPr>
          <p:cNvGraphicFramePr/>
          <p:nvPr>
            <p:extLst>
              <p:ext uri="{D42A27DB-BD31-4B8C-83A1-F6EECF244321}">
                <p14:modId xmlns:p14="http://schemas.microsoft.com/office/powerpoint/2010/main" val="4186853090"/>
              </p:ext>
            </p:extLst>
          </p:nvPr>
        </p:nvGraphicFramePr>
        <p:xfrm>
          <a:off x="7737526" y="3176581"/>
          <a:ext cx="3885028" cy="245539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347E6235-507D-465B-92E6-BD062CE81E0C}"/>
              </a:ext>
            </a:extLst>
          </p:cNvPr>
          <p:cNvSpPr txBox="1"/>
          <p:nvPr/>
        </p:nvSpPr>
        <p:spPr>
          <a:xfrm>
            <a:off x="914183" y="1012739"/>
            <a:ext cx="2674961" cy="369332"/>
          </a:xfrm>
          <a:prstGeom prst="rect">
            <a:avLst/>
          </a:prstGeom>
          <a:noFill/>
        </p:spPr>
        <p:txBody>
          <a:bodyPr wrap="square" rtlCol="0">
            <a:spAutoFit/>
          </a:bodyPr>
          <a:lstStyle/>
          <a:p>
            <a:r>
              <a:rPr lang="es-EC" i="1" dirty="0">
                <a:solidFill>
                  <a:schemeClr val="accent6">
                    <a:lumMod val="75000"/>
                  </a:schemeClr>
                </a:solidFill>
              </a:rPr>
              <a:t>Octava Pregunta</a:t>
            </a:r>
          </a:p>
        </p:txBody>
      </p:sp>
      <p:sp>
        <p:nvSpPr>
          <p:cNvPr id="10" name="TextBox 9">
            <a:extLst>
              <a:ext uri="{FF2B5EF4-FFF2-40B4-BE49-F238E27FC236}">
                <a16:creationId xmlns:a16="http://schemas.microsoft.com/office/drawing/2014/main" id="{18C1A9C8-BE97-490A-A98D-377ED3809E11}"/>
              </a:ext>
            </a:extLst>
          </p:cNvPr>
          <p:cNvSpPr txBox="1"/>
          <p:nvPr/>
        </p:nvSpPr>
        <p:spPr>
          <a:xfrm>
            <a:off x="4954566" y="1831969"/>
            <a:ext cx="2674961" cy="369332"/>
          </a:xfrm>
          <a:prstGeom prst="rect">
            <a:avLst/>
          </a:prstGeom>
          <a:noFill/>
        </p:spPr>
        <p:txBody>
          <a:bodyPr wrap="square" rtlCol="0">
            <a:spAutoFit/>
          </a:bodyPr>
          <a:lstStyle/>
          <a:p>
            <a:r>
              <a:rPr lang="es-EC" i="1" dirty="0">
                <a:solidFill>
                  <a:schemeClr val="accent6">
                    <a:lumMod val="75000"/>
                  </a:schemeClr>
                </a:solidFill>
              </a:rPr>
              <a:t>Novena Pregunta</a:t>
            </a:r>
          </a:p>
        </p:txBody>
      </p:sp>
      <p:sp>
        <p:nvSpPr>
          <p:cNvPr id="11" name="TextBox 10">
            <a:extLst>
              <a:ext uri="{FF2B5EF4-FFF2-40B4-BE49-F238E27FC236}">
                <a16:creationId xmlns:a16="http://schemas.microsoft.com/office/drawing/2014/main" id="{F948CC24-0244-45B4-BCBB-F767154775B6}"/>
              </a:ext>
            </a:extLst>
          </p:cNvPr>
          <p:cNvSpPr txBox="1"/>
          <p:nvPr/>
        </p:nvSpPr>
        <p:spPr>
          <a:xfrm>
            <a:off x="8829885" y="2776355"/>
            <a:ext cx="2674961" cy="369332"/>
          </a:xfrm>
          <a:prstGeom prst="rect">
            <a:avLst/>
          </a:prstGeom>
          <a:noFill/>
        </p:spPr>
        <p:txBody>
          <a:bodyPr wrap="square" rtlCol="0">
            <a:spAutoFit/>
          </a:bodyPr>
          <a:lstStyle/>
          <a:p>
            <a:r>
              <a:rPr lang="es-EC" i="1" dirty="0">
                <a:solidFill>
                  <a:schemeClr val="accent6">
                    <a:lumMod val="75000"/>
                  </a:schemeClr>
                </a:solidFill>
              </a:rPr>
              <a:t>Décima Pregunta</a:t>
            </a:r>
          </a:p>
        </p:txBody>
      </p:sp>
      <p:sp>
        <p:nvSpPr>
          <p:cNvPr id="12" name="TextBox 11">
            <a:extLst>
              <a:ext uri="{FF2B5EF4-FFF2-40B4-BE49-F238E27FC236}">
                <a16:creationId xmlns:a16="http://schemas.microsoft.com/office/drawing/2014/main" id="{FF0AE291-AC72-4559-A413-DFC9F1CA1930}"/>
              </a:ext>
            </a:extLst>
          </p:cNvPr>
          <p:cNvSpPr txBox="1"/>
          <p:nvPr/>
        </p:nvSpPr>
        <p:spPr>
          <a:xfrm>
            <a:off x="4091001" y="627078"/>
            <a:ext cx="6076364" cy="523220"/>
          </a:xfrm>
          <a:prstGeom prst="rect">
            <a:avLst/>
          </a:prstGeom>
          <a:noFill/>
        </p:spPr>
        <p:txBody>
          <a:bodyPr wrap="square" rtlCol="0">
            <a:spAutoFit/>
          </a:bodyPr>
          <a:lstStyle/>
          <a:p>
            <a:r>
              <a:rPr lang="es-EC" sz="2800" b="1" i="1" dirty="0">
                <a:solidFill>
                  <a:schemeClr val="accent6">
                    <a:lumMod val="75000"/>
                  </a:schemeClr>
                </a:solidFill>
              </a:rPr>
              <a:t>Preguntas de la Encuesta</a:t>
            </a:r>
          </a:p>
        </p:txBody>
      </p:sp>
    </p:spTree>
    <p:extLst>
      <p:ext uri="{BB962C8B-B14F-4D97-AF65-F5344CB8AC3E}">
        <p14:creationId xmlns:p14="http://schemas.microsoft.com/office/powerpoint/2010/main" val="3410457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301447" y="28135"/>
            <a:ext cx="5890553" cy="523220"/>
          </a:xfrm>
          <a:prstGeom prst="rect">
            <a:avLst/>
          </a:prstGeom>
          <a:noFill/>
        </p:spPr>
        <p:txBody>
          <a:bodyPr wrap="square" rtlCol="0">
            <a:spAutoFit/>
          </a:bodyPr>
          <a:lstStyle/>
          <a:p>
            <a:r>
              <a:rPr lang="es-EC" sz="2800" dirty="0"/>
              <a:t>                                  </a:t>
            </a:r>
            <a:r>
              <a:rPr lang="es-EC" sz="2800" dirty="0">
                <a:solidFill>
                  <a:srgbClr val="00B050"/>
                </a:solidFill>
              </a:rPr>
              <a:t>RESULTADOS</a:t>
            </a:r>
          </a:p>
        </p:txBody>
      </p:sp>
      <p:pic>
        <p:nvPicPr>
          <p:cNvPr id="5" name="Picture 4">
            <a:extLst>
              <a:ext uri="{FF2B5EF4-FFF2-40B4-BE49-F238E27FC236}">
                <a16:creationId xmlns:a16="http://schemas.microsoft.com/office/drawing/2014/main" id="{635C5787-A626-4FE7-AB3C-1F8F7A6B84FD}"/>
              </a:ext>
            </a:extLst>
          </p:cNvPr>
          <p:cNvPicPr>
            <a:picLocks noChangeAspect="1"/>
          </p:cNvPicPr>
          <p:nvPr/>
        </p:nvPicPr>
        <p:blipFill>
          <a:blip r:embed="rId2"/>
          <a:stretch>
            <a:fillRect/>
          </a:stretch>
        </p:blipFill>
        <p:spPr>
          <a:xfrm>
            <a:off x="736601" y="1555214"/>
            <a:ext cx="5135562" cy="3747572"/>
          </a:xfrm>
          <a:prstGeom prst="rect">
            <a:avLst/>
          </a:prstGeom>
        </p:spPr>
      </p:pic>
      <p:pic>
        <p:nvPicPr>
          <p:cNvPr id="7" name="Picture 6">
            <a:extLst>
              <a:ext uri="{FF2B5EF4-FFF2-40B4-BE49-F238E27FC236}">
                <a16:creationId xmlns:a16="http://schemas.microsoft.com/office/drawing/2014/main" id="{F6CFE6DE-4588-4E85-814E-36DD1B677CDD}"/>
              </a:ext>
            </a:extLst>
          </p:cNvPr>
          <p:cNvPicPr>
            <a:picLocks noChangeAspect="1"/>
          </p:cNvPicPr>
          <p:nvPr/>
        </p:nvPicPr>
        <p:blipFill>
          <a:blip r:embed="rId3"/>
          <a:stretch>
            <a:fillRect/>
          </a:stretch>
        </p:blipFill>
        <p:spPr>
          <a:xfrm>
            <a:off x="6096000" y="1555214"/>
            <a:ext cx="5329524" cy="3747572"/>
          </a:xfrm>
          <a:prstGeom prst="rect">
            <a:avLst/>
          </a:prstGeom>
        </p:spPr>
      </p:pic>
      <p:sp>
        <p:nvSpPr>
          <p:cNvPr id="8" name="TextBox 7">
            <a:extLst>
              <a:ext uri="{FF2B5EF4-FFF2-40B4-BE49-F238E27FC236}">
                <a16:creationId xmlns:a16="http://schemas.microsoft.com/office/drawing/2014/main" id="{1CDF02BE-34F3-4852-9D97-3FF07B621796}"/>
              </a:ext>
            </a:extLst>
          </p:cNvPr>
          <p:cNvSpPr txBox="1"/>
          <p:nvPr/>
        </p:nvSpPr>
        <p:spPr>
          <a:xfrm>
            <a:off x="4833257" y="627078"/>
            <a:ext cx="5334108" cy="523220"/>
          </a:xfrm>
          <a:prstGeom prst="rect">
            <a:avLst/>
          </a:prstGeom>
          <a:noFill/>
        </p:spPr>
        <p:txBody>
          <a:bodyPr wrap="square" rtlCol="0">
            <a:spAutoFit/>
          </a:bodyPr>
          <a:lstStyle/>
          <a:p>
            <a:r>
              <a:rPr lang="es-EC" sz="2800" b="1" i="1" dirty="0">
                <a:solidFill>
                  <a:schemeClr val="accent6">
                    <a:lumMod val="75000"/>
                  </a:schemeClr>
                </a:solidFill>
              </a:rPr>
              <a:t>Interfaz Gráfica</a:t>
            </a:r>
          </a:p>
        </p:txBody>
      </p:sp>
    </p:spTree>
    <p:extLst>
      <p:ext uri="{BB962C8B-B14F-4D97-AF65-F5344CB8AC3E}">
        <p14:creationId xmlns:p14="http://schemas.microsoft.com/office/powerpoint/2010/main" val="110112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301447" y="28135"/>
            <a:ext cx="5890553" cy="523220"/>
          </a:xfrm>
          <a:prstGeom prst="rect">
            <a:avLst/>
          </a:prstGeom>
          <a:noFill/>
        </p:spPr>
        <p:txBody>
          <a:bodyPr wrap="square" rtlCol="0">
            <a:spAutoFit/>
          </a:bodyPr>
          <a:lstStyle/>
          <a:p>
            <a:r>
              <a:rPr lang="es-EC" sz="2800" dirty="0"/>
              <a:t>                                  </a:t>
            </a:r>
            <a:r>
              <a:rPr lang="es-EC" sz="2800" dirty="0">
                <a:solidFill>
                  <a:srgbClr val="00B050"/>
                </a:solidFill>
              </a:rPr>
              <a:t>RESULTADOS</a:t>
            </a:r>
          </a:p>
        </p:txBody>
      </p:sp>
      <p:pic>
        <p:nvPicPr>
          <p:cNvPr id="3" name="Picture 2">
            <a:extLst>
              <a:ext uri="{FF2B5EF4-FFF2-40B4-BE49-F238E27FC236}">
                <a16:creationId xmlns:a16="http://schemas.microsoft.com/office/drawing/2014/main" id="{46DB665A-94E8-4228-86D7-4E3DE14E08E2}"/>
              </a:ext>
            </a:extLst>
          </p:cNvPr>
          <p:cNvPicPr>
            <a:picLocks noChangeAspect="1"/>
          </p:cNvPicPr>
          <p:nvPr/>
        </p:nvPicPr>
        <p:blipFill>
          <a:blip r:embed="rId2"/>
          <a:stretch>
            <a:fillRect/>
          </a:stretch>
        </p:blipFill>
        <p:spPr>
          <a:xfrm>
            <a:off x="751114" y="1541845"/>
            <a:ext cx="5116287" cy="3774310"/>
          </a:xfrm>
          <a:prstGeom prst="rect">
            <a:avLst/>
          </a:prstGeom>
        </p:spPr>
      </p:pic>
      <p:pic>
        <p:nvPicPr>
          <p:cNvPr id="13" name="Picture 12">
            <a:extLst>
              <a:ext uri="{FF2B5EF4-FFF2-40B4-BE49-F238E27FC236}">
                <a16:creationId xmlns:a16="http://schemas.microsoft.com/office/drawing/2014/main" id="{0693755F-5192-4CDE-93CD-D3338C24AA5E}"/>
              </a:ext>
            </a:extLst>
          </p:cNvPr>
          <p:cNvPicPr>
            <a:picLocks noChangeAspect="1"/>
          </p:cNvPicPr>
          <p:nvPr/>
        </p:nvPicPr>
        <p:blipFill>
          <a:blip r:embed="rId3"/>
          <a:stretch>
            <a:fillRect/>
          </a:stretch>
        </p:blipFill>
        <p:spPr>
          <a:xfrm>
            <a:off x="6324601" y="1541845"/>
            <a:ext cx="5126603" cy="3774310"/>
          </a:xfrm>
          <a:prstGeom prst="rect">
            <a:avLst/>
          </a:prstGeom>
        </p:spPr>
      </p:pic>
      <p:sp>
        <p:nvSpPr>
          <p:cNvPr id="14" name="TextBox 13">
            <a:extLst>
              <a:ext uri="{FF2B5EF4-FFF2-40B4-BE49-F238E27FC236}">
                <a16:creationId xmlns:a16="http://schemas.microsoft.com/office/drawing/2014/main" id="{2A96DAEE-5CF7-4373-BEDF-85D608CF5B96}"/>
              </a:ext>
            </a:extLst>
          </p:cNvPr>
          <p:cNvSpPr txBox="1"/>
          <p:nvPr/>
        </p:nvSpPr>
        <p:spPr>
          <a:xfrm>
            <a:off x="4833257" y="627078"/>
            <a:ext cx="5334108" cy="523220"/>
          </a:xfrm>
          <a:prstGeom prst="rect">
            <a:avLst/>
          </a:prstGeom>
          <a:noFill/>
        </p:spPr>
        <p:txBody>
          <a:bodyPr wrap="square" rtlCol="0">
            <a:spAutoFit/>
          </a:bodyPr>
          <a:lstStyle/>
          <a:p>
            <a:r>
              <a:rPr lang="es-EC" sz="2800" b="1" i="1" dirty="0">
                <a:solidFill>
                  <a:schemeClr val="accent6">
                    <a:lumMod val="75000"/>
                  </a:schemeClr>
                </a:solidFill>
              </a:rPr>
              <a:t>Interfaz Gráfica</a:t>
            </a:r>
          </a:p>
        </p:txBody>
      </p:sp>
    </p:spTree>
    <p:extLst>
      <p:ext uri="{BB962C8B-B14F-4D97-AF65-F5344CB8AC3E}">
        <p14:creationId xmlns:p14="http://schemas.microsoft.com/office/powerpoint/2010/main" val="519529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301447" y="28135"/>
            <a:ext cx="5890553" cy="523220"/>
          </a:xfrm>
          <a:prstGeom prst="rect">
            <a:avLst/>
          </a:prstGeom>
          <a:noFill/>
        </p:spPr>
        <p:txBody>
          <a:bodyPr wrap="square" rtlCol="0">
            <a:spAutoFit/>
          </a:bodyPr>
          <a:lstStyle/>
          <a:p>
            <a:r>
              <a:rPr lang="es-EC" sz="2800" dirty="0"/>
              <a:t>                                  </a:t>
            </a:r>
            <a:r>
              <a:rPr lang="es-EC" sz="2800" dirty="0">
                <a:solidFill>
                  <a:srgbClr val="00B050"/>
                </a:solidFill>
              </a:rPr>
              <a:t>RESULTADOS</a:t>
            </a:r>
          </a:p>
        </p:txBody>
      </p:sp>
      <p:pic>
        <p:nvPicPr>
          <p:cNvPr id="3" name="Picture 2">
            <a:extLst>
              <a:ext uri="{FF2B5EF4-FFF2-40B4-BE49-F238E27FC236}">
                <a16:creationId xmlns:a16="http://schemas.microsoft.com/office/drawing/2014/main" id="{4F90B2A8-D7FA-4EAA-8A22-32EB7C1B5815}"/>
              </a:ext>
            </a:extLst>
          </p:cNvPr>
          <p:cNvPicPr>
            <a:picLocks noChangeAspect="1"/>
          </p:cNvPicPr>
          <p:nvPr/>
        </p:nvPicPr>
        <p:blipFill>
          <a:blip r:embed="rId2"/>
          <a:stretch>
            <a:fillRect/>
          </a:stretch>
        </p:blipFill>
        <p:spPr>
          <a:xfrm>
            <a:off x="310934" y="1539646"/>
            <a:ext cx="5890553" cy="4289129"/>
          </a:xfrm>
          <a:prstGeom prst="rect">
            <a:avLst/>
          </a:prstGeom>
        </p:spPr>
      </p:pic>
      <p:pic>
        <p:nvPicPr>
          <p:cNvPr id="5" name="Picture 4">
            <a:extLst>
              <a:ext uri="{FF2B5EF4-FFF2-40B4-BE49-F238E27FC236}">
                <a16:creationId xmlns:a16="http://schemas.microsoft.com/office/drawing/2014/main" id="{57983CB0-00A8-4E83-9355-3B4DCE27AF26}"/>
              </a:ext>
            </a:extLst>
          </p:cNvPr>
          <p:cNvPicPr/>
          <p:nvPr/>
        </p:nvPicPr>
        <p:blipFill rotWithShape="1">
          <a:blip r:embed="rId3">
            <a:extLst>
              <a:ext uri="{28A0092B-C50C-407E-A947-70E740481C1C}">
                <a14:useLocalDpi xmlns:a14="http://schemas.microsoft.com/office/drawing/2010/main" val="0"/>
              </a:ext>
            </a:extLst>
          </a:blip>
          <a:srcRect l="2285" r="4762" b="50000"/>
          <a:stretch/>
        </p:blipFill>
        <p:spPr bwMode="auto">
          <a:xfrm>
            <a:off x="6481751" y="1605415"/>
            <a:ext cx="5231278" cy="4011614"/>
          </a:xfrm>
          <a:prstGeom prst="rect">
            <a:avLst/>
          </a:prstGeom>
          <a:noFill/>
          <a:ln>
            <a:noFill/>
          </a:ln>
        </p:spPr>
      </p:pic>
      <p:sp>
        <p:nvSpPr>
          <p:cNvPr id="6" name="TextBox 5">
            <a:extLst>
              <a:ext uri="{FF2B5EF4-FFF2-40B4-BE49-F238E27FC236}">
                <a16:creationId xmlns:a16="http://schemas.microsoft.com/office/drawing/2014/main" id="{66A2A11A-B410-40D8-8C14-E5904896C639}"/>
              </a:ext>
            </a:extLst>
          </p:cNvPr>
          <p:cNvSpPr txBox="1"/>
          <p:nvPr/>
        </p:nvSpPr>
        <p:spPr>
          <a:xfrm>
            <a:off x="4833257" y="674020"/>
            <a:ext cx="5334108" cy="523220"/>
          </a:xfrm>
          <a:prstGeom prst="rect">
            <a:avLst/>
          </a:prstGeom>
          <a:noFill/>
        </p:spPr>
        <p:txBody>
          <a:bodyPr wrap="square" rtlCol="0">
            <a:spAutoFit/>
          </a:bodyPr>
          <a:lstStyle/>
          <a:p>
            <a:r>
              <a:rPr lang="es-EC" sz="2800" b="1" i="1" dirty="0">
                <a:solidFill>
                  <a:schemeClr val="accent6">
                    <a:lumMod val="75000"/>
                  </a:schemeClr>
                </a:solidFill>
              </a:rPr>
              <a:t>Interfaz Gráfica</a:t>
            </a:r>
          </a:p>
        </p:txBody>
      </p:sp>
    </p:spTree>
    <p:extLst>
      <p:ext uri="{BB962C8B-B14F-4D97-AF65-F5344CB8AC3E}">
        <p14:creationId xmlns:p14="http://schemas.microsoft.com/office/powerpoint/2010/main" val="332529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639951" y="28135"/>
            <a:ext cx="5552049" cy="523220"/>
          </a:xfrm>
          <a:prstGeom prst="rect">
            <a:avLst/>
          </a:prstGeom>
          <a:noFill/>
        </p:spPr>
        <p:txBody>
          <a:bodyPr wrap="square" rtlCol="0">
            <a:spAutoFit/>
          </a:bodyPr>
          <a:lstStyle/>
          <a:p>
            <a:r>
              <a:rPr lang="es-EC" sz="2800" dirty="0"/>
              <a:t>                         </a:t>
            </a:r>
            <a:r>
              <a:rPr lang="es-EC" sz="2800" dirty="0">
                <a:solidFill>
                  <a:srgbClr val="00B050"/>
                </a:solidFill>
              </a:rPr>
              <a:t>CONCLUSIONES</a:t>
            </a:r>
          </a:p>
        </p:txBody>
      </p:sp>
      <p:sp>
        <p:nvSpPr>
          <p:cNvPr id="8" name="TextBox 7">
            <a:extLst>
              <a:ext uri="{FF2B5EF4-FFF2-40B4-BE49-F238E27FC236}">
                <a16:creationId xmlns:a16="http://schemas.microsoft.com/office/drawing/2014/main" id="{74B123FC-0D24-452E-B52B-512F17417F25}"/>
              </a:ext>
            </a:extLst>
          </p:cNvPr>
          <p:cNvSpPr txBox="1"/>
          <p:nvPr/>
        </p:nvSpPr>
        <p:spPr>
          <a:xfrm>
            <a:off x="341194" y="832303"/>
            <a:ext cx="11505063" cy="4792274"/>
          </a:xfrm>
          <a:prstGeom prst="rect">
            <a:avLst/>
          </a:prstGeom>
          <a:noFill/>
        </p:spPr>
        <p:txBody>
          <a:bodyPr wrap="square">
            <a:spAutoFit/>
          </a:bodyPr>
          <a:lstStyle/>
          <a:p>
            <a:pPr marL="285750" indent="-285750" algn="just">
              <a:lnSpc>
                <a:spcPct val="150000"/>
              </a:lnSpc>
              <a:spcAft>
                <a:spcPts val="800"/>
              </a:spcAft>
              <a:buFont typeface="Arial" panose="020B0604020202020204" pitchFamily="34" charset="0"/>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Se diseño un software matemático el cual llevaba a cabo la captura y reproducción de ecuaciones matemáticas utilizando audio 3D con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Earcons</a:t>
            </a:r>
            <a:r>
              <a:rPr lang="es-EC" sz="1600" dirty="0">
                <a:effectLst/>
                <a:latin typeface="Arial" panose="020B0604020202020204" pitchFamily="34" charset="0"/>
                <a:ea typeface="Calibri" panose="020F0502020204030204" pitchFamily="34" charset="0"/>
                <a:cs typeface="Times New Roman" panose="02020603050405020304" pitchFamily="18" charset="0"/>
              </a:rPr>
              <a:t> y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Spearcons</a:t>
            </a:r>
            <a:r>
              <a:rPr lang="es-EC" sz="1600" dirty="0">
                <a:effectLst/>
                <a:latin typeface="Arial" panose="020B0604020202020204" pitchFamily="34" charset="0"/>
                <a:ea typeface="Calibri" panose="020F0502020204030204" pitchFamily="34" charset="0"/>
                <a:cs typeface="Times New Roman" panose="02020603050405020304" pitchFamily="18" charset="0"/>
              </a:rPr>
              <a:t>, para facilitar la comprensión de la bidimensionalidad de los caracteres matemáticos por parte de personas no videntes.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 	Es importante que las personas no videntes tengan un conocimiento básico sobre el uso de computadoras para la utilización del software matemático o la ayuda de un tutor vidente el cual tenga conocimientos de computación, para describir caracteres matemáticos, las personas no videntes lo realizar mediante el uso lenguaje Braille.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 	El software matemático desarrollado puede ser utilizado por personas videntes y no videntes esto debido a lo novedoso del sistema y sobre todo que el uso de la tecnología en la educación está en auge y en constante crecimiento.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 	Las personas no videntes tienden a pedir varias repeticiones para estar seguros de lo que captaron y escribieron por lo cual el archivo .mp3 que entrega el software matemático se lo puede reproducir tanto en dispositivos móviles como en computadoras, con lo cual las personas no videntes pueden reproducirlo, pararlo o adelantarlo según sea su necesidad utilizando sus dispositivos electrónicos.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3658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639951" y="28135"/>
            <a:ext cx="5552049" cy="523220"/>
          </a:xfrm>
          <a:prstGeom prst="rect">
            <a:avLst/>
          </a:prstGeom>
          <a:noFill/>
        </p:spPr>
        <p:txBody>
          <a:bodyPr wrap="square" rtlCol="0">
            <a:spAutoFit/>
          </a:bodyPr>
          <a:lstStyle/>
          <a:p>
            <a:r>
              <a:rPr lang="es-EC" sz="2800" dirty="0"/>
              <a:t>                         </a:t>
            </a:r>
            <a:r>
              <a:rPr lang="es-EC" sz="2800" dirty="0">
                <a:solidFill>
                  <a:srgbClr val="00B050"/>
                </a:solidFill>
              </a:rPr>
              <a:t>CONCLUSIONES</a:t>
            </a:r>
          </a:p>
        </p:txBody>
      </p:sp>
      <p:sp>
        <p:nvSpPr>
          <p:cNvPr id="5" name="TextBox 4">
            <a:extLst>
              <a:ext uri="{FF2B5EF4-FFF2-40B4-BE49-F238E27FC236}">
                <a16:creationId xmlns:a16="http://schemas.microsoft.com/office/drawing/2014/main" id="{CE81CBCB-E875-4F09-AFB6-25372BBE4A05}"/>
              </a:ext>
            </a:extLst>
          </p:cNvPr>
          <p:cNvSpPr txBox="1"/>
          <p:nvPr/>
        </p:nvSpPr>
        <p:spPr>
          <a:xfrm>
            <a:off x="313899" y="1015379"/>
            <a:ext cx="11627892" cy="4689682"/>
          </a:xfrm>
          <a:prstGeom prst="rect">
            <a:avLst/>
          </a:prstGeom>
          <a:noFill/>
        </p:spPr>
        <p:txBody>
          <a:bodyPr wrap="square">
            <a:spAutoFit/>
          </a:bodyPr>
          <a:lstStyle/>
          <a:p>
            <a:pPr marL="285750" indent="-285750" algn="just">
              <a:lnSpc>
                <a:spcPct val="150000"/>
              </a:lnSpc>
              <a:spcAft>
                <a:spcPts val="800"/>
              </a:spcAft>
              <a:buFont typeface="Arial" panose="020B0604020202020204" pitchFamily="34" charset="0"/>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La implementación  de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Earcons</a:t>
            </a:r>
            <a:r>
              <a:rPr lang="es-EC" sz="1600" dirty="0">
                <a:effectLst/>
                <a:latin typeface="Arial" panose="020B0604020202020204" pitchFamily="34" charset="0"/>
                <a:ea typeface="Calibri" panose="020F0502020204030204" pitchFamily="34" charset="0"/>
                <a:cs typeface="Times New Roman" panose="02020603050405020304" pitchFamily="18" charset="0"/>
              </a:rPr>
              <a:t> y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Spearcons</a:t>
            </a:r>
            <a:r>
              <a:rPr lang="es-EC" sz="1600" dirty="0">
                <a:effectLst/>
                <a:latin typeface="Arial" panose="020B0604020202020204" pitchFamily="34" charset="0"/>
                <a:ea typeface="Calibri" panose="020F0502020204030204" pitchFamily="34" charset="0"/>
                <a:cs typeface="Times New Roman" panose="02020603050405020304" pitchFamily="18" charset="0"/>
              </a:rPr>
              <a:t> para generar pitidos al inicio, final y cada separación jerárquica de la ecuación ayudó a los participantes no videntes del proyecto a tener una mayor concentración en los ejemplos realizados además de captar su atención en todo momento en el cual se reprodujo el audio, demostrando que el software matemático es útil para conseguir la atención de los usuarios y poder comunicar la bidimensionalidad de las ecuaciones matemáticas mediante Audio 3D con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Earcons</a:t>
            </a:r>
            <a:r>
              <a:rPr lang="es-EC" sz="1600" dirty="0">
                <a:effectLst/>
                <a:latin typeface="Arial" panose="020B0604020202020204" pitchFamily="34" charset="0"/>
                <a:ea typeface="Calibri" panose="020F0502020204030204" pitchFamily="34" charset="0"/>
                <a:cs typeface="Times New Roman" panose="02020603050405020304" pitchFamily="18" charset="0"/>
              </a:rPr>
              <a:t> y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Spearcons</a:t>
            </a:r>
            <a:r>
              <a:rPr lang="es-EC" sz="1600" dirty="0">
                <a:effectLst/>
                <a:latin typeface="Arial" panose="020B0604020202020204" pitchFamily="34" charset="0"/>
                <a:ea typeface="Calibri" panose="020F0502020204030204" pitchFamily="34" charset="0"/>
                <a:cs typeface="Times New Roman" panose="02020603050405020304" pitchFamily="18" charset="0"/>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 	Los estudiantes no videntes participes del proyecto se encontraban en niveles de educación acordé a su edad, facilitando la realización de las pruebas con los ejemplos planteados basándonos en los temas a tratar por año de educación según el Ministerio de Educación del Ecuador.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 	Los estudiantes no videntes mostraron gran entusiasmo e interés al momento de realizar las pruebas obteniendo porcentajes altos en los ejemplos planteados, esto se debe directamente a su predisposición para colaborar en el proyecto de investigación, así como lo novedoso del audio 3D con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Earcons</a:t>
            </a:r>
            <a:r>
              <a:rPr lang="es-EC" sz="1600" dirty="0">
                <a:effectLst/>
                <a:latin typeface="Arial" panose="020B0604020202020204" pitchFamily="34" charset="0"/>
                <a:ea typeface="Calibri" panose="020F0502020204030204" pitchFamily="34" charset="0"/>
                <a:cs typeface="Times New Roman" panose="02020603050405020304" pitchFamily="18" charset="0"/>
              </a:rPr>
              <a:t> y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Spearcons</a:t>
            </a:r>
            <a:r>
              <a:rPr lang="es-EC" sz="1600" dirty="0">
                <a:effectLst/>
                <a:latin typeface="Arial" panose="020B0604020202020204" pitchFamily="34" charset="0"/>
                <a:ea typeface="Calibri" panose="020F0502020204030204" pitchFamily="34" charset="0"/>
                <a:cs typeface="Times New Roman" panose="02020603050405020304" pitchFamily="18" charset="0"/>
              </a:rPr>
              <a:t> para estudiar la cátedra de ciencias exactas.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4176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5795889" y="28135"/>
            <a:ext cx="6396111" cy="523220"/>
          </a:xfrm>
          <a:prstGeom prst="rect">
            <a:avLst/>
          </a:prstGeom>
          <a:noFill/>
        </p:spPr>
        <p:txBody>
          <a:bodyPr wrap="square" rtlCol="0">
            <a:spAutoFit/>
          </a:bodyPr>
          <a:lstStyle/>
          <a:p>
            <a:r>
              <a:rPr lang="es-EC" sz="2800" dirty="0">
                <a:solidFill>
                  <a:srgbClr val="00B050"/>
                </a:solidFill>
              </a:rPr>
              <a:t>Recomendaciones y Trabajos Futuros</a:t>
            </a:r>
          </a:p>
        </p:txBody>
      </p:sp>
      <p:sp>
        <p:nvSpPr>
          <p:cNvPr id="5" name="TextBox 4">
            <a:extLst>
              <a:ext uri="{FF2B5EF4-FFF2-40B4-BE49-F238E27FC236}">
                <a16:creationId xmlns:a16="http://schemas.microsoft.com/office/drawing/2014/main" id="{0CA8A6F0-6AB4-4D42-B1D5-1647AA6D6CA1}"/>
              </a:ext>
            </a:extLst>
          </p:cNvPr>
          <p:cNvSpPr txBox="1"/>
          <p:nvPr/>
        </p:nvSpPr>
        <p:spPr>
          <a:xfrm>
            <a:off x="464024" y="1123236"/>
            <a:ext cx="11150221" cy="4156202"/>
          </a:xfrm>
          <a:prstGeom prst="rect">
            <a:avLst/>
          </a:prstGeom>
          <a:noFill/>
        </p:spPr>
        <p:txBody>
          <a:bodyPr wrap="square">
            <a:spAutoFit/>
          </a:bodyPr>
          <a:lstStyle/>
          <a:p>
            <a:pPr marL="285750" indent="-285750" algn="just">
              <a:lnSpc>
                <a:spcPct val="150000"/>
              </a:lnSpc>
              <a:spcAft>
                <a:spcPts val="800"/>
              </a:spcAft>
              <a:buFont typeface="Arial" panose="020B0604020202020204" pitchFamily="34" charset="0"/>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El uso de audífonos tipo diadema ayuda a disminuir   el ruido exterior por lo cual se recomienda el uso de los mismos, para tener una mejor experiencia al utilizar Audio 3D con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Earcons</a:t>
            </a:r>
            <a:r>
              <a:rPr lang="es-EC" sz="1600" dirty="0">
                <a:effectLst/>
                <a:latin typeface="Arial" panose="020B0604020202020204" pitchFamily="34" charset="0"/>
                <a:ea typeface="Calibri" panose="020F0502020204030204" pitchFamily="34" charset="0"/>
                <a:cs typeface="Times New Roman" panose="02020603050405020304" pitchFamily="18" charset="0"/>
              </a:rPr>
              <a:t> y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Spearcons</a:t>
            </a:r>
            <a:r>
              <a:rPr lang="es-EC" sz="1600" dirty="0">
                <a:effectLst/>
                <a:latin typeface="Arial" panose="020B0604020202020204" pitchFamily="34" charset="0"/>
                <a:ea typeface="Calibri" panose="020F0502020204030204" pitchFamily="34" charset="0"/>
                <a:cs typeface="Times New Roman" panose="02020603050405020304" pitchFamily="18" charset="0"/>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 	Referente a los trabajos futuros se acota lo siguiente: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 	Realizar el software matemático para que su ejecución sea la realice a través de dispositivos móviles como teléfonos celulares y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tablets</a:t>
            </a:r>
            <a:r>
              <a:rPr lang="es-EC" sz="1600" dirty="0">
                <a:effectLst/>
                <a:latin typeface="Arial" panose="020B0604020202020204" pitchFamily="34" charset="0"/>
                <a:ea typeface="Calibri" panose="020F0502020204030204" pitchFamily="34" charset="0"/>
                <a:cs typeface="Times New Roman" panose="02020603050405020304" pitchFamily="18" charset="0"/>
              </a:rPr>
              <a:t>, esto debido al constante crecimiento que estos tienen en el mundo a más de que son dispositivos de uso cotidiano.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 	Implementar comandos de voz para la ejecución del software matemático con la finalidad de que las personas no videntes puedan tener un control más óptimo de todas las funciones que el sistema ofrece.</a:t>
            </a:r>
          </a:p>
          <a:p>
            <a:pPr marL="285750" indent="-285750" algn="just">
              <a:lnSpc>
                <a:spcPct val="150000"/>
              </a:lnSpc>
              <a:spcAft>
                <a:spcPts val="800"/>
              </a:spcAft>
              <a:buFont typeface="Arial" panose="020B0604020202020204" pitchFamily="34" charset="0"/>
              <a:buChar char="•"/>
            </a:pPr>
            <a:r>
              <a:rPr lang="es-EC" sz="1600" dirty="0">
                <a:effectLst/>
                <a:latin typeface="Arial" panose="020B0604020202020204" pitchFamily="34" charset="0"/>
                <a:ea typeface="Calibri" panose="020F0502020204030204" pitchFamily="34" charset="0"/>
              </a:rPr>
              <a:t>Añadir teclas de acceso directo para reducir y aumentar la velocidad de reproducción de audio, esto para que el usuario no vidente reproduzca el audio con la velocidad de preferencia.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5524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5795889" y="28135"/>
            <a:ext cx="6396111" cy="523220"/>
          </a:xfrm>
          <a:prstGeom prst="rect">
            <a:avLst/>
          </a:prstGeom>
          <a:noFill/>
        </p:spPr>
        <p:txBody>
          <a:bodyPr wrap="square" rtlCol="0">
            <a:spAutoFit/>
          </a:bodyPr>
          <a:lstStyle/>
          <a:p>
            <a:r>
              <a:rPr lang="es-EC" sz="2800" dirty="0">
                <a:solidFill>
                  <a:srgbClr val="00B050"/>
                </a:solidFill>
              </a:rPr>
              <a:t>Recomendaciones y Trabajos Futuros</a:t>
            </a:r>
          </a:p>
        </p:txBody>
      </p:sp>
      <p:sp>
        <p:nvSpPr>
          <p:cNvPr id="6" name="TextBox 5">
            <a:extLst>
              <a:ext uri="{FF2B5EF4-FFF2-40B4-BE49-F238E27FC236}">
                <a16:creationId xmlns:a16="http://schemas.microsoft.com/office/drawing/2014/main" id="{7171FAB0-C55C-488B-BCFC-0B447F7285F4}"/>
              </a:ext>
            </a:extLst>
          </p:cNvPr>
          <p:cNvSpPr txBox="1"/>
          <p:nvPr/>
        </p:nvSpPr>
        <p:spPr>
          <a:xfrm>
            <a:off x="425648" y="1148512"/>
            <a:ext cx="11340703" cy="3581686"/>
          </a:xfrm>
          <a:prstGeom prst="rect">
            <a:avLst/>
          </a:prstGeom>
          <a:noFill/>
        </p:spPr>
        <p:txBody>
          <a:bodyPr wrap="square">
            <a:spAutoFit/>
          </a:bodyPr>
          <a:lstStyle/>
          <a:p>
            <a:pPr algn="just">
              <a:lnSpc>
                <a:spcPct val="150000"/>
              </a:lnSpc>
              <a:spcAft>
                <a:spcPts val="80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Utilizar voces de madres, padres, hermanos o tutores para la reproducción de audio esto con la finalidad de generar un mayor interés por parte de las personas no videntes, así como una motivación para utilizar el software matemático y fortalecer sus conocimientos en el área de ciencias exactas.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 	En la interfaz del software matemático se debe agregar un botón el cual permita subir y bajar la velocidad de reproducción del audio esto para que los usuarios puedan reproducir el audio 3D con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Earcons</a:t>
            </a:r>
            <a:r>
              <a:rPr lang="es-EC" sz="1600" dirty="0">
                <a:effectLst/>
                <a:latin typeface="Arial" panose="020B0604020202020204" pitchFamily="34" charset="0"/>
                <a:ea typeface="Calibri" panose="020F0502020204030204" pitchFamily="34" charset="0"/>
                <a:cs typeface="Times New Roman" panose="02020603050405020304" pitchFamily="18" charset="0"/>
              </a:rPr>
              <a:t> y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Spearcons</a:t>
            </a:r>
            <a:r>
              <a:rPr lang="es-EC" sz="1600" dirty="0">
                <a:effectLst/>
                <a:latin typeface="Arial" panose="020B0604020202020204" pitchFamily="34" charset="0"/>
                <a:ea typeface="Calibri" panose="020F0502020204030204" pitchFamily="34" charset="0"/>
                <a:cs typeface="Times New Roman" panose="02020603050405020304" pitchFamily="18" charset="0"/>
              </a:rPr>
              <a:t> a la velocidad de su preferencia.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C" sz="1600" dirty="0">
                <a:effectLst/>
                <a:latin typeface="Arial" panose="020B0604020202020204" pitchFamily="34" charset="0"/>
                <a:ea typeface="Calibri" panose="020F0502020204030204" pitchFamily="34" charset="0"/>
                <a:cs typeface="Times New Roman" panose="02020603050405020304" pitchFamily="18" charset="0"/>
              </a:rPr>
              <a:t> 	Diseñar e implementar aplicaciones que exploten a mayor profundidad las características de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Earcons</a:t>
            </a:r>
            <a:r>
              <a:rPr lang="es-EC" sz="1600" dirty="0">
                <a:effectLst/>
                <a:latin typeface="Arial" panose="020B0604020202020204" pitchFamily="34" charset="0"/>
                <a:ea typeface="Calibri" panose="020F0502020204030204" pitchFamily="34" charset="0"/>
                <a:cs typeface="Times New Roman" panose="02020603050405020304" pitchFamily="18" charset="0"/>
              </a:rPr>
              <a:t> y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Spearcons</a:t>
            </a:r>
            <a:r>
              <a:rPr lang="es-EC" sz="1600" dirty="0">
                <a:effectLst/>
                <a:latin typeface="Arial" panose="020B0604020202020204" pitchFamily="34" charset="0"/>
                <a:ea typeface="Calibri" panose="020F0502020204030204" pitchFamily="34" charset="0"/>
                <a:cs typeface="Times New Roman" panose="02020603050405020304" pitchFamily="18" charset="0"/>
              </a:rPr>
              <a:t>, y los beneficios que estos pueden traer en el campo educativo, brindando herramientas útiles y tecnológicas para el desarrollo de personas videntes y no videntes.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7498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096001" y="28135"/>
            <a:ext cx="6096000" cy="523220"/>
          </a:xfrm>
          <a:prstGeom prst="rect">
            <a:avLst/>
          </a:prstGeom>
          <a:noFill/>
        </p:spPr>
        <p:txBody>
          <a:bodyPr wrap="square" rtlCol="0">
            <a:spAutoFit/>
          </a:bodyPr>
          <a:lstStyle/>
          <a:p>
            <a:r>
              <a:rPr lang="es-EC" sz="2800" dirty="0"/>
              <a:t>                           </a:t>
            </a:r>
            <a:r>
              <a:rPr lang="es-EC" sz="2800" dirty="0">
                <a:solidFill>
                  <a:srgbClr val="00B050"/>
                </a:solidFill>
              </a:rPr>
              <a:t>AGRADECIMIENTO</a:t>
            </a:r>
          </a:p>
        </p:txBody>
      </p:sp>
      <p:sp>
        <p:nvSpPr>
          <p:cNvPr id="2" name="TextBox 1">
            <a:extLst>
              <a:ext uri="{FF2B5EF4-FFF2-40B4-BE49-F238E27FC236}">
                <a16:creationId xmlns:a16="http://schemas.microsoft.com/office/drawing/2014/main" id="{95E9EDBA-2E4A-4371-AB81-A6E8FC08117B}"/>
              </a:ext>
            </a:extLst>
          </p:cNvPr>
          <p:cNvSpPr txBox="1"/>
          <p:nvPr/>
        </p:nvSpPr>
        <p:spPr>
          <a:xfrm>
            <a:off x="1758461" y="2659559"/>
            <a:ext cx="9495692" cy="769441"/>
          </a:xfrm>
          <a:prstGeom prst="rect">
            <a:avLst/>
          </a:prstGeom>
          <a:noFill/>
        </p:spPr>
        <p:txBody>
          <a:bodyPr wrap="square" rtlCol="0">
            <a:spAutoFit/>
          </a:bodyPr>
          <a:lstStyle/>
          <a:p>
            <a:pPr algn="ctr"/>
            <a:r>
              <a:rPr lang="es-EC" sz="4400" dirty="0">
                <a:solidFill>
                  <a:schemeClr val="accent6">
                    <a:lumMod val="75000"/>
                  </a:schemeClr>
                </a:solidFill>
              </a:rPr>
              <a:t>GRACIAS POR SU ATENCIÓN</a:t>
            </a:r>
          </a:p>
        </p:txBody>
      </p:sp>
    </p:spTree>
    <p:extLst>
      <p:ext uri="{BB962C8B-B14F-4D97-AF65-F5344CB8AC3E}">
        <p14:creationId xmlns:p14="http://schemas.microsoft.com/office/powerpoint/2010/main" val="774867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F26F92-48F4-442E-9F92-7E95B8EEED38}"/>
              </a:ext>
            </a:extLst>
          </p:cNvPr>
          <p:cNvSpPr txBox="1"/>
          <p:nvPr/>
        </p:nvSpPr>
        <p:spPr>
          <a:xfrm>
            <a:off x="6639951" y="28135"/>
            <a:ext cx="5552049" cy="523220"/>
          </a:xfrm>
          <a:prstGeom prst="rect">
            <a:avLst/>
          </a:prstGeom>
          <a:noFill/>
        </p:spPr>
        <p:txBody>
          <a:bodyPr wrap="square" rtlCol="0">
            <a:spAutoFit/>
          </a:bodyPr>
          <a:lstStyle/>
          <a:p>
            <a:r>
              <a:rPr lang="es-EC" sz="2800" b="1" dirty="0"/>
              <a:t>                         </a:t>
            </a:r>
            <a:r>
              <a:rPr lang="es-EC" sz="2800" b="1" dirty="0">
                <a:solidFill>
                  <a:srgbClr val="00B050"/>
                </a:solidFill>
              </a:rPr>
              <a:t>ANTECEDENTES</a:t>
            </a:r>
          </a:p>
        </p:txBody>
      </p:sp>
      <p:sp>
        <p:nvSpPr>
          <p:cNvPr id="5" name="TextBox 4">
            <a:extLst>
              <a:ext uri="{FF2B5EF4-FFF2-40B4-BE49-F238E27FC236}">
                <a16:creationId xmlns:a16="http://schemas.microsoft.com/office/drawing/2014/main" id="{6DE67E3B-9926-43F1-8D4C-484611F5AD63}"/>
              </a:ext>
            </a:extLst>
          </p:cNvPr>
          <p:cNvSpPr txBox="1"/>
          <p:nvPr/>
        </p:nvSpPr>
        <p:spPr>
          <a:xfrm>
            <a:off x="1209821" y="1955410"/>
            <a:ext cx="1716259" cy="365760"/>
          </a:xfrm>
          <a:prstGeom prst="rect">
            <a:avLst/>
          </a:prstGeom>
          <a:noFill/>
        </p:spPr>
        <p:txBody>
          <a:bodyPr wrap="square" rtlCol="0">
            <a:spAutoFit/>
          </a:bodyPr>
          <a:lstStyle/>
          <a:p>
            <a:r>
              <a:rPr lang="es-EC" dirty="0"/>
              <a:t>.</a:t>
            </a:r>
          </a:p>
        </p:txBody>
      </p:sp>
      <p:pic>
        <p:nvPicPr>
          <p:cNvPr id="3074" name="Picture 2" descr="Primera feria para la defensa en Sangolquí | Últimas Noticias">
            <a:extLst>
              <a:ext uri="{FF2B5EF4-FFF2-40B4-BE49-F238E27FC236}">
                <a16:creationId xmlns:a16="http://schemas.microsoft.com/office/drawing/2014/main" id="{6492A2EA-74AF-4F2A-BBF5-95D96AB02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012" y="1384271"/>
            <a:ext cx="6679021" cy="37105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6B703E4-95C9-42F9-9A4B-7E8ED490C666}"/>
              </a:ext>
            </a:extLst>
          </p:cNvPr>
          <p:cNvSpPr txBox="1"/>
          <p:nvPr/>
        </p:nvSpPr>
        <p:spPr>
          <a:xfrm>
            <a:off x="245818" y="696671"/>
            <a:ext cx="6148316"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(Loayza, 2016)</a:t>
            </a:r>
            <a:endParaRPr lang="es-EC" dirty="0"/>
          </a:p>
        </p:txBody>
      </p:sp>
      <p:sp>
        <p:nvSpPr>
          <p:cNvPr id="8" name="TextBox 7">
            <a:extLst>
              <a:ext uri="{FF2B5EF4-FFF2-40B4-BE49-F238E27FC236}">
                <a16:creationId xmlns:a16="http://schemas.microsoft.com/office/drawing/2014/main" id="{A11899BD-87C4-4A50-A716-D6765DDA2E0E}"/>
              </a:ext>
            </a:extLst>
          </p:cNvPr>
          <p:cNvSpPr txBox="1"/>
          <p:nvPr/>
        </p:nvSpPr>
        <p:spPr>
          <a:xfrm>
            <a:off x="245818" y="3200341"/>
            <a:ext cx="7349318"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(Domínguez, 2018)</a:t>
            </a:r>
            <a:endParaRPr lang="es-EC" dirty="0"/>
          </a:p>
        </p:txBody>
      </p:sp>
      <p:pic>
        <p:nvPicPr>
          <p:cNvPr id="9" name="Picture 8">
            <a:extLst>
              <a:ext uri="{FF2B5EF4-FFF2-40B4-BE49-F238E27FC236}">
                <a16:creationId xmlns:a16="http://schemas.microsoft.com/office/drawing/2014/main" id="{FE1C9B1F-F370-4E4E-BD49-08F11990651B}"/>
              </a:ext>
            </a:extLst>
          </p:cNvPr>
          <p:cNvPicPr>
            <a:picLocks noChangeAspect="1"/>
          </p:cNvPicPr>
          <p:nvPr/>
        </p:nvPicPr>
        <p:blipFill rotWithShape="1">
          <a:blip r:embed="rId3"/>
          <a:srcRect l="4837" t="3255" r="7819" b="7774"/>
          <a:stretch/>
        </p:blipFill>
        <p:spPr>
          <a:xfrm>
            <a:off x="343528" y="3555598"/>
            <a:ext cx="3000173" cy="2605731"/>
          </a:xfrm>
          <a:prstGeom prst="rect">
            <a:avLst/>
          </a:prstGeom>
        </p:spPr>
      </p:pic>
      <p:pic>
        <p:nvPicPr>
          <p:cNvPr id="11" name="Picture 10">
            <a:extLst>
              <a:ext uri="{FF2B5EF4-FFF2-40B4-BE49-F238E27FC236}">
                <a16:creationId xmlns:a16="http://schemas.microsoft.com/office/drawing/2014/main" id="{8DC3A642-E8E2-4128-9957-777999635A83}"/>
              </a:ext>
            </a:extLst>
          </p:cNvPr>
          <p:cNvPicPr>
            <a:picLocks noChangeAspect="1"/>
          </p:cNvPicPr>
          <p:nvPr/>
        </p:nvPicPr>
        <p:blipFill rotWithShape="1">
          <a:blip r:embed="rId4"/>
          <a:srcRect l="11974" t="8288" r="10559" b="11007"/>
          <a:stretch/>
        </p:blipFill>
        <p:spPr>
          <a:xfrm>
            <a:off x="343529" y="1028840"/>
            <a:ext cx="3000172" cy="2223625"/>
          </a:xfrm>
          <a:prstGeom prst="rect">
            <a:avLst/>
          </a:prstGeom>
        </p:spPr>
      </p:pic>
    </p:spTree>
    <p:extLst>
      <p:ext uri="{BB962C8B-B14F-4D97-AF65-F5344CB8AC3E}">
        <p14:creationId xmlns:p14="http://schemas.microsoft.com/office/powerpoint/2010/main" val="178047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F26F92-48F4-442E-9F92-7E95B8EEED38}"/>
              </a:ext>
            </a:extLst>
          </p:cNvPr>
          <p:cNvSpPr txBox="1"/>
          <p:nvPr/>
        </p:nvSpPr>
        <p:spPr>
          <a:xfrm>
            <a:off x="6639951" y="28135"/>
            <a:ext cx="5552049" cy="523220"/>
          </a:xfrm>
          <a:prstGeom prst="rect">
            <a:avLst/>
          </a:prstGeom>
          <a:noFill/>
        </p:spPr>
        <p:txBody>
          <a:bodyPr wrap="square" rtlCol="0">
            <a:spAutoFit/>
          </a:bodyPr>
          <a:lstStyle/>
          <a:p>
            <a:r>
              <a:rPr lang="es-EC" sz="2800" b="1" dirty="0">
                <a:solidFill>
                  <a:srgbClr val="00B050"/>
                </a:solidFill>
              </a:rPr>
              <a:t>                         INTRODUCCIÓN</a:t>
            </a:r>
          </a:p>
        </p:txBody>
      </p:sp>
      <p:pic>
        <p:nvPicPr>
          <p:cNvPr id="4" name="Picture 3">
            <a:extLst>
              <a:ext uri="{FF2B5EF4-FFF2-40B4-BE49-F238E27FC236}">
                <a16:creationId xmlns:a16="http://schemas.microsoft.com/office/drawing/2014/main" id="{EE5B444B-123F-436C-96D3-AA6BE7F6A3AB}"/>
              </a:ext>
            </a:extLst>
          </p:cNvPr>
          <p:cNvPicPr>
            <a:picLocks noChangeAspect="1"/>
          </p:cNvPicPr>
          <p:nvPr/>
        </p:nvPicPr>
        <p:blipFill>
          <a:blip r:embed="rId2"/>
          <a:stretch>
            <a:fillRect/>
          </a:stretch>
        </p:blipFill>
        <p:spPr>
          <a:xfrm>
            <a:off x="0" y="786546"/>
            <a:ext cx="3901941" cy="1351744"/>
          </a:xfrm>
          <a:prstGeom prst="rect">
            <a:avLst/>
          </a:prstGeom>
        </p:spPr>
      </p:pic>
      <p:sp>
        <p:nvSpPr>
          <p:cNvPr id="5" name="TextBox 4">
            <a:extLst>
              <a:ext uri="{FF2B5EF4-FFF2-40B4-BE49-F238E27FC236}">
                <a16:creationId xmlns:a16="http://schemas.microsoft.com/office/drawing/2014/main" id="{6DE67E3B-9926-43F1-8D4C-484611F5AD63}"/>
              </a:ext>
            </a:extLst>
          </p:cNvPr>
          <p:cNvSpPr txBox="1"/>
          <p:nvPr/>
        </p:nvSpPr>
        <p:spPr>
          <a:xfrm>
            <a:off x="1209821" y="1955410"/>
            <a:ext cx="1716259" cy="365760"/>
          </a:xfrm>
          <a:prstGeom prst="rect">
            <a:avLst/>
          </a:prstGeom>
          <a:noFill/>
        </p:spPr>
        <p:txBody>
          <a:bodyPr wrap="square" rtlCol="0">
            <a:spAutoFit/>
          </a:bodyPr>
          <a:lstStyle/>
          <a:p>
            <a:r>
              <a:rPr lang="es-EC" dirty="0"/>
              <a:t>OMS, 2021.</a:t>
            </a:r>
          </a:p>
        </p:txBody>
      </p:sp>
      <p:pic>
        <p:nvPicPr>
          <p:cNvPr id="3074" name="Picture 2" descr="Curso: Introducción a python3 - PLEDIN 3.0">
            <a:extLst>
              <a:ext uri="{FF2B5EF4-FFF2-40B4-BE49-F238E27FC236}">
                <a16:creationId xmlns:a16="http://schemas.microsoft.com/office/drawing/2014/main" id="{D0E05A80-B98C-45DB-81AE-F9AEBC9FB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7993" y="851203"/>
            <a:ext cx="4117145" cy="17427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F06260-4CA3-4CE3-9838-872FC50D1E64}"/>
              </a:ext>
            </a:extLst>
          </p:cNvPr>
          <p:cNvSpPr txBox="1"/>
          <p:nvPr/>
        </p:nvSpPr>
        <p:spPr>
          <a:xfrm>
            <a:off x="5134349" y="2231517"/>
            <a:ext cx="2178148" cy="369332"/>
          </a:xfrm>
          <a:prstGeom prst="rect">
            <a:avLst/>
          </a:prstGeom>
          <a:noFill/>
        </p:spPr>
        <p:txBody>
          <a:bodyPr wrap="square" rtlCol="0">
            <a:spAutoFit/>
          </a:bodyPr>
          <a:lstStyle/>
          <a:p>
            <a:r>
              <a:rPr lang="es-EC" dirty="0"/>
              <a:t>Python.org, 2021.</a:t>
            </a:r>
          </a:p>
        </p:txBody>
      </p:sp>
      <p:pic>
        <p:nvPicPr>
          <p:cNvPr id="8" name="Picture 7">
            <a:extLst>
              <a:ext uri="{FF2B5EF4-FFF2-40B4-BE49-F238E27FC236}">
                <a16:creationId xmlns:a16="http://schemas.microsoft.com/office/drawing/2014/main" id="{14142B0E-7793-4C9D-A66C-CB2584A146A4}"/>
              </a:ext>
            </a:extLst>
          </p:cNvPr>
          <p:cNvPicPr/>
          <p:nvPr/>
        </p:nvPicPr>
        <p:blipFill>
          <a:blip r:embed="rId4"/>
          <a:stretch>
            <a:fillRect/>
          </a:stretch>
        </p:blipFill>
        <p:spPr>
          <a:xfrm>
            <a:off x="225473" y="3294983"/>
            <a:ext cx="3676468" cy="1874152"/>
          </a:xfrm>
          <a:prstGeom prst="rect">
            <a:avLst/>
          </a:prstGeom>
        </p:spPr>
      </p:pic>
      <p:sp>
        <p:nvSpPr>
          <p:cNvPr id="9" name="TextBox 8">
            <a:extLst>
              <a:ext uri="{FF2B5EF4-FFF2-40B4-BE49-F238E27FC236}">
                <a16:creationId xmlns:a16="http://schemas.microsoft.com/office/drawing/2014/main" id="{2BD80B16-D423-46FA-BDB8-159A4C226137}"/>
              </a:ext>
            </a:extLst>
          </p:cNvPr>
          <p:cNvSpPr txBox="1"/>
          <p:nvPr/>
        </p:nvSpPr>
        <p:spPr>
          <a:xfrm>
            <a:off x="1209821" y="5410858"/>
            <a:ext cx="2009017" cy="369332"/>
          </a:xfrm>
          <a:prstGeom prst="rect">
            <a:avLst/>
          </a:prstGeom>
          <a:noFill/>
        </p:spPr>
        <p:txBody>
          <a:bodyPr wrap="square">
            <a:spAutoFit/>
          </a:bodyPr>
          <a:lstStyle/>
          <a:p>
            <a:r>
              <a:rPr lang="es-EC" sz="1800" dirty="0">
                <a:solidFill>
                  <a:srgbClr val="000000"/>
                </a:solidFill>
                <a:effectLst/>
                <a:latin typeface="Arial" panose="020B0604020202020204" pitchFamily="34" charset="0"/>
                <a:ea typeface="Calibri" panose="020F0502020204030204" pitchFamily="34" charset="0"/>
              </a:rPr>
              <a:t>(FENCE, 2017)</a:t>
            </a:r>
            <a:endParaRPr lang="es-EC" dirty="0"/>
          </a:p>
        </p:txBody>
      </p:sp>
      <p:pic>
        <p:nvPicPr>
          <p:cNvPr id="10" name="Picture 9">
            <a:extLst>
              <a:ext uri="{FF2B5EF4-FFF2-40B4-BE49-F238E27FC236}">
                <a16:creationId xmlns:a16="http://schemas.microsoft.com/office/drawing/2014/main" id="{57AA4FEB-5040-445E-AF6F-7D8E78585839}"/>
              </a:ext>
            </a:extLst>
          </p:cNvPr>
          <p:cNvPicPr>
            <a:picLocks noChangeAspect="1"/>
          </p:cNvPicPr>
          <p:nvPr/>
        </p:nvPicPr>
        <p:blipFill>
          <a:blip r:embed="rId5"/>
          <a:stretch>
            <a:fillRect/>
          </a:stretch>
        </p:blipFill>
        <p:spPr>
          <a:xfrm>
            <a:off x="7755733" y="1230287"/>
            <a:ext cx="4336183" cy="4129392"/>
          </a:xfrm>
          <a:prstGeom prst="rect">
            <a:avLst/>
          </a:prstGeom>
        </p:spPr>
      </p:pic>
      <p:sp>
        <p:nvSpPr>
          <p:cNvPr id="12" name="TextBox 11">
            <a:extLst>
              <a:ext uri="{FF2B5EF4-FFF2-40B4-BE49-F238E27FC236}">
                <a16:creationId xmlns:a16="http://schemas.microsoft.com/office/drawing/2014/main" id="{CB5EA9CB-7BF3-4461-A0AE-CDA83D2C8803}"/>
              </a:ext>
            </a:extLst>
          </p:cNvPr>
          <p:cNvSpPr txBox="1"/>
          <p:nvPr/>
        </p:nvSpPr>
        <p:spPr>
          <a:xfrm>
            <a:off x="8973164" y="5303152"/>
            <a:ext cx="2258943"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(Domínguez, 2018)</a:t>
            </a:r>
            <a:endParaRPr lang="es-EC" dirty="0"/>
          </a:p>
        </p:txBody>
      </p:sp>
      <p:pic>
        <p:nvPicPr>
          <p:cNvPr id="4098" name="Picture 2" descr="Resultado de imagen para tiflotecnología">
            <a:extLst>
              <a:ext uri="{FF2B5EF4-FFF2-40B4-BE49-F238E27FC236}">
                <a16:creationId xmlns:a16="http://schemas.microsoft.com/office/drawing/2014/main" id="{974B927E-03B1-4F29-8A49-E47AF48372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2887" y="3133751"/>
            <a:ext cx="3136794" cy="187415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5C92FDB-D851-4282-BE85-DD9D2810762A}"/>
              </a:ext>
            </a:extLst>
          </p:cNvPr>
          <p:cNvSpPr txBox="1"/>
          <p:nvPr/>
        </p:nvSpPr>
        <p:spPr>
          <a:xfrm>
            <a:off x="5218914" y="5310770"/>
            <a:ext cx="2009017" cy="369332"/>
          </a:xfrm>
          <a:prstGeom prst="rect">
            <a:avLst/>
          </a:prstGeom>
          <a:noFill/>
        </p:spPr>
        <p:txBody>
          <a:bodyPr wrap="square">
            <a:spAutoFit/>
          </a:bodyPr>
          <a:lstStyle/>
          <a:p>
            <a:r>
              <a:rPr lang="es-EC" sz="1800" dirty="0">
                <a:solidFill>
                  <a:srgbClr val="000000"/>
                </a:solidFill>
                <a:effectLst/>
                <a:latin typeface="Arial" panose="020B0604020202020204" pitchFamily="34" charset="0"/>
                <a:ea typeface="Calibri" panose="020F0502020204030204" pitchFamily="34" charset="0"/>
              </a:rPr>
              <a:t>(Martínez, 2016)</a:t>
            </a:r>
            <a:endParaRPr lang="es-EC" dirty="0"/>
          </a:p>
        </p:txBody>
      </p:sp>
    </p:spTree>
    <p:extLst>
      <p:ext uri="{BB962C8B-B14F-4D97-AF65-F5344CB8AC3E}">
        <p14:creationId xmlns:p14="http://schemas.microsoft.com/office/powerpoint/2010/main" val="4284117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482687" y="28135"/>
            <a:ext cx="5709313" cy="523220"/>
          </a:xfrm>
          <a:prstGeom prst="rect">
            <a:avLst/>
          </a:prstGeom>
          <a:noFill/>
        </p:spPr>
        <p:txBody>
          <a:bodyPr wrap="square" rtlCol="0">
            <a:spAutoFit/>
          </a:bodyPr>
          <a:lstStyle/>
          <a:p>
            <a:r>
              <a:rPr lang="es-EC" sz="2800" dirty="0"/>
              <a:t>                                  </a:t>
            </a:r>
            <a:r>
              <a:rPr lang="es-EC" sz="2800" b="1" dirty="0">
                <a:solidFill>
                  <a:srgbClr val="00B050"/>
                </a:solidFill>
              </a:rPr>
              <a:t>OBJETIVOS</a:t>
            </a:r>
          </a:p>
        </p:txBody>
      </p:sp>
      <p:sp>
        <p:nvSpPr>
          <p:cNvPr id="6" name="TextBox 5">
            <a:extLst>
              <a:ext uri="{FF2B5EF4-FFF2-40B4-BE49-F238E27FC236}">
                <a16:creationId xmlns:a16="http://schemas.microsoft.com/office/drawing/2014/main" id="{0B356346-6246-4D5E-A9F8-325D1DB4154F}"/>
              </a:ext>
            </a:extLst>
          </p:cNvPr>
          <p:cNvSpPr txBox="1"/>
          <p:nvPr/>
        </p:nvSpPr>
        <p:spPr>
          <a:xfrm>
            <a:off x="576777" y="551355"/>
            <a:ext cx="9284676" cy="1294072"/>
          </a:xfrm>
          <a:prstGeom prst="rect">
            <a:avLst/>
          </a:prstGeom>
          <a:noFill/>
        </p:spPr>
        <p:txBody>
          <a:bodyPr wrap="square">
            <a:spAutoFit/>
          </a:bodyPr>
          <a:lstStyle/>
          <a:p>
            <a:pPr algn="just">
              <a:lnSpc>
                <a:spcPct val="150000"/>
              </a:lnSpc>
              <a:spcBef>
                <a:spcPts val="200"/>
              </a:spcBef>
            </a:pP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Objetivo General</a:t>
            </a:r>
            <a:endParaRPr lang="es-EC"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 Diseñar e implementar una aplicación que permita la accesibilidad a ecuaciones matemáticas utilizando audio 3D enfocada a personas no videntes.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28EB1C2-F222-4194-A34E-1727C67C28D1}"/>
              </a:ext>
            </a:extLst>
          </p:cNvPr>
          <p:cNvSpPr txBox="1"/>
          <p:nvPr/>
        </p:nvSpPr>
        <p:spPr>
          <a:xfrm>
            <a:off x="543952" y="1845427"/>
            <a:ext cx="11648048" cy="4202561"/>
          </a:xfrm>
          <a:prstGeom prst="rect">
            <a:avLst/>
          </a:prstGeom>
          <a:noFill/>
        </p:spPr>
        <p:txBody>
          <a:bodyPr wrap="square">
            <a:spAutoFit/>
          </a:bodyPr>
          <a:lstStyle/>
          <a:p>
            <a:pPr algn="just">
              <a:lnSpc>
                <a:spcPct val="150000"/>
              </a:lnSpc>
              <a:spcBef>
                <a:spcPts val="200"/>
              </a:spcBef>
            </a:pP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Objetivos Específicos</a:t>
            </a:r>
            <a:endParaRPr lang="es-EC"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 Investigar sobre trabajos previamente realizados enfocados en aplicaciones informáticas que utilicen audio 3D para enseñar expresiones matemáticas a personas que tengan discapacidad visual parcial y total.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Estudiar sobre la utilización de algoritmos en audio 3D en el campo educativo y de inclusión social.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Investigar la producción de audio 3D utilizando </a:t>
            </a:r>
            <a:r>
              <a:rPr lang="es-EC" sz="1800" dirty="0" err="1">
                <a:effectLst/>
                <a:latin typeface="Arial" panose="020B0604020202020204" pitchFamily="34" charset="0"/>
                <a:ea typeface="Calibri" panose="020F0502020204030204" pitchFamily="34" charset="0"/>
                <a:cs typeface="Times New Roman" panose="02020603050405020304" pitchFamily="18" charset="0"/>
              </a:rPr>
              <a:t>E</a:t>
            </a:r>
            <a:r>
              <a:rPr lang="es-EC" dirty="0" err="1">
                <a:latin typeface="Arial" panose="020B0604020202020204" pitchFamily="34" charset="0"/>
                <a:ea typeface="Calibri" panose="020F0502020204030204" pitchFamily="34" charset="0"/>
                <a:cs typeface="Times New Roman" panose="02020603050405020304" pitchFamily="18" charset="0"/>
              </a:rPr>
              <a:t>a</a:t>
            </a:r>
            <a:r>
              <a:rPr lang="es-EC" sz="1800" dirty="0" err="1">
                <a:effectLst/>
                <a:latin typeface="Arial" panose="020B0604020202020204" pitchFamily="34" charset="0"/>
                <a:ea typeface="Calibri" panose="020F0502020204030204" pitchFamily="34" charset="0"/>
                <a:cs typeface="Times New Roman" panose="02020603050405020304" pitchFamily="18" charset="0"/>
              </a:rPr>
              <a:t>rcons</a:t>
            </a:r>
            <a:r>
              <a:rPr lang="es-EC" sz="1800" dirty="0">
                <a:effectLst/>
                <a:latin typeface="Arial" panose="020B0604020202020204" pitchFamily="34" charset="0"/>
                <a:ea typeface="Calibri" panose="020F0502020204030204" pitchFamily="34" charset="0"/>
                <a:cs typeface="Times New Roman" panose="02020603050405020304" pitchFamily="18" charset="0"/>
              </a:rPr>
              <a:t> y </a:t>
            </a:r>
            <a:r>
              <a:rPr lang="es-EC" sz="1800" dirty="0" err="1">
                <a:effectLst/>
                <a:latin typeface="Arial" panose="020B0604020202020204" pitchFamily="34" charset="0"/>
                <a:ea typeface="Calibri" panose="020F0502020204030204" pitchFamily="34" charset="0"/>
                <a:cs typeface="Times New Roman" panose="02020603050405020304" pitchFamily="18" charset="0"/>
              </a:rPr>
              <a:t>Spearcons</a:t>
            </a:r>
            <a:r>
              <a:rPr lang="es-EC" sz="1800" dirty="0">
                <a:effectLst/>
                <a:latin typeface="Arial" panose="020B0604020202020204" pitchFamily="34" charset="0"/>
                <a:ea typeface="Calibri" panose="020F0502020204030204" pitchFamily="34" charset="0"/>
                <a:cs typeface="Times New Roman" panose="02020603050405020304" pitchFamily="18" charset="0"/>
              </a:rPr>
              <a:t> en lenguaje de programación Python.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 Capturar y transformar las ecuaciones matemáticas a lenguaje MathML y a texto.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 Transformar de lenguaje MathML a un audio descriptivo.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 Aplicar audio 3D a audio descriptivo de la ecuación matemática.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Evaluar el desempeño práctico de la aplicación mediante el análisis de los datos adquiridos con la participación de personas que tengan pérdida parcial o total de la vista.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340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639951" y="28135"/>
            <a:ext cx="5552049" cy="523220"/>
          </a:xfrm>
          <a:prstGeom prst="rect">
            <a:avLst/>
          </a:prstGeom>
          <a:noFill/>
        </p:spPr>
        <p:txBody>
          <a:bodyPr wrap="square" rtlCol="0">
            <a:spAutoFit/>
          </a:bodyPr>
          <a:lstStyle/>
          <a:p>
            <a:r>
              <a:rPr lang="es-EC" sz="2800" dirty="0"/>
              <a:t>                       </a:t>
            </a:r>
            <a:r>
              <a:rPr lang="es-EC" sz="2800" b="1" dirty="0">
                <a:solidFill>
                  <a:srgbClr val="00B050"/>
                </a:solidFill>
              </a:rPr>
              <a:t>MARCO TEÓRICO</a:t>
            </a:r>
          </a:p>
        </p:txBody>
      </p:sp>
      <p:pic>
        <p:nvPicPr>
          <p:cNvPr id="3" name="Picture 2">
            <a:extLst>
              <a:ext uri="{FF2B5EF4-FFF2-40B4-BE49-F238E27FC236}">
                <a16:creationId xmlns:a16="http://schemas.microsoft.com/office/drawing/2014/main" id="{D9EFBC7E-6F58-4E85-A486-31BA180FD71C}"/>
              </a:ext>
            </a:extLst>
          </p:cNvPr>
          <p:cNvPicPr/>
          <p:nvPr/>
        </p:nvPicPr>
        <p:blipFill>
          <a:blip r:embed="rId2"/>
          <a:stretch>
            <a:fillRect/>
          </a:stretch>
        </p:blipFill>
        <p:spPr>
          <a:xfrm>
            <a:off x="4487595" y="3305908"/>
            <a:ext cx="3910428" cy="2181990"/>
          </a:xfrm>
          <a:prstGeom prst="rect">
            <a:avLst/>
          </a:prstGeom>
        </p:spPr>
      </p:pic>
      <p:sp>
        <p:nvSpPr>
          <p:cNvPr id="5" name="TextBox 4">
            <a:extLst>
              <a:ext uri="{FF2B5EF4-FFF2-40B4-BE49-F238E27FC236}">
                <a16:creationId xmlns:a16="http://schemas.microsoft.com/office/drawing/2014/main" id="{508A304A-CE7F-4443-BA4B-CE61B3755D89}"/>
              </a:ext>
            </a:extLst>
          </p:cNvPr>
          <p:cNvSpPr txBox="1"/>
          <p:nvPr/>
        </p:nvSpPr>
        <p:spPr>
          <a:xfrm>
            <a:off x="5601555" y="5608027"/>
            <a:ext cx="1761978" cy="369332"/>
          </a:xfrm>
          <a:prstGeom prst="rect">
            <a:avLst/>
          </a:prstGeom>
          <a:noFill/>
        </p:spPr>
        <p:txBody>
          <a:bodyPr wrap="square">
            <a:spAutoFit/>
          </a:bodyPr>
          <a:lstStyle/>
          <a:p>
            <a:r>
              <a:rPr lang="es-EC" sz="1800" dirty="0">
                <a:solidFill>
                  <a:srgbClr val="000000"/>
                </a:solidFill>
                <a:effectLst/>
                <a:latin typeface="Arial" panose="020B0604020202020204" pitchFamily="34" charset="0"/>
                <a:ea typeface="Calibri" panose="020F0502020204030204" pitchFamily="34" charset="0"/>
              </a:rPr>
              <a:t>(FENCE, 2017)</a:t>
            </a:r>
            <a:endParaRPr lang="es-EC" dirty="0"/>
          </a:p>
        </p:txBody>
      </p:sp>
      <p:graphicFrame>
        <p:nvGraphicFramePr>
          <p:cNvPr id="8" name="Diagram 7">
            <a:extLst>
              <a:ext uri="{FF2B5EF4-FFF2-40B4-BE49-F238E27FC236}">
                <a16:creationId xmlns:a16="http://schemas.microsoft.com/office/drawing/2014/main" id="{E3CB5445-CE9B-4074-8910-D309EB6B798B}"/>
              </a:ext>
            </a:extLst>
          </p:cNvPr>
          <p:cNvGraphicFramePr/>
          <p:nvPr>
            <p:extLst>
              <p:ext uri="{D42A27DB-BD31-4B8C-83A1-F6EECF244321}">
                <p14:modId xmlns:p14="http://schemas.microsoft.com/office/powerpoint/2010/main" val="1777092467"/>
              </p:ext>
            </p:extLst>
          </p:nvPr>
        </p:nvGraphicFramePr>
        <p:xfrm>
          <a:off x="2032000" y="365636"/>
          <a:ext cx="8128000" cy="3652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FCDD2CF-959D-4048-930A-B5A7B0B9E249}"/>
              </a:ext>
            </a:extLst>
          </p:cNvPr>
          <p:cNvSpPr txBox="1"/>
          <p:nvPr/>
        </p:nvSpPr>
        <p:spPr>
          <a:xfrm>
            <a:off x="153537" y="619031"/>
            <a:ext cx="6121020" cy="523220"/>
          </a:xfrm>
          <a:prstGeom prst="rect">
            <a:avLst/>
          </a:prstGeom>
          <a:noFill/>
        </p:spPr>
        <p:txBody>
          <a:bodyPr wrap="square">
            <a:spAutoFit/>
          </a:bodyPr>
          <a:lstStyle/>
          <a:p>
            <a:r>
              <a:rPr lang="es-EC" sz="2800" b="1" i="1" dirty="0"/>
              <a:t>Discapacidad Visual</a:t>
            </a:r>
          </a:p>
        </p:txBody>
      </p:sp>
    </p:spTree>
    <p:extLst>
      <p:ext uri="{BB962C8B-B14F-4D97-AF65-F5344CB8AC3E}">
        <p14:creationId xmlns:p14="http://schemas.microsoft.com/office/powerpoint/2010/main" val="298537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639951" y="28135"/>
            <a:ext cx="5552049" cy="523220"/>
          </a:xfrm>
          <a:prstGeom prst="rect">
            <a:avLst/>
          </a:prstGeom>
          <a:noFill/>
        </p:spPr>
        <p:txBody>
          <a:bodyPr wrap="square" rtlCol="0">
            <a:spAutoFit/>
          </a:bodyPr>
          <a:lstStyle/>
          <a:p>
            <a:r>
              <a:rPr lang="es-EC" sz="2800" dirty="0"/>
              <a:t>                       </a:t>
            </a:r>
            <a:r>
              <a:rPr lang="es-EC" sz="2800" b="1" dirty="0">
                <a:solidFill>
                  <a:srgbClr val="00B050"/>
                </a:solidFill>
              </a:rPr>
              <a:t>MARCO TEÓRICO</a:t>
            </a:r>
          </a:p>
        </p:txBody>
      </p:sp>
      <p:graphicFrame>
        <p:nvGraphicFramePr>
          <p:cNvPr id="10" name="Diagram 9">
            <a:extLst>
              <a:ext uri="{FF2B5EF4-FFF2-40B4-BE49-F238E27FC236}">
                <a16:creationId xmlns:a16="http://schemas.microsoft.com/office/drawing/2014/main" id="{934E2FA6-9398-4A09-AA43-2CC83B9E34CC}"/>
              </a:ext>
            </a:extLst>
          </p:cNvPr>
          <p:cNvGraphicFramePr/>
          <p:nvPr>
            <p:extLst>
              <p:ext uri="{D42A27DB-BD31-4B8C-83A1-F6EECF244321}">
                <p14:modId xmlns:p14="http://schemas.microsoft.com/office/powerpoint/2010/main" val="2776864270"/>
              </p:ext>
            </p:extLst>
          </p:nvPr>
        </p:nvGraphicFramePr>
        <p:xfrm>
          <a:off x="3818339" y="743177"/>
          <a:ext cx="8128000" cy="5371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8E608137-4463-4BC6-A4BF-447E67214E4B}"/>
              </a:ext>
            </a:extLst>
          </p:cNvPr>
          <p:cNvPicPr/>
          <p:nvPr/>
        </p:nvPicPr>
        <p:blipFill>
          <a:blip r:embed="rId7"/>
          <a:stretch>
            <a:fillRect/>
          </a:stretch>
        </p:blipFill>
        <p:spPr>
          <a:xfrm>
            <a:off x="6769290" y="838138"/>
            <a:ext cx="5177049" cy="2436134"/>
          </a:xfrm>
          <a:prstGeom prst="rect">
            <a:avLst/>
          </a:prstGeom>
        </p:spPr>
      </p:pic>
      <p:sp>
        <p:nvSpPr>
          <p:cNvPr id="3" name="TextBox 2">
            <a:extLst>
              <a:ext uri="{FF2B5EF4-FFF2-40B4-BE49-F238E27FC236}">
                <a16:creationId xmlns:a16="http://schemas.microsoft.com/office/drawing/2014/main" id="{5434C2AD-95AE-4FEC-A12D-B4D0F47CCCE8}"/>
              </a:ext>
            </a:extLst>
          </p:cNvPr>
          <p:cNvSpPr txBox="1"/>
          <p:nvPr/>
        </p:nvSpPr>
        <p:spPr>
          <a:xfrm>
            <a:off x="245661" y="2320165"/>
            <a:ext cx="3710486" cy="954107"/>
          </a:xfrm>
          <a:prstGeom prst="rect">
            <a:avLst/>
          </a:prstGeom>
          <a:noFill/>
        </p:spPr>
        <p:txBody>
          <a:bodyPr wrap="square" rtlCol="0">
            <a:spAutoFit/>
          </a:bodyPr>
          <a:lstStyle/>
          <a:p>
            <a:r>
              <a:rPr lang="es-EC" sz="2800" b="1" i="1" dirty="0"/>
              <a:t>Herramientas de inclusión </a:t>
            </a:r>
          </a:p>
        </p:txBody>
      </p:sp>
    </p:spTree>
    <p:extLst>
      <p:ext uri="{BB962C8B-B14F-4D97-AF65-F5344CB8AC3E}">
        <p14:creationId xmlns:p14="http://schemas.microsoft.com/office/powerpoint/2010/main" val="2826851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639951" y="28135"/>
            <a:ext cx="5552049" cy="523220"/>
          </a:xfrm>
          <a:prstGeom prst="rect">
            <a:avLst/>
          </a:prstGeom>
          <a:noFill/>
        </p:spPr>
        <p:txBody>
          <a:bodyPr wrap="square" rtlCol="0">
            <a:spAutoFit/>
          </a:bodyPr>
          <a:lstStyle/>
          <a:p>
            <a:r>
              <a:rPr lang="es-EC" sz="2800" dirty="0"/>
              <a:t>                       </a:t>
            </a:r>
            <a:r>
              <a:rPr lang="es-EC" sz="2800" b="1" dirty="0">
                <a:solidFill>
                  <a:srgbClr val="00B050"/>
                </a:solidFill>
              </a:rPr>
              <a:t>MARCO TEÓRICO</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37DCBB0-C756-482F-8F96-73B8AA6F5B0D}"/>
                  </a:ext>
                </a:extLst>
              </p:cNvPr>
              <p:cNvSpPr txBox="1"/>
              <p:nvPr/>
            </p:nvSpPr>
            <p:spPr>
              <a:xfrm>
                <a:off x="3289495" y="580907"/>
                <a:ext cx="6126480" cy="6916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ctrlPr>
                            <a:rPr lang="es-EC" b="1" i="1" smtClean="0">
                              <a:latin typeface="Cambria Math" panose="02040503050406030204" pitchFamily="18" charset="0"/>
                            </a:rPr>
                          </m:ctrlPr>
                        </m:naryPr>
                        <m:sub>
                          <m:r>
                            <a:rPr lang="es-EC" b="1" i="0">
                              <a:latin typeface="Cambria Math" panose="02040503050406030204" pitchFamily="18" charset="0"/>
                            </a:rPr>
                            <m:t>𝟎</m:t>
                          </m:r>
                        </m:sub>
                        <m:sup>
                          <m:r>
                            <a:rPr lang="es-EC" b="1" i="0">
                              <a:latin typeface="Cambria Math" panose="02040503050406030204" pitchFamily="18" charset="0"/>
                            </a:rPr>
                            <m:t>∞</m:t>
                          </m:r>
                        </m:sup>
                        <m:e>
                          <m:sSup>
                            <m:sSupPr>
                              <m:ctrlPr>
                                <a:rPr lang="es-EC" b="1" i="1">
                                  <a:solidFill>
                                    <a:srgbClr val="836967"/>
                                  </a:solidFill>
                                  <a:latin typeface="Cambria Math" panose="02040503050406030204" pitchFamily="18" charset="0"/>
                                </a:rPr>
                              </m:ctrlPr>
                            </m:sSupPr>
                            <m:e>
                              <m:r>
                                <a:rPr lang="es-EC" b="1" i="0">
                                  <a:latin typeface="Cambria Math" panose="02040503050406030204" pitchFamily="18" charset="0"/>
                                </a:rPr>
                                <m:t>𝐞</m:t>
                              </m:r>
                            </m:e>
                            <m:sup>
                              <m:r>
                                <a:rPr lang="es-EC" b="1" i="0">
                                  <a:latin typeface="Cambria Math" panose="02040503050406030204" pitchFamily="18" charset="0"/>
                                </a:rPr>
                                <m:t>−</m:t>
                              </m:r>
                              <m:r>
                                <a:rPr lang="es-EC" b="1" i="0">
                                  <a:latin typeface="Cambria Math" panose="02040503050406030204" pitchFamily="18" charset="0"/>
                                </a:rPr>
                                <m:t>𝐱</m:t>
                              </m:r>
                            </m:sup>
                          </m:sSup>
                        </m:e>
                      </m:nary>
                      <m:r>
                        <a:rPr lang="es-EC" b="1" i="0">
                          <a:latin typeface="Cambria Math" panose="02040503050406030204" pitchFamily="18" charset="0"/>
                        </a:rPr>
                        <m:t> =</m:t>
                      </m:r>
                      <m:r>
                        <a:rPr lang="es-EC" b="1" i="0">
                          <a:latin typeface="Cambria Math" panose="02040503050406030204" pitchFamily="18" charset="0"/>
                        </a:rPr>
                        <m:t>𝟎</m:t>
                      </m:r>
                    </m:oMath>
                  </m:oMathPara>
                </a14:m>
                <a:endParaRPr lang="es-EC" b="1" dirty="0"/>
              </a:p>
            </p:txBody>
          </p:sp>
        </mc:Choice>
        <mc:Fallback xmlns="">
          <p:sp>
            <p:nvSpPr>
              <p:cNvPr id="7" name="TextBox 6">
                <a:extLst>
                  <a:ext uri="{FF2B5EF4-FFF2-40B4-BE49-F238E27FC236}">
                    <a16:creationId xmlns:a16="http://schemas.microsoft.com/office/drawing/2014/main" id="{F37DCBB0-C756-482F-8F96-73B8AA6F5B0D}"/>
                  </a:ext>
                </a:extLst>
              </p:cNvPr>
              <p:cNvSpPr txBox="1">
                <a:spLocks noRot="1" noChangeAspect="1" noMove="1" noResize="1" noEditPoints="1" noAdjustHandles="1" noChangeArrowheads="1" noChangeShapeType="1" noTextEdit="1"/>
              </p:cNvSpPr>
              <p:nvPr/>
            </p:nvSpPr>
            <p:spPr>
              <a:xfrm>
                <a:off x="3289495" y="580907"/>
                <a:ext cx="6126480" cy="691664"/>
              </a:xfrm>
              <a:prstGeom prst="rect">
                <a:avLst/>
              </a:prstGeom>
              <a:blipFill>
                <a:blip r:embed="rId2"/>
                <a:stretch>
                  <a:fillRect/>
                </a:stretch>
              </a:blipFill>
            </p:spPr>
            <p:txBody>
              <a:bodyPr/>
              <a:lstStyle/>
              <a:p>
                <a:r>
                  <a:rPr lang="es-EC">
                    <a:noFill/>
                  </a:rPr>
                  <a:t> </a:t>
                </a:r>
              </a:p>
            </p:txBody>
          </p:sp>
        </mc:Fallback>
      </mc:AlternateContent>
      <p:pic>
        <p:nvPicPr>
          <p:cNvPr id="8" name="Picture 7">
            <a:extLst>
              <a:ext uri="{FF2B5EF4-FFF2-40B4-BE49-F238E27FC236}">
                <a16:creationId xmlns:a16="http://schemas.microsoft.com/office/drawing/2014/main" id="{B85E0301-5184-4553-8F41-DFE2FD35AC14}"/>
              </a:ext>
            </a:extLst>
          </p:cNvPr>
          <p:cNvPicPr/>
          <p:nvPr/>
        </p:nvPicPr>
        <p:blipFill rotWithShape="1">
          <a:blip r:embed="rId3"/>
          <a:srcRect t="9999" b="1"/>
          <a:stretch/>
        </p:blipFill>
        <p:spPr bwMode="auto">
          <a:xfrm>
            <a:off x="137453" y="3758372"/>
            <a:ext cx="2602230" cy="324292"/>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E7669E7-4389-4944-8FDE-2371FF218CE0}"/>
              </a:ext>
            </a:extLst>
          </p:cNvPr>
          <p:cNvPicPr/>
          <p:nvPr/>
        </p:nvPicPr>
        <p:blipFill>
          <a:blip r:embed="rId4"/>
          <a:stretch>
            <a:fillRect/>
          </a:stretch>
        </p:blipFill>
        <p:spPr>
          <a:xfrm>
            <a:off x="2976415" y="1867659"/>
            <a:ext cx="4551045" cy="3781425"/>
          </a:xfrm>
          <a:prstGeom prst="rect">
            <a:avLst/>
          </a:prstGeom>
        </p:spPr>
      </p:pic>
      <p:pic>
        <p:nvPicPr>
          <p:cNvPr id="12" name="Picture 11">
            <a:extLst>
              <a:ext uri="{FF2B5EF4-FFF2-40B4-BE49-F238E27FC236}">
                <a16:creationId xmlns:a16="http://schemas.microsoft.com/office/drawing/2014/main" id="{0D23603B-99C3-481B-9FF8-A4E1E7D21871}"/>
              </a:ext>
            </a:extLst>
          </p:cNvPr>
          <p:cNvPicPr/>
          <p:nvPr/>
        </p:nvPicPr>
        <p:blipFill>
          <a:blip r:embed="rId5"/>
          <a:stretch>
            <a:fillRect/>
          </a:stretch>
        </p:blipFill>
        <p:spPr>
          <a:xfrm>
            <a:off x="7764192" y="1867658"/>
            <a:ext cx="4052670" cy="3781425"/>
          </a:xfrm>
          <a:prstGeom prst="rect">
            <a:avLst/>
          </a:prstGeom>
        </p:spPr>
      </p:pic>
      <p:sp>
        <p:nvSpPr>
          <p:cNvPr id="5" name="TextBox 4">
            <a:extLst>
              <a:ext uri="{FF2B5EF4-FFF2-40B4-BE49-F238E27FC236}">
                <a16:creationId xmlns:a16="http://schemas.microsoft.com/office/drawing/2014/main" id="{C436C057-D635-4C96-9156-DB4428BA663F}"/>
              </a:ext>
            </a:extLst>
          </p:cNvPr>
          <p:cNvSpPr txBox="1"/>
          <p:nvPr/>
        </p:nvSpPr>
        <p:spPr>
          <a:xfrm>
            <a:off x="869853" y="1310776"/>
            <a:ext cx="2250831" cy="369332"/>
          </a:xfrm>
          <a:prstGeom prst="rect">
            <a:avLst/>
          </a:prstGeom>
          <a:noFill/>
        </p:spPr>
        <p:txBody>
          <a:bodyPr wrap="square" rtlCol="0">
            <a:spAutoFit/>
          </a:bodyPr>
          <a:lstStyle/>
          <a:p>
            <a:r>
              <a:rPr lang="es-EC" i="1" dirty="0">
                <a:solidFill>
                  <a:schemeClr val="accent6">
                    <a:lumMod val="75000"/>
                  </a:schemeClr>
                </a:solidFill>
              </a:rPr>
              <a:t>LaTeX</a:t>
            </a:r>
          </a:p>
        </p:txBody>
      </p:sp>
      <p:sp>
        <p:nvSpPr>
          <p:cNvPr id="14" name="TextBox 13">
            <a:extLst>
              <a:ext uri="{FF2B5EF4-FFF2-40B4-BE49-F238E27FC236}">
                <a16:creationId xmlns:a16="http://schemas.microsoft.com/office/drawing/2014/main" id="{07AD419F-B5E9-43CB-904B-F0D4D3FE1A0A}"/>
              </a:ext>
            </a:extLst>
          </p:cNvPr>
          <p:cNvSpPr txBox="1"/>
          <p:nvPr/>
        </p:nvSpPr>
        <p:spPr>
          <a:xfrm>
            <a:off x="4501662" y="1295951"/>
            <a:ext cx="2250831" cy="369332"/>
          </a:xfrm>
          <a:prstGeom prst="rect">
            <a:avLst/>
          </a:prstGeom>
          <a:noFill/>
        </p:spPr>
        <p:txBody>
          <a:bodyPr wrap="square" rtlCol="0">
            <a:spAutoFit/>
          </a:bodyPr>
          <a:lstStyle/>
          <a:p>
            <a:r>
              <a:rPr lang="es-EC" i="1" dirty="0" err="1">
                <a:solidFill>
                  <a:schemeClr val="accent6">
                    <a:lumMod val="75000"/>
                  </a:schemeClr>
                </a:solidFill>
              </a:rPr>
              <a:t>PMathML</a:t>
            </a:r>
            <a:endParaRPr lang="es-EC" i="1" dirty="0">
              <a:solidFill>
                <a:schemeClr val="accent6">
                  <a:lumMod val="75000"/>
                </a:schemeClr>
              </a:solidFill>
            </a:endParaRPr>
          </a:p>
        </p:txBody>
      </p:sp>
      <p:sp>
        <p:nvSpPr>
          <p:cNvPr id="15" name="TextBox 14">
            <a:extLst>
              <a:ext uri="{FF2B5EF4-FFF2-40B4-BE49-F238E27FC236}">
                <a16:creationId xmlns:a16="http://schemas.microsoft.com/office/drawing/2014/main" id="{FAFC59EC-EE8F-48FA-AD76-CBD756542223}"/>
              </a:ext>
            </a:extLst>
          </p:cNvPr>
          <p:cNvSpPr txBox="1"/>
          <p:nvPr/>
        </p:nvSpPr>
        <p:spPr>
          <a:xfrm>
            <a:off x="9514449" y="1409406"/>
            <a:ext cx="2250831" cy="369332"/>
          </a:xfrm>
          <a:prstGeom prst="rect">
            <a:avLst/>
          </a:prstGeom>
          <a:noFill/>
        </p:spPr>
        <p:txBody>
          <a:bodyPr wrap="square" rtlCol="0">
            <a:spAutoFit/>
          </a:bodyPr>
          <a:lstStyle/>
          <a:p>
            <a:r>
              <a:rPr lang="es-EC" i="1" dirty="0" err="1">
                <a:solidFill>
                  <a:schemeClr val="accent6">
                    <a:lumMod val="75000"/>
                  </a:schemeClr>
                </a:solidFill>
              </a:rPr>
              <a:t>CMathML</a:t>
            </a:r>
            <a:endParaRPr lang="es-EC" i="1" dirty="0">
              <a:solidFill>
                <a:schemeClr val="accent6">
                  <a:lumMod val="75000"/>
                </a:schemeClr>
              </a:solidFill>
            </a:endParaRPr>
          </a:p>
        </p:txBody>
      </p:sp>
      <p:sp>
        <p:nvSpPr>
          <p:cNvPr id="2" name="TextBox 1">
            <a:extLst>
              <a:ext uri="{FF2B5EF4-FFF2-40B4-BE49-F238E27FC236}">
                <a16:creationId xmlns:a16="http://schemas.microsoft.com/office/drawing/2014/main" id="{4B157BB9-3946-4451-A6C7-9445AF353918}"/>
              </a:ext>
            </a:extLst>
          </p:cNvPr>
          <p:cNvSpPr txBox="1"/>
          <p:nvPr/>
        </p:nvSpPr>
        <p:spPr>
          <a:xfrm>
            <a:off x="245660" y="696036"/>
            <a:ext cx="4121624" cy="523220"/>
          </a:xfrm>
          <a:prstGeom prst="rect">
            <a:avLst/>
          </a:prstGeom>
          <a:noFill/>
        </p:spPr>
        <p:txBody>
          <a:bodyPr wrap="square" rtlCol="0">
            <a:spAutoFit/>
          </a:bodyPr>
          <a:lstStyle/>
          <a:p>
            <a:r>
              <a:rPr lang="es-EC" sz="2800" b="1" i="1" dirty="0"/>
              <a:t>Lenguaje Matemático</a:t>
            </a:r>
          </a:p>
        </p:txBody>
      </p:sp>
    </p:spTree>
    <p:extLst>
      <p:ext uri="{BB962C8B-B14F-4D97-AF65-F5344CB8AC3E}">
        <p14:creationId xmlns:p14="http://schemas.microsoft.com/office/powerpoint/2010/main" val="1763620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DCF97-74F8-4C36-92D8-A6D0974BF5A0}"/>
              </a:ext>
            </a:extLst>
          </p:cNvPr>
          <p:cNvSpPr txBox="1"/>
          <p:nvPr/>
        </p:nvSpPr>
        <p:spPr>
          <a:xfrm>
            <a:off x="6441743" y="28135"/>
            <a:ext cx="5750257" cy="523220"/>
          </a:xfrm>
          <a:prstGeom prst="rect">
            <a:avLst/>
          </a:prstGeom>
          <a:noFill/>
        </p:spPr>
        <p:txBody>
          <a:bodyPr wrap="square" rtlCol="0">
            <a:spAutoFit/>
          </a:bodyPr>
          <a:lstStyle/>
          <a:p>
            <a:r>
              <a:rPr lang="es-EC" sz="2800" b="1" dirty="0"/>
              <a:t>                     </a:t>
            </a:r>
            <a:r>
              <a:rPr lang="es-EC" sz="2800" b="1" dirty="0">
                <a:solidFill>
                  <a:srgbClr val="00B050"/>
                </a:solidFill>
              </a:rPr>
              <a:t>Diseño del Software</a:t>
            </a:r>
          </a:p>
        </p:txBody>
      </p:sp>
      <p:pic>
        <p:nvPicPr>
          <p:cNvPr id="27" name="Picture 26">
            <a:extLst>
              <a:ext uri="{FF2B5EF4-FFF2-40B4-BE49-F238E27FC236}">
                <a16:creationId xmlns:a16="http://schemas.microsoft.com/office/drawing/2014/main" id="{BAE3CB9D-7734-4B42-B70E-46ED8F1140AE}"/>
              </a:ext>
            </a:extLst>
          </p:cNvPr>
          <p:cNvPicPr>
            <a:picLocks noChangeAspect="1"/>
          </p:cNvPicPr>
          <p:nvPr/>
        </p:nvPicPr>
        <p:blipFill>
          <a:blip r:embed="rId2"/>
          <a:stretch>
            <a:fillRect/>
          </a:stretch>
        </p:blipFill>
        <p:spPr>
          <a:xfrm>
            <a:off x="581025" y="1294569"/>
            <a:ext cx="5514975" cy="4448175"/>
          </a:xfrm>
          <a:prstGeom prst="rect">
            <a:avLst/>
          </a:prstGeom>
        </p:spPr>
      </p:pic>
      <p:pic>
        <p:nvPicPr>
          <p:cNvPr id="28" name="Picture 27">
            <a:extLst>
              <a:ext uri="{FF2B5EF4-FFF2-40B4-BE49-F238E27FC236}">
                <a16:creationId xmlns:a16="http://schemas.microsoft.com/office/drawing/2014/main" id="{A1231AA2-D151-4446-A851-CF4C11BBA539}"/>
              </a:ext>
            </a:extLst>
          </p:cNvPr>
          <p:cNvPicPr/>
          <p:nvPr/>
        </p:nvPicPr>
        <p:blipFill rotWithShape="1">
          <a:blip r:embed="rId3"/>
          <a:srcRect l="3083" t="11268" r="3746" b="7981"/>
          <a:stretch/>
        </p:blipFill>
        <p:spPr bwMode="auto">
          <a:xfrm>
            <a:off x="6278880" y="1437532"/>
            <a:ext cx="5552049" cy="4167079"/>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B6712CB2-0AFD-405A-8F79-755E3E963761}"/>
              </a:ext>
            </a:extLst>
          </p:cNvPr>
          <p:cNvSpPr txBox="1"/>
          <p:nvPr/>
        </p:nvSpPr>
        <p:spPr>
          <a:xfrm>
            <a:off x="2033516" y="834788"/>
            <a:ext cx="2661314" cy="369332"/>
          </a:xfrm>
          <a:prstGeom prst="rect">
            <a:avLst/>
          </a:prstGeom>
          <a:noFill/>
        </p:spPr>
        <p:txBody>
          <a:bodyPr wrap="square" rtlCol="0">
            <a:spAutoFit/>
          </a:bodyPr>
          <a:lstStyle/>
          <a:p>
            <a:r>
              <a:rPr lang="es-EC" b="1" i="1" dirty="0">
                <a:solidFill>
                  <a:schemeClr val="accent6">
                    <a:lumMod val="75000"/>
                  </a:schemeClr>
                </a:solidFill>
              </a:rPr>
              <a:t>Diagrama de bloques</a:t>
            </a:r>
          </a:p>
        </p:txBody>
      </p:sp>
      <p:sp>
        <p:nvSpPr>
          <p:cNvPr id="6" name="TextBox 5">
            <a:extLst>
              <a:ext uri="{FF2B5EF4-FFF2-40B4-BE49-F238E27FC236}">
                <a16:creationId xmlns:a16="http://schemas.microsoft.com/office/drawing/2014/main" id="{851EC069-7DA5-4691-BFF7-E4384F433D26}"/>
              </a:ext>
            </a:extLst>
          </p:cNvPr>
          <p:cNvSpPr txBox="1"/>
          <p:nvPr/>
        </p:nvSpPr>
        <p:spPr>
          <a:xfrm>
            <a:off x="8081748" y="834788"/>
            <a:ext cx="2522561" cy="369332"/>
          </a:xfrm>
          <a:prstGeom prst="rect">
            <a:avLst/>
          </a:prstGeom>
          <a:noFill/>
        </p:spPr>
        <p:txBody>
          <a:bodyPr wrap="square" rtlCol="0">
            <a:spAutoFit/>
          </a:bodyPr>
          <a:lstStyle/>
          <a:p>
            <a:r>
              <a:rPr lang="es-EC" b="1" i="1" dirty="0">
                <a:solidFill>
                  <a:schemeClr val="accent6">
                    <a:lumMod val="75000"/>
                  </a:schemeClr>
                </a:solidFill>
              </a:rPr>
              <a:t>Software Matemático</a:t>
            </a:r>
          </a:p>
        </p:txBody>
      </p:sp>
    </p:spTree>
    <p:extLst>
      <p:ext uri="{BB962C8B-B14F-4D97-AF65-F5344CB8AC3E}">
        <p14:creationId xmlns:p14="http://schemas.microsoft.com/office/powerpoint/2010/main" val="1492660476"/>
      </p:ext>
    </p:extLst>
  </p:cSld>
  <p:clrMapOvr>
    <a:masterClrMapping/>
  </p:clrMapOvr>
</p:sld>
</file>

<file path=ppt/theme/theme1.xml><?xml version="1.0" encoding="utf-8"?>
<a:theme xmlns:a="http://schemas.openxmlformats.org/drawingml/2006/main" name="Tema1">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44169C19-67BB-412C-9EF6-8585E83DF6EE}" vid="{44811045-0D41-432A-97B0-455E800DBF5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8244</TotalTime>
  <Words>1507</Words>
  <Application>Microsoft Office PowerPoint</Application>
  <PresentationFormat>Widescreen</PresentationFormat>
  <Paragraphs>247</Paragraphs>
  <Slides>28</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Albertus</vt:lpstr>
      <vt:lpstr>Arial</vt:lpstr>
      <vt:lpstr>Calibri</vt:lpstr>
      <vt:lpstr>Calibri Light</vt:lpstr>
      <vt:lpstr>Cambria Math</vt:lpstr>
      <vt:lpstr>Symbol</vt:lpstr>
      <vt:lpstr>Times New Roman</vt:lpstr>
      <vt:lpstr>Wingdings</vt:lpstr>
      <vt:lpstr>Tema1</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Priscila Constante Osorio</dc:creator>
  <cp:lastModifiedBy>Juan Carlos</cp:lastModifiedBy>
  <cp:revision>449</cp:revision>
  <dcterms:created xsi:type="dcterms:W3CDTF">2020-09-06T22:33:25Z</dcterms:created>
  <dcterms:modified xsi:type="dcterms:W3CDTF">2021-07-13T01:12:05Z</dcterms:modified>
</cp:coreProperties>
</file>