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2"/>
  </p:notesMasterIdLst>
  <p:handoutMasterIdLst>
    <p:handoutMasterId r:id="rId33"/>
  </p:handoutMasterIdLst>
  <p:sldIdLst>
    <p:sldId id="256" r:id="rId2"/>
    <p:sldId id="259" r:id="rId3"/>
    <p:sldId id="264" r:id="rId4"/>
    <p:sldId id="265" r:id="rId5"/>
    <p:sldId id="266" r:id="rId6"/>
    <p:sldId id="267" r:id="rId7"/>
    <p:sldId id="268" r:id="rId8"/>
    <p:sldId id="269" r:id="rId9"/>
    <p:sldId id="271" r:id="rId10"/>
    <p:sldId id="270" r:id="rId11"/>
    <p:sldId id="272" r:id="rId12"/>
    <p:sldId id="273" r:id="rId13"/>
    <p:sldId id="274" r:id="rId14"/>
    <p:sldId id="275" r:id="rId15"/>
    <p:sldId id="276" r:id="rId16"/>
    <p:sldId id="277" r:id="rId17"/>
    <p:sldId id="278" r:id="rId18"/>
    <p:sldId id="279" r:id="rId19"/>
    <p:sldId id="280" r:id="rId20"/>
    <p:sldId id="281" r:id="rId21"/>
    <p:sldId id="285" r:id="rId22"/>
    <p:sldId id="282" r:id="rId23"/>
    <p:sldId id="283" r:id="rId24"/>
    <p:sldId id="284" r:id="rId25"/>
    <p:sldId id="286" r:id="rId26"/>
    <p:sldId id="287" r:id="rId27"/>
    <p:sldId id="288" r:id="rId28"/>
    <p:sldId id="289" r:id="rId29"/>
    <p:sldId id="290" r:id="rId30"/>
    <p:sldId id="291" r:id="rId31"/>
  </p:sldIdLst>
  <p:sldSz cx="9144000" cy="6858000" type="screen4x3"/>
  <p:notesSz cx="7099300"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8080"/>
    <a:srgbClr val="006666"/>
    <a:srgbClr val="339966"/>
    <a:srgbClr val="006699"/>
    <a:srgbClr val="FFFF00"/>
    <a:srgbClr val="FFFF66"/>
    <a:srgbClr val="336699"/>
    <a:srgbClr val="99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91" autoAdjust="0"/>
    <p:restoredTop sz="93273" autoAdjust="0"/>
  </p:normalViewPr>
  <p:slideViewPr>
    <p:cSldViewPr>
      <p:cViewPr varScale="1">
        <p:scale>
          <a:sx n="68" d="100"/>
          <a:sy n="68" d="100"/>
        </p:scale>
        <p:origin x="1704"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4.png"/></Relationships>
</file>

<file path=ppt/diagrams/_rels/data2.xml.rels><?xml version="1.0" encoding="UTF-8" standalone="yes"?>
<Relationships xmlns="http://schemas.openxmlformats.org/package/2006/relationships"><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AA094D-01D3-4735-B8FC-C2BFC89036A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D5DF47D9-8712-4F9A-B90A-91221DA306DF}">
      <dgm:prSet phldrT="[Texto]"/>
      <dgm:spPr/>
      <dgm:t>
        <a:bodyPr/>
        <a:lstStyle/>
        <a:p>
          <a:r>
            <a:rPr lang="es-ES" dirty="0" smtClean="0">
              <a:solidFill>
                <a:schemeClr val="tx1"/>
              </a:solidFill>
            </a:rPr>
            <a:t>…valor nutricional</a:t>
          </a:r>
          <a:endParaRPr lang="es-ES" dirty="0">
            <a:solidFill>
              <a:schemeClr val="tx1"/>
            </a:solidFill>
          </a:endParaRPr>
        </a:p>
      </dgm:t>
    </dgm:pt>
    <dgm:pt modelId="{AFBC79DB-E931-4818-9755-D3C53666646A}" type="sibTrans" cxnId="{B41E5BC5-D6D3-4E85-A02F-A0315762AF48}">
      <dgm:prSet/>
      <dgm:spPr/>
      <dgm:t>
        <a:bodyPr/>
        <a:lstStyle/>
        <a:p>
          <a:endParaRPr lang="es-ES"/>
        </a:p>
      </dgm:t>
    </dgm:pt>
    <dgm:pt modelId="{E5D8A777-5A35-4524-85A8-1EE75D708B6B}" type="parTrans" cxnId="{B41E5BC5-D6D3-4E85-A02F-A0315762AF48}">
      <dgm:prSet/>
      <dgm:spPr/>
      <dgm:t>
        <a:bodyPr/>
        <a:lstStyle/>
        <a:p>
          <a:endParaRPr lang="es-ES"/>
        </a:p>
      </dgm:t>
    </dgm:pt>
    <dgm:pt modelId="{09374661-4051-416C-8670-EA4507836371}" type="pres">
      <dgm:prSet presAssocID="{AFAA094D-01D3-4735-B8FC-C2BFC89036A8}" presName="Name0" presStyleCnt="0">
        <dgm:presLayoutVars>
          <dgm:chMax val="7"/>
          <dgm:chPref val="7"/>
          <dgm:dir/>
        </dgm:presLayoutVars>
      </dgm:prSet>
      <dgm:spPr/>
      <dgm:t>
        <a:bodyPr/>
        <a:lstStyle/>
        <a:p>
          <a:endParaRPr lang="es-ES"/>
        </a:p>
      </dgm:t>
    </dgm:pt>
    <dgm:pt modelId="{375C27A1-76E1-4CD2-8B67-5BC548A79FD7}" type="pres">
      <dgm:prSet presAssocID="{AFAA094D-01D3-4735-B8FC-C2BFC89036A8}" presName="Name1" presStyleCnt="0"/>
      <dgm:spPr/>
    </dgm:pt>
    <dgm:pt modelId="{2A9011A6-3B1C-4BEE-A677-B1EB13BE1817}" type="pres">
      <dgm:prSet presAssocID="{AFAA094D-01D3-4735-B8FC-C2BFC89036A8}" presName="cycle" presStyleCnt="0"/>
      <dgm:spPr/>
    </dgm:pt>
    <dgm:pt modelId="{65E181FB-0D84-4831-B9A7-DED9895E1C8D}" type="pres">
      <dgm:prSet presAssocID="{AFAA094D-01D3-4735-B8FC-C2BFC89036A8}" presName="srcNode" presStyleLbl="node1" presStyleIdx="0" presStyleCnt="1"/>
      <dgm:spPr/>
    </dgm:pt>
    <dgm:pt modelId="{88103650-FC19-490A-A977-19CE071D4D8F}" type="pres">
      <dgm:prSet presAssocID="{AFAA094D-01D3-4735-B8FC-C2BFC89036A8}" presName="conn" presStyleLbl="parChTrans1D2" presStyleIdx="0" presStyleCnt="1"/>
      <dgm:spPr/>
      <dgm:t>
        <a:bodyPr/>
        <a:lstStyle/>
        <a:p>
          <a:endParaRPr lang="es-ES"/>
        </a:p>
      </dgm:t>
    </dgm:pt>
    <dgm:pt modelId="{6045F57D-575F-44B8-82BB-EDD543C6F03B}" type="pres">
      <dgm:prSet presAssocID="{AFAA094D-01D3-4735-B8FC-C2BFC89036A8}" presName="extraNode" presStyleLbl="node1" presStyleIdx="0" presStyleCnt="1"/>
      <dgm:spPr/>
    </dgm:pt>
    <dgm:pt modelId="{2378BEDD-EA1A-47A0-990C-5316EAC16280}" type="pres">
      <dgm:prSet presAssocID="{AFAA094D-01D3-4735-B8FC-C2BFC89036A8}" presName="dstNode" presStyleLbl="node1" presStyleIdx="0" presStyleCnt="1"/>
      <dgm:spPr/>
    </dgm:pt>
    <dgm:pt modelId="{18125175-C93B-4488-BF5E-E52D0F357251}" type="pres">
      <dgm:prSet presAssocID="{D5DF47D9-8712-4F9A-B90A-91221DA306DF}" presName="text_1" presStyleLbl="node1" presStyleIdx="0" presStyleCnt="1">
        <dgm:presLayoutVars>
          <dgm:bulletEnabled val="1"/>
        </dgm:presLayoutVars>
      </dgm:prSet>
      <dgm:spPr/>
      <dgm:t>
        <a:bodyPr/>
        <a:lstStyle/>
        <a:p>
          <a:endParaRPr lang="es-ES"/>
        </a:p>
      </dgm:t>
    </dgm:pt>
    <dgm:pt modelId="{AFE64622-CC2C-48BD-8322-5654A2687ABD}" type="pres">
      <dgm:prSet presAssocID="{D5DF47D9-8712-4F9A-B90A-91221DA306DF}" presName="accent_1" presStyleCnt="0"/>
      <dgm:spPr/>
    </dgm:pt>
    <dgm:pt modelId="{98A4C602-7319-4B7E-B996-099B00E206E3}" type="pres">
      <dgm:prSet presAssocID="{D5DF47D9-8712-4F9A-B90A-91221DA306DF}" presName="accentRepeatNode" presStyleLbl="solidFgAcc1" presStyleIdx="0" presStyleCnt="1"/>
      <dgm:spPr>
        <a:blipFill rotWithShape="0">
          <a:blip xmlns:r="http://schemas.openxmlformats.org/officeDocument/2006/relationships" r:embed="rId1"/>
          <a:stretch>
            <a:fillRect/>
          </a:stretch>
        </a:blipFill>
      </dgm:spPr>
    </dgm:pt>
  </dgm:ptLst>
  <dgm:cxnLst>
    <dgm:cxn modelId="{FEFCBF83-135F-4202-A7C7-35A05133931D}" type="presOf" srcId="{D5DF47D9-8712-4F9A-B90A-91221DA306DF}" destId="{18125175-C93B-4488-BF5E-E52D0F357251}" srcOrd="0" destOrd="0" presId="urn:microsoft.com/office/officeart/2008/layout/VerticalCurvedList"/>
    <dgm:cxn modelId="{B41E5BC5-D6D3-4E85-A02F-A0315762AF48}" srcId="{AFAA094D-01D3-4735-B8FC-C2BFC89036A8}" destId="{D5DF47D9-8712-4F9A-B90A-91221DA306DF}" srcOrd="0" destOrd="0" parTransId="{E5D8A777-5A35-4524-85A8-1EE75D708B6B}" sibTransId="{AFBC79DB-E931-4818-9755-D3C53666646A}"/>
    <dgm:cxn modelId="{F7E0FFC5-7978-4C31-8565-1610DF7CF354}" type="presOf" srcId="{AFAA094D-01D3-4735-B8FC-C2BFC89036A8}" destId="{09374661-4051-416C-8670-EA4507836371}" srcOrd="0" destOrd="0" presId="urn:microsoft.com/office/officeart/2008/layout/VerticalCurvedList"/>
    <dgm:cxn modelId="{8DDDD4C3-B26F-4AF0-9D21-203C95D0C463}" type="presOf" srcId="{AFBC79DB-E931-4818-9755-D3C53666646A}" destId="{88103650-FC19-490A-A977-19CE071D4D8F}" srcOrd="0" destOrd="0" presId="urn:microsoft.com/office/officeart/2008/layout/VerticalCurvedList"/>
    <dgm:cxn modelId="{8ED5288F-7046-4540-8AAB-4B138B0E8B40}" type="presParOf" srcId="{09374661-4051-416C-8670-EA4507836371}" destId="{375C27A1-76E1-4CD2-8B67-5BC548A79FD7}" srcOrd="0" destOrd="0" presId="urn:microsoft.com/office/officeart/2008/layout/VerticalCurvedList"/>
    <dgm:cxn modelId="{BA095EE6-62DE-4BDB-AA58-F46E66FEAF7A}" type="presParOf" srcId="{375C27A1-76E1-4CD2-8B67-5BC548A79FD7}" destId="{2A9011A6-3B1C-4BEE-A677-B1EB13BE1817}" srcOrd="0" destOrd="0" presId="urn:microsoft.com/office/officeart/2008/layout/VerticalCurvedList"/>
    <dgm:cxn modelId="{481930E9-2339-4052-9976-F31F7CA0A7DD}" type="presParOf" srcId="{2A9011A6-3B1C-4BEE-A677-B1EB13BE1817}" destId="{65E181FB-0D84-4831-B9A7-DED9895E1C8D}" srcOrd="0" destOrd="0" presId="urn:microsoft.com/office/officeart/2008/layout/VerticalCurvedList"/>
    <dgm:cxn modelId="{6D4B8A25-8AB4-45ED-BD3D-3416EF3D3DE2}" type="presParOf" srcId="{2A9011A6-3B1C-4BEE-A677-B1EB13BE1817}" destId="{88103650-FC19-490A-A977-19CE071D4D8F}" srcOrd="1" destOrd="0" presId="urn:microsoft.com/office/officeart/2008/layout/VerticalCurvedList"/>
    <dgm:cxn modelId="{F69AA1CA-84B0-409A-ACC3-12D62DE23AF2}" type="presParOf" srcId="{2A9011A6-3B1C-4BEE-A677-B1EB13BE1817}" destId="{6045F57D-575F-44B8-82BB-EDD543C6F03B}" srcOrd="2" destOrd="0" presId="urn:microsoft.com/office/officeart/2008/layout/VerticalCurvedList"/>
    <dgm:cxn modelId="{BB89BEE6-8AB2-409B-BB5C-C933ABC43E36}" type="presParOf" srcId="{2A9011A6-3B1C-4BEE-A677-B1EB13BE1817}" destId="{2378BEDD-EA1A-47A0-990C-5316EAC16280}" srcOrd="3" destOrd="0" presId="urn:microsoft.com/office/officeart/2008/layout/VerticalCurvedList"/>
    <dgm:cxn modelId="{CA145EEC-39BA-482E-B0C0-1CF51128055C}" type="presParOf" srcId="{375C27A1-76E1-4CD2-8B67-5BC548A79FD7}" destId="{18125175-C93B-4488-BF5E-E52D0F357251}" srcOrd="1" destOrd="0" presId="urn:microsoft.com/office/officeart/2008/layout/VerticalCurvedList"/>
    <dgm:cxn modelId="{FA549D24-D7AB-4818-A185-E7847A6ACC4F}" type="presParOf" srcId="{375C27A1-76E1-4CD2-8B67-5BC548A79FD7}" destId="{AFE64622-CC2C-48BD-8322-5654A2687ABD}" srcOrd="2" destOrd="0" presId="urn:microsoft.com/office/officeart/2008/layout/VerticalCurvedList"/>
    <dgm:cxn modelId="{F960C01D-0B8F-4F6F-9922-8A12829CAE8E}" type="presParOf" srcId="{AFE64622-CC2C-48BD-8322-5654A2687ABD}" destId="{98A4C602-7319-4B7E-B996-099B00E206E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AA094D-01D3-4735-B8FC-C2BFC89036A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B809DEBE-F3E5-4686-BA53-C89E81F6A562}">
      <dgm:prSet phldrT="[Texto]"/>
      <dgm:spPr/>
      <dgm:t>
        <a:bodyPr/>
        <a:lstStyle/>
        <a:p>
          <a:r>
            <a:rPr lang="es-ES" dirty="0" smtClean="0">
              <a:solidFill>
                <a:schemeClr val="tx1"/>
              </a:solidFill>
            </a:rPr>
            <a:t>…impacto en la industria Ecuatoriana</a:t>
          </a:r>
          <a:endParaRPr lang="es-ES" dirty="0">
            <a:solidFill>
              <a:schemeClr val="tx1"/>
            </a:solidFill>
          </a:endParaRPr>
        </a:p>
      </dgm:t>
    </dgm:pt>
    <dgm:pt modelId="{5A7E0F1D-02F9-4526-B15D-F62D8FD2B6F3}" type="sibTrans" cxnId="{E27C1A90-687E-49E5-A0E7-52212F9F6EFD}">
      <dgm:prSet/>
      <dgm:spPr/>
      <dgm:t>
        <a:bodyPr/>
        <a:lstStyle/>
        <a:p>
          <a:endParaRPr lang="es-ES"/>
        </a:p>
      </dgm:t>
    </dgm:pt>
    <dgm:pt modelId="{1D288923-16C8-42A3-B322-536D060340D5}" type="parTrans" cxnId="{E27C1A90-687E-49E5-A0E7-52212F9F6EFD}">
      <dgm:prSet/>
      <dgm:spPr/>
      <dgm:t>
        <a:bodyPr/>
        <a:lstStyle/>
        <a:p>
          <a:endParaRPr lang="es-ES"/>
        </a:p>
      </dgm:t>
    </dgm:pt>
    <dgm:pt modelId="{09374661-4051-416C-8670-EA4507836371}" type="pres">
      <dgm:prSet presAssocID="{AFAA094D-01D3-4735-B8FC-C2BFC89036A8}" presName="Name0" presStyleCnt="0">
        <dgm:presLayoutVars>
          <dgm:chMax val="7"/>
          <dgm:chPref val="7"/>
          <dgm:dir/>
        </dgm:presLayoutVars>
      </dgm:prSet>
      <dgm:spPr/>
      <dgm:t>
        <a:bodyPr/>
        <a:lstStyle/>
        <a:p>
          <a:endParaRPr lang="es-ES"/>
        </a:p>
      </dgm:t>
    </dgm:pt>
    <dgm:pt modelId="{375C27A1-76E1-4CD2-8B67-5BC548A79FD7}" type="pres">
      <dgm:prSet presAssocID="{AFAA094D-01D3-4735-B8FC-C2BFC89036A8}" presName="Name1" presStyleCnt="0"/>
      <dgm:spPr/>
    </dgm:pt>
    <dgm:pt modelId="{2A9011A6-3B1C-4BEE-A677-B1EB13BE1817}" type="pres">
      <dgm:prSet presAssocID="{AFAA094D-01D3-4735-B8FC-C2BFC89036A8}" presName="cycle" presStyleCnt="0"/>
      <dgm:spPr/>
    </dgm:pt>
    <dgm:pt modelId="{65E181FB-0D84-4831-B9A7-DED9895E1C8D}" type="pres">
      <dgm:prSet presAssocID="{AFAA094D-01D3-4735-B8FC-C2BFC89036A8}" presName="srcNode" presStyleLbl="node1" presStyleIdx="0" presStyleCnt="1"/>
      <dgm:spPr/>
    </dgm:pt>
    <dgm:pt modelId="{88103650-FC19-490A-A977-19CE071D4D8F}" type="pres">
      <dgm:prSet presAssocID="{AFAA094D-01D3-4735-B8FC-C2BFC89036A8}" presName="conn" presStyleLbl="parChTrans1D2" presStyleIdx="0" presStyleCnt="1"/>
      <dgm:spPr/>
      <dgm:t>
        <a:bodyPr/>
        <a:lstStyle/>
        <a:p>
          <a:endParaRPr lang="es-ES"/>
        </a:p>
      </dgm:t>
    </dgm:pt>
    <dgm:pt modelId="{6045F57D-575F-44B8-82BB-EDD543C6F03B}" type="pres">
      <dgm:prSet presAssocID="{AFAA094D-01D3-4735-B8FC-C2BFC89036A8}" presName="extraNode" presStyleLbl="node1" presStyleIdx="0" presStyleCnt="1"/>
      <dgm:spPr/>
    </dgm:pt>
    <dgm:pt modelId="{2378BEDD-EA1A-47A0-990C-5316EAC16280}" type="pres">
      <dgm:prSet presAssocID="{AFAA094D-01D3-4735-B8FC-C2BFC89036A8}" presName="dstNode" presStyleLbl="node1" presStyleIdx="0" presStyleCnt="1"/>
      <dgm:spPr/>
    </dgm:pt>
    <dgm:pt modelId="{E80378F8-D980-4898-90A7-F489F208362B}" type="pres">
      <dgm:prSet presAssocID="{B809DEBE-F3E5-4686-BA53-C89E81F6A562}" presName="text_1" presStyleLbl="node1" presStyleIdx="0" presStyleCnt="1">
        <dgm:presLayoutVars>
          <dgm:bulletEnabled val="1"/>
        </dgm:presLayoutVars>
      </dgm:prSet>
      <dgm:spPr/>
      <dgm:t>
        <a:bodyPr/>
        <a:lstStyle/>
        <a:p>
          <a:endParaRPr lang="es-ES"/>
        </a:p>
      </dgm:t>
    </dgm:pt>
    <dgm:pt modelId="{CBDBE628-4360-4D90-AEBA-50B53E1A428B}" type="pres">
      <dgm:prSet presAssocID="{B809DEBE-F3E5-4686-BA53-C89E81F6A562}" presName="accent_1" presStyleCnt="0"/>
      <dgm:spPr/>
    </dgm:pt>
    <dgm:pt modelId="{C4FB7B61-FE57-4F4B-927C-9447CBDC8C9C}" type="pres">
      <dgm:prSet presAssocID="{B809DEBE-F3E5-4686-BA53-C89E81F6A562}" presName="accentRepeatNode" presStyleLbl="solidFgAcc1" presStyleIdx="0" presStyleCnt="1"/>
      <dgm:spPr>
        <a:blipFill rotWithShape="0">
          <a:blip xmlns:r="http://schemas.openxmlformats.org/officeDocument/2006/relationships" r:embed="rId1"/>
          <a:stretch>
            <a:fillRect/>
          </a:stretch>
        </a:blipFill>
      </dgm:spPr>
    </dgm:pt>
  </dgm:ptLst>
  <dgm:cxnLst>
    <dgm:cxn modelId="{CDCD3D63-DE5E-4629-ABF7-8699BA978B17}" type="presOf" srcId="{5A7E0F1D-02F9-4526-B15D-F62D8FD2B6F3}" destId="{88103650-FC19-490A-A977-19CE071D4D8F}" srcOrd="0" destOrd="0" presId="urn:microsoft.com/office/officeart/2008/layout/VerticalCurvedList"/>
    <dgm:cxn modelId="{E27C1A90-687E-49E5-A0E7-52212F9F6EFD}" srcId="{AFAA094D-01D3-4735-B8FC-C2BFC89036A8}" destId="{B809DEBE-F3E5-4686-BA53-C89E81F6A562}" srcOrd="0" destOrd="0" parTransId="{1D288923-16C8-42A3-B322-536D060340D5}" sibTransId="{5A7E0F1D-02F9-4526-B15D-F62D8FD2B6F3}"/>
    <dgm:cxn modelId="{F7E0FFC5-7978-4C31-8565-1610DF7CF354}" type="presOf" srcId="{AFAA094D-01D3-4735-B8FC-C2BFC89036A8}" destId="{09374661-4051-416C-8670-EA4507836371}" srcOrd="0" destOrd="0" presId="urn:microsoft.com/office/officeart/2008/layout/VerticalCurvedList"/>
    <dgm:cxn modelId="{B0616EF8-796B-40C7-AF0E-964CB4CDACD2}" type="presOf" srcId="{B809DEBE-F3E5-4686-BA53-C89E81F6A562}" destId="{E80378F8-D980-4898-90A7-F489F208362B}" srcOrd="0" destOrd="0" presId="urn:microsoft.com/office/officeart/2008/layout/VerticalCurvedList"/>
    <dgm:cxn modelId="{8ED5288F-7046-4540-8AAB-4B138B0E8B40}" type="presParOf" srcId="{09374661-4051-416C-8670-EA4507836371}" destId="{375C27A1-76E1-4CD2-8B67-5BC548A79FD7}" srcOrd="0" destOrd="0" presId="urn:microsoft.com/office/officeart/2008/layout/VerticalCurvedList"/>
    <dgm:cxn modelId="{BA095EE6-62DE-4BDB-AA58-F46E66FEAF7A}" type="presParOf" srcId="{375C27A1-76E1-4CD2-8B67-5BC548A79FD7}" destId="{2A9011A6-3B1C-4BEE-A677-B1EB13BE1817}" srcOrd="0" destOrd="0" presId="urn:microsoft.com/office/officeart/2008/layout/VerticalCurvedList"/>
    <dgm:cxn modelId="{481930E9-2339-4052-9976-F31F7CA0A7DD}" type="presParOf" srcId="{2A9011A6-3B1C-4BEE-A677-B1EB13BE1817}" destId="{65E181FB-0D84-4831-B9A7-DED9895E1C8D}" srcOrd="0" destOrd="0" presId="urn:microsoft.com/office/officeart/2008/layout/VerticalCurvedList"/>
    <dgm:cxn modelId="{6D4B8A25-8AB4-45ED-BD3D-3416EF3D3DE2}" type="presParOf" srcId="{2A9011A6-3B1C-4BEE-A677-B1EB13BE1817}" destId="{88103650-FC19-490A-A977-19CE071D4D8F}" srcOrd="1" destOrd="0" presId="urn:microsoft.com/office/officeart/2008/layout/VerticalCurvedList"/>
    <dgm:cxn modelId="{F69AA1CA-84B0-409A-ACC3-12D62DE23AF2}" type="presParOf" srcId="{2A9011A6-3B1C-4BEE-A677-B1EB13BE1817}" destId="{6045F57D-575F-44B8-82BB-EDD543C6F03B}" srcOrd="2" destOrd="0" presId="urn:microsoft.com/office/officeart/2008/layout/VerticalCurvedList"/>
    <dgm:cxn modelId="{BB89BEE6-8AB2-409B-BB5C-C933ABC43E36}" type="presParOf" srcId="{2A9011A6-3B1C-4BEE-A677-B1EB13BE1817}" destId="{2378BEDD-EA1A-47A0-990C-5316EAC16280}" srcOrd="3" destOrd="0" presId="urn:microsoft.com/office/officeart/2008/layout/VerticalCurvedList"/>
    <dgm:cxn modelId="{BBDB04D6-B7AC-4F15-84BF-2AE84F0ED728}" type="presParOf" srcId="{375C27A1-76E1-4CD2-8B67-5BC548A79FD7}" destId="{E80378F8-D980-4898-90A7-F489F208362B}" srcOrd="1" destOrd="0" presId="urn:microsoft.com/office/officeart/2008/layout/VerticalCurvedList"/>
    <dgm:cxn modelId="{C7F47432-8525-4D41-9016-50A7AD3A36C1}" type="presParOf" srcId="{375C27A1-76E1-4CD2-8B67-5BC548A79FD7}" destId="{CBDBE628-4360-4D90-AEBA-50B53E1A428B}" srcOrd="2" destOrd="0" presId="urn:microsoft.com/office/officeart/2008/layout/VerticalCurvedList"/>
    <dgm:cxn modelId="{C11D43C4-5297-46F6-92EC-76634D17F583}" type="presParOf" srcId="{CBDBE628-4360-4D90-AEBA-50B53E1A428B}" destId="{C4FB7B61-FE57-4F4B-927C-9447CBDC8C9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03650-FC19-490A-A977-19CE071D4D8F}">
      <dsp:nvSpPr>
        <dsp:cNvPr id="0" name=""/>
        <dsp:cNvSpPr/>
      </dsp:nvSpPr>
      <dsp:spPr>
        <a:xfrm>
          <a:off x="-1270215" y="-215951"/>
          <a:ext cx="1656038" cy="1656038"/>
        </a:xfrm>
        <a:prstGeom prst="blockArc">
          <a:avLst>
            <a:gd name="adj1" fmla="val 18900000"/>
            <a:gd name="adj2" fmla="val 2700000"/>
            <a:gd name="adj3" fmla="val 130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125175-C93B-4488-BF5E-E52D0F357251}">
      <dsp:nvSpPr>
        <dsp:cNvPr id="0" name=""/>
        <dsp:cNvSpPr/>
      </dsp:nvSpPr>
      <dsp:spPr>
        <a:xfrm>
          <a:off x="374012" y="312857"/>
          <a:ext cx="4306507" cy="5984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5829" tIns="81280" rIns="81280" bIns="81280" numCol="1" spcCol="1270" anchor="ctr" anchorCtr="0">
          <a:noAutofit/>
        </a:bodyPr>
        <a:lstStyle/>
        <a:p>
          <a:pPr lvl="0" algn="l" defTabSz="1422400">
            <a:lnSpc>
              <a:spcPct val="90000"/>
            </a:lnSpc>
            <a:spcBef>
              <a:spcPct val="0"/>
            </a:spcBef>
            <a:spcAft>
              <a:spcPct val="35000"/>
            </a:spcAft>
          </a:pPr>
          <a:r>
            <a:rPr lang="es-ES" sz="3200" kern="1200" dirty="0" smtClean="0">
              <a:solidFill>
                <a:schemeClr val="tx1"/>
              </a:solidFill>
            </a:rPr>
            <a:t>…valor nutricional</a:t>
          </a:r>
          <a:endParaRPr lang="es-ES" sz="3200" kern="1200" dirty="0">
            <a:solidFill>
              <a:schemeClr val="tx1"/>
            </a:solidFill>
          </a:endParaRPr>
        </a:p>
      </dsp:txBody>
      <dsp:txXfrm>
        <a:off x="374012" y="312857"/>
        <a:ext cx="4306507" cy="598420"/>
      </dsp:txXfrm>
    </dsp:sp>
    <dsp:sp modelId="{98A4C602-7319-4B7E-B996-099B00E206E3}">
      <dsp:nvSpPr>
        <dsp:cNvPr id="0" name=""/>
        <dsp:cNvSpPr/>
      </dsp:nvSpPr>
      <dsp:spPr>
        <a:xfrm>
          <a:off x="0" y="238055"/>
          <a:ext cx="748025" cy="748025"/>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03650-FC19-490A-A977-19CE071D4D8F}">
      <dsp:nvSpPr>
        <dsp:cNvPr id="0" name=""/>
        <dsp:cNvSpPr/>
      </dsp:nvSpPr>
      <dsp:spPr>
        <a:xfrm>
          <a:off x="-1041309" y="-178262"/>
          <a:ext cx="1361536" cy="1361536"/>
        </a:xfrm>
        <a:prstGeom prst="blockArc">
          <a:avLst>
            <a:gd name="adj1" fmla="val 18900000"/>
            <a:gd name="adj2" fmla="val 2700000"/>
            <a:gd name="adj3" fmla="val 158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0378F8-D980-4898-90A7-F489F208362B}">
      <dsp:nvSpPr>
        <dsp:cNvPr id="0" name=""/>
        <dsp:cNvSpPr/>
      </dsp:nvSpPr>
      <dsp:spPr>
        <a:xfrm>
          <a:off x="310660" y="253977"/>
          <a:ext cx="7682227" cy="4970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8864" tIns="68580" rIns="68580" bIns="68580" numCol="1" spcCol="1270" anchor="ctr" anchorCtr="0">
          <a:noAutofit/>
        </a:bodyPr>
        <a:lstStyle/>
        <a:p>
          <a:pPr lvl="0" algn="l" defTabSz="1200150">
            <a:lnSpc>
              <a:spcPct val="90000"/>
            </a:lnSpc>
            <a:spcBef>
              <a:spcPct val="0"/>
            </a:spcBef>
            <a:spcAft>
              <a:spcPct val="35000"/>
            </a:spcAft>
          </a:pPr>
          <a:r>
            <a:rPr lang="es-ES" sz="2700" kern="1200" dirty="0" smtClean="0">
              <a:solidFill>
                <a:schemeClr val="tx1"/>
              </a:solidFill>
            </a:rPr>
            <a:t>…impacto en la industria Ecuatoriana</a:t>
          </a:r>
          <a:endParaRPr lang="es-ES" sz="2700" kern="1200" dirty="0">
            <a:solidFill>
              <a:schemeClr val="tx1"/>
            </a:solidFill>
          </a:endParaRPr>
        </a:p>
      </dsp:txBody>
      <dsp:txXfrm>
        <a:off x="310660" y="253977"/>
        <a:ext cx="7682227" cy="497056"/>
      </dsp:txXfrm>
    </dsp:sp>
    <dsp:sp modelId="{C4FB7B61-FE57-4F4B-927C-9447CBDC8C9C}">
      <dsp:nvSpPr>
        <dsp:cNvPr id="0" name=""/>
        <dsp:cNvSpPr/>
      </dsp:nvSpPr>
      <dsp:spPr>
        <a:xfrm>
          <a:off x="0" y="191845"/>
          <a:ext cx="621320" cy="62132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5688F513-517E-4CF4-875C-566F382BDF2E}" type="datetimeFigureOut">
              <a:rPr lang="es-ES" smtClean="0"/>
              <a:pPr/>
              <a:t>20/05/2021</a:t>
            </a:fld>
            <a:endParaRPr lang="es-ES"/>
          </a:p>
        </p:txBody>
      </p:sp>
      <p:sp>
        <p:nvSpPr>
          <p:cNvPr id="4" name="3 Marcador de pie de página"/>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r>
              <a:rPr lang="es-ES" smtClean="0"/>
              <a:t>CÓDIGO: SGC.DI.269       VERSIÓN: 1.0        DICIEMBRE 13 2011</a:t>
            </a:r>
            <a:endParaRPr lang="es-ES"/>
          </a:p>
        </p:txBody>
      </p:sp>
      <p:sp>
        <p:nvSpPr>
          <p:cNvPr id="5" name="4 Marcador de número de diapositiva"/>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82D75A72-D475-4644-863B-4274F2D12A47}" type="slidenum">
              <a:rPr lang="es-ES" smtClean="0"/>
              <a:pPr/>
              <a:t>‹Nº›</a:t>
            </a:fld>
            <a:endParaRPr lang="es-ES"/>
          </a:p>
        </p:txBody>
      </p:sp>
    </p:spTree>
    <p:extLst>
      <p:ext uri="{BB962C8B-B14F-4D97-AF65-F5344CB8AC3E}">
        <p14:creationId xmlns:p14="http://schemas.microsoft.com/office/powerpoint/2010/main" val="191288414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363" cy="511731"/>
          </a:xfrm>
          <a:prstGeom prst="rect">
            <a:avLst/>
          </a:prstGeom>
        </p:spPr>
        <p:txBody>
          <a:bodyPr vert="horz" lIns="99875" tIns="49937" rIns="99875" bIns="49937" rtlCol="0"/>
          <a:lstStyle>
            <a:lvl1pPr algn="l">
              <a:defRPr sz="1400"/>
            </a:lvl1pPr>
          </a:lstStyle>
          <a:p>
            <a:endParaRPr lang="es-ES"/>
          </a:p>
        </p:txBody>
      </p:sp>
      <p:sp>
        <p:nvSpPr>
          <p:cNvPr id="3" name="2 Marcador de fecha"/>
          <p:cNvSpPr>
            <a:spLocks noGrp="1"/>
          </p:cNvSpPr>
          <p:nvPr>
            <p:ph type="dt" idx="1"/>
          </p:nvPr>
        </p:nvSpPr>
        <p:spPr>
          <a:xfrm>
            <a:off x="4021293" y="0"/>
            <a:ext cx="3076363" cy="511731"/>
          </a:xfrm>
          <a:prstGeom prst="rect">
            <a:avLst/>
          </a:prstGeom>
        </p:spPr>
        <p:txBody>
          <a:bodyPr vert="horz" lIns="99875" tIns="49937" rIns="99875" bIns="49937" rtlCol="0"/>
          <a:lstStyle>
            <a:lvl1pPr algn="r">
              <a:defRPr sz="1400"/>
            </a:lvl1pPr>
          </a:lstStyle>
          <a:p>
            <a:fld id="{467A6AF2-C3A6-4EA1-BB42-D573A88196E2}" type="datetimeFigureOut">
              <a:rPr lang="es-ES" smtClean="0"/>
              <a:pPr/>
              <a:t>20/05/2021</a:t>
            </a:fld>
            <a:endParaRPr lang="es-ES"/>
          </a:p>
        </p:txBody>
      </p:sp>
      <p:sp>
        <p:nvSpPr>
          <p:cNvPr id="4" name="3 Marcador de imagen de diapositiva"/>
          <p:cNvSpPr>
            <a:spLocks noGrp="1" noRot="1" noChangeAspect="1"/>
          </p:cNvSpPr>
          <p:nvPr>
            <p:ph type="sldImg" idx="2"/>
          </p:nvPr>
        </p:nvSpPr>
        <p:spPr>
          <a:xfrm>
            <a:off x="990600" y="768350"/>
            <a:ext cx="5118100" cy="3838575"/>
          </a:xfrm>
          <a:prstGeom prst="rect">
            <a:avLst/>
          </a:prstGeom>
          <a:noFill/>
          <a:ln w="12700">
            <a:solidFill>
              <a:prstClr val="black"/>
            </a:solidFill>
          </a:ln>
        </p:spPr>
        <p:txBody>
          <a:bodyPr vert="horz" lIns="99875" tIns="49937" rIns="99875" bIns="49937" rtlCol="0" anchor="ctr"/>
          <a:lstStyle/>
          <a:p>
            <a:endParaRPr lang="es-ES"/>
          </a:p>
        </p:txBody>
      </p:sp>
      <p:sp>
        <p:nvSpPr>
          <p:cNvPr id="5" name="4 Marcador de notas"/>
          <p:cNvSpPr>
            <a:spLocks noGrp="1"/>
          </p:cNvSpPr>
          <p:nvPr>
            <p:ph type="body" sz="quarter" idx="3"/>
          </p:nvPr>
        </p:nvSpPr>
        <p:spPr>
          <a:xfrm>
            <a:off x="709930" y="4861443"/>
            <a:ext cx="5679440" cy="4605576"/>
          </a:xfrm>
          <a:prstGeom prst="rect">
            <a:avLst/>
          </a:prstGeom>
        </p:spPr>
        <p:txBody>
          <a:bodyPr vert="horz" lIns="99875" tIns="49937" rIns="99875" bIns="49937"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9721106"/>
            <a:ext cx="3076363" cy="511731"/>
          </a:xfrm>
          <a:prstGeom prst="rect">
            <a:avLst/>
          </a:prstGeom>
        </p:spPr>
        <p:txBody>
          <a:bodyPr vert="horz" lIns="99875" tIns="49937" rIns="99875" bIns="49937" rtlCol="0" anchor="b"/>
          <a:lstStyle>
            <a:lvl1pPr algn="l">
              <a:defRPr sz="1400"/>
            </a:lvl1pPr>
          </a:lstStyle>
          <a:p>
            <a:r>
              <a:rPr lang="es-ES" smtClean="0"/>
              <a:t>CÓDIGO: SGC.DI.269       VERSIÓN: 1.0        DICIEMBRE 13 2011</a:t>
            </a:r>
            <a:endParaRPr lang="es-ES"/>
          </a:p>
        </p:txBody>
      </p:sp>
      <p:sp>
        <p:nvSpPr>
          <p:cNvPr id="7" name="6 Marcador de número de diapositiva"/>
          <p:cNvSpPr>
            <a:spLocks noGrp="1"/>
          </p:cNvSpPr>
          <p:nvPr>
            <p:ph type="sldNum" sz="quarter" idx="5"/>
          </p:nvPr>
        </p:nvSpPr>
        <p:spPr>
          <a:xfrm>
            <a:off x="4021293" y="9721106"/>
            <a:ext cx="3076363" cy="511731"/>
          </a:xfrm>
          <a:prstGeom prst="rect">
            <a:avLst/>
          </a:prstGeom>
        </p:spPr>
        <p:txBody>
          <a:bodyPr vert="horz" lIns="99875" tIns="49937" rIns="99875" bIns="49937" rtlCol="0" anchor="b"/>
          <a:lstStyle>
            <a:lvl1pPr algn="r">
              <a:defRPr sz="1400"/>
            </a:lvl1pPr>
          </a:lstStyle>
          <a:p>
            <a:fld id="{6A7441D7-C633-4324-86FF-E00342CAD518}" type="slidenum">
              <a:rPr lang="es-ES" smtClean="0"/>
              <a:pPr/>
              <a:t>‹Nº›</a:t>
            </a:fld>
            <a:endParaRPr lang="es-ES"/>
          </a:p>
        </p:txBody>
      </p:sp>
    </p:spTree>
    <p:extLst>
      <p:ext uri="{BB962C8B-B14F-4D97-AF65-F5344CB8AC3E}">
        <p14:creationId xmlns:p14="http://schemas.microsoft.com/office/powerpoint/2010/main" val="112462409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A7441D7-C633-4324-86FF-E00342CAD518}" type="slidenum">
              <a:rPr lang="es-ES" smtClean="0"/>
              <a:pPr/>
              <a:t>1</a:t>
            </a:fld>
            <a:endParaRPr lang="es-ES"/>
          </a:p>
        </p:txBody>
      </p:sp>
      <p:sp>
        <p:nvSpPr>
          <p:cNvPr id="5" name="4 Marcador de pie de página"/>
          <p:cNvSpPr>
            <a:spLocks noGrp="1"/>
          </p:cNvSpPr>
          <p:nvPr>
            <p:ph type="ftr" sz="quarter" idx="11"/>
          </p:nvPr>
        </p:nvSpPr>
        <p:spPr/>
        <p:txBody>
          <a:bodyPr/>
          <a:lstStyle/>
          <a:p>
            <a:r>
              <a:rPr lang="es-ES" smtClean="0"/>
              <a:t>CÓDIGO: SGC.DI.269       VERSIÓN: 1.0        DICIEMBRE 13 2011</a:t>
            </a:r>
            <a:endParaRPr lang="es-ES"/>
          </a:p>
        </p:txBody>
      </p:sp>
    </p:spTree>
    <p:extLst>
      <p:ext uri="{BB962C8B-B14F-4D97-AF65-F5344CB8AC3E}">
        <p14:creationId xmlns:p14="http://schemas.microsoft.com/office/powerpoint/2010/main" val="2775109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19050" y="749300"/>
          <a:ext cx="9163050" cy="5360988"/>
        </p:xfrm>
        <a:graphic>
          <a:graphicData uri="http://schemas.openxmlformats.org/presentationml/2006/ole">
            <mc:AlternateContent xmlns:mc="http://schemas.openxmlformats.org/markup-compatibility/2006">
              <mc:Choice xmlns:v="urn:schemas-microsoft-com:vml" Requires="v">
                <p:oleObj spid="_x0000_s1097" name="CorelDRAW" r:id="rId3" imgW="9168480" imgH="5375520" progId="">
                  <p:embed/>
                </p:oleObj>
              </mc:Choice>
              <mc:Fallback>
                <p:oleObj name="CorelDRAW" r:id="rId3" imgW="9168480" imgH="5375520" progId="">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19050" y="749300"/>
                        <a:ext cx="916305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3071813" y="2286000"/>
            <a:ext cx="28956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5" cstate="print"/>
          <a:srcRect/>
          <a:stretch>
            <a:fillRect/>
          </a:stretch>
        </p:blipFill>
        <p:spPr bwMode="auto">
          <a:xfrm>
            <a:off x="0" y="5864225"/>
            <a:ext cx="9144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385192" y="5661248"/>
            <a:ext cx="2026568" cy="216024"/>
          </a:xfrm>
          <a:prstGeom prst="rect">
            <a:avLst/>
          </a:prstGeom>
        </p:spPr>
        <p:txBody>
          <a:bodyPr vert="horz" lIns="91440" tIns="45720" rIns="91440" bIns="45720" rtlCol="0" anchor="ctr"/>
          <a:lstStyle>
            <a:lvl1pPr algn="ctr">
              <a:defRPr sz="500">
                <a:solidFill>
                  <a:schemeClr val="tx1"/>
                </a:solidFill>
              </a:defRPr>
            </a:lvl1pPr>
          </a:lstStyle>
          <a:p>
            <a:r>
              <a:rPr lang="es-EC" b="1" dirty="0" smtClean="0"/>
              <a:t>FECHA ÚLTIMA REVISIÓN: </a:t>
            </a:r>
            <a:r>
              <a:rPr lang="es-EC" dirty="0" smtClean="0"/>
              <a:t>09/10/13</a:t>
            </a:r>
            <a:endParaRPr lang="es-EC" dirty="0"/>
          </a:p>
        </p:txBody>
      </p:sp>
      <p:sp>
        <p:nvSpPr>
          <p:cNvPr id="11" name="8 Marcador de pie de página"/>
          <p:cNvSpPr>
            <a:spLocks noGrp="1"/>
          </p:cNvSpPr>
          <p:nvPr>
            <p:ph type="ftr" sz="quarter" idx="3"/>
          </p:nvPr>
        </p:nvSpPr>
        <p:spPr>
          <a:xfrm>
            <a:off x="4388160" y="5662451"/>
            <a:ext cx="1447800" cy="213618"/>
          </a:xfrm>
          <a:prstGeom prst="rect">
            <a:avLst/>
          </a:prstGeom>
        </p:spPr>
        <p:txBody>
          <a:bodyPr vert="horz" lIns="91440" tIns="45720" rIns="91440" bIns="45720" rtlCol="0" anchor="ctr"/>
          <a:lstStyle>
            <a:lvl1pPr algn="ctr">
              <a:defRPr sz="500">
                <a:solidFill>
                  <a:schemeClr val="tx1"/>
                </a:solidFill>
              </a:defRPr>
            </a:lvl1pPr>
          </a:lstStyle>
          <a:p>
            <a:r>
              <a:rPr lang="es-EC" b="1" smtClean="0"/>
              <a:t>CÓDIGO: </a:t>
            </a:r>
            <a:r>
              <a:rPr lang="es-EC" smtClean="0"/>
              <a:t>SGC.DI.260</a:t>
            </a:r>
            <a:endParaRPr lang="es-EC" dirty="0"/>
          </a:p>
        </p:txBody>
      </p:sp>
      <p:sp>
        <p:nvSpPr>
          <p:cNvPr id="12" name="9 Marcador de número de diapositiva"/>
          <p:cNvSpPr>
            <a:spLocks noGrp="1"/>
          </p:cNvSpPr>
          <p:nvPr>
            <p:ph type="sldNum" sz="quarter" idx="4"/>
          </p:nvPr>
        </p:nvSpPr>
        <p:spPr>
          <a:xfrm>
            <a:off x="7812360" y="5662451"/>
            <a:ext cx="87444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smtClean="0"/>
              <a:t>VERSIÓN: </a:t>
            </a:r>
            <a:r>
              <a:rPr lang="es-EC" dirty="0" smtClean="0"/>
              <a:t>1.1</a:t>
            </a:r>
            <a:endParaRPr lang="es-EC" dirty="0"/>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3102" y="222164"/>
            <a:ext cx="2232000" cy="57644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C" b="1" smtClean="0"/>
              <a:t>FECHA ÚLTIMA REVISIÓN: 13/12/11</a:t>
            </a:r>
            <a:endParaRPr lang="es-EC" dirty="0"/>
          </a:p>
        </p:txBody>
      </p:sp>
      <p:sp>
        <p:nvSpPr>
          <p:cNvPr id="3" name="2 Marcador de número de diapositiva"/>
          <p:cNvSpPr>
            <a:spLocks noGrp="1"/>
          </p:cNvSpPr>
          <p:nvPr>
            <p:ph type="sldNum" sz="quarter" idx="11"/>
          </p:nvPr>
        </p:nvSpPr>
        <p:spPr/>
        <p:txBody>
          <a:bodyPr/>
          <a:lstStyle/>
          <a:p>
            <a:r>
              <a:rPr lang="es-EC" b="1" smtClean="0"/>
              <a:t>VERSIÓN: </a:t>
            </a:r>
            <a:r>
              <a:rPr lang="es-EC" smtClean="0"/>
              <a:t>1.0</a:t>
            </a:r>
            <a:endParaRPr lang="es-EC" dirty="0"/>
          </a:p>
        </p:txBody>
      </p:sp>
      <p:sp>
        <p:nvSpPr>
          <p:cNvPr id="4" name="3 Marcador de pie de página"/>
          <p:cNvSpPr>
            <a:spLocks noGrp="1"/>
          </p:cNvSpPr>
          <p:nvPr>
            <p:ph type="ftr" sz="quarter" idx="12"/>
          </p:nvPr>
        </p:nvSpPr>
        <p:spPr/>
        <p:txBody>
          <a:bodyPr/>
          <a:lstStyle/>
          <a:p>
            <a:r>
              <a:rPr lang="es-EC" b="1" smtClean="0"/>
              <a:t>CÓDIGO: </a:t>
            </a:r>
            <a:r>
              <a:rPr lang="es-EC" smtClean="0"/>
              <a:t>SGC.DI.260</a:t>
            </a:r>
            <a:endParaRPr lang="es-EC"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s-EC"/>
          </a:p>
        </p:txBody>
      </p:sp>
      <p:sp>
        <p:nvSpPr>
          <p:cNvPr id="4" name="Marcador de fecha 3"/>
          <p:cNvSpPr>
            <a:spLocks noGrp="1"/>
          </p:cNvSpPr>
          <p:nvPr>
            <p:ph type="dt" sz="half" idx="10"/>
          </p:nvPr>
        </p:nvSpPr>
        <p:spPr/>
        <p:txBody>
          <a:bodyPr/>
          <a:lstStyle/>
          <a:p>
            <a:fld id="{7DFD9EDD-519C-4348-A32B-06D66EFE190F}" type="datetimeFigureOut">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‹Nº›</a:t>
            </a:fld>
            <a:endParaRPr lang="es-EC"/>
          </a:p>
        </p:txBody>
      </p:sp>
    </p:spTree>
    <p:extLst>
      <p:ext uri="{BB962C8B-B14F-4D97-AF65-F5344CB8AC3E}">
        <p14:creationId xmlns:p14="http://schemas.microsoft.com/office/powerpoint/2010/main" val="2662352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800">
              <a:solidFill>
                <a:schemeClr val="tx1"/>
              </a:solidFill>
            </a:endParaRPr>
          </a:p>
        </p:txBody>
      </p:sp>
      <p:sp>
        <p:nvSpPr>
          <p:cNvPr id="1047" name="Line 23"/>
          <p:cNvSpPr>
            <a:spLocks noChangeShapeType="1"/>
          </p:cNvSpPr>
          <p:nvPr userDrawn="1"/>
        </p:nvSpPr>
        <p:spPr bwMode="auto">
          <a:xfrm rot="10800000" flipH="1">
            <a:off x="25400" y="6235700"/>
            <a:ext cx="6659563" cy="0"/>
          </a:xfrm>
          <a:prstGeom prst="line">
            <a:avLst/>
          </a:prstGeom>
          <a:noFill/>
          <a:ln w="38100">
            <a:solidFill>
              <a:srgbClr val="FF0000"/>
            </a:solidFill>
            <a:round/>
            <a:headEnd/>
            <a:tailEnd/>
          </a:ln>
          <a:effectLst/>
        </p:spPr>
        <p:txBody>
          <a:bodyPr/>
          <a:lstStyle/>
          <a:p>
            <a:pPr>
              <a:defRPr/>
            </a:pPr>
            <a:endParaRPr lang="es-ES" sz="800">
              <a:solidFill>
                <a:schemeClr val="tx1"/>
              </a:solidFill>
            </a:endParaRPr>
          </a:p>
        </p:txBody>
      </p:sp>
      <p:sp>
        <p:nvSpPr>
          <p:cNvPr id="1048" name="Line 24"/>
          <p:cNvSpPr>
            <a:spLocks noChangeShapeType="1"/>
          </p:cNvSpPr>
          <p:nvPr userDrawn="1"/>
        </p:nvSpPr>
        <p:spPr bwMode="auto">
          <a:xfrm rot="10800000" flipH="1">
            <a:off x="25400" y="6283325"/>
            <a:ext cx="6659563" cy="0"/>
          </a:xfrm>
          <a:prstGeom prst="line">
            <a:avLst/>
          </a:prstGeom>
          <a:noFill/>
          <a:ln w="38100">
            <a:solidFill>
              <a:srgbClr val="006600"/>
            </a:solidFill>
            <a:round/>
            <a:headEnd/>
            <a:tailEnd/>
          </a:ln>
          <a:effectLst/>
        </p:spPr>
        <p:txBody>
          <a:bodyPr/>
          <a:lstStyle/>
          <a:p>
            <a:pPr>
              <a:defRPr/>
            </a:pPr>
            <a:endParaRPr lang="es-ES" sz="800">
              <a:solidFill>
                <a:schemeClr val="tx1"/>
              </a:solidFill>
            </a:endParaRPr>
          </a:p>
        </p:txBody>
      </p:sp>
      <p:sp>
        <p:nvSpPr>
          <p:cNvPr id="8" name="7 Marcador de fecha"/>
          <p:cNvSpPr>
            <a:spLocks noGrp="1"/>
          </p:cNvSpPr>
          <p:nvPr>
            <p:ph type="dt" sz="half" idx="2"/>
          </p:nvPr>
        </p:nvSpPr>
        <p:spPr>
          <a:xfrm>
            <a:off x="385192" y="6656871"/>
            <a:ext cx="2026568" cy="216024"/>
          </a:xfrm>
          <a:prstGeom prst="rect">
            <a:avLst/>
          </a:prstGeom>
        </p:spPr>
        <p:txBody>
          <a:bodyPr vert="horz" lIns="91440" tIns="45720" rIns="91440" bIns="45720" rtlCol="0" anchor="ctr"/>
          <a:lstStyle>
            <a:lvl1pPr algn="ctr">
              <a:defRPr sz="500">
                <a:solidFill>
                  <a:schemeClr val="tx1"/>
                </a:solidFill>
              </a:defRPr>
            </a:lvl1pPr>
          </a:lstStyle>
          <a:p>
            <a:r>
              <a:rPr lang="es-EC" b="1" dirty="0" smtClean="0"/>
              <a:t>FECHA ÚLTIMA REVISIÓN: </a:t>
            </a:r>
            <a:r>
              <a:rPr lang="es-EC" dirty="0" smtClean="0"/>
              <a:t>09/10/13</a:t>
            </a:r>
            <a:endParaRPr lang="es-EC" dirty="0"/>
          </a:p>
        </p:txBody>
      </p:sp>
      <p:sp>
        <p:nvSpPr>
          <p:cNvPr id="9" name="8 Marcador de pie de página"/>
          <p:cNvSpPr>
            <a:spLocks noGrp="1"/>
          </p:cNvSpPr>
          <p:nvPr>
            <p:ph type="ftr" sz="quarter" idx="3"/>
          </p:nvPr>
        </p:nvSpPr>
        <p:spPr>
          <a:xfrm>
            <a:off x="4388160" y="6658074"/>
            <a:ext cx="1447800" cy="213618"/>
          </a:xfrm>
          <a:prstGeom prst="rect">
            <a:avLst/>
          </a:prstGeom>
        </p:spPr>
        <p:txBody>
          <a:bodyPr vert="horz" lIns="91440" tIns="45720" rIns="91440" bIns="45720" rtlCol="0" anchor="ctr"/>
          <a:lstStyle>
            <a:lvl1pPr algn="ctr">
              <a:defRPr sz="500">
                <a:solidFill>
                  <a:schemeClr val="tx1"/>
                </a:solidFill>
              </a:defRPr>
            </a:lvl1pPr>
          </a:lstStyle>
          <a:p>
            <a:r>
              <a:rPr lang="es-EC" b="1" smtClean="0"/>
              <a:t>CÓDIGO: </a:t>
            </a:r>
            <a:r>
              <a:rPr lang="es-EC" smtClean="0"/>
              <a:t>SGC.DI.260</a:t>
            </a:r>
            <a:endParaRPr lang="es-EC" dirty="0"/>
          </a:p>
        </p:txBody>
      </p:sp>
      <p:sp>
        <p:nvSpPr>
          <p:cNvPr id="10" name="9 Marcador de número de diapositiva"/>
          <p:cNvSpPr>
            <a:spLocks noGrp="1"/>
          </p:cNvSpPr>
          <p:nvPr>
            <p:ph type="sldNum" sz="quarter" idx="4"/>
          </p:nvPr>
        </p:nvSpPr>
        <p:spPr>
          <a:xfrm>
            <a:off x="7812360" y="6658074"/>
            <a:ext cx="87444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smtClean="0"/>
              <a:t>VERSIÓN: </a:t>
            </a:r>
            <a:r>
              <a:rPr lang="es-EC" dirty="0" smtClean="0"/>
              <a:t>1.1</a:t>
            </a:r>
            <a:endParaRPr lang="es-EC" dirty="0"/>
          </a:p>
        </p:txBody>
      </p:sp>
      <p:pic>
        <p:nvPicPr>
          <p:cNvPr id="11" name="10 Imagen"/>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700214" y="5981170"/>
            <a:ext cx="2232000" cy="576448"/>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hf hdr="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fecha"/>
          <p:cNvSpPr>
            <a:spLocks noGrp="1"/>
          </p:cNvSpPr>
          <p:nvPr>
            <p:ph type="dt" sz="half" idx="2"/>
          </p:nvPr>
        </p:nvSpPr>
        <p:spPr/>
        <p:txBody>
          <a:bodyPr/>
          <a:lstStyle/>
          <a:p>
            <a:r>
              <a:rPr lang="es-EC" b="1" dirty="0" smtClean="0"/>
              <a:t>FECHA ÚLTIMA REVISIÓN: 13/12/11</a:t>
            </a:r>
            <a:endParaRPr lang="es-EC" dirty="0"/>
          </a:p>
        </p:txBody>
      </p:sp>
      <p:sp>
        <p:nvSpPr>
          <p:cNvPr id="6" name="5 Marcador de número de diapositiva"/>
          <p:cNvSpPr>
            <a:spLocks noGrp="1"/>
          </p:cNvSpPr>
          <p:nvPr>
            <p:ph type="sldNum" sz="quarter" idx="4"/>
          </p:nvPr>
        </p:nvSpPr>
        <p:spPr/>
        <p:txBody>
          <a:bodyPr/>
          <a:lstStyle/>
          <a:p>
            <a:r>
              <a:rPr lang="es-EC" b="1" smtClean="0"/>
              <a:t>VERSIÓN: </a:t>
            </a:r>
            <a:r>
              <a:rPr lang="es-EC" smtClean="0"/>
              <a:t>1.0</a:t>
            </a:r>
            <a:endParaRPr lang="es-EC" dirty="0"/>
          </a:p>
        </p:txBody>
      </p:sp>
      <p:sp>
        <p:nvSpPr>
          <p:cNvPr id="7" name="6 Marcador de pie de página"/>
          <p:cNvSpPr>
            <a:spLocks noGrp="1"/>
          </p:cNvSpPr>
          <p:nvPr>
            <p:ph type="ftr" sz="quarter" idx="3"/>
          </p:nvPr>
        </p:nvSpPr>
        <p:spPr/>
        <p:txBody>
          <a:bodyPr/>
          <a:lstStyle/>
          <a:p>
            <a:r>
              <a:rPr lang="es-EC" b="1" dirty="0" smtClean="0"/>
              <a:t>CÓDIGO: </a:t>
            </a:r>
            <a:r>
              <a:rPr lang="es-EC" dirty="0" smtClean="0"/>
              <a:t>GDI.3.1.004</a:t>
            </a:r>
            <a:endParaRPr lang="es-EC" dirty="0"/>
          </a:p>
        </p:txBody>
      </p:sp>
      <p:sp>
        <p:nvSpPr>
          <p:cNvPr id="10" name="CuadroTexto 9"/>
          <p:cNvSpPr txBox="1"/>
          <p:nvPr/>
        </p:nvSpPr>
        <p:spPr>
          <a:xfrm>
            <a:off x="611560" y="1052736"/>
            <a:ext cx="8280920" cy="4493538"/>
          </a:xfrm>
          <a:prstGeom prst="rect">
            <a:avLst/>
          </a:prstGeom>
          <a:noFill/>
        </p:spPr>
        <p:txBody>
          <a:bodyPr wrap="square" rtlCol="0">
            <a:spAutoFit/>
          </a:bodyPr>
          <a:lstStyle/>
          <a:p>
            <a:pPr algn="ctr"/>
            <a:r>
              <a:rPr lang="es-EC" b="1" dirty="0"/>
              <a:t>Efecto de tres niveles de una pre mezcla vitamínico-mineral sobre la producción y calidad de huevo en gallinas (</a:t>
            </a:r>
            <a:r>
              <a:rPr lang="es-EC" i="1" dirty="0"/>
              <a:t>Lohmann brown</a:t>
            </a:r>
            <a:r>
              <a:rPr lang="es-EC" b="1" dirty="0"/>
              <a:t>)</a:t>
            </a:r>
            <a:endParaRPr lang="en-US" dirty="0"/>
          </a:p>
          <a:p>
            <a:pPr algn="ctr"/>
            <a:r>
              <a:rPr lang="es-EC" dirty="0"/>
              <a:t> </a:t>
            </a:r>
            <a:endParaRPr lang="en-US" dirty="0"/>
          </a:p>
          <a:p>
            <a:pPr algn="ctr"/>
            <a:r>
              <a:rPr lang="es-MX" dirty="0"/>
              <a:t>Castro Blacio, Robin Humberto</a:t>
            </a:r>
            <a:endParaRPr lang="en-US" dirty="0"/>
          </a:p>
          <a:p>
            <a:pPr algn="ctr"/>
            <a:r>
              <a:rPr lang="es-MX" dirty="0"/>
              <a:t> </a:t>
            </a:r>
            <a:endParaRPr lang="en-US" dirty="0"/>
          </a:p>
          <a:p>
            <a:pPr algn="ctr"/>
            <a:r>
              <a:rPr lang="es-MX" dirty="0"/>
              <a:t>Departamento de Ciencias de la Vida y la Agricultura </a:t>
            </a:r>
            <a:endParaRPr lang="en-US" dirty="0"/>
          </a:p>
          <a:p>
            <a:pPr algn="ctr"/>
            <a:r>
              <a:rPr lang="es-MX" dirty="0"/>
              <a:t> </a:t>
            </a:r>
            <a:endParaRPr lang="en-US" dirty="0"/>
          </a:p>
          <a:p>
            <a:pPr algn="ctr"/>
            <a:r>
              <a:rPr lang="es-MX" dirty="0"/>
              <a:t>Carrera de Ingeniería Agropecuaria</a:t>
            </a:r>
            <a:endParaRPr lang="en-US" dirty="0"/>
          </a:p>
          <a:p>
            <a:pPr algn="ctr"/>
            <a:r>
              <a:rPr lang="es-MX" dirty="0"/>
              <a:t> </a:t>
            </a:r>
            <a:endParaRPr lang="es-MX" dirty="0" smtClean="0"/>
          </a:p>
          <a:p>
            <a:pPr algn="ctr"/>
            <a:endParaRPr lang="en-US" dirty="0"/>
          </a:p>
          <a:p>
            <a:pPr algn="ctr"/>
            <a:r>
              <a:rPr lang="es-MX" dirty="0"/>
              <a:t>Trabajo de Titulación previo a la Obtención del Título de Ingeniero Agropecuario</a:t>
            </a:r>
            <a:endParaRPr lang="en-US" dirty="0"/>
          </a:p>
          <a:p>
            <a:pPr algn="ctr"/>
            <a:r>
              <a:rPr lang="es-MX" dirty="0"/>
              <a:t> </a:t>
            </a:r>
            <a:endParaRPr lang="en-US" dirty="0"/>
          </a:p>
          <a:p>
            <a:pPr algn="ctr"/>
            <a:r>
              <a:rPr lang="es-MX" dirty="0"/>
              <a:t>Ing. Ortiz Manzano, Mario Leonardo </a:t>
            </a:r>
            <a:r>
              <a:rPr lang="es-MX" dirty="0" err="1"/>
              <a:t>Mgs</a:t>
            </a:r>
            <a:r>
              <a:rPr lang="es-MX" dirty="0"/>
              <a:t>.</a:t>
            </a:r>
            <a:endParaRPr lang="en-US" dirty="0"/>
          </a:p>
          <a:p>
            <a:pPr algn="ctr"/>
            <a:r>
              <a:rPr lang="es-MX" dirty="0"/>
              <a:t> </a:t>
            </a:r>
            <a:endParaRPr lang="en-US" dirty="0"/>
          </a:p>
          <a:p>
            <a:pPr algn="ctr"/>
            <a:r>
              <a:rPr lang="es-MX" dirty="0"/>
              <a:t>Marzo 2021</a:t>
            </a:r>
            <a:endParaRPr lang="en-US" dirty="0"/>
          </a:p>
          <a:p>
            <a:pPr algn="ctr"/>
            <a:endParaRPr lang="es-ES" sz="16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10</a:t>
            </a:fld>
            <a:endParaRPr lang="es-EC"/>
          </a:p>
        </p:txBody>
      </p:sp>
      <p:sp>
        <p:nvSpPr>
          <p:cNvPr id="7" name="CuadroTexto 6"/>
          <p:cNvSpPr txBox="1"/>
          <p:nvPr/>
        </p:nvSpPr>
        <p:spPr>
          <a:xfrm>
            <a:off x="186395" y="81432"/>
            <a:ext cx="3209528"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METODOLOGÍA </a:t>
            </a:r>
            <a:endParaRPr lang="es-ES" sz="2400" b="1" dirty="0">
              <a:latin typeface="Times New Roman" panose="02020603050405020304" pitchFamily="18" charset="0"/>
              <a:cs typeface="Times New Roman" panose="02020603050405020304" pitchFamily="18" charset="0"/>
            </a:endParaRPr>
          </a:p>
        </p:txBody>
      </p:sp>
      <p:sp>
        <p:nvSpPr>
          <p:cNvPr id="2" name="CuadroTexto 1"/>
          <p:cNvSpPr txBox="1"/>
          <p:nvPr/>
        </p:nvSpPr>
        <p:spPr>
          <a:xfrm>
            <a:off x="215516" y="908720"/>
            <a:ext cx="4392488" cy="369332"/>
          </a:xfrm>
          <a:prstGeom prst="rect">
            <a:avLst/>
          </a:prstGeom>
          <a:noFill/>
        </p:spPr>
        <p:txBody>
          <a:bodyPr wrap="square" rtlCol="0">
            <a:spAutoFit/>
          </a:bodyPr>
          <a:lstStyle/>
          <a:p>
            <a:pPr algn="just"/>
            <a:r>
              <a:rPr lang="es-EC" b="1" u="sng" dirty="0" smtClean="0"/>
              <a:t>Formulación del alimento balanceado</a:t>
            </a:r>
            <a:endParaRPr lang="en-US" b="1" u="sng" dirty="0"/>
          </a:p>
        </p:txBody>
      </p:sp>
      <p:pic>
        <p:nvPicPr>
          <p:cNvPr id="9" name="Imagen 8"/>
          <p:cNvPicPr>
            <a:picLocks noChangeAspect="1"/>
          </p:cNvPicPr>
          <p:nvPr/>
        </p:nvPicPr>
        <p:blipFill rotWithShape="1">
          <a:blip r:embed="rId2"/>
          <a:srcRect l="14026" t="9641" r="15687" b="6688"/>
          <a:stretch/>
        </p:blipFill>
        <p:spPr>
          <a:xfrm>
            <a:off x="4499992" y="658790"/>
            <a:ext cx="4169866" cy="2448272"/>
          </a:xfrm>
          <a:prstGeom prst="rect">
            <a:avLst/>
          </a:prstGeom>
        </p:spPr>
      </p:pic>
      <p:pic>
        <p:nvPicPr>
          <p:cNvPr id="10" name="Imagen 9"/>
          <p:cNvPicPr>
            <a:picLocks noChangeAspect="1"/>
          </p:cNvPicPr>
          <p:nvPr/>
        </p:nvPicPr>
        <p:blipFill rotWithShape="1">
          <a:blip r:embed="rId3"/>
          <a:srcRect l="36718" t="11610" r="36718" b="13579"/>
          <a:stretch/>
        </p:blipFill>
        <p:spPr>
          <a:xfrm rot="16200000">
            <a:off x="813155" y="3187184"/>
            <a:ext cx="1761610" cy="2789214"/>
          </a:xfrm>
          <a:prstGeom prst="rect">
            <a:avLst/>
          </a:prstGeom>
        </p:spPr>
      </p:pic>
      <p:sp>
        <p:nvSpPr>
          <p:cNvPr id="13" name="CuadroTexto 12"/>
          <p:cNvSpPr txBox="1"/>
          <p:nvPr/>
        </p:nvSpPr>
        <p:spPr>
          <a:xfrm>
            <a:off x="1071566" y="1711802"/>
            <a:ext cx="2680388" cy="369332"/>
          </a:xfrm>
          <a:prstGeom prst="rect">
            <a:avLst/>
          </a:prstGeom>
          <a:noFill/>
          <a:ln>
            <a:solidFill>
              <a:schemeClr val="accent1">
                <a:lumMod val="90000"/>
              </a:schemeClr>
            </a:solidFill>
          </a:ln>
        </p:spPr>
        <p:txBody>
          <a:bodyPr wrap="square" rtlCol="0">
            <a:spAutoFit/>
          </a:bodyPr>
          <a:lstStyle/>
          <a:p>
            <a:pPr algn="just"/>
            <a:r>
              <a:rPr lang="es-EC" dirty="0" smtClean="0"/>
              <a:t> a base de maíz y soya</a:t>
            </a:r>
            <a:endParaRPr lang="en-US" dirty="0"/>
          </a:p>
        </p:txBody>
      </p:sp>
      <p:sp>
        <p:nvSpPr>
          <p:cNvPr id="14" name="CuadroTexto 13"/>
          <p:cNvSpPr txBox="1"/>
          <p:nvPr/>
        </p:nvSpPr>
        <p:spPr>
          <a:xfrm>
            <a:off x="1583668" y="2429395"/>
            <a:ext cx="1656184" cy="923330"/>
          </a:xfrm>
          <a:prstGeom prst="rect">
            <a:avLst/>
          </a:prstGeom>
          <a:noFill/>
          <a:ln>
            <a:solidFill>
              <a:schemeClr val="accent1">
                <a:lumMod val="90000"/>
              </a:schemeClr>
            </a:solidFill>
          </a:ln>
        </p:spPr>
        <p:txBody>
          <a:bodyPr wrap="square" rtlCol="0">
            <a:spAutoFit/>
          </a:bodyPr>
          <a:lstStyle/>
          <a:p>
            <a:pPr algn="just"/>
            <a:r>
              <a:rPr lang="es-EC" dirty="0" smtClean="0"/>
              <a:t>Iso-proteico</a:t>
            </a:r>
          </a:p>
          <a:p>
            <a:pPr algn="just"/>
            <a:r>
              <a:rPr lang="es-EC" dirty="0" smtClean="0"/>
              <a:t>Iso-fosfórico</a:t>
            </a:r>
          </a:p>
          <a:p>
            <a:pPr algn="just"/>
            <a:r>
              <a:rPr lang="es-EC" dirty="0" smtClean="0"/>
              <a:t>Iso-energético</a:t>
            </a:r>
            <a:endParaRPr lang="en-US" dirty="0"/>
          </a:p>
        </p:txBody>
      </p:sp>
      <p:sp>
        <p:nvSpPr>
          <p:cNvPr id="16" name="CuadroTexto 15"/>
          <p:cNvSpPr txBox="1"/>
          <p:nvPr/>
        </p:nvSpPr>
        <p:spPr>
          <a:xfrm>
            <a:off x="165700" y="4039577"/>
            <a:ext cx="3056520" cy="369332"/>
          </a:xfrm>
          <a:prstGeom prst="rect">
            <a:avLst/>
          </a:prstGeom>
          <a:noFill/>
        </p:spPr>
        <p:txBody>
          <a:bodyPr wrap="square" rtlCol="0">
            <a:spAutoFit/>
          </a:bodyPr>
          <a:lstStyle/>
          <a:p>
            <a:pPr algn="just"/>
            <a:r>
              <a:rPr lang="es-EC" dirty="0" smtClean="0"/>
              <a:t> </a:t>
            </a:r>
            <a:endParaRPr lang="en-US" dirty="0"/>
          </a:p>
        </p:txBody>
      </p:sp>
      <p:cxnSp>
        <p:nvCxnSpPr>
          <p:cNvPr id="18" name="Conector recto de flecha 17"/>
          <p:cNvCxnSpPr>
            <a:stCxn id="2" idx="2"/>
            <a:endCxn id="13" idx="0"/>
          </p:cNvCxnSpPr>
          <p:nvPr/>
        </p:nvCxnSpPr>
        <p:spPr>
          <a:xfrm>
            <a:off x="2411760" y="1278052"/>
            <a:ext cx="0" cy="4337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Conector angular 23"/>
          <p:cNvCxnSpPr>
            <a:stCxn id="13" idx="1"/>
            <a:endCxn id="14" idx="1"/>
          </p:cNvCxnSpPr>
          <p:nvPr/>
        </p:nvCxnSpPr>
        <p:spPr>
          <a:xfrm rot="10800000" flipH="1" flipV="1">
            <a:off x="1071566" y="1896468"/>
            <a:ext cx="512102" cy="994592"/>
          </a:xfrm>
          <a:prstGeom prst="bentConnector3">
            <a:avLst>
              <a:gd name="adj1" fmla="val -44640"/>
            </a:avLst>
          </a:prstGeom>
          <a:ln>
            <a:tailEnd type="triangle"/>
          </a:ln>
        </p:spPr>
        <p:style>
          <a:lnRef idx="2">
            <a:schemeClr val="dk1"/>
          </a:lnRef>
          <a:fillRef idx="0">
            <a:schemeClr val="dk1"/>
          </a:fillRef>
          <a:effectRef idx="1">
            <a:schemeClr val="dk1"/>
          </a:effectRef>
          <a:fontRef idx="minor">
            <a:schemeClr val="tx1"/>
          </a:fontRef>
        </p:style>
      </p:cxnSp>
      <p:pic>
        <p:nvPicPr>
          <p:cNvPr id="25" name="Imagen 24"/>
          <p:cNvPicPr>
            <a:picLocks noChangeAspect="1"/>
          </p:cNvPicPr>
          <p:nvPr/>
        </p:nvPicPr>
        <p:blipFill rotWithShape="1">
          <a:blip r:embed="rId4"/>
          <a:srcRect l="30630" t="37203" r="26756" b="12594"/>
          <a:stretch/>
        </p:blipFill>
        <p:spPr>
          <a:xfrm>
            <a:off x="3239852" y="3131588"/>
            <a:ext cx="5763808" cy="3633295"/>
          </a:xfrm>
          <a:prstGeom prst="rect">
            <a:avLst/>
          </a:prstGeom>
        </p:spPr>
      </p:pic>
      <p:sp>
        <p:nvSpPr>
          <p:cNvPr id="19" name="CuadroTexto 18"/>
          <p:cNvSpPr txBox="1"/>
          <p:nvPr/>
        </p:nvSpPr>
        <p:spPr>
          <a:xfrm>
            <a:off x="21684" y="5600557"/>
            <a:ext cx="3200536" cy="646331"/>
          </a:xfrm>
          <a:prstGeom prst="rect">
            <a:avLst/>
          </a:prstGeom>
          <a:noFill/>
          <a:ln>
            <a:solidFill>
              <a:schemeClr val="accent2">
                <a:lumMod val="40000"/>
                <a:lumOff val="60000"/>
              </a:schemeClr>
            </a:solidFill>
          </a:ln>
        </p:spPr>
        <p:txBody>
          <a:bodyPr wrap="square" rtlCol="0">
            <a:spAutoFit/>
          </a:bodyPr>
          <a:lstStyle/>
          <a:p>
            <a:pPr algn="just"/>
            <a:r>
              <a:rPr lang="es-EC" dirty="0" smtClean="0"/>
              <a:t>Se suministro diariamente la cantidad de 120g/ave/día.</a:t>
            </a:r>
            <a:endParaRPr lang="en-US" dirty="0"/>
          </a:p>
        </p:txBody>
      </p:sp>
    </p:spTree>
    <p:extLst>
      <p:ext uri="{BB962C8B-B14F-4D97-AF65-F5344CB8AC3E}">
        <p14:creationId xmlns:p14="http://schemas.microsoft.com/office/powerpoint/2010/main" val="4915845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11</a:t>
            </a:fld>
            <a:endParaRPr lang="es-EC"/>
          </a:p>
        </p:txBody>
      </p:sp>
      <p:sp>
        <p:nvSpPr>
          <p:cNvPr id="7" name="CuadroTexto 6"/>
          <p:cNvSpPr txBox="1"/>
          <p:nvPr/>
        </p:nvSpPr>
        <p:spPr>
          <a:xfrm>
            <a:off x="186395" y="81432"/>
            <a:ext cx="3209528"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METODOLOGÍA </a:t>
            </a:r>
            <a:endParaRPr lang="es-ES" sz="2400" b="1" dirty="0">
              <a:latin typeface="Times New Roman" panose="02020603050405020304" pitchFamily="18" charset="0"/>
              <a:cs typeface="Times New Roman" panose="02020603050405020304" pitchFamily="18" charset="0"/>
            </a:endParaRPr>
          </a:p>
        </p:txBody>
      </p:sp>
      <p:sp>
        <p:nvSpPr>
          <p:cNvPr id="2" name="CuadroTexto 1"/>
          <p:cNvSpPr txBox="1"/>
          <p:nvPr/>
        </p:nvSpPr>
        <p:spPr>
          <a:xfrm>
            <a:off x="3164024" y="571435"/>
            <a:ext cx="2448272" cy="369332"/>
          </a:xfrm>
          <a:prstGeom prst="rect">
            <a:avLst/>
          </a:prstGeom>
          <a:noFill/>
        </p:spPr>
        <p:txBody>
          <a:bodyPr wrap="square" rtlCol="0">
            <a:spAutoFit/>
          </a:bodyPr>
          <a:lstStyle/>
          <a:p>
            <a:pPr algn="just"/>
            <a:r>
              <a:rPr lang="es-EC" b="1" u="sng" dirty="0" smtClean="0"/>
              <a:t>Variables a medir</a:t>
            </a:r>
            <a:endParaRPr lang="en-US" b="1" u="sng" dirty="0"/>
          </a:p>
        </p:txBody>
      </p:sp>
      <p:sp>
        <p:nvSpPr>
          <p:cNvPr id="9" name="CuadroTexto 8"/>
          <p:cNvSpPr txBox="1"/>
          <p:nvPr/>
        </p:nvSpPr>
        <p:spPr>
          <a:xfrm>
            <a:off x="1160063" y="1102716"/>
            <a:ext cx="1550621" cy="369332"/>
          </a:xfrm>
          <a:prstGeom prst="rect">
            <a:avLst/>
          </a:prstGeom>
          <a:noFill/>
          <a:ln>
            <a:solidFill>
              <a:schemeClr val="accent2">
                <a:lumMod val="40000"/>
                <a:lumOff val="60000"/>
              </a:schemeClr>
            </a:solidFill>
          </a:ln>
        </p:spPr>
        <p:txBody>
          <a:bodyPr wrap="square" rtlCol="0">
            <a:spAutoFit/>
          </a:bodyPr>
          <a:lstStyle/>
          <a:p>
            <a:pPr algn="just"/>
            <a:r>
              <a:rPr lang="es-EC" b="1" dirty="0"/>
              <a:t>P</a:t>
            </a:r>
            <a:r>
              <a:rPr lang="es-EC" b="1" dirty="0" smtClean="0"/>
              <a:t>roducción</a:t>
            </a:r>
            <a:endParaRPr lang="en-US" b="1" dirty="0"/>
          </a:p>
        </p:txBody>
      </p:sp>
      <p:pic>
        <p:nvPicPr>
          <p:cNvPr id="11" name="Imagen 10"/>
          <p:cNvPicPr>
            <a:picLocks noChangeAspect="1"/>
          </p:cNvPicPr>
          <p:nvPr/>
        </p:nvPicPr>
        <p:blipFill rotWithShape="1">
          <a:blip r:embed="rId2"/>
          <a:srcRect l="54980" t="21454" r="4065" b="36219"/>
          <a:stretch/>
        </p:blipFill>
        <p:spPr>
          <a:xfrm>
            <a:off x="507692" y="4149080"/>
            <a:ext cx="4471566" cy="2598343"/>
          </a:xfrm>
          <a:prstGeom prst="rect">
            <a:avLst/>
          </a:prstGeom>
        </p:spPr>
      </p:pic>
      <p:sp>
        <p:nvSpPr>
          <p:cNvPr id="12" name="CuadroTexto 11"/>
          <p:cNvSpPr txBox="1"/>
          <p:nvPr/>
        </p:nvSpPr>
        <p:spPr>
          <a:xfrm>
            <a:off x="5101757" y="4820617"/>
            <a:ext cx="3945949" cy="923330"/>
          </a:xfrm>
          <a:prstGeom prst="rect">
            <a:avLst/>
          </a:prstGeom>
          <a:noFill/>
          <a:ln>
            <a:solidFill>
              <a:schemeClr val="accent2">
                <a:lumMod val="40000"/>
                <a:lumOff val="60000"/>
              </a:schemeClr>
            </a:solidFill>
          </a:ln>
        </p:spPr>
        <p:txBody>
          <a:bodyPr wrap="square" rtlCol="0">
            <a:spAutoFit/>
          </a:bodyPr>
          <a:lstStyle/>
          <a:p>
            <a:pPr algn="just"/>
            <a:r>
              <a:rPr lang="es-EC" dirty="0" smtClean="0"/>
              <a:t>Posterior a la alimentación, en las tardes (14:00)se registro la producción diaria.</a:t>
            </a:r>
            <a:endParaRPr lang="en-US" dirty="0"/>
          </a:p>
        </p:txBody>
      </p:sp>
      <p:pic>
        <p:nvPicPr>
          <p:cNvPr id="13" name="Imagen 12"/>
          <p:cNvPicPr>
            <a:picLocks noChangeAspect="1"/>
          </p:cNvPicPr>
          <p:nvPr/>
        </p:nvPicPr>
        <p:blipFill rotWithShape="1">
          <a:blip r:embed="rId3"/>
          <a:srcRect l="7386" t="14563" r="26756" b="5703"/>
          <a:stretch/>
        </p:blipFill>
        <p:spPr>
          <a:xfrm>
            <a:off x="4311511" y="1268759"/>
            <a:ext cx="4736196" cy="3223797"/>
          </a:xfrm>
          <a:prstGeom prst="rect">
            <a:avLst/>
          </a:prstGeom>
        </p:spPr>
      </p:pic>
      <p:pic>
        <p:nvPicPr>
          <p:cNvPr id="3" name="Imagen 2"/>
          <p:cNvPicPr>
            <a:picLocks noChangeAspect="1"/>
          </p:cNvPicPr>
          <p:nvPr/>
        </p:nvPicPr>
        <p:blipFill rotWithShape="1">
          <a:blip r:embed="rId4"/>
          <a:srcRect l="1852" t="33266" r="51106" b="11610"/>
          <a:stretch/>
        </p:blipFill>
        <p:spPr>
          <a:xfrm>
            <a:off x="186395" y="1641337"/>
            <a:ext cx="4068349" cy="2680324"/>
          </a:xfrm>
          <a:prstGeom prst="rect">
            <a:avLst/>
          </a:prstGeom>
        </p:spPr>
      </p:pic>
    </p:spTree>
    <p:extLst>
      <p:ext uri="{BB962C8B-B14F-4D97-AF65-F5344CB8AC3E}">
        <p14:creationId xmlns:p14="http://schemas.microsoft.com/office/powerpoint/2010/main" val="17817296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12</a:t>
            </a:fld>
            <a:endParaRPr lang="es-EC"/>
          </a:p>
        </p:txBody>
      </p:sp>
      <p:sp>
        <p:nvSpPr>
          <p:cNvPr id="7" name="CuadroTexto 6"/>
          <p:cNvSpPr txBox="1"/>
          <p:nvPr/>
        </p:nvSpPr>
        <p:spPr>
          <a:xfrm>
            <a:off x="186395" y="81432"/>
            <a:ext cx="3209528"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METODOLOGÍA </a:t>
            </a:r>
            <a:endParaRPr lang="es-ES" sz="2400" b="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3164024" y="750189"/>
            <a:ext cx="2272072" cy="369332"/>
          </a:xfrm>
          <a:prstGeom prst="rect">
            <a:avLst/>
          </a:prstGeom>
          <a:noFill/>
        </p:spPr>
        <p:txBody>
          <a:bodyPr wrap="square" rtlCol="0">
            <a:spAutoFit/>
          </a:bodyPr>
          <a:lstStyle/>
          <a:p>
            <a:pPr algn="just"/>
            <a:r>
              <a:rPr lang="es-EC" b="1" u="sng" dirty="0" smtClean="0"/>
              <a:t>Variables a medir</a:t>
            </a:r>
            <a:endParaRPr lang="en-US" b="1" u="sng" dirty="0"/>
          </a:p>
        </p:txBody>
      </p:sp>
      <p:sp>
        <p:nvSpPr>
          <p:cNvPr id="9" name="CuadroTexto 8"/>
          <p:cNvSpPr txBox="1"/>
          <p:nvPr/>
        </p:nvSpPr>
        <p:spPr>
          <a:xfrm>
            <a:off x="529262" y="1265058"/>
            <a:ext cx="3764995" cy="369332"/>
          </a:xfrm>
          <a:prstGeom prst="rect">
            <a:avLst/>
          </a:prstGeom>
          <a:noFill/>
          <a:ln>
            <a:solidFill>
              <a:schemeClr val="accent2">
                <a:lumMod val="40000"/>
                <a:lumOff val="60000"/>
              </a:schemeClr>
            </a:solidFill>
          </a:ln>
        </p:spPr>
        <p:txBody>
          <a:bodyPr wrap="square" rtlCol="0">
            <a:spAutoFit/>
          </a:bodyPr>
          <a:lstStyle/>
          <a:p>
            <a:pPr algn="just"/>
            <a:r>
              <a:rPr lang="es-EC" b="1" dirty="0" smtClean="0"/>
              <a:t>Parámetros de calidad de huevo</a:t>
            </a:r>
            <a:endParaRPr lang="en-US" b="1" dirty="0"/>
          </a:p>
        </p:txBody>
      </p:sp>
      <p:sp>
        <p:nvSpPr>
          <p:cNvPr id="10" name="CuadroTexto 9"/>
          <p:cNvSpPr txBox="1"/>
          <p:nvPr/>
        </p:nvSpPr>
        <p:spPr>
          <a:xfrm>
            <a:off x="1101176" y="2143992"/>
            <a:ext cx="1882552" cy="369332"/>
          </a:xfrm>
          <a:prstGeom prst="rect">
            <a:avLst/>
          </a:prstGeom>
          <a:noFill/>
          <a:ln>
            <a:solidFill>
              <a:schemeClr val="accent2">
                <a:lumMod val="40000"/>
                <a:lumOff val="60000"/>
              </a:schemeClr>
            </a:solidFill>
          </a:ln>
        </p:spPr>
        <p:txBody>
          <a:bodyPr wrap="square" rtlCol="0">
            <a:spAutoFit/>
          </a:bodyPr>
          <a:lstStyle/>
          <a:p>
            <a:pPr algn="just"/>
            <a:r>
              <a:rPr lang="es-EC" dirty="0" smtClean="0"/>
              <a:t>Calidad externa</a:t>
            </a:r>
            <a:endParaRPr lang="en-US" dirty="0"/>
          </a:p>
        </p:txBody>
      </p:sp>
      <p:sp>
        <p:nvSpPr>
          <p:cNvPr id="11" name="CuadroTexto 10"/>
          <p:cNvSpPr txBox="1"/>
          <p:nvPr/>
        </p:nvSpPr>
        <p:spPr>
          <a:xfrm>
            <a:off x="861090" y="4270855"/>
            <a:ext cx="1882552" cy="369332"/>
          </a:xfrm>
          <a:prstGeom prst="rect">
            <a:avLst/>
          </a:prstGeom>
          <a:noFill/>
          <a:ln>
            <a:solidFill>
              <a:schemeClr val="accent2">
                <a:lumMod val="40000"/>
                <a:lumOff val="60000"/>
              </a:schemeClr>
            </a:solidFill>
          </a:ln>
        </p:spPr>
        <p:txBody>
          <a:bodyPr wrap="square" rtlCol="0">
            <a:spAutoFit/>
          </a:bodyPr>
          <a:lstStyle/>
          <a:p>
            <a:pPr algn="just"/>
            <a:r>
              <a:rPr lang="es-EC" dirty="0" smtClean="0"/>
              <a:t>Calidad interna</a:t>
            </a:r>
            <a:endParaRPr lang="en-US" dirty="0"/>
          </a:p>
        </p:txBody>
      </p:sp>
      <p:sp>
        <p:nvSpPr>
          <p:cNvPr id="12" name="CuadroTexto 11"/>
          <p:cNvSpPr txBox="1"/>
          <p:nvPr/>
        </p:nvSpPr>
        <p:spPr>
          <a:xfrm>
            <a:off x="1101176" y="3136205"/>
            <a:ext cx="3187114" cy="923330"/>
          </a:xfrm>
          <a:prstGeom prst="rect">
            <a:avLst/>
          </a:prstGeom>
          <a:noFill/>
          <a:ln>
            <a:solidFill>
              <a:schemeClr val="accent2">
                <a:lumMod val="40000"/>
                <a:lumOff val="60000"/>
              </a:schemeClr>
            </a:solidFill>
          </a:ln>
        </p:spPr>
        <p:txBody>
          <a:bodyPr wrap="square" rtlCol="0">
            <a:spAutoFit/>
          </a:bodyPr>
          <a:lstStyle/>
          <a:p>
            <a:pPr marL="285750" indent="-285750" algn="just">
              <a:buFont typeface="Arial" panose="020B0604020202020204" pitchFamily="34" charset="0"/>
              <a:buChar char="•"/>
            </a:pPr>
            <a:r>
              <a:rPr lang="es-EC" dirty="0" smtClean="0"/>
              <a:t>Peso.</a:t>
            </a:r>
          </a:p>
          <a:p>
            <a:pPr marL="285750" indent="-285750" algn="just">
              <a:buFont typeface="Arial" panose="020B0604020202020204" pitchFamily="34" charset="0"/>
              <a:buChar char="•"/>
            </a:pPr>
            <a:r>
              <a:rPr lang="es-EC" dirty="0" smtClean="0"/>
              <a:t>Resistencia del cascarón.</a:t>
            </a:r>
          </a:p>
          <a:p>
            <a:pPr marL="285750" indent="-285750" algn="just">
              <a:buFont typeface="Arial" panose="020B0604020202020204" pitchFamily="34" charset="0"/>
              <a:buChar char="•"/>
            </a:pPr>
            <a:r>
              <a:rPr lang="es-EC" dirty="0" smtClean="0"/>
              <a:t>Espesor del cascarón.</a:t>
            </a:r>
            <a:endParaRPr lang="en-US" dirty="0"/>
          </a:p>
        </p:txBody>
      </p:sp>
      <p:sp>
        <p:nvSpPr>
          <p:cNvPr id="13" name="CuadroTexto 12"/>
          <p:cNvSpPr txBox="1"/>
          <p:nvPr/>
        </p:nvSpPr>
        <p:spPr>
          <a:xfrm>
            <a:off x="1101176" y="5036730"/>
            <a:ext cx="2989852" cy="923330"/>
          </a:xfrm>
          <a:prstGeom prst="rect">
            <a:avLst/>
          </a:prstGeom>
          <a:noFill/>
          <a:ln>
            <a:solidFill>
              <a:schemeClr val="accent2">
                <a:lumMod val="40000"/>
                <a:lumOff val="60000"/>
              </a:schemeClr>
            </a:solidFill>
          </a:ln>
        </p:spPr>
        <p:txBody>
          <a:bodyPr wrap="square" rtlCol="0">
            <a:spAutoFit/>
          </a:bodyPr>
          <a:lstStyle/>
          <a:p>
            <a:pPr marL="285750" indent="-285750" algn="just">
              <a:buFont typeface="Arial" panose="020B0604020202020204" pitchFamily="34" charset="0"/>
              <a:buChar char="•"/>
            </a:pPr>
            <a:r>
              <a:rPr lang="es-EC" dirty="0" smtClean="0"/>
              <a:t>Alto de albumen.</a:t>
            </a:r>
          </a:p>
          <a:p>
            <a:pPr marL="285750" indent="-285750" algn="just">
              <a:buFont typeface="Arial" panose="020B0604020202020204" pitchFamily="34" charset="0"/>
              <a:buChar char="•"/>
            </a:pPr>
            <a:r>
              <a:rPr lang="es-EC" dirty="0" smtClean="0"/>
              <a:t>Unidades </a:t>
            </a:r>
            <a:r>
              <a:rPr lang="es-EC" dirty="0" err="1" smtClean="0"/>
              <a:t>Haugh</a:t>
            </a:r>
            <a:r>
              <a:rPr lang="en-US" dirty="0" smtClean="0"/>
              <a:t>.</a:t>
            </a:r>
          </a:p>
          <a:p>
            <a:pPr marL="285750" indent="-285750" algn="just">
              <a:buFont typeface="Arial" panose="020B0604020202020204" pitchFamily="34" charset="0"/>
              <a:buChar char="•"/>
            </a:pPr>
            <a:r>
              <a:rPr lang="es-EC" dirty="0" smtClean="0"/>
              <a:t>Color de yema.</a:t>
            </a:r>
          </a:p>
        </p:txBody>
      </p:sp>
      <p:pic>
        <p:nvPicPr>
          <p:cNvPr id="2" name="Imagen 1"/>
          <p:cNvPicPr>
            <a:picLocks noChangeAspect="1"/>
          </p:cNvPicPr>
          <p:nvPr/>
        </p:nvPicPr>
        <p:blipFill rotWithShape="1">
          <a:blip r:embed="rId2"/>
          <a:srcRect l="8530" t="9641" r="23435" b="6688"/>
          <a:stretch/>
        </p:blipFill>
        <p:spPr>
          <a:xfrm>
            <a:off x="4427983" y="1871073"/>
            <a:ext cx="4578311" cy="3165657"/>
          </a:xfrm>
          <a:prstGeom prst="rect">
            <a:avLst/>
          </a:prstGeom>
        </p:spPr>
      </p:pic>
      <p:sp>
        <p:nvSpPr>
          <p:cNvPr id="14" name="CuadroTexto 13"/>
          <p:cNvSpPr txBox="1"/>
          <p:nvPr/>
        </p:nvSpPr>
        <p:spPr>
          <a:xfrm>
            <a:off x="4444077" y="5093057"/>
            <a:ext cx="4506302" cy="646331"/>
          </a:xfrm>
          <a:prstGeom prst="rect">
            <a:avLst/>
          </a:prstGeom>
          <a:noFill/>
        </p:spPr>
        <p:txBody>
          <a:bodyPr wrap="square" rtlCol="0">
            <a:spAutoFit/>
          </a:bodyPr>
          <a:lstStyle/>
          <a:p>
            <a:pPr algn="just"/>
            <a:r>
              <a:rPr lang="es-ES" dirty="0" smtClean="0"/>
              <a:t>Analizador </a:t>
            </a:r>
            <a:r>
              <a:rPr lang="es-ES" dirty="0"/>
              <a:t>de calidad de huevos NABBEL DET 6000</a:t>
            </a:r>
            <a:endParaRPr lang="en-US" dirty="0"/>
          </a:p>
        </p:txBody>
      </p:sp>
      <p:cxnSp>
        <p:nvCxnSpPr>
          <p:cNvPr id="16" name="Conector angular 15"/>
          <p:cNvCxnSpPr>
            <a:stCxn id="9" idx="1"/>
            <a:endCxn id="10" idx="1"/>
          </p:cNvCxnSpPr>
          <p:nvPr/>
        </p:nvCxnSpPr>
        <p:spPr>
          <a:xfrm rot="10800000" flipH="1" flipV="1">
            <a:off x="529262" y="1449724"/>
            <a:ext cx="571914" cy="878934"/>
          </a:xfrm>
          <a:prstGeom prst="bentConnector3">
            <a:avLst>
              <a:gd name="adj1" fmla="val -39971"/>
            </a:avLst>
          </a:prstGeom>
          <a:ln>
            <a:tailEnd type="triangle"/>
          </a:ln>
        </p:spPr>
        <p:style>
          <a:lnRef idx="2">
            <a:schemeClr val="dk1"/>
          </a:lnRef>
          <a:fillRef idx="0">
            <a:schemeClr val="dk1"/>
          </a:fillRef>
          <a:effectRef idx="1">
            <a:schemeClr val="dk1"/>
          </a:effectRef>
          <a:fontRef idx="minor">
            <a:schemeClr val="tx1"/>
          </a:fontRef>
        </p:style>
      </p:cxnSp>
      <p:cxnSp>
        <p:nvCxnSpPr>
          <p:cNvPr id="18" name="Conector angular 17"/>
          <p:cNvCxnSpPr>
            <a:stCxn id="10" idx="2"/>
            <a:endCxn id="12" idx="1"/>
          </p:cNvCxnSpPr>
          <p:nvPr/>
        </p:nvCxnSpPr>
        <p:spPr>
          <a:xfrm rot="5400000">
            <a:off x="1029541" y="2584959"/>
            <a:ext cx="1084546" cy="941276"/>
          </a:xfrm>
          <a:prstGeom prst="bentConnector4">
            <a:avLst>
              <a:gd name="adj1" fmla="val 28716"/>
              <a:gd name="adj2" fmla="val 124286"/>
            </a:avLst>
          </a:prstGeom>
          <a:ln>
            <a:tailEnd type="triangle"/>
          </a:ln>
        </p:spPr>
        <p:style>
          <a:lnRef idx="2">
            <a:schemeClr val="dk1"/>
          </a:lnRef>
          <a:fillRef idx="0">
            <a:schemeClr val="dk1"/>
          </a:fillRef>
          <a:effectRef idx="1">
            <a:schemeClr val="dk1"/>
          </a:effectRef>
          <a:fontRef idx="minor">
            <a:schemeClr val="tx1"/>
          </a:fontRef>
        </p:style>
      </p:cxnSp>
      <p:cxnSp>
        <p:nvCxnSpPr>
          <p:cNvPr id="20" name="Conector angular 19"/>
          <p:cNvCxnSpPr>
            <a:stCxn id="9" idx="1"/>
            <a:endCxn id="11" idx="1"/>
          </p:cNvCxnSpPr>
          <p:nvPr/>
        </p:nvCxnSpPr>
        <p:spPr>
          <a:xfrm rot="10800000" flipH="1" flipV="1">
            <a:off x="529262" y="1449723"/>
            <a:ext cx="331828" cy="3005797"/>
          </a:xfrm>
          <a:prstGeom prst="bentConnector3">
            <a:avLst>
              <a:gd name="adj1" fmla="val -68891"/>
            </a:avLst>
          </a:prstGeom>
          <a:ln>
            <a:tailEnd type="triangle"/>
          </a:ln>
        </p:spPr>
        <p:style>
          <a:lnRef idx="2">
            <a:schemeClr val="dk1"/>
          </a:lnRef>
          <a:fillRef idx="0">
            <a:schemeClr val="dk1"/>
          </a:fillRef>
          <a:effectRef idx="1">
            <a:schemeClr val="dk1"/>
          </a:effectRef>
          <a:fontRef idx="minor">
            <a:schemeClr val="tx1"/>
          </a:fontRef>
        </p:style>
      </p:cxnSp>
      <p:cxnSp>
        <p:nvCxnSpPr>
          <p:cNvPr id="22" name="Conector angular 21"/>
          <p:cNvCxnSpPr>
            <a:stCxn id="11" idx="2"/>
            <a:endCxn id="13" idx="0"/>
          </p:cNvCxnSpPr>
          <p:nvPr/>
        </p:nvCxnSpPr>
        <p:spPr>
          <a:xfrm rot="16200000" flipH="1">
            <a:off x="2000963" y="4441590"/>
            <a:ext cx="396543" cy="793736"/>
          </a:xfrm>
          <a:prstGeom prst="bentConnector3">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076224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13</a:t>
            </a:fld>
            <a:endParaRPr lang="es-EC"/>
          </a:p>
        </p:txBody>
      </p:sp>
      <p:sp>
        <p:nvSpPr>
          <p:cNvPr id="7" name="CuadroTexto 6"/>
          <p:cNvSpPr txBox="1"/>
          <p:nvPr/>
        </p:nvSpPr>
        <p:spPr>
          <a:xfrm>
            <a:off x="186395" y="81432"/>
            <a:ext cx="3209528"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METODOLOGÍA </a:t>
            </a:r>
            <a:endParaRPr lang="es-ES" sz="2400" b="1" dirty="0">
              <a:latin typeface="Times New Roman" panose="02020603050405020304" pitchFamily="18" charset="0"/>
              <a:cs typeface="Times New Roman" panose="02020603050405020304" pitchFamily="18" charset="0"/>
            </a:endParaRPr>
          </a:p>
        </p:txBody>
      </p:sp>
      <p:sp>
        <p:nvSpPr>
          <p:cNvPr id="2" name="CuadroTexto 1"/>
          <p:cNvSpPr txBox="1"/>
          <p:nvPr/>
        </p:nvSpPr>
        <p:spPr>
          <a:xfrm>
            <a:off x="531019" y="980957"/>
            <a:ext cx="2520280" cy="369332"/>
          </a:xfrm>
          <a:prstGeom prst="rect">
            <a:avLst/>
          </a:prstGeom>
          <a:noFill/>
        </p:spPr>
        <p:txBody>
          <a:bodyPr wrap="square" rtlCol="0">
            <a:spAutoFit/>
          </a:bodyPr>
          <a:lstStyle/>
          <a:p>
            <a:pPr algn="just"/>
            <a:r>
              <a:rPr lang="es-EC" b="1" u="sng" dirty="0" smtClean="0"/>
              <a:t>Análisis estadístico</a:t>
            </a:r>
            <a:endParaRPr lang="en-US" b="1" u="sng" dirty="0"/>
          </a:p>
        </p:txBody>
      </p:sp>
      <mc:AlternateContent xmlns:mc="http://schemas.openxmlformats.org/markup-compatibility/2006" xmlns:a14="http://schemas.microsoft.com/office/drawing/2010/main">
        <mc:Choice Requires="a14">
          <p:sp>
            <p:nvSpPr>
              <p:cNvPr id="8" name="CuadroTexto 7"/>
              <p:cNvSpPr txBox="1"/>
              <p:nvPr/>
            </p:nvSpPr>
            <p:spPr>
              <a:xfrm>
                <a:off x="1043608" y="1988840"/>
                <a:ext cx="7274178" cy="4037259"/>
              </a:xfrm>
              <a:prstGeom prst="rect">
                <a:avLst/>
              </a:prstGeom>
              <a:noFill/>
            </p:spPr>
            <p:txBody>
              <a:bodyPr wrap="square" rtlCol="0">
                <a:spAutoFit/>
              </a:bodyPr>
              <a:lstStyle/>
              <a:p>
                <a:pPr marL="285750" indent="-285750" algn="just">
                  <a:buFont typeface="Arial" panose="020B0604020202020204" pitchFamily="34" charset="0"/>
                  <a:buChar char="•"/>
                </a:pPr>
                <a:r>
                  <a:rPr lang="es-EC" dirty="0" smtClean="0"/>
                  <a:t>Las variables evaluadas se caracterizarán mediante estadística descriptiva (promedio y desviación estándar).</a:t>
                </a:r>
              </a:p>
              <a:p>
                <a:pPr marL="285750" indent="-285750" algn="just">
                  <a:buFont typeface="Arial" panose="020B0604020202020204" pitchFamily="34" charset="0"/>
                  <a:buChar char="•"/>
                </a:pPr>
                <a:r>
                  <a:rPr lang="es-EC" dirty="0"/>
                  <a:t>Para determinar los tratamientos significativamente diferentes se realizará el análisis de </a:t>
                </a:r>
                <a:r>
                  <a:rPr lang="es-EC" dirty="0" smtClean="0"/>
                  <a:t>varianza (ANAVA) </a:t>
                </a:r>
                <a:r>
                  <a:rPr lang="es-EC" dirty="0"/>
                  <a:t>utilizando el siguiente modelo matemático</a:t>
                </a:r>
                <a:r>
                  <a:rPr lang="es-EC" dirty="0" smtClean="0"/>
                  <a:t>: </a:t>
                </a:r>
              </a:p>
              <a:p>
                <a:pPr algn="just"/>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b="0" i="1" smtClean="0">
                              <a:latin typeface="Cambria Math" panose="02040503050406030204" pitchFamily="18" charset="0"/>
                            </a:rPr>
                            <m:t>𝑌</m:t>
                          </m:r>
                        </m:e>
                        <m:sub>
                          <m:r>
                            <a:rPr lang="es-EC" b="0" i="1" smtClean="0">
                              <a:latin typeface="Cambria Math" panose="02040503050406030204" pitchFamily="18" charset="0"/>
                            </a:rPr>
                            <m:t>𝑖𝑗</m:t>
                          </m:r>
                        </m:sub>
                      </m:sSub>
                      <m:r>
                        <a:rPr lang="es-EC"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 </m:t>
                      </m:r>
                      <m:r>
                        <a:rPr lang="es-EC" b="0" i="1" smtClean="0">
                          <a:latin typeface="Cambria Math" panose="02040503050406030204" pitchFamily="18" charset="0"/>
                          <a:ea typeface="Cambria Math" panose="02040503050406030204" pitchFamily="18" charset="0"/>
                        </a:rPr>
                        <m:t>𝜇</m:t>
                      </m:r>
                      <m:r>
                        <a:rPr lang="es-EC" b="0" i="1" smtClean="0">
                          <a:latin typeface="Cambria Math" panose="02040503050406030204" pitchFamily="18" charset="0"/>
                          <a:ea typeface="Cambria Math" panose="02040503050406030204" pitchFamily="18" charset="0"/>
                        </a:rPr>
                        <m:t>+</m:t>
                      </m:r>
                      <m:sSub>
                        <m:sSubPr>
                          <m:ctrlPr>
                            <a:rPr lang="es-EC" b="0" i="1" smtClean="0">
                              <a:latin typeface="Cambria Math" panose="02040503050406030204" pitchFamily="18" charset="0"/>
                              <a:ea typeface="Cambria Math" panose="02040503050406030204" pitchFamily="18" charset="0"/>
                            </a:rPr>
                          </m:ctrlPr>
                        </m:sSubPr>
                        <m:e>
                          <m:r>
                            <a:rPr lang="es-EC" b="0" i="1" smtClean="0">
                              <a:latin typeface="Cambria Math" panose="02040503050406030204" pitchFamily="18" charset="0"/>
                              <a:ea typeface="Cambria Math" panose="02040503050406030204" pitchFamily="18" charset="0"/>
                            </a:rPr>
                            <m:t>𝐷</m:t>
                          </m:r>
                        </m:e>
                        <m:sub>
                          <m:r>
                            <a:rPr lang="es-EC" b="0" i="1" smtClean="0">
                              <a:latin typeface="Cambria Math" panose="02040503050406030204" pitchFamily="18" charset="0"/>
                              <a:ea typeface="Cambria Math" panose="02040503050406030204" pitchFamily="18" charset="0"/>
                            </a:rPr>
                            <m:t>𝑖</m:t>
                          </m:r>
                        </m:sub>
                      </m:sSub>
                      <m:r>
                        <a:rPr lang="es-EC" b="0" i="1" smtClean="0">
                          <a:latin typeface="Cambria Math" panose="02040503050406030204" pitchFamily="18" charset="0"/>
                          <a:ea typeface="Cambria Math" panose="02040503050406030204" pitchFamily="18" charset="0"/>
                        </a:rPr>
                        <m:t>+</m:t>
                      </m:r>
                      <m:sSub>
                        <m:sSubPr>
                          <m:ctrlPr>
                            <a:rPr lang="es-EC" b="0" i="1" smtClean="0">
                              <a:latin typeface="Cambria Math" panose="02040503050406030204" pitchFamily="18" charset="0"/>
                              <a:ea typeface="Cambria Math" panose="02040503050406030204" pitchFamily="18" charset="0"/>
                            </a:rPr>
                          </m:ctrlPr>
                        </m:sSubPr>
                        <m:e>
                          <m:r>
                            <a:rPr lang="es-EC" b="0" i="1" smtClean="0">
                              <a:latin typeface="Cambria Math" panose="02040503050406030204" pitchFamily="18" charset="0"/>
                              <a:ea typeface="Cambria Math" panose="02040503050406030204" pitchFamily="18" charset="0"/>
                            </a:rPr>
                            <m:t>𝑒</m:t>
                          </m:r>
                        </m:e>
                        <m:sub>
                          <m:r>
                            <a:rPr lang="es-EC" b="0" i="1" smtClean="0">
                              <a:latin typeface="Cambria Math" panose="02040503050406030204" pitchFamily="18" charset="0"/>
                              <a:ea typeface="Cambria Math" panose="02040503050406030204" pitchFamily="18" charset="0"/>
                            </a:rPr>
                            <m:t>𝑖𝑗</m:t>
                          </m:r>
                        </m:sub>
                      </m:sSub>
                    </m:oMath>
                  </m:oMathPara>
                </a14:m>
                <a:endParaRPr lang="es-EC" b="0" dirty="0" smtClean="0">
                  <a:ea typeface="Cambria Math" panose="02040503050406030204" pitchFamily="18" charset="0"/>
                </a:endParaRPr>
              </a:p>
              <a:p>
                <a:pPr algn="just"/>
                <a:r>
                  <a:rPr lang="es-EC" dirty="0" smtClean="0"/>
                  <a:t>     Donde: </a:t>
                </a:r>
              </a:p>
              <a:p>
                <a:pPr indent="457200" algn="just"/>
                <a:r>
                  <a:rPr lang="es-EC" dirty="0" smtClean="0"/>
                  <a:t>     </a:t>
                </a:r>
                <a14:m>
                  <m:oMath xmlns:m="http://schemas.openxmlformats.org/officeDocument/2006/math">
                    <m:sSub>
                      <m:sSubPr>
                        <m:ctrlPr>
                          <a:rPr lang="es-EC" i="1" smtClean="0">
                            <a:latin typeface="Cambria Math" panose="02040503050406030204" pitchFamily="18" charset="0"/>
                          </a:rPr>
                        </m:ctrlPr>
                      </m:sSubPr>
                      <m:e>
                        <m:r>
                          <a:rPr lang="es-EC" b="0" i="1" smtClean="0">
                            <a:latin typeface="Cambria Math" panose="02040503050406030204" pitchFamily="18" charset="0"/>
                          </a:rPr>
                          <m:t>𝑌</m:t>
                        </m:r>
                      </m:e>
                      <m:sub>
                        <m:r>
                          <a:rPr lang="es-EC" b="0" i="1" smtClean="0">
                            <a:latin typeface="Cambria Math" panose="02040503050406030204" pitchFamily="18" charset="0"/>
                          </a:rPr>
                          <m:t>𝑖𝑗</m:t>
                        </m:r>
                      </m:sub>
                    </m:sSub>
                    <m:r>
                      <a:rPr lang="es-EC" b="0" i="1" smtClean="0">
                        <a:latin typeface="Cambria Math" panose="02040503050406030204" pitchFamily="18" charset="0"/>
                      </a:rPr>
                      <m:t>:</m:t>
                    </m:r>
                    <m:r>
                      <a:rPr lang="es-EC" b="0" i="1" smtClean="0">
                        <a:latin typeface="Cambria Math" panose="02040503050406030204" pitchFamily="18" charset="0"/>
                      </a:rPr>
                      <m:t>𝐶𝑎𝑙𝑖𝑑𝑎𝑑</m:t>
                    </m:r>
                    <m:r>
                      <a:rPr lang="es-EC" b="0" i="1" smtClean="0">
                        <a:latin typeface="Cambria Math" panose="02040503050406030204" pitchFamily="18" charset="0"/>
                      </a:rPr>
                      <m:t> </m:t>
                    </m:r>
                    <m:r>
                      <a:rPr lang="es-EC" b="0" i="1" smtClean="0">
                        <a:latin typeface="Cambria Math" panose="02040503050406030204" pitchFamily="18" charset="0"/>
                      </a:rPr>
                      <m:t>𝑑𝑒</m:t>
                    </m:r>
                    <m:r>
                      <a:rPr lang="es-EC" b="0" i="1" smtClean="0">
                        <a:latin typeface="Cambria Math" panose="02040503050406030204" pitchFamily="18" charset="0"/>
                      </a:rPr>
                      <m:t> </m:t>
                    </m:r>
                    <m:r>
                      <a:rPr lang="es-EC" b="0" i="1" smtClean="0">
                        <a:latin typeface="Cambria Math" panose="02040503050406030204" pitchFamily="18" charset="0"/>
                      </a:rPr>
                      <m:t>h𝑢𝑒𝑣𝑜</m:t>
                    </m:r>
                  </m:oMath>
                </a14:m>
                <a:endParaRPr lang="es-EC" b="0" dirty="0" smtClean="0"/>
              </a:p>
              <a:p>
                <a:pPr indent="457200" algn="just"/>
                <a:r>
                  <a:rPr lang="es-EC" dirty="0" smtClean="0">
                    <a:ea typeface="Cambria Math" panose="02040503050406030204" pitchFamily="18" charset="0"/>
                  </a:rPr>
                  <a:t>     </a:t>
                </a:r>
                <a14:m>
                  <m:oMath xmlns:m="http://schemas.openxmlformats.org/officeDocument/2006/math">
                    <m:r>
                      <a:rPr lang="es-EC" i="1" smtClean="0">
                        <a:latin typeface="Cambria Math" panose="02040503050406030204" pitchFamily="18" charset="0"/>
                        <a:ea typeface="Cambria Math" panose="02040503050406030204" pitchFamily="18" charset="0"/>
                      </a:rPr>
                      <m:t>𝜇</m:t>
                    </m:r>
                    <m:r>
                      <a:rPr lang="es-EC"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𝑀𝑒𝑑𝑖𝑎</m:t>
                    </m:r>
                    <m:r>
                      <a:rPr lang="es-EC" b="0" i="1" smtClean="0">
                        <a:latin typeface="Cambria Math" panose="02040503050406030204" pitchFamily="18" charset="0"/>
                        <a:ea typeface="Cambria Math" panose="02040503050406030204" pitchFamily="18" charset="0"/>
                      </a:rPr>
                      <m:t> </m:t>
                    </m:r>
                    <m:r>
                      <a:rPr lang="es-EC" b="0" i="1" smtClean="0">
                        <a:latin typeface="Cambria Math" panose="02040503050406030204" pitchFamily="18" charset="0"/>
                        <a:ea typeface="Cambria Math" panose="02040503050406030204" pitchFamily="18" charset="0"/>
                      </a:rPr>
                      <m:t>𝑔𝑒𝑛𝑒𝑟𝑎𝑙</m:t>
                    </m:r>
                  </m:oMath>
                </a14:m>
                <a:endParaRPr lang="es-EC" b="0" i="1" dirty="0" smtClean="0">
                  <a:latin typeface="Cambria Math" panose="02040503050406030204" pitchFamily="18" charset="0"/>
                  <a:ea typeface="Cambria Math" panose="02040503050406030204" pitchFamily="18" charset="0"/>
                </a:endParaRPr>
              </a:p>
              <a:p>
                <a:pPr indent="457200" algn="just"/>
                <a:r>
                  <a:rPr lang="es-EC" dirty="0" smtClean="0"/>
                  <a:t>     </a:t>
                </a:r>
                <a14:m>
                  <m:oMath xmlns:m="http://schemas.openxmlformats.org/officeDocument/2006/math">
                    <m:sSub>
                      <m:sSubPr>
                        <m:ctrlPr>
                          <a:rPr lang="es-EC" i="1" smtClean="0">
                            <a:latin typeface="Cambria Math" panose="02040503050406030204" pitchFamily="18" charset="0"/>
                          </a:rPr>
                        </m:ctrlPr>
                      </m:sSubPr>
                      <m:e>
                        <m:r>
                          <a:rPr lang="es-EC" b="0" i="1" smtClean="0">
                            <a:latin typeface="Cambria Math" panose="02040503050406030204" pitchFamily="18" charset="0"/>
                          </a:rPr>
                          <m:t>𝐷</m:t>
                        </m:r>
                      </m:e>
                      <m:sub>
                        <m:r>
                          <a:rPr lang="es-EC" b="0" i="1" smtClean="0">
                            <a:latin typeface="Cambria Math" panose="02040503050406030204" pitchFamily="18" charset="0"/>
                          </a:rPr>
                          <m:t>𝑖</m:t>
                        </m:r>
                      </m:sub>
                    </m:sSub>
                    <m:r>
                      <a:rPr lang="es-EC" b="0" i="1" smtClean="0">
                        <a:latin typeface="Cambria Math" panose="02040503050406030204" pitchFamily="18" charset="0"/>
                      </a:rPr>
                      <m:t>:</m:t>
                    </m:r>
                    <m:r>
                      <a:rPr lang="es-EC" b="0" i="1" smtClean="0">
                        <a:latin typeface="Cambria Math" panose="02040503050406030204" pitchFamily="18" charset="0"/>
                      </a:rPr>
                      <m:t>𝐸𝑓𝑒𝑐𝑡𝑜</m:t>
                    </m:r>
                    <m:r>
                      <a:rPr lang="es-EC" b="0" i="1" smtClean="0">
                        <a:latin typeface="Cambria Math" panose="02040503050406030204" pitchFamily="18" charset="0"/>
                      </a:rPr>
                      <m:t> </m:t>
                    </m:r>
                    <m:r>
                      <a:rPr lang="es-EC" b="0" i="1" smtClean="0">
                        <a:latin typeface="Cambria Math" panose="02040503050406030204" pitchFamily="18" charset="0"/>
                      </a:rPr>
                      <m:t>𝑑𝑒</m:t>
                    </m:r>
                    <m:r>
                      <a:rPr lang="es-EC" b="0" i="1" smtClean="0">
                        <a:latin typeface="Cambria Math" panose="02040503050406030204" pitchFamily="18" charset="0"/>
                      </a:rPr>
                      <m:t> </m:t>
                    </m:r>
                    <m:r>
                      <a:rPr lang="es-EC" b="0" i="1" smtClean="0">
                        <a:latin typeface="Cambria Math" panose="02040503050406030204" pitchFamily="18" charset="0"/>
                      </a:rPr>
                      <m:t>𝑙𝑎</m:t>
                    </m:r>
                    <m:r>
                      <a:rPr lang="es-EC" b="0" i="1" smtClean="0">
                        <a:latin typeface="Cambria Math" panose="02040503050406030204" pitchFamily="18" charset="0"/>
                      </a:rPr>
                      <m:t> </m:t>
                    </m:r>
                    <m:r>
                      <a:rPr lang="es-EC" b="0" i="1" smtClean="0">
                        <a:latin typeface="Cambria Math" panose="02040503050406030204" pitchFamily="18" charset="0"/>
                      </a:rPr>
                      <m:t>𝑖</m:t>
                    </m:r>
                    <m:r>
                      <a:rPr lang="es-EC" b="0" i="1" smtClean="0">
                        <a:latin typeface="Cambria Math" panose="02040503050406030204" pitchFamily="18" charset="0"/>
                      </a:rPr>
                      <m:t>−</m:t>
                    </m:r>
                    <m:r>
                      <a:rPr lang="es-EC" b="0" i="1" smtClean="0">
                        <a:latin typeface="Cambria Math" panose="02040503050406030204" pitchFamily="18" charset="0"/>
                      </a:rPr>
                      <m:t>𝑒𝑠𝑖𝑚𝑎</m:t>
                    </m:r>
                    <m:r>
                      <a:rPr lang="es-EC" b="0" i="1" smtClean="0">
                        <a:latin typeface="Cambria Math" panose="02040503050406030204" pitchFamily="18" charset="0"/>
                      </a:rPr>
                      <m:t> </m:t>
                    </m:r>
                    <m:r>
                      <a:rPr lang="es-EC" b="0" i="1" smtClean="0">
                        <a:latin typeface="Cambria Math" panose="02040503050406030204" pitchFamily="18" charset="0"/>
                      </a:rPr>
                      <m:t>𝑑𝑖𝑒𝑡𝑎</m:t>
                    </m:r>
                  </m:oMath>
                </a14:m>
                <a:endParaRPr lang="es-EC" b="0" dirty="0" smtClean="0"/>
              </a:p>
              <a:p>
                <a:pPr indent="457200" algn="just"/>
                <a:r>
                  <a:rPr lang="es-EC" dirty="0" smtClean="0"/>
                  <a:t>     </a:t>
                </a:r>
                <a14:m>
                  <m:oMath xmlns:m="http://schemas.openxmlformats.org/officeDocument/2006/math">
                    <m:sSub>
                      <m:sSubPr>
                        <m:ctrlPr>
                          <a:rPr lang="es-EC" i="1" smtClean="0">
                            <a:latin typeface="Cambria Math" panose="02040503050406030204" pitchFamily="18" charset="0"/>
                          </a:rPr>
                        </m:ctrlPr>
                      </m:sSubPr>
                      <m:e>
                        <m:r>
                          <a:rPr lang="es-EC" b="0" i="1" smtClean="0">
                            <a:latin typeface="Cambria Math" panose="02040503050406030204" pitchFamily="18" charset="0"/>
                          </a:rPr>
                          <m:t>𝑒</m:t>
                        </m:r>
                      </m:e>
                      <m:sub>
                        <m:r>
                          <a:rPr lang="es-EC" b="0" i="1" smtClean="0">
                            <a:latin typeface="Cambria Math" panose="02040503050406030204" pitchFamily="18" charset="0"/>
                          </a:rPr>
                          <m:t>𝑖𝑗</m:t>
                        </m:r>
                      </m:sub>
                    </m:sSub>
                    <m:r>
                      <a:rPr lang="es-EC" b="0" i="1" smtClean="0">
                        <a:latin typeface="Cambria Math" panose="02040503050406030204" pitchFamily="18" charset="0"/>
                      </a:rPr>
                      <m:t>:</m:t>
                    </m:r>
                    <m:r>
                      <a:rPr lang="es-EC" b="0" i="1" smtClean="0">
                        <a:latin typeface="Cambria Math" panose="02040503050406030204" pitchFamily="18" charset="0"/>
                      </a:rPr>
                      <m:t>𝐸𝑟𝑟𝑜𝑟</m:t>
                    </m:r>
                    <m:r>
                      <a:rPr lang="es-EC" b="0" i="1" smtClean="0">
                        <a:latin typeface="Cambria Math" panose="02040503050406030204" pitchFamily="18" charset="0"/>
                      </a:rPr>
                      <m:t> </m:t>
                    </m:r>
                    <m:r>
                      <a:rPr lang="es-EC" b="0" i="1" smtClean="0">
                        <a:latin typeface="Cambria Math" panose="02040503050406030204" pitchFamily="18" charset="0"/>
                      </a:rPr>
                      <m:t>𝑒𝑥𝑝𝑒𝑟𝑖𝑚𝑒𝑛𝑡𝑎𝑙</m:t>
                    </m:r>
                  </m:oMath>
                </a14:m>
                <a:endParaRPr lang="es-EC" b="0" dirty="0" smtClean="0"/>
              </a:p>
              <a:p>
                <a:pPr marL="285750" indent="-285750" algn="just">
                  <a:buFont typeface="Arial" panose="020B0604020202020204" pitchFamily="34" charset="0"/>
                  <a:buChar char="•"/>
                </a:pPr>
                <a:r>
                  <a:rPr lang="es-ES" dirty="0"/>
                  <a:t>Posteriormente se realizará pruebas de comparación de medias de Duncan con un nivel de significancia del 95%</a:t>
                </a:r>
                <a:endParaRPr lang="es-EC" dirty="0" smtClean="0"/>
              </a:p>
              <a:p>
                <a:pPr algn="just"/>
                <a:endParaRPr lang="en-US" dirty="0"/>
              </a:p>
            </p:txBody>
          </p:sp>
        </mc:Choice>
        <mc:Fallback xmlns="">
          <p:sp>
            <p:nvSpPr>
              <p:cNvPr id="8" name="CuadroTexto 7"/>
              <p:cNvSpPr txBox="1">
                <a:spLocks noRot="1" noChangeAspect="1" noMove="1" noResize="1" noEditPoints="1" noAdjustHandles="1" noChangeArrowheads="1" noChangeShapeType="1" noTextEdit="1"/>
              </p:cNvSpPr>
              <p:nvPr/>
            </p:nvSpPr>
            <p:spPr>
              <a:xfrm>
                <a:off x="1043608" y="1988840"/>
                <a:ext cx="7274178" cy="4037259"/>
              </a:xfrm>
              <a:prstGeom prst="rect">
                <a:avLst/>
              </a:prstGeom>
              <a:blipFill>
                <a:blip r:embed="rId2"/>
                <a:stretch>
                  <a:fillRect l="-503" t="-754" r="-754"/>
                </a:stretch>
              </a:blipFill>
            </p:spPr>
            <p:txBody>
              <a:bodyPr/>
              <a:lstStyle/>
              <a:p>
                <a:r>
                  <a:rPr lang="en-US">
                    <a:noFill/>
                  </a:rPr>
                  <a:t> </a:t>
                </a:r>
              </a:p>
            </p:txBody>
          </p:sp>
        </mc:Fallback>
      </mc:AlternateContent>
    </p:spTree>
    <p:extLst>
      <p:ext uri="{BB962C8B-B14F-4D97-AF65-F5344CB8AC3E}">
        <p14:creationId xmlns:p14="http://schemas.microsoft.com/office/powerpoint/2010/main" val="40397961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lstStyle/>
          <a:p>
            <a:endParaRPr lang="es-EC" dirty="0"/>
          </a:p>
        </p:txBody>
      </p:sp>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14</a:t>
            </a:fld>
            <a:endParaRPr lang="es-EC"/>
          </a:p>
        </p:txBody>
      </p:sp>
      <p:sp>
        <p:nvSpPr>
          <p:cNvPr id="7" name="CuadroTexto 6"/>
          <p:cNvSpPr txBox="1"/>
          <p:nvPr/>
        </p:nvSpPr>
        <p:spPr>
          <a:xfrm>
            <a:off x="186394" y="81432"/>
            <a:ext cx="5105686"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RESULTADOS Y DISCUSIÓN   </a:t>
            </a:r>
            <a:endParaRPr lang="es-ES" sz="2400" b="1" dirty="0">
              <a:latin typeface="Times New Roman" panose="02020603050405020304" pitchFamily="18" charset="0"/>
              <a:cs typeface="Times New Roman" panose="02020603050405020304" pitchFamily="18" charset="0"/>
            </a:endParaRPr>
          </a:p>
        </p:txBody>
      </p:sp>
      <p:sp>
        <p:nvSpPr>
          <p:cNvPr id="2" name="CuadroTexto 1"/>
          <p:cNvSpPr txBox="1"/>
          <p:nvPr/>
        </p:nvSpPr>
        <p:spPr>
          <a:xfrm>
            <a:off x="351554" y="825683"/>
            <a:ext cx="1512168" cy="369332"/>
          </a:xfrm>
          <a:prstGeom prst="rect">
            <a:avLst/>
          </a:prstGeom>
          <a:noFill/>
        </p:spPr>
        <p:txBody>
          <a:bodyPr wrap="square" rtlCol="0">
            <a:spAutoFit/>
          </a:bodyPr>
          <a:lstStyle/>
          <a:p>
            <a:pPr algn="just"/>
            <a:r>
              <a:rPr lang="es-EC" b="1" u="sng" dirty="0" smtClean="0"/>
              <a:t>Producción</a:t>
            </a:r>
            <a:r>
              <a:rPr lang="es-EC" dirty="0" smtClean="0"/>
              <a:t> </a:t>
            </a:r>
            <a:endParaRPr lang="en-US" dirty="0"/>
          </a:p>
        </p:txBody>
      </p:sp>
      <p:pic>
        <p:nvPicPr>
          <p:cNvPr id="9" name="Imagen 8"/>
          <p:cNvPicPr>
            <a:picLocks noChangeAspect="1"/>
          </p:cNvPicPr>
          <p:nvPr/>
        </p:nvPicPr>
        <p:blipFill rotWithShape="1">
          <a:blip r:embed="rId2"/>
          <a:srcRect l="30630" t="32281" r="26203" b="25391"/>
          <a:stretch/>
        </p:blipFill>
        <p:spPr>
          <a:xfrm>
            <a:off x="229772" y="1402657"/>
            <a:ext cx="5359864" cy="2639676"/>
          </a:xfrm>
          <a:prstGeom prst="rect">
            <a:avLst/>
          </a:prstGeom>
        </p:spPr>
      </p:pic>
      <p:pic>
        <p:nvPicPr>
          <p:cNvPr id="8" name="Imagen 7"/>
          <p:cNvPicPr>
            <a:picLocks noChangeAspect="1"/>
          </p:cNvPicPr>
          <p:nvPr/>
        </p:nvPicPr>
        <p:blipFill rotWithShape="1">
          <a:blip r:embed="rId3"/>
          <a:srcRect l="32290" t="32912" r="45020" b="49015"/>
          <a:stretch/>
        </p:blipFill>
        <p:spPr>
          <a:xfrm>
            <a:off x="4635824" y="4276577"/>
            <a:ext cx="4287928" cy="1980498"/>
          </a:xfrm>
          <a:prstGeom prst="rect">
            <a:avLst/>
          </a:prstGeom>
        </p:spPr>
      </p:pic>
      <p:sp>
        <p:nvSpPr>
          <p:cNvPr id="10" name="CuadroTexto 9"/>
          <p:cNvSpPr txBox="1"/>
          <p:nvPr/>
        </p:nvSpPr>
        <p:spPr>
          <a:xfrm>
            <a:off x="5580112" y="1510443"/>
            <a:ext cx="3394720" cy="1477328"/>
          </a:xfrm>
          <a:prstGeom prst="rect">
            <a:avLst/>
          </a:prstGeom>
          <a:solidFill>
            <a:schemeClr val="accent3">
              <a:lumMod val="95000"/>
            </a:schemeClr>
          </a:solidFill>
          <a:ln>
            <a:solidFill>
              <a:schemeClr val="accent1"/>
            </a:solidFill>
          </a:ln>
        </p:spPr>
        <p:txBody>
          <a:bodyPr wrap="square" rtlCol="0">
            <a:spAutoFit/>
          </a:bodyPr>
          <a:lstStyle/>
          <a:p>
            <a:pPr algn="just"/>
            <a:r>
              <a:rPr lang="es-EC" dirty="0" smtClean="0"/>
              <a:t>Se encontró un efecto significativo en la interacción del alimento concentrado enriquecido con Ovomin y el porcentaje de postura diaria.</a:t>
            </a:r>
            <a:endParaRPr lang="en-US" dirty="0"/>
          </a:p>
        </p:txBody>
      </p:sp>
      <p:sp>
        <p:nvSpPr>
          <p:cNvPr id="11" name="Rectángulo 10"/>
          <p:cNvSpPr/>
          <p:nvPr/>
        </p:nvSpPr>
        <p:spPr>
          <a:xfrm>
            <a:off x="685512" y="3346546"/>
            <a:ext cx="5184576" cy="2858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adroTexto 12"/>
          <p:cNvSpPr txBox="1"/>
          <p:nvPr/>
        </p:nvSpPr>
        <p:spPr>
          <a:xfrm>
            <a:off x="181483" y="4872548"/>
            <a:ext cx="4425795" cy="954107"/>
          </a:xfrm>
          <a:prstGeom prst="rect">
            <a:avLst/>
          </a:prstGeom>
          <a:noFill/>
        </p:spPr>
        <p:txBody>
          <a:bodyPr wrap="square" rtlCol="0">
            <a:spAutoFit/>
          </a:bodyPr>
          <a:lstStyle/>
          <a:p>
            <a:pPr algn="just"/>
            <a:r>
              <a:rPr lang="es-EC" sz="1400" dirty="0"/>
              <a:t>Efecto del programa de </a:t>
            </a:r>
            <a:r>
              <a:rPr lang="es-EC" sz="1400" dirty="0" smtClean="0"/>
              <a:t>reemplazo, en </a:t>
            </a:r>
            <a:r>
              <a:rPr lang="es-EC" sz="1400" dirty="0"/>
              <a:t>gallinas con y sin suplementación dietética de MOS y OEO sobre la tasa de producción de </a:t>
            </a:r>
            <a:r>
              <a:rPr lang="es-EC" sz="1400" dirty="0" smtClean="0"/>
              <a:t>huevos en </a:t>
            </a:r>
            <a:r>
              <a:rPr lang="es-ES" sz="1400" dirty="0"/>
              <a:t>gallinas de 82 hasta las 106 semanas de </a:t>
            </a:r>
            <a:r>
              <a:rPr lang="es-ES" sz="1400" dirty="0" smtClean="0"/>
              <a:t>edad</a:t>
            </a:r>
            <a:r>
              <a:rPr lang="es-ES" sz="1400" dirty="0"/>
              <a:t> </a:t>
            </a:r>
            <a:r>
              <a:rPr lang="es-EC" sz="1400" dirty="0" smtClean="0"/>
              <a:t>(</a:t>
            </a:r>
            <a:r>
              <a:rPr lang="es-EC" sz="1400" dirty="0" err="1" smtClean="0"/>
              <a:t>Bozkurt</a:t>
            </a:r>
            <a:r>
              <a:rPr lang="es-EC" sz="1400" dirty="0"/>
              <a:t>, y otros, 2016</a:t>
            </a:r>
            <a:r>
              <a:rPr lang="es-EC" sz="1400" dirty="0" smtClean="0"/>
              <a:t>).</a:t>
            </a:r>
            <a:endParaRPr lang="en-US" sz="1400" dirty="0"/>
          </a:p>
        </p:txBody>
      </p:sp>
      <p:sp>
        <p:nvSpPr>
          <p:cNvPr id="15" name="Rectángulo 14"/>
          <p:cNvSpPr/>
          <p:nvPr/>
        </p:nvSpPr>
        <p:spPr>
          <a:xfrm>
            <a:off x="4793196" y="5573999"/>
            <a:ext cx="3456384" cy="6651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ángulo 11"/>
          <p:cNvSpPr/>
          <p:nvPr/>
        </p:nvSpPr>
        <p:spPr>
          <a:xfrm>
            <a:off x="827584" y="3632356"/>
            <a:ext cx="4464496" cy="26882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308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15</a:t>
            </a:fld>
            <a:endParaRPr lang="es-EC"/>
          </a:p>
        </p:txBody>
      </p:sp>
      <p:sp>
        <p:nvSpPr>
          <p:cNvPr id="7" name="CuadroTexto 6"/>
          <p:cNvSpPr txBox="1"/>
          <p:nvPr/>
        </p:nvSpPr>
        <p:spPr>
          <a:xfrm>
            <a:off x="186394" y="81432"/>
            <a:ext cx="5105686"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RESULTADOS Y DISCUSIÓN   </a:t>
            </a:r>
            <a:endParaRPr lang="es-ES" sz="2400" b="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346081" y="825616"/>
            <a:ext cx="757808" cy="369332"/>
          </a:xfrm>
          <a:prstGeom prst="rect">
            <a:avLst/>
          </a:prstGeom>
          <a:noFill/>
        </p:spPr>
        <p:txBody>
          <a:bodyPr wrap="square" rtlCol="0">
            <a:spAutoFit/>
          </a:bodyPr>
          <a:lstStyle/>
          <a:p>
            <a:pPr algn="just"/>
            <a:r>
              <a:rPr lang="es-EC" b="1" u="sng" dirty="0" smtClean="0"/>
              <a:t>Peso</a:t>
            </a:r>
            <a:endParaRPr lang="en-US" b="1" u="sng" dirty="0"/>
          </a:p>
        </p:txBody>
      </p:sp>
      <p:pic>
        <p:nvPicPr>
          <p:cNvPr id="9" name="Imagen 8"/>
          <p:cNvPicPr>
            <a:picLocks noChangeAspect="1"/>
          </p:cNvPicPr>
          <p:nvPr/>
        </p:nvPicPr>
        <p:blipFill rotWithShape="1">
          <a:blip r:embed="rId2"/>
          <a:srcRect l="30630" t="34251" r="30077" b="21453"/>
          <a:stretch/>
        </p:blipFill>
        <p:spPr>
          <a:xfrm>
            <a:off x="171366" y="1415912"/>
            <a:ext cx="5725757" cy="3629001"/>
          </a:xfrm>
          <a:prstGeom prst="rect">
            <a:avLst/>
          </a:prstGeom>
        </p:spPr>
      </p:pic>
      <p:sp>
        <p:nvSpPr>
          <p:cNvPr id="10" name="CuadroTexto 9"/>
          <p:cNvSpPr txBox="1"/>
          <p:nvPr/>
        </p:nvSpPr>
        <p:spPr>
          <a:xfrm>
            <a:off x="4716016" y="1415912"/>
            <a:ext cx="4070862" cy="1692771"/>
          </a:xfrm>
          <a:prstGeom prst="rect">
            <a:avLst/>
          </a:prstGeom>
          <a:solidFill>
            <a:schemeClr val="accent3">
              <a:lumMod val="95000"/>
            </a:schemeClr>
          </a:solidFill>
        </p:spPr>
        <p:txBody>
          <a:bodyPr wrap="square" rtlCol="0">
            <a:spAutoFit/>
          </a:bodyPr>
          <a:lstStyle/>
          <a:p>
            <a:pPr marL="285750" indent="-285750">
              <a:buFont typeface="Arial" panose="020B0604020202020204" pitchFamily="34" charset="0"/>
              <a:buChar char="•"/>
            </a:pPr>
            <a:r>
              <a:rPr lang="es-EC" dirty="0" smtClean="0"/>
              <a:t>Súper gigantes: </a:t>
            </a:r>
            <a:r>
              <a:rPr lang="es-EC" dirty="0"/>
              <a:t>8.33%</a:t>
            </a:r>
            <a:r>
              <a:rPr lang="es-EC" dirty="0" smtClean="0"/>
              <a:t> </a:t>
            </a:r>
            <a:r>
              <a:rPr lang="es-EC" dirty="0"/>
              <a:t>(˃ 76 g</a:t>
            </a:r>
            <a:r>
              <a:rPr lang="es-EC" dirty="0" smtClean="0"/>
              <a:t>).</a:t>
            </a:r>
          </a:p>
          <a:p>
            <a:pPr marL="285750" indent="-285750">
              <a:buFont typeface="Arial" panose="020B0604020202020204" pitchFamily="34" charset="0"/>
              <a:buChar char="•"/>
            </a:pPr>
            <a:r>
              <a:rPr lang="es-EC" dirty="0" smtClean="0"/>
              <a:t>Gigantes: 25.63% (70-76g). </a:t>
            </a:r>
          </a:p>
          <a:p>
            <a:pPr marL="285750" indent="-285750">
              <a:buFont typeface="Arial" panose="020B0604020202020204" pitchFamily="34" charset="0"/>
              <a:buChar char="•"/>
            </a:pPr>
            <a:r>
              <a:rPr lang="es-EC" dirty="0" smtClean="0"/>
              <a:t>Extra grandes: 45.63% (64-70g).</a:t>
            </a:r>
          </a:p>
          <a:p>
            <a:pPr marL="285750" indent="-285750">
              <a:buFont typeface="Arial" panose="020B0604020202020204" pitchFamily="34" charset="0"/>
              <a:buChar char="•"/>
            </a:pPr>
            <a:r>
              <a:rPr lang="es-EC" dirty="0" smtClean="0"/>
              <a:t>Grandes: 18.13% (58-64g).</a:t>
            </a:r>
          </a:p>
          <a:p>
            <a:pPr marL="285750" indent="-285750">
              <a:buFont typeface="Arial" panose="020B0604020202020204" pitchFamily="34" charset="0"/>
              <a:buChar char="•"/>
            </a:pPr>
            <a:r>
              <a:rPr lang="es-EC" dirty="0" smtClean="0"/>
              <a:t>Medianos: </a:t>
            </a:r>
            <a:r>
              <a:rPr lang="es-EC" dirty="0"/>
              <a:t>2.29% </a:t>
            </a:r>
            <a:r>
              <a:rPr lang="es-EC" dirty="0" smtClean="0"/>
              <a:t>(</a:t>
            </a:r>
            <a:r>
              <a:rPr lang="es-EC" dirty="0"/>
              <a:t>50-58g</a:t>
            </a:r>
            <a:r>
              <a:rPr lang="es-EC" dirty="0" smtClean="0"/>
              <a:t>).</a:t>
            </a:r>
          </a:p>
          <a:p>
            <a:r>
              <a:rPr lang="es-EC" sz="1400" dirty="0" smtClean="0"/>
              <a:t>Fuente: (NTE </a:t>
            </a:r>
            <a:r>
              <a:rPr lang="es-EC" sz="1400" dirty="0"/>
              <a:t>INEN </a:t>
            </a:r>
            <a:r>
              <a:rPr lang="es-EC" sz="1400" dirty="0" smtClean="0"/>
              <a:t>1973:2011)</a:t>
            </a:r>
            <a:endParaRPr lang="en-US" dirty="0"/>
          </a:p>
        </p:txBody>
      </p:sp>
      <p:sp>
        <p:nvSpPr>
          <p:cNvPr id="11" name="CuadroTexto 10"/>
          <p:cNvSpPr txBox="1"/>
          <p:nvPr/>
        </p:nvSpPr>
        <p:spPr>
          <a:xfrm>
            <a:off x="5815708" y="5265877"/>
            <a:ext cx="2789677" cy="646331"/>
          </a:xfrm>
          <a:prstGeom prst="rect">
            <a:avLst/>
          </a:prstGeom>
          <a:noFill/>
          <a:ln>
            <a:solidFill>
              <a:schemeClr val="accent2">
                <a:lumMod val="20000"/>
                <a:lumOff val="80000"/>
              </a:schemeClr>
            </a:solidFill>
          </a:ln>
        </p:spPr>
        <p:txBody>
          <a:bodyPr wrap="square" rtlCol="0">
            <a:spAutoFit/>
          </a:bodyPr>
          <a:lstStyle/>
          <a:p>
            <a:pPr algn="just"/>
            <a:r>
              <a:rPr lang="es-EC" dirty="0" smtClean="0"/>
              <a:t>T1: presento el mayor % huevos súper gigantes </a:t>
            </a:r>
            <a:endParaRPr lang="en-US" dirty="0"/>
          </a:p>
        </p:txBody>
      </p:sp>
      <p:sp>
        <p:nvSpPr>
          <p:cNvPr id="12" name="Elipse 11"/>
          <p:cNvSpPr/>
          <p:nvPr/>
        </p:nvSpPr>
        <p:spPr>
          <a:xfrm>
            <a:off x="4860032" y="4221088"/>
            <a:ext cx="64807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ector angular 13"/>
          <p:cNvCxnSpPr>
            <a:stCxn id="12" idx="0"/>
            <a:endCxn id="11" idx="0"/>
          </p:cNvCxnSpPr>
          <p:nvPr/>
        </p:nvCxnSpPr>
        <p:spPr>
          <a:xfrm rot="16200000" flipH="1">
            <a:off x="5674912" y="3730243"/>
            <a:ext cx="1044789" cy="2026479"/>
          </a:xfrm>
          <a:prstGeom prst="bentConnector3">
            <a:avLst>
              <a:gd name="adj1" fmla="val -21880"/>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80665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16</a:t>
            </a:fld>
            <a:endParaRPr lang="es-EC"/>
          </a:p>
        </p:txBody>
      </p:sp>
      <p:sp>
        <p:nvSpPr>
          <p:cNvPr id="7" name="CuadroTexto 6"/>
          <p:cNvSpPr txBox="1"/>
          <p:nvPr/>
        </p:nvSpPr>
        <p:spPr>
          <a:xfrm>
            <a:off x="186394" y="81432"/>
            <a:ext cx="5105686"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RESULTADOS Y DISCUSIÓN   </a:t>
            </a:r>
            <a:endParaRPr lang="es-ES" sz="2400" b="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186394" y="681563"/>
            <a:ext cx="757808" cy="369332"/>
          </a:xfrm>
          <a:prstGeom prst="rect">
            <a:avLst/>
          </a:prstGeom>
          <a:noFill/>
        </p:spPr>
        <p:txBody>
          <a:bodyPr wrap="square" rtlCol="0">
            <a:spAutoFit/>
          </a:bodyPr>
          <a:lstStyle/>
          <a:p>
            <a:pPr algn="just"/>
            <a:r>
              <a:rPr lang="es-EC" b="1" u="sng" dirty="0" smtClean="0"/>
              <a:t>Peso</a:t>
            </a:r>
            <a:endParaRPr lang="en-US" b="1" u="sng" dirty="0"/>
          </a:p>
        </p:txBody>
      </p:sp>
      <p:pic>
        <p:nvPicPr>
          <p:cNvPr id="2" name="Imagen 1"/>
          <p:cNvPicPr>
            <a:picLocks noChangeAspect="1"/>
          </p:cNvPicPr>
          <p:nvPr/>
        </p:nvPicPr>
        <p:blipFill rotWithShape="1">
          <a:blip r:embed="rId2"/>
          <a:srcRect l="30629" t="38188" r="25649" b="20469"/>
          <a:stretch/>
        </p:blipFill>
        <p:spPr>
          <a:xfrm>
            <a:off x="66232" y="1190518"/>
            <a:ext cx="5753758" cy="3058960"/>
          </a:xfrm>
          <a:prstGeom prst="rect">
            <a:avLst/>
          </a:prstGeom>
        </p:spPr>
      </p:pic>
      <p:sp>
        <p:nvSpPr>
          <p:cNvPr id="9" name="CuadroTexto 8"/>
          <p:cNvSpPr txBox="1"/>
          <p:nvPr/>
        </p:nvSpPr>
        <p:spPr>
          <a:xfrm>
            <a:off x="5325006" y="2088501"/>
            <a:ext cx="3635896" cy="1200329"/>
          </a:xfrm>
          <a:prstGeom prst="rect">
            <a:avLst/>
          </a:prstGeom>
          <a:solidFill>
            <a:schemeClr val="accent3">
              <a:lumMod val="95000"/>
            </a:schemeClr>
          </a:solidFill>
          <a:ln>
            <a:solidFill>
              <a:schemeClr val="accent1">
                <a:lumMod val="90000"/>
              </a:schemeClr>
            </a:solidFill>
          </a:ln>
        </p:spPr>
        <p:txBody>
          <a:bodyPr wrap="square" rtlCol="0">
            <a:spAutoFit/>
          </a:bodyPr>
          <a:lstStyle/>
          <a:p>
            <a:pPr algn="just"/>
            <a:r>
              <a:rPr lang="es-EC" dirty="0"/>
              <a:t>No se encontró un efecto significativo en la interacción del alimento concentrado enriquecido con Ovomin y el </a:t>
            </a:r>
            <a:r>
              <a:rPr lang="es-EC" dirty="0" smtClean="0"/>
              <a:t>peso del </a:t>
            </a:r>
            <a:r>
              <a:rPr lang="es-EC" dirty="0"/>
              <a:t>huevo</a:t>
            </a:r>
            <a:r>
              <a:rPr lang="es-EC" dirty="0" smtClean="0"/>
              <a:t>.</a:t>
            </a:r>
            <a:endParaRPr lang="en-US" dirty="0"/>
          </a:p>
        </p:txBody>
      </p:sp>
      <p:pic>
        <p:nvPicPr>
          <p:cNvPr id="10" name="Imagen 9"/>
          <p:cNvPicPr>
            <a:picLocks noChangeAspect="1"/>
          </p:cNvPicPr>
          <p:nvPr/>
        </p:nvPicPr>
        <p:blipFill rotWithShape="1">
          <a:blip r:embed="rId3"/>
          <a:srcRect l="35058" t="28344" r="8492" b="58859"/>
          <a:stretch/>
        </p:blipFill>
        <p:spPr>
          <a:xfrm>
            <a:off x="124731" y="5451252"/>
            <a:ext cx="7344816" cy="1074091"/>
          </a:xfrm>
          <a:prstGeom prst="rect">
            <a:avLst/>
          </a:prstGeom>
        </p:spPr>
      </p:pic>
      <p:sp>
        <p:nvSpPr>
          <p:cNvPr id="11" name="CuadroTexto 10"/>
          <p:cNvSpPr txBox="1"/>
          <p:nvPr/>
        </p:nvSpPr>
        <p:spPr>
          <a:xfrm>
            <a:off x="262220" y="4421884"/>
            <a:ext cx="8301608" cy="923330"/>
          </a:xfrm>
          <a:prstGeom prst="rect">
            <a:avLst/>
          </a:prstGeom>
          <a:noFill/>
        </p:spPr>
        <p:txBody>
          <a:bodyPr wrap="square" rtlCol="0">
            <a:spAutoFit/>
          </a:bodyPr>
          <a:lstStyle/>
          <a:p>
            <a:pPr algn="just"/>
            <a:r>
              <a:rPr lang="es-EC" dirty="0" smtClean="0"/>
              <a:t>Peso de huevos puestos por gallinas después </a:t>
            </a:r>
            <a:r>
              <a:rPr lang="es-EC" dirty="0"/>
              <a:t>de 4 y 8 semanas de alimentación con dietas experimentales suplementadas con manganeso de diversas </a:t>
            </a:r>
            <a:r>
              <a:rPr lang="es-EC" dirty="0" smtClean="0"/>
              <a:t>fuentes </a:t>
            </a:r>
            <a:r>
              <a:rPr lang="es-EC" dirty="0"/>
              <a:t>(</a:t>
            </a:r>
            <a:r>
              <a:rPr lang="es-EC" dirty="0" err="1" smtClean="0"/>
              <a:t>Venglovská</a:t>
            </a:r>
            <a:r>
              <a:rPr lang="es-EC" dirty="0" smtClean="0"/>
              <a:t>, y otro, </a:t>
            </a:r>
            <a:r>
              <a:rPr lang="es-EC" dirty="0"/>
              <a:t>2014)</a:t>
            </a:r>
            <a:r>
              <a:rPr lang="es-EC" dirty="0" smtClean="0"/>
              <a:t>.</a:t>
            </a:r>
            <a:endParaRPr lang="en-US" dirty="0"/>
          </a:p>
        </p:txBody>
      </p:sp>
      <p:sp>
        <p:nvSpPr>
          <p:cNvPr id="13" name="Elipse 12"/>
          <p:cNvSpPr/>
          <p:nvPr/>
        </p:nvSpPr>
        <p:spPr>
          <a:xfrm>
            <a:off x="4627559" y="2827846"/>
            <a:ext cx="504056" cy="12492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lipse 13"/>
          <p:cNvSpPr/>
          <p:nvPr/>
        </p:nvSpPr>
        <p:spPr>
          <a:xfrm>
            <a:off x="6876257" y="5897496"/>
            <a:ext cx="468778" cy="6278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ector angular 15"/>
          <p:cNvCxnSpPr>
            <a:stCxn id="13" idx="5"/>
            <a:endCxn id="9" idx="2"/>
          </p:cNvCxnSpPr>
          <p:nvPr/>
        </p:nvCxnSpPr>
        <p:spPr>
          <a:xfrm rot="5400000" flipH="1" flipV="1">
            <a:off x="5797727" y="2548901"/>
            <a:ext cx="605297" cy="2085156"/>
          </a:xfrm>
          <a:prstGeom prst="bentConnector3">
            <a:avLst>
              <a:gd name="adj1" fmla="val -67991"/>
            </a:avLst>
          </a:prstGeom>
          <a:ln>
            <a:tailEnd type="triangle"/>
          </a:ln>
        </p:spPr>
        <p:style>
          <a:lnRef idx="1">
            <a:schemeClr val="accent4"/>
          </a:lnRef>
          <a:fillRef idx="0">
            <a:schemeClr val="accent4"/>
          </a:fillRef>
          <a:effectRef idx="0">
            <a:schemeClr val="accent4"/>
          </a:effectRef>
          <a:fontRef idx="minor">
            <a:schemeClr val="tx1"/>
          </a:fontRef>
        </p:style>
      </p:cxnSp>
      <p:sp>
        <p:nvSpPr>
          <p:cNvPr id="19" name="Rectángulo 18"/>
          <p:cNvSpPr/>
          <p:nvPr/>
        </p:nvSpPr>
        <p:spPr>
          <a:xfrm>
            <a:off x="683568" y="2924944"/>
            <a:ext cx="2952328" cy="288032"/>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9961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17</a:t>
            </a:fld>
            <a:endParaRPr lang="es-EC"/>
          </a:p>
        </p:txBody>
      </p:sp>
      <p:sp>
        <p:nvSpPr>
          <p:cNvPr id="7" name="CuadroTexto 6"/>
          <p:cNvSpPr txBox="1"/>
          <p:nvPr/>
        </p:nvSpPr>
        <p:spPr>
          <a:xfrm>
            <a:off x="186394" y="81432"/>
            <a:ext cx="5105686"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RESULTADOS Y DISCUSIÓN   </a:t>
            </a:r>
            <a:endParaRPr lang="es-ES" sz="2400" b="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186394" y="681563"/>
            <a:ext cx="2801430" cy="369332"/>
          </a:xfrm>
          <a:prstGeom prst="rect">
            <a:avLst/>
          </a:prstGeom>
          <a:noFill/>
        </p:spPr>
        <p:txBody>
          <a:bodyPr wrap="square" rtlCol="0">
            <a:spAutoFit/>
          </a:bodyPr>
          <a:lstStyle/>
          <a:p>
            <a:pPr algn="just"/>
            <a:r>
              <a:rPr lang="es-EC" b="1" u="sng" dirty="0" smtClean="0"/>
              <a:t>Resistencia a la ruptura</a:t>
            </a:r>
            <a:endParaRPr lang="en-US" b="1" u="sng" dirty="0"/>
          </a:p>
        </p:txBody>
      </p:sp>
      <p:pic>
        <p:nvPicPr>
          <p:cNvPr id="10" name="Imagen 9"/>
          <p:cNvPicPr>
            <a:picLocks noChangeAspect="1"/>
          </p:cNvPicPr>
          <p:nvPr/>
        </p:nvPicPr>
        <p:blipFill rotWithShape="1">
          <a:blip r:embed="rId2"/>
          <a:srcRect l="30630" t="34250" r="26203" b="22438"/>
          <a:stretch/>
        </p:blipFill>
        <p:spPr>
          <a:xfrm>
            <a:off x="179512" y="1127806"/>
            <a:ext cx="5616624" cy="3168352"/>
          </a:xfrm>
          <a:prstGeom prst="rect">
            <a:avLst/>
          </a:prstGeom>
          <a:ln>
            <a:solidFill>
              <a:schemeClr val="accent3">
                <a:lumMod val="95000"/>
              </a:schemeClr>
            </a:solidFill>
          </a:ln>
        </p:spPr>
      </p:pic>
      <p:sp>
        <p:nvSpPr>
          <p:cNvPr id="11" name="CuadroTexto 10"/>
          <p:cNvSpPr txBox="1"/>
          <p:nvPr/>
        </p:nvSpPr>
        <p:spPr>
          <a:xfrm>
            <a:off x="4572000" y="2060848"/>
            <a:ext cx="3833584" cy="1754326"/>
          </a:xfrm>
          <a:prstGeom prst="rect">
            <a:avLst/>
          </a:prstGeom>
          <a:solidFill>
            <a:schemeClr val="accent3">
              <a:lumMod val="95000"/>
            </a:schemeClr>
          </a:solidFill>
        </p:spPr>
        <p:txBody>
          <a:bodyPr wrap="square" rtlCol="0">
            <a:spAutoFit/>
          </a:bodyPr>
          <a:lstStyle/>
          <a:p>
            <a:pPr algn="just"/>
            <a:r>
              <a:rPr lang="es-EC" dirty="0"/>
              <a:t>No se encontró un efecto significativo en la interacción del alimento concentrado enriquecido con Ovomin y </a:t>
            </a:r>
            <a:r>
              <a:rPr lang="es-EC" dirty="0" smtClean="0"/>
              <a:t>la resistencia del cascarón a la ruptura en los huevos producidos.</a:t>
            </a:r>
            <a:endParaRPr lang="en-US" dirty="0"/>
          </a:p>
        </p:txBody>
      </p:sp>
      <p:pic>
        <p:nvPicPr>
          <p:cNvPr id="12" name="Imagen 11"/>
          <p:cNvPicPr>
            <a:picLocks noChangeAspect="1"/>
          </p:cNvPicPr>
          <p:nvPr/>
        </p:nvPicPr>
        <p:blipFill rotWithShape="1">
          <a:blip r:embed="rId3"/>
          <a:srcRect l="27309" t="33266" r="26756" b="37203"/>
          <a:stretch/>
        </p:blipFill>
        <p:spPr>
          <a:xfrm>
            <a:off x="179512" y="4507160"/>
            <a:ext cx="5976664" cy="2160240"/>
          </a:xfrm>
          <a:prstGeom prst="rect">
            <a:avLst/>
          </a:prstGeom>
          <a:ln>
            <a:solidFill>
              <a:schemeClr val="accent2">
                <a:lumMod val="20000"/>
                <a:lumOff val="80000"/>
              </a:schemeClr>
            </a:solidFill>
          </a:ln>
        </p:spPr>
      </p:pic>
      <p:sp>
        <p:nvSpPr>
          <p:cNvPr id="13" name="CuadroTexto 12"/>
          <p:cNvSpPr txBox="1"/>
          <p:nvPr/>
        </p:nvSpPr>
        <p:spPr>
          <a:xfrm>
            <a:off x="6156176" y="4915280"/>
            <a:ext cx="2899178" cy="1569660"/>
          </a:xfrm>
          <a:prstGeom prst="rect">
            <a:avLst/>
          </a:prstGeom>
          <a:solidFill>
            <a:schemeClr val="accent2">
              <a:lumMod val="20000"/>
              <a:lumOff val="80000"/>
            </a:schemeClr>
          </a:solidFill>
        </p:spPr>
        <p:txBody>
          <a:bodyPr wrap="square" rtlCol="0">
            <a:spAutoFit/>
          </a:bodyPr>
          <a:lstStyle/>
          <a:p>
            <a:pPr algn="just"/>
            <a:r>
              <a:rPr lang="es-ES" sz="1600" dirty="0"/>
              <a:t>Efecto de la suplementación dietética de Zn, Mn y Cu sobre la rigidez de la cáscara de huevo de gallinas </a:t>
            </a:r>
            <a:r>
              <a:rPr lang="es-ES" sz="1600" dirty="0" smtClean="0"/>
              <a:t>envejecidas </a:t>
            </a:r>
            <a:r>
              <a:rPr lang="es-EC" sz="1600" dirty="0"/>
              <a:t>(</a:t>
            </a:r>
            <a:r>
              <a:rPr lang="es-EC" sz="1600" dirty="0" err="1" smtClean="0"/>
              <a:t>Mabe,y</a:t>
            </a:r>
            <a:r>
              <a:rPr lang="es-EC" sz="1600" dirty="0" smtClean="0"/>
              <a:t> otros, </a:t>
            </a:r>
            <a:r>
              <a:rPr lang="es-EC" sz="1600" dirty="0"/>
              <a:t>2003</a:t>
            </a:r>
            <a:r>
              <a:rPr lang="es-EC" sz="1600" dirty="0" smtClean="0"/>
              <a:t>).</a:t>
            </a:r>
            <a:endParaRPr lang="en-US" sz="1600" dirty="0"/>
          </a:p>
        </p:txBody>
      </p:sp>
      <p:sp>
        <p:nvSpPr>
          <p:cNvPr id="2" name="Elipse 1"/>
          <p:cNvSpPr/>
          <p:nvPr/>
        </p:nvSpPr>
        <p:spPr>
          <a:xfrm>
            <a:off x="3491880" y="2852936"/>
            <a:ext cx="432048" cy="1239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lipse 2"/>
          <p:cNvSpPr/>
          <p:nvPr/>
        </p:nvSpPr>
        <p:spPr>
          <a:xfrm>
            <a:off x="3167844" y="6447072"/>
            <a:ext cx="1944216" cy="2203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ángulo 8"/>
          <p:cNvSpPr/>
          <p:nvPr/>
        </p:nvSpPr>
        <p:spPr>
          <a:xfrm>
            <a:off x="186394" y="3861048"/>
            <a:ext cx="2801430" cy="23112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ector angular 14"/>
          <p:cNvCxnSpPr>
            <a:endCxn id="11" idx="2"/>
          </p:cNvCxnSpPr>
          <p:nvPr/>
        </p:nvCxnSpPr>
        <p:spPr>
          <a:xfrm>
            <a:off x="3923928" y="3815174"/>
            <a:ext cx="2564864" cy="12700"/>
          </a:xfrm>
          <a:prstGeom prst="bentConnector4">
            <a:avLst>
              <a:gd name="adj1" fmla="val 12634"/>
              <a:gd name="adj2" fmla="val 1401535"/>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5656239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18</a:t>
            </a:fld>
            <a:endParaRPr lang="es-EC"/>
          </a:p>
        </p:txBody>
      </p:sp>
      <p:sp>
        <p:nvSpPr>
          <p:cNvPr id="7" name="CuadroTexto 6"/>
          <p:cNvSpPr txBox="1"/>
          <p:nvPr/>
        </p:nvSpPr>
        <p:spPr>
          <a:xfrm>
            <a:off x="186394" y="81432"/>
            <a:ext cx="5105686"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RESULTADOS Y DISCUSIÓN   </a:t>
            </a:r>
            <a:endParaRPr lang="es-ES" sz="2400" b="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186394" y="681563"/>
            <a:ext cx="2801430" cy="369332"/>
          </a:xfrm>
          <a:prstGeom prst="rect">
            <a:avLst/>
          </a:prstGeom>
          <a:noFill/>
        </p:spPr>
        <p:txBody>
          <a:bodyPr wrap="square" rtlCol="0">
            <a:spAutoFit/>
          </a:bodyPr>
          <a:lstStyle/>
          <a:p>
            <a:pPr algn="just"/>
            <a:r>
              <a:rPr lang="es-EC" b="1" u="sng" dirty="0" smtClean="0"/>
              <a:t>Espesor del cascarón</a:t>
            </a:r>
            <a:endParaRPr lang="en-US" b="1" u="sng" dirty="0"/>
          </a:p>
        </p:txBody>
      </p:sp>
      <p:pic>
        <p:nvPicPr>
          <p:cNvPr id="2" name="Imagen 1"/>
          <p:cNvPicPr>
            <a:picLocks noChangeAspect="1"/>
          </p:cNvPicPr>
          <p:nvPr/>
        </p:nvPicPr>
        <p:blipFill rotWithShape="1">
          <a:blip r:embed="rId2"/>
          <a:srcRect l="30630" t="28344" r="26756" b="31297"/>
          <a:stretch/>
        </p:blipFill>
        <p:spPr>
          <a:xfrm>
            <a:off x="3533836" y="604652"/>
            <a:ext cx="5544616" cy="2952328"/>
          </a:xfrm>
          <a:prstGeom prst="rect">
            <a:avLst/>
          </a:prstGeom>
        </p:spPr>
      </p:pic>
      <p:sp>
        <p:nvSpPr>
          <p:cNvPr id="10" name="CuadroTexto 9"/>
          <p:cNvSpPr txBox="1"/>
          <p:nvPr/>
        </p:nvSpPr>
        <p:spPr>
          <a:xfrm>
            <a:off x="186394" y="1310804"/>
            <a:ext cx="4201766" cy="1077218"/>
          </a:xfrm>
          <a:prstGeom prst="rect">
            <a:avLst/>
          </a:prstGeom>
          <a:solidFill>
            <a:schemeClr val="accent3">
              <a:lumMod val="95000"/>
            </a:schemeClr>
          </a:solidFill>
        </p:spPr>
        <p:txBody>
          <a:bodyPr wrap="square" rtlCol="0">
            <a:spAutoFit/>
          </a:bodyPr>
          <a:lstStyle/>
          <a:p>
            <a:pPr algn="just"/>
            <a:r>
              <a:rPr lang="es-ES" sz="1600" dirty="0" smtClean="0"/>
              <a:t>Se </a:t>
            </a:r>
            <a:r>
              <a:rPr lang="es-ES" sz="1600" dirty="0"/>
              <a:t>encontró un efecto significativo en la interacción del alimento concentrado enriquecido con </a:t>
            </a:r>
            <a:r>
              <a:rPr lang="es-ES" sz="1600" dirty="0" err="1"/>
              <a:t>Ovomin</a:t>
            </a:r>
            <a:r>
              <a:rPr lang="es-ES" sz="1600" dirty="0"/>
              <a:t> y </a:t>
            </a:r>
            <a:r>
              <a:rPr lang="es-ES" sz="1600" dirty="0" smtClean="0"/>
              <a:t>el espesor del </a:t>
            </a:r>
            <a:r>
              <a:rPr lang="es-ES" sz="1600" dirty="0"/>
              <a:t>cascarón </a:t>
            </a:r>
            <a:r>
              <a:rPr lang="es-ES" sz="1600" dirty="0" smtClean="0"/>
              <a:t>huevos </a:t>
            </a:r>
            <a:r>
              <a:rPr lang="es-ES" sz="1600" dirty="0"/>
              <a:t>producidos</a:t>
            </a:r>
            <a:r>
              <a:rPr lang="es-ES" sz="1600" dirty="0" smtClean="0"/>
              <a:t>.</a:t>
            </a:r>
            <a:endParaRPr lang="es-ES" sz="1600" dirty="0"/>
          </a:p>
        </p:txBody>
      </p:sp>
      <p:sp>
        <p:nvSpPr>
          <p:cNvPr id="11" name="Rectángulo 10"/>
          <p:cNvSpPr/>
          <p:nvPr/>
        </p:nvSpPr>
        <p:spPr>
          <a:xfrm>
            <a:off x="4388160" y="3065130"/>
            <a:ext cx="3861420" cy="2918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n 12"/>
          <p:cNvPicPr>
            <a:picLocks noChangeAspect="1"/>
          </p:cNvPicPr>
          <p:nvPr/>
        </p:nvPicPr>
        <p:blipFill rotWithShape="1">
          <a:blip r:embed="rId3"/>
          <a:srcRect l="27309" t="30313" r="46126" b="11610"/>
          <a:stretch/>
        </p:blipFill>
        <p:spPr>
          <a:xfrm>
            <a:off x="186394" y="2814759"/>
            <a:ext cx="3337188" cy="3842111"/>
          </a:xfrm>
          <a:prstGeom prst="rect">
            <a:avLst/>
          </a:prstGeom>
        </p:spPr>
      </p:pic>
      <p:sp>
        <p:nvSpPr>
          <p:cNvPr id="14" name="CuadroTexto 13"/>
          <p:cNvSpPr txBox="1"/>
          <p:nvPr/>
        </p:nvSpPr>
        <p:spPr>
          <a:xfrm>
            <a:off x="4388160" y="4320315"/>
            <a:ext cx="4690292" cy="830997"/>
          </a:xfrm>
          <a:prstGeom prst="rect">
            <a:avLst/>
          </a:prstGeom>
          <a:solidFill>
            <a:schemeClr val="accent2">
              <a:lumMod val="20000"/>
              <a:lumOff val="80000"/>
            </a:schemeClr>
          </a:solidFill>
        </p:spPr>
        <p:txBody>
          <a:bodyPr wrap="square" rtlCol="0">
            <a:spAutoFit/>
          </a:bodyPr>
          <a:lstStyle/>
          <a:p>
            <a:pPr algn="just"/>
            <a:r>
              <a:rPr lang="es-ES" sz="1600" dirty="0"/>
              <a:t>E</a:t>
            </a:r>
            <a:r>
              <a:rPr lang="es-ES" sz="1600" dirty="0" smtClean="0"/>
              <a:t>l espesor de la cascara de huevo aumenta dependiendo del nivel de suplementación de los minerales traza</a:t>
            </a:r>
            <a:r>
              <a:rPr lang="es-EC" sz="1600" dirty="0" smtClean="0"/>
              <a:t>(</a:t>
            </a:r>
            <a:r>
              <a:rPr lang="es-EC" sz="1600" dirty="0" err="1" smtClean="0"/>
              <a:t>Stefanello</a:t>
            </a:r>
            <a:r>
              <a:rPr lang="es-EC" sz="1600" dirty="0"/>
              <a:t>, </a:t>
            </a:r>
            <a:r>
              <a:rPr lang="es-EC" sz="1600" dirty="0" smtClean="0"/>
              <a:t>y otros, </a:t>
            </a:r>
            <a:r>
              <a:rPr lang="es-EC" sz="1600" dirty="0"/>
              <a:t>2014</a:t>
            </a:r>
            <a:r>
              <a:rPr lang="es-EC" sz="1600" dirty="0" smtClean="0"/>
              <a:t>).</a:t>
            </a:r>
            <a:endParaRPr lang="en-US" sz="1600" dirty="0"/>
          </a:p>
        </p:txBody>
      </p:sp>
      <p:cxnSp>
        <p:nvCxnSpPr>
          <p:cNvPr id="16" name="Conector angular 15"/>
          <p:cNvCxnSpPr>
            <a:stCxn id="13" idx="3"/>
            <a:endCxn id="14" idx="1"/>
          </p:cNvCxnSpPr>
          <p:nvPr/>
        </p:nvCxnSpPr>
        <p:spPr>
          <a:xfrm flipV="1">
            <a:off x="3523582" y="4735814"/>
            <a:ext cx="864578"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0458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19</a:t>
            </a:fld>
            <a:endParaRPr lang="es-EC"/>
          </a:p>
        </p:txBody>
      </p:sp>
      <p:sp>
        <p:nvSpPr>
          <p:cNvPr id="7" name="CuadroTexto 6"/>
          <p:cNvSpPr txBox="1"/>
          <p:nvPr/>
        </p:nvSpPr>
        <p:spPr>
          <a:xfrm>
            <a:off x="186394" y="81432"/>
            <a:ext cx="5105686"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RESULTADOS Y DISCUSIÓN   </a:t>
            </a:r>
            <a:endParaRPr lang="es-ES" sz="2400" b="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186394" y="681563"/>
            <a:ext cx="1793318" cy="369332"/>
          </a:xfrm>
          <a:prstGeom prst="rect">
            <a:avLst/>
          </a:prstGeom>
          <a:noFill/>
        </p:spPr>
        <p:txBody>
          <a:bodyPr wrap="square" rtlCol="0">
            <a:spAutoFit/>
          </a:bodyPr>
          <a:lstStyle/>
          <a:p>
            <a:pPr algn="just"/>
            <a:r>
              <a:rPr lang="es-EC" b="1" u="sng" dirty="0" smtClean="0"/>
              <a:t>Color de yema</a:t>
            </a:r>
            <a:endParaRPr lang="en-US" b="1" u="sng" dirty="0"/>
          </a:p>
        </p:txBody>
      </p:sp>
      <p:pic>
        <p:nvPicPr>
          <p:cNvPr id="2" name="Imagen 1"/>
          <p:cNvPicPr>
            <a:picLocks noChangeAspect="1"/>
          </p:cNvPicPr>
          <p:nvPr/>
        </p:nvPicPr>
        <p:blipFill rotWithShape="1">
          <a:blip r:embed="rId2"/>
          <a:srcRect l="30630" t="34250" r="26203" b="22438"/>
          <a:stretch/>
        </p:blipFill>
        <p:spPr>
          <a:xfrm>
            <a:off x="3419872" y="604652"/>
            <a:ext cx="5616624" cy="3168352"/>
          </a:xfrm>
          <a:prstGeom prst="rect">
            <a:avLst/>
          </a:prstGeom>
        </p:spPr>
      </p:pic>
      <p:sp>
        <p:nvSpPr>
          <p:cNvPr id="10" name="CuadroTexto 9"/>
          <p:cNvSpPr txBox="1"/>
          <p:nvPr/>
        </p:nvSpPr>
        <p:spPr>
          <a:xfrm>
            <a:off x="164442" y="1653314"/>
            <a:ext cx="3687477" cy="1477328"/>
          </a:xfrm>
          <a:prstGeom prst="rect">
            <a:avLst/>
          </a:prstGeom>
          <a:solidFill>
            <a:schemeClr val="accent3">
              <a:lumMod val="95000"/>
            </a:schemeClr>
          </a:solidFill>
        </p:spPr>
        <p:txBody>
          <a:bodyPr wrap="square" rtlCol="0">
            <a:spAutoFit/>
          </a:bodyPr>
          <a:lstStyle/>
          <a:p>
            <a:pPr algn="just"/>
            <a:r>
              <a:rPr lang="es-EC" dirty="0"/>
              <a:t>No se encontró un efecto significativo en la interacción del alimento concentrado enriquecido con Ovomin y </a:t>
            </a:r>
            <a:r>
              <a:rPr lang="es-EC" dirty="0" smtClean="0"/>
              <a:t>el color de la yema </a:t>
            </a:r>
            <a:r>
              <a:rPr lang="es-EC" dirty="0"/>
              <a:t>en los huevos producidos.</a:t>
            </a:r>
            <a:endParaRPr lang="en-US" dirty="0"/>
          </a:p>
        </p:txBody>
      </p:sp>
      <p:sp>
        <p:nvSpPr>
          <p:cNvPr id="11" name="CuadroTexto 10"/>
          <p:cNvSpPr txBox="1"/>
          <p:nvPr/>
        </p:nvSpPr>
        <p:spPr>
          <a:xfrm>
            <a:off x="1976429" y="4577124"/>
            <a:ext cx="6360657" cy="1200329"/>
          </a:xfrm>
          <a:prstGeom prst="rect">
            <a:avLst/>
          </a:prstGeom>
          <a:solidFill>
            <a:schemeClr val="accent2">
              <a:lumMod val="20000"/>
              <a:lumOff val="80000"/>
            </a:schemeClr>
          </a:solidFill>
        </p:spPr>
        <p:txBody>
          <a:bodyPr wrap="square" rtlCol="0">
            <a:spAutoFit/>
          </a:bodyPr>
          <a:lstStyle/>
          <a:p>
            <a:pPr algn="just"/>
            <a:r>
              <a:rPr lang="es-EC" dirty="0"/>
              <a:t>Según (Moreno, y otros, 2019); mencionan que la pigmentación de la yema depende de la disponibilidad de carotenoides en el alimento balanceado que se le ofrece a las aves. </a:t>
            </a:r>
            <a:endParaRPr lang="en-US" dirty="0"/>
          </a:p>
        </p:txBody>
      </p:sp>
      <p:cxnSp>
        <p:nvCxnSpPr>
          <p:cNvPr id="19" name="Conector angular 18"/>
          <p:cNvCxnSpPr>
            <a:stCxn id="11" idx="0"/>
            <a:endCxn id="10" idx="2"/>
          </p:cNvCxnSpPr>
          <p:nvPr/>
        </p:nvCxnSpPr>
        <p:spPr>
          <a:xfrm rot="16200000" flipV="1">
            <a:off x="2859229" y="2279594"/>
            <a:ext cx="1446482" cy="3148577"/>
          </a:xfrm>
          <a:prstGeom prst="bentConnector3">
            <a:avLst>
              <a:gd name="adj1" fmla="val 35952"/>
            </a:avLst>
          </a:prstGeom>
          <a:ln>
            <a:tailEnd type="triangle"/>
          </a:ln>
        </p:spPr>
        <p:style>
          <a:lnRef idx="2">
            <a:schemeClr val="dk1"/>
          </a:lnRef>
          <a:fillRef idx="0">
            <a:schemeClr val="dk1"/>
          </a:fillRef>
          <a:effectRef idx="1">
            <a:schemeClr val="dk1"/>
          </a:effectRef>
          <a:fontRef idx="minor">
            <a:schemeClr val="tx1"/>
          </a:fontRef>
        </p:style>
      </p:cxnSp>
      <p:sp>
        <p:nvSpPr>
          <p:cNvPr id="16" name="Elipse 15"/>
          <p:cNvSpPr/>
          <p:nvPr/>
        </p:nvSpPr>
        <p:spPr>
          <a:xfrm>
            <a:off x="8033556" y="2452740"/>
            <a:ext cx="432048" cy="11810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ángulo 16"/>
          <p:cNvSpPr/>
          <p:nvPr/>
        </p:nvSpPr>
        <p:spPr>
          <a:xfrm>
            <a:off x="4073932" y="3284984"/>
            <a:ext cx="2926566" cy="27676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4993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79512" y="116632"/>
            <a:ext cx="3240360" cy="523220"/>
          </a:xfrm>
          <a:prstGeom prst="rect">
            <a:avLst/>
          </a:prstGeom>
          <a:noFill/>
        </p:spPr>
        <p:txBody>
          <a:bodyPr wrap="square" rtlCol="0">
            <a:spAutoFit/>
          </a:bodyPr>
          <a:lstStyle/>
          <a:p>
            <a:pPr algn="ctr"/>
            <a:r>
              <a:rPr lang="es-ES" sz="2800" b="1" dirty="0" smtClean="0">
                <a:latin typeface="Times New Roman" panose="02020603050405020304" pitchFamily="18" charset="0"/>
                <a:cs typeface="Times New Roman" panose="02020603050405020304" pitchFamily="18" charset="0"/>
              </a:rPr>
              <a:t>INTRODUCCIÓN</a:t>
            </a:r>
            <a:endParaRPr lang="es-ES" sz="2400" b="1" dirty="0">
              <a:latin typeface="Times New Roman" panose="02020603050405020304" pitchFamily="18" charset="0"/>
              <a:cs typeface="Times New Roman" panose="02020603050405020304" pitchFamily="18" charset="0"/>
            </a:endParaRPr>
          </a:p>
        </p:txBody>
      </p:sp>
      <p:graphicFrame>
        <p:nvGraphicFramePr>
          <p:cNvPr id="8" name="Diagrama 7"/>
          <p:cNvGraphicFramePr/>
          <p:nvPr>
            <p:extLst>
              <p:ext uri="{D42A27DB-BD31-4B8C-83A1-F6EECF244321}">
                <p14:modId xmlns:p14="http://schemas.microsoft.com/office/powerpoint/2010/main" val="542764537"/>
              </p:ext>
            </p:extLst>
          </p:nvPr>
        </p:nvGraphicFramePr>
        <p:xfrm>
          <a:off x="467544" y="639852"/>
          <a:ext cx="4680520" cy="1224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rotWithShape="1">
          <a:blip r:embed="rId7"/>
          <a:srcRect l="54981" t="22438" r="10706" b="33265"/>
          <a:stretch/>
        </p:blipFill>
        <p:spPr>
          <a:xfrm>
            <a:off x="118976" y="2635171"/>
            <a:ext cx="3022735" cy="2193920"/>
          </a:xfrm>
          <a:prstGeom prst="rect">
            <a:avLst/>
          </a:prstGeom>
        </p:spPr>
      </p:pic>
      <p:sp>
        <p:nvSpPr>
          <p:cNvPr id="11" name="CuadroTexto 10"/>
          <p:cNvSpPr txBox="1"/>
          <p:nvPr/>
        </p:nvSpPr>
        <p:spPr>
          <a:xfrm>
            <a:off x="4743920" y="1513018"/>
            <a:ext cx="4104456" cy="923330"/>
          </a:xfrm>
          <a:prstGeom prst="rect">
            <a:avLst/>
          </a:prstGeom>
          <a:noFill/>
        </p:spPr>
        <p:txBody>
          <a:bodyPr wrap="square" rtlCol="0">
            <a:spAutoFit/>
          </a:bodyPr>
          <a:lstStyle/>
          <a:p>
            <a:pPr algn="just" fontAlgn="t"/>
            <a:r>
              <a:rPr lang="es-EC" dirty="0" smtClean="0"/>
              <a:t>Isoleucina</a:t>
            </a:r>
            <a:r>
              <a:rPr lang="en-US" dirty="0" smtClean="0"/>
              <a:t>, </a:t>
            </a:r>
            <a:r>
              <a:rPr lang="es-EC" dirty="0" smtClean="0"/>
              <a:t>Leucina</a:t>
            </a:r>
            <a:r>
              <a:rPr lang="en-US" dirty="0" smtClean="0"/>
              <a:t>, </a:t>
            </a:r>
            <a:r>
              <a:rPr lang="es-EC" dirty="0" smtClean="0"/>
              <a:t>Lisina</a:t>
            </a:r>
            <a:r>
              <a:rPr lang="en-US" dirty="0" smtClean="0"/>
              <a:t>, </a:t>
            </a:r>
            <a:r>
              <a:rPr lang="es-EC" dirty="0" smtClean="0"/>
              <a:t>Metionina</a:t>
            </a:r>
            <a:r>
              <a:rPr lang="en-US" dirty="0" smtClean="0"/>
              <a:t>, </a:t>
            </a:r>
            <a:r>
              <a:rPr lang="es-EC" dirty="0" smtClean="0"/>
              <a:t>Fenilalanina</a:t>
            </a:r>
            <a:r>
              <a:rPr lang="en-US" dirty="0" smtClean="0"/>
              <a:t>, </a:t>
            </a:r>
            <a:r>
              <a:rPr lang="es-EC" dirty="0" smtClean="0"/>
              <a:t>Treonina</a:t>
            </a:r>
            <a:r>
              <a:rPr lang="en-US" dirty="0" smtClean="0"/>
              <a:t>, </a:t>
            </a:r>
            <a:r>
              <a:rPr lang="es-EC" dirty="0" smtClean="0"/>
              <a:t>Triptófano</a:t>
            </a:r>
            <a:r>
              <a:rPr lang="en-US" dirty="0" smtClean="0"/>
              <a:t>, </a:t>
            </a:r>
            <a:r>
              <a:rPr lang="es-EC" dirty="0" smtClean="0"/>
              <a:t>Valina</a:t>
            </a:r>
            <a:r>
              <a:rPr lang="en-US" dirty="0" smtClean="0"/>
              <a:t>, </a:t>
            </a:r>
            <a:r>
              <a:rPr lang="es-EC" dirty="0" smtClean="0"/>
              <a:t>Histidina</a:t>
            </a:r>
            <a:endParaRPr lang="en-US" dirty="0"/>
          </a:p>
        </p:txBody>
      </p:sp>
      <p:sp>
        <p:nvSpPr>
          <p:cNvPr id="12" name="CuadroTexto 11"/>
          <p:cNvSpPr txBox="1"/>
          <p:nvPr/>
        </p:nvSpPr>
        <p:spPr>
          <a:xfrm>
            <a:off x="1125719" y="1988840"/>
            <a:ext cx="2726201" cy="369332"/>
          </a:xfrm>
          <a:prstGeom prst="rect">
            <a:avLst/>
          </a:prstGeom>
          <a:noFill/>
          <a:ln>
            <a:solidFill>
              <a:schemeClr val="accent1"/>
            </a:solidFill>
          </a:ln>
        </p:spPr>
        <p:txBody>
          <a:bodyPr wrap="square" rtlCol="0">
            <a:spAutoFit/>
          </a:bodyPr>
          <a:lstStyle/>
          <a:p>
            <a:r>
              <a:rPr lang="es-EC" dirty="0" smtClean="0"/>
              <a:t>Aminoácidos Esenciales</a:t>
            </a:r>
            <a:endParaRPr lang="en-US" dirty="0"/>
          </a:p>
        </p:txBody>
      </p:sp>
      <p:sp>
        <p:nvSpPr>
          <p:cNvPr id="13" name="CuadroTexto 12"/>
          <p:cNvSpPr txBox="1"/>
          <p:nvPr/>
        </p:nvSpPr>
        <p:spPr>
          <a:xfrm>
            <a:off x="3419872" y="3781708"/>
            <a:ext cx="1287072" cy="369332"/>
          </a:xfrm>
          <a:prstGeom prst="rect">
            <a:avLst/>
          </a:prstGeom>
          <a:noFill/>
          <a:ln>
            <a:solidFill>
              <a:schemeClr val="accent1"/>
            </a:solidFill>
          </a:ln>
        </p:spPr>
        <p:txBody>
          <a:bodyPr wrap="square" rtlCol="0">
            <a:spAutoFit/>
          </a:bodyPr>
          <a:lstStyle/>
          <a:p>
            <a:r>
              <a:rPr lang="es-EC" dirty="0" smtClean="0"/>
              <a:t>Vitaminas</a:t>
            </a:r>
            <a:endParaRPr lang="en-US" dirty="0"/>
          </a:p>
        </p:txBody>
      </p:sp>
      <p:sp>
        <p:nvSpPr>
          <p:cNvPr id="14" name="CuadroTexto 13"/>
          <p:cNvSpPr txBox="1"/>
          <p:nvPr/>
        </p:nvSpPr>
        <p:spPr>
          <a:xfrm>
            <a:off x="4904237" y="3373033"/>
            <a:ext cx="648072" cy="1200329"/>
          </a:xfrm>
          <a:prstGeom prst="rect">
            <a:avLst/>
          </a:prstGeom>
          <a:noFill/>
        </p:spPr>
        <p:txBody>
          <a:bodyPr wrap="square" rtlCol="0">
            <a:spAutoFit/>
          </a:bodyPr>
          <a:lstStyle/>
          <a:p>
            <a:r>
              <a:rPr lang="es-EC" dirty="0" smtClean="0"/>
              <a:t>A</a:t>
            </a:r>
          </a:p>
          <a:p>
            <a:r>
              <a:rPr lang="es-EC" dirty="0" smtClean="0"/>
              <a:t>D</a:t>
            </a:r>
          </a:p>
          <a:p>
            <a:r>
              <a:rPr lang="es-EC" dirty="0" smtClean="0"/>
              <a:t>E</a:t>
            </a:r>
          </a:p>
          <a:p>
            <a:r>
              <a:rPr lang="es-EC" dirty="0" smtClean="0"/>
              <a:t>B12</a:t>
            </a:r>
          </a:p>
        </p:txBody>
      </p:sp>
      <p:pic>
        <p:nvPicPr>
          <p:cNvPr id="15" name="Imagen 14"/>
          <p:cNvPicPr>
            <a:picLocks noChangeAspect="1"/>
          </p:cNvPicPr>
          <p:nvPr/>
        </p:nvPicPr>
        <p:blipFill rotWithShape="1">
          <a:blip r:embed="rId8"/>
          <a:srcRect l="20668" t="38188" r="47786" b="16532"/>
          <a:stretch/>
        </p:blipFill>
        <p:spPr>
          <a:xfrm>
            <a:off x="5610032" y="2970651"/>
            <a:ext cx="3369043" cy="27188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CuadroTexto 15"/>
          <p:cNvSpPr txBox="1"/>
          <p:nvPr/>
        </p:nvSpPr>
        <p:spPr>
          <a:xfrm>
            <a:off x="746378" y="5320195"/>
            <a:ext cx="1934345" cy="369332"/>
          </a:xfrm>
          <a:prstGeom prst="rect">
            <a:avLst/>
          </a:prstGeom>
          <a:noFill/>
          <a:ln>
            <a:solidFill>
              <a:schemeClr val="accent1"/>
            </a:solidFill>
          </a:ln>
        </p:spPr>
        <p:txBody>
          <a:bodyPr wrap="square" rtlCol="0">
            <a:spAutoFit/>
          </a:bodyPr>
          <a:lstStyle/>
          <a:p>
            <a:r>
              <a:rPr lang="es-EC" dirty="0" smtClean="0"/>
              <a:t>Micronutrientes</a:t>
            </a:r>
            <a:endParaRPr lang="en-US" dirty="0"/>
          </a:p>
        </p:txBody>
      </p:sp>
      <p:sp>
        <p:nvSpPr>
          <p:cNvPr id="17" name="CuadroTexto 16"/>
          <p:cNvSpPr txBox="1"/>
          <p:nvPr/>
        </p:nvSpPr>
        <p:spPr>
          <a:xfrm>
            <a:off x="3644966" y="4807027"/>
            <a:ext cx="1178662" cy="1200329"/>
          </a:xfrm>
          <a:prstGeom prst="rect">
            <a:avLst/>
          </a:prstGeom>
          <a:noFill/>
        </p:spPr>
        <p:txBody>
          <a:bodyPr wrap="square" rtlCol="0">
            <a:spAutoFit/>
          </a:bodyPr>
          <a:lstStyle/>
          <a:p>
            <a:r>
              <a:rPr lang="es-EC" dirty="0" smtClean="0"/>
              <a:t>Fosforo</a:t>
            </a:r>
          </a:p>
          <a:p>
            <a:r>
              <a:rPr lang="es-EC" dirty="0" smtClean="0"/>
              <a:t>Zinc</a:t>
            </a:r>
          </a:p>
          <a:p>
            <a:r>
              <a:rPr lang="es-EC" dirty="0" smtClean="0"/>
              <a:t>Selenio</a:t>
            </a:r>
          </a:p>
          <a:p>
            <a:r>
              <a:rPr lang="es-EC" dirty="0" smtClean="0"/>
              <a:t>Hierro</a:t>
            </a:r>
            <a:endParaRPr lang="en-US" dirty="0"/>
          </a:p>
        </p:txBody>
      </p:sp>
      <p:sp>
        <p:nvSpPr>
          <p:cNvPr id="18" name="Abrir llave 17"/>
          <p:cNvSpPr/>
          <p:nvPr/>
        </p:nvSpPr>
        <p:spPr>
          <a:xfrm>
            <a:off x="4520271" y="1563625"/>
            <a:ext cx="159414" cy="796734"/>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9" name="Abrir llave 18"/>
          <p:cNvSpPr/>
          <p:nvPr/>
        </p:nvSpPr>
        <p:spPr>
          <a:xfrm>
            <a:off x="4743920" y="3373033"/>
            <a:ext cx="205689" cy="1186682"/>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0" name="Abrir llave 19"/>
          <p:cNvSpPr/>
          <p:nvPr/>
        </p:nvSpPr>
        <p:spPr>
          <a:xfrm>
            <a:off x="3465347" y="4829091"/>
            <a:ext cx="252830" cy="1178265"/>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22" name="Conector angular 21"/>
          <p:cNvCxnSpPr>
            <a:stCxn id="3" idx="0"/>
            <a:endCxn id="12" idx="1"/>
          </p:cNvCxnSpPr>
          <p:nvPr/>
        </p:nvCxnSpPr>
        <p:spPr>
          <a:xfrm rot="16200000" flipV="1">
            <a:off x="1147200" y="2152026"/>
            <a:ext cx="461665" cy="504625"/>
          </a:xfrm>
          <a:prstGeom prst="bentConnector4">
            <a:avLst>
              <a:gd name="adj1" fmla="val 30000"/>
              <a:gd name="adj2" fmla="val 216567"/>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6" name="Conector angular 25"/>
          <p:cNvCxnSpPr>
            <a:stCxn id="12" idx="3"/>
            <a:endCxn id="18" idx="1"/>
          </p:cNvCxnSpPr>
          <p:nvPr/>
        </p:nvCxnSpPr>
        <p:spPr>
          <a:xfrm flipV="1">
            <a:off x="3851920" y="1961992"/>
            <a:ext cx="668351" cy="211514"/>
          </a:xfrm>
          <a:prstGeom prst="bentConnector3">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8" name="Conector angular 27"/>
          <p:cNvCxnSpPr>
            <a:stCxn id="3" idx="3"/>
            <a:endCxn id="13" idx="1"/>
          </p:cNvCxnSpPr>
          <p:nvPr/>
        </p:nvCxnSpPr>
        <p:spPr>
          <a:xfrm>
            <a:off x="3141711" y="3732131"/>
            <a:ext cx="278161" cy="234243"/>
          </a:xfrm>
          <a:prstGeom prst="bentConnector3">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0" name="Conector angular 29"/>
          <p:cNvCxnSpPr>
            <a:stCxn id="3" idx="2"/>
            <a:endCxn id="16" idx="1"/>
          </p:cNvCxnSpPr>
          <p:nvPr/>
        </p:nvCxnSpPr>
        <p:spPr>
          <a:xfrm rot="5400000">
            <a:off x="850476" y="4724993"/>
            <a:ext cx="675770" cy="883966"/>
          </a:xfrm>
          <a:prstGeom prst="bentConnector4">
            <a:avLst>
              <a:gd name="adj1" fmla="val 36337"/>
              <a:gd name="adj2" fmla="val 12586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2" name="Conector angular 31"/>
          <p:cNvCxnSpPr>
            <a:stCxn id="16" idx="3"/>
            <a:endCxn id="20" idx="1"/>
          </p:cNvCxnSpPr>
          <p:nvPr/>
        </p:nvCxnSpPr>
        <p:spPr>
          <a:xfrm flipV="1">
            <a:off x="2680723" y="5418224"/>
            <a:ext cx="784624" cy="86637"/>
          </a:xfrm>
          <a:prstGeom prst="bentConnector3">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414192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20</a:t>
            </a:fld>
            <a:endParaRPr lang="es-EC"/>
          </a:p>
        </p:txBody>
      </p:sp>
      <p:sp>
        <p:nvSpPr>
          <p:cNvPr id="7" name="CuadroTexto 6"/>
          <p:cNvSpPr txBox="1"/>
          <p:nvPr/>
        </p:nvSpPr>
        <p:spPr>
          <a:xfrm>
            <a:off x="186394" y="81432"/>
            <a:ext cx="5105686"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RESULTADOS Y DISCUSIÓN   </a:t>
            </a:r>
            <a:endParaRPr lang="es-ES" sz="2400" b="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186394" y="681563"/>
            <a:ext cx="4201766" cy="369332"/>
          </a:xfrm>
          <a:prstGeom prst="rect">
            <a:avLst/>
          </a:prstGeom>
          <a:noFill/>
        </p:spPr>
        <p:txBody>
          <a:bodyPr wrap="square" rtlCol="0">
            <a:spAutoFit/>
          </a:bodyPr>
          <a:lstStyle/>
          <a:p>
            <a:pPr algn="just"/>
            <a:r>
              <a:rPr lang="es-EC" b="1" u="sng" dirty="0" smtClean="0"/>
              <a:t>Alto de albumen y unidades </a:t>
            </a:r>
            <a:r>
              <a:rPr lang="es-EC" b="1" u="sng" dirty="0" err="1" smtClean="0"/>
              <a:t>Haugh</a:t>
            </a:r>
            <a:endParaRPr lang="en-US" b="1" u="sng" dirty="0"/>
          </a:p>
        </p:txBody>
      </p:sp>
      <p:sp>
        <p:nvSpPr>
          <p:cNvPr id="9" name="CuadroTexto 8"/>
          <p:cNvSpPr txBox="1"/>
          <p:nvPr/>
        </p:nvSpPr>
        <p:spPr>
          <a:xfrm>
            <a:off x="186394" y="1339137"/>
            <a:ext cx="8778094" cy="646331"/>
          </a:xfrm>
          <a:prstGeom prst="rect">
            <a:avLst/>
          </a:prstGeom>
          <a:solidFill>
            <a:schemeClr val="accent3">
              <a:lumMod val="95000"/>
            </a:schemeClr>
          </a:solidFill>
        </p:spPr>
        <p:txBody>
          <a:bodyPr wrap="square" rtlCol="0">
            <a:spAutoFit/>
          </a:bodyPr>
          <a:lstStyle/>
          <a:p>
            <a:pPr algn="just"/>
            <a:r>
              <a:rPr lang="es-EC" dirty="0"/>
              <a:t>No se encontró un efecto significativo en la interacción del alimento concentrado enriquecido con Ovomin </a:t>
            </a:r>
            <a:r>
              <a:rPr lang="es-EC" dirty="0" smtClean="0"/>
              <a:t>y…..</a:t>
            </a:r>
            <a:endParaRPr lang="en-US" dirty="0"/>
          </a:p>
        </p:txBody>
      </p:sp>
      <p:pic>
        <p:nvPicPr>
          <p:cNvPr id="10" name="Imagen 9"/>
          <p:cNvPicPr>
            <a:picLocks noChangeAspect="1"/>
          </p:cNvPicPr>
          <p:nvPr/>
        </p:nvPicPr>
        <p:blipFill rotWithShape="1">
          <a:blip r:embed="rId2"/>
          <a:srcRect l="30076" t="44094" r="26203" b="11610"/>
          <a:stretch/>
        </p:blipFill>
        <p:spPr>
          <a:xfrm>
            <a:off x="305913" y="2320121"/>
            <a:ext cx="5688632" cy="3240360"/>
          </a:xfrm>
          <a:prstGeom prst="rect">
            <a:avLst/>
          </a:prstGeom>
        </p:spPr>
      </p:pic>
      <p:sp>
        <p:nvSpPr>
          <p:cNvPr id="13" name="Rectángulo 12"/>
          <p:cNvSpPr/>
          <p:nvPr/>
        </p:nvSpPr>
        <p:spPr>
          <a:xfrm>
            <a:off x="1928462" y="3229316"/>
            <a:ext cx="1368152" cy="27545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ángulo 16"/>
          <p:cNvSpPr/>
          <p:nvPr/>
        </p:nvSpPr>
        <p:spPr>
          <a:xfrm>
            <a:off x="3995936" y="3210583"/>
            <a:ext cx="1520405" cy="29418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adroTexto 21"/>
          <p:cNvSpPr txBox="1"/>
          <p:nvPr/>
        </p:nvSpPr>
        <p:spPr>
          <a:xfrm>
            <a:off x="6226192" y="4038147"/>
            <a:ext cx="2791228" cy="2031325"/>
          </a:xfrm>
          <a:prstGeom prst="rect">
            <a:avLst/>
          </a:prstGeom>
          <a:solidFill>
            <a:schemeClr val="accent2">
              <a:lumMod val="20000"/>
              <a:lumOff val="80000"/>
            </a:schemeClr>
          </a:solidFill>
        </p:spPr>
        <p:txBody>
          <a:bodyPr wrap="square" rtlCol="0">
            <a:spAutoFit/>
          </a:bodyPr>
          <a:lstStyle/>
          <a:p>
            <a:pPr algn="just"/>
            <a:r>
              <a:rPr lang="es-EC" sz="1400" dirty="0" smtClean="0"/>
              <a:t>Según (</a:t>
            </a:r>
            <a:r>
              <a:rPr lang="es-EC" sz="1400" dirty="0" err="1" smtClean="0"/>
              <a:t>Dickey</a:t>
            </a:r>
            <a:r>
              <a:rPr lang="es-EC" sz="1400" dirty="0" smtClean="0"/>
              <a:t>, </a:t>
            </a:r>
            <a:r>
              <a:rPr lang="es-EC" sz="1400" dirty="0" err="1" smtClean="0"/>
              <a:t>Jonhson</a:t>
            </a:r>
            <a:r>
              <a:rPr lang="es-EC" sz="1400" dirty="0" smtClean="0"/>
              <a:t>, </a:t>
            </a:r>
            <a:r>
              <a:rPr lang="es-EC" sz="1400" dirty="0" err="1" smtClean="0"/>
              <a:t>Stalder</a:t>
            </a:r>
            <a:r>
              <a:rPr lang="es-EC" sz="1400" dirty="0" smtClean="0"/>
              <a:t>, &amp; </a:t>
            </a:r>
            <a:r>
              <a:rPr lang="es-EC" sz="1400" dirty="0" err="1" smtClean="0"/>
              <a:t>Bregendahl</a:t>
            </a:r>
            <a:r>
              <a:rPr lang="es-EC" sz="1400" dirty="0" smtClean="0"/>
              <a:t>, 2012): Obtuvieron que durante el periodo en que se le ofreció calcio </a:t>
            </a:r>
            <a:r>
              <a:rPr lang="es-EC" sz="1400" dirty="0" err="1" smtClean="0"/>
              <a:t>premolido</a:t>
            </a:r>
            <a:r>
              <a:rPr lang="es-EC" sz="1400" dirty="0" smtClean="0"/>
              <a:t> a las aves no hubo diferencias significativas en el parámetro de calidad interna como las unidades </a:t>
            </a:r>
            <a:r>
              <a:rPr lang="es-EC" sz="1400" dirty="0" err="1" smtClean="0"/>
              <a:t>Haugh</a:t>
            </a:r>
            <a:r>
              <a:rPr lang="es-EC" sz="1400" dirty="0" smtClean="0"/>
              <a:t> y alto de albumen.</a:t>
            </a:r>
            <a:endParaRPr lang="en-US" sz="1400" dirty="0"/>
          </a:p>
        </p:txBody>
      </p:sp>
      <p:sp>
        <p:nvSpPr>
          <p:cNvPr id="3" name="Rectángulo 2"/>
          <p:cNvSpPr/>
          <p:nvPr/>
        </p:nvSpPr>
        <p:spPr>
          <a:xfrm>
            <a:off x="448604" y="4523028"/>
            <a:ext cx="5428599" cy="29798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adroTexto 17"/>
          <p:cNvSpPr txBox="1"/>
          <p:nvPr/>
        </p:nvSpPr>
        <p:spPr>
          <a:xfrm>
            <a:off x="6299255" y="2495438"/>
            <a:ext cx="2659295" cy="954107"/>
          </a:xfrm>
          <a:prstGeom prst="rect">
            <a:avLst/>
          </a:prstGeom>
          <a:solidFill>
            <a:schemeClr val="accent3">
              <a:lumMod val="95000"/>
            </a:schemeClr>
          </a:solidFill>
        </p:spPr>
        <p:txBody>
          <a:bodyPr wrap="square" rtlCol="0">
            <a:spAutoFit/>
          </a:bodyPr>
          <a:lstStyle/>
          <a:p>
            <a:pPr algn="just"/>
            <a:r>
              <a:rPr lang="es-EC" sz="1400" dirty="0"/>
              <a:t>según (</a:t>
            </a:r>
            <a:r>
              <a:rPr lang="es-EC" sz="1400" dirty="0" err="1"/>
              <a:t>Higginson</a:t>
            </a:r>
            <a:r>
              <a:rPr lang="es-EC" sz="1400" dirty="0"/>
              <a:t>, 2017): sugiere que albuminas altas da como resultado mayores unidades </a:t>
            </a:r>
            <a:r>
              <a:rPr lang="es-EC" sz="1400" dirty="0" err="1"/>
              <a:t>Haugh</a:t>
            </a:r>
            <a:r>
              <a:rPr lang="es-EC" sz="1400" dirty="0"/>
              <a:t>.</a:t>
            </a:r>
            <a:endParaRPr lang="en-US" sz="1400" dirty="0"/>
          </a:p>
        </p:txBody>
      </p:sp>
      <p:cxnSp>
        <p:nvCxnSpPr>
          <p:cNvPr id="16" name="Conector angular 15"/>
          <p:cNvCxnSpPr>
            <a:stCxn id="3" idx="3"/>
            <a:endCxn id="18" idx="1"/>
          </p:cNvCxnSpPr>
          <p:nvPr/>
        </p:nvCxnSpPr>
        <p:spPr>
          <a:xfrm flipV="1">
            <a:off x="5877203" y="2972492"/>
            <a:ext cx="422052" cy="1699526"/>
          </a:xfrm>
          <a:prstGeom prst="bentConnector3">
            <a:avLst/>
          </a:prstGeom>
          <a:ln>
            <a:tailEnd type="triangle"/>
          </a:ln>
        </p:spPr>
        <p:style>
          <a:lnRef idx="1">
            <a:schemeClr val="accent4"/>
          </a:lnRef>
          <a:fillRef idx="0">
            <a:schemeClr val="accent4"/>
          </a:fillRef>
          <a:effectRef idx="0">
            <a:schemeClr val="accent4"/>
          </a:effectRef>
          <a:fontRef idx="minor">
            <a:schemeClr val="tx1"/>
          </a:fontRef>
        </p:style>
      </p:cxnSp>
      <p:sp>
        <p:nvSpPr>
          <p:cNvPr id="24" name="Rectángulo 23"/>
          <p:cNvSpPr/>
          <p:nvPr/>
        </p:nvSpPr>
        <p:spPr>
          <a:xfrm>
            <a:off x="385192" y="4523028"/>
            <a:ext cx="3122835" cy="29798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61611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lstStyle/>
          <a:p>
            <a:endParaRPr lang="es-EC"/>
          </a:p>
        </p:txBody>
      </p:sp>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21</a:t>
            </a:fld>
            <a:endParaRPr lang="es-EC"/>
          </a:p>
        </p:txBody>
      </p:sp>
      <p:sp>
        <p:nvSpPr>
          <p:cNvPr id="7" name="CuadroTexto 6"/>
          <p:cNvSpPr txBox="1"/>
          <p:nvPr/>
        </p:nvSpPr>
        <p:spPr>
          <a:xfrm>
            <a:off x="186394" y="81432"/>
            <a:ext cx="5105686"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RESULTADOS Y DISCUSIÓN   </a:t>
            </a:r>
            <a:endParaRPr lang="es-ES" sz="2400" b="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611560" y="4005064"/>
            <a:ext cx="7389440" cy="1200329"/>
          </a:xfrm>
          <a:prstGeom prst="rect">
            <a:avLst/>
          </a:prstGeom>
          <a:noFill/>
        </p:spPr>
        <p:txBody>
          <a:bodyPr wrap="square" rtlCol="0">
            <a:spAutoFit/>
          </a:bodyPr>
          <a:lstStyle/>
          <a:p>
            <a:pPr algn="just"/>
            <a:r>
              <a:rPr lang="es-EC" dirty="0" smtClean="0"/>
              <a:t>En el presente cuadro se muestra en forma resumida, todas las variables evaluadas y su interacción con el alimento balanceado son sus diferentes niveles de inclusión de la pre mezcla vitamínico-mineral (Ovomin).</a:t>
            </a:r>
            <a:endParaRPr lang="en-US" dirty="0"/>
          </a:p>
        </p:txBody>
      </p:sp>
      <p:pic>
        <p:nvPicPr>
          <p:cNvPr id="9" name="Imagen 8"/>
          <p:cNvPicPr>
            <a:picLocks noChangeAspect="1"/>
          </p:cNvPicPr>
          <p:nvPr/>
        </p:nvPicPr>
        <p:blipFill rotWithShape="1">
          <a:blip r:embed="rId2"/>
          <a:srcRect l="18454" t="37203" r="17901" b="34251"/>
          <a:stretch/>
        </p:blipFill>
        <p:spPr>
          <a:xfrm>
            <a:off x="412557" y="1461399"/>
            <a:ext cx="8280921" cy="2088232"/>
          </a:xfrm>
          <a:prstGeom prst="rect">
            <a:avLst/>
          </a:prstGeom>
        </p:spPr>
      </p:pic>
    </p:spTree>
    <p:extLst>
      <p:ext uri="{BB962C8B-B14F-4D97-AF65-F5344CB8AC3E}">
        <p14:creationId xmlns:p14="http://schemas.microsoft.com/office/powerpoint/2010/main" val="1201387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22</a:t>
            </a:fld>
            <a:endParaRPr lang="es-EC"/>
          </a:p>
        </p:txBody>
      </p:sp>
      <p:sp>
        <p:nvSpPr>
          <p:cNvPr id="9" name="CuadroTexto 8"/>
          <p:cNvSpPr txBox="1"/>
          <p:nvPr/>
        </p:nvSpPr>
        <p:spPr>
          <a:xfrm>
            <a:off x="186394" y="81432"/>
            <a:ext cx="3233478"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CONCLUSIONES </a:t>
            </a:r>
            <a:endParaRPr lang="es-ES" sz="2400" b="1"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899592" y="908720"/>
            <a:ext cx="7560840" cy="4247317"/>
          </a:xfrm>
          <a:prstGeom prst="rect">
            <a:avLst/>
          </a:prstGeom>
          <a:noFill/>
        </p:spPr>
        <p:txBody>
          <a:bodyPr wrap="square" rtlCol="0">
            <a:spAutoFit/>
          </a:bodyPr>
          <a:lstStyle/>
          <a:p>
            <a:pPr marL="285750" indent="457200" algn="just">
              <a:buFont typeface="Arial" panose="020B0604020202020204" pitchFamily="34" charset="0"/>
              <a:buChar char="•"/>
            </a:pPr>
            <a:r>
              <a:rPr lang="es-EC" dirty="0"/>
              <a:t>La inclusión de Ovomin en sus diferentes niveles no afecto de forma significativa parámetros de calidad </a:t>
            </a:r>
            <a:r>
              <a:rPr lang="es-EC" dirty="0" smtClean="0"/>
              <a:t>del </a:t>
            </a:r>
            <a:r>
              <a:rPr lang="es-EC" dirty="0"/>
              <a:t>huevo tales como: Peso (g), Color de yema, Alto de albumen (mm) y unidades </a:t>
            </a:r>
            <a:r>
              <a:rPr lang="es-EC" dirty="0" err="1"/>
              <a:t>Haugh</a:t>
            </a:r>
            <a:r>
              <a:rPr lang="es-EC" dirty="0"/>
              <a:t> (U.H), Resistencia del cascaron (</a:t>
            </a:r>
            <a:r>
              <a:rPr lang="es-EC" dirty="0" err="1"/>
              <a:t>kg.f</a:t>
            </a:r>
            <a:r>
              <a:rPr lang="es-EC" dirty="0"/>
              <a:t>) estos se mantuvieron dentro de los estándares</a:t>
            </a:r>
            <a:r>
              <a:rPr lang="es-EC" dirty="0" smtClean="0"/>
              <a:t>.</a:t>
            </a:r>
          </a:p>
          <a:p>
            <a:pPr marL="285750" indent="-457200" algn="just">
              <a:buFont typeface="Arial" panose="020B0604020202020204" pitchFamily="34" charset="0"/>
              <a:buChar char="•"/>
            </a:pPr>
            <a:endParaRPr lang="es-EC" dirty="0"/>
          </a:p>
          <a:p>
            <a:pPr algn="just"/>
            <a:endParaRPr lang="es-EC" dirty="0" smtClean="0"/>
          </a:p>
          <a:p>
            <a:pPr marL="285750" indent="457200" algn="just">
              <a:buFont typeface="Arial" panose="020B0604020202020204" pitchFamily="34" charset="0"/>
              <a:buChar char="•"/>
            </a:pPr>
            <a:r>
              <a:rPr lang="es-ES" dirty="0"/>
              <a:t>La ingesta del alimento balanceado puede verse influenciada por diferentes factores tales como estrés ambiental, estrés por calor, por </a:t>
            </a:r>
            <a:r>
              <a:rPr lang="es-ES" dirty="0" smtClean="0"/>
              <a:t>el estrés post muda y las </a:t>
            </a:r>
            <a:r>
              <a:rPr lang="es-ES" dirty="0"/>
              <a:t>condiciones de plumaje de las </a:t>
            </a:r>
            <a:r>
              <a:rPr lang="es-ES" dirty="0" smtClean="0"/>
              <a:t>aves. </a:t>
            </a:r>
          </a:p>
          <a:p>
            <a:pPr marL="285750" algn="just"/>
            <a:endParaRPr lang="es-ES" dirty="0"/>
          </a:p>
          <a:p>
            <a:pPr marL="285750" algn="just"/>
            <a:endParaRPr lang="es-ES" dirty="0" smtClean="0"/>
          </a:p>
          <a:p>
            <a:pPr marL="285750" indent="457200" algn="just">
              <a:buFont typeface="Arial" panose="020B0604020202020204" pitchFamily="34" charset="0"/>
              <a:buChar char="•"/>
            </a:pPr>
            <a:r>
              <a:rPr lang="es-ES" dirty="0" smtClean="0"/>
              <a:t>Es necesario </a:t>
            </a:r>
            <a:r>
              <a:rPr lang="es-ES" dirty="0"/>
              <a:t>realizar un seguimiento constante de los componentes del alimento balanceado </a:t>
            </a:r>
            <a:r>
              <a:rPr lang="es-ES" dirty="0" smtClean="0"/>
              <a:t>con el fin de satisfacer </a:t>
            </a:r>
            <a:r>
              <a:rPr lang="es-ES" dirty="0"/>
              <a:t>las necesidades metabólicas de las gallinas en cada </a:t>
            </a:r>
            <a:r>
              <a:rPr lang="es-ES" dirty="0" smtClean="0"/>
              <a:t>ciclo productivo.</a:t>
            </a:r>
          </a:p>
        </p:txBody>
      </p:sp>
    </p:spTree>
    <p:extLst>
      <p:ext uri="{BB962C8B-B14F-4D97-AF65-F5344CB8AC3E}">
        <p14:creationId xmlns:p14="http://schemas.microsoft.com/office/powerpoint/2010/main" val="3169937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23</a:t>
            </a:fld>
            <a:endParaRPr lang="es-EC"/>
          </a:p>
        </p:txBody>
      </p:sp>
      <p:sp>
        <p:nvSpPr>
          <p:cNvPr id="7" name="CuadroTexto 6"/>
          <p:cNvSpPr txBox="1"/>
          <p:nvPr/>
        </p:nvSpPr>
        <p:spPr>
          <a:xfrm>
            <a:off x="186394" y="81432"/>
            <a:ext cx="4025566"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RECOMENDACIONES </a:t>
            </a:r>
            <a:endParaRPr lang="es-ES" sz="2400" b="1" dirty="0">
              <a:latin typeface="Times New Roman" panose="02020603050405020304" pitchFamily="18" charset="0"/>
              <a:cs typeface="Times New Roman" panose="02020603050405020304" pitchFamily="18" charset="0"/>
            </a:endParaRPr>
          </a:p>
        </p:txBody>
      </p:sp>
      <p:sp>
        <p:nvSpPr>
          <p:cNvPr id="2" name="CuadroTexto 1"/>
          <p:cNvSpPr txBox="1"/>
          <p:nvPr/>
        </p:nvSpPr>
        <p:spPr>
          <a:xfrm>
            <a:off x="1043608" y="1412776"/>
            <a:ext cx="7488832" cy="3693319"/>
          </a:xfrm>
          <a:prstGeom prst="rect">
            <a:avLst/>
          </a:prstGeom>
          <a:noFill/>
        </p:spPr>
        <p:txBody>
          <a:bodyPr wrap="square" rtlCol="0">
            <a:spAutoFit/>
          </a:bodyPr>
          <a:lstStyle/>
          <a:p>
            <a:pPr marL="285750" algn="just"/>
            <a:endParaRPr lang="en-US" dirty="0"/>
          </a:p>
          <a:p>
            <a:pPr marL="285750" indent="457200" algn="just">
              <a:buFont typeface="Arial" panose="020B0604020202020204" pitchFamily="34" charset="0"/>
              <a:buChar char="•"/>
            </a:pPr>
            <a:r>
              <a:rPr lang="es-EC" dirty="0" smtClean="0"/>
              <a:t>Se recomiendo el uso de Ovomin en la dieta de gallinas envejecidas o que se encuentran en fase tardía de puesta, ya que la inclusión del producto en el alimento balanceado demostró aumentar el espesor del cascaron lo cual genera una ventaja al momento de transportar y almacenar los huevos.</a:t>
            </a:r>
          </a:p>
          <a:p>
            <a:pPr marL="285750" indent="457200" algn="just">
              <a:buFont typeface="Arial" panose="020B0604020202020204" pitchFamily="34" charset="0"/>
              <a:buChar char="•"/>
            </a:pPr>
            <a:endParaRPr lang="es-EC" dirty="0"/>
          </a:p>
          <a:p>
            <a:pPr marL="285750" indent="457200" algn="just">
              <a:buFont typeface="Arial" panose="020B0604020202020204" pitchFamily="34" charset="0"/>
              <a:buChar char="•"/>
            </a:pPr>
            <a:r>
              <a:rPr lang="es-ES" dirty="0"/>
              <a:t> </a:t>
            </a:r>
            <a:r>
              <a:rPr lang="es-ES" dirty="0" smtClean="0"/>
              <a:t>Es recomendable tener un alto grado de inocuidad </a:t>
            </a:r>
            <a:r>
              <a:rPr lang="es-ES" dirty="0"/>
              <a:t>al momento de la </a:t>
            </a:r>
            <a:r>
              <a:rPr lang="es-ES" dirty="0" smtClean="0"/>
              <a:t>fabricación del alimento concentrado, con el fin de evitar la contaminación y posterior decremento del estado sanitario de las aves..</a:t>
            </a:r>
            <a:endParaRPr lang="es-ES" dirty="0"/>
          </a:p>
          <a:p>
            <a:pPr marL="285750" indent="457200" algn="just">
              <a:buFont typeface="Arial" panose="020B0604020202020204" pitchFamily="34" charset="0"/>
              <a:buChar char="•"/>
            </a:pPr>
            <a:endParaRPr lang="es-EC" dirty="0" smtClean="0"/>
          </a:p>
          <a:p>
            <a:pPr algn="just"/>
            <a:r>
              <a:rPr lang="es-EC" dirty="0" smtClean="0"/>
              <a:t> </a:t>
            </a:r>
            <a:endParaRPr lang="en-US" dirty="0"/>
          </a:p>
        </p:txBody>
      </p:sp>
    </p:spTree>
    <p:extLst>
      <p:ext uri="{BB962C8B-B14F-4D97-AF65-F5344CB8AC3E}">
        <p14:creationId xmlns:p14="http://schemas.microsoft.com/office/powerpoint/2010/main" val="11980939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24</a:t>
            </a:fld>
            <a:endParaRPr lang="es-EC"/>
          </a:p>
        </p:txBody>
      </p:sp>
      <p:sp>
        <p:nvSpPr>
          <p:cNvPr id="7" name="CuadroTexto 6">
            <a:extLst>
              <a:ext uri="{FF2B5EF4-FFF2-40B4-BE49-F238E27FC236}">
                <a16:creationId xmlns:a16="http://schemas.microsoft.com/office/drawing/2014/main" id="{77DF0862-BBCE-4DAA-98CE-C153B6252D11}"/>
              </a:ext>
            </a:extLst>
          </p:cNvPr>
          <p:cNvSpPr txBox="1"/>
          <p:nvPr/>
        </p:nvSpPr>
        <p:spPr>
          <a:xfrm>
            <a:off x="1621584" y="707912"/>
            <a:ext cx="5998317" cy="1446550"/>
          </a:xfrm>
          <a:prstGeom prst="rect">
            <a:avLst/>
          </a:prstGeom>
          <a:noFill/>
        </p:spPr>
        <p:txBody>
          <a:bodyPr wrap="square" rtlCol="0">
            <a:spAutoFit/>
          </a:bodyPr>
          <a:lstStyle/>
          <a:p>
            <a:pPr algn="ctr"/>
            <a:r>
              <a:rPr lang="es-MX" sz="8800" dirty="0">
                <a:latin typeface="Times New Roman" panose="02020603050405020304" pitchFamily="18" charset="0"/>
                <a:cs typeface="Times New Roman" panose="02020603050405020304" pitchFamily="18" charset="0"/>
              </a:rPr>
              <a:t>GRACIAS!!</a:t>
            </a:r>
          </a:p>
        </p:txBody>
      </p:sp>
      <p:pic>
        <p:nvPicPr>
          <p:cNvPr id="8" name="Imagen 7">
            <a:extLst>
              <a:ext uri="{FF2B5EF4-FFF2-40B4-BE49-F238E27FC236}">
                <a16:creationId xmlns:a16="http://schemas.microsoft.com/office/drawing/2014/main" id="{3E825034-A9A2-42A4-9781-3BC1702A4277}"/>
              </a:ext>
            </a:extLst>
          </p:cNvPr>
          <p:cNvPicPr>
            <a:picLocks noChangeAspect="1"/>
          </p:cNvPicPr>
          <p:nvPr/>
        </p:nvPicPr>
        <p:blipFill>
          <a:blip r:embed="rId2"/>
          <a:stretch>
            <a:fillRect/>
          </a:stretch>
        </p:blipFill>
        <p:spPr>
          <a:xfrm>
            <a:off x="4646343" y="4149080"/>
            <a:ext cx="4414099" cy="1521990"/>
          </a:xfrm>
          <a:prstGeom prst="rect">
            <a:avLst/>
          </a:prstGeom>
        </p:spPr>
      </p:pic>
      <p:pic>
        <p:nvPicPr>
          <p:cNvPr id="9" name="Imagen 8">
            <a:extLst>
              <a:ext uri="{FF2B5EF4-FFF2-40B4-BE49-F238E27FC236}">
                <a16:creationId xmlns:a16="http://schemas.microsoft.com/office/drawing/2014/main" id="{757B8FF9-8BFD-493D-B2BB-828ECD3D374E}"/>
              </a:ext>
            </a:extLst>
          </p:cNvPr>
          <p:cNvPicPr>
            <a:picLocks noChangeAspect="1"/>
          </p:cNvPicPr>
          <p:nvPr/>
        </p:nvPicPr>
        <p:blipFill>
          <a:blip r:embed="rId3"/>
          <a:stretch>
            <a:fillRect/>
          </a:stretch>
        </p:blipFill>
        <p:spPr>
          <a:xfrm>
            <a:off x="1234735" y="3737744"/>
            <a:ext cx="2354049" cy="2464696"/>
          </a:xfrm>
          <a:prstGeom prst="rect">
            <a:avLst/>
          </a:prstGeom>
        </p:spPr>
      </p:pic>
      <p:sp>
        <p:nvSpPr>
          <p:cNvPr id="10" name="CuadroTexto 9"/>
          <p:cNvSpPr txBox="1"/>
          <p:nvPr/>
        </p:nvSpPr>
        <p:spPr>
          <a:xfrm>
            <a:off x="588294" y="2117876"/>
            <a:ext cx="8064896" cy="1661993"/>
          </a:xfrm>
          <a:prstGeom prst="rect">
            <a:avLst/>
          </a:prstGeom>
          <a:noFill/>
        </p:spPr>
        <p:txBody>
          <a:bodyPr wrap="square" rtlCol="0">
            <a:spAutoFit/>
          </a:bodyPr>
          <a:lstStyle/>
          <a:p>
            <a:pPr algn="just"/>
            <a:r>
              <a:rPr lang="es-MX" sz="2800" dirty="0">
                <a:latin typeface="Vivaldi" panose="03020602050506090804" pitchFamily="66" charset="0"/>
              </a:rPr>
              <a:t>“…Todo aquello que el hombre ignora no existe para él. Por eso el universo para cada uno, se resume al tamaño de su saber</a:t>
            </a:r>
            <a:r>
              <a:rPr lang="es-MX" sz="2800" dirty="0" smtClean="0">
                <a:latin typeface="Vivaldi" panose="03020602050506090804" pitchFamily="66" charset="0"/>
              </a:rPr>
              <a:t>…”</a:t>
            </a:r>
            <a:r>
              <a:rPr lang="en-US" sz="2800" dirty="0">
                <a:latin typeface="Vivaldi" panose="03020602050506090804" pitchFamily="66" charset="0"/>
              </a:rPr>
              <a:t> </a:t>
            </a:r>
            <a:r>
              <a:rPr lang="en-US" sz="2800" dirty="0" smtClean="0">
                <a:latin typeface="Vivaldi" panose="03020602050506090804" pitchFamily="66" charset="0"/>
              </a:rPr>
              <a:t>                      </a:t>
            </a:r>
          </a:p>
          <a:p>
            <a:pPr algn="r"/>
            <a:r>
              <a:rPr lang="es-MX" sz="2800" dirty="0" smtClean="0">
                <a:latin typeface="Vivaldi" panose="03020602050506090804" pitchFamily="66" charset="0"/>
              </a:rPr>
              <a:t>Albert </a:t>
            </a:r>
            <a:r>
              <a:rPr lang="es-MX" sz="2800" dirty="0">
                <a:latin typeface="Vivaldi" panose="03020602050506090804" pitchFamily="66" charset="0"/>
              </a:rPr>
              <a:t>Einstein</a:t>
            </a:r>
            <a:endParaRPr lang="en-US" sz="2800" dirty="0">
              <a:latin typeface="Vivaldi" panose="03020602050506090804" pitchFamily="66" charset="0"/>
            </a:endParaRPr>
          </a:p>
          <a:p>
            <a:pPr algn="just"/>
            <a:endParaRPr lang="en-US" dirty="0"/>
          </a:p>
        </p:txBody>
      </p:sp>
    </p:spTree>
    <p:extLst>
      <p:ext uri="{BB962C8B-B14F-4D97-AF65-F5344CB8AC3E}">
        <p14:creationId xmlns:p14="http://schemas.microsoft.com/office/powerpoint/2010/main" val="19856629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lstStyle/>
          <a:p>
            <a:endParaRPr lang="es-EC"/>
          </a:p>
        </p:txBody>
      </p:sp>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25</a:t>
            </a:fld>
            <a:endParaRPr lang="es-EC"/>
          </a:p>
        </p:txBody>
      </p:sp>
    </p:spTree>
    <p:extLst>
      <p:ext uri="{BB962C8B-B14F-4D97-AF65-F5344CB8AC3E}">
        <p14:creationId xmlns:p14="http://schemas.microsoft.com/office/powerpoint/2010/main" val="1923273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lstStyle/>
          <a:p>
            <a:endParaRPr lang="es-EC"/>
          </a:p>
        </p:txBody>
      </p:sp>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26</a:t>
            </a:fld>
            <a:endParaRPr lang="es-EC"/>
          </a:p>
        </p:txBody>
      </p:sp>
    </p:spTree>
    <p:extLst>
      <p:ext uri="{BB962C8B-B14F-4D97-AF65-F5344CB8AC3E}">
        <p14:creationId xmlns:p14="http://schemas.microsoft.com/office/powerpoint/2010/main" val="2539992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lstStyle/>
          <a:p>
            <a:endParaRPr lang="es-EC"/>
          </a:p>
        </p:txBody>
      </p:sp>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27</a:t>
            </a:fld>
            <a:endParaRPr lang="es-EC"/>
          </a:p>
        </p:txBody>
      </p:sp>
    </p:spTree>
    <p:extLst>
      <p:ext uri="{BB962C8B-B14F-4D97-AF65-F5344CB8AC3E}">
        <p14:creationId xmlns:p14="http://schemas.microsoft.com/office/powerpoint/2010/main" val="2880872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lstStyle/>
          <a:p>
            <a:endParaRPr lang="es-EC"/>
          </a:p>
        </p:txBody>
      </p:sp>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28</a:t>
            </a:fld>
            <a:endParaRPr lang="es-EC"/>
          </a:p>
        </p:txBody>
      </p:sp>
    </p:spTree>
    <p:extLst>
      <p:ext uri="{BB962C8B-B14F-4D97-AF65-F5344CB8AC3E}">
        <p14:creationId xmlns:p14="http://schemas.microsoft.com/office/powerpoint/2010/main" val="1251840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lstStyle/>
          <a:p>
            <a:endParaRPr lang="es-EC"/>
          </a:p>
        </p:txBody>
      </p:sp>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29</a:t>
            </a:fld>
            <a:endParaRPr lang="es-EC"/>
          </a:p>
        </p:txBody>
      </p:sp>
    </p:spTree>
    <p:extLst>
      <p:ext uri="{BB962C8B-B14F-4D97-AF65-F5344CB8AC3E}">
        <p14:creationId xmlns:p14="http://schemas.microsoft.com/office/powerpoint/2010/main" val="3630205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3</a:t>
            </a:fld>
            <a:endParaRPr lang="es-EC"/>
          </a:p>
        </p:txBody>
      </p:sp>
      <p:sp>
        <p:nvSpPr>
          <p:cNvPr id="7" name="CuadroTexto 6"/>
          <p:cNvSpPr txBox="1"/>
          <p:nvPr/>
        </p:nvSpPr>
        <p:spPr>
          <a:xfrm>
            <a:off x="179512" y="116632"/>
            <a:ext cx="3240360" cy="523220"/>
          </a:xfrm>
          <a:prstGeom prst="rect">
            <a:avLst/>
          </a:prstGeom>
          <a:noFill/>
        </p:spPr>
        <p:txBody>
          <a:bodyPr wrap="square" rtlCol="0">
            <a:spAutoFit/>
          </a:bodyPr>
          <a:lstStyle/>
          <a:p>
            <a:pPr algn="ctr"/>
            <a:r>
              <a:rPr lang="es-ES" sz="2800" b="1" dirty="0" smtClean="0">
                <a:latin typeface="Times New Roman" panose="02020603050405020304" pitchFamily="18" charset="0"/>
                <a:cs typeface="Times New Roman" panose="02020603050405020304" pitchFamily="18" charset="0"/>
              </a:rPr>
              <a:t>INTRODUCCIÓN</a:t>
            </a:r>
            <a:endParaRPr lang="es-ES" sz="2400" b="1"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2"/>
          <a:srcRect l="67156" t="26375" r="12920" b="34250"/>
          <a:stretch/>
        </p:blipFill>
        <p:spPr>
          <a:xfrm>
            <a:off x="471746" y="2227533"/>
            <a:ext cx="3471168" cy="38568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CuadroTexto 7"/>
          <p:cNvSpPr txBox="1"/>
          <p:nvPr/>
        </p:nvSpPr>
        <p:spPr>
          <a:xfrm>
            <a:off x="1853698" y="1302011"/>
            <a:ext cx="6833102" cy="646331"/>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A nivel nacional la producción de huevos en 2019 alcanzo a ser de 89,39 millones. Con un consume por cápita de 226 unidades.</a:t>
            </a:r>
            <a:endParaRPr lang="en-US" dirty="0">
              <a:latin typeface="Times New Roman" panose="02020603050405020304" pitchFamily="18" charset="0"/>
              <a:cs typeface="Times New Roman" panose="02020603050405020304" pitchFamily="18" charset="0"/>
            </a:endParaRPr>
          </a:p>
        </p:txBody>
      </p:sp>
      <p:sp>
        <p:nvSpPr>
          <p:cNvPr id="9" name="CuadroTexto 8"/>
          <p:cNvSpPr txBox="1"/>
          <p:nvPr/>
        </p:nvSpPr>
        <p:spPr>
          <a:xfrm>
            <a:off x="5835960" y="2202038"/>
            <a:ext cx="2621090" cy="646331"/>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Planteles avícolas:94.44% (81,74 millones)</a:t>
            </a:r>
            <a:endParaRPr lang="en-US"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5885489" y="2854907"/>
            <a:ext cx="3060340" cy="369332"/>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Campo: 8.56% (7,65 millones) </a:t>
            </a:r>
            <a:endParaRPr lang="en-US" dirty="0">
              <a:latin typeface="Times New Roman" panose="02020603050405020304" pitchFamily="18" charset="0"/>
              <a:cs typeface="Times New Roman" panose="02020603050405020304" pitchFamily="18" charset="0"/>
            </a:endParaRPr>
          </a:p>
        </p:txBody>
      </p:sp>
      <p:sp>
        <p:nvSpPr>
          <p:cNvPr id="25" name="CuadroTexto 24"/>
          <p:cNvSpPr txBox="1"/>
          <p:nvPr/>
        </p:nvSpPr>
        <p:spPr>
          <a:xfrm>
            <a:off x="4833029" y="3461056"/>
            <a:ext cx="3971003" cy="1200329"/>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La región </a:t>
            </a:r>
            <a:r>
              <a:rPr lang="es-EC" u="sng" dirty="0" smtClean="0">
                <a:latin typeface="Times New Roman" panose="02020603050405020304" pitchFamily="18" charset="0"/>
                <a:cs typeface="Times New Roman" panose="02020603050405020304" pitchFamily="18" charset="0"/>
              </a:rPr>
              <a:t>SIERRA</a:t>
            </a:r>
            <a:r>
              <a:rPr lang="es-EC" dirty="0" smtClean="0">
                <a:latin typeface="Times New Roman" panose="02020603050405020304" pitchFamily="18" charset="0"/>
                <a:cs typeface="Times New Roman" panose="02020603050405020304" pitchFamily="18" charset="0"/>
              </a:rPr>
              <a:t> obtuvo la mayor producción de huevos a nivel nacional, seguida por la COSTA ,y con producción mucho mas baja la AMAZONÍA  </a:t>
            </a:r>
            <a:endParaRPr lang="en-US" dirty="0">
              <a:latin typeface="Times New Roman" panose="02020603050405020304" pitchFamily="18" charset="0"/>
              <a:cs typeface="Times New Roman" panose="02020603050405020304" pitchFamily="18" charset="0"/>
            </a:endParaRPr>
          </a:p>
        </p:txBody>
      </p:sp>
      <p:sp>
        <p:nvSpPr>
          <p:cNvPr id="29" name="CuadroTexto 28"/>
          <p:cNvSpPr txBox="1"/>
          <p:nvPr/>
        </p:nvSpPr>
        <p:spPr>
          <a:xfrm rot="17606061">
            <a:off x="1188935" y="4185501"/>
            <a:ext cx="1138592" cy="400110"/>
          </a:xfrm>
          <a:prstGeom prst="rect">
            <a:avLst/>
          </a:prstGeom>
          <a:noFill/>
        </p:spPr>
        <p:txBody>
          <a:bodyPr wrap="square" rtlCol="0">
            <a:spAutoFit/>
          </a:bodyPr>
          <a:lstStyle/>
          <a:p>
            <a:r>
              <a:rPr lang="es-EC" sz="2000" b="1" dirty="0" smtClean="0"/>
              <a:t>77.81%</a:t>
            </a:r>
            <a:endParaRPr lang="en-US" b="1" dirty="0"/>
          </a:p>
        </p:txBody>
      </p:sp>
      <p:sp>
        <p:nvSpPr>
          <p:cNvPr id="30" name="CuadroTexto 29"/>
          <p:cNvSpPr txBox="1"/>
          <p:nvPr/>
        </p:nvSpPr>
        <p:spPr>
          <a:xfrm rot="17606061">
            <a:off x="2448268" y="3266063"/>
            <a:ext cx="983562" cy="400110"/>
          </a:xfrm>
          <a:prstGeom prst="rect">
            <a:avLst/>
          </a:prstGeom>
          <a:noFill/>
        </p:spPr>
        <p:txBody>
          <a:bodyPr wrap="square" rtlCol="0">
            <a:spAutoFit/>
          </a:bodyPr>
          <a:lstStyle/>
          <a:p>
            <a:r>
              <a:rPr lang="es-EC" sz="2000" b="1" dirty="0" smtClean="0"/>
              <a:t>6.80%</a:t>
            </a:r>
            <a:endParaRPr lang="en-US" sz="2000" b="1" dirty="0"/>
          </a:p>
        </p:txBody>
      </p:sp>
      <p:sp>
        <p:nvSpPr>
          <p:cNvPr id="31" name="CuadroTexto 30"/>
          <p:cNvSpPr txBox="1"/>
          <p:nvPr/>
        </p:nvSpPr>
        <p:spPr>
          <a:xfrm rot="17606061">
            <a:off x="676922" y="3117951"/>
            <a:ext cx="1202631" cy="400110"/>
          </a:xfrm>
          <a:prstGeom prst="rect">
            <a:avLst/>
          </a:prstGeom>
          <a:noFill/>
        </p:spPr>
        <p:txBody>
          <a:bodyPr wrap="square" rtlCol="0">
            <a:spAutoFit/>
          </a:bodyPr>
          <a:lstStyle/>
          <a:p>
            <a:r>
              <a:rPr lang="es-EC" sz="2000" b="1" dirty="0" smtClean="0"/>
              <a:t>15.39%</a:t>
            </a:r>
            <a:endParaRPr lang="en-US" sz="2000" b="1" dirty="0"/>
          </a:p>
        </p:txBody>
      </p:sp>
      <p:sp>
        <p:nvSpPr>
          <p:cNvPr id="32" name="CuadroTexto 31"/>
          <p:cNvSpPr txBox="1"/>
          <p:nvPr/>
        </p:nvSpPr>
        <p:spPr>
          <a:xfrm>
            <a:off x="4598246" y="5153823"/>
            <a:ext cx="3214114" cy="923330"/>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Siendo Tungurahua la provincia con mayor producción de huevos(41,53 millones).</a:t>
            </a:r>
            <a:endParaRPr lang="en-US" dirty="0">
              <a:latin typeface="Times New Roman" panose="02020603050405020304" pitchFamily="18" charset="0"/>
              <a:cs typeface="Times New Roman" panose="02020603050405020304" pitchFamily="18" charset="0"/>
            </a:endParaRPr>
          </a:p>
        </p:txBody>
      </p:sp>
      <p:cxnSp>
        <p:nvCxnSpPr>
          <p:cNvPr id="39" name="Conector angular 38"/>
          <p:cNvCxnSpPr>
            <a:stCxn id="2" idx="2"/>
            <a:endCxn id="8" idx="1"/>
          </p:cNvCxnSpPr>
          <p:nvPr/>
        </p:nvCxnSpPr>
        <p:spPr>
          <a:xfrm rot="10800000" flipH="1">
            <a:off x="471746" y="1625177"/>
            <a:ext cx="1381952" cy="2530782"/>
          </a:xfrm>
          <a:prstGeom prst="bentConnector3">
            <a:avLst>
              <a:gd name="adj1" fmla="val -16542"/>
            </a:avLst>
          </a:prstGeom>
          <a:ln>
            <a:tailEnd type="triangle"/>
          </a:ln>
        </p:spPr>
        <p:style>
          <a:lnRef idx="2">
            <a:schemeClr val="dk1"/>
          </a:lnRef>
          <a:fillRef idx="0">
            <a:schemeClr val="dk1"/>
          </a:fillRef>
          <a:effectRef idx="1">
            <a:schemeClr val="dk1"/>
          </a:effectRef>
          <a:fontRef idx="minor">
            <a:schemeClr val="tx1"/>
          </a:fontRef>
        </p:style>
      </p:cxnSp>
      <p:cxnSp>
        <p:nvCxnSpPr>
          <p:cNvPr id="41" name="Conector angular 40"/>
          <p:cNvCxnSpPr>
            <a:stCxn id="8" idx="2"/>
            <a:endCxn id="9" idx="1"/>
          </p:cNvCxnSpPr>
          <p:nvPr/>
        </p:nvCxnSpPr>
        <p:spPr>
          <a:xfrm rot="16200000" flipH="1">
            <a:off x="5264673" y="1953917"/>
            <a:ext cx="576862" cy="565711"/>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Conector angular 42"/>
          <p:cNvCxnSpPr>
            <a:stCxn id="8" idx="2"/>
            <a:endCxn id="10" idx="1"/>
          </p:cNvCxnSpPr>
          <p:nvPr/>
        </p:nvCxnSpPr>
        <p:spPr>
          <a:xfrm rot="16200000" flipH="1">
            <a:off x="5032254" y="2186337"/>
            <a:ext cx="1091231" cy="615240"/>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Conector angular 44"/>
          <p:cNvCxnSpPr>
            <a:stCxn id="2" idx="0"/>
            <a:endCxn id="25" idx="1"/>
          </p:cNvCxnSpPr>
          <p:nvPr/>
        </p:nvCxnSpPr>
        <p:spPr>
          <a:xfrm flipV="1">
            <a:off x="3942914" y="4061221"/>
            <a:ext cx="890115" cy="94738"/>
          </a:xfrm>
          <a:prstGeom prst="bentConnector3">
            <a:avLst/>
          </a:prstGeom>
          <a:ln>
            <a:tailEnd type="triangle"/>
          </a:ln>
        </p:spPr>
        <p:style>
          <a:lnRef idx="2">
            <a:schemeClr val="dk1"/>
          </a:lnRef>
          <a:fillRef idx="0">
            <a:schemeClr val="dk1"/>
          </a:fillRef>
          <a:effectRef idx="1">
            <a:schemeClr val="dk1"/>
          </a:effectRef>
          <a:fontRef idx="minor">
            <a:schemeClr val="tx1"/>
          </a:fontRef>
        </p:style>
      </p:cxnSp>
      <p:cxnSp>
        <p:nvCxnSpPr>
          <p:cNvPr id="47" name="Conector angular 46"/>
          <p:cNvCxnSpPr>
            <a:stCxn id="2" idx="1"/>
            <a:endCxn id="32" idx="1"/>
          </p:cNvCxnSpPr>
          <p:nvPr/>
        </p:nvCxnSpPr>
        <p:spPr>
          <a:xfrm rot="5400000" flipH="1" flipV="1">
            <a:off x="3168339" y="4654479"/>
            <a:ext cx="468897" cy="2390916"/>
          </a:xfrm>
          <a:prstGeom prst="bentConnector4">
            <a:avLst>
              <a:gd name="adj1" fmla="val -48753"/>
              <a:gd name="adj2" fmla="val 86295"/>
            </a:avLst>
          </a:prstGeom>
          <a:ln>
            <a:tailEnd type="triangle"/>
          </a:ln>
        </p:spPr>
        <p:style>
          <a:lnRef idx="2">
            <a:schemeClr val="dk1"/>
          </a:lnRef>
          <a:fillRef idx="0">
            <a:schemeClr val="dk1"/>
          </a:fillRef>
          <a:effectRef idx="1">
            <a:schemeClr val="dk1"/>
          </a:effectRef>
          <a:fontRef idx="minor">
            <a:schemeClr val="tx1"/>
          </a:fontRef>
        </p:style>
      </p:cxnSp>
      <p:graphicFrame>
        <p:nvGraphicFramePr>
          <p:cNvPr id="28" name="Diagrama 27"/>
          <p:cNvGraphicFramePr/>
          <p:nvPr>
            <p:extLst>
              <p:ext uri="{D42A27DB-BD31-4B8C-83A1-F6EECF244321}">
                <p14:modId xmlns:p14="http://schemas.microsoft.com/office/powerpoint/2010/main" val="2734376995"/>
              </p:ext>
            </p:extLst>
          </p:nvPr>
        </p:nvGraphicFramePr>
        <p:xfrm>
          <a:off x="234988" y="521847"/>
          <a:ext cx="7992888" cy="1005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1950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lstStyle/>
          <a:p>
            <a:endParaRPr lang="es-EC"/>
          </a:p>
        </p:txBody>
      </p:sp>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30</a:t>
            </a:fld>
            <a:endParaRPr lang="es-EC"/>
          </a:p>
        </p:txBody>
      </p:sp>
    </p:spTree>
    <p:extLst>
      <p:ext uri="{BB962C8B-B14F-4D97-AF65-F5344CB8AC3E}">
        <p14:creationId xmlns:p14="http://schemas.microsoft.com/office/powerpoint/2010/main" val="1400997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2"/>
          <a:srcRect l="65024" t="19313" r="12285" b="26547"/>
          <a:stretch/>
        </p:blipFill>
        <p:spPr>
          <a:xfrm>
            <a:off x="718172" y="1906227"/>
            <a:ext cx="2952328" cy="3960440"/>
          </a:xfrm>
          <a:prstGeom prst="rect">
            <a:avLst/>
          </a:prstGeom>
        </p:spPr>
      </p:pic>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4</a:t>
            </a:fld>
            <a:endParaRPr lang="es-EC"/>
          </a:p>
        </p:txBody>
      </p:sp>
      <p:sp>
        <p:nvSpPr>
          <p:cNvPr id="8" name="CuadroTexto 7"/>
          <p:cNvSpPr txBox="1"/>
          <p:nvPr/>
        </p:nvSpPr>
        <p:spPr>
          <a:xfrm>
            <a:off x="179512" y="116632"/>
            <a:ext cx="2376264"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PROBLEMA</a:t>
            </a:r>
            <a:endParaRPr lang="es-ES" sz="2400" b="1"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3"/>
          <a:srcRect l="7940" t="13579" r="40590" b="5704"/>
          <a:stretch/>
        </p:blipFill>
        <p:spPr>
          <a:xfrm>
            <a:off x="4243705" y="1735984"/>
            <a:ext cx="3103369" cy="2736304"/>
          </a:xfrm>
          <a:prstGeom prst="rect">
            <a:avLst/>
          </a:prstGeom>
        </p:spPr>
      </p:pic>
      <p:sp>
        <p:nvSpPr>
          <p:cNvPr id="9" name="CuadroTexto 8"/>
          <p:cNvSpPr txBox="1"/>
          <p:nvPr/>
        </p:nvSpPr>
        <p:spPr>
          <a:xfrm>
            <a:off x="413080" y="764704"/>
            <a:ext cx="7399279" cy="646331"/>
          </a:xfrm>
          <a:prstGeom prst="rect">
            <a:avLst/>
          </a:prstGeom>
          <a:noFill/>
        </p:spPr>
        <p:txBody>
          <a:bodyPr wrap="square" rtlCol="0">
            <a:spAutoFit/>
          </a:bodyPr>
          <a:lstStyle/>
          <a:p>
            <a:pPr algn="just"/>
            <a:r>
              <a:rPr lang="es-EC" dirty="0" smtClean="0"/>
              <a:t>La producción de huevos en la actualidad se basa en modelos de explotación intensiva los cuales alargan la vida productiva de la gallina.</a:t>
            </a:r>
            <a:endParaRPr lang="en-US" dirty="0"/>
          </a:p>
        </p:txBody>
      </p:sp>
      <p:pic>
        <p:nvPicPr>
          <p:cNvPr id="10" name="Imagen 9"/>
          <p:cNvPicPr>
            <a:picLocks noChangeAspect="1"/>
          </p:cNvPicPr>
          <p:nvPr/>
        </p:nvPicPr>
        <p:blipFill rotWithShape="1">
          <a:blip r:embed="rId4"/>
          <a:srcRect l="54980" t="21454" r="4065" b="36219"/>
          <a:stretch/>
        </p:blipFill>
        <p:spPr>
          <a:xfrm>
            <a:off x="6419452" y="2442523"/>
            <a:ext cx="2489296" cy="1446483"/>
          </a:xfrm>
          <a:prstGeom prst="rect">
            <a:avLst/>
          </a:prstGeom>
        </p:spPr>
      </p:pic>
      <p:sp>
        <p:nvSpPr>
          <p:cNvPr id="12" name="CuadroTexto 11"/>
          <p:cNvSpPr txBox="1"/>
          <p:nvPr/>
        </p:nvSpPr>
        <p:spPr>
          <a:xfrm>
            <a:off x="3668366" y="4507443"/>
            <a:ext cx="5240382" cy="1754326"/>
          </a:xfrm>
          <a:prstGeom prst="rect">
            <a:avLst/>
          </a:prstGeom>
          <a:noFill/>
        </p:spPr>
        <p:txBody>
          <a:bodyPr wrap="square" rtlCol="0">
            <a:spAutoFit/>
          </a:bodyPr>
          <a:lstStyle/>
          <a:p>
            <a:pPr algn="just"/>
            <a:r>
              <a:rPr lang="es-MX" dirty="0" smtClean="0"/>
              <a:t>….lo </a:t>
            </a:r>
            <a:r>
              <a:rPr lang="es-MX" dirty="0"/>
              <a:t>cual genera un gran </a:t>
            </a:r>
            <a:r>
              <a:rPr lang="es-MX" dirty="0" smtClean="0"/>
              <a:t>desafío para el productor en el ámbito nutricional, </a:t>
            </a:r>
            <a:r>
              <a:rPr lang="es-MX" dirty="0"/>
              <a:t>ya que se debe formular alimentos concentrados que </a:t>
            </a:r>
            <a:r>
              <a:rPr lang="es-MX" dirty="0" smtClean="0"/>
              <a:t>eleven la productividad y satisfagan las necesidades </a:t>
            </a:r>
            <a:r>
              <a:rPr lang="es-MX" dirty="0"/>
              <a:t>metabólicas de las </a:t>
            </a:r>
            <a:r>
              <a:rPr lang="es-MX" dirty="0" smtClean="0"/>
              <a:t>gallinas envejecidas.</a:t>
            </a:r>
            <a:endParaRPr lang="en-US" dirty="0"/>
          </a:p>
        </p:txBody>
      </p:sp>
    </p:spTree>
    <p:extLst>
      <p:ext uri="{BB962C8B-B14F-4D97-AF65-F5344CB8AC3E}">
        <p14:creationId xmlns:p14="http://schemas.microsoft.com/office/powerpoint/2010/main" val="3926756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5</a:t>
            </a:fld>
            <a:endParaRPr lang="es-EC"/>
          </a:p>
        </p:txBody>
      </p:sp>
      <p:sp>
        <p:nvSpPr>
          <p:cNvPr id="7" name="CuadroTexto 6"/>
          <p:cNvSpPr txBox="1"/>
          <p:nvPr/>
        </p:nvSpPr>
        <p:spPr>
          <a:xfrm>
            <a:off x="210344" y="116632"/>
            <a:ext cx="2376264"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OBJETIVOS</a:t>
            </a:r>
            <a:endParaRPr lang="es-ES" sz="2400" b="1"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686196" y="1089730"/>
            <a:ext cx="7566012" cy="2031325"/>
          </a:xfrm>
          <a:prstGeom prst="rect">
            <a:avLst/>
          </a:prstGeom>
          <a:noFill/>
        </p:spPr>
        <p:txBody>
          <a:bodyPr wrap="square" rtlCol="0">
            <a:spAutoFit/>
          </a:bodyPr>
          <a:lstStyle/>
          <a:p>
            <a:pPr algn="just"/>
            <a:r>
              <a:rPr lang="es-ES" b="1" dirty="0"/>
              <a:t>General</a:t>
            </a:r>
            <a:r>
              <a:rPr lang="es-ES" b="1" dirty="0" smtClean="0"/>
              <a:t>.</a:t>
            </a:r>
          </a:p>
          <a:p>
            <a:pPr algn="just"/>
            <a:endParaRPr lang="es-ES" b="1" dirty="0"/>
          </a:p>
          <a:p>
            <a:pPr marL="285750" indent="-285750" algn="just">
              <a:buFont typeface="Arial" panose="020B0604020202020204" pitchFamily="34" charset="0"/>
              <a:buChar char="•"/>
            </a:pPr>
            <a:r>
              <a:rPr lang="es-ES" dirty="0"/>
              <a:t>Valorar el uso de tres niveles de una pre mezcla vitamínico-mineral (250; 500 y 750 g/ton), suministrado ON TOP al alimento concentrado de gallinas </a:t>
            </a:r>
            <a:r>
              <a:rPr lang="es-ES" i="1" dirty="0" err="1"/>
              <a:t>Lohoman</a:t>
            </a:r>
            <a:r>
              <a:rPr lang="es-ES" i="1" dirty="0"/>
              <a:t> Brown </a:t>
            </a:r>
            <a:r>
              <a:rPr lang="es-ES" dirty="0"/>
              <a:t>sometidas a muda forzada, para evaluar el desempeño productivo y calidad de huevo.</a:t>
            </a:r>
          </a:p>
          <a:p>
            <a:pPr algn="just"/>
            <a:endParaRPr lang="en-US" dirty="0"/>
          </a:p>
        </p:txBody>
      </p:sp>
      <p:sp>
        <p:nvSpPr>
          <p:cNvPr id="11" name="CuadroTexto 10"/>
          <p:cNvSpPr txBox="1"/>
          <p:nvPr/>
        </p:nvSpPr>
        <p:spPr>
          <a:xfrm>
            <a:off x="683568" y="3121055"/>
            <a:ext cx="7566012" cy="2585323"/>
          </a:xfrm>
          <a:prstGeom prst="rect">
            <a:avLst/>
          </a:prstGeom>
          <a:noFill/>
        </p:spPr>
        <p:txBody>
          <a:bodyPr wrap="square" rtlCol="0">
            <a:spAutoFit/>
          </a:bodyPr>
          <a:lstStyle/>
          <a:p>
            <a:pPr algn="just"/>
            <a:r>
              <a:rPr lang="es-ES" b="1" dirty="0"/>
              <a:t>Especifico</a:t>
            </a:r>
            <a:r>
              <a:rPr lang="es-ES" b="1" dirty="0" smtClean="0"/>
              <a:t>.</a:t>
            </a:r>
          </a:p>
          <a:p>
            <a:pPr algn="just"/>
            <a:endParaRPr lang="es-ES" b="1" dirty="0"/>
          </a:p>
          <a:p>
            <a:pPr marL="285750" indent="-285750" algn="just">
              <a:buFont typeface="Arial" panose="020B0604020202020204" pitchFamily="34" charset="0"/>
              <a:buChar char="•"/>
            </a:pPr>
            <a:r>
              <a:rPr lang="es-ES" dirty="0" smtClean="0"/>
              <a:t>Evaluar </a:t>
            </a:r>
            <a:r>
              <a:rPr lang="es-ES" dirty="0"/>
              <a:t>el efecto del uso de la pre mezcla vitamínico-mineral, sobre la producción de huevos en gallinas </a:t>
            </a:r>
            <a:r>
              <a:rPr lang="es-ES" i="1" dirty="0" err="1"/>
              <a:t>Lohmann</a:t>
            </a:r>
            <a:r>
              <a:rPr lang="es-ES" i="1" dirty="0"/>
              <a:t> Brown</a:t>
            </a:r>
            <a:r>
              <a:rPr lang="es-ES" dirty="0"/>
              <a:t> sometidas a muda forzada.</a:t>
            </a:r>
          </a:p>
          <a:p>
            <a:pPr marL="285750" indent="-285750" algn="just">
              <a:buFont typeface="Arial" panose="020B0604020202020204" pitchFamily="34" charset="0"/>
              <a:buChar char="•"/>
            </a:pPr>
            <a:r>
              <a:rPr lang="es-ES" dirty="0" smtClean="0"/>
              <a:t>Determinar </a:t>
            </a:r>
            <a:r>
              <a:rPr lang="es-ES" dirty="0"/>
              <a:t>el efecto de la pre mezcla vitamínico-mineral sobre parámetros de calidad de huevo (peso, color de yema, Unidades </a:t>
            </a:r>
            <a:r>
              <a:rPr lang="es-ES" dirty="0" err="1"/>
              <a:t>Haugh</a:t>
            </a:r>
            <a:r>
              <a:rPr lang="es-ES" dirty="0"/>
              <a:t>, alto de albumen, resistencia y espesor de </a:t>
            </a:r>
            <a:r>
              <a:rPr lang="es-ES" dirty="0" smtClean="0"/>
              <a:t>cáscara</a:t>
            </a:r>
            <a:r>
              <a:rPr lang="es-ES" dirty="0"/>
              <a:t>).</a:t>
            </a:r>
          </a:p>
          <a:p>
            <a:pPr algn="just"/>
            <a:endParaRPr lang="en-US" dirty="0"/>
          </a:p>
        </p:txBody>
      </p:sp>
    </p:spTree>
    <p:extLst>
      <p:ext uri="{BB962C8B-B14F-4D97-AF65-F5344CB8AC3E}">
        <p14:creationId xmlns:p14="http://schemas.microsoft.com/office/powerpoint/2010/main" val="18786374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6</a:t>
            </a:fld>
            <a:endParaRPr lang="es-EC"/>
          </a:p>
        </p:txBody>
      </p:sp>
      <p:sp>
        <p:nvSpPr>
          <p:cNvPr id="7" name="CuadroTexto 6"/>
          <p:cNvSpPr txBox="1"/>
          <p:nvPr/>
        </p:nvSpPr>
        <p:spPr>
          <a:xfrm>
            <a:off x="210344" y="116632"/>
            <a:ext cx="2376264"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HIPÓTESIS</a:t>
            </a:r>
            <a:endParaRPr lang="es-ES" sz="2400" b="1" dirty="0">
              <a:latin typeface="Times New Roman" panose="02020603050405020304" pitchFamily="18" charset="0"/>
              <a:cs typeface="Times New Roman" panose="02020603050405020304" pitchFamily="18" charset="0"/>
            </a:endParaRPr>
          </a:p>
        </p:txBody>
      </p:sp>
      <p:sp>
        <p:nvSpPr>
          <p:cNvPr id="2" name="CuadroTexto 1"/>
          <p:cNvSpPr txBox="1"/>
          <p:nvPr/>
        </p:nvSpPr>
        <p:spPr>
          <a:xfrm>
            <a:off x="1126755" y="1916832"/>
            <a:ext cx="7128792" cy="1938992"/>
          </a:xfrm>
          <a:prstGeom prst="rect">
            <a:avLst/>
          </a:prstGeom>
          <a:noFill/>
        </p:spPr>
        <p:txBody>
          <a:bodyPr wrap="square" rtlCol="0">
            <a:spAutoFit/>
          </a:bodyPr>
          <a:lstStyle/>
          <a:p>
            <a:pPr algn="just"/>
            <a:r>
              <a:rPr lang="es-EC" sz="2400" b="1" dirty="0" smtClean="0"/>
              <a:t>H0: </a:t>
            </a:r>
            <a:r>
              <a:rPr lang="es-EC" sz="2400" dirty="0" smtClean="0"/>
              <a:t>Los </a:t>
            </a:r>
            <a:r>
              <a:rPr lang="es-EC" sz="2400" dirty="0"/>
              <a:t>huevos producidos por las aves suplementadas con 250 g/</a:t>
            </a:r>
            <a:r>
              <a:rPr lang="es-EC" sz="2400" dirty="0" err="1"/>
              <a:t>tn</a:t>
            </a:r>
            <a:r>
              <a:rPr lang="es-EC" sz="2400" dirty="0"/>
              <a:t> de la pre mezcla vitamínico-mineral, presentan similar resistencia a la ruptura que huevos producidos por las aves no suplementadas.</a:t>
            </a:r>
            <a:endParaRPr lang="en-US" sz="2400" dirty="0"/>
          </a:p>
        </p:txBody>
      </p:sp>
    </p:spTree>
    <p:extLst>
      <p:ext uri="{BB962C8B-B14F-4D97-AF65-F5344CB8AC3E}">
        <p14:creationId xmlns:p14="http://schemas.microsoft.com/office/powerpoint/2010/main" val="21775504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7</a:t>
            </a:fld>
            <a:endParaRPr lang="es-EC"/>
          </a:p>
        </p:txBody>
      </p:sp>
      <p:sp>
        <p:nvSpPr>
          <p:cNvPr id="7" name="CuadroTexto 6"/>
          <p:cNvSpPr txBox="1"/>
          <p:nvPr/>
        </p:nvSpPr>
        <p:spPr>
          <a:xfrm>
            <a:off x="210344" y="116632"/>
            <a:ext cx="3209528"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METODOLOGÍA </a:t>
            </a:r>
            <a:endParaRPr lang="es-ES" sz="2400" b="1" dirty="0">
              <a:latin typeface="Times New Roman" panose="02020603050405020304" pitchFamily="18" charset="0"/>
              <a:cs typeface="Times New Roman" panose="02020603050405020304" pitchFamily="18" charset="0"/>
            </a:endParaRPr>
          </a:p>
        </p:txBody>
      </p:sp>
      <p:sp>
        <p:nvSpPr>
          <p:cNvPr id="2" name="CuadroTexto 1"/>
          <p:cNvSpPr txBox="1"/>
          <p:nvPr/>
        </p:nvSpPr>
        <p:spPr>
          <a:xfrm>
            <a:off x="5461199" y="1027866"/>
            <a:ext cx="3345166" cy="2031325"/>
          </a:xfrm>
          <a:prstGeom prst="rect">
            <a:avLst/>
          </a:prstGeom>
          <a:noFill/>
          <a:ln>
            <a:solidFill>
              <a:schemeClr val="accent2">
                <a:lumMod val="40000"/>
                <a:lumOff val="60000"/>
              </a:schemeClr>
            </a:solidFill>
          </a:ln>
        </p:spPr>
        <p:txBody>
          <a:bodyPr wrap="square" rtlCol="0">
            <a:spAutoFit/>
          </a:bodyPr>
          <a:lstStyle/>
          <a:p>
            <a:pPr algn="just"/>
            <a:r>
              <a:rPr lang="es-EC" dirty="0" smtClean="0"/>
              <a:t>Provincia:  Pichincha</a:t>
            </a:r>
          </a:p>
          <a:p>
            <a:pPr algn="just"/>
            <a:r>
              <a:rPr lang="es-EC" dirty="0" smtClean="0"/>
              <a:t>Cantón:     Rumiñahui</a:t>
            </a:r>
          </a:p>
          <a:p>
            <a:pPr algn="just"/>
            <a:r>
              <a:rPr lang="es-EC" dirty="0" smtClean="0"/>
              <a:t>Parroquia: San Fernando</a:t>
            </a:r>
          </a:p>
          <a:p>
            <a:pPr algn="just"/>
            <a:r>
              <a:rPr lang="es-EC" dirty="0" smtClean="0"/>
              <a:t>Sector:      San Fernando</a:t>
            </a:r>
          </a:p>
          <a:p>
            <a:pPr algn="just"/>
            <a:r>
              <a:rPr lang="es-EC" dirty="0" smtClean="0"/>
              <a:t>Altitud:       2748 </a:t>
            </a:r>
            <a:r>
              <a:rPr lang="es-EC" dirty="0" err="1" smtClean="0"/>
              <a:t>m.s.n.m</a:t>
            </a:r>
            <a:endParaRPr lang="es-EC" dirty="0" smtClean="0"/>
          </a:p>
          <a:p>
            <a:pPr algn="just"/>
            <a:r>
              <a:rPr lang="es-EC" dirty="0" smtClean="0"/>
              <a:t>Temperatura media:  15.4 C</a:t>
            </a:r>
          </a:p>
          <a:p>
            <a:pPr algn="just"/>
            <a:r>
              <a:rPr lang="es-EC" dirty="0" smtClean="0"/>
              <a:t>Precipitación medial: 1390 mm</a:t>
            </a:r>
            <a:endParaRPr lang="en-US" dirty="0"/>
          </a:p>
        </p:txBody>
      </p:sp>
      <p:pic>
        <p:nvPicPr>
          <p:cNvPr id="8" name="Imagen 7"/>
          <p:cNvPicPr/>
          <p:nvPr/>
        </p:nvPicPr>
        <p:blipFill>
          <a:blip r:embed="rId2">
            <a:extLst>
              <a:ext uri="{28A0092B-C50C-407E-A947-70E740481C1C}">
                <a14:useLocalDpi xmlns:a14="http://schemas.microsoft.com/office/drawing/2010/main" val="0"/>
              </a:ext>
            </a:extLst>
          </a:blip>
          <a:srcRect/>
          <a:stretch>
            <a:fillRect/>
          </a:stretch>
        </p:blipFill>
        <p:spPr bwMode="auto">
          <a:xfrm>
            <a:off x="1023074" y="3194185"/>
            <a:ext cx="6860123" cy="2773962"/>
          </a:xfrm>
          <a:prstGeom prst="rect">
            <a:avLst/>
          </a:prstGeom>
          <a:noFill/>
          <a:ln>
            <a:noFill/>
          </a:ln>
        </p:spPr>
      </p:pic>
      <p:sp>
        <p:nvSpPr>
          <p:cNvPr id="9" name="CuadroTexto 8"/>
          <p:cNvSpPr txBox="1"/>
          <p:nvPr/>
        </p:nvSpPr>
        <p:spPr>
          <a:xfrm>
            <a:off x="198410" y="1315970"/>
            <a:ext cx="4067944" cy="707886"/>
          </a:xfrm>
          <a:prstGeom prst="rect">
            <a:avLst/>
          </a:prstGeom>
          <a:noFill/>
          <a:ln>
            <a:solidFill>
              <a:schemeClr val="accent2">
                <a:lumMod val="40000"/>
                <a:lumOff val="60000"/>
              </a:schemeClr>
            </a:solidFill>
          </a:ln>
        </p:spPr>
        <p:txBody>
          <a:bodyPr wrap="square" rtlCol="0">
            <a:spAutoFit/>
          </a:bodyPr>
          <a:lstStyle/>
          <a:p>
            <a:pPr algn="ctr"/>
            <a:r>
              <a:rPr lang="es-EC" sz="2000" b="1" dirty="0" smtClean="0"/>
              <a:t>Ubicación del sitio donde se realizo la investigación </a:t>
            </a:r>
            <a:endParaRPr lang="en-US" sz="2000" b="1" dirty="0"/>
          </a:p>
        </p:txBody>
      </p:sp>
      <p:sp>
        <p:nvSpPr>
          <p:cNvPr id="10" name="Abrir llave 9"/>
          <p:cNvSpPr/>
          <p:nvPr/>
        </p:nvSpPr>
        <p:spPr>
          <a:xfrm>
            <a:off x="4958467" y="1027866"/>
            <a:ext cx="399864" cy="2031325"/>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12" name="Conector angular 11"/>
          <p:cNvCxnSpPr>
            <a:stCxn id="9" idx="3"/>
            <a:endCxn id="10" idx="1"/>
          </p:cNvCxnSpPr>
          <p:nvPr/>
        </p:nvCxnSpPr>
        <p:spPr>
          <a:xfrm>
            <a:off x="4266354" y="1669913"/>
            <a:ext cx="692113" cy="373616"/>
          </a:xfrm>
          <a:prstGeom prst="bentConnector3">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514205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lstStyle/>
          <a:p>
            <a:endParaRPr lang="es-EC"/>
          </a:p>
        </p:txBody>
      </p:sp>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8</a:t>
            </a:fld>
            <a:endParaRPr lang="es-EC"/>
          </a:p>
        </p:txBody>
      </p:sp>
      <p:sp>
        <p:nvSpPr>
          <p:cNvPr id="8" name="CuadroTexto 7"/>
          <p:cNvSpPr txBox="1"/>
          <p:nvPr/>
        </p:nvSpPr>
        <p:spPr>
          <a:xfrm>
            <a:off x="186395" y="81432"/>
            <a:ext cx="3209528"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METODOLOGÍA </a:t>
            </a:r>
            <a:endParaRPr lang="es-ES" sz="2400" b="1"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2"/>
          <a:srcRect l="9046" t="7673" r="7939" b="15547"/>
          <a:stretch/>
        </p:blipFill>
        <p:spPr>
          <a:xfrm>
            <a:off x="385192" y="1204218"/>
            <a:ext cx="3647940" cy="1887017"/>
          </a:xfrm>
          <a:prstGeom prst="rect">
            <a:avLst/>
          </a:prstGeom>
          <a:ln w="88900" cap="sq" cmpd="thickThin">
            <a:solidFill>
              <a:srgbClr val="000000"/>
            </a:solidFill>
            <a:prstDash val="solid"/>
            <a:miter lim="800000"/>
          </a:ln>
          <a:effectLst>
            <a:innerShdw blurRad="76200">
              <a:srgbClr val="000000"/>
            </a:innerShdw>
          </a:effectLst>
        </p:spPr>
      </p:pic>
      <p:sp>
        <p:nvSpPr>
          <p:cNvPr id="9" name="CuadroTexto 8"/>
          <p:cNvSpPr txBox="1"/>
          <p:nvPr/>
        </p:nvSpPr>
        <p:spPr>
          <a:xfrm>
            <a:off x="1137498" y="679877"/>
            <a:ext cx="1778318" cy="369332"/>
          </a:xfrm>
          <a:prstGeom prst="rect">
            <a:avLst/>
          </a:prstGeom>
          <a:noFill/>
        </p:spPr>
        <p:txBody>
          <a:bodyPr wrap="square" rtlCol="0">
            <a:spAutoFit/>
          </a:bodyPr>
          <a:lstStyle/>
          <a:p>
            <a:pPr algn="ctr"/>
            <a:r>
              <a:rPr lang="es-EC" dirty="0" smtClean="0"/>
              <a:t>Selección aves</a:t>
            </a:r>
            <a:endParaRPr lang="en-US" dirty="0"/>
          </a:p>
        </p:txBody>
      </p:sp>
      <p:pic>
        <p:nvPicPr>
          <p:cNvPr id="10" name="Imagen 9"/>
          <p:cNvPicPr>
            <a:picLocks noChangeAspect="1"/>
          </p:cNvPicPr>
          <p:nvPr/>
        </p:nvPicPr>
        <p:blipFill rotWithShape="1">
          <a:blip r:embed="rId3"/>
          <a:srcRect l="37271" t="12594" r="36718" b="24407"/>
          <a:stretch/>
        </p:blipFill>
        <p:spPr>
          <a:xfrm>
            <a:off x="6244182" y="1560514"/>
            <a:ext cx="1970163" cy="2682775"/>
          </a:xfrm>
          <a:prstGeom prst="rect">
            <a:avLst/>
          </a:prstGeom>
          <a:ln w="88900" cap="sq" cmpd="thickThin">
            <a:solidFill>
              <a:srgbClr val="000000"/>
            </a:solidFill>
            <a:prstDash val="solid"/>
            <a:miter lim="800000"/>
          </a:ln>
          <a:effectLst>
            <a:innerShdw blurRad="76200">
              <a:srgbClr val="000000"/>
            </a:innerShdw>
          </a:effectLst>
        </p:spPr>
      </p:pic>
      <p:sp>
        <p:nvSpPr>
          <p:cNvPr id="11" name="CuadroTexto 10"/>
          <p:cNvSpPr txBox="1"/>
          <p:nvPr/>
        </p:nvSpPr>
        <p:spPr>
          <a:xfrm>
            <a:off x="6201239" y="756629"/>
            <a:ext cx="2056048" cy="646331"/>
          </a:xfrm>
          <a:prstGeom prst="rect">
            <a:avLst/>
          </a:prstGeom>
          <a:noFill/>
        </p:spPr>
        <p:txBody>
          <a:bodyPr wrap="square" rtlCol="0">
            <a:spAutoFit/>
          </a:bodyPr>
          <a:lstStyle/>
          <a:p>
            <a:pPr algn="ctr"/>
            <a:r>
              <a:rPr lang="es-EC" dirty="0" smtClean="0"/>
              <a:t>Evaluación estado sanitario y pesaje </a:t>
            </a:r>
            <a:endParaRPr lang="en-US" dirty="0"/>
          </a:p>
        </p:txBody>
      </p:sp>
      <p:pic>
        <p:nvPicPr>
          <p:cNvPr id="13" name="Imagen 12"/>
          <p:cNvPicPr>
            <a:picLocks noChangeAspect="1"/>
          </p:cNvPicPr>
          <p:nvPr/>
        </p:nvPicPr>
        <p:blipFill rotWithShape="1">
          <a:blip r:embed="rId4"/>
          <a:srcRect l="7940" t="13579" r="31184" b="5704"/>
          <a:stretch/>
        </p:blipFill>
        <p:spPr>
          <a:xfrm>
            <a:off x="1216206" y="3996362"/>
            <a:ext cx="4381841" cy="2528982"/>
          </a:xfrm>
          <a:prstGeom prst="rect">
            <a:avLst/>
          </a:prstGeom>
          <a:ln w="88900" cap="sq" cmpd="thickThin">
            <a:solidFill>
              <a:srgbClr val="000000"/>
            </a:solidFill>
            <a:prstDash val="solid"/>
            <a:miter lim="800000"/>
          </a:ln>
          <a:effectLst>
            <a:innerShdw blurRad="76200">
              <a:srgbClr val="000000"/>
            </a:innerShdw>
          </a:effectLst>
        </p:spPr>
      </p:pic>
      <p:sp>
        <p:nvSpPr>
          <p:cNvPr id="14" name="CuadroTexto 13"/>
          <p:cNvSpPr txBox="1"/>
          <p:nvPr/>
        </p:nvSpPr>
        <p:spPr>
          <a:xfrm>
            <a:off x="2649666" y="3278872"/>
            <a:ext cx="3036782" cy="646331"/>
          </a:xfrm>
          <a:prstGeom prst="rect">
            <a:avLst/>
          </a:prstGeom>
          <a:noFill/>
        </p:spPr>
        <p:txBody>
          <a:bodyPr wrap="square" rtlCol="0">
            <a:spAutoFit/>
          </a:bodyPr>
          <a:lstStyle/>
          <a:p>
            <a:pPr algn="ctr"/>
            <a:r>
              <a:rPr lang="es-EC" dirty="0" smtClean="0"/>
              <a:t>Conformación de las unidades experimentales </a:t>
            </a:r>
            <a:endParaRPr lang="en-US" dirty="0"/>
          </a:p>
        </p:txBody>
      </p:sp>
      <p:sp>
        <p:nvSpPr>
          <p:cNvPr id="16" name="Flecha derecha 15"/>
          <p:cNvSpPr/>
          <p:nvPr/>
        </p:nvSpPr>
        <p:spPr>
          <a:xfrm>
            <a:off x="4184297" y="2076361"/>
            <a:ext cx="1512168" cy="502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echa doblada 18"/>
          <p:cNvSpPr/>
          <p:nvPr/>
        </p:nvSpPr>
        <p:spPr>
          <a:xfrm rot="10800000">
            <a:off x="5978182" y="4472192"/>
            <a:ext cx="1251081" cy="107184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772360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693EBB0-8022-4865-98E5-0CCB7A4B4D48}" type="datetime1">
              <a:rPr lang="es-EC" smtClean="0"/>
              <a:t>20/5/2021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E99F51A-F822-4C74-9E5B-BB3DBF575507}" type="slidenum">
              <a:rPr lang="es-EC" smtClean="0"/>
              <a:t>9</a:t>
            </a:fld>
            <a:endParaRPr lang="es-EC"/>
          </a:p>
        </p:txBody>
      </p:sp>
      <p:sp>
        <p:nvSpPr>
          <p:cNvPr id="7" name="CuadroTexto 6"/>
          <p:cNvSpPr txBox="1"/>
          <p:nvPr/>
        </p:nvSpPr>
        <p:spPr>
          <a:xfrm>
            <a:off x="186395" y="81432"/>
            <a:ext cx="3209528" cy="523220"/>
          </a:xfrm>
          <a:prstGeom prst="rect">
            <a:avLst/>
          </a:prstGeom>
          <a:noFill/>
        </p:spPr>
        <p:txBody>
          <a:bodyPr wrap="square" rtlCol="0">
            <a:spAutoFit/>
          </a:bodyPr>
          <a:lstStyle/>
          <a:p>
            <a:pPr algn="just"/>
            <a:r>
              <a:rPr lang="es-ES" sz="2800" b="1" dirty="0" smtClean="0">
                <a:latin typeface="Times New Roman" panose="02020603050405020304" pitchFamily="18" charset="0"/>
                <a:cs typeface="Times New Roman" panose="02020603050405020304" pitchFamily="18" charset="0"/>
              </a:rPr>
              <a:t>METODOLOGÍA </a:t>
            </a:r>
            <a:endParaRPr lang="es-ES" sz="2400" b="1" dirty="0">
              <a:latin typeface="Times New Roman" panose="02020603050405020304" pitchFamily="18" charset="0"/>
              <a:cs typeface="Times New Roman" panose="02020603050405020304" pitchFamily="18" charset="0"/>
            </a:endParaRPr>
          </a:p>
        </p:txBody>
      </p:sp>
      <p:sp>
        <p:nvSpPr>
          <p:cNvPr id="2" name="CuadroTexto 1"/>
          <p:cNvSpPr txBox="1"/>
          <p:nvPr/>
        </p:nvSpPr>
        <p:spPr>
          <a:xfrm>
            <a:off x="368961" y="892387"/>
            <a:ext cx="2458616" cy="369332"/>
          </a:xfrm>
          <a:prstGeom prst="rect">
            <a:avLst/>
          </a:prstGeom>
          <a:noFill/>
        </p:spPr>
        <p:txBody>
          <a:bodyPr wrap="square" rtlCol="0">
            <a:spAutoFit/>
          </a:bodyPr>
          <a:lstStyle/>
          <a:p>
            <a:pPr algn="just"/>
            <a:r>
              <a:rPr lang="es-EC" b="1" u="sng" dirty="0" smtClean="0"/>
              <a:t>Diseño experimental</a:t>
            </a:r>
            <a:endParaRPr lang="en-US" b="1" u="sng" dirty="0"/>
          </a:p>
        </p:txBody>
      </p:sp>
      <p:sp>
        <p:nvSpPr>
          <p:cNvPr id="8" name="CuadroTexto 7"/>
          <p:cNvSpPr txBox="1"/>
          <p:nvPr/>
        </p:nvSpPr>
        <p:spPr>
          <a:xfrm>
            <a:off x="846062" y="1482944"/>
            <a:ext cx="5742162" cy="923330"/>
          </a:xfrm>
          <a:prstGeom prst="rect">
            <a:avLst/>
          </a:prstGeom>
          <a:noFill/>
          <a:ln>
            <a:solidFill>
              <a:schemeClr val="accent1"/>
            </a:solidFill>
          </a:ln>
        </p:spPr>
        <p:txBody>
          <a:bodyPr wrap="square" rtlCol="0">
            <a:spAutoFit/>
          </a:bodyPr>
          <a:lstStyle/>
          <a:p>
            <a:pPr algn="just"/>
            <a:r>
              <a:rPr lang="es-EC" dirty="0"/>
              <a:t>Los tratamientos se asignarán a las unidades experimentales bajo un </a:t>
            </a:r>
            <a:r>
              <a:rPr lang="es-EC" dirty="0" smtClean="0"/>
              <a:t>DCA, donde cada tratamiento tenia 20 repeticiones </a:t>
            </a:r>
            <a:endParaRPr lang="en-US" dirty="0"/>
          </a:p>
        </p:txBody>
      </p:sp>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1157039" y="3982300"/>
            <a:ext cx="6462242" cy="2345019"/>
          </a:xfrm>
          <a:prstGeom prst="rect">
            <a:avLst/>
          </a:prstGeom>
          <a:noFill/>
          <a:ln>
            <a:noFill/>
          </a:ln>
        </p:spPr>
      </p:pic>
      <p:cxnSp>
        <p:nvCxnSpPr>
          <p:cNvPr id="14" name="Conector angular 13"/>
          <p:cNvCxnSpPr>
            <a:stCxn id="8" idx="1"/>
            <a:endCxn id="9" idx="1"/>
          </p:cNvCxnSpPr>
          <p:nvPr/>
        </p:nvCxnSpPr>
        <p:spPr>
          <a:xfrm rot="10800000" flipH="1" flipV="1">
            <a:off x="846061" y="1944608"/>
            <a:ext cx="310977" cy="3210201"/>
          </a:xfrm>
          <a:prstGeom prst="bentConnector3">
            <a:avLst>
              <a:gd name="adj1" fmla="val -73510"/>
            </a:avLst>
          </a:prstGeom>
          <a:ln>
            <a:tailEnd type="triangle"/>
          </a:ln>
        </p:spPr>
        <p:style>
          <a:lnRef idx="2">
            <a:schemeClr val="dk1"/>
          </a:lnRef>
          <a:fillRef idx="0">
            <a:schemeClr val="dk1"/>
          </a:fillRef>
          <a:effectRef idx="1">
            <a:schemeClr val="dk1"/>
          </a:effectRef>
          <a:fontRef idx="minor">
            <a:schemeClr val="tx1"/>
          </a:fontRef>
        </p:style>
      </p:cxnSp>
      <p:pic>
        <p:nvPicPr>
          <p:cNvPr id="18" name="Imagen 17"/>
          <p:cNvPicPr>
            <a:picLocks noChangeAspect="1"/>
          </p:cNvPicPr>
          <p:nvPr/>
        </p:nvPicPr>
        <p:blipFill rotWithShape="1">
          <a:blip r:embed="rId3"/>
          <a:srcRect l="39947" t="37203" r="26756" b="51723"/>
          <a:stretch/>
        </p:blipFill>
        <p:spPr>
          <a:xfrm>
            <a:off x="2226175" y="2627499"/>
            <a:ext cx="6527018" cy="1161541"/>
          </a:xfrm>
          <a:prstGeom prst="rect">
            <a:avLst/>
          </a:prstGeom>
        </p:spPr>
      </p:pic>
      <p:cxnSp>
        <p:nvCxnSpPr>
          <p:cNvPr id="20" name="Conector angular 19"/>
          <p:cNvCxnSpPr>
            <a:stCxn id="8" idx="1"/>
            <a:endCxn id="18" idx="1"/>
          </p:cNvCxnSpPr>
          <p:nvPr/>
        </p:nvCxnSpPr>
        <p:spPr>
          <a:xfrm rot="10800000" flipH="1" flipV="1">
            <a:off x="846061" y="1944608"/>
            <a:ext cx="1380113" cy="1263661"/>
          </a:xfrm>
          <a:prstGeom prst="bentConnector3">
            <a:avLst>
              <a:gd name="adj1" fmla="val -16564"/>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32675578"/>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3691</TotalTime>
  <Words>1350</Words>
  <Application>Microsoft Office PowerPoint</Application>
  <PresentationFormat>Presentación en pantalla (4:3)</PresentationFormat>
  <Paragraphs>217</Paragraphs>
  <Slides>30</Slides>
  <Notes>1</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30</vt:i4>
      </vt:variant>
    </vt:vector>
  </HeadingPairs>
  <TitlesOfParts>
    <vt:vector size="37" baseType="lpstr">
      <vt:lpstr>Arial</vt:lpstr>
      <vt:lpstr>Calibri</vt:lpstr>
      <vt:lpstr>Cambria Math</vt:lpstr>
      <vt:lpstr>Times New Roman</vt:lpstr>
      <vt:lpstr>Vivaldi</vt:lpstr>
      <vt:lpstr>Diseño predeterminado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CARACTERIZACIÓN MACROPROCESO GESTIÓN FINANCIERA</dc:title>
  <dc:subject>MANUAL DE PROCESOS</dc:subject>
  <dc:creator>ESPE</dc:creator>
  <dc:description>VERSIÓN 1.0 - MAYO 23 2009</dc:description>
  <cp:lastModifiedBy>Oro Centro</cp:lastModifiedBy>
  <cp:revision>253</cp:revision>
  <dcterms:created xsi:type="dcterms:W3CDTF">2008-08-08T13:28:34Z</dcterms:created>
  <dcterms:modified xsi:type="dcterms:W3CDTF">2021-05-20T19:54:36Z</dcterms:modified>
</cp:coreProperties>
</file>