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259" r:id="rId2"/>
    <p:sldId id="405" r:id="rId3"/>
    <p:sldId id="406" r:id="rId4"/>
    <p:sldId id="257" r:id="rId5"/>
    <p:sldId id="258" r:id="rId6"/>
    <p:sldId id="407" r:id="rId7"/>
    <p:sldId id="442" r:id="rId8"/>
    <p:sldId id="409" r:id="rId9"/>
    <p:sldId id="410" r:id="rId10"/>
    <p:sldId id="411" r:id="rId11"/>
    <p:sldId id="262" r:id="rId12"/>
    <p:sldId id="439" r:id="rId13"/>
    <p:sldId id="441" r:id="rId14"/>
    <p:sldId id="452" r:id="rId15"/>
    <p:sldId id="451" r:id="rId16"/>
    <p:sldId id="413" r:id="rId17"/>
    <p:sldId id="265" r:id="rId18"/>
    <p:sldId id="313" r:id="rId19"/>
    <p:sldId id="415" r:id="rId20"/>
    <p:sldId id="450" r:id="rId21"/>
    <p:sldId id="315" r:id="rId22"/>
    <p:sldId id="422" r:id="rId23"/>
    <p:sldId id="424" r:id="rId24"/>
    <p:sldId id="427" r:id="rId25"/>
    <p:sldId id="429" r:id="rId26"/>
    <p:sldId id="431" r:id="rId27"/>
    <p:sldId id="433" r:id="rId28"/>
    <p:sldId id="435" r:id="rId29"/>
    <p:sldId id="437" r:id="rId30"/>
    <p:sldId id="443" r:id="rId31"/>
    <p:sldId id="444" r:id="rId32"/>
    <p:sldId id="446" r:id="rId33"/>
    <p:sldId id="447" r:id="rId34"/>
    <p:sldId id="416" r:id="rId35"/>
    <p:sldId id="448" r:id="rId36"/>
    <p:sldId id="449" r:id="rId37"/>
    <p:sldId id="331"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0" autoAdjust="0"/>
    <p:restoredTop sz="94660"/>
  </p:normalViewPr>
  <p:slideViewPr>
    <p:cSldViewPr snapToGrid="0">
      <p:cViewPr varScale="1">
        <p:scale>
          <a:sx n="48" d="100"/>
          <a:sy n="48" d="100"/>
        </p:scale>
        <p:origin x="54"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drea%20Sarmiento\Desktop\ESPE\TITULACI&#211;N\BASE-DE-DATOS-EXCE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784-4987-9DF1-31A290916EDF}"/>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784-4987-9DF1-31A290916EDF}"/>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784-4987-9DF1-31A290916EDF}"/>
              </c:ext>
            </c:extLst>
          </c:dPt>
          <c:dPt>
            <c:idx val="3"/>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784-4987-9DF1-31A290916EDF}"/>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Hoja3!$F$2:$F$5</c:f>
              <c:strCache>
                <c:ptCount val="4"/>
                <c:pt idx="0">
                  <c:v>18-29 Años</c:v>
                </c:pt>
                <c:pt idx="1">
                  <c:v>30-39 Años</c:v>
                </c:pt>
                <c:pt idx="2">
                  <c:v>40-49 Años</c:v>
                </c:pt>
                <c:pt idx="3">
                  <c:v>50 en adelante</c:v>
                </c:pt>
              </c:strCache>
            </c:strRef>
          </c:cat>
          <c:val>
            <c:numRef>
              <c:f>Hoja3!$G$2:$G$5</c:f>
              <c:numCache>
                <c:formatCode>General</c:formatCode>
                <c:ptCount val="4"/>
                <c:pt idx="0">
                  <c:v>31</c:v>
                </c:pt>
                <c:pt idx="1">
                  <c:v>70</c:v>
                </c:pt>
                <c:pt idx="2">
                  <c:v>69</c:v>
                </c:pt>
                <c:pt idx="3">
                  <c:v>39</c:v>
                </c:pt>
              </c:numCache>
            </c:numRef>
          </c:val>
          <c:extLst>
            <c:ext xmlns:c16="http://schemas.microsoft.com/office/drawing/2014/chart" uri="{C3380CC4-5D6E-409C-BE32-E72D297353CC}">
              <c16:uniqueId val="{00000008-3784-4987-9DF1-31A290916ED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1">
                      <a:lumMod val="60000"/>
                      <a:lumOff val="40000"/>
                    </a:schemeClr>
                  </a:gs>
                  <a:gs pos="0">
                    <a:schemeClr val="accent1"/>
                  </a:gs>
                </a:gsLst>
                <a:lin ang="5400000" scaled="0"/>
              </a:gradFill>
              <a:ln w="19050">
                <a:noFill/>
              </a:ln>
              <a:effectLst/>
            </c:spPr>
            <c:extLst>
              <c:ext xmlns:c16="http://schemas.microsoft.com/office/drawing/2014/chart" uri="{C3380CC4-5D6E-409C-BE32-E72D297353CC}">
                <c16:uniqueId val="{00000001-2127-4C10-A14D-A8FE7BD5B8FC}"/>
              </c:ext>
            </c:extLst>
          </c:dPt>
          <c:dPt>
            <c:idx val="1"/>
            <c:bubble3D val="0"/>
            <c:spPr>
              <a:gradFill>
                <a:gsLst>
                  <a:gs pos="100000">
                    <a:schemeClr val="accent2">
                      <a:lumMod val="60000"/>
                      <a:lumOff val="40000"/>
                    </a:schemeClr>
                  </a:gs>
                  <a:gs pos="0">
                    <a:schemeClr val="accent2"/>
                  </a:gs>
                </a:gsLst>
                <a:lin ang="5400000" scaled="0"/>
              </a:gradFill>
              <a:ln w="19050">
                <a:noFill/>
              </a:ln>
              <a:effectLst/>
            </c:spPr>
            <c:extLst>
              <c:ext xmlns:c16="http://schemas.microsoft.com/office/drawing/2014/chart" uri="{C3380CC4-5D6E-409C-BE32-E72D297353CC}">
                <c16:uniqueId val="{00000003-2127-4C10-A14D-A8FE7BD5B8FC}"/>
              </c:ext>
            </c:extLst>
          </c:dPt>
          <c:dPt>
            <c:idx val="2"/>
            <c:bubble3D val="0"/>
            <c:spPr>
              <a:gradFill>
                <a:gsLst>
                  <a:gs pos="100000">
                    <a:schemeClr val="accent3">
                      <a:lumMod val="60000"/>
                      <a:lumOff val="40000"/>
                    </a:schemeClr>
                  </a:gs>
                  <a:gs pos="0">
                    <a:schemeClr val="accent3"/>
                  </a:gs>
                </a:gsLst>
                <a:lin ang="5400000" scaled="0"/>
              </a:gradFill>
              <a:ln w="19050">
                <a:noFill/>
              </a:ln>
              <a:effectLst/>
            </c:spPr>
            <c:extLst>
              <c:ext xmlns:c16="http://schemas.microsoft.com/office/drawing/2014/chart" uri="{C3380CC4-5D6E-409C-BE32-E72D297353CC}">
                <c16:uniqueId val="{00000005-2127-4C10-A14D-A8FE7BD5B8FC}"/>
              </c:ext>
            </c:extLst>
          </c:dPt>
          <c:dPt>
            <c:idx val="3"/>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7-2127-4C10-A14D-A8FE7BD5B8FC}"/>
              </c:ext>
            </c:extLst>
          </c:dPt>
          <c:dPt>
            <c:idx val="4"/>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9-2127-4C10-A14D-A8FE7BD5B8FC}"/>
              </c:ext>
            </c:extLst>
          </c:dPt>
          <c:dPt>
            <c:idx val="5"/>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B-2127-4C10-A14D-A8FE7BD5B8FC}"/>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noFill/>
              </a:ln>
              <a:effectLst/>
            </c:spPr>
            <c:extLst>
              <c:ext xmlns:c16="http://schemas.microsoft.com/office/drawing/2014/chart" uri="{C3380CC4-5D6E-409C-BE32-E72D297353CC}">
                <c16:uniqueId val="{0000000D-2127-4C10-A14D-A8FE7BD5B8FC}"/>
              </c:ext>
            </c:extLst>
          </c:dPt>
          <c:dLbls>
            <c:dLbl>
              <c:idx val="1"/>
              <c:layout>
                <c:manualLayout>
                  <c:x val="-4.997659667541552E-2"/>
                  <c:y val="0.1107126713327500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27-4C10-A14D-A8FE7BD5B8FC}"/>
                </c:ext>
              </c:extLst>
            </c:dLbl>
            <c:dLbl>
              <c:idx val="5"/>
              <c:layout>
                <c:manualLayout>
                  <c:x val="9.9351487314085746E-2"/>
                  <c:y val="-0.1588673811606883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127-4C10-A14D-A8FE7BD5B8FC}"/>
                </c:ext>
              </c:extLst>
            </c:dLbl>
            <c:dLbl>
              <c:idx val="6"/>
              <c:layout>
                <c:manualLayout>
                  <c:x val="7.8002405949256337E-2"/>
                  <c:y val="0.1142031204432779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127-4C10-A14D-A8FE7BD5B8F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Hoja2!$C$273:$C$279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Hoja2!$D$273:$D$279</c:f>
              <c:numCache>
                <c:formatCode>General</c:formatCode>
                <c:ptCount val="7"/>
                <c:pt idx="0">
                  <c:v>6</c:v>
                </c:pt>
                <c:pt idx="1">
                  <c:v>13</c:v>
                </c:pt>
                <c:pt idx="2">
                  <c:v>13</c:v>
                </c:pt>
                <c:pt idx="3">
                  <c:v>6</c:v>
                </c:pt>
                <c:pt idx="4">
                  <c:v>47</c:v>
                </c:pt>
                <c:pt idx="5">
                  <c:v>85</c:v>
                </c:pt>
                <c:pt idx="6">
                  <c:v>39</c:v>
                </c:pt>
              </c:numCache>
            </c:numRef>
          </c:val>
          <c:extLst>
            <c:ext xmlns:c16="http://schemas.microsoft.com/office/drawing/2014/chart" uri="{C3380CC4-5D6E-409C-BE32-E72D297353CC}">
              <c16:uniqueId val="{0000000E-2127-4C10-A14D-A8FE7BD5B8F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no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1">
                      <a:lumMod val="60000"/>
                      <a:lumOff val="40000"/>
                    </a:schemeClr>
                  </a:gs>
                  <a:gs pos="0">
                    <a:schemeClr val="accent1"/>
                  </a:gs>
                </a:gsLst>
                <a:lin ang="5400000" scaled="0"/>
              </a:gradFill>
              <a:ln w="19050">
                <a:noFill/>
              </a:ln>
              <a:effectLst/>
            </c:spPr>
            <c:extLst>
              <c:ext xmlns:c16="http://schemas.microsoft.com/office/drawing/2014/chart" uri="{C3380CC4-5D6E-409C-BE32-E72D297353CC}">
                <c16:uniqueId val="{00000001-5EA7-48BE-8D82-3B88A7414A15}"/>
              </c:ext>
            </c:extLst>
          </c:dPt>
          <c:dPt>
            <c:idx val="1"/>
            <c:bubble3D val="0"/>
            <c:spPr>
              <a:gradFill>
                <a:gsLst>
                  <a:gs pos="100000">
                    <a:schemeClr val="accent2">
                      <a:lumMod val="60000"/>
                      <a:lumOff val="40000"/>
                    </a:schemeClr>
                  </a:gs>
                  <a:gs pos="0">
                    <a:schemeClr val="accent2"/>
                  </a:gs>
                </a:gsLst>
                <a:lin ang="5400000" scaled="0"/>
              </a:gradFill>
              <a:ln w="19050">
                <a:noFill/>
              </a:ln>
              <a:effectLst/>
            </c:spPr>
            <c:extLst>
              <c:ext xmlns:c16="http://schemas.microsoft.com/office/drawing/2014/chart" uri="{C3380CC4-5D6E-409C-BE32-E72D297353CC}">
                <c16:uniqueId val="{00000003-5EA7-48BE-8D82-3B88A7414A15}"/>
              </c:ext>
            </c:extLst>
          </c:dPt>
          <c:dPt>
            <c:idx val="2"/>
            <c:bubble3D val="0"/>
            <c:spPr>
              <a:gradFill>
                <a:gsLst>
                  <a:gs pos="100000">
                    <a:schemeClr val="accent3">
                      <a:lumMod val="60000"/>
                      <a:lumOff val="40000"/>
                    </a:schemeClr>
                  </a:gs>
                  <a:gs pos="0">
                    <a:schemeClr val="accent3"/>
                  </a:gs>
                </a:gsLst>
                <a:lin ang="5400000" scaled="0"/>
              </a:gradFill>
              <a:ln w="19050">
                <a:noFill/>
              </a:ln>
              <a:effectLst/>
            </c:spPr>
            <c:extLst>
              <c:ext xmlns:c16="http://schemas.microsoft.com/office/drawing/2014/chart" uri="{C3380CC4-5D6E-409C-BE32-E72D297353CC}">
                <c16:uniqueId val="{00000005-5EA7-48BE-8D82-3B88A7414A15}"/>
              </c:ext>
            </c:extLst>
          </c:dPt>
          <c:dPt>
            <c:idx val="3"/>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7-5EA7-48BE-8D82-3B88A7414A15}"/>
              </c:ext>
            </c:extLst>
          </c:dPt>
          <c:dPt>
            <c:idx val="4"/>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9-5EA7-48BE-8D82-3B88A7414A15}"/>
              </c:ext>
            </c:extLst>
          </c:dPt>
          <c:dPt>
            <c:idx val="5"/>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B-5EA7-48BE-8D82-3B88A7414A15}"/>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noFill/>
              </a:ln>
              <a:effectLst/>
            </c:spPr>
            <c:extLst>
              <c:ext xmlns:c16="http://schemas.microsoft.com/office/drawing/2014/chart" uri="{C3380CC4-5D6E-409C-BE32-E72D297353CC}">
                <c16:uniqueId val="{0000000D-5EA7-48BE-8D82-3B88A7414A15}"/>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Hoja2!$C$283:$C$289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Hoja2!$D$283:$D$289</c:f>
              <c:numCache>
                <c:formatCode>General</c:formatCode>
                <c:ptCount val="7"/>
                <c:pt idx="0">
                  <c:v>10</c:v>
                </c:pt>
                <c:pt idx="1">
                  <c:v>14</c:v>
                </c:pt>
                <c:pt idx="2">
                  <c:v>25</c:v>
                </c:pt>
                <c:pt idx="3">
                  <c:v>13</c:v>
                </c:pt>
                <c:pt idx="4">
                  <c:v>54</c:v>
                </c:pt>
                <c:pt idx="5">
                  <c:v>68</c:v>
                </c:pt>
                <c:pt idx="6">
                  <c:v>25</c:v>
                </c:pt>
              </c:numCache>
            </c:numRef>
          </c:val>
          <c:extLst>
            <c:ext xmlns:c16="http://schemas.microsoft.com/office/drawing/2014/chart" uri="{C3380CC4-5D6E-409C-BE32-E72D297353CC}">
              <c16:uniqueId val="{0000000E-5EA7-48BE-8D82-3B88A7414A1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no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1-6C9A-4469-8C3D-1D36EF320A08}"/>
              </c:ext>
            </c:extLst>
          </c:dPt>
          <c:dPt>
            <c:idx val="1"/>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3-6C9A-4469-8C3D-1D36EF320A08}"/>
              </c:ext>
            </c:extLst>
          </c:dPt>
          <c:dPt>
            <c:idx val="2"/>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5-6C9A-4469-8C3D-1D36EF320A08}"/>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07-6C9A-4469-8C3D-1D36EF320A08}"/>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09-6C9A-4469-8C3D-1D36EF320A08}"/>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0B-6C9A-4469-8C3D-1D36EF320A08}"/>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noFill/>
              </a:ln>
              <a:effectLst/>
            </c:spPr>
            <c:extLst>
              <c:ext xmlns:c16="http://schemas.microsoft.com/office/drawing/2014/chart" uri="{C3380CC4-5D6E-409C-BE32-E72D297353CC}">
                <c16:uniqueId val="{0000000D-6C9A-4469-8C3D-1D36EF320A0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Hoja2!$C$293:$C$299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Hoja2!$D$293:$D$299</c:f>
              <c:numCache>
                <c:formatCode>General</c:formatCode>
                <c:ptCount val="7"/>
                <c:pt idx="0">
                  <c:v>9</c:v>
                </c:pt>
                <c:pt idx="1">
                  <c:v>10</c:v>
                </c:pt>
                <c:pt idx="2">
                  <c:v>11</c:v>
                </c:pt>
                <c:pt idx="3">
                  <c:v>13</c:v>
                </c:pt>
                <c:pt idx="4">
                  <c:v>28</c:v>
                </c:pt>
                <c:pt idx="5">
                  <c:v>85</c:v>
                </c:pt>
                <c:pt idx="6">
                  <c:v>53</c:v>
                </c:pt>
              </c:numCache>
            </c:numRef>
          </c:val>
          <c:extLst>
            <c:ext xmlns:c16="http://schemas.microsoft.com/office/drawing/2014/chart" uri="{C3380CC4-5D6E-409C-BE32-E72D297353CC}">
              <c16:uniqueId val="{0000000E-6C9A-4469-8C3D-1D36EF320A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explosion val="1"/>
          <c:dPt>
            <c:idx val="0"/>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1-B27C-4AE4-951C-DAEE854B083B}"/>
              </c:ext>
            </c:extLst>
          </c:dPt>
          <c:dPt>
            <c:idx val="1"/>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3-B27C-4AE4-951C-DAEE854B083B}"/>
              </c:ext>
            </c:extLst>
          </c:dPt>
          <c:dPt>
            <c:idx val="2"/>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5-B27C-4AE4-951C-DAEE854B083B}"/>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07-B27C-4AE4-951C-DAEE854B083B}"/>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09-B27C-4AE4-951C-DAEE854B083B}"/>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0B-B27C-4AE4-951C-DAEE854B083B}"/>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noFill/>
              </a:ln>
              <a:effectLst/>
            </c:spPr>
            <c:extLst>
              <c:ext xmlns:c16="http://schemas.microsoft.com/office/drawing/2014/chart" uri="{C3380CC4-5D6E-409C-BE32-E72D297353CC}">
                <c16:uniqueId val="{0000000D-B27C-4AE4-951C-DAEE854B083B}"/>
              </c:ext>
            </c:extLst>
          </c:dPt>
          <c:dLbls>
            <c:dLbl>
              <c:idx val="1"/>
              <c:layout>
                <c:manualLayout>
                  <c:x val="-5.3682633420822447E-2"/>
                  <c:y val="0.125061971420239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27C-4AE4-951C-DAEE854B083B}"/>
                </c:ext>
              </c:extLst>
            </c:dLbl>
            <c:dLbl>
              <c:idx val="2"/>
              <c:layout>
                <c:manualLayout>
                  <c:x val="-4.9220034995625599E-2"/>
                  <c:y val="7.49358413531641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27C-4AE4-951C-DAEE854B083B}"/>
                </c:ext>
              </c:extLst>
            </c:dLbl>
            <c:dLbl>
              <c:idx val="3"/>
              <c:layout>
                <c:manualLayout>
                  <c:x val="-6.9600831146106837E-2"/>
                  <c:y val="8.070939049285501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7C-4AE4-951C-DAEE854B083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Hoja2!$C$303:$C$309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Hoja2!$D$303:$D$309</c:f>
              <c:numCache>
                <c:formatCode>General</c:formatCode>
                <c:ptCount val="7"/>
                <c:pt idx="0">
                  <c:v>5</c:v>
                </c:pt>
                <c:pt idx="1">
                  <c:v>12</c:v>
                </c:pt>
                <c:pt idx="2">
                  <c:v>7</c:v>
                </c:pt>
                <c:pt idx="3">
                  <c:v>12</c:v>
                </c:pt>
                <c:pt idx="4">
                  <c:v>28</c:v>
                </c:pt>
                <c:pt idx="5">
                  <c:v>98</c:v>
                </c:pt>
                <c:pt idx="6">
                  <c:v>47</c:v>
                </c:pt>
              </c:numCache>
            </c:numRef>
          </c:val>
          <c:extLst>
            <c:ext xmlns:c16="http://schemas.microsoft.com/office/drawing/2014/chart" uri="{C3380CC4-5D6E-409C-BE32-E72D297353CC}">
              <c16:uniqueId val="{0000000E-B27C-4AE4-951C-DAEE854B083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1-8AB4-49B3-9036-533A98DD7E2C}"/>
              </c:ext>
            </c:extLst>
          </c:dPt>
          <c:dPt>
            <c:idx val="1"/>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3-8AB4-49B3-9036-533A98DD7E2C}"/>
              </c:ext>
            </c:extLst>
          </c:dPt>
          <c:dPt>
            <c:idx val="2"/>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5-8AB4-49B3-9036-533A98DD7E2C}"/>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07-8AB4-49B3-9036-533A98DD7E2C}"/>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09-8AB4-49B3-9036-533A98DD7E2C}"/>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0B-8AB4-49B3-9036-533A98DD7E2C}"/>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noFill/>
              </a:ln>
              <a:effectLst/>
            </c:spPr>
            <c:extLst>
              <c:ext xmlns:c16="http://schemas.microsoft.com/office/drawing/2014/chart" uri="{C3380CC4-5D6E-409C-BE32-E72D297353CC}">
                <c16:uniqueId val="{0000000D-8AB4-49B3-9036-533A98DD7E2C}"/>
              </c:ext>
            </c:extLst>
          </c:dPt>
          <c:dLbls>
            <c:dLbl>
              <c:idx val="0"/>
              <c:layout>
                <c:manualLayout>
                  <c:x val="-1.4551399825021872E-2"/>
                  <c:y val="0.1357997958588509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B4-49B3-9036-533A98DD7E2C}"/>
                </c:ext>
              </c:extLst>
            </c:dLbl>
            <c:dLbl>
              <c:idx val="1"/>
              <c:layout>
                <c:manualLayout>
                  <c:x val="-4.4075021872265967E-2"/>
                  <c:y val="7.441127150772819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AB4-49B3-9036-533A98DD7E2C}"/>
                </c:ext>
              </c:extLst>
            </c:dLbl>
            <c:dLbl>
              <c:idx val="2"/>
              <c:layout>
                <c:manualLayout>
                  <c:x val="-6.0413823272091091E-2"/>
                  <c:y val="9.90649606299212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AB4-49B3-9036-533A98DD7E2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Hoja2!$C$313:$C$319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Hoja2!$D$313:$D$319</c:f>
              <c:numCache>
                <c:formatCode>General</c:formatCode>
                <c:ptCount val="7"/>
                <c:pt idx="0">
                  <c:v>6</c:v>
                </c:pt>
                <c:pt idx="1">
                  <c:v>8</c:v>
                </c:pt>
                <c:pt idx="2">
                  <c:v>9</c:v>
                </c:pt>
                <c:pt idx="3">
                  <c:v>15</c:v>
                </c:pt>
                <c:pt idx="4">
                  <c:v>24</c:v>
                </c:pt>
                <c:pt idx="5">
                  <c:v>101</c:v>
                </c:pt>
                <c:pt idx="6">
                  <c:v>46</c:v>
                </c:pt>
              </c:numCache>
            </c:numRef>
          </c:val>
          <c:extLst>
            <c:ext xmlns:c16="http://schemas.microsoft.com/office/drawing/2014/chart" uri="{C3380CC4-5D6E-409C-BE32-E72D297353CC}">
              <c16:uniqueId val="{0000000E-8AB4-49B3-9036-533A98DD7E2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1-B19D-4BAA-B5F3-60F39FF9CA5A}"/>
              </c:ext>
            </c:extLst>
          </c:dPt>
          <c:dPt>
            <c:idx val="1"/>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3-B19D-4BAA-B5F3-60F39FF9CA5A}"/>
              </c:ext>
            </c:extLst>
          </c:dPt>
          <c:dPt>
            <c:idx val="2"/>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5-B19D-4BAA-B5F3-60F39FF9CA5A}"/>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07-B19D-4BAA-B5F3-60F39FF9CA5A}"/>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09-B19D-4BAA-B5F3-60F39FF9CA5A}"/>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0B-B19D-4BAA-B5F3-60F39FF9CA5A}"/>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noFill/>
              </a:ln>
              <a:effectLst/>
            </c:spPr>
            <c:extLst>
              <c:ext xmlns:c16="http://schemas.microsoft.com/office/drawing/2014/chart" uri="{C3380CC4-5D6E-409C-BE32-E72D297353CC}">
                <c16:uniqueId val="{0000000D-B19D-4BAA-B5F3-60F39FF9CA5A}"/>
              </c:ext>
            </c:extLst>
          </c:dPt>
          <c:dLbls>
            <c:dLbl>
              <c:idx val="1"/>
              <c:layout>
                <c:manualLayout>
                  <c:x val="-5.4381452318460241E-2"/>
                  <c:y val="9.09051472732575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9D-4BAA-B5F3-60F39FF9CA5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Hoja2!$C$323:$C$329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Hoja2!$D$323:$D$329</c:f>
              <c:numCache>
                <c:formatCode>General</c:formatCode>
                <c:ptCount val="7"/>
                <c:pt idx="0">
                  <c:v>10</c:v>
                </c:pt>
                <c:pt idx="1">
                  <c:v>12</c:v>
                </c:pt>
                <c:pt idx="2">
                  <c:v>15</c:v>
                </c:pt>
                <c:pt idx="3">
                  <c:v>13</c:v>
                </c:pt>
                <c:pt idx="4">
                  <c:v>29</c:v>
                </c:pt>
                <c:pt idx="5">
                  <c:v>79</c:v>
                </c:pt>
                <c:pt idx="6">
                  <c:v>51</c:v>
                </c:pt>
              </c:numCache>
            </c:numRef>
          </c:val>
          <c:extLst>
            <c:ext xmlns:c16="http://schemas.microsoft.com/office/drawing/2014/chart" uri="{C3380CC4-5D6E-409C-BE32-E72D297353CC}">
              <c16:uniqueId val="{0000000E-B19D-4BAA-B5F3-60F39FF9CA5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8D92-4912-B22F-C20EED9519C4}"/>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8D92-4912-B22F-C20EED9519C4}"/>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8D92-4912-B22F-C20EED9519C4}"/>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8D92-4912-B22F-C20EED9519C4}"/>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8D92-4912-B22F-C20EED9519C4}"/>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8D92-4912-B22F-C20EED9519C4}"/>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8D92-4912-B22F-C20EED9519C4}"/>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Hoja2!$C$333:$C$339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Hoja2!$D$333:$D$339</c:f>
              <c:numCache>
                <c:formatCode>General</c:formatCode>
                <c:ptCount val="7"/>
                <c:pt idx="0">
                  <c:v>15</c:v>
                </c:pt>
                <c:pt idx="1">
                  <c:v>18</c:v>
                </c:pt>
                <c:pt idx="2">
                  <c:v>25</c:v>
                </c:pt>
                <c:pt idx="3">
                  <c:v>10</c:v>
                </c:pt>
                <c:pt idx="4">
                  <c:v>37</c:v>
                </c:pt>
                <c:pt idx="5">
                  <c:v>72</c:v>
                </c:pt>
                <c:pt idx="6">
                  <c:v>32</c:v>
                </c:pt>
              </c:numCache>
            </c:numRef>
          </c:val>
          <c:extLst>
            <c:ext xmlns:c16="http://schemas.microsoft.com/office/drawing/2014/chart" uri="{C3380CC4-5D6E-409C-BE32-E72D297353CC}">
              <c16:uniqueId val="{0000000E-8D92-4912-B22F-C20EED9519C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9EF-4820-9DAE-C4C14F02457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9EF-4820-9DAE-C4C14F02457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9EF-4820-9DAE-C4C14F02457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9EF-4820-9DAE-C4C14F02457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9EF-4820-9DAE-C4C14F024571}"/>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79EF-4820-9DAE-C4C14F02457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79EF-4820-9DAE-C4C14F024571}"/>
              </c:ext>
            </c:extLst>
          </c:dPt>
          <c:dLbls>
            <c:dLbl>
              <c:idx val="0"/>
              <c:layout>
                <c:manualLayout>
                  <c:x val="-2.4040901137357882E-2"/>
                  <c:y val="9.38509769612131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EF-4820-9DAE-C4C14F02457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Hoja2!$C$343:$C$349</c:f>
              <c:strCache>
                <c:ptCount val="7"/>
                <c:pt idx="0">
                  <c:v>Muy insatisfecho</c:v>
                </c:pt>
                <c:pt idx="1">
                  <c:v>Bastante insatisfecho</c:v>
                </c:pt>
                <c:pt idx="2">
                  <c:v>Algo insatisfecho</c:v>
                </c:pt>
                <c:pt idx="3">
                  <c:v>Indiferente</c:v>
                </c:pt>
                <c:pt idx="4">
                  <c:v>Algo insatisfecho</c:v>
                </c:pt>
                <c:pt idx="5">
                  <c:v>Bastante satisfecho</c:v>
                </c:pt>
                <c:pt idx="6">
                  <c:v>Muy satisfecho</c:v>
                </c:pt>
              </c:strCache>
            </c:strRef>
          </c:cat>
          <c:val>
            <c:numRef>
              <c:f>Hoja2!$D$343:$D$349</c:f>
              <c:numCache>
                <c:formatCode>General</c:formatCode>
                <c:ptCount val="7"/>
                <c:pt idx="0">
                  <c:v>11</c:v>
                </c:pt>
                <c:pt idx="1">
                  <c:v>15</c:v>
                </c:pt>
                <c:pt idx="2">
                  <c:v>16</c:v>
                </c:pt>
                <c:pt idx="3">
                  <c:v>6</c:v>
                </c:pt>
                <c:pt idx="4">
                  <c:v>43</c:v>
                </c:pt>
                <c:pt idx="5">
                  <c:v>80</c:v>
                </c:pt>
                <c:pt idx="6">
                  <c:v>38</c:v>
                </c:pt>
              </c:numCache>
            </c:numRef>
          </c:val>
          <c:extLst>
            <c:ext xmlns:c16="http://schemas.microsoft.com/office/drawing/2014/chart" uri="{C3380CC4-5D6E-409C-BE32-E72D297353CC}">
              <c16:uniqueId val="{0000000E-79EF-4820-9DAE-C4C14F02457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D3F0-4344-A069-02316966BA13}"/>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D3F0-4344-A069-02316966BA13}"/>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D3F0-4344-A069-02316966BA13}"/>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D3F0-4344-A069-02316966BA13}"/>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D3F0-4344-A069-02316966BA13}"/>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D3F0-4344-A069-02316966BA13}"/>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D3F0-4344-A069-02316966BA13}"/>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Hoja2!$C$353:$C$359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Hoja2!$D$353:$D$359</c:f>
              <c:numCache>
                <c:formatCode>General</c:formatCode>
                <c:ptCount val="7"/>
                <c:pt idx="0">
                  <c:v>11</c:v>
                </c:pt>
                <c:pt idx="1">
                  <c:v>13</c:v>
                </c:pt>
                <c:pt idx="2">
                  <c:v>5</c:v>
                </c:pt>
                <c:pt idx="3">
                  <c:v>13</c:v>
                </c:pt>
                <c:pt idx="4">
                  <c:v>41</c:v>
                </c:pt>
                <c:pt idx="5">
                  <c:v>85</c:v>
                </c:pt>
                <c:pt idx="6">
                  <c:v>41</c:v>
                </c:pt>
              </c:numCache>
            </c:numRef>
          </c:val>
          <c:extLst>
            <c:ext xmlns:c16="http://schemas.microsoft.com/office/drawing/2014/chart" uri="{C3380CC4-5D6E-409C-BE32-E72D297353CC}">
              <c16:uniqueId val="{0000000E-D3F0-4344-A069-02316966BA13}"/>
            </c:ext>
          </c:extLst>
        </c:ser>
        <c:ser>
          <c:idx val="1"/>
          <c:order val="1"/>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10-D3F0-4344-A069-02316966BA13}"/>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12-D3F0-4344-A069-02316966BA13}"/>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14-D3F0-4344-A069-02316966BA13}"/>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6-D3F0-4344-A069-02316966BA13}"/>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18-D3F0-4344-A069-02316966BA13}"/>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1A-D3F0-4344-A069-02316966BA13}"/>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1C-D3F0-4344-A069-02316966BA1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Hoja2!$C$353:$C$359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Hoja2!$E$353:$E$359</c:f>
              <c:numCache>
                <c:formatCode>General</c:formatCode>
                <c:ptCount val="7"/>
                <c:pt idx="0">
                  <c:v>5.3</c:v>
                </c:pt>
                <c:pt idx="1">
                  <c:v>6.2</c:v>
                </c:pt>
                <c:pt idx="2">
                  <c:v>2.4</c:v>
                </c:pt>
                <c:pt idx="3">
                  <c:v>6.2</c:v>
                </c:pt>
                <c:pt idx="4">
                  <c:v>19.600000000000001</c:v>
                </c:pt>
                <c:pt idx="5">
                  <c:v>40.700000000000003</c:v>
                </c:pt>
                <c:pt idx="6">
                  <c:v>19.600000000000001</c:v>
                </c:pt>
              </c:numCache>
            </c:numRef>
          </c:val>
          <c:extLst>
            <c:ext xmlns:c16="http://schemas.microsoft.com/office/drawing/2014/chart" uri="{C3380CC4-5D6E-409C-BE32-E72D297353CC}">
              <c16:uniqueId val="{0000001D-D3F0-4344-A069-02316966BA1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DD1-4685-B266-7170499B36AB}"/>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DD1-4685-B266-7170499B36AB}"/>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DD1-4685-B266-7170499B36AB}"/>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DD1-4685-B266-7170499B36AB}"/>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2DD1-4685-B266-7170499B36AB}"/>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2DD1-4685-B266-7170499B36AB}"/>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2DD1-4685-B266-7170499B36AB}"/>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Hoja2!$C$363:$C$369</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Hoja2!$D$363:$D$369</c:f>
              <c:numCache>
                <c:formatCode>General</c:formatCode>
                <c:ptCount val="7"/>
                <c:pt idx="0">
                  <c:v>13</c:v>
                </c:pt>
                <c:pt idx="1">
                  <c:v>12</c:v>
                </c:pt>
                <c:pt idx="2">
                  <c:v>19</c:v>
                </c:pt>
                <c:pt idx="3">
                  <c:v>15</c:v>
                </c:pt>
                <c:pt idx="4">
                  <c:v>41</c:v>
                </c:pt>
                <c:pt idx="5">
                  <c:v>84</c:v>
                </c:pt>
                <c:pt idx="6">
                  <c:v>25</c:v>
                </c:pt>
              </c:numCache>
            </c:numRef>
          </c:val>
          <c:extLst>
            <c:ext xmlns:c16="http://schemas.microsoft.com/office/drawing/2014/chart" uri="{C3380CC4-5D6E-409C-BE32-E72D297353CC}">
              <c16:uniqueId val="{0000000E-2DD1-4685-B266-7170499B36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no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129-4175-9807-0872AFAC8F12}"/>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129-4175-9807-0872AFAC8F12}"/>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Hoja2!$C$175:$C$176</c:f>
              <c:strCache>
                <c:ptCount val="2"/>
                <c:pt idx="0">
                  <c:v>Femenino</c:v>
                </c:pt>
                <c:pt idx="1">
                  <c:v>Masculino</c:v>
                </c:pt>
              </c:strCache>
            </c:strRef>
          </c:cat>
          <c:val>
            <c:numRef>
              <c:f>Hoja2!$D$175:$D$176</c:f>
              <c:numCache>
                <c:formatCode>General</c:formatCode>
                <c:ptCount val="2"/>
                <c:pt idx="0">
                  <c:v>129</c:v>
                </c:pt>
                <c:pt idx="1">
                  <c:v>80</c:v>
                </c:pt>
              </c:numCache>
            </c:numRef>
          </c:val>
          <c:extLst>
            <c:ext xmlns:c16="http://schemas.microsoft.com/office/drawing/2014/chart" uri="{C3380CC4-5D6E-409C-BE32-E72D297353CC}">
              <c16:uniqueId val="{00000004-0129-4175-9807-0872AFAC8F1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A90C-4078-9C1B-E2EB5351C952}"/>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A90C-4078-9C1B-E2EB5351C952}"/>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A90C-4078-9C1B-E2EB5351C952}"/>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A90C-4078-9C1B-E2EB5351C952}"/>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9-A90C-4078-9C1B-E2EB5351C952}"/>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B-A90C-4078-9C1B-E2EB5351C952}"/>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D-A90C-4078-9C1B-E2EB5351C952}"/>
              </c:ext>
            </c:extLst>
          </c:dPt>
          <c:dLbls>
            <c:dLbl>
              <c:idx val="1"/>
              <c:layout>
                <c:manualLayout>
                  <c:x val="-3.1789588801399822E-2"/>
                  <c:y val="0.1399879702537182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0C-4078-9C1B-E2EB5351C952}"/>
                </c:ext>
              </c:extLst>
            </c:dLbl>
            <c:dLbl>
              <c:idx val="2"/>
              <c:layout>
                <c:manualLayout>
                  <c:x val="-4.3270341207349135E-2"/>
                  <c:y val="9.09051472732575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90C-4078-9C1B-E2EB5351C95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Hoja2!$C$373:$C$379</c:f>
              <c:strCache>
                <c:ptCount val="7"/>
                <c:pt idx="0">
                  <c:v>Muy en desacuerdo</c:v>
                </c:pt>
                <c:pt idx="1">
                  <c:v>Bastante en desacuerdo</c:v>
                </c:pt>
                <c:pt idx="2">
                  <c:v>Algo en desacuerdo</c:v>
                </c:pt>
                <c:pt idx="3">
                  <c:v>Indiferente</c:v>
                </c:pt>
                <c:pt idx="4">
                  <c:v>Algo de acuerdo</c:v>
                </c:pt>
                <c:pt idx="5">
                  <c:v>Bastante de acuerdo</c:v>
                </c:pt>
                <c:pt idx="6">
                  <c:v>Muy de acuerdo</c:v>
                </c:pt>
              </c:strCache>
            </c:strRef>
          </c:cat>
          <c:val>
            <c:numRef>
              <c:f>Hoja2!$D$373:$D$379</c:f>
              <c:numCache>
                <c:formatCode>General</c:formatCode>
                <c:ptCount val="7"/>
                <c:pt idx="0">
                  <c:v>4</c:v>
                </c:pt>
                <c:pt idx="1">
                  <c:v>5</c:v>
                </c:pt>
                <c:pt idx="2">
                  <c:v>14</c:v>
                </c:pt>
                <c:pt idx="3">
                  <c:v>27</c:v>
                </c:pt>
                <c:pt idx="4">
                  <c:v>31</c:v>
                </c:pt>
                <c:pt idx="5">
                  <c:v>84</c:v>
                </c:pt>
                <c:pt idx="6">
                  <c:v>44</c:v>
                </c:pt>
              </c:numCache>
            </c:numRef>
          </c:val>
          <c:extLst>
            <c:ext xmlns:c16="http://schemas.microsoft.com/office/drawing/2014/chart" uri="{C3380CC4-5D6E-409C-BE32-E72D297353CC}">
              <c16:uniqueId val="{0000000E-A90C-4078-9C1B-E2EB5351C95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1361-4754-BE82-27FA9733367D}"/>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1361-4754-BE82-27FA9733367D}"/>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1361-4754-BE82-27FA9733367D}"/>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1361-4754-BE82-27FA9733367D}"/>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9-1361-4754-BE82-27FA9733367D}"/>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B-1361-4754-BE82-27FA9733367D}"/>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D-1361-4754-BE82-27FA9733367D}"/>
              </c:ext>
            </c:extLst>
          </c:dPt>
          <c:dLbls>
            <c:dLbl>
              <c:idx val="0"/>
              <c:layout>
                <c:manualLayout>
                  <c:x val="-9.6891951006124744E-3"/>
                  <c:y val="0.172903543307086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61-4754-BE82-27FA9733367D}"/>
                </c:ext>
              </c:extLst>
            </c:dLbl>
            <c:dLbl>
              <c:idx val="1"/>
              <c:layout>
                <c:manualLayout>
                  <c:x val="-2.8476377952755958E-2"/>
                  <c:y val="7.961759988334787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61-4754-BE82-27FA9733367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Hoja2!$C$383:$C$389</c:f>
              <c:strCache>
                <c:ptCount val="7"/>
                <c:pt idx="0">
                  <c:v>Muy en desacuerdo</c:v>
                </c:pt>
                <c:pt idx="1">
                  <c:v>Bastante en desacuerdo</c:v>
                </c:pt>
                <c:pt idx="2">
                  <c:v>Algo en desacuerdo</c:v>
                </c:pt>
                <c:pt idx="3">
                  <c:v>Indiferente</c:v>
                </c:pt>
                <c:pt idx="4">
                  <c:v>Algo de acuerdo</c:v>
                </c:pt>
                <c:pt idx="5">
                  <c:v>Bastante de acuerdo</c:v>
                </c:pt>
                <c:pt idx="6">
                  <c:v>Muy de acuerdo</c:v>
                </c:pt>
              </c:strCache>
            </c:strRef>
          </c:cat>
          <c:val>
            <c:numRef>
              <c:f>Hoja2!$D$383:$D$389</c:f>
              <c:numCache>
                <c:formatCode>General</c:formatCode>
                <c:ptCount val="7"/>
                <c:pt idx="0">
                  <c:v>4</c:v>
                </c:pt>
                <c:pt idx="1">
                  <c:v>7</c:v>
                </c:pt>
                <c:pt idx="2">
                  <c:v>18</c:v>
                </c:pt>
                <c:pt idx="3">
                  <c:v>5</c:v>
                </c:pt>
                <c:pt idx="4">
                  <c:v>35</c:v>
                </c:pt>
                <c:pt idx="5">
                  <c:v>92</c:v>
                </c:pt>
                <c:pt idx="6">
                  <c:v>48</c:v>
                </c:pt>
              </c:numCache>
            </c:numRef>
          </c:val>
          <c:extLst>
            <c:ext xmlns:c16="http://schemas.microsoft.com/office/drawing/2014/chart" uri="{C3380CC4-5D6E-409C-BE32-E72D297353CC}">
              <c16:uniqueId val="{0000000E-1361-4754-BE82-27FA9733367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1-5D9E-4BF0-87C0-2098355C1675}"/>
              </c:ext>
            </c:extLst>
          </c:dPt>
          <c:dPt>
            <c:idx val="1"/>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5D9E-4BF0-87C0-2098355C1675}"/>
              </c:ext>
            </c:extLst>
          </c:dPt>
          <c:dPt>
            <c:idx val="2"/>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5-5D9E-4BF0-87C0-2098355C1675}"/>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7-5D9E-4BF0-87C0-2098355C1675}"/>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09-5D9E-4BF0-87C0-2098355C1675}"/>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B-5D9E-4BF0-87C0-2098355C1675}"/>
              </c:ext>
            </c:extLst>
          </c:dPt>
          <c:dLbls>
            <c:dLbl>
              <c:idx val="1"/>
              <c:layout>
                <c:manualLayout>
                  <c:x val="-2.929877515310586E-2"/>
                  <c:y val="0.149329979585885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9E-4BF0-87C0-2098355C1675}"/>
                </c:ext>
              </c:extLst>
            </c:dLbl>
            <c:dLbl>
              <c:idx val="2"/>
              <c:layout>
                <c:manualLayout>
                  <c:x val="-4.9357830271216097E-2"/>
                  <c:y val="8.772419072615922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9E-4BF0-87C0-2098355C1675}"/>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Hoja2!$C$393:$C$398</c:f>
              <c:strCache>
                <c:ptCount val="6"/>
                <c:pt idx="0">
                  <c:v>Bastante en desacuerdo</c:v>
                </c:pt>
                <c:pt idx="1">
                  <c:v>Algo en desacuerdo</c:v>
                </c:pt>
                <c:pt idx="2">
                  <c:v>Indiferente</c:v>
                </c:pt>
                <c:pt idx="3">
                  <c:v>Algo de acuerdo</c:v>
                </c:pt>
                <c:pt idx="4">
                  <c:v>Bastante de acuerdo</c:v>
                </c:pt>
                <c:pt idx="5">
                  <c:v>Muy de acuerdo</c:v>
                </c:pt>
              </c:strCache>
            </c:strRef>
          </c:cat>
          <c:val>
            <c:numRef>
              <c:f>Hoja2!$D$393:$D$398</c:f>
              <c:numCache>
                <c:formatCode>General</c:formatCode>
                <c:ptCount val="6"/>
                <c:pt idx="0">
                  <c:v>2</c:v>
                </c:pt>
                <c:pt idx="1">
                  <c:v>8</c:v>
                </c:pt>
                <c:pt idx="2">
                  <c:v>4</c:v>
                </c:pt>
                <c:pt idx="3">
                  <c:v>20</c:v>
                </c:pt>
                <c:pt idx="4">
                  <c:v>103</c:v>
                </c:pt>
                <c:pt idx="5">
                  <c:v>72</c:v>
                </c:pt>
              </c:numCache>
            </c:numRef>
          </c:val>
          <c:extLst>
            <c:ext xmlns:c16="http://schemas.microsoft.com/office/drawing/2014/chart" uri="{C3380CC4-5D6E-409C-BE32-E72D297353CC}">
              <c16:uniqueId val="{0000000C-5D9E-4BF0-87C0-2098355C167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1-5C42-4F7A-8558-CD7A5901A1B2}"/>
              </c:ext>
            </c:extLst>
          </c:dPt>
          <c:dPt>
            <c:idx val="1"/>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3-5C42-4F7A-8558-CD7A5901A1B2}"/>
              </c:ext>
            </c:extLst>
          </c:dPt>
          <c:dPt>
            <c:idx val="2"/>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5-5C42-4F7A-8558-CD7A5901A1B2}"/>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07-5C42-4F7A-8558-CD7A5901A1B2}"/>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09-5C42-4F7A-8558-CD7A5901A1B2}"/>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0B-5C42-4F7A-8558-CD7A5901A1B2}"/>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noFill/>
              </a:ln>
              <a:effectLst/>
            </c:spPr>
            <c:extLst>
              <c:ext xmlns:c16="http://schemas.microsoft.com/office/drawing/2014/chart" uri="{C3380CC4-5D6E-409C-BE32-E72D297353CC}">
                <c16:uniqueId val="{0000000D-5C42-4F7A-8558-CD7A5901A1B2}"/>
              </c:ext>
            </c:extLst>
          </c:dPt>
          <c:dLbls>
            <c:dLbl>
              <c:idx val="1"/>
              <c:layout>
                <c:manualLayout>
                  <c:x val="-2.1888232720909888E-2"/>
                  <c:y val="0.149539224263633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C42-4F7A-8558-CD7A5901A1B2}"/>
                </c:ext>
              </c:extLst>
            </c:dLbl>
            <c:dLbl>
              <c:idx val="2"/>
              <c:layout>
                <c:manualLayout>
                  <c:x val="-3.9340769903762028E-2"/>
                  <c:y val="0.2137744240303295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C42-4F7A-8558-CD7A5901A1B2}"/>
                </c:ext>
              </c:extLst>
            </c:dLbl>
            <c:dLbl>
              <c:idx val="3"/>
              <c:layout>
                <c:manualLayout>
                  <c:x val="-4.5349300087489115E-2"/>
                  <c:y val="8.802493438320205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C42-4F7A-8558-CD7A5901A1B2}"/>
                </c:ext>
              </c:extLst>
            </c:dLbl>
            <c:dLbl>
              <c:idx val="4"/>
              <c:layout>
                <c:manualLayout>
                  <c:x val="-5.3383858267716536E-2"/>
                  <c:y val="0.1068197725284339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C42-4F7A-8558-CD7A5901A1B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Hoja2!$C$411:$C$417</c:f>
              <c:strCache>
                <c:ptCount val="7"/>
                <c:pt idx="0">
                  <c:v>Muy en desacuerdo</c:v>
                </c:pt>
                <c:pt idx="1">
                  <c:v>Bastante en desacuerdo</c:v>
                </c:pt>
                <c:pt idx="2">
                  <c:v>Algo en desacuerdo</c:v>
                </c:pt>
                <c:pt idx="3">
                  <c:v>Indiferente</c:v>
                </c:pt>
                <c:pt idx="4">
                  <c:v>Algo de acuerdo</c:v>
                </c:pt>
                <c:pt idx="5">
                  <c:v>Bastante de acuerdo</c:v>
                </c:pt>
                <c:pt idx="6">
                  <c:v>Muy de acuerdo</c:v>
                </c:pt>
              </c:strCache>
            </c:strRef>
          </c:cat>
          <c:val>
            <c:numRef>
              <c:f>Hoja2!$D$411:$D$417</c:f>
              <c:numCache>
                <c:formatCode>General</c:formatCode>
                <c:ptCount val="7"/>
                <c:pt idx="0">
                  <c:v>2</c:v>
                </c:pt>
                <c:pt idx="1">
                  <c:v>5</c:v>
                </c:pt>
                <c:pt idx="2">
                  <c:v>2</c:v>
                </c:pt>
                <c:pt idx="3">
                  <c:v>4</c:v>
                </c:pt>
                <c:pt idx="4">
                  <c:v>17</c:v>
                </c:pt>
                <c:pt idx="5">
                  <c:v>100</c:v>
                </c:pt>
                <c:pt idx="6">
                  <c:v>79</c:v>
                </c:pt>
              </c:numCache>
            </c:numRef>
          </c:val>
          <c:extLst>
            <c:ext xmlns:c16="http://schemas.microsoft.com/office/drawing/2014/chart" uri="{C3380CC4-5D6E-409C-BE32-E72D297353CC}">
              <c16:uniqueId val="{0000000E-5C42-4F7A-8558-CD7A5901A1B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182-44B1-81C1-3624807C15F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182-44B1-81C1-3624807C15F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182-44B1-81C1-3624807C15F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182-44B1-81C1-3624807C15F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2182-44B1-81C1-3624807C15F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2182-44B1-81C1-3624807C15F8}"/>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2182-44B1-81C1-3624807C15F8}"/>
              </c:ext>
            </c:extLst>
          </c:dPt>
          <c:dLbls>
            <c:dLbl>
              <c:idx val="0"/>
              <c:layout>
                <c:manualLayout>
                  <c:x val="-1.7673665791776028E-2"/>
                  <c:y val="8.02810586176728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182-44B1-81C1-3624807C15F8}"/>
                </c:ext>
              </c:extLst>
            </c:dLbl>
            <c:dLbl>
              <c:idx val="1"/>
              <c:layout>
                <c:manualLayout>
                  <c:x val="-3.3785214348206527E-2"/>
                  <c:y val="0.1211818314377369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82-44B1-81C1-3624807C15F8}"/>
                </c:ext>
              </c:extLst>
            </c:dLbl>
            <c:dLbl>
              <c:idx val="2"/>
              <c:layout>
                <c:manualLayout>
                  <c:x val="-5.9098643919510113E-2"/>
                  <c:y val="0.1365591280256634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182-44B1-81C1-3624807C15F8}"/>
                </c:ext>
              </c:extLst>
            </c:dLbl>
            <c:dLbl>
              <c:idx val="3"/>
              <c:layout>
                <c:manualLayout>
                  <c:x val="-7.2800306211723481E-2"/>
                  <c:y val="0.1065427238261883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182-44B1-81C1-3624807C15F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Hoja2!$C$421:$C$427</c:f>
              <c:strCache>
                <c:ptCount val="7"/>
                <c:pt idx="0">
                  <c:v>Muy en desacuerdo</c:v>
                </c:pt>
                <c:pt idx="1">
                  <c:v>Bastante de desacuerdo</c:v>
                </c:pt>
                <c:pt idx="2">
                  <c:v>Algo en desacuerdo</c:v>
                </c:pt>
                <c:pt idx="3">
                  <c:v>Indiferente</c:v>
                </c:pt>
                <c:pt idx="4">
                  <c:v>Algo de acuerdo</c:v>
                </c:pt>
                <c:pt idx="5">
                  <c:v>Bastante de acuerdo</c:v>
                </c:pt>
                <c:pt idx="6">
                  <c:v>Muy de acuerdo</c:v>
                </c:pt>
              </c:strCache>
            </c:strRef>
          </c:cat>
          <c:val>
            <c:numRef>
              <c:f>Hoja2!$D$421:$D$427</c:f>
              <c:numCache>
                <c:formatCode>General</c:formatCode>
                <c:ptCount val="7"/>
                <c:pt idx="0">
                  <c:v>5</c:v>
                </c:pt>
                <c:pt idx="1">
                  <c:v>6</c:v>
                </c:pt>
                <c:pt idx="2">
                  <c:v>13</c:v>
                </c:pt>
                <c:pt idx="3">
                  <c:v>6</c:v>
                </c:pt>
                <c:pt idx="4">
                  <c:v>35</c:v>
                </c:pt>
                <c:pt idx="5">
                  <c:v>101</c:v>
                </c:pt>
                <c:pt idx="6">
                  <c:v>43</c:v>
                </c:pt>
              </c:numCache>
            </c:numRef>
          </c:val>
          <c:extLst>
            <c:ext xmlns:c16="http://schemas.microsoft.com/office/drawing/2014/chart" uri="{C3380CC4-5D6E-409C-BE32-E72D297353CC}">
              <c16:uniqueId val="{0000000E-2182-44B1-81C1-3624807C15F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1">
                      <a:lumMod val="60000"/>
                      <a:lumOff val="40000"/>
                    </a:schemeClr>
                  </a:gs>
                  <a:gs pos="0">
                    <a:schemeClr val="accent1"/>
                  </a:gs>
                </a:gsLst>
                <a:lin ang="5400000" scaled="0"/>
              </a:gradFill>
              <a:ln w="19050">
                <a:noFill/>
              </a:ln>
              <a:effectLst/>
            </c:spPr>
            <c:extLst>
              <c:ext xmlns:c16="http://schemas.microsoft.com/office/drawing/2014/chart" uri="{C3380CC4-5D6E-409C-BE32-E72D297353CC}">
                <c16:uniqueId val="{00000001-577A-4290-A676-EA33966DDE59}"/>
              </c:ext>
            </c:extLst>
          </c:dPt>
          <c:dPt>
            <c:idx val="1"/>
            <c:bubble3D val="0"/>
            <c:spPr>
              <a:gradFill>
                <a:gsLst>
                  <a:gs pos="100000">
                    <a:schemeClr val="accent2">
                      <a:lumMod val="60000"/>
                      <a:lumOff val="40000"/>
                    </a:schemeClr>
                  </a:gs>
                  <a:gs pos="0">
                    <a:schemeClr val="accent2"/>
                  </a:gs>
                </a:gsLst>
                <a:lin ang="5400000" scaled="0"/>
              </a:gradFill>
              <a:ln w="19050">
                <a:noFill/>
              </a:ln>
              <a:effectLst/>
            </c:spPr>
            <c:extLst>
              <c:ext xmlns:c16="http://schemas.microsoft.com/office/drawing/2014/chart" uri="{C3380CC4-5D6E-409C-BE32-E72D297353CC}">
                <c16:uniqueId val="{00000003-577A-4290-A676-EA33966DDE59}"/>
              </c:ext>
            </c:extLst>
          </c:dPt>
          <c:dPt>
            <c:idx val="2"/>
            <c:bubble3D val="0"/>
            <c:spPr>
              <a:gradFill>
                <a:gsLst>
                  <a:gs pos="100000">
                    <a:schemeClr val="accent3">
                      <a:lumMod val="60000"/>
                      <a:lumOff val="40000"/>
                    </a:schemeClr>
                  </a:gs>
                  <a:gs pos="0">
                    <a:schemeClr val="accent3"/>
                  </a:gs>
                </a:gsLst>
                <a:lin ang="5400000" scaled="0"/>
              </a:gradFill>
              <a:ln w="19050">
                <a:noFill/>
              </a:ln>
              <a:effectLst/>
            </c:spPr>
            <c:extLst>
              <c:ext xmlns:c16="http://schemas.microsoft.com/office/drawing/2014/chart" uri="{C3380CC4-5D6E-409C-BE32-E72D297353CC}">
                <c16:uniqueId val="{00000005-577A-4290-A676-EA33966DDE59}"/>
              </c:ext>
            </c:extLst>
          </c:dPt>
          <c:dPt>
            <c:idx val="3"/>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7-577A-4290-A676-EA33966DDE59}"/>
              </c:ext>
            </c:extLst>
          </c:dPt>
          <c:dPt>
            <c:idx val="4"/>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9-577A-4290-A676-EA33966DDE59}"/>
              </c:ext>
            </c:extLst>
          </c:dPt>
          <c:dPt>
            <c:idx val="5"/>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B-577A-4290-A676-EA33966DDE59}"/>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noFill/>
              </a:ln>
              <a:effectLst/>
            </c:spPr>
            <c:extLst>
              <c:ext xmlns:c16="http://schemas.microsoft.com/office/drawing/2014/chart" uri="{C3380CC4-5D6E-409C-BE32-E72D297353CC}">
                <c16:uniqueId val="{0000000D-577A-4290-A676-EA33966DDE59}"/>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Hoja2!$C$431:$C$437</c:f>
              <c:strCache>
                <c:ptCount val="7"/>
                <c:pt idx="0">
                  <c:v>Muy de acuerdo</c:v>
                </c:pt>
                <c:pt idx="1">
                  <c:v>Bastante de acuerdo</c:v>
                </c:pt>
                <c:pt idx="2">
                  <c:v>Algo de acuerdo</c:v>
                </c:pt>
                <c:pt idx="3">
                  <c:v>Indiferente</c:v>
                </c:pt>
                <c:pt idx="4">
                  <c:v>Algo en desacuerdo</c:v>
                </c:pt>
                <c:pt idx="5">
                  <c:v>Bastante en desacuerdo</c:v>
                </c:pt>
                <c:pt idx="6">
                  <c:v>Muy en desacuerdo</c:v>
                </c:pt>
              </c:strCache>
            </c:strRef>
          </c:cat>
          <c:val>
            <c:numRef>
              <c:f>Hoja2!$D$431:$D$437</c:f>
              <c:numCache>
                <c:formatCode>General</c:formatCode>
                <c:ptCount val="7"/>
                <c:pt idx="0">
                  <c:v>24</c:v>
                </c:pt>
                <c:pt idx="1">
                  <c:v>59</c:v>
                </c:pt>
                <c:pt idx="2">
                  <c:v>58</c:v>
                </c:pt>
                <c:pt idx="3">
                  <c:v>36</c:v>
                </c:pt>
                <c:pt idx="4">
                  <c:v>11</c:v>
                </c:pt>
                <c:pt idx="5">
                  <c:v>8</c:v>
                </c:pt>
                <c:pt idx="6">
                  <c:v>13</c:v>
                </c:pt>
              </c:numCache>
            </c:numRef>
          </c:val>
          <c:extLst>
            <c:ext xmlns:c16="http://schemas.microsoft.com/office/drawing/2014/chart" uri="{C3380CC4-5D6E-409C-BE32-E72D297353CC}">
              <c16:uniqueId val="{0000000E-577A-4290-A676-EA33966DDE5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noFill/>
      <a:round/>
    </a:ln>
    <a:effectLst/>
  </c:spPr>
  <c:txPr>
    <a:bodyPr/>
    <a:lstStyle/>
    <a:p>
      <a:pPr>
        <a:defRPr/>
      </a:pPr>
      <a:endParaRPr lang="es-EC"/>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3968-4E15-9274-32613A7A2569}"/>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3-3968-4E15-9274-32613A7A2569}"/>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5-3968-4E15-9274-32613A7A2569}"/>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7-3968-4E15-9274-32613A7A2569}"/>
              </c:ext>
            </c:extLst>
          </c:dPt>
          <c:dPt>
            <c:idx val="4"/>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09-3968-4E15-9274-32613A7A2569}"/>
              </c:ext>
            </c:extLst>
          </c:dPt>
          <c:dPt>
            <c:idx val="5"/>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0B-3968-4E15-9274-32613A7A2569}"/>
              </c:ext>
            </c:extLst>
          </c:dPt>
          <c:dPt>
            <c:idx val="6"/>
            <c:bubble3D val="0"/>
            <c:spPr>
              <a:gradFill>
                <a:gsLst>
                  <a:gs pos="100000">
                    <a:schemeClr val="accent2">
                      <a:lumMod val="80000"/>
                      <a:lumOff val="20000"/>
                      <a:lumMod val="60000"/>
                      <a:lumOff val="40000"/>
                    </a:schemeClr>
                  </a:gs>
                  <a:gs pos="0">
                    <a:schemeClr val="accent2">
                      <a:lumMod val="80000"/>
                      <a:lumOff val="20000"/>
                    </a:schemeClr>
                  </a:gs>
                </a:gsLst>
                <a:lin ang="5400000" scaled="0"/>
              </a:gradFill>
              <a:ln w="19050">
                <a:solidFill>
                  <a:schemeClr val="lt1"/>
                </a:solidFill>
              </a:ln>
              <a:effectLst/>
            </c:spPr>
            <c:extLst>
              <c:ext xmlns:c16="http://schemas.microsoft.com/office/drawing/2014/chart" uri="{C3380CC4-5D6E-409C-BE32-E72D297353CC}">
                <c16:uniqueId val="{0000000D-3968-4E15-9274-32613A7A2569}"/>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Hoja2!$C$441:$C$447</c:f>
              <c:strCache>
                <c:ptCount val="7"/>
                <c:pt idx="0">
                  <c:v>Muy de acuerdo</c:v>
                </c:pt>
                <c:pt idx="1">
                  <c:v>Bastante de acuerdo</c:v>
                </c:pt>
                <c:pt idx="2">
                  <c:v>Algo de acuerdo</c:v>
                </c:pt>
                <c:pt idx="3">
                  <c:v>Indiferente</c:v>
                </c:pt>
                <c:pt idx="4">
                  <c:v>Algo en desacuerdo</c:v>
                </c:pt>
                <c:pt idx="5">
                  <c:v>Bastante en desacuerdo</c:v>
                </c:pt>
                <c:pt idx="6">
                  <c:v>Muy en desacuerdo</c:v>
                </c:pt>
              </c:strCache>
            </c:strRef>
          </c:cat>
          <c:val>
            <c:numRef>
              <c:f>Hoja2!$D$441:$D$447</c:f>
              <c:numCache>
                <c:formatCode>General</c:formatCode>
                <c:ptCount val="7"/>
                <c:pt idx="0">
                  <c:v>18</c:v>
                </c:pt>
                <c:pt idx="1">
                  <c:v>39</c:v>
                </c:pt>
                <c:pt idx="2">
                  <c:v>56</c:v>
                </c:pt>
                <c:pt idx="3">
                  <c:v>35</c:v>
                </c:pt>
                <c:pt idx="4">
                  <c:v>25</c:v>
                </c:pt>
                <c:pt idx="5">
                  <c:v>10</c:v>
                </c:pt>
                <c:pt idx="6">
                  <c:v>26</c:v>
                </c:pt>
              </c:numCache>
            </c:numRef>
          </c:val>
          <c:extLst>
            <c:ext xmlns:c16="http://schemas.microsoft.com/office/drawing/2014/chart" uri="{C3380CC4-5D6E-409C-BE32-E72D297353CC}">
              <c16:uniqueId val="{0000000E-3968-4E15-9274-32613A7A256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1-40A3-4307-95E2-7AFF2C947C61}"/>
              </c:ext>
            </c:extLst>
          </c:dPt>
          <c:dPt>
            <c:idx val="1"/>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3-40A3-4307-95E2-7AFF2C947C61}"/>
              </c:ext>
            </c:extLst>
          </c:dPt>
          <c:dPt>
            <c:idx val="2"/>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5-40A3-4307-95E2-7AFF2C947C61}"/>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07-40A3-4307-95E2-7AFF2C947C61}"/>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09-40A3-4307-95E2-7AFF2C947C61}"/>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0B-40A3-4307-95E2-7AFF2C947C61}"/>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noFill/>
              </a:ln>
              <a:effectLst/>
            </c:spPr>
            <c:extLst>
              <c:ext xmlns:c16="http://schemas.microsoft.com/office/drawing/2014/chart" uri="{C3380CC4-5D6E-409C-BE32-E72D297353CC}">
                <c16:uniqueId val="{0000000D-40A3-4307-95E2-7AFF2C947C61}"/>
              </c:ext>
            </c:extLst>
          </c:dPt>
          <c:dLbls>
            <c:dLbl>
              <c:idx val="1"/>
              <c:layout>
                <c:manualLayout>
                  <c:x val="-5.4297025371828574E-2"/>
                  <c:y val="0.1202850685331000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0A3-4307-95E2-7AFF2C947C6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Hoja2!$C$451:$C$457</c:f>
              <c:strCache>
                <c:ptCount val="7"/>
                <c:pt idx="0">
                  <c:v>Muy de acuerdo</c:v>
                </c:pt>
                <c:pt idx="1">
                  <c:v>Bastante de acuerdo</c:v>
                </c:pt>
                <c:pt idx="2">
                  <c:v>Algo de acuerdo</c:v>
                </c:pt>
                <c:pt idx="3">
                  <c:v>Indiferente</c:v>
                </c:pt>
                <c:pt idx="4">
                  <c:v>Algo en desacuerdo</c:v>
                </c:pt>
                <c:pt idx="5">
                  <c:v>Bastante en desacuerdo</c:v>
                </c:pt>
                <c:pt idx="6">
                  <c:v>Muy en desacuerdo</c:v>
                </c:pt>
              </c:strCache>
            </c:strRef>
          </c:cat>
          <c:val>
            <c:numRef>
              <c:f>Hoja2!$D$451:$D$457</c:f>
              <c:numCache>
                <c:formatCode>General</c:formatCode>
                <c:ptCount val="7"/>
                <c:pt idx="0">
                  <c:v>7</c:v>
                </c:pt>
                <c:pt idx="1">
                  <c:v>9</c:v>
                </c:pt>
                <c:pt idx="2">
                  <c:v>19</c:v>
                </c:pt>
                <c:pt idx="3">
                  <c:v>36</c:v>
                </c:pt>
                <c:pt idx="4">
                  <c:v>16</c:v>
                </c:pt>
                <c:pt idx="5">
                  <c:v>35</c:v>
                </c:pt>
                <c:pt idx="6">
                  <c:v>87</c:v>
                </c:pt>
              </c:numCache>
            </c:numRef>
          </c:val>
          <c:extLst>
            <c:ext xmlns:c16="http://schemas.microsoft.com/office/drawing/2014/chart" uri="{C3380CC4-5D6E-409C-BE32-E72D297353CC}">
              <c16:uniqueId val="{0000000E-40A3-4307-95E2-7AFF2C947C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1-F7B9-4F39-B9FE-644C2ACF6E4D}"/>
              </c:ext>
            </c:extLst>
          </c:dPt>
          <c:dPt>
            <c:idx val="1"/>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3-F7B9-4F39-B9FE-644C2ACF6E4D}"/>
              </c:ext>
            </c:extLst>
          </c:dPt>
          <c:dPt>
            <c:idx val="2"/>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5-F7B9-4F39-B9FE-644C2ACF6E4D}"/>
              </c:ext>
            </c:extLst>
          </c:dPt>
          <c:dPt>
            <c:idx val="3"/>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07-F7B9-4F39-B9FE-644C2ACF6E4D}"/>
              </c:ext>
            </c:extLst>
          </c:dPt>
          <c:dPt>
            <c:idx val="4"/>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09-F7B9-4F39-B9FE-644C2ACF6E4D}"/>
              </c:ext>
            </c:extLst>
          </c:dPt>
          <c:dPt>
            <c:idx val="5"/>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0B-F7B9-4F39-B9FE-644C2ACF6E4D}"/>
              </c:ext>
            </c:extLst>
          </c:dPt>
          <c:dPt>
            <c:idx val="6"/>
            <c:bubble3D val="0"/>
            <c:spPr>
              <a:gradFill>
                <a:gsLst>
                  <a:gs pos="100000">
                    <a:schemeClr val="accent6">
                      <a:lumMod val="80000"/>
                      <a:lumOff val="20000"/>
                      <a:lumMod val="60000"/>
                      <a:lumOff val="40000"/>
                    </a:schemeClr>
                  </a:gs>
                  <a:gs pos="0">
                    <a:schemeClr val="accent6">
                      <a:lumMod val="80000"/>
                      <a:lumOff val="20000"/>
                    </a:schemeClr>
                  </a:gs>
                </a:gsLst>
                <a:lin ang="5400000" scaled="0"/>
              </a:gradFill>
              <a:ln w="19050">
                <a:noFill/>
              </a:ln>
              <a:effectLst/>
            </c:spPr>
            <c:extLst>
              <c:ext xmlns:c16="http://schemas.microsoft.com/office/drawing/2014/chart" uri="{C3380CC4-5D6E-409C-BE32-E72D297353CC}">
                <c16:uniqueId val="{0000000D-F7B9-4F39-B9FE-644C2ACF6E4D}"/>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Hoja2!$C$491:$C$497</c:f>
              <c:strCache>
                <c:ptCount val="7"/>
                <c:pt idx="0">
                  <c:v>Muy de acuerdo</c:v>
                </c:pt>
                <c:pt idx="1">
                  <c:v>Bastante de acuerdo</c:v>
                </c:pt>
                <c:pt idx="2">
                  <c:v>Algo de acuerdo</c:v>
                </c:pt>
                <c:pt idx="3">
                  <c:v>Indiferente</c:v>
                </c:pt>
                <c:pt idx="4">
                  <c:v>Algo en desacuerdo</c:v>
                </c:pt>
                <c:pt idx="5">
                  <c:v>Bastante en desacuerdo</c:v>
                </c:pt>
                <c:pt idx="6">
                  <c:v>Muy en desacuerdo</c:v>
                </c:pt>
              </c:strCache>
            </c:strRef>
          </c:cat>
          <c:val>
            <c:numRef>
              <c:f>Hoja2!$D$491:$D$497</c:f>
              <c:numCache>
                <c:formatCode>General</c:formatCode>
                <c:ptCount val="7"/>
                <c:pt idx="0">
                  <c:v>13</c:v>
                </c:pt>
                <c:pt idx="1">
                  <c:v>31</c:v>
                </c:pt>
                <c:pt idx="2">
                  <c:v>55</c:v>
                </c:pt>
                <c:pt idx="3">
                  <c:v>25</c:v>
                </c:pt>
                <c:pt idx="4">
                  <c:v>29</c:v>
                </c:pt>
                <c:pt idx="5">
                  <c:v>13</c:v>
                </c:pt>
                <c:pt idx="6">
                  <c:v>43</c:v>
                </c:pt>
              </c:numCache>
            </c:numRef>
          </c:val>
          <c:extLst>
            <c:ext xmlns:c16="http://schemas.microsoft.com/office/drawing/2014/chart" uri="{C3380CC4-5D6E-409C-BE32-E72D297353CC}">
              <c16:uniqueId val="{0000000E-F7B9-4F39-B9FE-644C2ACF6E4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DE1-4402-8977-648363FF594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DE1-4402-8977-648363FF594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DE1-4402-8977-648363FF594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DE1-4402-8977-648363FF594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7DE1-4402-8977-648363FF5941}"/>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7DE1-4402-8977-648363FF594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7DE1-4402-8977-648363FF5941}"/>
              </c:ext>
            </c:extLst>
          </c:dPt>
          <c:dLbls>
            <c:dLbl>
              <c:idx val="1"/>
              <c:layout>
                <c:manualLayout>
                  <c:x val="-4.9068897637795275E-2"/>
                  <c:y val="0.1101964858559346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DE1-4402-8977-648363FF594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Hoja2!$C$501:$C$507</c:f>
              <c:strCache>
                <c:ptCount val="7"/>
                <c:pt idx="0">
                  <c:v>Muy de acuerdo</c:v>
                </c:pt>
                <c:pt idx="1">
                  <c:v>Bastante de acuerdo</c:v>
                </c:pt>
                <c:pt idx="2">
                  <c:v>Algo de acuerdo</c:v>
                </c:pt>
                <c:pt idx="3">
                  <c:v>Indiferente</c:v>
                </c:pt>
                <c:pt idx="4">
                  <c:v>Algo en desacuerdo</c:v>
                </c:pt>
                <c:pt idx="5">
                  <c:v>Bastante en desacuerdo</c:v>
                </c:pt>
                <c:pt idx="6">
                  <c:v>Muy en desacuerdo</c:v>
                </c:pt>
              </c:strCache>
            </c:strRef>
          </c:cat>
          <c:val>
            <c:numRef>
              <c:f>Hoja2!$D$501:$D$507</c:f>
              <c:numCache>
                <c:formatCode>General</c:formatCode>
                <c:ptCount val="7"/>
                <c:pt idx="0">
                  <c:v>7</c:v>
                </c:pt>
                <c:pt idx="1">
                  <c:v>14</c:v>
                </c:pt>
                <c:pt idx="2">
                  <c:v>26</c:v>
                </c:pt>
                <c:pt idx="3">
                  <c:v>39</c:v>
                </c:pt>
                <c:pt idx="4">
                  <c:v>18</c:v>
                </c:pt>
                <c:pt idx="5">
                  <c:v>27</c:v>
                </c:pt>
                <c:pt idx="6">
                  <c:v>78</c:v>
                </c:pt>
              </c:numCache>
            </c:numRef>
          </c:val>
          <c:extLst>
            <c:ext xmlns:c16="http://schemas.microsoft.com/office/drawing/2014/chart" uri="{C3380CC4-5D6E-409C-BE32-E72D297353CC}">
              <c16:uniqueId val="{0000000E-7DE1-4402-8977-648363FF594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7A6-477F-9DA5-167CC9477C39}"/>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7A6-477F-9DA5-167CC9477C39}"/>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7A6-477F-9DA5-167CC9477C39}"/>
              </c:ext>
            </c:extLst>
          </c:dPt>
          <c:dPt>
            <c:idx val="3"/>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7A6-477F-9DA5-167CC9477C39}"/>
              </c:ext>
            </c:extLst>
          </c:dPt>
          <c:dPt>
            <c:idx val="4"/>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77A6-477F-9DA5-167CC9477C39}"/>
              </c:ext>
            </c:extLst>
          </c:dPt>
          <c:dLbls>
            <c:dLbl>
              <c:idx val="4"/>
              <c:layout>
                <c:manualLayout>
                  <c:x val="2.2221566054243167E-2"/>
                  <c:y val="0.149784922717993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7A6-477F-9DA5-167CC9477C3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Hoja2!$C$194:$C$198</c:f>
              <c:strCache>
                <c:ptCount val="5"/>
                <c:pt idx="0">
                  <c:v>Soltero</c:v>
                </c:pt>
                <c:pt idx="1">
                  <c:v>Casado</c:v>
                </c:pt>
                <c:pt idx="2">
                  <c:v>Divorciado</c:v>
                </c:pt>
                <c:pt idx="3">
                  <c:v>Viudo</c:v>
                </c:pt>
                <c:pt idx="4">
                  <c:v>Otros</c:v>
                </c:pt>
              </c:strCache>
            </c:strRef>
          </c:cat>
          <c:val>
            <c:numRef>
              <c:f>Hoja2!$D$194:$D$198</c:f>
              <c:numCache>
                <c:formatCode>General</c:formatCode>
                <c:ptCount val="5"/>
                <c:pt idx="0">
                  <c:v>57</c:v>
                </c:pt>
                <c:pt idx="1">
                  <c:v>115</c:v>
                </c:pt>
                <c:pt idx="2">
                  <c:v>25</c:v>
                </c:pt>
                <c:pt idx="3">
                  <c:v>5</c:v>
                </c:pt>
                <c:pt idx="4">
                  <c:v>7</c:v>
                </c:pt>
              </c:numCache>
            </c:numRef>
          </c:val>
          <c:extLst>
            <c:ext xmlns:c16="http://schemas.microsoft.com/office/drawing/2014/chart" uri="{C3380CC4-5D6E-409C-BE32-E72D297353CC}">
              <c16:uniqueId val="{0000000A-77A6-477F-9DA5-167CC9477C3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64B-4D60-9A2E-D15088F6D0BD}"/>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64B-4D60-9A2E-D15088F6D0BD}"/>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64B-4D60-9A2E-D15088F6D0BD}"/>
              </c:ext>
            </c:extLst>
          </c:dPt>
          <c:dPt>
            <c:idx val="3"/>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64B-4D60-9A2E-D15088F6D0BD}"/>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Hoja2!$C$208:$C$211</c:f>
              <c:strCache>
                <c:ptCount val="4"/>
                <c:pt idx="0">
                  <c:v>Sangolquí</c:v>
                </c:pt>
                <c:pt idx="1">
                  <c:v>IASA</c:v>
                </c:pt>
                <c:pt idx="2">
                  <c:v>Latacunga</c:v>
                </c:pt>
                <c:pt idx="3">
                  <c:v>Santo Domingo</c:v>
                </c:pt>
              </c:strCache>
            </c:strRef>
          </c:cat>
          <c:val>
            <c:numRef>
              <c:f>Hoja2!$D$208:$D$211</c:f>
              <c:numCache>
                <c:formatCode>General</c:formatCode>
                <c:ptCount val="4"/>
                <c:pt idx="0">
                  <c:v>146</c:v>
                </c:pt>
                <c:pt idx="1">
                  <c:v>11</c:v>
                </c:pt>
                <c:pt idx="2">
                  <c:v>41</c:v>
                </c:pt>
                <c:pt idx="3">
                  <c:v>11</c:v>
                </c:pt>
              </c:numCache>
            </c:numRef>
          </c:val>
          <c:extLst>
            <c:ext xmlns:c16="http://schemas.microsoft.com/office/drawing/2014/chart" uri="{C3380CC4-5D6E-409C-BE32-E72D297353CC}">
              <c16:uniqueId val="{00000008-264B-4D60-9A2E-D15088F6D0B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7F1-4D45-ADF5-5FF9F20AC42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7F1-4D45-ADF5-5FF9F20AC42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7F1-4D45-ADF5-5FF9F20AC429}"/>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7F1-4D45-ADF5-5FF9F20AC429}"/>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77F1-4D45-ADF5-5FF9F20AC429}"/>
              </c:ext>
            </c:extLst>
          </c:dPt>
          <c:dLbls>
            <c:dLbl>
              <c:idx val="0"/>
              <c:layout>
                <c:manualLayout>
                  <c:x val="-1.2168635170603776E-2"/>
                  <c:y val="0.1610301837270341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F1-4D45-ADF5-5FF9F20AC429}"/>
                </c:ext>
              </c:extLst>
            </c:dLbl>
            <c:dLbl>
              <c:idx val="2"/>
              <c:layout>
                <c:manualLayout>
                  <c:x val="-9.3297900262467287E-2"/>
                  <c:y val="0.127524788568095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F1-4D45-ADF5-5FF9F20AC429}"/>
                </c:ext>
              </c:extLst>
            </c:dLbl>
            <c:dLbl>
              <c:idx val="4"/>
              <c:layout>
                <c:manualLayout>
                  <c:x val="3.0478127734033196E-2"/>
                  <c:y val="8.18755468066491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7F1-4D45-ADF5-5FF9F20AC429}"/>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Hoja2!$C$219:$C$223</c:f>
              <c:strCache>
                <c:ptCount val="5"/>
                <c:pt idx="0">
                  <c:v>Contrato temporal</c:v>
                </c:pt>
                <c:pt idx="1">
                  <c:v>Contrato ocasional</c:v>
                </c:pt>
                <c:pt idx="2">
                  <c:v>Honorarios profesionales</c:v>
                </c:pt>
                <c:pt idx="3">
                  <c:v>Nombramiento</c:v>
                </c:pt>
                <c:pt idx="4">
                  <c:v>Otros</c:v>
                </c:pt>
              </c:strCache>
            </c:strRef>
          </c:cat>
          <c:val>
            <c:numRef>
              <c:f>Hoja2!$D$219:$D$223</c:f>
              <c:numCache>
                <c:formatCode>General</c:formatCode>
                <c:ptCount val="5"/>
                <c:pt idx="0">
                  <c:v>4</c:v>
                </c:pt>
                <c:pt idx="1">
                  <c:v>20</c:v>
                </c:pt>
                <c:pt idx="2">
                  <c:v>1</c:v>
                </c:pt>
                <c:pt idx="3">
                  <c:v>170</c:v>
                </c:pt>
                <c:pt idx="4">
                  <c:v>14</c:v>
                </c:pt>
              </c:numCache>
            </c:numRef>
          </c:val>
          <c:extLst>
            <c:ext xmlns:c16="http://schemas.microsoft.com/office/drawing/2014/chart" uri="{C3380CC4-5D6E-409C-BE32-E72D297353CC}">
              <c16:uniqueId val="{0000000A-77F1-4D45-ADF5-5FF9F20AC42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dPt>
            <c:idx val="0"/>
            <c:bubble3D val="0"/>
            <c:spPr>
              <a:solidFill>
                <a:schemeClr val="accent6">
                  <a:shade val="58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A4C-4FCF-8F9B-6A02C51D8878}"/>
              </c:ext>
            </c:extLst>
          </c:dPt>
          <c:dPt>
            <c:idx val="1"/>
            <c:bubble3D val="0"/>
            <c:spPr>
              <a:solidFill>
                <a:schemeClr val="accent6">
                  <a:shade val="8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A4C-4FCF-8F9B-6A02C51D8878}"/>
              </c:ext>
            </c:extLst>
          </c:dPt>
          <c:dPt>
            <c:idx val="2"/>
            <c:bubble3D val="0"/>
            <c:spPr>
              <a:solidFill>
                <a:schemeClr val="accent6">
                  <a:tint val="8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A4C-4FCF-8F9B-6A02C51D8878}"/>
              </c:ext>
            </c:extLst>
          </c:dPt>
          <c:dPt>
            <c:idx val="3"/>
            <c:bubble3D val="0"/>
            <c:spPr>
              <a:solidFill>
                <a:schemeClr val="accent6">
                  <a:tint val="58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A4C-4FCF-8F9B-6A02C51D8878}"/>
              </c:ext>
            </c:extLst>
          </c:dPt>
          <c:dLbls>
            <c:dLbl>
              <c:idx val="0"/>
              <c:layout>
                <c:manualLayout>
                  <c:x val="-2.388604549431321E-2"/>
                  <c:y val="0.1542709244677748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4C-4FCF-8F9B-6A02C51D8878}"/>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Hoja2!$C$229:$C$232</c:f>
              <c:strCache>
                <c:ptCount val="4"/>
                <c:pt idx="0">
                  <c:v>Bachillerato</c:v>
                </c:pt>
                <c:pt idx="1">
                  <c:v>Tercer nivel</c:v>
                </c:pt>
                <c:pt idx="2">
                  <c:v>Postgrado</c:v>
                </c:pt>
                <c:pt idx="3">
                  <c:v>Otros</c:v>
                </c:pt>
              </c:strCache>
            </c:strRef>
          </c:cat>
          <c:val>
            <c:numRef>
              <c:f>Hoja2!$D$229:$D$232</c:f>
              <c:numCache>
                <c:formatCode>General</c:formatCode>
                <c:ptCount val="4"/>
                <c:pt idx="0">
                  <c:v>10</c:v>
                </c:pt>
                <c:pt idx="1">
                  <c:v>113</c:v>
                </c:pt>
                <c:pt idx="2">
                  <c:v>77</c:v>
                </c:pt>
                <c:pt idx="3">
                  <c:v>9</c:v>
                </c:pt>
              </c:numCache>
            </c:numRef>
          </c:val>
          <c:extLst>
            <c:ext xmlns:c16="http://schemas.microsoft.com/office/drawing/2014/chart" uri="{C3380CC4-5D6E-409C-BE32-E72D297353CC}">
              <c16:uniqueId val="{00000008-9A4C-4FCF-8F9B-6A02C51D887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D52-41C6-B508-C514852D7C2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D52-41C6-B508-C514852D7C2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D52-41C6-B508-C514852D7C21}"/>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D52-41C6-B508-C514852D7C21}"/>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CD52-41C6-B508-C514852D7C21}"/>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CD52-41C6-B508-C514852D7C21}"/>
              </c:ext>
            </c:extLst>
          </c:dPt>
          <c:dLbls>
            <c:dLbl>
              <c:idx val="0"/>
              <c:layout>
                <c:manualLayout>
                  <c:x val="-1.5691163604549432E-3"/>
                  <c:y val="7.582349081364825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D52-41C6-B508-C514852D7C21}"/>
                </c:ext>
              </c:extLst>
            </c:dLbl>
            <c:dLbl>
              <c:idx val="1"/>
              <c:layout>
                <c:manualLayout>
                  <c:x val="-3.1847331583552158E-2"/>
                  <c:y val="0.1023920968212306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D52-41C6-B508-C514852D7C21}"/>
                </c:ext>
              </c:extLst>
            </c:dLbl>
            <c:dLbl>
              <c:idx val="5"/>
              <c:layout>
                <c:manualLayout>
                  <c:x val="4.7480314960629925E-3"/>
                  <c:y val="0.1684303003791192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D52-41C6-B508-C514852D7C21}"/>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Hoja2!$C$237:$C$242</c:f>
              <c:strCache>
                <c:ptCount val="6"/>
                <c:pt idx="0">
                  <c:v>$527-$553</c:v>
                </c:pt>
                <c:pt idx="1">
                  <c:v>$554-$816</c:v>
                </c:pt>
                <c:pt idx="2">
                  <c:v>$817-$895</c:v>
                </c:pt>
                <c:pt idx="3">
                  <c:v>$896-$1759</c:v>
                </c:pt>
                <c:pt idx="4">
                  <c:v>$1760-$3099</c:v>
                </c:pt>
                <c:pt idx="5">
                  <c:v>$3100-$4200</c:v>
                </c:pt>
              </c:strCache>
            </c:strRef>
          </c:cat>
          <c:val>
            <c:numRef>
              <c:f>Hoja2!$D$237:$D$242</c:f>
              <c:numCache>
                <c:formatCode>General</c:formatCode>
                <c:ptCount val="6"/>
                <c:pt idx="0">
                  <c:v>3</c:v>
                </c:pt>
                <c:pt idx="1">
                  <c:v>15</c:v>
                </c:pt>
                <c:pt idx="2">
                  <c:v>37</c:v>
                </c:pt>
                <c:pt idx="3">
                  <c:v>132</c:v>
                </c:pt>
                <c:pt idx="4">
                  <c:v>20</c:v>
                </c:pt>
                <c:pt idx="5">
                  <c:v>2</c:v>
                </c:pt>
              </c:numCache>
            </c:numRef>
          </c:val>
          <c:extLst>
            <c:ext xmlns:c16="http://schemas.microsoft.com/office/drawing/2014/chart" uri="{C3380CC4-5D6E-409C-BE32-E72D297353CC}">
              <c16:uniqueId val="{0000000C-CD52-41C6-B508-C514852D7C2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7B0-4978-8DE9-5F54CFEEB93F}"/>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7B0-4978-8DE9-5F54CFEEB93F}"/>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7B0-4978-8DE9-5F54CFEEB93F}"/>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17B0-4978-8DE9-5F54CFEEB93F}"/>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Hoja2!$C$249:$C$252</c:f>
              <c:strCache>
                <c:ptCount val="4"/>
                <c:pt idx="0">
                  <c:v>Menor a un año</c:v>
                </c:pt>
                <c:pt idx="1">
                  <c:v>1 año a 5 años</c:v>
                </c:pt>
                <c:pt idx="2">
                  <c:v>6 años a 10 años</c:v>
                </c:pt>
                <c:pt idx="3">
                  <c:v>Mayor a 11 años</c:v>
                </c:pt>
              </c:strCache>
            </c:strRef>
          </c:cat>
          <c:val>
            <c:numRef>
              <c:f>Hoja2!$D$249:$D$252</c:f>
              <c:numCache>
                <c:formatCode>General</c:formatCode>
                <c:ptCount val="4"/>
                <c:pt idx="0">
                  <c:v>14</c:v>
                </c:pt>
                <c:pt idx="1">
                  <c:v>87</c:v>
                </c:pt>
                <c:pt idx="2">
                  <c:v>31</c:v>
                </c:pt>
                <c:pt idx="3">
                  <c:v>77</c:v>
                </c:pt>
              </c:numCache>
            </c:numRef>
          </c:val>
          <c:extLst>
            <c:ext xmlns:c16="http://schemas.microsoft.com/office/drawing/2014/chart" uri="{C3380CC4-5D6E-409C-BE32-E72D297353CC}">
              <c16:uniqueId val="{00000008-17B0-4978-8DE9-5F54CFEEB93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gradFill>
                <a:gsLst>
                  <a:gs pos="100000">
                    <a:schemeClr val="accent1">
                      <a:lumMod val="60000"/>
                      <a:lumOff val="40000"/>
                    </a:schemeClr>
                  </a:gs>
                  <a:gs pos="0">
                    <a:schemeClr val="accent1"/>
                  </a:gs>
                </a:gsLst>
                <a:lin ang="5400000" scaled="0"/>
              </a:gradFill>
              <a:ln w="19050">
                <a:noFill/>
              </a:ln>
              <a:effectLst/>
            </c:spPr>
            <c:extLst>
              <c:ext xmlns:c16="http://schemas.microsoft.com/office/drawing/2014/chart" uri="{C3380CC4-5D6E-409C-BE32-E72D297353CC}">
                <c16:uniqueId val="{00000001-4D26-438D-8E35-5D4F2C2B6BA1}"/>
              </c:ext>
            </c:extLst>
          </c:dPt>
          <c:dPt>
            <c:idx val="1"/>
            <c:bubble3D val="0"/>
            <c:spPr>
              <a:gradFill>
                <a:gsLst>
                  <a:gs pos="100000">
                    <a:schemeClr val="accent2">
                      <a:lumMod val="60000"/>
                      <a:lumOff val="40000"/>
                    </a:schemeClr>
                  </a:gs>
                  <a:gs pos="0">
                    <a:schemeClr val="accent2"/>
                  </a:gs>
                </a:gsLst>
                <a:lin ang="5400000" scaled="0"/>
              </a:gradFill>
              <a:ln w="19050">
                <a:noFill/>
              </a:ln>
              <a:effectLst/>
            </c:spPr>
            <c:extLst>
              <c:ext xmlns:c16="http://schemas.microsoft.com/office/drawing/2014/chart" uri="{C3380CC4-5D6E-409C-BE32-E72D297353CC}">
                <c16:uniqueId val="{00000003-4D26-438D-8E35-5D4F2C2B6BA1}"/>
              </c:ext>
            </c:extLst>
          </c:dPt>
          <c:dPt>
            <c:idx val="2"/>
            <c:bubble3D val="0"/>
            <c:spPr>
              <a:gradFill>
                <a:gsLst>
                  <a:gs pos="100000">
                    <a:schemeClr val="accent3">
                      <a:lumMod val="60000"/>
                      <a:lumOff val="40000"/>
                    </a:schemeClr>
                  </a:gs>
                  <a:gs pos="0">
                    <a:schemeClr val="accent3"/>
                  </a:gs>
                </a:gsLst>
                <a:lin ang="5400000" scaled="0"/>
              </a:gradFill>
              <a:ln w="19050">
                <a:noFill/>
              </a:ln>
              <a:effectLst/>
            </c:spPr>
            <c:extLst>
              <c:ext xmlns:c16="http://schemas.microsoft.com/office/drawing/2014/chart" uri="{C3380CC4-5D6E-409C-BE32-E72D297353CC}">
                <c16:uniqueId val="{00000005-4D26-438D-8E35-5D4F2C2B6BA1}"/>
              </c:ext>
            </c:extLst>
          </c:dPt>
          <c:dPt>
            <c:idx val="3"/>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7-4D26-438D-8E35-5D4F2C2B6BA1}"/>
              </c:ext>
            </c:extLst>
          </c:dPt>
          <c:dPt>
            <c:idx val="4"/>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9-4D26-438D-8E35-5D4F2C2B6BA1}"/>
              </c:ext>
            </c:extLst>
          </c:dPt>
          <c:dPt>
            <c:idx val="5"/>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B-4D26-438D-8E35-5D4F2C2B6BA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noFill/>
              </a:ln>
              <a:effectLst/>
            </c:spPr>
            <c:extLst>
              <c:ext xmlns:c16="http://schemas.microsoft.com/office/drawing/2014/chart" uri="{C3380CC4-5D6E-409C-BE32-E72D297353CC}">
                <c16:uniqueId val="{0000000D-4D26-438D-8E35-5D4F2C2B6BA1}"/>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Hoja2!$C$264:$C$270</c:f>
              <c:strCache>
                <c:ptCount val="7"/>
                <c:pt idx="0">
                  <c:v>Muy insatisfecho</c:v>
                </c:pt>
                <c:pt idx="1">
                  <c:v>Bastante insatisfecho</c:v>
                </c:pt>
                <c:pt idx="2">
                  <c:v>Algo insatisfecho</c:v>
                </c:pt>
                <c:pt idx="3">
                  <c:v>Indiferente</c:v>
                </c:pt>
                <c:pt idx="4">
                  <c:v>Algo satisfecho</c:v>
                </c:pt>
                <c:pt idx="5">
                  <c:v>Bastante satisfecho</c:v>
                </c:pt>
                <c:pt idx="6">
                  <c:v>Muy satisfecho</c:v>
                </c:pt>
              </c:strCache>
            </c:strRef>
          </c:cat>
          <c:val>
            <c:numRef>
              <c:f>Hoja2!$D$264:$D$270</c:f>
              <c:numCache>
                <c:formatCode>General</c:formatCode>
                <c:ptCount val="7"/>
                <c:pt idx="0">
                  <c:v>11</c:v>
                </c:pt>
                <c:pt idx="1">
                  <c:v>14</c:v>
                </c:pt>
                <c:pt idx="2">
                  <c:v>27</c:v>
                </c:pt>
                <c:pt idx="3">
                  <c:v>7</c:v>
                </c:pt>
                <c:pt idx="4">
                  <c:v>52</c:v>
                </c:pt>
                <c:pt idx="5">
                  <c:v>70</c:v>
                </c:pt>
                <c:pt idx="6">
                  <c:v>28</c:v>
                </c:pt>
              </c:numCache>
            </c:numRef>
          </c:val>
          <c:extLst>
            <c:ext xmlns:c16="http://schemas.microsoft.com/office/drawing/2014/chart" uri="{C3380CC4-5D6E-409C-BE32-E72D297353CC}">
              <c16:uniqueId val="{0000000E-4D26-438D-8E35-5D4F2C2B6BA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60E61-7011-4375-ACD1-E6B3B6BD1378}" type="doc">
      <dgm:prSet loTypeId="urn:microsoft.com/office/officeart/2005/8/layout/hierarchy3" loCatId="relationship" qsTypeId="urn:microsoft.com/office/officeart/2005/8/quickstyle/simple3" qsCatId="simple" csTypeId="urn:microsoft.com/office/officeart/2005/8/colors/colorful4" csCatId="colorful" phldr="1"/>
      <dgm:spPr/>
      <dgm:t>
        <a:bodyPr/>
        <a:lstStyle/>
        <a:p>
          <a:endParaRPr lang="es-EC"/>
        </a:p>
      </dgm:t>
    </dgm:pt>
    <dgm:pt modelId="{F737482A-6B82-4CA4-8D57-B30CAC31560B}">
      <dgm:prSet phldrT="[Texto]"/>
      <dgm:spPr/>
      <dgm:t>
        <a:bodyPr/>
        <a:lstStyle/>
        <a:p>
          <a:r>
            <a:rPr lang="es-EC" dirty="0"/>
            <a:t>Ambigüedad de rol</a:t>
          </a:r>
        </a:p>
      </dgm:t>
    </dgm:pt>
    <dgm:pt modelId="{10B524A8-20E8-4B1C-ACF5-B55BE1905817}" type="parTrans" cxnId="{432E3738-4928-4323-A032-D0A058122281}">
      <dgm:prSet/>
      <dgm:spPr/>
      <dgm:t>
        <a:bodyPr/>
        <a:lstStyle/>
        <a:p>
          <a:endParaRPr lang="es-EC"/>
        </a:p>
      </dgm:t>
    </dgm:pt>
    <dgm:pt modelId="{B9341855-F3DF-45F3-A239-C699230639C4}" type="sibTrans" cxnId="{432E3738-4928-4323-A032-D0A058122281}">
      <dgm:prSet/>
      <dgm:spPr/>
      <dgm:t>
        <a:bodyPr/>
        <a:lstStyle/>
        <a:p>
          <a:endParaRPr lang="es-EC"/>
        </a:p>
      </dgm:t>
    </dgm:pt>
    <dgm:pt modelId="{CB113CF7-9CF6-486C-96D6-FAEBC9D97896}">
      <dgm:prSet phldrT="[Texto]"/>
      <dgm:spPr/>
      <dgm:t>
        <a:bodyPr/>
        <a:lstStyle/>
        <a:p>
          <a:r>
            <a:rPr lang="es-EC" dirty="0"/>
            <a:t>La incertidumbre de no tener claridad en su rol dentro de la organización (Iroson, 1992)</a:t>
          </a:r>
        </a:p>
      </dgm:t>
    </dgm:pt>
    <dgm:pt modelId="{CE4B349B-AEAB-4A30-A35C-832DDC3C5200}" type="parTrans" cxnId="{A49385EB-AC9D-4225-AA3A-7C45EE18C592}">
      <dgm:prSet/>
      <dgm:spPr/>
      <dgm:t>
        <a:bodyPr/>
        <a:lstStyle/>
        <a:p>
          <a:endParaRPr lang="es-EC"/>
        </a:p>
      </dgm:t>
    </dgm:pt>
    <dgm:pt modelId="{15279A06-D41E-4495-803B-DC3FE8BEB93D}" type="sibTrans" cxnId="{A49385EB-AC9D-4225-AA3A-7C45EE18C592}">
      <dgm:prSet/>
      <dgm:spPr/>
      <dgm:t>
        <a:bodyPr/>
        <a:lstStyle/>
        <a:p>
          <a:endParaRPr lang="es-EC"/>
        </a:p>
      </dgm:t>
    </dgm:pt>
    <dgm:pt modelId="{8B2FEF1C-525A-401A-B7CC-941388ECF26D}">
      <dgm:prSet phldrT="[Texto]"/>
      <dgm:spPr/>
      <dgm:t>
        <a:bodyPr/>
        <a:lstStyle/>
        <a:p>
          <a:r>
            <a:rPr lang="es-EC" dirty="0"/>
            <a:t>Conflicto de rol</a:t>
          </a:r>
        </a:p>
      </dgm:t>
    </dgm:pt>
    <dgm:pt modelId="{4BE19586-982B-4B4E-BF36-598CEBB1463B}" type="parTrans" cxnId="{318495DC-5D86-4CE3-8A8D-009C51F8CB9F}">
      <dgm:prSet/>
      <dgm:spPr/>
      <dgm:t>
        <a:bodyPr/>
        <a:lstStyle/>
        <a:p>
          <a:endParaRPr lang="es-EC"/>
        </a:p>
      </dgm:t>
    </dgm:pt>
    <dgm:pt modelId="{9226FC90-D2F2-4EE7-8495-1A33358990BC}" type="sibTrans" cxnId="{318495DC-5D86-4CE3-8A8D-009C51F8CB9F}">
      <dgm:prSet/>
      <dgm:spPr/>
      <dgm:t>
        <a:bodyPr/>
        <a:lstStyle/>
        <a:p>
          <a:endParaRPr lang="es-EC"/>
        </a:p>
      </dgm:t>
    </dgm:pt>
    <dgm:pt modelId="{E2C42479-D6CC-47A4-9210-32F141D2A8C6}">
      <dgm:prSet phldrT="[Texto]"/>
      <dgm:spPr/>
      <dgm:t>
        <a:bodyPr/>
        <a:lstStyle/>
        <a:p>
          <a:r>
            <a:rPr lang="es-EC" dirty="0"/>
            <a:t>No se le formula bien al trabajador sus actividades y son incongruentes a la hora de realizar el trabajo (Iroson, 1992)</a:t>
          </a:r>
        </a:p>
      </dgm:t>
    </dgm:pt>
    <dgm:pt modelId="{CBCD8B81-EEC6-4D13-9B85-9E6292FFC8A3}" type="parTrans" cxnId="{E12BCE62-F273-4D5F-9A2F-63002DA91BED}">
      <dgm:prSet/>
      <dgm:spPr/>
      <dgm:t>
        <a:bodyPr/>
        <a:lstStyle/>
        <a:p>
          <a:endParaRPr lang="es-EC"/>
        </a:p>
      </dgm:t>
    </dgm:pt>
    <dgm:pt modelId="{A0460E9D-7D4F-422A-86EC-1E1AC1111396}" type="sibTrans" cxnId="{E12BCE62-F273-4D5F-9A2F-63002DA91BED}">
      <dgm:prSet/>
      <dgm:spPr/>
      <dgm:t>
        <a:bodyPr/>
        <a:lstStyle/>
        <a:p>
          <a:endParaRPr lang="es-EC"/>
        </a:p>
      </dgm:t>
    </dgm:pt>
    <dgm:pt modelId="{E7AEA7D7-AF76-48EE-984E-59FDB64E4246}" type="pres">
      <dgm:prSet presAssocID="{AB360E61-7011-4375-ACD1-E6B3B6BD1378}" presName="diagram" presStyleCnt="0">
        <dgm:presLayoutVars>
          <dgm:chPref val="1"/>
          <dgm:dir/>
          <dgm:animOne val="branch"/>
          <dgm:animLvl val="lvl"/>
          <dgm:resizeHandles/>
        </dgm:presLayoutVars>
      </dgm:prSet>
      <dgm:spPr/>
    </dgm:pt>
    <dgm:pt modelId="{0109E555-73A5-45A2-A519-63A82272AE63}" type="pres">
      <dgm:prSet presAssocID="{F737482A-6B82-4CA4-8D57-B30CAC31560B}" presName="root" presStyleCnt="0"/>
      <dgm:spPr/>
    </dgm:pt>
    <dgm:pt modelId="{9E4950AE-B771-470F-9FF3-DF04C26A5F2F}" type="pres">
      <dgm:prSet presAssocID="{F737482A-6B82-4CA4-8D57-B30CAC31560B}" presName="rootComposite" presStyleCnt="0"/>
      <dgm:spPr/>
    </dgm:pt>
    <dgm:pt modelId="{F68EE62A-A371-4FEC-BF19-5F2B132C379E}" type="pres">
      <dgm:prSet presAssocID="{F737482A-6B82-4CA4-8D57-B30CAC31560B}" presName="rootText" presStyleLbl="node1" presStyleIdx="0" presStyleCnt="2" custScaleX="91668" custScaleY="37558"/>
      <dgm:spPr/>
    </dgm:pt>
    <dgm:pt modelId="{0D6877F1-6E7D-4CD2-81B1-4B1A37A5B6F1}" type="pres">
      <dgm:prSet presAssocID="{F737482A-6B82-4CA4-8D57-B30CAC31560B}" presName="rootConnector" presStyleLbl="node1" presStyleIdx="0" presStyleCnt="2"/>
      <dgm:spPr/>
    </dgm:pt>
    <dgm:pt modelId="{FE65C2D0-6EE7-4D48-990A-F69B8F2EE10C}" type="pres">
      <dgm:prSet presAssocID="{F737482A-6B82-4CA4-8D57-B30CAC31560B}" presName="childShape" presStyleCnt="0"/>
      <dgm:spPr/>
    </dgm:pt>
    <dgm:pt modelId="{F000EAE1-CCC5-4894-B3B9-4E730D8A7ED7}" type="pres">
      <dgm:prSet presAssocID="{CE4B349B-AEAB-4A30-A35C-832DDC3C5200}" presName="Name13" presStyleLbl="parChTrans1D2" presStyleIdx="0" presStyleCnt="2"/>
      <dgm:spPr/>
    </dgm:pt>
    <dgm:pt modelId="{7592BEA3-DD65-4DA7-9CD5-AE26E26709E8}" type="pres">
      <dgm:prSet presAssocID="{CB113CF7-9CF6-486C-96D6-FAEBC9D97896}" presName="childText" presStyleLbl="bgAcc1" presStyleIdx="0" presStyleCnt="2" custScaleX="119000" custScaleY="122129">
        <dgm:presLayoutVars>
          <dgm:bulletEnabled val="1"/>
        </dgm:presLayoutVars>
      </dgm:prSet>
      <dgm:spPr/>
    </dgm:pt>
    <dgm:pt modelId="{E3260E63-2AF3-49D6-9F3E-03317967EB9F}" type="pres">
      <dgm:prSet presAssocID="{8B2FEF1C-525A-401A-B7CC-941388ECF26D}" presName="root" presStyleCnt="0"/>
      <dgm:spPr/>
    </dgm:pt>
    <dgm:pt modelId="{0E62BB50-7FAE-4E4C-8F08-E4C83FD47741}" type="pres">
      <dgm:prSet presAssocID="{8B2FEF1C-525A-401A-B7CC-941388ECF26D}" presName="rootComposite" presStyleCnt="0"/>
      <dgm:spPr/>
    </dgm:pt>
    <dgm:pt modelId="{25A832F5-3F86-411B-B444-F4B3A9E413DD}" type="pres">
      <dgm:prSet presAssocID="{8B2FEF1C-525A-401A-B7CC-941388ECF26D}" presName="rootText" presStyleLbl="node1" presStyleIdx="1" presStyleCnt="2" custScaleX="91668" custScaleY="37558"/>
      <dgm:spPr/>
    </dgm:pt>
    <dgm:pt modelId="{72DCF579-4BFE-4A94-990B-22BDC7B66A07}" type="pres">
      <dgm:prSet presAssocID="{8B2FEF1C-525A-401A-B7CC-941388ECF26D}" presName="rootConnector" presStyleLbl="node1" presStyleIdx="1" presStyleCnt="2"/>
      <dgm:spPr/>
    </dgm:pt>
    <dgm:pt modelId="{D3206EE8-698F-4BEE-994C-7798810128AC}" type="pres">
      <dgm:prSet presAssocID="{8B2FEF1C-525A-401A-B7CC-941388ECF26D}" presName="childShape" presStyleCnt="0"/>
      <dgm:spPr/>
    </dgm:pt>
    <dgm:pt modelId="{12F6CC1C-8FFF-4140-8933-C032A9FE2EC3}" type="pres">
      <dgm:prSet presAssocID="{CBCD8B81-EEC6-4D13-9B85-9E6292FFC8A3}" presName="Name13" presStyleLbl="parChTrans1D2" presStyleIdx="1" presStyleCnt="2"/>
      <dgm:spPr/>
    </dgm:pt>
    <dgm:pt modelId="{21440CB1-EF67-4E24-B9DD-C2FE0DEF86DB}" type="pres">
      <dgm:prSet presAssocID="{E2C42479-D6CC-47A4-9210-32F141D2A8C6}" presName="childText" presStyleLbl="bgAcc1" presStyleIdx="1" presStyleCnt="2" custScaleX="119000" custScaleY="122129">
        <dgm:presLayoutVars>
          <dgm:bulletEnabled val="1"/>
        </dgm:presLayoutVars>
      </dgm:prSet>
      <dgm:spPr/>
    </dgm:pt>
  </dgm:ptLst>
  <dgm:cxnLst>
    <dgm:cxn modelId="{6682212F-3B0B-4258-8D9A-4E788BBF1BF8}" type="presOf" srcId="{CBCD8B81-EEC6-4D13-9B85-9E6292FFC8A3}" destId="{12F6CC1C-8FFF-4140-8933-C032A9FE2EC3}" srcOrd="0" destOrd="0" presId="urn:microsoft.com/office/officeart/2005/8/layout/hierarchy3"/>
    <dgm:cxn modelId="{B5A34A30-55AE-4E24-8603-EEB599123774}" type="presOf" srcId="{F737482A-6B82-4CA4-8D57-B30CAC31560B}" destId="{F68EE62A-A371-4FEC-BF19-5F2B132C379E}" srcOrd="0" destOrd="0" presId="urn:microsoft.com/office/officeart/2005/8/layout/hierarchy3"/>
    <dgm:cxn modelId="{432E3738-4928-4323-A032-D0A058122281}" srcId="{AB360E61-7011-4375-ACD1-E6B3B6BD1378}" destId="{F737482A-6B82-4CA4-8D57-B30CAC31560B}" srcOrd="0" destOrd="0" parTransId="{10B524A8-20E8-4B1C-ACF5-B55BE1905817}" sibTransId="{B9341855-F3DF-45F3-A239-C699230639C4}"/>
    <dgm:cxn modelId="{E12BCE62-F273-4D5F-9A2F-63002DA91BED}" srcId="{8B2FEF1C-525A-401A-B7CC-941388ECF26D}" destId="{E2C42479-D6CC-47A4-9210-32F141D2A8C6}" srcOrd="0" destOrd="0" parTransId="{CBCD8B81-EEC6-4D13-9B85-9E6292FFC8A3}" sibTransId="{A0460E9D-7D4F-422A-86EC-1E1AC1111396}"/>
    <dgm:cxn modelId="{D72C5543-D1AB-4553-BAC9-A143BF9F692A}" type="presOf" srcId="{8B2FEF1C-525A-401A-B7CC-941388ECF26D}" destId="{25A832F5-3F86-411B-B444-F4B3A9E413DD}" srcOrd="0" destOrd="0" presId="urn:microsoft.com/office/officeart/2005/8/layout/hierarchy3"/>
    <dgm:cxn modelId="{B78F0445-25C6-41E3-BF95-295ADC977254}" type="presOf" srcId="{AB360E61-7011-4375-ACD1-E6B3B6BD1378}" destId="{E7AEA7D7-AF76-48EE-984E-59FDB64E4246}" srcOrd="0" destOrd="0" presId="urn:microsoft.com/office/officeart/2005/8/layout/hierarchy3"/>
    <dgm:cxn modelId="{93F94D6A-223B-47FF-9DFD-43317CD2DDA9}" type="presOf" srcId="{8B2FEF1C-525A-401A-B7CC-941388ECF26D}" destId="{72DCF579-4BFE-4A94-990B-22BDC7B66A07}" srcOrd="1" destOrd="0" presId="urn:microsoft.com/office/officeart/2005/8/layout/hierarchy3"/>
    <dgm:cxn modelId="{3555106E-B5B4-4676-BCD6-A5A111617FCE}" type="presOf" srcId="{E2C42479-D6CC-47A4-9210-32F141D2A8C6}" destId="{21440CB1-EF67-4E24-B9DD-C2FE0DEF86DB}" srcOrd="0" destOrd="0" presId="urn:microsoft.com/office/officeart/2005/8/layout/hierarchy3"/>
    <dgm:cxn modelId="{5E51D553-0257-488B-BBE5-AF8632AE1C45}" type="presOf" srcId="{CE4B349B-AEAB-4A30-A35C-832DDC3C5200}" destId="{F000EAE1-CCC5-4894-B3B9-4E730D8A7ED7}" srcOrd="0" destOrd="0" presId="urn:microsoft.com/office/officeart/2005/8/layout/hierarchy3"/>
    <dgm:cxn modelId="{C58565B5-285D-4F56-9A4D-67E1800C9AFA}" type="presOf" srcId="{CB113CF7-9CF6-486C-96D6-FAEBC9D97896}" destId="{7592BEA3-DD65-4DA7-9CD5-AE26E26709E8}" srcOrd="0" destOrd="0" presId="urn:microsoft.com/office/officeart/2005/8/layout/hierarchy3"/>
    <dgm:cxn modelId="{3C0FABD1-D3CC-4C60-8791-EFB4D0365F5E}" type="presOf" srcId="{F737482A-6B82-4CA4-8D57-B30CAC31560B}" destId="{0D6877F1-6E7D-4CD2-81B1-4B1A37A5B6F1}" srcOrd="1" destOrd="0" presId="urn:microsoft.com/office/officeart/2005/8/layout/hierarchy3"/>
    <dgm:cxn modelId="{318495DC-5D86-4CE3-8A8D-009C51F8CB9F}" srcId="{AB360E61-7011-4375-ACD1-E6B3B6BD1378}" destId="{8B2FEF1C-525A-401A-B7CC-941388ECF26D}" srcOrd="1" destOrd="0" parTransId="{4BE19586-982B-4B4E-BF36-598CEBB1463B}" sibTransId="{9226FC90-D2F2-4EE7-8495-1A33358990BC}"/>
    <dgm:cxn modelId="{A49385EB-AC9D-4225-AA3A-7C45EE18C592}" srcId="{F737482A-6B82-4CA4-8D57-B30CAC31560B}" destId="{CB113CF7-9CF6-486C-96D6-FAEBC9D97896}" srcOrd="0" destOrd="0" parTransId="{CE4B349B-AEAB-4A30-A35C-832DDC3C5200}" sibTransId="{15279A06-D41E-4495-803B-DC3FE8BEB93D}"/>
    <dgm:cxn modelId="{2EB74C66-04E3-40BD-8311-6A39B5D5B9A0}" type="presParOf" srcId="{E7AEA7D7-AF76-48EE-984E-59FDB64E4246}" destId="{0109E555-73A5-45A2-A519-63A82272AE63}" srcOrd="0" destOrd="0" presId="urn:microsoft.com/office/officeart/2005/8/layout/hierarchy3"/>
    <dgm:cxn modelId="{A10ADA3A-25E6-44FC-B4CC-1F2E24F9A89E}" type="presParOf" srcId="{0109E555-73A5-45A2-A519-63A82272AE63}" destId="{9E4950AE-B771-470F-9FF3-DF04C26A5F2F}" srcOrd="0" destOrd="0" presId="urn:microsoft.com/office/officeart/2005/8/layout/hierarchy3"/>
    <dgm:cxn modelId="{5078CE68-D290-4DB6-A7A5-2DBBDF7B0EAA}" type="presParOf" srcId="{9E4950AE-B771-470F-9FF3-DF04C26A5F2F}" destId="{F68EE62A-A371-4FEC-BF19-5F2B132C379E}" srcOrd="0" destOrd="0" presId="urn:microsoft.com/office/officeart/2005/8/layout/hierarchy3"/>
    <dgm:cxn modelId="{50A5D0FA-0C20-42FA-BFEE-F2BFAEC517AC}" type="presParOf" srcId="{9E4950AE-B771-470F-9FF3-DF04C26A5F2F}" destId="{0D6877F1-6E7D-4CD2-81B1-4B1A37A5B6F1}" srcOrd="1" destOrd="0" presId="urn:microsoft.com/office/officeart/2005/8/layout/hierarchy3"/>
    <dgm:cxn modelId="{CEFAF84F-83E2-4D2D-BBB1-6D3E0D11D365}" type="presParOf" srcId="{0109E555-73A5-45A2-A519-63A82272AE63}" destId="{FE65C2D0-6EE7-4D48-990A-F69B8F2EE10C}" srcOrd="1" destOrd="0" presId="urn:microsoft.com/office/officeart/2005/8/layout/hierarchy3"/>
    <dgm:cxn modelId="{21F6E077-9011-41C9-B50D-60F8FBD7EF31}" type="presParOf" srcId="{FE65C2D0-6EE7-4D48-990A-F69B8F2EE10C}" destId="{F000EAE1-CCC5-4894-B3B9-4E730D8A7ED7}" srcOrd="0" destOrd="0" presId="urn:microsoft.com/office/officeart/2005/8/layout/hierarchy3"/>
    <dgm:cxn modelId="{635408F3-0A1B-4BA5-A2D7-D4A18F837DE9}" type="presParOf" srcId="{FE65C2D0-6EE7-4D48-990A-F69B8F2EE10C}" destId="{7592BEA3-DD65-4DA7-9CD5-AE26E26709E8}" srcOrd="1" destOrd="0" presId="urn:microsoft.com/office/officeart/2005/8/layout/hierarchy3"/>
    <dgm:cxn modelId="{EEFB35EC-F549-4B53-8652-FA9BEBFF266B}" type="presParOf" srcId="{E7AEA7D7-AF76-48EE-984E-59FDB64E4246}" destId="{E3260E63-2AF3-49D6-9F3E-03317967EB9F}" srcOrd="1" destOrd="0" presId="urn:microsoft.com/office/officeart/2005/8/layout/hierarchy3"/>
    <dgm:cxn modelId="{C30AA6E0-0F60-4C8A-BE43-23536498FA27}" type="presParOf" srcId="{E3260E63-2AF3-49D6-9F3E-03317967EB9F}" destId="{0E62BB50-7FAE-4E4C-8F08-E4C83FD47741}" srcOrd="0" destOrd="0" presId="urn:microsoft.com/office/officeart/2005/8/layout/hierarchy3"/>
    <dgm:cxn modelId="{29BF2AB1-1275-47BB-986F-A3B958752035}" type="presParOf" srcId="{0E62BB50-7FAE-4E4C-8F08-E4C83FD47741}" destId="{25A832F5-3F86-411B-B444-F4B3A9E413DD}" srcOrd="0" destOrd="0" presId="urn:microsoft.com/office/officeart/2005/8/layout/hierarchy3"/>
    <dgm:cxn modelId="{877CA6FB-1C51-4539-A6D2-39005345E6B1}" type="presParOf" srcId="{0E62BB50-7FAE-4E4C-8F08-E4C83FD47741}" destId="{72DCF579-4BFE-4A94-990B-22BDC7B66A07}" srcOrd="1" destOrd="0" presId="urn:microsoft.com/office/officeart/2005/8/layout/hierarchy3"/>
    <dgm:cxn modelId="{884A511E-8179-4350-BDF0-63C22D9BEF4A}" type="presParOf" srcId="{E3260E63-2AF3-49D6-9F3E-03317967EB9F}" destId="{D3206EE8-698F-4BEE-994C-7798810128AC}" srcOrd="1" destOrd="0" presId="urn:microsoft.com/office/officeart/2005/8/layout/hierarchy3"/>
    <dgm:cxn modelId="{469B3D21-A922-4110-8C45-B378573DA568}" type="presParOf" srcId="{D3206EE8-698F-4BEE-994C-7798810128AC}" destId="{12F6CC1C-8FFF-4140-8933-C032A9FE2EC3}" srcOrd="0" destOrd="0" presId="urn:microsoft.com/office/officeart/2005/8/layout/hierarchy3"/>
    <dgm:cxn modelId="{26343F35-24FA-4A49-A388-09B9BC56E35A}" type="presParOf" srcId="{D3206EE8-698F-4BEE-994C-7798810128AC}" destId="{21440CB1-EF67-4E24-B9DD-C2FE0DEF86D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B26B83-5624-4D8D-8666-40A456A35B8A}" type="doc">
      <dgm:prSet loTypeId="urn:microsoft.com/office/officeart/2005/8/layout/vList3" loCatId="list" qsTypeId="urn:microsoft.com/office/officeart/2005/8/quickstyle/simple3" qsCatId="simple" csTypeId="urn:microsoft.com/office/officeart/2005/8/colors/accent3_1" csCatId="accent3" phldr="1"/>
      <dgm:spPr/>
      <dgm:t>
        <a:bodyPr/>
        <a:lstStyle/>
        <a:p>
          <a:endParaRPr lang="es-EC"/>
        </a:p>
      </dgm:t>
    </dgm:pt>
    <dgm:pt modelId="{2E54FEE9-08BA-4B5C-994B-A8820A79FADF}">
      <dgm:prSet phldrT="[Texto]"/>
      <dgm:spPr/>
      <dgm:t>
        <a:bodyPr/>
        <a:lstStyle/>
        <a:p>
          <a:pPr>
            <a:buFont typeface="Symbol" panose="05050102010706020507" pitchFamily="18" charset="2"/>
            <a:buChar char=""/>
          </a:pPr>
          <a:r>
            <a:rPr lang="es-EC" b="0" dirty="0"/>
            <a:t>El coeficiente de Pearson demostró que existe una fuerte relación entre las variables estrés de rol y satisfacción laboral, mientras que a través de una regresión lineal se identificó que la relación es negativa, es decir, a menor nivel de estrés de rol mayor es el grado de satisfacción laboral.</a:t>
          </a:r>
        </a:p>
      </dgm:t>
    </dgm:pt>
    <dgm:pt modelId="{5E5E00D0-117D-492D-874C-91496E67C1BA}" type="parTrans" cxnId="{ADFD5C19-19D1-49FE-991A-CC1065E143DE}">
      <dgm:prSet/>
      <dgm:spPr/>
      <dgm:t>
        <a:bodyPr/>
        <a:lstStyle/>
        <a:p>
          <a:endParaRPr lang="es-EC"/>
        </a:p>
      </dgm:t>
    </dgm:pt>
    <dgm:pt modelId="{F52CBD31-475C-42FD-BB85-8A5FEAA0534C}" type="sibTrans" cxnId="{ADFD5C19-19D1-49FE-991A-CC1065E143DE}">
      <dgm:prSet/>
      <dgm:spPr/>
      <dgm:t>
        <a:bodyPr/>
        <a:lstStyle/>
        <a:p>
          <a:endParaRPr lang="es-EC"/>
        </a:p>
      </dgm:t>
    </dgm:pt>
    <dgm:pt modelId="{F8276A9F-44B1-4ECE-B66E-236E136991FA}">
      <dgm:prSet phldrT="[Texto]"/>
      <dgm:spPr/>
      <dgm:t>
        <a:bodyPr/>
        <a:lstStyle/>
        <a:p>
          <a:pPr>
            <a:buFont typeface="Symbol" panose="05050102010706020507" pitchFamily="18" charset="2"/>
            <a:buChar char=""/>
          </a:pPr>
          <a:r>
            <a:rPr lang="es-EC" b="0" dirty="0"/>
            <a:t>Se aceptó la hipótesis alternativa y se rechazó la hipótesis nula, es decir, se comprobó que el estrés de rol tiene relación negativa con respecto a la satisfacción laboral. El estudio mostró que existe un bajo nivel estrés de rol en el personal administrativo, como consecuencia genera un alto nivel de satisfacción laboral a excepción de unos pocos casos.</a:t>
          </a:r>
        </a:p>
      </dgm:t>
    </dgm:pt>
    <dgm:pt modelId="{2548C45E-AED1-4142-B9F5-20EE6823D382}" type="parTrans" cxnId="{B3FB8AF8-1454-46E7-8353-94D26999E0F2}">
      <dgm:prSet/>
      <dgm:spPr/>
      <dgm:t>
        <a:bodyPr/>
        <a:lstStyle/>
        <a:p>
          <a:endParaRPr lang="es-EC"/>
        </a:p>
      </dgm:t>
    </dgm:pt>
    <dgm:pt modelId="{743AB3BE-7554-4B8F-9D87-4AD56A4366F8}" type="sibTrans" cxnId="{B3FB8AF8-1454-46E7-8353-94D26999E0F2}">
      <dgm:prSet/>
      <dgm:spPr/>
      <dgm:t>
        <a:bodyPr/>
        <a:lstStyle/>
        <a:p>
          <a:endParaRPr lang="es-EC"/>
        </a:p>
      </dgm:t>
    </dgm:pt>
    <dgm:pt modelId="{41F963DC-069A-4131-BC9A-20B1BB79E101}">
      <dgm:prSet phldrT="[Texto]"/>
      <dgm:spPr/>
      <dgm:t>
        <a:bodyPr/>
        <a:lstStyle/>
        <a:p>
          <a:pPr>
            <a:buFont typeface="Symbol" panose="05050102010706020507" pitchFamily="18" charset="2"/>
            <a:buChar char=""/>
          </a:pPr>
          <a:r>
            <a:rPr lang="es-EC" b="0" dirty="0"/>
            <a:t>El cuestionario de estrés de rol, permitió determinar que existe un bajo nivel de estrés de rol, sin embargo, los principales problemas que se pudieron encontrar, es que los trabajadores consideraron que existen actividades que pueden realizarse de otra manera y afectaciones por la falta de recursos (materiales, humanos, etc.)</a:t>
          </a:r>
        </a:p>
      </dgm:t>
    </dgm:pt>
    <dgm:pt modelId="{83B65FB2-214F-49AD-B8D0-D799AED76965}" type="sibTrans" cxnId="{C4946B1A-6E28-44AF-8858-B70170936CDF}">
      <dgm:prSet/>
      <dgm:spPr/>
      <dgm:t>
        <a:bodyPr/>
        <a:lstStyle/>
        <a:p>
          <a:endParaRPr lang="es-EC"/>
        </a:p>
      </dgm:t>
    </dgm:pt>
    <dgm:pt modelId="{717DE9CB-DCF7-4D1C-9D83-D3F55DA26686}" type="parTrans" cxnId="{C4946B1A-6E28-44AF-8858-B70170936CDF}">
      <dgm:prSet/>
      <dgm:spPr/>
      <dgm:t>
        <a:bodyPr/>
        <a:lstStyle/>
        <a:p>
          <a:endParaRPr lang="es-EC"/>
        </a:p>
      </dgm:t>
    </dgm:pt>
    <dgm:pt modelId="{58398B7B-C3EE-4FC6-88D4-A5EA65C662C8}">
      <dgm:prSet phldrT="[Texto]"/>
      <dgm:spPr/>
      <dgm:t>
        <a:bodyPr/>
        <a:lstStyle/>
        <a:p>
          <a:pPr>
            <a:buFont typeface="Symbol" panose="05050102010706020507" pitchFamily="18" charset="2"/>
            <a:buChar char=""/>
          </a:pPr>
          <a:r>
            <a:rPr lang="es-EC" b="0" dirty="0"/>
            <a:t>El cuestionario S10/12 para el análisis de la satisfacción laboral nos permitió determinar el grado de satisfacción laboral del personal administrativo; los puntos más representativos donde encontramos altos grados de satisfacción laboral provienen del reconocimiento propio por haber logrado objetivos, metas y tasas de producción, así como la frecuencia con la que fueron supervisados. </a:t>
          </a:r>
        </a:p>
      </dgm:t>
    </dgm:pt>
    <dgm:pt modelId="{491800F3-2A80-43C6-8838-33A9177A3C34}" type="sibTrans" cxnId="{64F99678-744E-4824-A42B-21E6CBBC19BF}">
      <dgm:prSet/>
      <dgm:spPr/>
      <dgm:t>
        <a:bodyPr/>
        <a:lstStyle/>
        <a:p>
          <a:endParaRPr lang="es-EC"/>
        </a:p>
      </dgm:t>
    </dgm:pt>
    <dgm:pt modelId="{19F046B1-7C1F-48D4-9358-131FB11572AF}" type="parTrans" cxnId="{64F99678-744E-4824-A42B-21E6CBBC19BF}">
      <dgm:prSet/>
      <dgm:spPr/>
      <dgm:t>
        <a:bodyPr/>
        <a:lstStyle/>
        <a:p>
          <a:endParaRPr lang="es-EC"/>
        </a:p>
      </dgm:t>
    </dgm:pt>
    <dgm:pt modelId="{B529DB16-9300-4C67-915F-97693DC682AC}">
      <dgm:prSet phldrT="[Texto]"/>
      <dgm:spPr/>
      <dgm:t>
        <a:bodyPr/>
        <a:lstStyle/>
        <a:p>
          <a:pPr>
            <a:buFont typeface="Symbol" panose="05050102010706020507" pitchFamily="18" charset="2"/>
            <a:buChar char=""/>
          </a:pPr>
          <a:r>
            <a:rPr lang="es-EC" b="0" dirty="0"/>
            <a:t>El estrés de rol es considerado uno de los riesgos psicosociales más importantes dentro de los puestos de trabajo administrativos de la UFA-ESPE, efectos evidentes en el bienestar y la satisfacción laboral de los funcionarios. La TDRL, nos permitió conocer la interacción que existe entre DL y RL, identificando procesos negativos como el estrés de rol y procesos positivos que conllevan a la satisfacción laboral. </a:t>
          </a:r>
        </a:p>
      </dgm:t>
    </dgm:pt>
    <dgm:pt modelId="{8153EF6F-BCC1-4B30-9741-6A9644421604}" type="sibTrans" cxnId="{47495E45-25B0-4405-B1DA-5A7B0B432911}">
      <dgm:prSet/>
      <dgm:spPr/>
      <dgm:t>
        <a:bodyPr/>
        <a:lstStyle/>
        <a:p>
          <a:endParaRPr lang="es-EC"/>
        </a:p>
      </dgm:t>
    </dgm:pt>
    <dgm:pt modelId="{354E869A-477A-479A-AB81-0723BABDF804}" type="parTrans" cxnId="{47495E45-25B0-4405-B1DA-5A7B0B432911}">
      <dgm:prSet/>
      <dgm:spPr/>
      <dgm:t>
        <a:bodyPr/>
        <a:lstStyle/>
        <a:p>
          <a:endParaRPr lang="es-EC"/>
        </a:p>
      </dgm:t>
    </dgm:pt>
    <dgm:pt modelId="{62BC637C-4E25-4BA3-81A3-42BEA2F2BD4B}" type="pres">
      <dgm:prSet presAssocID="{2DB26B83-5624-4D8D-8666-40A456A35B8A}" presName="linearFlow" presStyleCnt="0">
        <dgm:presLayoutVars>
          <dgm:dir/>
          <dgm:resizeHandles val="exact"/>
        </dgm:presLayoutVars>
      </dgm:prSet>
      <dgm:spPr/>
    </dgm:pt>
    <dgm:pt modelId="{6E793BF3-5C80-4610-A39A-6E16857C9880}" type="pres">
      <dgm:prSet presAssocID="{B529DB16-9300-4C67-915F-97693DC682AC}" presName="composite" presStyleCnt="0"/>
      <dgm:spPr/>
    </dgm:pt>
    <dgm:pt modelId="{C4E9FD76-6863-4BE3-89A4-09173DA4BE25}" type="pres">
      <dgm:prSet presAssocID="{B529DB16-9300-4C67-915F-97693DC682AC}" presName="imgShp" presStyleLbl="fgImgPlace1" presStyleIdx="0" presStyleCnt="5" custLinFactNeighborX="-84659" custLinFactNeighborY="-1533"/>
      <dgm:spPr/>
    </dgm:pt>
    <dgm:pt modelId="{D8CDECEF-9710-4921-9FD8-FCE035B71A88}" type="pres">
      <dgm:prSet presAssocID="{B529DB16-9300-4C67-915F-97693DC682AC}" presName="txShp" presStyleLbl="node1" presStyleIdx="0" presStyleCnt="5" custScaleX="115952">
        <dgm:presLayoutVars>
          <dgm:bulletEnabled val="1"/>
        </dgm:presLayoutVars>
      </dgm:prSet>
      <dgm:spPr/>
    </dgm:pt>
    <dgm:pt modelId="{80202185-73E1-41EB-8D83-1306F17798CA}" type="pres">
      <dgm:prSet presAssocID="{8153EF6F-BCC1-4B30-9741-6A9644421604}" presName="spacing" presStyleCnt="0"/>
      <dgm:spPr/>
    </dgm:pt>
    <dgm:pt modelId="{6BC1A0D2-21EF-42CD-85CD-7BD10341ED8F}" type="pres">
      <dgm:prSet presAssocID="{58398B7B-C3EE-4FC6-88D4-A5EA65C662C8}" presName="composite" presStyleCnt="0"/>
      <dgm:spPr/>
    </dgm:pt>
    <dgm:pt modelId="{CE713728-D129-488B-A31D-4D57154949CB}" type="pres">
      <dgm:prSet presAssocID="{58398B7B-C3EE-4FC6-88D4-A5EA65C662C8}" presName="imgShp" presStyleLbl="fgImgPlace1" presStyleIdx="1" presStyleCnt="5" custLinFactNeighborX="-84659" custLinFactNeighborY="1"/>
      <dgm:spPr/>
    </dgm:pt>
    <dgm:pt modelId="{3BF1E9C2-BA2F-43FF-9650-3F3B10FAAE2E}" type="pres">
      <dgm:prSet presAssocID="{58398B7B-C3EE-4FC6-88D4-A5EA65C662C8}" presName="txShp" presStyleLbl="node1" presStyleIdx="1" presStyleCnt="5" custScaleX="115425">
        <dgm:presLayoutVars>
          <dgm:bulletEnabled val="1"/>
        </dgm:presLayoutVars>
      </dgm:prSet>
      <dgm:spPr/>
    </dgm:pt>
    <dgm:pt modelId="{E2ECDF35-C4C5-41D4-8C20-077AF15225DC}" type="pres">
      <dgm:prSet presAssocID="{491800F3-2A80-43C6-8838-33A9177A3C34}" presName="spacing" presStyleCnt="0"/>
      <dgm:spPr/>
    </dgm:pt>
    <dgm:pt modelId="{4E85C534-BC7C-4D37-B42A-BC294EE9EC05}" type="pres">
      <dgm:prSet presAssocID="{41F963DC-069A-4131-BC9A-20B1BB79E101}" presName="composite" presStyleCnt="0"/>
      <dgm:spPr/>
    </dgm:pt>
    <dgm:pt modelId="{6C50F106-A82B-4579-B98D-AD81E81837F5}" type="pres">
      <dgm:prSet presAssocID="{41F963DC-069A-4131-BC9A-20B1BB79E101}" presName="imgShp" presStyleLbl="fgImgPlace1" presStyleIdx="2" presStyleCnt="5" custLinFactNeighborX="-84659" custLinFactNeighborY="6131"/>
      <dgm:spPr/>
    </dgm:pt>
    <dgm:pt modelId="{DD0BE8E5-E9C3-4E73-9D56-6C14FE434C7E}" type="pres">
      <dgm:prSet presAssocID="{41F963DC-069A-4131-BC9A-20B1BB79E101}" presName="txShp" presStyleLbl="node1" presStyleIdx="2" presStyleCnt="5" custScaleX="115719">
        <dgm:presLayoutVars>
          <dgm:bulletEnabled val="1"/>
        </dgm:presLayoutVars>
      </dgm:prSet>
      <dgm:spPr/>
    </dgm:pt>
    <dgm:pt modelId="{43DDFDDE-2878-4EE2-90F2-21FA482DB091}" type="pres">
      <dgm:prSet presAssocID="{83B65FB2-214F-49AD-B8D0-D799AED76965}" presName="spacing" presStyleCnt="0"/>
      <dgm:spPr/>
    </dgm:pt>
    <dgm:pt modelId="{91118BA9-D2F9-4460-A1ED-CB95D6E26801}" type="pres">
      <dgm:prSet presAssocID="{2E54FEE9-08BA-4B5C-994B-A8820A79FADF}" presName="composite" presStyleCnt="0"/>
      <dgm:spPr/>
    </dgm:pt>
    <dgm:pt modelId="{741121B0-C7E5-41CD-8000-22E5C5CA5DEB}" type="pres">
      <dgm:prSet presAssocID="{2E54FEE9-08BA-4B5C-994B-A8820A79FADF}" presName="imgShp" presStyleLbl="fgImgPlace1" presStyleIdx="3" presStyleCnt="5" custLinFactNeighborX="-84659" custLinFactNeighborY="-1533"/>
      <dgm:spPr/>
    </dgm:pt>
    <dgm:pt modelId="{2BEAB6C3-4919-4B21-ACCD-021C0212D7BE}" type="pres">
      <dgm:prSet presAssocID="{2E54FEE9-08BA-4B5C-994B-A8820A79FADF}" presName="txShp" presStyleLbl="node1" presStyleIdx="3" presStyleCnt="5" custScaleX="115425">
        <dgm:presLayoutVars>
          <dgm:bulletEnabled val="1"/>
        </dgm:presLayoutVars>
      </dgm:prSet>
      <dgm:spPr/>
    </dgm:pt>
    <dgm:pt modelId="{8C9D1E0D-4E7B-45D4-A7F7-413D4F59D787}" type="pres">
      <dgm:prSet presAssocID="{F52CBD31-475C-42FD-BB85-8A5FEAA0534C}" presName="spacing" presStyleCnt="0"/>
      <dgm:spPr/>
    </dgm:pt>
    <dgm:pt modelId="{E88172B0-D12C-49F4-AEB9-5B9B98262173}" type="pres">
      <dgm:prSet presAssocID="{F8276A9F-44B1-4ECE-B66E-236E136991FA}" presName="composite" presStyleCnt="0"/>
      <dgm:spPr/>
    </dgm:pt>
    <dgm:pt modelId="{54E51A8B-2CD7-4BDB-9E7D-E78683C64664}" type="pres">
      <dgm:prSet presAssocID="{F8276A9F-44B1-4ECE-B66E-236E136991FA}" presName="imgShp" presStyleLbl="fgImgPlace1" presStyleIdx="4" presStyleCnt="5" custLinFactNeighborX="-84659" custLinFactNeighborY="-9197"/>
      <dgm:spPr/>
    </dgm:pt>
    <dgm:pt modelId="{D2C5DB04-7414-4DEE-BFD9-FAF6D4684380}" type="pres">
      <dgm:prSet presAssocID="{F8276A9F-44B1-4ECE-B66E-236E136991FA}" presName="txShp" presStyleLbl="node1" presStyleIdx="4" presStyleCnt="5" custScaleX="115132">
        <dgm:presLayoutVars>
          <dgm:bulletEnabled val="1"/>
        </dgm:presLayoutVars>
      </dgm:prSet>
      <dgm:spPr/>
    </dgm:pt>
  </dgm:ptLst>
  <dgm:cxnLst>
    <dgm:cxn modelId="{ADFD5C19-19D1-49FE-991A-CC1065E143DE}" srcId="{2DB26B83-5624-4D8D-8666-40A456A35B8A}" destId="{2E54FEE9-08BA-4B5C-994B-A8820A79FADF}" srcOrd="3" destOrd="0" parTransId="{5E5E00D0-117D-492D-874C-91496E67C1BA}" sibTransId="{F52CBD31-475C-42FD-BB85-8A5FEAA0534C}"/>
    <dgm:cxn modelId="{C4946B1A-6E28-44AF-8858-B70170936CDF}" srcId="{2DB26B83-5624-4D8D-8666-40A456A35B8A}" destId="{41F963DC-069A-4131-BC9A-20B1BB79E101}" srcOrd="2" destOrd="0" parTransId="{717DE9CB-DCF7-4D1C-9D83-D3F55DA26686}" sibTransId="{83B65FB2-214F-49AD-B8D0-D799AED76965}"/>
    <dgm:cxn modelId="{B8CE2764-E0EA-443D-B6B5-F77AC1CC7B54}" type="presOf" srcId="{B529DB16-9300-4C67-915F-97693DC682AC}" destId="{D8CDECEF-9710-4921-9FD8-FCE035B71A88}" srcOrd="0" destOrd="0" presId="urn:microsoft.com/office/officeart/2005/8/layout/vList3"/>
    <dgm:cxn modelId="{47495E45-25B0-4405-B1DA-5A7B0B432911}" srcId="{2DB26B83-5624-4D8D-8666-40A456A35B8A}" destId="{B529DB16-9300-4C67-915F-97693DC682AC}" srcOrd="0" destOrd="0" parTransId="{354E869A-477A-479A-AB81-0723BABDF804}" sibTransId="{8153EF6F-BCC1-4B30-9741-6A9644421604}"/>
    <dgm:cxn modelId="{64F99678-744E-4824-A42B-21E6CBBC19BF}" srcId="{2DB26B83-5624-4D8D-8666-40A456A35B8A}" destId="{58398B7B-C3EE-4FC6-88D4-A5EA65C662C8}" srcOrd="1" destOrd="0" parTransId="{19F046B1-7C1F-48D4-9358-131FB11572AF}" sibTransId="{491800F3-2A80-43C6-8838-33A9177A3C34}"/>
    <dgm:cxn modelId="{7846F8B5-BB9F-4926-B65F-F2940136A792}" type="presOf" srcId="{58398B7B-C3EE-4FC6-88D4-A5EA65C662C8}" destId="{3BF1E9C2-BA2F-43FF-9650-3F3B10FAAE2E}" srcOrd="0" destOrd="0" presId="urn:microsoft.com/office/officeart/2005/8/layout/vList3"/>
    <dgm:cxn modelId="{EBCDCDD5-AC64-47B9-BD2F-AE8991FEE340}" type="presOf" srcId="{2E54FEE9-08BA-4B5C-994B-A8820A79FADF}" destId="{2BEAB6C3-4919-4B21-ACCD-021C0212D7BE}" srcOrd="0" destOrd="0" presId="urn:microsoft.com/office/officeart/2005/8/layout/vList3"/>
    <dgm:cxn modelId="{AFDEE9E1-0BA7-46E2-8779-012F1DDCE653}" type="presOf" srcId="{2DB26B83-5624-4D8D-8666-40A456A35B8A}" destId="{62BC637C-4E25-4BA3-81A3-42BEA2F2BD4B}" srcOrd="0" destOrd="0" presId="urn:microsoft.com/office/officeart/2005/8/layout/vList3"/>
    <dgm:cxn modelId="{028209E8-6318-4174-815C-6E86C4CA22F1}" type="presOf" srcId="{41F963DC-069A-4131-BC9A-20B1BB79E101}" destId="{DD0BE8E5-E9C3-4E73-9D56-6C14FE434C7E}" srcOrd="0" destOrd="0" presId="urn:microsoft.com/office/officeart/2005/8/layout/vList3"/>
    <dgm:cxn modelId="{B3FB8AF8-1454-46E7-8353-94D26999E0F2}" srcId="{2DB26B83-5624-4D8D-8666-40A456A35B8A}" destId="{F8276A9F-44B1-4ECE-B66E-236E136991FA}" srcOrd="4" destOrd="0" parTransId="{2548C45E-AED1-4142-B9F5-20EE6823D382}" sibTransId="{743AB3BE-7554-4B8F-9D87-4AD56A4366F8}"/>
    <dgm:cxn modelId="{B228A5F9-F3F3-4D50-BFE3-985BFF56AB0E}" type="presOf" srcId="{F8276A9F-44B1-4ECE-B66E-236E136991FA}" destId="{D2C5DB04-7414-4DEE-BFD9-FAF6D4684380}" srcOrd="0" destOrd="0" presId="urn:microsoft.com/office/officeart/2005/8/layout/vList3"/>
    <dgm:cxn modelId="{8CED8A5A-3A00-41B1-BF3D-F2165559B97E}" type="presParOf" srcId="{62BC637C-4E25-4BA3-81A3-42BEA2F2BD4B}" destId="{6E793BF3-5C80-4610-A39A-6E16857C9880}" srcOrd="0" destOrd="0" presId="urn:microsoft.com/office/officeart/2005/8/layout/vList3"/>
    <dgm:cxn modelId="{2ED75427-021C-4694-8B57-319222F7DEDD}" type="presParOf" srcId="{6E793BF3-5C80-4610-A39A-6E16857C9880}" destId="{C4E9FD76-6863-4BE3-89A4-09173DA4BE25}" srcOrd="0" destOrd="0" presId="urn:microsoft.com/office/officeart/2005/8/layout/vList3"/>
    <dgm:cxn modelId="{46C4CD3E-4412-432D-9A73-F6239831289F}" type="presParOf" srcId="{6E793BF3-5C80-4610-A39A-6E16857C9880}" destId="{D8CDECEF-9710-4921-9FD8-FCE035B71A88}" srcOrd="1" destOrd="0" presId="urn:microsoft.com/office/officeart/2005/8/layout/vList3"/>
    <dgm:cxn modelId="{1E9287BB-0F00-42BF-AAE2-8A04FB98CF75}" type="presParOf" srcId="{62BC637C-4E25-4BA3-81A3-42BEA2F2BD4B}" destId="{80202185-73E1-41EB-8D83-1306F17798CA}" srcOrd="1" destOrd="0" presId="urn:microsoft.com/office/officeart/2005/8/layout/vList3"/>
    <dgm:cxn modelId="{857FA973-87F5-4737-8A59-41438CCB2F86}" type="presParOf" srcId="{62BC637C-4E25-4BA3-81A3-42BEA2F2BD4B}" destId="{6BC1A0D2-21EF-42CD-85CD-7BD10341ED8F}" srcOrd="2" destOrd="0" presId="urn:microsoft.com/office/officeart/2005/8/layout/vList3"/>
    <dgm:cxn modelId="{9ECA2621-8422-4E0F-82D5-9F72A7645538}" type="presParOf" srcId="{6BC1A0D2-21EF-42CD-85CD-7BD10341ED8F}" destId="{CE713728-D129-488B-A31D-4D57154949CB}" srcOrd="0" destOrd="0" presId="urn:microsoft.com/office/officeart/2005/8/layout/vList3"/>
    <dgm:cxn modelId="{0C3D4738-82F4-445A-8F09-A3EF8F03FC81}" type="presParOf" srcId="{6BC1A0D2-21EF-42CD-85CD-7BD10341ED8F}" destId="{3BF1E9C2-BA2F-43FF-9650-3F3B10FAAE2E}" srcOrd="1" destOrd="0" presId="urn:microsoft.com/office/officeart/2005/8/layout/vList3"/>
    <dgm:cxn modelId="{CB508EA6-68A8-4135-A8A0-DDFF5071250E}" type="presParOf" srcId="{62BC637C-4E25-4BA3-81A3-42BEA2F2BD4B}" destId="{E2ECDF35-C4C5-41D4-8C20-077AF15225DC}" srcOrd="3" destOrd="0" presId="urn:microsoft.com/office/officeart/2005/8/layout/vList3"/>
    <dgm:cxn modelId="{D1E35E22-0948-46D2-A449-83E6BEE505C5}" type="presParOf" srcId="{62BC637C-4E25-4BA3-81A3-42BEA2F2BD4B}" destId="{4E85C534-BC7C-4D37-B42A-BC294EE9EC05}" srcOrd="4" destOrd="0" presId="urn:microsoft.com/office/officeart/2005/8/layout/vList3"/>
    <dgm:cxn modelId="{C5102D11-0F11-42A4-BDE3-10BC5B8F4429}" type="presParOf" srcId="{4E85C534-BC7C-4D37-B42A-BC294EE9EC05}" destId="{6C50F106-A82B-4579-B98D-AD81E81837F5}" srcOrd="0" destOrd="0" presId="urn:microsoft.com/office/officeart/2005/8/layout/vList3"/>
    <dgm:cxn modelId="{9C358544-BFAB-4CFE-9C7D-083E0AFCEE55}" type="presParOf" srcId="{4E85C534-BC7C-4D37-B42A-BC294EE9EC05}" destId="{DD0BE8E5-E9C3-4E73-9D56-6C14FE434C7E}" srcOrd="1" destOrd="0" presId="urn:microsoft.com/office/officeart/2005/8/layout/vList3"/>
    <dgm:cxn modelId="{C9B61D64-B009-4900-971C-6B60C24603F2}" type="presParOf" srcId="{62BC637C-4E25-4BA3-81A3-42BEA2F2BD4B}" destId="{43DDFDDE-2878-4EE2-90F2-21FA482DB091}" srcOrd="5" destOrd="0" presId="urn:microsoft.com/office/officeart/2005/8/layout/vList3"/>
    <dgm:cxn modelId="{2579A9BA-6646-48FE-82CA-EB626266C306}" type="presParOf" srcId="{62BC637C-4E25-4BA3-81A3-42BEA2F2BD4B}" destId="{91118BA9-D2F9-4460-A1ED-CB95D6E26801}" srcOrd="6" destOrd="0" presId="urn:microsoft.com/office/officeart/2005/8/layout/vList3"/>
    <dgm:cxn modelId="{B9069CEB-C9BA-469A-9149-E2DD3BF2A766}" type="presParOf" srcId="{91118BA9-D2F9-4460-A1ED-CB95D6E26801}" destId="{741121B0-C7E5-41CD-8000-22E5C5CA5DEB}" srcOrd="0" destOrd="0" presId="urn:microsoft.com/office/officeart/2005/8/layout/vList3"/>
    <dgm:cxn modelId="{F3D9568F-139E-4E5C-A7CC-3AB224BEFDD1}" type="presParOf" srcId="{91118BA9-D2F9-4460-A1ED-CB95D6E26801}" destId="{2BEAB6C3-4919-4B21-ACCD-021C0212D7BE}" srcOrd="1" destOrd="0" presId="urn:microsoft.com/office/officeart/2005/8/layout/vList3"/>
    <dgm:cxn modelId="{051A8B2B-9D97-44B6-BDAE-4BF1EFF44263}" type="presParOf" srcId="{62BC637C-4E25-4BA3-81A3-42BEA2F2BD4B}" destId="{8C9D1E0D-4E7B-45D4-A7F7-413D4F59D787}" srcOrd="7" destOrd="0" presId="urn:microsoft.com/office/officeart/2005/8/layout/vList3"/>
    <dgm:cxn modelId="{C47030FF-C48C-48F3-B1EA-A482EF967D6C}" type="presParOf" srcId="{62BC637C-4E25-4BA3-81A3-42BEA2F2BD4B}" destId="{E88172B0-D12C-49F4-AEB9-5B9B98262173}" srcOrd="8" destOrd="0" presId="urn:microsoft.com/office/officeart/2005/8/layout/vList3"/>
    <dgm:cxn modelId="{38C31BFB-9047-4461-ACDA-99BA516D94A9}" type="presParOf" srcId="{E88172B0-D12C-49F4-AEB9-5B9B98262173}" destId="{54E51A8B-2CD7-4BDB-9E7D-E78683C64664}" srcOrd="0" destOrd="0" presId="urn:microsoft.com/office/officeart/2005/8/layout/vList3"/>
    <dgm:cxn modelId="{E437895F-646B-4FB4-8DF9-A3DAC3B13A9C}" type="presParOf" srcId="{E88172B0-D12C-49F4-AEB9-5B9B98262173}" destId="{D2C5DB04-7414-4DEE-BFD9-FAF6D46843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E6973B-71C5-4DE7-BC1C-07B73A007657}"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EC"/>
        </a:p>
      </dgm:t>
    </dgm:pt>
    <dgm:pt modelId="{5E7949F3-F921-477E-AECC-8FC9EA7F3FCE}">
      <dgm:prSet phldrT="[Texto]"/>
      <dgm:spPr/>
      <dgm:t>
        <a:bodyPr/>
        <a:lstStyle/>
        <a:p>
          <a:pPr>
            <a:buFont typeface="Symbol" panose="05050102010706020507" pitchFamily="18" charset="2"/>
            <a:buChar char=""/>
          </a:pPr>
          <a:r>
            <a:rPr lang="es-EC" dirty="0"/>
            <a:t>Se recomienda fortalecer aspectos positivos para los trabajadores del campo administrativo, por ejemplo, mejorar la higiene, limpieza, temperatura, relaciones personales con sus superiores, entre otras, con fin incrementar la satisfacción laboral.</a:t>
          </a:r>
        </a:p>
      </dgm:t>
    </dgm:pt>
    <dgm:pt modelId="{A2432FB2-2EC2-4456-B105-2898D36031F4}" type="parTrans" cxnId="{DB721B12-679F-4CED-B755-07643A4AC1B0}">
      <dgm:prSet/>
      <dgm:spPr/>
      <dgm:t>
        <a:bodyPr/>
        <a:lstStyle/>
        <a:p>
          <a:endParaRPr lang="es-EC"/>
        </a:p>
      </dgm:t>
    </dgm:pt>
    <dgm:pt modelId="{24CE5B2F-5CE1-486E-AD3C-AF4A09EED7B4}" type="sibTrans" cxnId="{DB721B12-679F-4CED-B755-07643A4AC1B0}">
      <dgm:prSet/>
      <dgm:spPr/>
      <dgm:t>
        <a:bodyPr/>
        <a:lstStyle/>
        <a:p>
          <a:endParaRPr lang="es-EC"/>
        </a:p>
      </dgm:t>
    </dgm:pt>
    <dgm:pt modelId="{C4572F50-B2BD-4DFF-9001-0715C6110D72}">
      <dgm:prSet phldrT="[Texto]"/>
      <dgm:spPr/>
      <dgm:t>
        <a:bodyPr/>
        <a:lstStyle/>
        <a:p>
          <a:pPr>
            <a:buFont typeface="Symbol" panose="05050102010706020507" pitchFamily="18" charset="2"/>
            <a:buChar char=""/>
          </a:pPr>
          <a:r>
            <a:rPr lang="es-EC" dirty="0"/>
            <a:t>Se debe realizar un estudio de carga laboral para reasignar actividades al personal de acuerdo a un estudio de tiempos y movimientos, de esta manera, se evitará la sobrecarga laboral que genera estrés de rol en cada colaborador de la organización. </a:t>
          </a:r>
        </a:p>
      </dgm:t>
    </dgm:pt>
    <dgm:pt modelId="{03CD4E68-7DDA-46F3-9E45-103E26B6C418}" type="parTrans" cxnId="{127DF82F-2D39-44CA-8E78-DCC689F53DD2}">
      <dgm:prSet/>
      <dgm:spPr/>
      <dgm:t>
        <a:bodyPr/>
        <a:lstStyle/>
        <a:p>
          <a:endParaRPr lang="es-EC"/>
        </a:p>
      </dgm:t>
    </dgm:pt>
    <dgm:pt modelId="{B36C770E-0D0A-486F-941F-5DAFC460FA50}" type="sibTrans" cxnId="{127DF82F-2D39-44CA-8E78-DCC689F53DD2}">
      <dgm:prSet/>
      <dgm:spPr/>
      <dgm:t>
        <a:bodyPr/>
        <a:lstStyle/>
        <a:p>
          <a:endParaRPr lang="es-EC"/>
        </a:p>
      </dgm:t>
    </dgm:pt>
    <dgm:pt modelId="{CD0CA093-594A-42AB-981A-05B857CC0270}">
      <dgm:prSet phldrT="[Texto]"/>
      <dgm:spPr/>
      <dgm:t>
        <a:bodyPr/>
        <a:lstStyle/>
        <a:p>
          <a:pPr>
            <a:buFont typeface="Symbol" panose="05050102010706020507" pitchFamily="18" charset="2"/>
            <a:buChar char=""/>
          </a:pPr>
          <a:r>
            <a:rPr lang="es-EC" dirty="0"/>
            <a:t>Utilizar los aspectos positivos como la frecuencia de supervisión, logros por objetivos, metas y tasas de producción para crear nuevas estrategias que permitan a los trabajadores sentirse satisfechos en todos los campos posibles. </a:t>
          </a:r>
        </a:p>
      </dgm:t>
    </dgm:pt>
    <dgm:pt modelId="{634CA4DF-6B75-44C7-B110-DCC2AA350DF8}" type="parTrans" cxnId="{4912C77E-B01B-4D5A-897B-94A5A9A992D9}">
      <dgm:prSet/>
      <dgm:spPr/>
      <dgm:t>
        <a:bodyPr/>
        <a:lstStyle/>
        <a:p>
          <a:endParaRPr lang="es-EC"/>
        </a:p>
      </dgm:t>
    </dgm:pt>
    <dgm:pt modelId="{BCCE13C1-EA52-421A-93C8-C6D636604418}" type="sibTrans" cxnId="{4912C77E-B01B-4D5A-897B-94A5A9A992D9}">
      <dgm:prSet/>
      <dgm:spPr/>
      <dgm:t>
        <a:bodyPr/>
        <a:lstStyle/>
        <a:p>
          <a:endParaRPr lang="es-EC"/>
        </a:p>
      </dgm:t>
    </dgm:pt>
    <dgm:pt modelId="{A1F13494-2303-4AEC-89FD-3028065B3541}">
      <dgm:prSet phldrT="[Texto]"/>
      <dgm:spPr/>
      <dgm:t>
        <a:bodyPr/>
        <a:lstStyle/>
        <a:p>
          <a:pPr>
            <a:buFont typeface="Symbol" panose="05050102010706020507" pitchFamily="18" charset="2"/>
            <a:buChar char=""/>
          </a:pPr>
          <a:r>
            <a:rPr lang="es-EC" dirty="0"/>
            <a:t>Se recomienda asignar los recursos necesarios con el fin facilitar la labor del personal administrativo, de esta manera será posible alcanzar la eficiencia personal y la sostenibilidad de la Universidad. </a:t>
          </a:r>
        </a:p>
      </dgm:t>
    </dgm:pt>
    <dgm:pt modelId="{D4931324-CCD2-4A7D-8939-C6207D231CFA}" type="parTrans" cxnId="{BD1215F5-3673-4D39-8393-E1988E849875}">
      <dgm:prSet/>
      <dgm:spPr/>
      <dgm:t>
        <a:bodyPr/>
        <a:lstStyle/>
        <a:p>
          <a:endParaRPr lang="es-EC"/>
        </a:p>
      </dgm:t>
    </dgm:pt>
    <dgm:pt modelId="{2CDFB8B6-133B-4376-8B2A-CF9ACFC7B9EE}" type="sibTrans" cxnId="{BD1215F5-3673-4D39-8393-E1988E849875}">
      <dgm:prSet/>
      <dgm:spPr/>
      <dgm:t>
        <a:bodyPr/>
        <a:lstStyle/>
        <a:p>
          <a:endParaRPr lang="es-EC"/>
        </a:p>
      </dgm:t>
    </dgm:pt>
    <dgm:pt modelId="{1BE53DD7-8E11-4C81-BA92-645D542420BF}" type="pres">
      <dgm:prSet presAssocID="{F5E6973B-71C5-4DE7-BC1C-07B73A007657}" presName="Name0" presStyleCnt="0">
        <dgm:presLayoutVars>
          <dgm:dir/>
          <dgm:resizeHandles val="exact"/>
        </dgm:presLayoutVars>
      </dgm:prSet>
      <dgm:spPr/>
    </dgm:pt>
    <dgm:pt modelId="{78CB9679-A49A-4161-9597-7714E5E13818}" type="pres">
      <dgm:prSet presAssocID="{5E7949F3-F921-477E-AECC-8FC9EA7F3FCE}" presName="composite" presStyleCnt="0"/>
      <dgm:spPr/>
    </dgm:pt>
    <dgm:pt modelId="{C184C9B1-5E83-4758-87F5-5A4E8F398483}" type="pres">
      <dgm:prSet presAssocID="{5E7949F3-F921-477E-AECC-8FC9EA7F3FCE}" presName="rect1" presStyleLbl="trAlignAcc1" presStyleIdx="0" presStyleCnt="4">
        <dgm:presLayoutVars>
          <dgm:bulletEnabled val="1"/>
        </dgm:presLayoutVars>
      </dgm:prSet>
      <dgm:spPr/>
    </dgm:pt>
    <dgm:pt modelId="{8F48EAA7-7E53-4F9C-A059-255E216E7EB5}" type="pres">
      <dgm:prSet presAssocID="{5E7949F3-F921-477E-AECC-8FC9EA7F3FCE}" presName="rect2" presStyleLbl="fgImgPlace1" presStyleIdx="0" presStyleCnt="4"/>
      <dgm:spPr/>
    </dgm:pt>
    <dgm:pt modelId="{165F6A2D-DF7F-4EC1-83DA-145B6B7633BC}" type="pres">
      <dgm:prSet presAssocID="{24CE5B2F-5CE1-486E-AD3C-AF4A09EED7B4}" presName="sibTrans" presStyleCnt="0"/>
      <dgm:spPr/>
    </dgm:pt>
    <dgm:pt modelId="{C1CADDFE-C662-4904-AC4A-3309D1EC41F3}" type="pres">
      <dgm:prSet presAssocID="{C4572F50-B2BD-4DFF-9001-0715C6110D72}" presName="composite" presStyleCnt="0"/>
      <dgm:spPr/>
    </dgm:pt>
    <dgm:pt modelId="{793D64E8-E1C6-4D08-9456-5FC1A7726128}" type="pres">
      <dgm:prSet presAssocID="{C4572F50-B2BD-4DFF-9001-0715C6110D72}" presName="rect1" presStyleLbl="trAlignAcc1" presStyleIdx="1" presStyleCnt="4">
        <dgm:presLayoutVars>
          <dgm:bulletEnabled val="1"/>
        </dgm:presLayoutVars>
      </dgm:prSet>
      <dgm:spPr/>
    </dgm:pt>
    <dgm:pt modelId="{0808A2DA-4507-4993-86A5-94728FAAA1A3}" type="pres">
      <dgm:prSet presAssocID="{C4572F50-B2BD-4DFF-9001-0715C6110D72}" presName="rect2" presStyleLbl="fgImgPlace1" presStyleIdx="1" presStyleCnt="4"/>
      <dgm:spPr/>
    </dgm:pt>
    <dgm:pt modelId="{7C9D9BD1-9344-4FDC-8F8F-1C885D38D457}" type="pres">
      <dgm:prSet presAssocID="{B36C770E-0D0A-486F-941F-5DAFC460FA50}" presName="sibTrans" presStyleCnt="0"/>
      <dgm:spPr/>
    </dgm:pt>
    <dgm:pt modelId="{E12F649B-88F0-4C95-B0FB-FB71C8A1614A}" type="pres">
      <dgm:prSet presAssocID="{CD0CA093-594A-42AB-981A-05B857CC0270}" presName="composite" presStyleCnt="0"/>
      <dgm:spPr/>
    </dgm:pt>
    <dgm:pt modelId="{F0DFA17B-389C-4CBB-8DC8-25A0593732E4}" type="pres">
      <dgm:prSet presAssocID="{CD0CA093-594A-42AB-981A-05B857CC0270}" presName="rect1" presStyleLbl="trAlignAcc1" presStyleIdx="2" presStyleCnt="4">
        <dgm:presLayoutVars>
          <dgm:bulletEnabled val="1"/>
        </dgm:presLayoutVars>
      </dgm:prSet>
      <dgm:spPr/>
    </dgm:pt>
    <dgm:pt modelId="{0A077CA8-541C-434E-99EF-8C8408F925BF}" type="pres">
      <dgm:prSet presAssocID="{CD0CA093-594A-42AB-981A-05B857CC0270}" presName="rect2" presStyleLbl="fgImgPlace1" presStyleIdx="2" presStyleCnt="4"/>
      <dgm:spPr/>
    </dgm:pt>
    <dgm:pt modelId="{5855B8EC-197B-4A55-B981-26615965E92D}" type="pres">
      <dgm:prSet presAssocID="{BCCE13C1-EA52-421A-93C8-C6D636604418}" presName="sibTrans" presStyleCnt="0"/>
      <dgm:spPr/>
    </dgm:pt>
    <dgm:pt modelId="{14EA241F-0386-4E22-8E9B-1C3D89671309}" type="pres">
      <dgm:prSet presAssocID="{A1F13494-2303-4AEC-89FD-3028065B3541}" presName="composite" presStyleCnt="0"/>
      <dgm:spPr/>
    </dgm:pt>
    <dgm:pt modelId="{575F9332-446B-4E84-94D1-6F753C5EB9F4}" type="pres">
      <dgm:prSet presAssocID="{A1F13494-2303-4AEC-89FD-3028065B3541}" presName="rect1" presStyleLbl="trAlignAcc1" presStyleIdx="3" presStyleCnt="4">
        <dgm:presLayoutVars>
          <dgm:bulletEnabled val="1"/>
        </dgm:presLayoutVars>
      </dgm:prSet>
      <dgm:spPr/>
    </dgm:pt>
    <dgm:pt modelId="{A835F2EE-01BF-47B7-82B7-637CA6731592}" type="pres">
      <dgm:prSet presAssocID="{A1F13494-2303-4AEC-89FD-3028065B3541}" presName="rect2" presStyleLbl="fgImgPlace1" presStyleIdx="3" presStyleCnt="4"/>
      <dgm:spPr/>
    </dgm:pt>
  </dgm:ptLst>
  <dgm:cxnLst>
    <dgm:cxn modelId="{DB721B12-679F-4CED-B755-07643A4AC1B0}" srcId="{F5E6973B-71C5-4DE7-BC1C-07B73A007657}" destId="{5E7949F3-F921-477E-AECC-8FC9EA7F3FCE}" srcOrd="0" destOrd="0" parTransId="{A2432FB2-2EC2-4456-B105-2898D36031F4}" sibTransId="{24CE5B2F-5CE1-486E-AD3C-AF4A09EED7B4}"/>
    <dgm:cxn modelId="{127DF82F-2D39-44CA-8E78-DCC689F53DD2}" srcId="{F5E6973B-71C5-4DE7-BC1C-07B73A007657}" destId="{C4572F50-B2BD-4DFF-9001-0715C6110D72}" srcOrd="1" destOrd="0" parTransId="{03CD4E68-7DDA-46F3-9E45-103E26B6C418}" sibTransId="{B36C770E-0D0A-486F-941F-5DAFC460FA50}"/>
    <dgm:cxn modelId="{74091666-E613-43C1-A221-39E62D8DBBF5}" type="presOf" srcId="{F5E6973B-71C5-4DE7-BC1C-07B73A007657}" destId="{1BE53DD7-8E11-4C81-BA92-645D542420BF}" srcOrd="0" destOrd="0" presId="urn:microsoft.com/office/officeart/2008/layout/PictureStrips"/>
    <dgm:cxn modelId="{4912C77E-B01B-4D5A-897B-94A5A9A992D9}" srcId="{F5E6973B-71C5-4DE7-BC1C-07B73A007657}" destId="{CD0CA093-594A-42AB-981A-05B857CC0270}" srcOrd="2" destOrd="0" parTransId="{634CA4DF-6B75-44C7-B110-DCC2AA350DF8}" sibTransId="{BCCE13C1-EA52-421A-93C8-C6D636604418}"/>
    <dgm:cxn modelId="{BF5DEB89-4FA7-421E-BB4F-92D995D1E1FD}" type="presOf" srcId="{5E7949F3-F921-477E-AECC-8FC9EA7F3FCE}" destId="{C184C9B1-5E83-4758-87F5-5A4E8F398483}" srcOrd="0" destOrd="0" presId="urn:microsoft.com/office/officeart/2008/layout/PictureStrips"/>
    <dgm:cxn modelId="{84DD38B0-A25E-490B-96B9-219917FCA561}" type="presOf" srcId="{C4572F50-B2BD-4DFF-9001-0715C6110D72}" destId="{793D64E8-E1C6-4D08-9456-5FC1A7726128}" srcOrd="0" destOrd="0" presId="urn:microsoft.com/office/officeart/2008/layout/PictureStrips"/>
    <dgm:cxn modelId="{73EE55C5-7BDD-44F9-958C-283DDC17ED97}" type="presOf" srcId="{CD0CA093-594A-42AB-981A-05B857CC0270}" destId="{F0DFA17B-389C-4CBB-8DC8-25A0593732E4}" srcOrd="0" destOrd="0" presId="urn:microsoft.com/office/officeart/2008/layout/PictureStrips"/>
    <dgm:cxn modelId="{5E6593F4-1B9E-4F09-86B8-454D11BA8C29}" type="presOf" srcId="{A1F13494-2303-4AEC-89FD-3028065B3541}" destId="{575F9332-446B-4E84-94D1-6F753C5EB9F4}" srcOrd="0" destOrd="0" presId="urn:microsoft.com/office/officeart/2008/layout/PictureStrips"/>
    <dgm:cxn modelId="{BD1215F5-3673-4D39-8393-E1988E849875}" srcId="{F5E6973B-71C5-4DE7-BC1C-07B73A007657}" destId="{A1F13494-2303-4AEC-89FD-3028065B3541}" srcOrd="3" destOrd="0" parTransId="{D4931324-CCD2-4A7D-8939-C6207D231CFA}" sibTransId="{2CDFB8B6-133B-4376-8B2A-CF9ACFC7B9EE}"/>
    <dgm:cxn modelId="{1487A019-24D2-480E-88E4-0962D499FC39}" type="presParOf" srcId="{1BE53DD7-8E11-4C81-BA92-645D542420BF}" destId="{78CB9679-A49A-4161-9597-7714E5E13818}" srcOrd="0" destOrd="0" presId="urn:microsoft.com/office/officeart/2008/layout/PictureStrips"/>
    <dgm:cxn modelId="{20683287-05A8-4596-BE31-69A5FF1E68AD}" type="presParOf" srcId="{78CB9679-A49A-4161-9597-7714E5E13818}" destId="{C184C9B1-5E83-4758-87F5-5A4E8F398483}" srcOrd="0" destOrd="0" presId="urn:microsoft.com/office/officeart/2008/layout/PictureStrips"/>
    <dgm:cxn modelId="{005FF19C-698A-4C76-A752-9838400A31DA}" type="presParOf" srcId="{78CB9679-A49A-4161-9597-7714E5E13818}" destId="{8F48EAA7-7E53-4F9C-A059-255E216E7EB5}" srcOrd="1" destOrd="0" presId="urn:microsoft.com/office/officeart/2008/layout/PictureStrips"/>
    <dgm:cxn modelId="{BD7958FE-1A5A-4B30-8E33-991CB43EC64B}" type="presParOf" srcId="{1BE53DD7-8E11-4C81-BA92-645D542420BF}" destId="{165F6A2D-DF7F-4EC1-83DA-145B6B7633BC}" srcOrd="1" destOrd="0" presId="urn:microsoft.com/office/officeart/2008/layout/PictureStrips"/>
    <dgm:cxn modelId="{6180C3D1-469B-40DA-B2D7-2AD411B431B3}" type="presParOf" srcId="{1BE53DD7-8E11-4C81-BA92-645D542420BF}" destId="{C1CADDFE-C662-4904-AC4A-3309D1EC41F3}" srcOrd="2" destOrd="0" presId="urn:microsoft.com/office/officeart/2008/layout/PictureStrips"/>
    <dgm:cxn modelId="{5BDD4583-1EE8-4163-9D9E-9F1DD6C1040C}" type="presParOf" srcId="{C1CADDFE-C662-4904-AC4A-3309D1EC41F3}" destId="{793D64E8-E1C6-4D08-9456-5FC1A7726128}" srcOrd="0" destOrd="0" presId="urn:microsoft.com/office/officeart/2008/layout/PictureStrips"/>
    <dgm:cxn modelId="{98ECBD0D-83E3-4370-AA3E-251B0AD73EBB}" type="presParOf" srcId="{C1CADDFE-C662-4904-AC4A-3309D1EC41F3}" destId="{0808A2DA-4507-4993-86A5-94728FAAA1A3}" srcOrd="1" destOrd="0" presId="urn:microsoft.com/office/officeart/2008/layout/PictureStrips"/>
    <dgm:cxn modelId="{FD139E4C-0FEB-4B4E-A739-BFEC6627B7B1}" type="presParOf" srcId="{1BE53DD7-8E11-4C81-BA92-645D542420BF}" destId="{7C9D9BD1-9344-4FDC-8F8F-1C885D38D457}" srcOrd="3" destOrd="0" presId="urn:microsoft.com/office/officeart/2008/layout/PictureStrips"/>
    <dgm:cxn modelId="{E66DE4BE-96C2-45FF-8D1E-ACC011C22A2C}" type="presParOf" srcId="{1BE53DD7-8E11-4C81-BA92-645D542420BF}" destId="{E12F649B-88F0-4C95-B0FB-FB71C8A1614A}" srcOrd="4" destOrd="0" presId="urn:microsoft.com/office/officeart/2008/layout/PictureStrips"/>
    <dgm:cxn modelId="{E547992F-F7B7-489F-AE45-F65A88CD22DB}" type="presParOf" srcId="{E12F649B-88F0-4C95-B0FB-FB71C8A1614A}" destId="{F0DFA17B-389C-4CBB-8DC8-25A0593732E4}" srcOrd="0" destOrd="0" presId="urn:microsoft.com/office/officeart/2008/layout/PictureStrips"/>
    <dgm:cxn modelId="{6F00FEC4-989B-4729-8849-930F51029064}" type="presParOf" srcId="{E12F649B-88F0-4C95-B0FB-FB71C8A1614A}" destId="{0A077CA8-541C-434E-99EF-8C8408F925BF}" srcOrd="1" destOrd="0" presId="urn:microsoft.com/office/officeart/2008/layout/PictureStrips"/>
    <dgm:cxn modelId="{6D5BE56C-1264-494B-81D6-9C667A47B07D}" type="presParOf" srcId="{1BE53DD7-8E11-4C81-BA92-645D542420BF}" destId="{5855B8EC-197B-4A55-B981-26615965E92D}" srcOrd="5" destOrd="0" presId="urn:microsoft.com/office/officeart/2008/layout/PictureStrips"/>
    <dgm:cxn modelId="{9B4F72DE-34F9-453E-97A5-E05ED7E42587}" type="presParOf" srcId="{1BE53DD7-8E11-4C81-BA92-645D542420BF}" destId="{14EA241F-0386-4E22-8E9B-1C3D89671309}" srcOrd="6" destOrd="0" presId="urn:microsoft.com/office/officeart/2008/layout/PictureStrips"/>
    <dgm:cxn modelId="{9A0D3001-6C7E-4AA8-B2BB-B6F15B3FAD05}" type="presParOf" srcId="{14EA241F-0386-4E22-8E9B-1C3D89671309}" destId="{575F9332-446B-4E84-94D1-6F753C5EB9F4}" srcOrd="0" destOrd="0" presId="urn:microsoft.com/office/officeart/2008/layout/PictureStrips"/>
    <dgm:cxn modelId="{49D14E93-1272-4B4F-8FC2-DE897E6BFD7C}" type="presParOf" srcId="{14EA241F-0386-4E22-8E9B-1C3D89671309}" destId="{A835F2EE-01BF-47B7-82B7-637CA673159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8C11C-85FF-4D10-8137-E07754817781}"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32F98898-6882-42AE-BE7E-669D929A27B5}">
      <dgm:prSet phldrT="[Texto]"/>
      <dgm:spPr/>
      <dgm:t>
        <a:bodyPr/>
        <a:lstStyle/>
        <a:p>
          <a:r>
            <a:rPr lang="es-EC" dirty="0"/>
            <a:t>Satisfacción con la supervisión	</a:t>
          </a:r>
        </a:p>
      </dgm:t>
    </dgm:pt>
    <dgm:pt modelId="{17B9E869-E1FF-4455-B588-924EF2187EEF}" type="parTrans" cxnId="{22FD4BED-31B5-4954-9813-F6F30D3D6C10}">
      <dgm:prSet/>
      <dgm:spPr/>
      <dgm:t>
        <a:bodyPr/>
        <a:lstStyle/>
        <a:p>
          <a:endParaRPr lang="es-EC"/>
        </a:p>
      </dgm:t>
    </dgm:pt>
    <dgm:pt modelId="{6BA17E1B-DD9D-4E71-9ED9-479E7C685E64}" type="sibTrans" cxnId="{22FD4BED-31B5-4954-9813-F6F30D3D6C10}">
      <dgm:prSet/>
      <dgm:spPr/>
      <dgm:t>
        <a:bodyPr/>
        <a:lstStyle/>
        <a:p>
          <a:endParaRPr lang="es-EC"/>
        </a:p>
      </dgm:t>
    </dgm:pt>
    <dgm:pt modelId="{7BF8673A-58DF-4823-A50F-60C17A448BB7}">
      <dgm:prSet phldrT="[Texto]"/>
      <dgm:spPr/>
      <dgm:t>
        <a:bodyPr/>
        <a:lstStyle/>
        <a:p>
          <a:r>
            <a:rPr lang="es-EC" dirty="0"/>
            <a:t>Satisfacción con el ambiente físico</a:t>
          </a:r>
        </a:p>
      </dgm:t>
    </dgm:pt>
    <dgm:pt modelId="{0AC7EB2F-B9F2-46CF-8D24-F2EA4436CEE7}" type="parTrans" cxnId="{406BCB74-8231-4FB9-8104-9387FFA047F7}">
      <dgm:prSet/>
      <dgm:spPr/>
      <dgm:t>
        <a:bodyPr/>
        <a:lstStyle/>
        <a:p>
          <a:endParaRPr lang="es-EC"/>
        </a:p>
      </dgm:t>
    </dgm:pt>
    <dgm:pt modelId="{A11569AA-CA4F-47D5-8DB3-D1DB712870D5}" type="sibTrans" cxnId="{406BCB74-8231-4FB9-8104-9387FFA047F7}">
      <dgm:prSet/>
      <dgm:spPr/>
      <dgm:t>
        <a:bodyPr/>
        <a:lstStyle/>
        <a:p>
          <a:endParaRPr lang="es-EC"/>
        </a:p>
      </dgm:t>
    </dgm:pt>
    <dgm:pt modelId="{A0B252B4-5B45-440C-B3EA-60EA601296B3}">
      <dgm:prSet phldrT="[Texto]"/>
      <dgm:spPr/>
      <dgm:t>
        <a:bodyPr/>
        <a:lstStyle/>
        <a:p>
          <a:r>
            <a:rPr lang="es-EC" dirty="0"/>
            <a:t>Satisfacción </a:t>
          </a:r>
          <a:r>
            <a:rPr lang="es-EC"/>
            <a:t>con las prestaciones </a:t>
          </a:r>
          <a:r>
            <a:rPr lang="es-EC" dirty="0"/>
            <a:t>percibidas</a:t>
          </a:r>
        </a:p>
      </dgm:t>
    </dgm:pt>
    <dgm:pt modelId="{9160A415-D59D-45CD-A1F8-47F78AF53CC5}" type="parTrans" cxnId="{57B56F84-8A80-4F04-AEC6-FD85A916AE1E}">
      <dgm:prSet/>
      <dgm:spPr/>
      <dgm:t>
        <a:bodyPr/>
        <a:lstStyle/>
        <a:p>
          <a:endParaRPr lang="es-EC"/>
        </a:p>
      </dgm:t>
    </dgm:pt>
    <dgm:pt modelId="{BD685356-1C7E-4294-A155-7AD05D2A32BC}" type="sibTrans" cxnId="{57B56F84-8A80-4F04-AEC6-FD85A916AE1E}">
      <dgm:prSet/>
      <dgm:spPr/>
      <dgm:t>
        <a:bodyPr/>
        <a:lstStyle/>
        <a:p>
          <a:endParaRPr lang="es-EC"/>
        </a:p>
      </dgm:t>
    </dgm:pt>
    <dgm:pt modelId="{1DA4B4B9-0C9F-4D17-A326-469F913AE8DD}" type="pres">
      <dgm:prSet presAssocID="{7018C11C-85FF-4D10-8137-E07754817781}" presName="Name0" presStyleCnt="0">
        <dgm:presLayoutVars>
          <dgm:chMax val="7"/>
          <dgm:chPref val="7"/>
          <dgm:dir/>
        </dgm:presLayoutVars>
      </dgm:prSet>
      <dgm:spPr/>
    </dgm:pt>
    <dgm:pt modelId="{95A1AF30-4C23-4331-BAD3-B95AE711F7C6}" type="pres">
      <dgm:prSet presAssocID="{7018C11C-85FF-4D10-8137-E07754817781}" presName="Name1" presStyleCnt="0"/>
      <dgm:spPr/>
    </dgm:pt>
    <dgm:pt modelId="{73B27CAD-BA63-40A0-A263-EF08A1C150BB}" type="pres">
      <dgm:prSet presAssocID="{7018C11C-85FF-4D10-8137-E07754817781}" presName="cycle" presStyleCnt="0"/>
      <dgm:spPr/>
    </dgm:pt>
    <dgm:pt modelId="{803D53BD-F697-478E-A5CF-6E118BE8A846}" type="pres">
      <dgm:prSet presAssocID="{7018C11C-85FF-4D10-8137-E07754817781}" presName="srcNode" presStyleLbl="node1" presStyleIdx="0" presStyleCnt="3"/>
      <dgm:spPr/>
    </dgm:pt>
    <dgm:pt modelId="{AEA5BD0F-B921-4045-A150-7C46AFBD3045}" type="pres">
      <dgm:prSet presAssocID="{7018C11C-85FF-4D10-8137-E07754817781}" presName="conn" presStyleLbl="parChTrans1D2" presStyleIdx="0" presStyleCnt="1"/>
      <dgm:spPr/>
    </dgm:pt>
    <dgm:pt modelId="{6E2B2FCA-F975-4404-A138-A28C8DEEA555}" type="pres">
      <dgm:prSet presAssocID="{7018C11C-85FF-4D10-8137-E07754817781}" presName="extraNode" presStyleLbl="node1" presStyleIdx="0" presStyleCnt="3"/>
      <dgm:spPr/>
    </dgm:pt>
    <dgm:pt modelId="{6214CBF4-1C6C-4423-A022-1D6E89C4D51D}" type="pres">
      <dgm:prSet presAssocID="{7018C11C-85FF-4D10-8137-E07754817781}" presName="dstNode" presStyleLbl="node1" presStyleIdx="0" presStyleCnt="3"/>
      <dgm:spPr/>
    </dgm:pt>
    <dgm:pt modelId="{853E2C6F-D17C-4D30-A60E-0E7E658105A6}" type="pres">
      <dgm:prSet presAssocID="{32F98898-6882-42AE-BE7E-669D929A27B5}" presName="text_1" presStyleLbl="node1" presStyleIdx="0" presStyleCnt="3">
        <dgm:presLayoutVars>
          <dgm:bulletEnabled val="1"/>
        </dgm:presLayoutVars>
      </dgm:prSet>
      <dgm:spPr/>
    </dgm:pt>
    <dgm:pt modelId="{84BC3189-3EC8-4D7A-BB67-AD38EA0F8F25}" type="pres">
      <dgm:prSet presAssocID="{32F98898-6882-42AE-BE7E-669D929A27B5}" presName="accent_1" presStyleCnt="0"/>
      <dgm:spPr/>
    </dgm:pt>
    <dgm:pt modelId="{5AADEEFD-2C76-405D-9CD3-AA954DA4DD5D}" type="pres">
      <dgm:prSet presAssocID="{32F98898-6882-42AE-BE7E-669D929A27B5}" presName="accentRepeatNode" presStyleLbl="solidFgAcc1" presStyleIdx="0" presStyleCnt="3"/>
      <dgm:spPr/>
    </dgm:pt>
    <dgm:pt modelId="{71CDF0F0-22D2-43EA-BD49-147DD776F3AD}" type="pres">
      <dgm:prSet presAssocID="{7BF8673A-58DF-4823-A50F-60C17A448BB7}" presName="text_2" presStyleLbl="node1" presStyleIdx="1" presStyleCnt="3">
        <dgm:presLayoutVars>
          <dgm:bulletEnabled val="1"/>
        </dgm:presLayoutVars>
      </dgm:prSet>
      <dgm:spPr/>
    </dgm:pt>
    <dgm:pt modelId="{ACCEE171-E076-455D-B069-9EF98FE2E5E7}" type="pres">
      <dgm:prSet presAssocID="{7BF8673A-58DF-4823-A50F-60C17A448BB7}" presName="accent_2" presStyleCnt="0"/>
      <dgm:spPr/>
    </dgm:pt>
    <dgm:pt modelId="{33C0A31A-BDC8-49F2-BA0F-A08143FEE266}" type="pres">
      <dgm:prSet presAssocID="{7BF8673A-58DF-4823-A50F-60C17A448BB7}" presName="accentRepeatNode" presStyleLbl="solidFgAcc1" presStyleIdx="1" presStyleCnt="3"/>
      <dgm:spPr/>
    </dgm:pt>
    <dgm:pt modelId="{98235943-4BAB-4BF4-AD90-953C370E0425}" type="pres">
      <dgm:prSet presAssocID="{A0B252B4-5B45-440C-B3EA-60EA601296B3}" presName="text_3" presStyleLbl="node1" presStyleIdx="2" presStyleCnt="3">
        <dgm:presLayoutVars>
          <dgm:bulletEnabled val="1"/>
        </dgm:presLayoutVars>
      </dgm:prSet>
      <dgm:spPr/>
    </dgm:pt>
    <dgm:pt modelId="{E5668F0A-42CA-4F43-B6B6-46010AF265FB}" type="pres">
      <dgm:prSet presAssocID="{A0B252B4-5B45-440C-B3EA-60EA601296B3}" presName="accent_3" presStyleCnt="0"/>
      <dgm:spPr/>
    </dgm:pt>
    <dgm:pt modelId="{529F5556-792C-4132-8C85-4FBE6B43C9A3}" type="pres">
      <dgm:prSet presAssocID="{A0B252B4-5B45-440C-B3EA-60EA601296B3}" presName="accentRepeatNode" presStyleLbl="solidFgAcc1" presStyleIdx="2" presStyleCnt="3"/>
      <dgm:spPr/>
    </dgm:pt>
  </dgm:ptLst>
  <dgm:cxnLst>
    <dgm:cxn modelId="{406BCB74-8231-4FB9-8104-9387FFA047F7}" srcId="{7018C11C-85FF-4D10-8137-E07754817781}" destId="{7BF8673A-58DF-4823-A50F-60C17A448BB7}" srcOrd="1" destOrd="0" parTransId="{0AC7EB2F-B9F2-46CF-8D24-F2EA4436CEE7}" sibTransId="{A11569AA-CA4F-47D5-8DB3-D1DB712870D5}"/>
    <dgm:cxn modelId="{57B56F84-8A80-4F04-AEC6-FD85A916AE1E}" srcId="{7018C11C-85FF-4D10-8137-E07754817781}" destId="{A0B252B4-5B45-440C-B3EA-60EA601296B3}" srcOrd="2" destOrd="0" parTransId="{9160A415-D59D-45CD-A1F8-47F78AF53CC5}" sibTransId="{BD685356-1C7E-4294-A155-7AD05D2A32BC}"/>
    <dgm:cxn modelId="{52EF5F8D-673D-4F22-8A03-B497FA613F3F}" type="presOf" srcId="{7018C11C-85FF-4D10-8137-E07754817781}" destId="{1DA4B4B9-0C9F-4D17-A326-469F913AE8DD}" srcOrd="0" destOrd="0" presId="urn:microsoft.com/office/officeart/2008/layout/VerticalCurvedList"/>
    <dgm:cxn modelId="{A1249690-E783-4BDE-8824-F2A66B35A0C3}" type="presOf" srcId="{32F98898-6882-42AE-BE7E-669D929A27B5}" destId="{853E2C6F-D17C-4D30-A60E-0E7E658105A6}" srcOrd="0" destOrd="0" presId="urn:microsoft.com/office/officeart/2008/layout/VerticalCurvedList"/>
    <dgm:cxn modelId="{7FBA04A4-7268-434D-A07D-3B0FB28E7347}" type="presOf" srcId="{6BA17E1B-DD9D-4E71-9ED9-479E7C685E64}" destId="{AEA5BD0F-B921-4045-A150-7C46AFBD3045}" srcOrd="0" destOrd="0" presId="urn:microsoft.com/office/officeart/2008/layout/VerticalCurvedList"/>
    <dgm:cxn modelId="{D3A689B1-39FE-43EC-A6A0-266C17B4013C}" type="presOf" srcId="{A0B252B4-5B45-440C-B3EA-60EA601296B3}" destId="{98235943-4BAB-4BF4-AD90-953C370E0425}" srcOrd="0" destOrd="0" presId="urn:microsoft.com/office/officeart/2008/layout/VerticalCurvedList"/>
    <dgm:cxn modelId="{659FA2B1-BB25-48A0-AD3F-A0DC25EB1A01}" type="presOf" srcId="{7BF8673A-58DF-4823-A50F-60C17A448BB7}" destId="{71CDF0F0-22D2-43EA-BD49-147DD776F3AD}" srcOrd="0" destOrd="0" presId="urn:microsoft.com/office/officeart/2008/layout/VerticalCurvedList"/>
    <dgm:cxn modelId="{22FD4BED-31B5-4954-9813-F6F30D3D6C10}" srcId="{7018C11C-85FF-4D10-8137-E07754817781}" destId="{32F98898-6882-42AE-BE7E-669D929A27B5}" srcOrd="0" destOrd="0" parTransId="{17B9E869-E1FF-4455-B588-924EF2187EEF}" sibTransId="{6BA17E1B-DD9D-4E71-9ED9-479E7C685E64}"/>
    <dgm:cxn modelId="{C50AAA17-D69C-40B6-A17F-6E1C8F87D2B7}" type="presParOf" srcId="{1DA4B4B9-0C9F-4D17-A326-469F913AE8DD}" destId="{95A1AF30-4C23-4331-BAD3-B95AE711F7C6}" srcOrd="0" destOrd="0" presId="urn:microsoft.com/office/officeart/2008/layout/VerticalCurvedList"/>
    <dgm:cxn modelId="{47FAF21E-431D-409D-914D-DED9C487EE1D}" type="presParOf" srcId="{95A1AF30-4C23-4331-BAD3-B95AE711F7C6}" destId="{73B27CAD-BA63-40A0-A263-EF08A1C150BB}" srcOrd="0" destOrd="0" presId="urn:microsoft.com/office/officeart/2008/layout/VerticalCurvedList"/>
    <dgm:cxn modelId="{8DEE3E7B-6CCE-4100-88A7-3BA52374AD54}" type="presParOf" srcId="{73B27CAD-BA63-40A0-A263-EF08A1C150BB}" destId="{803D53BD-F697-478E-A5CF-6E118BE8A846}" srcOrd="0" destOrd="0" presId="urn:microsoft.com/office/officeart/2008/layout/VerticalCurvedList"/>
    <dgm:cxn modelId="{CEC19D6F-030C-4787-B9F3-711586284870}" type="presParOf" srcId="{73B27CAD-BA63-40A0-A263-EF08A1C150BB}" destId="{AEA5BD0F-B921-4045-A150-7C46AFBD3045}" srcOrd="1" destOrd="0" presId="urn:microsoft.com/office/officeart/2008/layout/VerticalCurvedList"/>
    <dgm:cxn modelId="{4F2ED7A2-795B-46FB-A1D1-A2E6BFD79112}" type="presParOf" srcId="{73B27CAD-BA63-40A0-A263-EF08A1C150BB}" destId="{6E2B2FCA-F975-4404-A138-A28C8DEEA555}" srcOrd="2" destOrd="0" presId="urn:microsoft.com/office/officeart/2008/layout/VerticalCurvedList"/>
    <dgm:cxn modelId="{CFA4DFC5-C1ED-4A49-8BC4-7FF7889EEDCD}" type="presParOf" srcId="{73B27CAD-BA63-40A0-A263-EF08A1C150BB}" destId="{6214CBF4-1C6C-4423-A022-1D6E89C4D51D}" srcOrd="3" destOrd="0" presId="urn:microsoft.com/office/officeart/2008/layout/VerticalCurvedList"/>
    <dgm:cxn modelId="{2DA762FE-78A5-4F4F-91E6-1E8B015B777A}" type="presParOf" srcId="{95A1AF30-4C23-4331-BAD3-B95AE711F7C6}" destId="{853E2C6F-D17C-4D30-A60E-0E7E658105A6}" srcOrd="1" destOrd="0" presId="urn:microsoft.com/office/officeart/2008/layout/VerticalCurvedList"/>
    <dgm:cxn modelId="{46C53B7B-16C1-4F75-9F7B-EC3366BFD2EC}" type="presParOf" srcId="{95A1AF30-4C23-4331-BAD3-B95AE711F7C6}" destId="{84BC3189-3EC8-4D7A-BB67-AD38EA0F8F25}" srcOrd="2" destOrd="0" presId="urn:microsoft.com/office/officeart/2008/layout/VerticalCurvedList"/>
    <dgm:cxn modelId="{EFEDF968-949E-45AF-BA08-6BD69F84A38D}" type="presParOf" srcId="{84BC3189-3EC8-4D7A-BB67-AD38EA0F8F25}" destId="{5AADEEFD-2C76-405D-9CD3-AA954DA4DD5D}" srcOrd="0" destOrd="0" presId="urn:microsoft.com/office/officeart/2008/layout/VerticalCurvedList"/>
    <dgm:cxn modelId="{D4E4A858-1716-459E-8277-FAC7C9E7E227}" type="presParOf" srcId="{95A1AF30-4C23-4331-BAD3-B95AE711F7C6}" destId="{71CDF0F0-22D2-43EA-BD49-147DD776F3AD}" srcOrd="3" destOrd="0" presId="urn:microsoft.com/office/officeart/2008/layout/VerticalCurvedList"/>
    <dgm:cxn modelId="{3CB613AD-02D7-45B1-B7FA-4B4ECE83D14C}" type="presParOf" srcId="{95A1AF30-4C23-4331-BAD3-B95AE711F7C6}" destId="{ACCEE171-E076-455D-B069-9EF98FE2E5E7}" srcOrd="4" destOrd="0" presId="urn:microsoft.com/office/officeart/2008/layout/VerticalCurvedList"/>
    <dgm:cxn modelId="{D274242D-E3C0-49F6-AC5D-143EBB45E6AD}" type="presParOf" srcId="{ACCEE171-E076-455D-B069-9EF98FE2E5E7}" destId="{33C0A31A-BDC8-49F2-BA0F-A08143FEE266}" srcOrd="0" destOrd="0" presId="urn:microsoft.com/office/officeart/2008/layout/VerticalCurvedList"/>
    <dgm:cxn modelId="{664BF68D-C21E-4043-B8CC-638125317706}" type="presParOf" srcId="{95A1AF30-4C23-4331-BAD3-B95AE711F7C6}" destId="{98235943-4BAB-4BF4-AD90-953C370E0425}" srcOrd="5" destOrd="0" presId="urn:microsoft.com/office/officeart/2008/layout/VerticalCurvedList"/>
    <dgm:cxn modelId="{A2777C5E-3D17-4F0D-A9AA-854264736EDE}" type="presParOf" srcId="{95A1AF30-4C23-4331-BAD3-B95AE711F7C6}" destId="{E5668F0A-42CA-4F43-B6B6-46010AF265FB}" srcOrd="6" destOrd="0" presId="urn:microsoft.com/office/officeart/2008/layout/VerticalCurvedList"/>
    <dgm:cxn modelId="{1BDF8B3A-A146-4B91-84F7-CA240EA7DFDC}" type="presParOf" srcId="{E5668F0A-42CA-4F43-B6B6-46010AF265FB}" destId="{529F5556-792C-4132-8C85-4FBE6B43C9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8F2E9-484E-4164-9573-353D76E9A21F}" type="doc">
      <dgm:prSet loTypeId="urn:microsoft.com/office/officeart/2005/8/layout/matrix2" loCatId="matrix" qsTypeId="urn:microsoft.com/office/officeart/2005/8/quickstyle/simple3" qsCatId="simple" csTypeId="urn:microsoft.com/office/officeart/2005/8/colors/colorful5" csCatId="colorful" phldr="1"/>
      <dgm:spPr/>
      <dgm:t>
        <a:bodyPr/>
        <a:lstStyle/>
        <a:p>
          <a:endParaRPr lang="es-EC"/>
        </a:p>
      </dgm:t>
    </dgm:pt>
    <dgm:pt modelId="{BBD5ACA0-346E-48B0-A996-BB5372D6382A}">
      <dgm:prSet phldrT="[Texto]"/>
      <dgm:spPr/>
      <dgm:t>
        <a:bodyPr/>
        <a:lstStyle/>
        <a:p>
          <a:r>
            <a:rPr lang="es-EC" dirty="0"/>
            <a:t>Desde principios del siglo XXI existen contextos socio-económicos que aumentan los niveles de estrés de rol. </a:t>
          </a:r>
        </a:p>
      </dgm:t>
    </dgm:pt>
    <dgm:pt modelId="{C83ACA3B-9DFE-4FD9-A6F8-46DCD6B86BE0}" type="parTrans" cxnId="{99374801-05F9-4D41-87E0-1BF28030FAAB}">
      <dgm:prSet/>
      <dgm:spPr/>
      <dgm:t>
        <a:bodyPr/>
        <a:lstStyle/>
        <a:p>
          <a:endParaRPr lang="es-EC"/>
        </a:p>
      </dgm:t>
    </dgm:pt>
    <dgm:pt modelId="{3CB1A9B6-28A2-4004-8880-9613267192AC}" type="sibTrans" cxnId="{99374801-05F9-4D41-87E0-1BF28030FAAB}">
      <dgm:prSet/>
      <dgm:spPr/>
      <dgm:t>
        <a:bodyPr/>
        <a:lstStyle/>
        <a:p>
          <a:endParaRPr lang="es-EC"/>
        </a:p>
      </dgm:t>
    </dgm:pt>
    <dgm:pt modelId="{73E20414-D240-4634-B4D0-0E782162DFDB}">
      <dgm:prSet phldrT="[Texto]"/>
      <dgm:spPr/>
      <dgm:t>
        <a:bodyPr/>
        <a:lstStyle/>
        <a:p>
          <a:r>
            <a:rPr lang="es-EC" dirty="0"/>
            <a:t>Actualmente, los cambios se generan en la estructura y funciones de un puesto de trabajo para adaptarse a la competencia.</a:t>
          </a:r>
        </a:p>
      </dgm:t>
    </dgm:pt>
    <dgm:pt modelId="{2AAD4EE3-E14F-4138-8811-46153B00FBC4}" type="parTrans" cxnId="{DB7866E7-90E8-4810-9151-AC510D81B9CF}">
      <dgm:prSet/>
      <dgm:spPr/>
      <dgm:t>
        <a:bodyPr/>
        <a:lstStyle/>
        <a:p>
          <a:endParaRPr lang="es-EC"/>
        </a:p>
      </dgm:t>
    </dgm:pt>
    <dgm:pt modelId="{6F8EBC89-DCBE-4D47-A301-E85882FF4E2C}" type="sibTrans" cxnId="{DB7866E7-90E8-4810-9151-AC510D81B9CF}">
      <dgm:prSet/>
      <dgm:spPr/>
      <dgm:t>
        <a:bodyPr/>
        <a:lstStyle/>
        <a:p>
          <a:endParaRPr lang="es-EC"/>
        </a:p>
      </dgm:t>
    </dgm:pt>
    <dgm:pt modelId="{2662A912-994E-4C9D-803F-6EE665E9B54D}">
      <dgm:prSet phldrT="[Texto]"/>
      <dgm:spPr/>
      <dgm:t>
        <a:bodyPr/>
        <a:lstStyle/>
        <a:p>
          <a:r>
            <a:rPr lang="es-EC" dirty="0"/>
            <a:t>En el Ecuador hoy en día no hay estudios sobre la relación de estas variables. </a:t>
          </a:r>
        </a:p>
      </dgm:t>
    </dgm:pt>
    <dgm:pt modelId="{8E10438D-755C-4670-946B-4719DB1F5DA0}" type="parTrans" cxnId="{180D13B7-ADAA-4CF7-B898-1DAAA87A157C}">
      <dgm:prSet/>
      <dgm:spPr/>
      <dgm:t>
        <a:bodyPr/>
        <a:lstStyle/>
        <a:p>
          <a:endParaRPr lang="es-EC"/>
        </a:p>
      </dgm:t>
    </dgm:pt>
    <dgm:pt modelId="{0EE1253C-66DE-4F8A-9197-9688B063D9B5}" type="sibTrans" cxnId="{180D13B7-ADAA-4CF7-B898-1DAAA87A157C}">
      <dgm:prSet/>
      <dgm:spPr/>
      <dgm:t>
        <a:bodyPr/>
        <a:lstStyle/>
        <a:p>
          <a:endParaRPr lang="es-EC"/>
        </a:p>
      </dgm:t>
    </dgm:pt>
    <dgm:pt modelId="{57ACB906-A94B-4C81-8243-8F98F68DB825}">
      <dgm:prSet phldrT="[Texto]"/>
      <dgm:spPr/>
      <dgm:t>
        <a:bodyPr/>
        <a:lstStyle/>
        <a:p>
          <a:r>
            <a:rPr lang="es-EC" dirty="0"/>
            <a:t>UFA-ESPE, Universidad acreditada y representativa. </a:t>
          </a:r>
        </a:p>
      </dgm:t>
    </dgm:pt>
    <dgm:pt modelId="{5107BD13-5AC2-4C7C-9361-4911271C2B5B}" type="parTrans" cxnId="{6909C93E-82A4-4094-8990-A2077665B870}">
      <dgm:prSet/>
      <dgm:spPr/>
      <dgm:t>
        <a:bodyPr/>
        <a:lstStyle/>
        <a:p>
          <a:endParaRPr lang="es-EC"/>
        </a:p>
      </dgm:t>
    </dgm:pt>
    <dgm:pt modelId="{6C77E1AE-985E-489E-BBB7-6A7535C3674F}" type="sibTrans" cxnId="{6909C93E-82A4-4094-8990-A2077665B870}">
      <dgm:prSet/>
      <dgm:spPr/>
      <dgm:t>
        <a:bodyPr/>
        <a:lstStyle/>
        <a:p>
          <a:endParaRPr lang="es-EC"/>
        </a:p>
      </dgm:t>
    </dgm:pt>
    <dgm:pt modelId="{F45D218E-C3E1-419E-AB4E-0B86005BF099}" type="pres">
      <dgm:prSet presAssocID="{FF38F2E9-484E-4164-9573-353D76E9A21F}" presName="matrix" presStyleCnt="0">
        <dgm:presLayoutVars>
          <dgm:chMax val="1"/>
          <dgm:dir/>
          <dgm:resizeHandles val="exact"/>
        </dgm:presLayoutVars>
      </dgm:prSet>
      <dgm:spPr/>
    </dgm:pt>
    <dgm:pt modelId="{6717F98A-9542-4344-80D7-B864ED4585D4}" type="pres">
      <dgm:prSet presAssocID="{FF38F2E9-484E-4164-9573-353D76E9A21F}" presName="axisShape" presStyleLbl="bgShp" presStyleIdx="0" presStyleCnt="1"/>
      <dgm:spPr/>
    </dgm:pt>
    <dgm:pt modelId="{8395F996-E30C-41A4-854B-2CFC51291200}" type="pres">
      <dgm:prSet presAssocID="{FF38F2E9-484E-4164-9573-353D76E9A21F}" presName="rect1" presStyleLbl="node1" presStyleIdx="0" presStyleCnt="4">
        <dgm:presLayoutVars>
          <dgm:chMax val="0"/>
          <dgm:chPref val="0"/>
          <dgm:bulletEnabled val="1"/>
        </dgm:presLayoutVars>
      </dgm:prSet>
      <dgm:spPr/>
    </dgm:pt>
    <dgm:pt modelId="{A94206D7-351B-4233-A3AB-D8C9F5B6C24F}" type="pres">
      <dgm:prSet presAssocID="{FF38F2E9-484E-4164-9573-353D76E9A21F}" presName="rect2" presStyleLbl="node1" presStyleIdx="1" presStyleCnt="4">
        <dgm:presLayoutVars>
          <dgm:chMax val="0"/>
          <dgm:chPref val="0"/>
          <dgm:bulletEnabled val="1"/>
        </dgm:presLayoutVars>
      </dgm:prSet>
      <dgm:spPr/>
    </dgm:pt>
    <dgm:pt modelId="{E77622DC-08E6-4D62-B9D4-4F2ED3FEA9A2}" type="pres">
      <dgm:prSet presAssocID="{FF38F2E9-484E-4164-9573-353D76E9A21F}" presName="rect3" presStyleLbl="node1" presStyleIdx="2" presStyleCnt="4">
        <dgm:presLayoutVars>
          <dgm:chMax val="0"/>
          <dgm:chPref val="0"/>
          <dgm:bulletEnabled val="1"/>
        </dgm:presLayoutVars>
      </dgm:prSet>
      <dgm:spPr/>
    </dgm:pt>
    <dgm:pt modelId="{F0FC2165-9235-4208-843F-B84E6AB65B6F}" type="pres">
      <dgm:prSet presAssocID="{FF38F2E9-484E-4164-9573-353D76E9A21F}" presName="rect4" presStyleLbl="node1" presStyleIdx="3" presStyleCnt="4">
        <dgm:presLayoutVars>
          <dgm:chMax val="0"/>
          <dgm:chPref val="0"/>
          <dgm:bulletEnabled val="1"/>
        </dgm:presLayoutVars>
      </dgm:prSet>
      <dgm:spPr/>
    </dgm:pt>
  </dgm:ptLst>
  <dgm:cxnLst>
    <dgm:cxn modelId="{99374801-05F9-4D41-87E0-1BF28030FAAB}" srcId="{FF38F2E9-484E-4164-9573-353D76E9A21F}" destId="{BBD5ACA0-346E-48B0-A996-BB5372D6382A}" srcOrd="0" destOrd="0" parTransId="{C83ACA3B-9DFE-4FD9-A6F8-46DCD6B86BE0}" sibTransId="{3CB1A9B6-28A2-4004-8880-9613267192AC}"/>
    <dgm:cxn modelId="{6909C93E-82A4-4094-8990-A2077665B870}" srcId="{FF38F2E9-484E-4164-9573-353D76E9A21F}" destId="{57ACB906-A94B-4C81-8243-8F98F68DB825}" srcOrd="3" destOrd="0" parTransId="{5107BD13-5AC2-4C7C-9361-4911271C2B5B}" sibTransId="{6C77E1AE-985E-489E-BBB7-6A7535C3674F}"/>
    <dgm:cxn modelId="{BC91985C-5DD4-4757-889F-2EC610A45524}" type="presOf" srcId="{73E20414-D240-4634-B4D0-0E782162DFDB}" destId="{A94206D7-351B-4233-A3AB-D8C9F5B6C24F}" srcOrd="0" destOrd="0" presId="urn:microsoft.com/office/officeart/2005/8/layout/matrix2"/>
    <dgm:cxn modelId="{4009DE60-EE54-4829-9418-812B116A4115}" type="presOf" srcId="{BBD5ACA0-346E-48B0-A996-BB5372D6382A}" destId="{8395F996-E30C-41A4-854B-2CFC51291200}" srcOrd="0" destOrd="0" presId="urn:microsoft.com/office/officeart/2005/8/layout/matrix2"/>
    <dgm:cxn modelId="{62903775-7ABD-4D32-8721-3C74BF2B5475}" type="presOf" srcId="{57ACB906-A94B-4C81-8243-8F98F68DB825}" destId="{F0FC2165-9235-4208-843F-B84E6AB65B6F}" srcOrd="0" destOrd="0" presId="urn:microsoft.com/office/officeart/2005/8/layout/matrix2"/>
    <dgm:cxn modelId="{28B7B258-E61E-4359-8C83-D931F29036DD}" type="presOf" srcId="{2662A912-994E-4C9D-803F-6EE665E9B54D}" destId="{E77622DC-08E6-4D62-B9D4-4F2ED3FEA9A2}" srcOrd="0" destOrd="0" presId="urn:microsoft.com/office/officeart/2005/8/layout/matrix2"/>
    <dgm:cxn modelId="{180D13B7-ADAA-4CF7-B898-1DAAA87A157C}" srcId="{FF38F2E9-484E-4164-9573-353D76E9A21F}" destId="{2662A912-994E-4C9D-803F-6EE665E9B54D}" srcOrd="2" destOrd="0" parTransId="{8E10438D-755C-4670-946B-4719DB1F5DA0}" sibTransId="{0EE1253C-66DE-4F8A-9197-9688B063D9B5}"/>
    <dgm:cxn modelId="{14C75BE0-866D-489B-B625-4D0EBF7770FE}" type="presOf" srcId="{FF38F2E9-484E-4164-9573-353D76E9A21F}" destId="{F45D218E-C3E1-419E-AB4E-0B86005BF099}" srcOrd="0" destOrd="0" presId="urn:microsoft.com/office/officeart/2005/8/layout/matrix2"/>
    <dgm:cxn modelId="{DB7866E7-90E8-4810-9151-AC510D81B9CF}" srcId="{FF38F2E9-484E-4164-9573-353D76E9A21F}" destId="{73E20414-D240-4634-B4D0-0E782162DFDB}" srcOrd="1" destOrd="0" parTransId="{2AAD4EE3-E14F-4138-8811-46153B00FBC4}" sibTransId="{6F8EBC89-DCBE-4D47-A301-E85882FF4E2C}"/>
    <dgm:cxn modelId="{FACC0500-EC3A-4DF8-90FB-AF744226ADC3}" type="presParOf" srcId="{F45D218E-C3E1-419E-AB4E-0B86005BF099}" destId="{6717F98A-9542-4344-80D7-B864ED4585D4}" srcOrd="0" destOrd="0" presId="urn:microsoft.com/office/officeart/2005/8/layout/matrix2"/>
    <dgm:cxn modelId="{B128E134-0977-40BE-9320-B33CB48F3C79}" type="presParOf" srcId="{F45D218E-C3E1-419E-AB4E-0B86005BF099}" destId="{8395F996-E30C-41A4-854B-2CFC51291200}" srcOrd="1" destOrd="0" presId="urn:microsoft.com/office/officeart/2005/8/layout/matrix2"/>
    <dgm:cxn modelId="{FE6ACCFA-EBAD-4757-9596-0A4DBCFC0466}" type="presParOf" srcId="{F45D218E-C3E1-419E-AB4E-0B86005BF099}" destId="{A94206D7-351B-4233-A3AB-D8C9F5B6C24F}" srcOrd="2" destOrd="0" presId="urn:microsoft.com/office/officeart/2005/8/layout/matrix2"/>
    <dgm:cxn modelId="{E0CD4942-AF59-4D3E-993C-F5F8EFCC864E}" type="presParOf" srcId="{F45D218E-C3E1-419E-AB4E-0B86005BF099}" destId="{E77622DC-08E6-4D62-B9D4-4F2ED3FEA9A2}" srcOrd="3" destOrd="0" presId="urn:microsoft.com/office/officeart/2005/8/layout/matrix2"/>
    <dgm:cxn modelId="{1A2EEDBE-0A34-4560-8798-7B6C3E06D37F}" type="presParOf" srcId="{F45D218E-C3E1-419E-AB4E-0B86005BF099}" destId="{F0FC2165-9235-4208-843F-B84E6AB65B6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5DF1A-1024-401D-A5DB-A2E9C5FE14F8}"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s-EC"/>
        </a:p>
      </dgm:t>
    </dgm:pt>
    <dgm:pt modelId="{7C9A29E2-6733-4862-878E-96B4188574D0}">
      <dgm:prSet phldrT="[Texto]"/>
      <dgm:spPr/>
      <dgm:t>
        <a:bodyPr/>
        <a:lstStyle/>
        <a:p>
          <a:r>
            <a:rPr lang="es-EC" b="1" dirty="0"/>
            <a:t>Ho:</a:t>
          </a:r>
          <a:r>
            <a:rPr lang="es-EC" dirty="0"/>
            <a:t> El estrés de rol tiene relación positiva con la satisfacción laboral.</a:t>
          </a:r>
        </a:p>
        <a:p>
          <a:r>
            <a:rPr lang="es-EC" b="1" dirty="0"/>
            <a:t>H1: </a:t>
          </a:r>
          <a:r>
            <a:rPr lang="es-EC" dirty="0"/>
            <a:t>El estrés de rol tiene relación negativa con la satisfacción laboral. </a:t>
          </a:r>
        </a:p>
      </dgm:t>
    </dgm:pt>
    <dgm:pt modelId="{D4A06428-9365-43D6-A688-0BEBE76E8838}" type="parTrans" cxnId="{C656EFD5-7E1F-40A5-8B19-FD1ACF501DAF}">
      <dgm:prSet/>
      <dgm:spPr/>
      <dgm:t>
        <a:bodyPr/>
        <a:lstStyle/>
        <a:p>
          <a:endParaRPr lang="es-EC"/>
        </a:p>
      </dgm:t>
    </dgm:pt>
    <dgm:pt modelId="{D073CAD3-1422-402F-8444-E045E07F7C07}" type="sibTrans" cxnId="{C656EFD5-7E1F-40A5-8B19-FD1ACF501DAF}">
      <dgm:prSet/>
      <dgm:spPr/>
      <dgm:t>
        <a:bodyPr/>
        <a:lstStyle/>
        <a:p>
          <a:endParaRPr lang="es-EC"/>
        </a:p>
      </dgm:t>
    </dgm:pt>
    <dgm:pt modelId="{F2AE446A-1312-41F4-A21B-BBBC5637DDDD}">
      <dgm:prSet phldrT="[Texto]"/>
      <dgm:spPr/>
      <dgm:t>
        <a:bodyPr/>
        <a:lstStyle/>
        <a:p>
          <a:r>
            <a:rPr lang="es-EC" b="1" dirty="0"/>
            <a:t>VARIABLE INDEPENDIENTE</a:t>
          </a:r>
        </a:p>
        <a:p>
          <a:r>
            <a:rPr lang="es-EC" dirty="0"/>
            <a:t>Estrés de rol</a:t>
          </a:r>
        </a:p>
      </dgm:t>
    </dgm:pt>
    <dgm:pt modelId="{1CF364F0-4F4C-4EE9-9ADD-719325BEF42B}" type="parTrans" cxnId="{0CE6D20F-F4BF-4E6D-AC27-8519CFC9578F}">
      <dgm:prSet/>
      <dgm:spPr/>
      <dgm:t>
        <a:bodyPr/>
        <a:lstStyle/>
        <a:p>
          <a:endParaRPr lang="es-EC"/>
        </a:p>
      </dgm:t>
    </dgm:pt>
    <dgm:pt modelId="{D2E2B58A-D7E8-4A7F-A601-8BBDE2412326}" type="sibTrans" cxnId="{0CE6D20F-F4BF-4E6D-AC27-8519CFC9578F}">
      <dgm:prSet/>
      <dgm:spPr/>
      <dgm:t>
        <a:bodyPr/>
        <a:lstStyle/>
        <a:p>
          <a:endParaRPr lang="es-EC"/>
        </a:p>
      </dgm:t>
    </dgm:pt>
    <dgm:pt modelId="{AD7E8FAC-77CD-490D-8900-68115F8F1531}">
      <dgm:prSet phldrT="[Texto]"/>
      <dgm:spPr/>
      <dgm:t>
        <a:bodyPr/>
        <a:lstStyle/>
        <a:p>
          <a:r>
            <a:rPr lang="es-EC" b="1" dirty="0"/>
            <a:t>VARIABLE DEPENDIENTE</a:t>
          </a:r>
        </a:p>
        <a:p>
          <a:r>
            <a:rPr lang="es-EC" dirty="0"/>
            <a:t>Satisfacción laboral</a:t>
          </a:r>
        </a:p>
      </dgm:t>
    </dgm:pt>
    <dgm:pt modelId="{BEA25BC8-068F-4ABA-BF8D-3B4687A1A0C3}" type="parTrans" cxnId="{8A1EBD25-8D12-47F5-9CCF-3626BC5886D0}">
      <dgm:prSet/>
      <dgm:spPr/>
      <dgm:t>
        <a:bodyPr/>
        <a:lstStyle/>
        <a:p>
          <a:endParaRPr lang="es-EC"/>
        </a:p>
      </dgm:t>
    </dgm:pt>
    <dgm:pt modelId="{20117E8C-C62A-4C67-99C6-EB16347C0691}" type="sibTrans" cxnId="{8A1EBD25-8D12-47F5-9CCF-3626BC5886D0}">
      <dgm:prSet/>
      <dgm:spPr/>
      <dgm:t>
        <a:bodyPr/>
        <a:lstStyle/>
        <a:p>
          <a:endParaRPr lang="es-EC"/>
        </a:p>
      </dgm:t>
    </dgm:pt>
    <dgm:pt modelId="{79F2486F-1F6F-4CD7-B3BA-51FE32D8ADFB}" type="pres">
      <dgm:prSet presAssocID="{8755DF1A-1024-401D-A5DB-A2E9C5FE14F8}" presName="cycle" presStyleCnt="0">
        <dgm:presLayoutVars>
          <dgm:chMax val="1"/>
          <dgm:dir/>
          <dgm:animLvl val="ctr"/>
          <dgm:resizeHandles val="exact"/>
        </dgm:presLayoutVars>
      </dgm:prSet>
      <dgm:spPr/>
    </dgm:pt>
    <dgm:pt modelId="{825A079C-4282-4287-9F5B-EB9A859C62DF}" type="pres">
      <dgm:prSet presAssocID="{7C9A29E2-6733-4862-878E-96B4188574D0}" presName="centerShape" presStyleLbl="node0" presStyleIdx="0" presStyleCnt="1" custScaleX="196808" custScaleY="165952" custLinFactNeighborX="-880" custLinFactNeighborY="11876"/>
      <dgm:spPr/>
    </dgm:pt>
    <dgm:pt modelId="{BB080E1B-0767-4E4B-ADAF-FAF8DCC20C56}" type="pres">
      <dgm:prSet presAssocID="{1CF364F0-4F4C-4EE9-9ADD-719325BEF42B}" presName="parTrans" presStyleLbl="bgSibTrans2D1" presStyleIdx="0" presStyleCnt="2"/>
      <dgm:spPr/>
    </dgm:pt>
    <dgm:pt modelId="{D1A2AE74-7F19-4CC0-8D85-CC3B6AEC0D46}" type="pres">
      <dgm:prSet presAssocID="{F2AE446A-1312-41F4-A21B-BBBC5637DDDD}" presName="node" presStyleLbl="node1" presStyleIdx="0" presStyleCnt="2" custRadScaleRad="114839" custRadScaleInc="10352">
        <dgm:presLayoutVars>
          <dgm:bulletEnabled val="1"/>
        </dgm:presLayoutVars>
      </dgm:prSet>
      <dgm:spPr/>
    </dgm:pt>
    <dgm:pt modelId="{2B6DEA26-44E4-4804-AC72-6438E1A3B92E}" type="pres">
      <dgm:prSet presAssocID="{BEA25BC8-068F-4ABA-BF8D-3B4687A1A0C3}" presName="parTrans" presStyleLbl="bgSibTrans2D1" presStyleIdx="1" presStyleCnt="2"/>
      <dgm:spPr/>
    </dgm:pt>
    <dgm:pt modelId="{4D6642F8-3931-46DC-ABED-90CFE1777DEC}" type="pres">
      <dgm:prSet presAssocID="{AD7E8FAC-77CD-490D-8900-68115F8F1531}" presName="node" presStyleLbl="node1" presStyleIdx="1" presStyleCnt="2" custRadScaleRad="114481" custRadScaleInc="-10547">
        <dgm:presLayoutVars>
          <dgm:bulletEnabled val="1"/>
        </dgm:presLayoutVars>
      </dgm:prSet>
      <dgm:spPr/>
    </dgm:pt>
  </dgm:ptLst>
  <dgm:cxnLst>
    <dgm:cxn modelId="{0CE6D20F-F4BF-4E6D-AC27-8519CFC9578F}" srcId="{7C9A29E2-6733-4862-878E-96B4188574D0}" destId="{F2AE446A-1312-41F4-A21B-BBBC5637DDDD}" srcOrd="0" destOrd="0" parTransId="{1CF364F0-4F4C-4EE9-9ADD-719325BEF42B}" sibTransId="{D2E2B58A-D7E8-4A7F-A601-8BBDE2412326}"/>
    <dgm:cxn modelId="{95149713-48CC-42AE-A308-2E3D898C3139}" type="presOf" srcId="{8755DF1A-1024-401D-A5DB-A2E9C5FE14F8}" destId="{79F2486F-1F6F-4CD7-B3BA-51FE32D8ADFB}" srcOrd="0" destOrd="0" presId="urn:microsoft.com/office/officeart/2005/8/layout/radial4"/>
    <dgm:cxn modelId="{C338FE19-0323-4416-A693-829CBD934381}" type="presOf" srcId="{BEA25BC8-068F-4ABA-BF8D-3B4687A1A0C3}" destId="{2B6DEA26-44E4-4804-AC72-6438E1A3B92E}" srcOrd="0" destOrd="0" presId="urn:microsoft.com/office/officeart/2005/8/layout/radial4"/>
    <dgm:cxn modelId="{8A1EBD25-8D12-47F5-9CCF-3626BC5886D0}" srcId="{7C9A29E2-6733-4862-878E-96B4188574D0}" destId="{AD7E8FAC-77CD-490D-8900-68115F8F1531}" srcOrd="1" destOrd="0" parTransId="{BEA25BC8-068F-4ABA-BF8D-3B4687A1A0C3}" sibTransId="{20117E8C-C62A-4C67-99C6-EB16347C0691}"/>
    <dgm:cxn modelId="{D7946031-3ADD-4C38-BC6E-D8AB040B18BF}" type="presOf" srcId="{1CF364F0-4F4C-4EE9-9ADD-719325BEF42B}" destId="{BB080E1B-0767-4E4B-ADAF-FAF8DCC20C56}" srcOrd="0" destOrd="0" presId="urn:microsoft.com/office/officeart/2005/8/layout/radial4"/>
    <dgm:cxn modelId="{ADCCD93C-D8C0-46A4-A0E6-A4327FDDE39B}" type="presOf" srcId="{AD7E8FAC-77CD-490D-8900-68115F8F1531}" destId="{4D6642F8-3931-46DC-ABED-90CFE1777DEC}" srcOrd="0" destOrd="0" presId="urn:microsoft.com/office/officeart/2005/8/layout/radial4"/>
    <dgm:cxn modelId="{8958259B-3A3F-4048-B062-C6B46A138DF4}" type="presOf" srcId="{7C9A29E2-6733-4862-878E-96B4188574D0}" destId="{825A079C-4282-4287-9F5B-EB9A859C62DF}" srcOrd="0" destOrd="0" presId="urn:microsoft.com/office/officeart/2005/8/layout/radial4"/>
    <dgm:cxn modelId="{2A3D22B8-1465-4846-8A02-7C90E115AB3D}" type="presOf" srcId="{F2AE446A-1312-41F4-A21B-BBBC5637DDDD}" destId="{D1A2AE74-7F19-4CC0-8D85-CC3B6AEC0D46}" srcOrd="0" destOrd="0" presId="urn:microsoft.com/office/officeart/2005/8/layout/radial4"/>
    <dgm:cxn modelId="{C656EFD5-7E1F-40A5-8B19-FD1ACF501DAF}" srcId="{8755DF1A-1024-401D-A5DB-A2E9C5FE14F8}" destId="{7C9A29E2-6733-4862-878E-96B4188574D0}" srcOrd="0" destOrd="0" parTransId="{D4A06428-9365-43D6-A688-0BEBE76E8838}" sibTransId="{D073CAD3-1422-402F-8444-E045E07F7C07}"/>
    <dgm:cxn modelId="{E41F824C-D121-41AA-AAC5-2E2E83D799CB}" type="presParOf" srcId="{79F2486F-1F6F-4CD7-B3BA-51FE32D8ADFB}" destId="{825A079C-4282-4287-9F5B-EB9A859C62DF}" srcOrd="0" destOrd="0" presId="urn:microsoft.com/office/officeart/2005/8/layout/radial4"/>
    <dgm:cxn modelId="{773E6644-0764-4086-8ACB-5A7AD85F6A70}" type="presParOf" srcId="{79F2486F-1F6F-4CD7-B3BA-51FE32D8ADFB}" destId="{BB080E1B-0767-4E4B-ADAF-FAF8DCC20C56}" srcOrd="1" destOrd="0" presId="urn:microsoft.com/office/officeart/2005/8/layout/radial4"/>
    <dgm:cxn modelId="{10F09569-3C69-4508-8073-197D814C7023}" type="presParOf" srcId="{79F2486F-1F6F-4CD7-B3BA-51FE32D8ADFB}" destId="{D1A2AE74-7F19-4CC0-8D85-CC3B6AEC0D46}" srcOrd="2" destOrd="0" presId="urn:microsoft.com/office/officeart/2005/8/layout/radial4"/>
    <dgm:cxn modelId="{77E14263-0567-4349-9A69-E40DEA72DCAD}" type="presParOf" srcId="{79F2486F-1F6F-4CD7-B3BA-51FE32D8ADFB}" destId="{2B6DEA26-44E4-4804-AC72-6438E1A3B92E}" srcOrd="3" destOrd="0" presId="urn:microsoft.com/office/officeart/2005/8/layout/radial4"/>
    <dgm:cxn modelId="{EDC9F00C-5CBA-4E62-A777-980C5E3DD9B8}" type="presParOf" srcId="{79F2486F-1F6F-4CD7-B3BA-51FE32D8ADFB}" destId="{4D6642F8-3931-46DC-ABED-90CFE1777DEC}"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B8E210-D9EC-4ACB-8606-ED4895BB926B}" type="doc">
      <dgm:prSet loTypeId="urn:microsoft.com/office/officeart/2009/3/layout/StepUpProcess" loCatId="process" qsTypeId="urn:microsoft.com/office/officeart/2005/8/quickstyle/simple3" qsCatId="simple" csTypeId="urn:microsoft.com/office/officeart/2005/8/colors/colorful4" csCatId="colorful" phldr="1"/>
      <dgm:spPr/>
      <dgm:t>
        <a:bodyPr/>
        <a:lstStyle/>
        <a:p>
          <a:endParaRPr lang="es-EC"/>
        </a:p>
      </dgm:t>
    </dgm:pt>
    <dgm:pt modelId="{922352B2-1657-441A-A052-15E5F3D66FEF}">
      <dgm:prSet phldrT="[Texto]"/>
      <dgm:spPr/>
      <dgm:t>
        <a:bodyPr/>
        <a:lstStyle/>
        <a:p>
          <a:r>
            <a:rPr lang="es-EC" dirty="0"/>
            <a:t>Explica los efectos que produce el estrés de rol y las motivaciones que producen satisfacción laboral (Bakker , Demerouti, &amp; Schaufeli, 2003).</a:t>
          </a:r>
        </a:p>
      </dgm:t>
    </dgm:pt>
    <dgm:pt modelId="{1475D4BB-09FB-4B53-8D11-D38C0821E9F9}" type="parTrans" cxnId="{490C9B70-4ABE-4F3C-B045-8C90439A81B6}">
      <dgm:prSet/>
      <dgm:spPr/>
      <dgm:t>
        <a:bodyPr/>
        <a:lstStyle/>
        <a:p>
          <a:endParaRPr lang="es-EC"/>
        </a:p>
      </dgm:t>
    </dgm:pt>
    <dgm:pt modelId="{F5096DF8-A9A6-41B9-B40E-9A93C9188771}" type="sibTrans" cxnId="{490C9B70-4ABE-4F3C-B045-8C90439A81B6}">
      <dgm:prSet/>
      <dgm:spPr/>
      <dgm:t>
        <a:bodyPr/>
        <a:lstStyle/>
        <a:p>
          <a:endParaRPr lang="es-EC"/>
        </a:p>
      </dgm:t>
    </dgm:pt>
    <dgm:pt modelId="{C487A5FB-862F-44CF-A532-D90B00BCEE7E}">
      <dgm:prSet phldrT="[Texto]"/>
      <dgm:spPr/>
      <dgm:t>
        <a:bodyPr/>
        <a:lstStyle/>
        <a:p>
          <a:r>
            <a:rPr lang="es-EC" dirty="0"/>
            <a:t>Las demandas y recursos laborales son procesos independientes pero al pasar el tiempo también pueden ocasionar efectos conjuntos </a:t>
          </a:r>
        </a:p>
        <a:p>
          <a:endParaRPr lang="es-EC" dirty="0"/>
        </a:p>
      </dgm:t>
    </dgm:pt>
    <dgm:pt modelId="{687032FD-C180-4FFC-B370-F8FD5F8DD103}" type="parTrans" cxnId="{4B364E29-6A1F-42CB-B306-EB62642EDFEC}">
      <dgm:prSet/>
      <dgm:spPr/>
      <dgm:t>
        <a:bodyPr/>
        <a:lstStyle/>
        <a:p>
          <a:endParaRPr lang="es-EC"/>
        </a:p>
      </dgm:t>
    </dgm:pt>
    <dgm:pt modelId="{D52B5DEB-B14A-4161-A419-30AF2B983B51}" type="sibTrans" cxnId="{4B364E29-6A1F-42CB-B306-EB62642EDFEC}">
      <dgm:prSet/>
      <dgm:spPr/>
      <dgm:t>
        <a:bodyPr/>
        <a:lstStyle/>
        <a:p>
          <a:endParaRPr lang="es-EC"/>
        </a:p>
      </dgm:t>
    </dgm:pt>
    <dgm:pt modelId="{57D9CF91-86A1-4C9C-9631-977211D02203}">
      <dgm:prSet phldrT="[Texto]"/>
      <dgm:spPr/>
      <dgm:t>
        <a:bodyPr/>
        <a:lstStyle/>
        <a:p>
          <a:r>
            <a:rPr lang="es-EC" dirty="0"/>
            <a:t>Mediante demandas y recursos laborales</a:t>
          </a:r>
        </a:p>
      </dgm:t>
    </dgm:pt>
    <dgm:pt modelId="{7677084C-F3C7-4EF1-9557-C34658D6BDB3}" type="parTrans" cxnId="{405FBE93-5927-4166-BF9C-E2D0BC945D34}">
      <dgm:prSet/>
      <dgm:spPr/>
      <dgm:t>
        <a:bodyPr/>
        <a:lstStyle/>
        <a:p>
          <a:endParaRPr lang="es-EC"/>
        </a:p>
      </dgm:t>
    </dgm:pt>
    <dgm:pt modelId="{B211A291-15C1-4407-B241-367D0BD3C438}" type="sibTrans" cxnId="{405FBE93-5927-4166-BF9C-E2D0BC945D34}">
      <dgm:prSet/>
      <dgm:spPr/>
      <dgm:t>
        <a:bodyPr/>
        <a:lstStyle/>
        <a:p>
          <a:endParaRPr lang="es-EC"/>
        </a:p>
      </dgm:t>
    </dgm:pt>
    <dgm:pt modelId="{7F7D2628-4320-40A9-A3D2-7BA1E8F92AF6}" type="pres">
      <dgm:prSet presAssocID="{5BB8E210-D9EC-4ACB-8606-ED4895BB926B}" presName="rootnode" presStyleCnt="0">
        <dgm:presLayoutVars>
          <dgm:chMax/>
          <dgm:chPref/>
          <dgm:dir/>
          <dgm:animLvl val="lvl"/>
        </dgm:presLayoutVars>
      </dgm:prSet>
      <dgm:spPr/>
    </dgm:pt>
    <dgm:pt modelId="{561DBAD8-000D-4CB2-8E7D-F757FBDDA184}" type="pres">
      <dgm:prSet presAssocID="{922352B2-1657-441A-A052-15E5F3D66FEF}" presName="composite" presStyleCnt="0"/>
      <dgm:spPr/>
    </dgm:pt>
    <dgm:pt modelId="{1EB9B9E9-80A2-4FA7-BEF7-EFE0FD1B31DA}" type="pres">
      <dgm:prSet presAssocID="{922352B2-1657-441A-A052-15E5F3D66FEF}" presName="LShape" presStyleLbl="alignNode1" presStyleIdx="0" presStyleCnt="5"/>
      <dgm:spPr/>
    </dgm:pt>
    <dgm:pt modelId="{DAB4F7B1-45BB-4612-BC6D-6A14009C91A5}" type="pres">
      <dgm:prSet presAssocID="{922352B2-1657-441A-A052-15E5F3D66FEF}" presName="ParentText" presStyleLbl="revTx" presStyleIdx="0" presStyleCnt="3">
        <dgm:presLayoutVars>
          <dgm:chMax val="0"/>
          <dgm:chPref val="0"/>
          <dgm:bulletEnabled val="1"/>
        </dgm:presLayoutVars>
      </dgm:prSet>
      <dgm:spPr/>
    </dgm:pt>
    <dgm:pt modelId="{4EC03EEF-38F6-40A3-B8CA-10F460C148E9}" type="pres">
      <dgm:prSet presAssocID="{922352B2-1657-441A-A052-15E5F3D66FEF}" presName="Triangle" presStyleLbl="alignNode1" presStyleIdx="1" presStyleCnt="5"/>
      <dgm:spPr/>
    </dgm:pt>
    <dgm:pt modelId="{1AFF5AED-5CE7-48BB-B10D-5C630F1BF200}" type="pres">
      <dgm:prSet presAssocID="{F5096DF8-A9A6-41B9-B40E-9A93C9188771}" presName="sibTrans" presStyleCnt="0"/>
      <dgm:spPr/>
    </dgm:pt>
    <dgm:pt modelId="{0F6FD2D4-0035-4D57-AFDB-FC7FEB15CA4A}" type="pres">
      <dgm:prSet presAssocID="{F5096DF8-A9A6-41B9-B40E-9A93C9188771}" presName="space" presStyleCnt="0"/>
      <dgm:spPr/>
    </dgm:pt>
    <dgm:pt modelId="{B533830A-3E71-45A1-BCE8-9CF88AEFA2C3}" type="pres">
      <dgm:prSet presAssocID="{57D9CF91-86A1-4C9C-9631-977211D02203}" presName="composite" presStyleCnt="0"/>
      <dgm:spPr/>
    </dgm:pt>
    <dgm:pt modelId="{C578304F-60F9-4444-A655-8CC0B9D574F0}" type="pres">
      <dgm:prSet presAssocID="{57D9CF91-86A1-4C9C-9631-977211D02203}" presName="LShape" presStyleLbl="alignNode1" presStyleIdx="2" presStyleCnt="5" custLinFactNeighborX="1343"/>
      <dgm:spPr/>
    </dgm:pt>
    <dgm:pt modelId="{23B3E552-7F12-488B-AFE9-0731CE7FC351}" type="pres">
      <dgm:prSet presAssocID="{57D9CF91-86A1-4C9C-9631-977211D02203}" presName="ParentText" presStyleLbl="revTx" presStyleIdx="1" presStyleCnt="3" custLinFactNeighborX="2686" custLinFactNeighborY="595">
        <dgm:presLayoutVars>
          <dgm:chMax val="0"/>
          <dgm:chPref val="0"/>
          <dgm:bulletEnabled val="1"/>
        </dgm:presLayoutVars>
      </dgm:prSet>
      <dgm:spPr/>
    </dgm:pt>
    <dgm:pt modelId="{FC5E1362-7EC8-4CCB-AD48-5077A0FB1813}" type="pres">
      <dgm:prSet presAssocID="{57D9CF91-86A1-4C9C-9631-977211D02203}" presName="Triangle" presStyleLbl="alignNode1" presStyleIdx="3" presStyleCnt="5"/>
      <dgm:spPr/>
    </dgm:pt>
    <dgm:pt modelId="{9CA9E62D-5794-4D73-8A74-27A1F5DCA403}" type="pres">
      <dgm:prSet presAssocID="{B211A291-15C1-4407-B241-367D0BD3C438}" presName="sibTrans" presStyleCnt="0"/>
      <dgm:spPr/>
    </dgm:pt>
    <dgm:pt modelId="{9F4A032D-9880-490E-A1D3-3294922512D9}" type="pres">
      <dgm:prSet presAssocID="{B211A291-15C1-4407-B241-367D0BD3C438}" presName="space" presStyleCnt="0"/>
      <dgm:spPr/>
    </dgm:pt>
    <dgm:pt modelId="{0F4BCE31-EF96-4444-9081-C6E85A731C1F}" type="pres">
      <dgm:prSet presAssocID="{C487A5FB-862F-44CF-A532-D90B00BCEE7E}" presName="composite" presStyleCnt="0"/>
      <dgm:spPr/>
    </dgm:pt>
    <dgm:pt modelId="{416EAF13-7A07-4AFD-8919-E90D91F993AC}" type="pres">
      <dgm:prSet presAssocID="{C487A5FB-862F-44CF-A532-D90B00BCEE7E}" presName="LShape" presStyleLbl="alignNode1" presStyleIdx="4" presStyleCnt="5"/>
      <dgm:spPr/>
    </dgm:pt>
    <dgm:pt modelId="{EA3D6034-C921-4DE4-99AB-AE1D13E89BF6}" type="pres">
      <dgm:prSet presAssocID="{C487A5FB-862F-44CF-A532-D90B00BCEE7E}" presName="ParentText" presStyleLbl="revTx" presStyleIdx="2" presStyleCnt="3">
        <dgm:presLayoutVars>
          <dgm:chMax val="0"/>
          <dgm:chPref val="0"/>
          <dgm:bulletEnabled val="1"/>
        </dgm:presLayoutVars>
      </dgm:prSet>
      <dgm:spPr/>
    </dgm:pt>
  </dgm:ptLst>
  <dgm:cxnLst>
    <dgm:cxn modelId="{4B364E29-6A1F-42CB-B306-EB62642EDFEC}" srcId="{5BB8E210-D9EC-4ACB-8606-ED4895BB926B}" destId="{C487A5FB-862F-44CF-A532-D90B00BCEE7E}" srcOrd="2" destOrd="0" parTransId="{687032FD-C180-4FFC-B370-F8FD5F8DD103}" sibTransId="{D52B5DEB-B14A-4161-A419-30AF2B983B51}"/>
    <dgm:cxn modelId="{5127D42E-3C72-4235-B3D0-B2059E63FCBD}" type="presOf" srcId="{57D9CF91-86A1-4C9C-9631-977211D02203}" destId="{23B3E552-7F12-488B-AFE9-0731CE7FC351}" srcOrd="0" destOrd="0" presId="urn:microsoft.com/office/officeart/2009/3/layout/StepUpProcess"/>
    <dgm:cxn modelId="{B5567D49-3BCE-42B9-834B-8050D8F2F04B}" type="presOf" srcId="{5BB8E210-D9EC-4ACB-8606-ED4895BB926B}" destId="{7F7D2628-4320-40A9-A3D2-7BA1E8F92AF6}" srcOrd="0" destOrd="0" presId="urn:microsoft.com/office/officeart/2009/3/layout/StepUpProcess"/>
    <dgm:cxn modelId="{490C9B70-4ABE-4F3C-B045-8C90439A81B6}" srcId="{5BB8E210-D9EC-4ACB-8606-ED4895BB926B}" destId="{922352B2-1657-441A-A052-15E5F3D66FEF}" srcOrd="0" destOrd="0" parTransId="{1475D4BB-09FB-4B53-8D11-D38C0821E9F9}" sibTransId="{F5096DF8-A9A6-41B9-B40E-9A93C9188771}"/>
    <dgm:cxn modelId="{405FBE93-5927-4166-BF9C-E2D0BC945D34}" srcId="{5BB8E210-D9EC-4ACB-8606-ED4895BB926B}" destId="{57D9CF91-86A1-4C9C-9631-977211D02203}" srcOrd="1" destOrd="0" parTransId="{7677084C-F3C7-4EF1-9557-C34658D6BDB3}" sibTransId="{B211A291-15C1-4407-B241-367D0BD3C438}"/>
    <dgm:cxn modelId="{DF8086A1-F616-4F06-8700-8AAC74B67D95}" type="presOf" srcId="{C487A5FB-862F-44CF-A532-D90B00BCEE7E}" destId="{EA3D6034-C921-4DE4-99AB-AE1D13E89BF6}" srcOrd="0" destOrd="0" presId="urn:microsoft.com/office/officeart/2009/3/layout/StepUpProcess"/>
    <dgm:cxn modelId="{7D02AFEB-3E4A-462F-AD7F-2124417D4C79}" type="presOf" srcId="{922352B2-1657-441A-A052-15E5F3D66FEF}" destId="{DAB4F7B1-45BB-4612-BC6D-6A14009C91A5}" srcOrd="0" destOrd="0" presId="urn:microsoft.com/office/officeart/2009/3/layout/StepUpProcess"/>
    <dgm:cxn modelId="{C1AB2D97-47B8-4C5D-80D2-160FBE2C3083}" type="presParOf" srcId="{7F7D2628-4320-40A9-A3D2-7BA1E8F92AF6}" destId="{561DBAD8-000D-4CB2-8E7D-F757FBDDA184}" srcOrd="0" destOrd="0" presId="urn:microsoft.com/office/officeart/2009/3/layout/StepUpProcess"/>
    <dgm:cxn modelId="{7048D301-A945-4315-A230-E0827FE97D1E}" type="presParOf" srcId="{561DBAD8-000D-4CB2-8E7D-F757FBDDA184}" destId="{1EB9B9E9-80A2-4FA7-BEF7-EFE0FD1B31DA}" srcOrd="0" destOrd="0" presId="urn:microsoft.com/office/officeart/2009/3/layout/StepUpProcess"/>
    <dgm:cxn modelId="{3054ED94-5379-49CD-AC9C-8B3C5E157A5D}" type="presParOf" srcId="{561DBAD8-000D-4CB2-8E7D-F757FBDDA184}" destId="{DAB4F7B1-45BB-4612-BC6D-6A14009C91A5}" srcOrd="1" destOrd="0" presId="urn:microsoft.com/office/officeart/2009/3/layout/StepUpProcess"/>
    <dgm:cxn modelId="{5C199D1F-10FC-4B75-9EA7-9AB28383B7A0}" type="presParOf" srcId="{561DBAD8-000D-4CB2-8E7D-F757FBDDA184}" destId="{4EC03EEF-38F6-40A3-B8CA-10F460C148E9}" srcOrd="2" destOrd="0" presId="urn:microsoft.com/office/officeart/2009/3/layout/StepUpProcess"/>
    <dgm:cxn modelId="{5E48C2FA-47A7-4A6B-96AE-59757AD88365}" type="presParOf" srcId="{7F7D2628-4320-40A9-A3D2-7BA1E8F92AF6}" destId="{1AFF5AED-5CE7-48BB-B10D-5C630F1BF200}" srcOrd="1" destOrd="0" presId="urn:microsoft.com/office/officeart/2009/3/layout/StepUpProcess"/>
    <dgm:cxn modelId="{4C50F026-6488-4071-BAB3-8147A514A0B1}" type="presParOf" srcId="{1AFF5AED-5CE7-48BB-B10D-5C630F1BF200}" destId="{0F6FD2D4-0035-4D57-AFDB-FC7FEB15CA4A}" srcOrd="0" destOrd="0" presId="urn:microsoft.com/office/officeart/2009/3/layout/StepUpProcess"/>
    <dgm:cxn modelId="{EFDF8FF9-F326-4F2F-9D72-28BBADE39002}" type="presParOf" srcId="{7F7D2628-4320-40A9-A3D2-7BA1E8F92AF6}" destId="{B533830A-3E71-45A1-BCE8-9CF88AEFA2C3}" srcOrd="2" destOrd="0" presId="urn:microsoft.com/office/officeart/2009/3/layout/StepUpProcess"/>
    <dgm:cxn modelId="{F69BC89A-8F2F-41CC-A572-D6594759A3AA}" type="presParOf" srcId="{B533830A-3E71-45A1-BCE8-9CF88AEFA2C3}" destId="{C578304F-60F9-4444-A655-8CC0B9D574F0}" srcOrd="0" destOrd="0" presId="urn:microsoft.com/office/officeart/2009/3/layout/StepUpProcess"/>
    <dgm:cxn modelId="{58673F19-F441-49E3-95C6-B64F9BD4D0D1}" type="presParOf" srcId="{B533830A-3E71-45A1-BCE8-9CF88AEFA2C3}" destId="{23B3E552-7F12-488B-AFE9-0731CE7FC351}" srcOrd="1" destOrd="0" presId="urn:microsoft.com/office/officeart/2009/3/layout/StepUpProcess"/>
    <dgm:cxn modelId="{552D4535-932D-44CC-9D64-7E2368A673C2}" type="presParOf" srcId="{B533830A-3E71-45A1-BCE8-9CF88AEFA2C3}" destId="{FC5E1362-7EC8-4CCB-AD48-5077A0FB1813}" srcOrd="2" destOrd="0" presId="urn:microsoft.com/office/officeart/2009/3/layout/StepUpProcess"/>
    <dgm:cxn modelId="{47C0A0D2-80C4-4CEA-9D69-9AA00929176C}" type="presParOf" srcId="{7F7D2628-4320-40A9-A3D2-7BA1E8F92AF6}" destId="{9CA9E62D-5794-4D73-8A74-27A1F5DCA403}" srcOrd="3" destOrd="0" presId="urn:microsoft.com/office/officeart/2009/3/layout/StepUpProcess"/>
    <dgm:cxn modelId="{0CABDBB7-BD0D-494A-9E53-4DB810A41F3C}" type="presParOf" srcId="{9CA9E62D-5794-4D73-8A74-27A1F5DCA403}" destId="{9F4A032D-9880-490E-A1D3-3294922512D9}" srcOrd="0" destOrd="0" presId="urn:microsoft.com/office/officeart/2009/3/layout/StepUpProcess"/>
    <dgm:cxn modelId="{D54290CD-64F9-4127-A55C-9F284D95B19D}" type="presParOf" srcId="{7F7D2628-4320-40A9-A3D2-7BA1E8F92AF6}" destId="{0F4BCE31-EF96-4444-9081-C6E85A731C1F}" srcOrd="4" destOrd="0" presId="urn:microsoft.com/office/officeart/2009/3/layout/StepUpProcess"/>
    <dgm:cxn modelId="{571E2FAC-9122-4D72-BCFF-3EA88E39FA77}" type="presParOf" srcId="{0F4BCE31-EF96-4444-9081-C6E85A731C1F}" destId="{416EAF13-7A07-4AFD-8919-E90D91F993AC}" srcOrd="0" destOrd="0" presId="urn:microsoft.com/office/officeart/2009/3/layout/StepUpProcess"/>
    <dgm:cxn modelId="{FF726461-08B8-4CBA-BF1B-5A9B16C85E0E}" type="presParOf" srcId="{0F4BCE31-EF96-4444-9081-C6E85A731C1F}" destId="{EA3D6034-C921-4DE4-99AB-AE1D13E89BF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BC088B-5400-4D0E-BCC6-FDE5DECD7238}"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es-EC"/>
        </a:p>
      </dgm:t>
    </dgm:pt>
    <dgm:pt modelId="{E1B193D9-3B21-42D2-A7D9-24CFA6045170}">
      <dgm:prSet phldrT="[Texto]"/>
      <dgm:spPr/>
      <dgm:t>
        <a:bodyPr/>
        <a:lstStyle/>
        <a:p>
          <a:r>
            <a:rPr lang="es-EC" dirty="0"/>
            <a:t>DEMANDAS LABORALES</a:t>
          </a:r>
        </a:p>
      </dgm:t>
    </dgm:pt>
    <dgm:pt modelId="{769D7A95-51B5-46CF-9E36-4011641F07A6}" type="parTrans" cxnId="{3A85E3FA-972E-4C37-8A4A-4700DF019629}">
      <dgm:prSet/>
      <dgm:spPr/>
      <dgm:t>
        <a:bodyPr/>
        <a:lstStyle/>
        <a:p>
          <a:endParaRPr lang="es-EC"/>
        </a:p>
      </dgm:t>
    </dgm:pt>
    <dgm:pt modelId="{BB2F8B3E-350A-472D-A1A3-A91E1560BAA9}" type="sibTrans" cxnId="{3A85E3FA-972E-4C37-8A4A-4700DF019629}">
      <dgm:prSet/>
      <dgm:spPr/>
      <dgm:t>
        <a:bodyPr/>
        <a:lstStyle/>
        <a:p>
          <a:endParaRPr lang="es-EC"/>
        </a:p>
      </dgm:t>
    </dgm:pt>
    <dgm:pt modelId="{FDDBAE88-4324-4F30-BBB8-B92F87B28085}">
      <dgm:prSet phldrT="[Texto]"/>
      <dgm:spPr/>
      <dgm:t>
        <a:bodyPr/>
        <a:lstStyle/>
        <a:p>
          <a:r>
            <a:rPr lang="es-EC" dirty="0"/>
            <a:t>Aspectos físicos, psicológicos, organizacionales o sociales que conllevan DETERIORO DE SALUD.</a:t>
          </a:r>
        </a:p>
      </dgm:t>
    </dgm:pt>
    <dgm:pt modelId="{31FF4BBD-07BE-40DD-820A-B33AB772B5B4}" type="parTrans" cxnId="{2F0A6E9F-BB92-4449-9AC7-35A4619CBED8}">
      <dgm:prSet/>
      <dgm:spPr/>
      <dgm:t>
        <a:bodyPr/>
        <a:lstStyle/>
        <a:p>
          <a:endParaRPr lang="es-EC"/>
        </a:p>
      </dgm:t>
    </dgm:pt>
    <dgm:pt modelId="{E9735FC6-9EB0-4B46-A744-6C19943EFD31}" type="sibTrans" cxnId="{2F0A6E9F-BB92-4449-9AC7-35A4619CBED8}">
      <dgm:prSet/>
      <dgm:spPr/>
      <dgm:t>
        <a:bodyPr/>
        <a:lstStyle/>
        <a:p>
          <a:endParaRPr lang="es-EC"/>
        </a:p>
      </dgm:t>
    </dgm:pt>
    <dgm:pt modelId="{98C0AF0B-F53A-42E7-AA82-A8D943F8858D}">
      <dgm:prSet phldrT="[Texto]"/>
      <dgm:spPr/>
      <dgm:t>
        <a:bodyPr/>
        <a:lstStyle/>
        <a:p>
          <a:pPr algn="ctr"/>
          <a:r>
            <a:rPr lang="es-EC" dirty="0"/>
            <a:t>Ejemplos:</a:t>
          </a:r>
        </a:p>
        <a:p>
          <a:pPr algn="l"/>
          <a:r>
            <a:rPr lang="es-EC" dirty="0"/>
            <a:t>- Presión laboral              - Conflicto de rol</a:t>
          </a:r>
        </a:p>
        <a:p>
          <a:pPr algn="l"/>
          <a:r>
            <a:rPr lang="es-EC" dirty="0"/>
            <a:t>- Ambigüedad de rol        - Esfuerzo Elevado</a:t>
          </a:r>
        </a:p>
      </dgm:t>
    </dgm:pt>
    <dgm:pt modelId="{E06A7398-1F8E-46BB-8376-D44779261944}" type="parTrans" cxnId="{6D07D8CD-8439-45E3-82C5-932312CAC896}">
      <dgm:prSet/>
      <dgm:spPr/>
      <dgm:t>
        <a:bodyPr/>
        <a:lstStyle/>
        <a:p>
          <a:endParaRPr lang="es-EC"/>
        </a:p>
      </dgm:t>
    </dgm:pt>
    <dgm:pt modelId="{AC125319-4391-49A5-A13E-60BDA05429DB}" type="sibTrans" cxnId="{6D07D8CD-8439-45E3-82C5-932312CAC896}">
      <dgm:prSet/>
      <dgm:spPr/>
      <dgm:t>
        <a:bodyPr/>
        <a:lstStyle/>
        <a:p>
          <a:endParaRPr lang="es-EC"/>
        </a:p>
      </dgm:t>
    </dgm:pt>
    <dgm:pt modelId="{A4A9DA24-3D58-4CD4-B071-C6748EFB342C}">
      <dgm:prSet phldrT="[Texto]"/>
      <dgm:spPr/>
      <dgm:t>
        <a:bodyPr/>
        <a:lstStyle/>
        <a:p>
          <a:r>
            <a:rPr lang="es-EC" dirty="0"/>
            <a:t>RECURSOS LABORALES</a:t>
          </a:r>
        </a:p>
      </dgm:t>
    </dgm:pt>
    <dgm:pt modelId="{73E3A55B-3815-4B08-AAF3-D4CDCE83CEB0}" type="parTrans" cxnId="{6C7871D5-7116-43B6-85B3-082C8FF272E6}">
      <dgm:prSet/>
      <dgm:spPr/>
      <dgm:t>
        <a:bodyPr/>
        <a:lstStyle/>
        <a:p>
          <a:endParaRPr lang="es-EC"/>
        </a:p>
      </dgm:t>
    </dgm:pt>
    <dgm:pt modelId="{0CF2073A-6257-43DE-836E-6B6D60D2C8AD}" type="sibTrans" cxnId="{6C7871D5-7116-43B6-85B3-082C8FF272E6}">
      <dgm:prSet/>
      <dgm:spPr/>
      <dgm:t>
        <a:bodyPr/>
        <a:lstStyle/>
        <a:p>
          <a:endParaRPr lang="es-EC"/>
        </a:p>
      </dgm:t>
    </dgm:pt>
    <dgm:pt modelId="{A813A8FC-97A6-433E-9210-48B2D20AD2A6}">
      <dgm:prSet phldrT="[Texto]"/>
      <dgm:spPr/>
      <dgm:t>
        <a:bodyPr/>
        <a:lstStyle/>
        <a:p>
          <a:r>
            <a:rPr lang="es-EC" dirty="0"/>
            <a:t>Aspectos físicos, psicológicos, organizacionales o sociales que crean MOTIVACIÓN.</a:t>
          </a:r>
        </a:p>
      </dgm:t>
    </dgm:pt>
    <dgm:pt modelId="{2298BA49-A339-493C-8BEB-1393BF6B2768}" type="parTrans" cxnId="{32DDBF94-C2D5-41D3-956F-83B1E62EA386}">
      <dgm:prSet/>
      <dgm:spPr/>
      <dgm:t>
        <a:bodyPr/>
        <a:lstStyle/>
        <a:p>
          <a:endParaRPr lang="es-EC"/>
        </a:p>
      </dgm:t>
    </dgm:pt>
    <dgm:pt modelId="{1537C93B-5137-4217-B5F6-7872A2F37BFC}" type="sibTrans" cxnId="{32DDBF94-C2D5-41D3-956F-83B1E62EA386}">
      <dgm:prSet/>
      <dgm:spPr/>
      <dgm:t>
        <a:bodyPr/>
        <a:lstStyle/>
        <a:p>
          <a:endParaRPr lang="es-EC"/>
        </a:p>
      </dgm:t>
    </dgm:pt>
    <dgm:pt modelId="{FF53AD32-AD10-4BB6-A668-1CC4E5CF088C}">
      <dgm:prSet phldrT="[Texto]"/>
      <dgm:spPr/>
      <dgm:t>
        <a:bodyPr/>
        <a:lstStyle/>
        <a:p>
          <a:pPr algn="ctr"/>
          <a:r>
            <a:rPr lang="es-EC" dirty="0"/>
            <a:t>Ejemplos: </a:t>
          </a:r>
        </a:p>
        <a:p>
          <a:pPr algn="l"/>
          <a:r>
            <a:rPr lang="es-EC" dirty="0"/>
            <a:t>- Estimulación de crecimiento personal</a:t>
          </a:r>
        </a:p>
        <a:p>
          <a:pPr algn="l"/>
          <a:r>
            <a:rPr lang="es-EC" dirty="0"/>
            <a:t>- Reducir exigencias del trabajo</a:t>
          </a:r>
        </a:p>
        <a:p>
          <a:pPr algn="l"/>
          <a:r>
            <a:rPr lang="es-EC" dirty="0"/>
            <a:t>- Aprendizaje y desarrollo</a:t>
          </a:r>
        </a:p>
      </dgm:t>
    </dgm:pt>
    <dgm:pt modelId="{08070C73-AAE2-4F85-9943-8A1644848445}" type="parTrans" cxnId="{0E532531-325F-4BB3-8BC9-8C10B6FB991F}">
      <dgm:prSet/>
      <dgm:spPr/>
      <dgm:t>
        <a:bodyPr/>
        <a:lstStyle/>
        <a:p>
          <a:endParaRPr lang="es-EC"/>
        </a:p>
      </dgm:t>
    </dgm:pt>
    <dgm:pt modelId="{9A4E0BFE-83AD-49A6-88A5-A247D2580D18}" type="sibTrans" cxnId="{0E532531-325F-4BB3-8BC9-8C10B6FB991F}">
      <dgm:prSet/>
      <dgm:spPr/>
      <dgm:t>
        <a:bodyPr/>
        <a:lstStyle/>
        <a:p>
          <a:endParaRPr lang="es-EC"/>
        </a:p>
      </dgm:t>
    </dgm:pt>
    <dgm:pt modelId="{91C175D9-05B2-4A10-8F82-D383A0328B2A}">
      <dgm:prSet phldrT="[Texto]"/>
      <dgm:spPr/>
      <dgm:t>
        <a:bodyPr/>
        <a:lstStyle/>
        <a:p>
          <a:pPr algn="ctr"/>
          <a:r>
            <a:rPr lang="es-EC" dirty="0"/>
            <a:t>Predilectores de:</a:t>
          </a:r>
        </a:p>
        <a:p>
          <a:pPr algn="l"/>
          <a:r>
            <a:rPr lang="es-EC" dirty="0"/>
            <a:t>- Estrés de rol</a:t>
          </a:r>
        </a:p>
        <a:p>
          <a:pPr algn="l"/>
          <a:r>
            <a:rPr lang="es-EC" dirty="0"/>
            <a:t>- Agotamiento</a:t>
          </a:r>
        </a:p>
        <a:p>
          <a:pPr algn="l"/>
          <a:r>
            <a:rPr lang="es-EC" dirty="0"/>
            <a:t>- Problemas de salud psicosomático</a:t>
          </a:r>
        </a:p>
      </dgm:t>
    </dgm:pt>
    <dgm:pt modelId="{4B667C29-771B-4B13-BF92-7405F8221224}" type="parTrans" cxnId="{467C8F70-208D-4346-A0AF-95FB94D0AB8A}">
      <dgm:prSet/>
      <dgm:spPr/>
      <dgm:t>
        <a:bodyPr/>
        <a:lstStyle/>
        <a:p>
          <a:endParaRPr lang="es-EC"/>
        </a:p>
      </dgm:t>
    </dgm:pt>
    <dgm:pt modelId="{8BCB28F9-744F-4809-92A5-5A81E1FB4A78}" type="sibTrans" cxnId="{467C8F70-208D-4346-A0AF-95FB94D0AB8A}">
      <dgm:prSet/>
      <dgm:spPr/>
      <dgm:t>
        <a:bodyPr/>
        <a:lstStyle/>
        <a:p>
          <a:endParaRPr lang="es-EC"/>
        </a:p>
      </dgm:t>
    </dgm:pt>
    <dgm:pt modelId="{A41F88CF-FF50-4111-8596-6C06D0A59983}">
      <dgm:prSet phldrT="[Texto]"/>
      <dgm:spPr/>
      <dgm:t>
        <a:bodyPr/>
        <a:lstStyle/>
        <a:p>
          <a:pPr algn="ctr"/>
          <a:r>
            <a:rPr lang="es-EC" dirty="0"/>
            <a:t>Predilectores de: </a:t>
          </a:r>
        </a:p>
        <a:p>
          <a:pPr algn="l"/>
          <a:r>
            <a:rPr lang="es-EC" dirty="0"/>
            <a:t>- Satisfacción laboral</a:t>
          </a:r>
        </a:p>
        <a:p>
          <a:pPr algn="l"/>
          <a:r>
            <a:rPr lang="es-EC" dirty="0"/>
            <a:t>- Motivación laboral</a:t>
          </a:r>
        </a:p>
        <a:p>
          <a:pPr algn="l"/>
          <a:r>
            <a:rPr lang="es-EC" dirty="0"/>
            <a:t>- Engagement</a:t>
          </a:r>
        </a:p>
      </dgm:t>
    </dgm:pt>
    <dgm:pt modelId="{26F3F634-48D9-4906-BC22-276267FDE31B}" type="parTrans" cxnId="{2BF9ECED-7CDB-44F9-AF06-C9C7646C1176}">
      <dgm:prSet/>
      <dgm:spPr/>
      <dgm:t>
        <a:bodyPr/>
        <a:lstStyle/>
        <a:p>
          <a:endParaRPr lang="es-EC"/>
        </a:p>
      </dgm:t>
    </dgm:pt>
    <dgm:pt modelId="{410BBBB5-9F92-495E-8E26-ECBE5469A884}" type="sibTrans" cxnId="{2BF9ECED-7CDB-44F9-AF06-C9C7646C1176}">
      <dgm:prSet/>
      <dgm:spPr/>
      <dgm:t>
        <a:bodyPr/>
        <a:lstStyle/>
        <a:p>
          <a:endParaRPr lang="es-EC"/>
        </a:p>
      </dgm:t>
    </dgm:pt>
    <dgm:pt modelId="{66EE8A85-8E95-4C88-AEA8-FF1B4B5D2631}" type="pres">
      <dgm:prSet presAssocID="{A3BC088B-5400-4D0E-BCC6-FDE5DECD7238}" presName="Name0" presStyleCnt="0">
        <dgm:presLayoutVars>
          <dgm:dir/>
          <dgm:animLvl val="lvl"/>
          <dgm:resizeHandles val="exact"/>
        </dgm:presLayoutVars>
      </dgm:prSet>
      <dgm:spPr/>
    </dgm:pt>
    <dgm:pt modelId="{62D1D6C5-7F04-4100-AB7A-0C0838F4415B}" type="pres">
      <dgm:prSet presAssocID="{E1B193D9-3B21-42D2-A7D9-24CFA6045170}" presName="vertFlow" presStyleCnt="0"/>
      <dgm:spPr/>
    </dgm:pt>
    <dgm:pt modelId="{1F4C08DC-E97C-431F-A487-7779D8CDF1F4}" type="pres">
      <dgm:prSet presAssocID="{E1B193D9-3B21-42D2-A7D9-24CFA6045170}" presName="header" presStyleLbl="node1" presStyleIdx="0" presStyleCnt="2"/>
      <dgm:spPr/>
    </dgm:pt>
    <dgm:pt modelId="{D002AD0A-25F3-481C-AE77-11F69240128E}" type="pres">
      <dgm:prSet presAssocID="{31FF4BBD-07BE-40DD-820A-B33AB772B5B4}" presName="parTrans" presStyleLbl="sibTrans2D1" presStyleIdx="0" presStyleCnt="6"/>
      <dgm:spPr/>
    </dgm:pt>
    <dgm:pt modelId="{B36AA413-7AF8-4221-BD1F-272599C51F01}" type="pres">
      <dgm:prSet presAssocID="{FDDBAE88-4324-4F30-BBB8-B92F87B28085}" presName="child" presStyleLbl="alignAccFollowNode1" presStyleIdx="0" presStyleCnt="6">
        <dgm:presLayoutVars>
          <dgm:chMax val="0"/>
          <dgm:bulletEnabled val="1"/>
        </dgm:presLayoutVars>
      </dgm:prSet>
      <dgm:spPr/>
    </dgm:pt>
    <dgm:pt modelId="{8AC764DD-8D22-4FFF-81ED-2341494618EB}" type="pres">
      <dgm:prSet presAssocID="{E9735FC6-9EB0-4B46-A744-6C19943EFD31}" presName="sibTrans" presStyleLbl="sibTrans2D1" presStyleIdx="1" presStyleCnt="6"/>
      <dgm:spPr/>
    </dgm:pt>
    <dgm:pt modelId="{06DBCEA2-D3BC-4267-AECC-3811DCD60C9B}" type="pres">
      <dgm:prSet presAssocID="{98C0AF0B-F53A-42E7-AA82-A8D943F8858D}" presName="child" presStyleLbl="alignAccFollowNode1" presStyleIdx="1" presStyleCnt="6">
        <dgm:presLayoutVars>
          <dgm:chMax val="0"/>
          <dgm:bulletEnabled val="1"/>
        </dgm:presLayoutVars>
      </dgm:prSet>
      <dgm:spPr/>
    </dgm:pt>
    <dgm:pt modelId="{E2C86206-1B21-47FD-9C08-DDB04CC5FE0A}" type="pres">
      <dgm:prSet presAssocID="{AC125319-4391-49A5-A13E-60BDA05429DB}" presName="sibTrans" presStyleLbl="sibTrans2D1" presStyleIdx="2" presStyleCnt="6"/>
      <dgm:spPr/>
    </dgm:pt>
    <dgm:pt modelId="{1AD6FEEF-C9BB-4841-AB8A-D0D55F65CC92}" type="pres">
      <dgm:prSet presAssocID="{91C175D9-05B2-4A10-8F82-D383A0328B2A}" presName="child" presStyleLbl="alignAccFollowNode1" presStyleIdx="2" presStyleCnt="6">
        <dgm:presLayoutVars>
          <dgm:chMax val="0"/>
          <dgm:bulletEnabled val="1"/>
        </dgm:presLayoutVars>
      </dgm:prSet>
      <dgm:spPr/>
    </dgm:pt>
    <dgm:pt modelId="{DA134F53-3E45-4BBC-BE01-04AD4D75139E}" type="pres">
      <dgm:prSet presAssocID="{E1B193D9-3B21-42D2-A7D9-24CFA6045170}" presName="hSp" presStyleCnt="0"/>
      <dgm:spPr/>
    </dgm:pt>
    <dgm:pt modelId="{2F95C6EA-B345-4C0C-9076-73F4BF2FBFA9}" type="pres">
      <dgm:prSet presAssocID="{A4A9DA24-3D58-4CD4-B071-C6748EFB342C}" presName="vertFlow" presStyleCnt="0"/>
      <dgm:spPr/>
    </dgm:pt>
    <dgm:pt modelId="{A4DA366E-ECFE-4D35-83B7-2D08344599C5}" type="pres">
      <dgm:prSet presAssocID="{A4A9DA24-3D58-4CD4-B071-C6748EFB342C}" presName="header" presStyleLbl="node1" presStyleIdx="1" presStyleCnt="2"/>
      <dgm:spPr/>
    </dgm:pt>
    <dgm:pt modelId="{9552C752-B640-4C58-B36C-CE509882492D}" type="pres">
      <dgm:prSet presAssocID="{2298BA49-A339-493C-8BEB-1393BF6B2768}" presName="parTrans" presStyleLbl="sibTrans2D1" presStyleIdx="3" presStyleCnt="6"/>
      <dgm:spPr/>
    </dgm:pt>
    <dgm:pt modelId="{42607942-684E-4C1D-8D5B-AA42C1D08ECC}" type="pres">
      <dgm:prSet presAssocID="{A813A8FC-97A6-433E-9210-48B2D20AD2A6}" presName="child" presStyleLbl="alignAccFollowNode1" presStyleIdx="3" presStyleCnt="6">
        <dgm:presLayoutVars>
          <dgm:chMax val="0"/>
          <dgm:bulletEnabled val="1"/>
        </dgm:presLayoutVars>
      </dgm:prSet>
      <dgm:spPr/>
    </dgm:pt>
    <dgm:pt modelId="{1084206E-A0EE-47D3-BE52-8CA7BEBDC543}" type="pres">
      <dgm:prSet presAssocID="{1537C93B-5137-4217-B5F6-7872A2F37BFC}" presName="sibTrans" presStyleLbl="sibTrans2D1" presStyleIdx="4" presStyleCnt="6"/>
      <dgm:spPr/>
    </dgm:pt>
    <dgm:pt modelId="{0A85F8AC-ED66-4B83-842C-F8A3DA737CD0}" type="pres">
      <dgm:prSet presAssocID="{FF53AD32-AD10-4BB6-A668-1CC4E5CF088C}" presName="child" presStyleLbl="alignAccFollowNode1" presStyleIdx="4" presStyleCnt="6">
        <dgm:presLayoutVars>
          <dgm:chMax val="0"/>
          <dgm:bulletEnabled val="1"/>
        </dgm:presLayoutVars>
      </dgm:prSet>
      <dgm:spPr/>
    </dgm:pt>
    <dgm:pt modelId="{E9EC32AA-B775-4B30-A3D8-83AD1B34D7F2}" type="pres">
      <dgm:prSet presAssocID="{9A4E0BFE-83AD-49A6-88A5-A247D2580D18}" presName="sibTrans" presStyleLbl="sibTrans2D1" presStyleIdx="5" presStyleCnt="6"/>
      <dgm:spPr/>
    </dgm:pt>
    <dgm:pt modelId="{01650034-CA5F-4E7F-8C21-D65967D44143}" type="pres">
      <dgm:prSet presAssocID="{A41F88CF-FF50-4111-8596-6C06D0A59983}" presName="child" presStyleLbl="alignAccFollowNode1" presStyleIdx="5" presStyleCnt="6">
        <dgm:presLayoutVars>
          <dgm:chMax val="0"/>
          <dgm:bulletEnabled val="1"/>
        </dgm:presLayoutVars>
      </dgm:prSet>
      <dgm:spPr/>
    </dgm:pt>
  </dgm:ptLst>
  <dgm:cxnLst>
    <dgm:cxn modelId="{680BE219-8D90-411C-9071-906D09C520E3}" type="presOf" srcId="{FF53AD32-AD10-4BB6-A668-1CC4E5CF088C}" destId="{0A85F8AC-ED66-4B83-842C-F8A3DA737CD0}" srcOrd="0" destOrd="0" presId="urn:microsoft.com/office/officeart/2005/8/layout/lProcess1"/>
    <dgm:cxn modelId="{57EA1930-E35A-4135-87AC-9EC5820638CE}" type="presOf" srcId="{98C0AF0B-F53A-42E7-AA82-A8D943F8858D}" destId="{06DBCEA2-D3BC-4267-AECC-3811DCD60C9B}" srcOrd="0" destOrd="0" presId="urn:microsoft.com/office/officeart/2005/8/layout/lProcess1"/>
    <dgm:cxn modelId="{0E532531-325F-4BB3-8BC9-8C10B6FB991F}" srcId="{A4A9DA24-3D58-4CD4-B071-C6748EFB342C}" destId="{FF53AD32-AD10-4BB6-A668-1CC4E5CF088C}" srcOrd="1" destOrd="0" parTransId="{08070C73-AAE2-4F85-9943-8A1644848445}" sibTransId="{9A4E0BFE-83AD-49A6-88A5-A247D2580D18}"/>
    <dgm:cxn modelId="{1AD68A33-8490-467B-85B5-7D03111DDF1F}" type="presOf" srcId="{AC125319-4391-49A5-A13E-60BDA05429DB}" destId="{E2C86206-1B21-47FD-9C08-DDB04CC5FE0A}" srcOrd="0" destOrd="0" presId="urn:microsoft.com/office/officeart/2005/8/layout/lProcess1"/>
    <dgm:cxn modelId="{09B1DF3F-4E28-42D0-A39C-2346B8BE243D}" type="presOf" srcId="{1537C93B-5137-4217-B5F6-7872A2F37BFC}" destId="{1084206E-A0EE-47D3-BE52-8CA7BEBDC543}" srcOrd="0" destOrd="0" presId="urn:microsoft.com/office/officeart/2005/8/layout/lProcess1"/>
    <dgm:cxn modelId="{E059874B-1FC6-47AF-A903-029C22FF6CC0}" type="presOf" srcId="{E9735FC6-9EB0-4B46-A744-6C19943EFD31}" destId="{8AC764DD-8D22-4FFF-81ED-2341494618EB}" srcOrd="0" destOrd="0" presId="urn:microsoft.com/office/officeart/2005/8/layout/lProcess1"/>
    <dgm:cxn modelId="{F264184C-D270-4F8E-93A7-F2080AB699DF}" type="presOf" srcId="{FDDBAE88-4324-4F30-BBB8-B92F87B28085}" destId="{B36AA413-7AF8-4221-BD1F-272599C51F01}" srcOrd="0" destOrd="0" presId="urn:microsoft.com/office/officeart/2005/8/layout/lProcess1"/>
    <dgm:cxn modelId="{7DC1B06F-CD3C-428D-81AD-EE7B0CB269F7}" type="presOf" srcId="{A813A8FC-97A6-433E-9210-48B2D20AD2A6}" destId="{42607942-684E-4C1D-8D5B-AA42C1D08ECC}" srcOrd="0" destOrd="0" presId="urn:microsoft.com/office/officeart/2005/8/layout/lProcess1"/>
    <dgm:cxn modelId="{467C8F70-208D-4346-A0AF-95FB94D0AB8A}" srcId="{E1B193D9-3B21-42D2-A7D9-24CFA6045170}" destId="{91C175D9-05B2-4A10-8F82-D383A0328B2A}" srcOrd="2" destOrd="0" parTransId="{4B667C29-771B-4B13-BF92-7405F8221224}" sibTransId="{8BCB28F9-744F-4809-92A5-5A81E1FB4A78}"/>
    <dgm:cxn modelId="{CE979A7F-0887-4AB1-8842-1F7C2761949D}" type="presOf" srcId="{A41F88CF-FF50-4111-8596-6C06D0A59983}" destId="{01650034-CA5F-4E7F-8C21-D65967D44143}" srcOrd="0" destOrd="0" presId="urn:microsoft.com/office/officeart/2005/8/layout/lProcess1"/>
    <dgm:cxn modelId="{22EA3A8C-CF95-4F30-B5A1-D44B7D5E3EF7}" type="presOf" srcId="{91C175D9-05B2-4A10-8F82-D383A0328B2A}" destId="{1AD6FEEF-C9BB-4841-AB8A-D0D55F65CC92}" srcOrd="0" destOrd="0" presId="urn:microsoft.com/office/officeart/2005/8/layout/lProcess1"/>
    <dgm:cxn modelId="{1ED90B8F-D84E-4CC6-A4E7-5BA5510084BB}" type="presOf" srcId="{31FF4BBD-07BE-40DD-820A-B33AB772B5B4}" destId="{D002AD0A-25F3-481C-AE77-11F69240128E}" srcOrd="0" destOrd="0" presId="urn:microsoft.com/office/officeart/2005/8/layout/lProcess1"/>
    <dgm:cxn modelId="{32DDBF94-C2D5-41D3-956F-83B1E62EA386}" srcId="{A4A9DA24-3D58-4CD4-B071-C6748EFB342C}" destId="{A813A8FC-97A6-433E-9210-48B2D20AD2A6}" srcOrd="0" destOrd="0" parTransId="{2298BA49-A339-493C-8BEB-1393BF6B2768}" sibTransId="{1537C93B-5137-4217-B5F6-7872A2F37BFC}"/>
    <dgm:cxn modelId="{47738997-E87E-4475-9C1F-7A7D1006096F}" type="presOf" srcId="{A4A9DA24-3D58-4CD4-B071-C6748EFB342C}" destId="{A4DA366E-ECFE-4D35-83B7-2D08344599C5}" srcOrd="0" destOrd="0" presId="urn:microsoft.com/office/officeart/2005/8/layout/lProcess1"/>
    <dgm:cxn modelId="{1BCA1B9D-467C-44F6-B48B-6E7C92F9D2ED}" type="presOf" srcId="{E1B193D9-3B21-42D2-A7D9-24CFA6045170}" destId="{1F4C08DC-E97C-431F-A487-7779D8CDF1F4}" srcOrd="0" destOrd="0" presId="urn:microsoft.com/office/officeart/2005/8/layout/lProcess1"/>
    <dgm:cxn modelId="{2F0A6E9F-BB92-4449-9AC7-35A4619CBED8}" srcId="{E1B193D9-3B21-42D2-A7D9-24CFA6045170}" destId="{FDDBAE88-4324-4F30-BBB8-B92F87B28085}" srcOrd="0" destOrd="0" parTransId="{31FF4BBD-07BE-40DD-820A-B33AB772B5B4}" sibTransId="{E9735FC6-9EB0-4B46-A744-6C19943EFD31}"/>
    <dgm:cxn modelId="{E2F1BBAA-7C06-4533-8AC0-CA58714AEFD1}" type="presOf" srcId="{2298BA49-A339-493C-8BEB-1393BF6B2768}" destId="{9552C752-B640-4C58-B36C-CE509882492D}" srcOrd="0" destOrd="0" presId="urn:microsoft.com/office/officeart/2005/8/layout/lProcess1"/>
    <dgm:cxn modelId="{FB7B64B8-1101-46BF-BC25-88ED3BC68581}" type="presOf" srcId="{9A4E0BFE-83AD-49A6-88A5-A247D2580D18}" destId="{E9EC32AA-B775-4B30-A3D8-83AD1B34D7F2}" srcOrd="0" destOrd="0" presId="urn:microsoft.com/office/officeart/2005/8/layout/lProcess1"/>
    <dgm:cxn modelId="{6D07D8CD-8439-45E3-82C5-932312CAC896}" srcId="{E1B193D9-3B21-42D2-A7D9-24CFA6045170}" destId="{98C0AF0B-F53A-42E7-AA82-A8D943F8858D}" srcOrd="1" destOrd="0" parTransId="{E06A7398-1F8E-46BB-8376-D44779261944}" sibTransId="{AC125319-4391-49A5-A13E-60BDA05429DB}"/>
    <dgm:cxn modelId="{6C7871D5-7116-43B6-85B3-082C8FF272E6}" srcId="{A3BC088B-5400-4D0E-BCC6-FDE5DECD7238}" destId="{A4A9DA24-3D58-4CD4-B071-C6748EFB342C}" srcOrd="1" destOrd="0" parTransId="{73E3A55B-3815-4B08-AAF3-D4CDCE83CEB0}" sibTransId="{0CF2073A-6257-43DE-836E-6B6D60D2C8AD}"/>
    <dgm:cxn modelId="{2BF9ECED-7CDB-44F9-AF06-C9C7646C1176}" srcId="{A4A9DA24-3D58-4CD4-B071-C6748EFB342C}" destId="{A41F88CF-FF50-4111-8596-6C06D0A59983}" srcOrd="2" destOrd="0" parTransId="{26F3F634-48D9-4906-BC22-276267FDE31B}" sibTransId="{410BBBB5-9F92-495E-8E26-ECBE5469A884}"/>
    <dgm:cxn modelId="{94D3FCF7-193E-4B7E-9753-F89AB9015787}" type="presOf" srcId="{A3BC088B-5400-4D0E-BCC6-FDE5DECD7238}" destId="{66EE8A85-8E95-4C88-AEA8-FF1B4B5D2631}" srcOrd="0" destOrd="0" presId="urn:microsoft.com/office/officeart/2005/8/layout/lProcess1"/>
    <dgm:cxn modelId="{3A85E3FA-972E-4C37-8A4A-4700DF019629}" srcId="{A3BC088B-5400-4D0E-BCC6-FDE5DECD7238}" destId="{E1B193D9-3B21-42D2-A7D9-24CFA6045170}" srcOrd="0" destOrd="0" parTransId="{769D7A95-51B5-46CF-9E36-4011641F07A6}" sibTransId="{BB2F8B3E-350A-472D-A1A3-A91E1560BAA9}"/>
    <dgm:cxn modelId="{B71B58E8-D4D3-4839-9477-E8E79CFBF205}" type="presParOf" srcId="{66EE8A85-8E95-4C88-AEA8-FF1B4B5D2631}" destId="{62D1D6C5-7F04-4100-AB7A-0C0838F4415B}" srcOrd="0" destOrd="0" presId="urn:microsoft.com/office/officeart/2005/8/layout/lProcess1"/>
    <dgm:cxn modelId="{C91ECD2D-C090-41F7-92CA-3D6F3494B038}" type="presParOf" srcId="{62D1D6C5-7F04-4100-AB7A-0C0838F4415B}" destId="{1F4C08DC-E97C-431F-A487-7779D8CDF1F4}" srcOrd="0" destOrd="0" presId="urn:microsoft.com/office/officeart/2005/8/layout/lProcess1"/>
    <dgm:cxn modelId="{6872367D-DA94-4BF6-B5F5-C093E029BB3E}" type="presParOf" srcId="{62D1D6C5-7F04-4100-AB7A-0C0838F4415B}" destId="{D002AD0A-25F3-481C-AE77-11F69240128E}" srcOrd="1" destOrd="0" presId="urn:microsoft.com/office/officeart/2005/8/layout/lProcess1"/>
    <dgm:cxn modelId="{3C7DEF03-4951-4BAA-8395-8472C1CF6FAB}" type="presParOf" srcId="{62D1D6C5-7F04-4100-AB7A-0C0838F4415B}" destId="{B36AA413-7AF8-4221-BD1F-272599C51F01}" srcOrd="2" destOrd="0" presId="urn:microsoft.com/office/officeart/2005/8/layout/lProcess1"/>
    <dgm:cxn modelId="{B151C078-46F3-48EC-9F7B-840E3AC2239C}" type="presParOf" srcId="{62D1D6C5-7F04-4100-AB7A-0C0838F4415B}" destId="{8AC764DD-8D22-4FFF-81ED-2341494618EB}" srcOrd="3" destOrd="0" presId="urn:microsoft.com/office/officeart/2005/8/layout/lProcess1"/>
    <dgm:cxn modelId="{CF80A29F-67A1-40C7-8EF5-00FCF54A8818}" type="presParOf" srcId="{62D1D6C5-7F04-4100-AB7A-0C0838F4415B}" destId="{06DBCEA2-D3BC-4267-AECC-3811DCD60C9B}" srcOrd="4" destOrd="0" presId="urn:microsoft.com/office/officeart/2005/8/layout/lProcess1"/>
    <dgm:cxn modelId="{7FCD89FB-5817-4080-BC2A-AD734F3D2711}" type="presParOf" srcId="{62D1D6C5-7F04-4100-AB7A-0C0838F4415B}" destId="{E2C86206-1B21-47FD-9C08-DDB04CC5FE0A}" srcOrd="5" destOrd="0" presId="urn:microsoft.com/office/officeart/2005/8/layout/lProcess1"/>
    <dgm:cxn modelId="{BFED84E6-7FBE-484A-BD55-8BBE04515CCA}" type="presParOf" srcId="{62D1D6C5-7F04-4100-AB7A-0C0838F4415B}" destId="{1AD6FEEF-C9BB-4841-AB8A-D0D55F65CC92}" srcOrd="6" destOrd="0" presId="urn:microsoft.com/office/officeart/2005/8/layout/lProcess1"/>
    <dgm:cxn modelId="{E37EA067-8976-4D8E-B531-0A481ADE4982}" type="presParOf" srcId="{66EE8A85-8E95-4C88-AEA8-FF1B4B5D2631}" destId="{DA134F53-3E45-4BBC-BE01-04AD4D75139E}" srcOrd="1" destOrd="0" presId="urn:microsoft.com/office/officeart/2005/8/layout/lProcess1"/>
    <dgm:cxn modelId="{981F374F-986D-4ED5-A83B-F91597F13750}" type="presParOf" srcId="{66EE8A85-8E95-4C88-AEA8-FF1B4B5D2631}" destId="{2F95C6EA-B345-4C0C-9076-73F4BF2FBFA9}" srcOrd="2" destOrd="0" presId="urn:microsoft.com/office/officeart/2005/8/layout/lProcess1"/>
    <dgm:cxn modelId="{92C8276E-DA7E-441D-9084-7A5D8C31B8DA}" type="presParOf" srcId="{2F95C6EA-B345-4C0C-9076-73F4BF2FBFA9}" destId="{A4DA366E-ECFE-4D35-83B7-2D08344599C5}" srcOrd="0" destOrd="0" presId="urn:microsoft.com/office/officeart/2005/8/layout/lProcess1"/>
    <dgm:cxn modelId="{C5BFD8B8-9D71-44F9-97DE-9151A01A9C3C}" type="presParOf" srcId="{2F95C6EA-B345-4C0C-9076-73F4BF2FBFA9}" destId="{9552C752-B640-4C58-B36C-CE509882492D}" srcOrd="1" destOrd="0" presId="urn:microsoft.com/office/officeart/2005/8/layout/lProcess1"/>
    <dgm:cxn modelId="{2D0777AB-AC1F-4A92-B602-98F002D698EF}" type="presParOf" srcId="{2F95C6EA-B345-4C0C-9076-73F4BF2FBFA9}" destId="{42607942-684E-4C1D-8D5B-AA42C1D08ECC}" srcOrd="2" destOrd="0" presId="urn:microsoft.com/office/officeart/2005/8/layout/lProcess1"/>
    <dgm:cxn modelId="{365C305E-993C-47C2-89B2-0E72079CD6D7}" type="presParOf" srcId="{2F95C6EA-B345-4C0C-9076-73F4BF2FBFA9}" destId="{1084206E-A0EE-47D3-BE52-8CA7BEBDC543}" srcOrd="3" destOrd="0" presId="urn:microsoft.com/office/officeart/2005/8/layout/lProcess1"/>
    <dgm:cxn modelId="{BD58AA12-CA71-4658-A9A7-E16D9F385059}" type="presParOf" srcId="{2F95C6EA-B345-4C0C-9076-73F4BF2FBFA9}" destId="{0A85F8AC-ED66-4B83-842C-F8A3DA737CD0}" srcOrd="4" destOrd="0" presId="urn:microsoft.com/office/officeart/2005/8/layout/lProcess1"/>
    <dgm:cxn modelId="{6EB268A7-D8B8-444C-A9BA-9DE7C9FCE1CE}" type="presParOf" srcId="{2F95C6EA-B345-4C0C-9076-73F4BF2FBFA9}" destId="{E9EC32AA-B775-4B30-A3D8-83AD1B34D7F2}" srcOrd="5" destOrd="0" presId="urn:microsoft.com/office/officeart/2005/8/layout/lProcess1"/>
    <dgm:cxn modelId="{C92F081A-2355-49DD-97D9-3B15D029A419}" type="presParOf" srcId="{2F95C6EA-B345-4C0C-9076-73F4BF2FBFA9}" destId="{01650034-CA5F-4E7F-8C21-D65967D44143}"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E49F29-96D0-4919-A8C2-B9A400DC7BA7}"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BA5D0B24-047A-4A63-9F3F-7ECCB8454715}">
      <dgm:prSet phldrT="[Texto]"/>
      <dgm:spPr/>
      <dgm:t>
        <a:bodyPr/>
        <a:lstStyle/>
        <a:p>
          <a:r>
            <a:rPr lang="es-EC" dirty="0"/>
            <a:t>DEMANDAS LABORALES</a:t>
          </a:r>
        </a:p>
        <a:p>
          <a:r>
            <a:rPr lang="es-EC" dirty="0"/>
            <a:t>Causan agotamiento en el trabajador </a:t>
          </a:r>
        </a:p>
      </dgm:t>
    </dgm:pt>
    <dgm:pt modelId="{685C758D-7732-41FF-BE4F-13AC98DC6F3C}" type="parTrans" cxnId="{6338578B-75F4-4C1B-B110-8CA8F4E60E3F}">
      <dgm:prSet/>
      <dgm:spPr/>
      <dgm:t>
        <a:bodyPr/>
        <a:lstStyle/>
        <a:p>
          <a:endParaRPr lang="es-EC"/>
        </a:p>
      </dgm:t>
    </dgm:pt>
    <dgm:pt modelId="{1C21ADDD-9C4D-4493-811D-03E331EFFB01}" type="sibTrans" cxnId="{6338578B-75F4-4C1B-B110-8CA8F4E60E3F}">
      <dgm:prSet/>
      <dgm:spPr/>
      <dgm:t>
        <a:bodyPr/>
        <a:lstStyle/>
        <a:p>
          <a:endParaRPr lang="es-EC" dirty="0"/>
        </a:p>
      </dgm:t>
    </dgm:pt>
    <dgm:pt modelId="{89A3408F-B4C6-47A1-8D8C-2342C56EA7D9}">
      <dgm:prSet phldrT="[Texto]"/>
      <dgm:spPr/>
      <dgm:t>
        <a:bodyPr/>
        <a:lstStyle/>
        <a:p>
          <a:r>
            <a:rPr lang="es-EC" dirty="0"/>
            <a:t>RECURSOS LABORALES</a:t>
          </a:r>
        </a:p>
        <a:p>
          <a:r>
            <a:rPr lang="es-EC" dirty="0"/>
            <a:t>Crean motivación en el trabajador</a:t>
          </a:r>
        </a:p>
      </dgm:t>
    </dgm:pt>
    <dgm:pt modelId="{13A5CD21-831B-48F2-ABC1-7518C398E368}" type="parTrans" cxnId="{47F3C0ED-C8B4-4D59-BF36-081D8D7E5DF9}">
      <dgm:prSet/>
      <dgm:spPr/>
      <dgm:t>
        <a:bodyPr/>
        <a:lstStyle/>
        <a:p>
          <a:endParaRPr lang="es-EC"/>
        </a:p>
      </dgm:t>
    </dgm:pt>
    <dgm:pt modelId="{143315A0-EFC2-4F9C-B2AA-82A7D3FD08D6}" type="sibTrans" cxnId="{47F3C0ED-C8B4-4D59-BF36-081D8D7E5DF9}">
      <dgm:prSet/>
      <dgm:spPr/>
      <dgm:t>
        <a:bodyPr/>
        <a:lstStyle/>
        <a:p>
          <a:endParaRPr lang="es-EC" dirty="0"/>
        </a:p>
      </dgm:t>
    </dgm:pt>
    <dgm:pt modelId="{B6364BA1-BF13-4230-95E6-258D6DCD388D}">
      <dgm:prSet phldrT="[Texto]"/>
      <dgm:spPr/>
      <dgm:t>
        <a:bodyPr/>
        <a:lstStyle/>
        <a:p>
          <a:r>
            <a:rPr lang="es-EC" dirty="0"/>
            <a:t>JOB CRAFTING</a:t>
          </a:r>
        </a:p>
        <a:p>
          <a:r>
            <a:rPr lang="es-EC" dirty="0"/>
            <a:t>Cambios que se realizan para beneficio de la organización</a:t>
          </a:r>
        </a:p>
      </dgm:t>
    </dgm:pt>
    <dgm:pt modelId="{BC6EB250-A915-414F-A755-BCE910F5FA49}" type="parTrans" cxnId="{976E30A3-D971-456F-9BDA-22A685C329EA}">
      <dgm:prSet/>
      <dgm:spPr/>
      <dgm:t>
        <a:bodyPr/>
        <a:lstStyle/>
        <a:p>
          <a:endParaRPr lang="es-EC"/>
        </a:p>
      </dgm:t>
    </dgm:pt>
    <dgm:pt modelId="{AF19495F-8B52-4054-ADA3-1ABA5F53C561}" type="sibTrans" cxnId="{976E30A3-D971-456F-9BDA-22A685C329EA}">
      <dgm:prSet/>
      <dgm:spPr/>
      <dgm:t>
        <a:bodyPr/>
        <a:lstStyle/>
        <a:p>
          <a:endParaRPr lang="es-EC" dirty="0"/>
        </a:p>
      </dgm:t>
    </dgm:pt>
    <dgm:pt modelId="{8C91999D-1090-4F46-A948-D1AF1BD49A2E}">
      <dgm:prSet phldrT="[Texto]"/>
      <dgm:spPr/>
      <dgm:t>
        <a:bodyPr/>
        <a:lstStyle/>
        <a:p>
          <a:r>
            <a:rPr lang="es-EC" dirty="0"/>
            <a:t>ENGAGEMENT</a:t>
          </a:r>
        </a:p>
        <a:p>
          <a:r>
            <a:rPr lang="es-EC" dirty="0"/>
            <a:t>Estado mental positivo asociado al trabajo.</a:t>
          </a:r>
        </a:p>
        <a:p>
          <a:endParaRPr lang="es-EC" dirty="0"/>
        </a:p>
      </dgm:t>
    </dgm:pt>
    <dgm:pt modelId="{CB62C023-C77F-45A7-9653-6B82EC60F670}" type="parTrans" cxnId="{3A0FA942-2607-4620-90B6-EEF60575758A}">
      <dgm:prSet/>
      <dgm:spPr/>
      <dgm:t>
        <a:bodyPr/>
        <a:lstStyle/>
        <a:p>
          <a:endParaRPr lang="es-EC"/>
        </a:p>
      </dgm:t>
    </dgm:pt>
    <dgm:pt modelId="{AE24F2D7-2D72-42EA-9EE6-D2527FB60BB4}" type="sibTrans" cxnId="{3A0FA942-2607-4620-90B6-EEF60575758A}">
      <dgm:prSet/>
      <dgm:spPr/>
      <dgm:t>
        <a:bodyPr/>
        <a:lstStyle/>
        <a:p>
          <a:endParaRPr lang="es-EC"/>
        </a:p>
      </dgm:t>
    </dgm:pt>
    <dgm:pt modelId="{BEF5A16B-AFBA-4DEE-BD9D-67F5AFA311EB}" type="pres">
      <dgm:prSet presAssocID="{51E49F29-96D0-4919-A8C2-B9A400DC7BA7}" presName="diagram" presStyleCnt="0">
        <dgm:presLayoutVars>
          <dgm:dir/>
          <dgm:resizeHandles val="exact"/>
        </dgm:presLayoutVars>
      </dgm:prSet>
      <dgm:spPr/>
    </dgm:pt>
    <dgm:pt modelId="{9297F10C-B1D5-4C28-A772-AD40F575D90A}" type="pres">
      <dgm:prSet presAssocID="{BA5D0B24-047A-4A63-9F3F-7ECCB8454715}" presName="node" presStyleLbl="node1" presStyleIdx="0" presStyleCnt="4">
        <dgm:presLayoutVars>
          <dgm:bulletEnabled val="1"/>
        </dgm:presLayoutVars>
      </dgm:prSet>
      <dgm:spPr/>
    </dgm:pt>
    <dgm:pt modelId="{F5E0C2DC-6DE8-4C3D-B645-D5DF03A2E297}" type="pres">
      <dgm:prSet presAssocID="{1C21ADDD-9C4D-4493-811D-03E331EFFB01}" presName="sibTrans" presStyleLbl="sibTrans2D1" presStyleIdx="0" presStyleCnt="3"/>
      <dgm:spPr/>
    </dgm:pt>
    <dgm:pt modelId="{DEF87F8C-F573-4FA6-8827-C60A3DAC23CD}" type="pres">
      <dgm:prSet presAssocID="{1C21ADDD-9C4D-4493-811D-03E331EFFB01}" presName="connectorText" presStyleLbl="sibTrans2D1" presStyleIdx="0" presStyleCnt="3"/>
      <dgm:spPr/>
    </dgm:pt>
    <dgm:pt modelId="{C5145DB2-4E5D-4313-BD0D-AF3E23080479}" type="pres">
      <dgm:prSet presAssocID="{89A3408F-B4C6-47A1-8D8C-2342C56EA7D9}" presName="node" presStyleLbl="node1" presStyleIdx="1" presStyleCnt="4">
        <dgm:presLayoutVars>
          <dgm:bulletEnabled val="1"/>
        </dgm:presLayoutVars>
      </dgm:prSet>
      <dgm:spPr/>
    </dgm:pt>
    <dgm:pt modelId="{8602A8EF-1ACC-41C4-AFA8-F8D400F1C603}" type="pres">
      <dgm:prSet presAssocID="{143315A0-EFC2-4F9C-B2AA-82A7D3FD08D6}" presName="sibTrans" presStyleLbl="sibTrans2D1" presStyleIdx="1" presStyleCnt="3"/>
      <dgm:spPr/>
    </dgm:pt>
    <dgm:pt modelId="{CB238119-812F-4520-AAC6-AFE379D0ED3A}" type="pres">
      <dgm:prSet presAssocID="{143315A0-EFC2-4F9C-B2AA-82A7D3FD08D6}" presName="connectorText" presStyleLbl="sibTrans2D1" presStyleIdx="1" presStyleCnt="3"/>
      <dgm:spPr/>
    </dgm:pt>
    <dgm:pt modelId="{A353C36B-1A3D-40DD-86F0-CA175D84CEB9}" type="pres">
      <dgm:prSet presAssocID="{B6364BA1-BF13-4230-95E6-258D6DCD388D}" presName="node" presStyleLbl="node1" presStyleIdx="2" presStyleCnt="4">
        <dgm:presLayoutVars>
          <dgm:bulletEnabled val="1"/>
        </dgm:presLayoutVars>
      </dgm:prSet>
      <dgm:spPr/>
    </dgm:pt>
    <dgm:pt modelId="{B4EF3FFF-7E73-4B36-AFE2-C2C4D4F3C712}" type="pres">
      <dgm:prSet presAssocID="{AF19495F-8B52-4054-ADA3-1ABA5F53C561}" presName="sibTrans" presStyleLbl="sibTrans2D1" presStyleIdx="2" presStyleCnt="3"/>
      <dgm:spPr/>
    </dgm:pt>
    <dgm:pt modelId="{635D4E91-4610-4553-913E-B8693A8E6BA5}" type="pres">
      <dgm:prSet presAssocID="{AF19495F-8B52-4054-ADA3-1ABA5F53C561}" presName="connectorText" presStyleLbl="sibTrans2D1" presStyleIdx="2" presStyleCnt="3"/>
      <dgm:spPr/>
    </dgm:pt>
    <dgm:pt modelId="{FB74AE3A-2766-465E-996C-936573ECF370}" type="pres">
      <dgm:prSet presAssocID="{8C91999D-1090-4F46-A948-D1AF1BD49A2E}" presName="node" presStyleLbl="node1" presStyleIdx="3" presStyleCnt="4">
        <dgm:presLayoutVars>
          <dgm:bulletEnabled val="1"/>
        </dgm:presLayoutVars>
      </dgm:prSet>
      <dgm:spPr/>
    </dgm:pt>
  </dgm:ptLst>
  <dgm:cxnLst>
    <dgm:cxn modelId="{14141A07-D775-4E80-BB72-585461480C69}" type="presOf" srcId="{B6364BA1-BF13-4230-95E6-258D6DCD388D}" destId="{A353C36B-1A3D-40DD-86F0-CA175D84CEB9}" srcOrd="0" destOrd="0" presId="urn:microsoft.com/office/officeart/2005/8/layout/process5"/>
    <dgm:cxn modelId="{91352D0D-FD4D-4A9D-B782-A2A9293C8A28}" type="presOf" srcId="{1C21ADDD-9C4D-4493-811D-03E331EFFB01}" destId="{DEF87F8C-F573-4FA6-8827-C60A3DAC23CD}" srcOrd="1" destOrd="0" presId="urn:microsoft.com/office/officeart/2005/8/layout/process5"/>
    <dgm:cxn modelId="{B09B3325-EDA8-46E8-BF7F-6D8334A4558F}" type="presOf" srcId="{AF19495F-8B52-4054-ADA3-1ABA5F53C561}" destId="{635D4E91-4610-4553-913E-B8693A8E6BA5}" srcOrd="1" destOrd="0" presId="urn:microsoft.com/office/officeart/2005/8/layout/process5"/>
    <dgm:cxn modelId="{33F34A3A-D282-4F48-B7D7-C8182504FEFF}" type="presOf" srcId="{51E49F29-96D0-4919-A8C2-B9A400DC7BA7}" destId="{BEF5A16B-AFBA-4DEE-BD9D-67F5AFA311EB}" srcOrd="0" destOrd="0" presId="urn:microsoft.com/office/officeart/2005/8/layout/process5"/>
    <dgm:cxn modelId="{3A0FA942-2607-4620-90B6-EEF60575758A}" srcId="{51E49F29-96D0-4919-A8C2-B9A400DC7BA7}" destId="{8C91999D-1090-4F46-A948-D1AF1BD49A2E}" srcOrd="3" destOrd="0" parTransId="{CB62C023-C77F-45A7-9653-6B82EC60F670}" sibTransId="{AE24F2D7-2D72-42EA-9EE6-D2527FB60BB4}"/>
    <dgm:cxn modelId="{D263497A-B311-409E-9D34-B43C62E9D6A9}" type="presOf" srcId="{143315A0-EFC2-4F9C-B2AA-82A7D3FD08D6}" destId="{CB238119-812F-4520-AAC6-AFE379D0ED3A}" srcOrd="1" destOrd="0" presId="urn:microsoft.com/office/officeart/2005/8/layout/process5"/>
    <dgm:cxn modelId="{16A9F17A-981C-40CA-8759-ACD7B1747190}" type="presOf" srcId="{143315A0-EFC2-4F9C-B2AA-82A7D3FD08D6}" destId="{8602A8EF-1ACC-41C4-AFA8-F8D400F1C603}" srcOrd="0" destOrd="0" presId="urn:microsoft.com/office/officeart/2005/8/layout/process5"/>
    <dgm:cxn modelId="{6338578B-75F4-4C1B-B110-8CA8F4E60E3F}" srcId="{51E49F29-96D0-4919-A8C2-B9A400DC7BA7}" destId="{BA5D0B24-047A-4A63-9F3F-7ECCB8454715}" srcOrd="0" destOrd="0" parTransId="{685C758D-7732-41FF-BE4F-13AC98DC6F3C}" sibTransId="{1C21ADDD-9C4D-4493-811D-03E331EFFB01}"/>
    <dgm:cxn modelId="{EFD1699B-DF43-4101-9CAE-3ED48F4BA81D}" type="presOf" srcId="{8C91999D-1090-4F46-A948-D1AF1BD49A2E}" destId="{FB74AE3A-2766-465E-996C-936573ECF370}" srcOrd="0" destOrd="0" presId="urn:microsoft.com/office/officeart/2005/8/layout/process5"/>
    <dgm:cxn modelId="{976E30A3-D971-456F-9BDA-22A685C329EA}" srcId="{51E49F29-96D0-4919-A8C2-B9A400DC7BA7}" destId="{B6364BA1-BF13-4230-95E6-258D6DCD388D}" srcOrd="2" destOrd="0" parTransId="{BC6EB250-A915-414F-A755-BCE910F5FA49}" sibTransId="{AF19495F-8B52-4054-ADA3-1ABA5F53C561}"/>
    <dgm:cxn modelId="{73424AC0-5DD7-45B8-9115-87D14D9BC81A}" type="presOf" srcId="{AF19495F-8B52-4054-ADA3-1ABA5F53C561}" destId="{B4EF3FFF-7E73-4B36-AFE2-C2C4D4F3C712}" srcOrd="0" destOrd="0" presId="urn:microsoft.com/office/officeart/2005/8/layout/process5"/>
    <dgm:cxn modelId="{8FD465D7-3377-4860-BC30-776DA6E7835C}" type="presOf" srcId="{1C21ADDD-9C4D-4493-811D-03E331EFFB01}" destId="{F5E0C2DC-6DE8-4C3D-B645-D5DF03A2E297}" srcOrd="0" destOrd="0" presId="urn:microsoft.com/office/officeart/2005/8/layout/process5"/>
    <dgm:cxn modelId="{5D0AB6E0-7F2F-49D1-B35A-28E13E40BED3}" type="presOf" srcId="{BA5D0B24-047A-4A63-9F3F-7ECCB8454715}" destId="{9297F10C-B1D5-4C28-A772-AD40F575D90A}" srcOrd="0" destOrd="0" presId="urn:microsoft.com/office/officeart/2005/8/layout/process5"/>
    <dgm:cxn modelId="{47F3C0ED-C8B4-4D59-BF36-081D8D7E5DF9}" srcId="{51E49F29-96D0-4919-A8C2-B9A400DC7BA7}" destId="{89A3408F-B4C6-47A1-8D8C-2342C56EA7D9}" srcOrd="1" destOrd="0" parTransId="{13A5CD21-831B-48F2-ABC1-7518C398E368}" sibTransId="{143315A0-EFC2-4F9C-B2AA-82A7D3FD08D6}"/>
    <dgm:cxn modelId="{E9071EF7-45B9-4C72-B461-09A4F6A379E2}" type="presOf" srcId="{89A3408F-B4C6-47A1-8D8C-2342C56EA7D9}" destId="{C5145DB2-4E5D-4313-BD0D-AF3E23080479}" srcOrd="0" destOrd="0" presId="urn:microsoft.com/office/officeart/2005/8/layout/process5"/>
    <dgm:cxn modelId="{65BC20C6-B2E1-48FE-901D-B7C29CA2524E}" type="presParOf" srcId="{BEF5A16B-AFBA-4DEE-BD9D-67F5AFA311EB}" destId="{9297F10C-B1D5-4C28-A772-AD40F575D90A}" srcOrd="0" destOrd="0" presId="urn:microsoft.com/office/officeart/2005/8/layout/process5"/>
    <dgm:cxn modelId="{CE42F16A-FAB6-4D57-91B1-1BBB226CBF70}" type="presParOf" srcId="{BEF5A16B-AFBA-4DEE-BD9D-67F5AFA311EB}" destId="{F5E0C2DC-6DE8-4C3D-B645-D5DF03A2E297}" srcOrd="1" destOrd="0" presId="urn:microsoft.com/office/officeart/2005/8/layout/process5"/>
    <dgm:cxn modelId="{8A3220F7-7341-4EE8-81E2-ECABF36316B4}" type="presParOf" srcId="{F5E0C2DC-6DE8-4C3D-B645-D5DF03A2E297}" destId="{DEF87F8C-F573-4FA6-8827-C60A3DAC23CD}" srcOrd="0" destOrd="0" presId="urn:microsoft.com/office/officeart/2005/8/layout/process5"/>
    <dgm:cxn modelId="{046E317D-65B9-424D-83DF-AD150B58DDE4}" type="presParOf" srcId="{BEF5A16B-AFBA-4DEE-BD9D-67F5AFA311EB}" destId="{C5145DB2-4E5D-4313-BD0D-AF3E23080479}" srcOrd="2" destOrd="0" presId="urn:microsoft.com/office/officeart/2005/8/layout/process5"/>
    <dgm:cxn modelId="{6AC49EAF-759B-44E8-A967-AF44AA373C79}" type="presParOf" srcId="{BEF5A16B-AFBA-4DEE-BD9D-67F5AFA311EB}" destId="{8602A8EF-1ACC-41C4-AFA8-F8D400F1C603}" srcOrd="3" destOrd="0" presId="urn:microsoft.com/office/officeart/2005/8/layout/process5"/>
    <dgm:cxn modelId="{92D6FA26-4332-43B7-A843-A05732364FFE}" type="presParOf" srcId="{8602A8EF-1ACC-41C4-AFA8-F8D400F1C603}" destId="{CB238119-812F-4520-AAC6-AFE379D0ED3A}" srcOrd="0" destOrd="0" presId="urn:microsoft.com/office/officeart/2005/8/layout/process5"/>
    <dgm:cxn modelId="{ADF28580-E862-4D75-985D-14D42A1D7498}" type="presParOf" srcId="{BEF5A16B-AFBA-4DEE-BD9D-67F5AFA311EB}" destId="{A353C36B-1A3D-40DD-86F0-CA175D84CEB9}" srcOrd="4" destOrd="0" presId="urn:microsoft.com/office/officeart/2005/8/layout/process5"/>
    <dgm:cxn modelId="{F13E1AAC-02ED-4AAB-890B-CAABD0460544}" type="presParOf" srcId="{BEF5A16B-AFBA-4DEE-BD9D-67F5AFA311EB}" destId="{B4EF3FFF-7E73-4B36-AFE2-C2C4D4F3C712}" srcOrd="5" destOrd="0" presId="urn:microsoft.com/office/officeart/2005/8/layout/process5"/>
    <dgm:cxn modelId="{478B3EE6-75D1-4DFC-8BB4-A065AACF0FCE}" type="presParOf" srcId="{B4EF3FFF-7E73-4B36-AFE2-C2C4D4F3C712}" destId="{635D4E91-4610-4553-913E-B8693A8E6BA5}" srcOrd="0" destOrd="0" presId="urn:microsoft.com/office/officeart/2005/8/layout/process5"/>
    <dgm:cxn modelId="{9EE48825-C81E-4912-9E50-9155FD8D4C0F}" type="presParOf" srcId="{BEF5A16B-AFBA-4DEE-BD9D-67F5AFA311EB}" destId="{FB74AE3A-2766-465E-996C-936573ECF370}"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61C6A5-B4B1-423C-9F8A-BF878B0EE1B8}" type="doc">
      <dgm:prSet loTypeId="urn:microsoft.com/office/officeart/2005/8/layout/hProcess11" loCatId="process" qsTypeId="urn:microsoft.com/office/officeart/2005/8/quickstyle/simple1" qsCatId="simple" csTypeId="urn:microsoft.com/office/officeart/2005/8/colors/accent1_2" csCatId="accent1" phldr="1"/>
      <dgm:spPr/>
    </dgm:pt>
    <dgm:pt modelId="{81B96F22-F102-43FE-AC16-82CF597C3569}">
      <dgm:prSet phldrT="[Texto]"/>
      <dgm:spPr/>
      <dgm:t>
        <a:bodyPr/>
        <a:lstStyle/>
        <a:p>
          <a:r>
            <a:rPr lang="es-EC" dirty="0"/>
            <a:t>Relaciones entre </a:t>
          </a:r>
          <a:r>
            <a:rPr lang="es-EC" i="1" dirty="0"/>
            <a:t>burnout, </a:t>
          </a:r>
          <a:r>
            <a:rPr lang="es-EC" dirty="0"/>
            <a:t>ambigüedad de rol y satisfacción laboral en el personal de banca (García y otros, 1993)</a:t>
          </a:r>
        </a:p>
      </dgm:t>
    </dgm:pt>
    <dgm:pt modelId="{411BF5C3-D640-4A76-B14F-F8CFBB5374B2}" type="parTrans" cxnId="{054C35A6-C6AB-43AE-8CC2-BB88E7E24F4D}">
      <dgm:prSet/>
      <dgm:spPr/>
      <dgm:t>
        <a:bodyPr/>
        <a:lstStyle/>
        <a:p>
          <a:endParaRPr lang="es-EC"/>
        </a:p>
      </dgm:t>
    </dgm:pt>
    <dgm:pt modelId="{8A0E56D3-B5FA-4290-B98E-C7BB26BF35F2}" type="sibTrans" cxnId="{054C35A6-C6AB-43AE-8CC2-BB88E7E24F4D}">
      <dgm:prSet/>
      <dgm:spPr/>
      <dgm:t>
        <a:bodyPr/>
        <a:lstStyle/>
        <a:p>
          <a:endParaRPr lang="es-EC"/>
        </a:p>
      </dgm:t>
    </dgm:pt>
    <dgm:pt modelId="{EC5C0F45-16F5-4905-BD1A-414677A97FE3}">
      <dgm:prSet phldrT="[Texto]"/>
      <dgm:spPr/>
      <dgm:t>
        <a:bodyPr/>
        <a:lstStyle/>
        <a:p>
          <a:r>
            <a:rPr lang="es-EC" dirty="0"/>
            <a:t>Ambigüedad de rol, satisfacción laboral y ciudadanía organizacional en el sector público: un estudio de mediación multinivel (Díaz y otros, 2016)</a:t>
          </a:r>
        </a:p>
      </dgm:t>
    </dgm:pt>
    <dgm:pt modelId="{6760F152-49E5-4D37-AD0A-EF8D2A6EE6AA}" type="parTrans" cxnId="{A5A03F53-3145-4F9B-B3EC-9B7A044502ED}">
      <dgm:prSet/>
      <dgm:spPr/>
      <dgm:t>
        <a:bodyPr/>
        <a:lstStyle/>
        <a:p>
          <a:endParaRPr lang="es-EC"/>
        </a:p>
      </dgm:t>
    </dgm:pt>
    <dgm:pt modelId="{5AE7EEA6-C66E-46A6-B343-AF5356551327}" type="sibTrans" cxnId="{A5A03F53-3145-4F9B-B3EC-9B7A044502ED}">
      <dgm:prSet/>
      <dgm:spPr/>
      <dgm:t>
        <a:bodyPr/>
        <a:lstStyle/>
        <a:p>
          <a:endParaRPr lang="es-EC"/>
        </a:p>
      </dgm:t>
    </dgm:pt>
    <dgm:pt modelId="{EF2BFE2A-7471-4A7D-B7A2-D7BB1B235583}">
      <dgm:prSet phldrT="[Texto]"/>
      <dgm:spPr/>
      <dgm:t>
        <a:bodyPr/>
        <a:lstStyle/>
        <a:p>
          <a:r>
            <a:rPr lang="es-EC" dirty="0"/>
            <a:t>Estrés de rol y satisfacción laboral: examinando el papel mediador del engagement en el trabajo (Orgambídez-Ramos y otros, 2015)</a:t>
          </a:r>
        </a:p>
      </dgm:t>
    </dgm:pt>
    <dgm:pt modelId="{7E69429E-425F-4989-A7AC-50D76323CD55}" type="parTrans" cxnId="{0E12B9EC-A869-4769-88FE-3BD498C4B3DA}">
      <dgm:prSet/>
      <dgm:spPr/>
      <dgm:t>
        <a:bodyPr/>
        <a:lstStyle/>
        <a:p>
          <a:endParaRPr lang="es-EC"/>
        </a:p>
      </dgm:t>
    </dgm:pt>
    <dgm:pt modelId="{6BFBC8F1-E4A3-49B0-ABE2-5F40FF850059}" type="sibTrans" cxnId="{0E12B9EC-A869-4769-88FE-3BD498C4B3DA}">
      <dgm:prSet/>
      <dgm:spPr/>
      <dgm:t>
        <a:bodyPr/>
        <a:lstStyle/>
        <a:p>
          <a:endParaRPr lang="es-EC"/>
        </a:p>
      </dgm:t>
    </dgm:pt>
    <dgm:pt modelId="{8BBD399F-99E2-4072-91C0-1711CAEE8DD2}" type="pres">
      <dgm:prSet presAssocID="{F961C6A5-B4B1-423C-9F8A-BF878B0EE1B8}" presName="Name0" presStyleCnt="0">
        <dgm:presLayoutVars>
          <dgm:dir/>
          <dgm:resizeHandles val="exact"/>
        </dgm:presLayoutVars>
      </dgm:prSet>
      <dgm:spPr/>
    </dgm:pt>
    <dgm:pt modelId="{FCE25E9A-2B89-4581-A27F-04CBE9FBF372}" type="pres">
      <dgm:prSet presAssocID="{F961C6A5-B4B1-423C-9F8A-BF878B0EE1B8}" presName="arrow" presStyleLbl="bgShp" presStyleIdx="0" presStyleCnt="1"/>
      <dgm:spPr/>
    </dgm:pt>
    <dgm:pt modelId="{0B92EDEC-126F-41CA-89D7-8F1A32AA921A}" type="pres">
      <dgm:prSet presAssocID="{F961C6A5-B4B1-423C-9F8A-BF878B0EE1B8}" presName="points" presStyleCnt="0"/>
      <dgm:spPr/>
    </dgm:pt>
    <dgm:pt modelId="{43284F99-0F5C-4B79-A79F-87B86F2BB93B}" type="pres">
      <dgm:prSet presAssocID="{81B96F22-F102-43FE-AC16-82CF597C3569}" presName="compositeA" presStyleCnt="0"/>
      <dgm:spPr/>
    </dgm:pt>
    <dgm:pt modelId="{AB7F3935-8C51-4CF6-B581-EB00A3923F9D}" type="pres">
      <dgm:prSet presAssocID="{81B96F22-F102-43FE-AC16-82CF597C3569}" presName="textA" presStyleLbl="revTx" presStyleIdx="0" presStyleCnt="3" custScaleY="82829" custLinFactNeighborX="-5883" custLinFactNeighborY="-24728">
        <dgm:presLayoutVars>
          <dgm:bulletEnabled val="1"/>
        </dgm:presLayoutVars>
      </dgm:prSet>
      <dgm:spPr/>
    </dgm:pt>
    <dgm:pt modelId="{B367AF9F-4DD5-484D-9B42-29BD44863940}" type="pres">
      <dgm:prSet presAssocID="{81B96F22-F102-43FE-AC16-82CF597C3569}" presName="circleA" presStyleLbl="node1" presStyleIdx="0" presStyleCnt="3"/>
      <dgm:spPr/>
    </dgm:pt>
    <dgm:pt modelId="{D853977C-F80F-4BA3-B9DD-EE9BC4F9EFE3}" type="pres">
      <dgm:prSet presAssocID="{81B96F22-F102-43FE-AC16-82CF597C3569}" presName="spaceA" presStyleCnt="0"/>
      <dgm:spPr/>
    </dgm:pt>
    <dgm:pt modelId="{B2356C6E-BC31-46E0-991D-13EE00A62F89}" type="pres">
      <dgm:prSet presAssocID="{8A0E56D3-B5FA-4290-B98E-C7BB26BF35F2}" presName="space" presStyleCnt="0"/>
      <dgm:spPr/>
    </dgm:pt>
    <dgm:pt modelId="{AF2BD690-E17A-42A5-ABD8-9E1F8088C456}" type="pres">
      <dgm:prSet presAssocID="{EC5C0F45-16F5-4905-BD1A-414677A97FE3}" presName="compositeB" presStyleCnt="0"/>
      <dgm:spPr/>
    </dgm:pt>
    <dgm:pt modelId="{F391B694-3B28-44A5-A5A8-F759C3904253}" type="pres">
      <dgm:prSet presAssocID="{EC5C0F45-16F5-4905-BD1A-414677A97FE3}" presName="textB" presStyleLbl="revTx" presStyleIdx="1" presStyleCnt="3" custLinFactX="13097" custLinFactY="-56349" custLinFactNeighborX="100000" custLinFactNeighborY="-100000">
        <dgm:presLayoutVars>
          <dgm:bulletEnabled val="1"/>
        </dgm:presLayoutVars>
      </dgm:prSet>
      <dgm:spPr/>
    </dgm:pt>
    <dgm:pt modelId="{A92E137A-591C-4F0C-8C1A-7F028B4CB056}" type="pres">
      <dgm:prSet presAssocID="{EC5C0F45-16F5-4905-BD1A-414677A97FE3}" presName="circleB" presStyleLbl="node1" presStyleIdx="1" presStyleCnt="3"/>
      <dgm:spPr/>
    </dgm:pt>
    <dgm:pt modelId="{098BFE84-3358-4843-986A-1F7C6ABFEBA5}" type="pres">
      <dgm:prSet presAssocID="{EC5C0F45-16F5-4905-BD1A-414677A97FE3}" presName="spaceB" presStyleCnt="0"/>
      <dgm:spPr/>
    </dgm:pt>
    <dgm:pt modelId="{86523F0F-964E-4268-B8EC-3F816D59E1D8}" type="pres">
      <dgm:prSet presAssocID="{5AE7EEA6-C66E-46A6-B343-AF5356551327}" presName="space" presStyleCnt="0"/>
      <dgm:spPr/>
    </dgm:pt>
    <dgm:pt modelId="{635108E8-44A8-47E6-811F-7C67D10B1D30}" type="pres">
      <dgm:prSet presAssocID="{EF2BFE2A-7471-4A7D-B7A2-D7BB1B235583}" presName="compositeA" presStyleCnt="0"/>
      <dgm:spPr/>
    </dgm:pt>
    <dgm:pt modelId="{9582E38F-95CA-475E-8E79-D7FF7B2E3B10}" type="pres">
      <dgm:prSet presAssocID="{EF2BFE2A-7471-4A7D-B7A2-D7BB1B235583}" presName="textA" presStyleLbl="revTx" presStyleIdx="2" presStyleCnt="3" custLinFactX="-6695" custLinFactY="56349" custLinFactNeighborX="-100000" custLinFactNeighborY="100000">
        <dgm:presLayoutVars>
          <dgm:bulletEnabled val="1"/>
        </dgm:presLayoutVars>
      </dgm:prSet>
      <dgm:spPr/>
    </dgm:pt>
    <dgm:pt modelId="{A84B24EB-E679-4D6B-B082-8911B9D50046}" type="pres">
      <dgm:prSet presAssocID="{EF2BFE2A-7471-4A7D-B7A2-D7BB1B235583}" presName="circleA" presStyleLbl="node1" presStyleIdx="2" presStyleCnt="3"/>
      <dgm:spPr/>
    </dgm:pt>
    <dgm:pt modelId="{5DC0C2CE-32CD-4EA7-BE28-67DF39D96617}" type="pres">
      <dgm:prSet presAssocID="{EF2BFE2A-7471-4A7D-B7A2-D7BB1B235583}" presName="spaceA" presStyleCnt="0"/>
      <dgm:spPr/>
    </dgm:pt>
  </dgm:ptLst>
  <dgm:cxnLst>
    <dgm:cxn modelId="{07785414-F60C-42A3-A6A2-25C4C84E47A5}" type="presOf" srcId="{EF2BFE2A-7471-4A7D-B7A2-D7BB1B235583}" destId="{9582E38F-95CA-475E-8E79-D7FF7B2E3B10}" srcOrd="0" destOrd="0" presId="urn:microsoft.com/office/officeart/2005/8/layout/hProcess11"/>
    <dgm:cxn modelId="{2C70CF24-7A29-4750-9675-36C0528DD9D2}" type="presOf" srcId="{EC5C0F45-16F5-4905-BD1A-414677A97FE3}" destId="{F391B694-3B28-44A5-A5A8-F759C3904253}" srcOrd="0" destOrd="0" presId="urn:microsoft.com/office/officeart/2005/8/layout/hProcess11"/>
    <dgm:cxn modelId="{EBCF6934-85E8-4D6D-AE82-C342637D1308}" type="presOf" srcId="{81B96F22-F102-43FE-AC16-82CF597C3569}" destId="{AB7F3935-8C51-4CF6-B581-EB00A3923F9D}" srcOrd="0" destOrd="0" presId="urn:microsoft.com/office/officeart/2005/8/layout/hProcess11"/>
    <dgm:cxn modelId="{A5A03F53-3145-4F9B-B3EC-9B7A044502ED}" srcId="{F961C6A5-B4B1-423C-9F8A-BF878B0EE1B8}" destId="{EC5C0F45-16F5-4905-BD1A-414677A97FE3}" srcOrd="1" destOrd="0" parTransId="{6760F152-49E5-4D37-AD0A-EF8D2A6EE6AA}" sibTransId="{5AE7EEA6-C66E-46A6-B343-AF5356551327}"/>
    <dgm:cxn modelId="{6FBA1374-6280-4228-9757-4FE8F82638FC}" type="presOf" srcId="{F961C6A5-B4B1-423C-9F8A-BF878B0EE1B8}" destId="{8BBD399F-99E2-4072-91C0-1711CAEE8DD2}" srcOrd="0" destOrd="0" presId="urn:microsoft.com/office/officeart/2005/8/layout/hProcess11"/>
    <dgm:cxn modelId="{054C35A6-C6AB-43AE-8CC2-BB88E7E24F4D}" srcId="{F961C6A5-B4B1-423C-9F8A-BF878B0EE1B8}" destId="{81B96F22-F102-43FE-AC16-82CF597C3569}" srcOrd="0" destOrd="0" parTransId="{411BF5C3-D640-4A76-B14F-F8CFBB5374B2}" sibTransId="{8A0E56D3-B5FA-4290-B98E-C7BB26BF35F2}"/>
    <dgm:cxn modelId="{0E12B9EC-A869-4769-88FE-3BD498C4B3DA}" srcId="{F961C6A5-B4B1-423C-9F8A-BF878B0EE1B8}" destId="{EF2BFE2A-7471-4A7D-B7A2-D7BB1B235583}" srcOrd="2" destOrd="0" parTransId="{7E69429E-425F-4989-A7AC-50D76323CD55}" sibTransId="{6BFBC8F1-E4A3-49B0-ABE2-5F40FF850059}"/>
    <dgm:cxn modelId="{2BF7FB79-63B1-44E2-B53F-C44A609EEDBA}" type="presParOf" srcId="{8BBD399F-99E2-4072-91C0-1711CAEE8DD2}" destId="{FCE25E9A-2B89-4581-A27F-04CBE9FBF372}" srcOrd="0" destOrd="0" presId="urn:microsoft.com/office/officeart/2005/8/layout/hProcess11"/>
    <dgm:cxn modelId="{D4363A6A-BA98-4D24-9A25-CD55DE7B62DA}" type="presParOf" srcId="{8BBD399F-99E2-4072-91C0-1711CAEE8DD2}" destId="{0B92EDEC-126F-41CA-89D7-8F1A32AA921A}" srcOrd="1" destOrd="0" presId="urn:microsoft.com/office/officeart/2005/8/layout/hProcess11"/>
    <dgm:cxn modelId="{F1953270-570A-4C0F-934B-42AB361E905B}" type="presParOf" srcId="{0B92EDEC-126F-41CA-89D7-8F1A32AA921A}" destId="{43284F99-0F5C-4B79-A79F-87B86F2BB93B}" srcOrd="0" destOrd="0" presId="urn:microsoft.com/office/officeart/2005/8/layout/hProcess11"/>
    <dgm:cxn modelId="{1654046D-D8BD-4988-AF7F-7101FD89CB3B}" type="presParOf" srcId="{43284F99-0F5C-4B79-A79F-87B86F2BB93B}" destId="{AB7F3935-8C51-4CF6-B581-EB00A3923F9D}" srcOrd="0" destOrd="0" presId="urn:microsoft.com/office/officeart/2005/8/layout/hProcess11"/>
    <dgm:cxn modelId="{9743DE33-5E15-43B5-AE63-032B72ECB126}" type="presParOf" srcId="{43284F99-0F5C-4B79-A79F-87B86F2BB93B}" destId="{B367AF9F-4DD5-484D-9B42-29BD44863940}" srcOrd="1" destOrd="0" presId="urn:microsoft.com/office/officeart/2005/8/layout/hProcess11"/>
    <dgm:cxn modelId="{6B006766-7887-47E4-8BB7-501EE18A35AD}" type="presParOf" srcId="{43284F99-0F5C-4B79-A79F-87B86F2BB93B}" destId="{D853977C-F80F-4BA3-B9DD-EE9BC4F9EFE3}" srcOrd="2" destOrd="0" presId="urn:microsoft.com/office/officeart/2005/8/layout/hProcess11"/>
    <dgm:cxn modelId="{0F697CB8-867E-450B-9C46-1DA5BB04C3B1}" type="presParOf" srcId="{0B92EDEC-126F-41CA-89D7-8F1A32AA921A}" destId="{B2356C6E-BC31-46E0-991D-13EE00A62F89}" srcOrd="1" destOrd="0" presId="urn:microsoft.com/office/officeart/2005/8/layout/hProcess11"/>
    <dgm:cxn modelId="{ADC5D2B1-ED32-4033-834D-08117679FF4B}" type="presParOf" srcId="{0B92EDEC-126F-41CA-89D7-8F1A32AA921A}" destId="{AF2BD690-E17A-42A5-ABD8-9E1F8088C456}" srcOrd="2" destOrd="0" presId="urn:microsoft.com/office/officeart/2005/8/layout/hProcess11"/>
    <dgm:cxn modelId="{B66A31CA-B747-42D5-989E-30641356245A}" type="presParOf" srcId="{AF2BD690-E17A-42A5-ABD8-9E1F8088C456}" destId="{F391B694-3B28-44A5-A5A8-F759C3904253}" srcOrd="0" destOrd="0" presId="urn:microsoft.com/office/officeart/2005/8/layout/hProcess11"/>
    <dgm:cxn modelId="{20FE9659-6803-4EED-89BD-7F3F8E53F762}" type="presParOf" srcId="{AF2BD690-E17A-42A5-ABD8-9E1F8088C456}" destId="{A92E137A-591C-4F0C-8C1A-7F028B4CB056}" srcOrd="1" destOrd="0" presId="urn:microsoft.com/office/officeart/2005/8/layout/hProcess11"/>
    <dgm:cxn modelId="{C8C6A4D0-3451-4C6F-9889-3E4D0144BAC2}" type="presParOf" srcId="{AF2BD690-E17A-42A5-ABD8-9E1F8088C456}" destId="{098BFE84-3358-4843-986A-1F7C6ABFEBA5}" srcOrd="2" destOrd="0" presId="urn:microsoft.com/office/officeart/2005/8/layout/hProcess11"/>
    <dgm:cxn modelId="{C5566C94-B302-4320-AD04-BD21EF365D20}" type="presParOf" srcId="{0B92EDEC-126F-41CA-89D7-8F1A32AA921A}" destId="{86523F0F-964E-4268-B8EC-3F816D59E1D8}" srcOrd="3" destOrd="0" presId="urn:microsoft.com/office/officeart/2005/8/layout/hProcess11"/>
    <dgm:cxn modelId="{322D3669-E306-42D3-8239-71B395C74C94}" type="presParOf" srcId="{0B92EDEC-126F-41CA-89D7-8F1A32AA921A}" destId="{635108E8-44A8-47E6-811F-7C67D10B1D30}" srcOrd="4" destOrd="0" presId="urn:microsoft.com/office/officeart/2005/8/layout/hProcess11"/>
    <dgm:cxn modelId="{FD2E5F7D-11AB-4A40-9770-F409C3603707}" type="presParOf" srcId="{635108E8-44A8-47E6-811F-7C67D10B1D30}" destId="{9582E38F-95CA-475E-8E79-D7FF7B2E3B10}" srcOrd="0" destOrd="0" presId="urn:microsoft.com/office/officeart/2005/8/layout/hProcess11"/>
    <dgm:cxn modelId="{0D1C9B5D-B88A-4D27-A779-07971B5075C3}" type="presParOf" srcId="{635108E8-44A8-47E6-811F-7C67D10B1D30}" destId="{A84B24EB-E679-4D6B-B082-8911B9D50046}" srcOrd="1" destOrd="0" presId="urn:microsoft.com/office/officeart/2005/8/layout/hProcess11"/>
    <dgm:cxn modelId="{6B7FDB68-CED6-43DD-91FB-BE8714D3A4A1}" type="presParOf" srcId="{635108E8-44A8-47E6-811F-7C67D10B1D30}" destId="{5DC0C2CE-32CD-4EA7-BE28-67DF39D9661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19AEB1-37F0-4179-A563-EE8EF7D95101}" type="doc">
      <dgm:prSet loTypeId="urn:microsoft.com/office/officeart/2005/8/layout/process5" loCatId="process" qsTypeId="urn:microsoft.com/office/officeart/2005/8/quickstyle/simple1" qsCatId="simple" csTypeId="urn:microsoft.com/office/officeart/2005/8/colors/accent6_1" csCatId="accent6" phldr="1"/>
      <dgm:spPr/>
      <dgm:t>
        <a:bodyPr/>
        <a:lstStyle/>
        <a:p>
          <a:endParaRPr lang="es-EC"/>
        </a:p>
      </dgm:t>
    </dgm:pt>
    <dgm:pt modelId="{CB2E71EC-E6F0-4ED4-A3D3-D7E13C2B90B6}">
      <dgm:prSet phldrT="[Texto]" custT="1"/>
      <dgm:spPr/>
      <dgm:t>
        <a:bodyPr/>
        <a:lstStyle/>
        <a:p>
          <a:pPr algn="ctr"/>
          <a:r>
            <a:rPr lang="es-ES" sz="2000" b="1" dirty="0"/>
            <a:t>DISEÑO DE LA INVESTIGACIÒN</a:t>
          </a:r>
        </a:p>
        <a:p>
          <a:pPr algn="l"/>
          <a:r>
            <a:rPr lang="es-ES" sz="2000" b="0" dirty="0"/>
            <a:t>- Cuantitativa</a:t>
          </a:r>
        </a:p>
        <a:p>
          <a:pPr algn="l"/>
          <a:r>
            <a:rPr lang="es-ES" sz="2000" b="0" dirty="0"/>
            <a:t>- No experimental </a:t>
          </a:r>
        </a:p>
        <a:p>
          <a:pPr algn="l"/>
          <a:r>
            <a:rPr lang="es-ES" sz="2000" b="0" dirty="0"/>
            <a:t>- De corte transversal</a:t>
          </a:r>
        </a:p>
        <a:p>
          <a:pPr algn="l"/>
          <a:r>
            <a:rPr lang="es-ES" sz="2000" b="0" dirty="0"/>
            <a:t>- Correlacional-causal</a:t>
          </a:r>
          <a:r>
            <a:rPr lang="es-ES" sz="2000" b="1" dirty="0"/>
            <a:t> </a:t>
          </a:r>
          <a:endParaRPr lang="es-EC" sz="2000" b="1" dirty="0"/>
        </a:p>
      </dgm:t>
    </dgm:pt>
    <dgm:pt modelId="{4048FD55-C22E-4FBB-A179-F7E8A0DDC0F7}" type="parTrans" cxnId="{448D9212-2FA5-4669-808B-63F61434C02F}">
      <dgm:prSet/>
      <dgm:spPr/>
      <dgm:t>
        <a:bodyPr/>
        <a:lstStyle/>
        <a:p>
          <a:endParaRPr lang="es-EC"/>
        </a:p>
      </dgm:t>
    </dgm:pt>
    <dgm:pt modelId="{84641961-9BE9-4C85-810F-DD44183454F8}" type="sibTrans" cxnId="{448D9212-2FA5-4669-808B-63F61434C02F}">
      <dgm:prSet/>
      <dgm:spPr/>
      <dgm:t>
        <a:bodyPr/>
        <a:lstStyle/>
        <a:p>
          <a:endParaRPr lang="es-EC" dirty="0"/>
        </a:p>
      </dgm:t>
    </dgm:pt>
    <dgm:pt modelId="{E1034652-4CCD-45D7-AAFC-655FBAA3087A}">
      <dgm:prSet phldrT="[Texto]" custT="1"/>
      <dgm:spPr/>
      <dgm:t>
        <a:bodyPr/>
        <a:lstStyle/>
        <a:p>
          <a:r>
            <a:rPr lang="es-ES" sz="2000" b="1" dirty="0"/>
            <a:t>POBLACIÓN OBJETO DE ESTUDIO</a:t>
          </a:r>
        </a:p>
        <a:p>
          <a:r>
            <a:rPr lang="es-ES" sz="2000" b="0" dirty="0"/>
            <a:t>Personal administrativo de la Universidad de las Fuerzas Armadas ESPE.</a:t>
          </a:r>
          <a:endParaRPr lang="es-EC" sz="2000" b="0" dirty="0"/>
        </a:p>
      </dgm:t>
    </dgm:pt>
    <dgm:pt modelId="{A466E73E-6F95-4B1F-AE7A-9C8BD8AF0AF4}" type="parTrans" cxnId="{A012294C-FEC5-4A92-8F2C-5DA440051081}">
      <dgm:prSet/>
      <dgm:spPr/>
      <dgm:t>
        <a:bodyPr/>
        <a:lstStyle/>
        <a:p>
          <a:endParaRPr lang="es-EC"/>
        </a:p>
      </dgm:t>
    </dgm:pt>
    <dgm:pt modelId="{BEBD45BF-8C04-409C-BEB0-F27A605964F8}" type="sibTrans" cxnId="{A012294C-FEC5-4A92-8F2C-5DA440051081}">
      <dgm:prSet/>
      <dgm:spPr/>
      <dgm:t>
        <a:bodyPr/>
        <a:lstStyle/>
        <a:p>
          <a:endParaRPr lang="es-EC" dirty="0"/>
        </a:p>
      </dgm:t>
    </dgm:pt>
    <dgm:pt modelId="{C5558A9E-F77B-4C18-AC9D-4D2F655F062A}">
      <dgm:prSet phldrT="[Texto]" custT="1"/>
      <dgm:spPr/>
      <dgm:t>
        <a:bodyPr/>
        <a:lstStyle/>
        <a:p>
          <a:r>
            <a:rPr lang="es-ES" sz="2000" b="1" dirty="0"/>
            <a:t>INSTRUMENTO </a:t>
          </a:r>
        </a:p>
        <a:p>
          <a:r>
            <a:rPr lang="es-ES" sz="2000" b="0" dirty="0"/>
            <a:t>Cuestionario S10/12 para la satisfacción laboral y Cuestionario de estrés de rol</a:t>
          </a:r>
          <a:endParaRPr lang="es-ES" sz="2000" b="1" dirty="0"/>
        </a:p>
      </dgm:t>
    </dgm:pt>
    <dgm:pt modelId="{3B4E7D12-F5AE-4022-BAAC-484DC156BABF}" type="parTrans" cxnId="{458100CD-81EF-4C1E-9E8A-3AA19C11B295}">
      <dgm:prSet/>
      <dgm:spPr/>
      <dgm:t>
        <a:bodyPr/>
        <a:lstStyle/>
        <a:p>
          <a:endParaRPr lang="es-EC"/>
        </a:p>
      </dgm:t>
    </dgm:pt>
    <dgm:pt modelId="{18E0C76F-4821-4907-A07D-EB07308A539C}" type="sibTrans" cxnId="{458100CD-81EF-4C1E-9E8A-3AA19C11B295}">
      <dgm:prSet/>
      <dgm:spPr/>
      <dgm:t>
        <a:bodyPr/>
        <a:lstStyle/>
        <a:p>
          <a:endParaRPr lang="es-EC" dirty="0"/>
        </a:p>
      </dgm:t>
    </dgm:pt>
    <dgm:pt modelId="{BD0C5217-600A-4C02-8270-B9F65E59DFDA}" type="pres">
      <dgm:prSet presAssocID="{8119AEB1-37F0-4179-A563-EE8EF7D95101}" presName="diagram" presStyleCnt="0">
        <dgm:presLayoutVars>
          <dgm:dir/>
          <dgm:resizeHandles val="exact"/>
        </dgm:presLayoutVars>
      </dgm:prSet>
      <dgm:spPr/>
    </dgm:pt>
    <dgm:pt modelId="{FD19610E-7E77-433F-9867-7A2C6D93CAB7}" type="pres">
      <dgm:prSet presAssocID="{CB2E71EC-E6F0-4ED4-A3D3-D7E13C2B90B6}" presName="node" presStyleLbl="node1" presStyleIdx="0" presStyleCnt="3" custScaleX="185209" custScaleY="178314">
        <dgm:presLayoutVars>
          <dgm:bulletEnabled val="1"/>
        </dgm:presLayoutVars>
      </dgm:prSet>
      <dgm:spPr/>
    </dgm:pt>
    <dgm:pt modelId="{8015A153-C4EA-4D7E-81D7-610AD03FD297}" type="pres">
      <dgm:prSet presAssocID="{84641961-9BE9-4C85-810F-DD44183454F8}" presName="sibTrans" presStyleLbl="sibTrans2D1" presStyleIdx="0" presStyleCnt="2"/>
      <dgm:spPr/>
    </dgm:pt>
    <dgm:pt modelId="{CA834B89-8B4C-4618-AB33-5E0B7ED8BBC5}" type="pres">
      <dgm:prSet presAssocID="{84641961-9BE9-4C85-810F-DD44183454F8}" presName="connectorText" presStyleLbl="sibTrans2D1" presStyleIdx="0" presStyleCnt="2"/>
      <dgm:spPr/>
    </dgm:pt>
    <dgm:pt modelId="{8A1AB83E-4945-436B-8BD6-1AD3B191B324}" type="pres">
      <dgm:prSet presAssocID="{E1034652-4CCD-45D7-AAFC-655FBAA3087A}" presName="node" presStyleLbl="node1" presStyleIdx="1" presStyleCnt="3" custScaleX="185209" custScaleY="178314" custLinFactNeighborX="38691">
        <dgm:presLayoutVars>
          <dgm:bulletEnabled val="1"/>
        </dgm:presLayoutVars>
      </dgm:prSet>
      <dgm:spPr/>
    </dgm:pt>
    <dgm:pt modelId="{5533BA85-01FF-4DB1-9198-2DFC898E0D3E}" type="pres">
      <dgm:prSet presAssocID="{BEBD45BF-8C04-409C-BEB0-F27A605964F8}" presName="sibTrans" presStyleLbl="sibTrans2D1" presStyleIdx="1" presStyleCnt="2" custScaleX="84465"/>
      <dgm:spPr/>
    </dgm:pt>
    <dgm:pt modelId="{5944096C-7D60-4D6D-B031-47FBDFE293FC}" type="pres">
      <dgm:prSet presAssocID="{BEBD45BF-8C04-409C-BEB0-F27A605964F8}" presName="connectorText" presStyleLbl="sibTrans2D1" presStyleIdx="1" presStyleCnt="2"/>
      <dgm:spPr/>
    </dgm:pt>
    <dgm:pt modelId="{3CB58FDF-ADE0-44F8-A035-39E9543CDCE4}" type="pres">
      <dgm:prSet presAssocID="{C5558A9E-F77B-4C18-AC9D-4D2F655F062A}" presName="node" presStyleLbl="node1" presStyleIdx="2" presStyleCnt="3" custScaleX="185209" custScaleY="155843">
        <dgm:presLayoutVars>
          <dgm:bulletEnabled val="1"/>
        </dgm:presLayoutVars>
      </dgm:prSet>
      <dgm:spPr/>
    </dgm:pt>
  </dgm:ptLst>
  <dgm:cxnLst>
    <dgm:cxn modelId="{9E44BA0C-A496-4BA4-B340-6A0EAF3ADFDA}" type="presOf" srcId="{8119AEB1-37F0-4179-A563-EE8EF7D95101}" destId="{BD0C5217-600A-4C02-8270-B9F65E59DFDA}" srcOrd="0" destOrd="0" presId="urn:microsoft.com/office/officeart/2005/8/layout/process5"/>
    <dgm:cxn modelId="{448D9212-2FA5-4669-808B-63F61434C02F}" srcId="{8119AEB1-37F0-4179-A563-EE8EF7D95101}" destId="{CB2E71EC-E6F0-4ED4-A3D3-D7E13C2B90B6}" srcOrd="0" destOrd="0" parTransId="{4048FD55-C22E-4FBB-A179-F7E8A0DDC0F7}" sibTransId="{84641961-9BE9-4C85-810F-DD44183454F8}"/>
    <dgm:cxn modelId="{9157B219-5921-4407-98E8-E15A204D6E45}" type="presOf" srcId="{BEBD45BF-8C04-409C-BEB0-F27A605964F8}" destId="{5533BA85-01FF-4DB1-9198-2DFC898E0D3E}" srcOrd="0" destOrd="0" presId="urn:microsoft.com/office/officeart/2005/8/layout/process5"/>
    <dgm:cxn modelId="{8EE95936-FA86-4547-85D6-40BCB9EE834E}" type="presOf" srcId="{CB2E71EC-E6F0-4ED4-A3D3-D7E13C2B90B6}" destId="{FD19610E-7E77-433F-9867-7A2C6D93CAB7}" srcOrd="0" destOrd="0" presId="urn:microsoft.com/office/officeart/2005/8/layout/process5"/>
    <dgm:cxn modelId="{4BEA0062-D74C-4A26-87E0-5378006FF470}" type="presOf" srcId="{84641961-9BE9-4C85-810F-DD44183454F8}" destId="{CA834B89-8B4C-4618-AB33-5E0B7ED8BBC5}" srcOrd="1" destOrd="0" presId="urn:microsoft.com/office/officeart/2005/8/layout/process5"/>
    <dgm:cxn modelId="{A012294C-FEC5-4A92-8F2C-5DA440051081}" srcId="{8119AEB1-37F0-4179-A563-EE8EF7D95101}" destId="{E1034652-4CCD-45D7-AAFC-655FBAA3087A}" srcOrd="1" destOrd="0" parTransId="{A466E73E-6F95-4B1F-AE7A-9C8BD8AF0AF4}" sibTransId="{BEBD45BF-8C04-409C-BEB0-F27A605964F8}"/>
    <dgm:cxn modelId="{19FA7674-1394-4ECF-829E-FC8C28F8A6CC}" type="presOf" srcId="{BEBD45BF-8C04-409C-BEB0-F27A605964F8}" destId="{5944096C-7D60-4D6D-B031-47FBDFE293FC}" srcOrd="1" destOrd="0" presId="urn:microsoft.com/office/officeart/2005/8/layout/process5"/>
    <dgm:cxn modelId="{B45DC676-A952-4F84-8B05-DA1AEDE90E4C}" type="presOf" srcId="{84641961-9BE9-4C85-810F-DD44183454F8}" destId="{8015A153-C4EA-4D7E-81D7-610AD03FD297}" srcOrd="0" destOrd="0" presId="urn:microsoft.com/office/officeart/2005/8/layout/process5"/>
    <dgm:cxn modelId="{1B3DC394-F976-4BE2-8D12-C85377606887}" type="presOf" srcId="{E1034652-4CCD-45D7-AAFC-655FBAA3087A}" destId="{8A1AB83E-4945-436B-8BD6-1AD3B191B324}" srcOrd="0" destOrd="0" presId="urn:microsoft.com/office/officeart/2005/8/layout/process5"/>
    <dgm:cxn modelId="{458100CD-81EF-4C1E-9E8A-3AA19C11B295}" srcId="{8119AEB1-37F0-4179-A563-EE8EF7D95101}" destId="{C5558A9E-F77B-4C18-AC9D-4D2F655F062A}" srcOrd="2" destOrd="0" parTransId="{3B4E7D12-F5AE-4022-BAAC-484DC156BABF}" sibTransId="{18E0C76F-4821-4907-A07D-EB07308A539C}"/>
    <dgm:cxn modelId="{449709E1-2096-4284-90D4-C234A5A28BBD}" type="presOf" srcId="{C5558A9E-F77B-4C18-AC9D-4D2F655F062A}" destId="{3CB58FDF-ADE0-44F8-A035-39E9543CDCE4}" srcOrd="0" destOrd="0" presId="urn:microsoft.com/office/officeart/2005/8/layout/process5"/>
    <dgm:cxn modelId="{73B4B37A-E7E7-456F-A942-550AE452C885}" type="presParOf" srcId="{BD0C5217-600A-4C02-8270-B9F65E59DFDA}" destId="{FD19610E-7E77-433F-9867-7A2C6D93CAB7}" srcOrd="0" destOrd="0" presId="urn:microsoft.com/office/officeart/2005/8/layout/process5"/>
    <dgm:cxn modelId="{BDA52487-0409-42E8-BABD-AC2FE7B7492E}" type="presParOf" srcId="{BD0C5217-600A-4C02-8270-B9F65E59DFDA}" destId="{8015A153-C4EA-4D7E-81D7-610AD03FD297}" srcOrd="1" destOrd="0" presId="urn:microsoft.com/office/officeart/2005/8/layout/process5"/>
    <dgm:cxn modelId="{5B981538-1781-433E-81DC-DDA00923F675}" type="presParOf" srcId="{8015A153-C4EA-4D7E-81D7-610AD03FD297}" destId="{CA834B89-8B4C-4618-AB33-5E0B7ED8BBC5}" srcOrd="0" destOrd="0" presId="urn:microsoft.com/office/officeart/2005/8/layout/process5"/>
    <dgm:cxn modelId="{F03ECE65-C7D1-4D70-B034-582F57596328}" type="presParOf" srcId="{BD0C5217-600A-4C02-8270-B9F65E59DFDA}" destId="{8A1AB83E-4945-436B-8BD6-1AD3B191B324}" srcOrd="2" destOrd="0" presId="urn:microsoft.com/office/officeart/2005/8/layout/process5"/>
    <dgm:cxn modelId="{E843CF4B-C0F1-44DA-AC47-D79B87A45F25}" type="presParOf" srcId="{BD0C5217-600A-4C02-8270-B9F65E59DFDA}" destId="{5533BA85-01FF-4DB1-9198-2DFC898E0D3E}" srcOrd="3" destOrd="0" presId="urn:microsoft.com/office/officeart/2005/8/layout/process5"/>
    <dgm:cxn modelId="{167ABE37-C20B-4484-9EA4-ACB985AABE3E}" type="presParOf" srcId="{5533BA85-01FF-4DB1-9198-2DFC898E0D3E}" destId="{5944096C-7D60-4D6D-B031-47FBDFE293FC}" srcOrd="0" destOrd="0" presId="urn:microsoft.com/office/officeart/2005/8/layout/process5"/>
    <dgm:cxn modelId="{4B8A00F0-74A7-4571-B3A6-C127DE65AB13}" type="presParOf" srcId="{BD0C5217-600A-4C02-8270-B9F65E59DFDA}" destId="{3CB58FDF-ADE0-44F8-A035-39E9543CDCE4}"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EE62A-A371-4FEC-BF19-5F2B132C379E}">
      <dsp:nvSpPr>
        <dsp:cNvPr id="0" name=""/>
        <dsp:cNvSpPr/>
      </dsp:nvSpPr>
      <dsp:spPr>
        <a:xfrm>
          <a:off x="857" y="311134"/>
          <a:ext cx="2788583" cy="57126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Ambigüedad de rol</a:t>
          </a:r>
        </a:p>
      </dsp:txBody>
      <dsp:txXfrm>
        <a:off x="17589" y="327866"/>
        <a:ext cx="2755119" cy="537801"/>
      </dsp:txXfrm>
    </dsp:sp>
    <dsp:sp modelId="{F000EAE1-CCC5-4894-B3B9-4E730D8A7ED7}">
      <dsp:nvSpPr>
        <dsp:cNvPr id="0" name=""/>
        <dsp:cNvSpPr/>
      </dsp:nvSpPr>
      <dsp:spPr>
        <a:xfrm>
          <a:off x="279715" y="882400"/>
          <a:ext cx="278858" cy="1309061"/>
        </a:xfrm>
        <a:custGeom>
          <a:avLst/>
          <a:gdLst/>
          <a:ahLst/>
          <a:cxnLst/>
          <a:rect l="0" t="0" r="0" b="0"/>
          <a:pathLst>
            <a:path>
              <a:moveTo>
                <a:pt x="0" y="0"/>
              </a:moveTo>
              <a:lnTo>
                <a:pt x="0" y="1309061"/>
              </a:lnTo>
              <a:lnTo>
                <a:pt x="278858" y="1309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2BEA3-DD65-4DA7-9CD5-AE26E26709E8}">
      <dsp:nvSpPr>
        <dsp:cNvPr id="0" name=""/>
        <dsp:cNvSpPr/>
      </dsp:nvSpPr>
      <dsp:spPr>
        <a:xfrm>
          <a:off x="558573" y="1262656"/>
          <a:ext cx="2896028" cy="185761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La incertidumbre de no tener claridad en su rol dentro de la organización (Iroson, 1992)</a:t>
          </a:r>
        </a:p>
      </dsp:txBody>
      <dsp:txXfrm>
        <a:off x="612981" y="1317064"/>
        <a:ext cx="2787212" cy="1748794"/>
      </dsp:txXfrm>
    </dsp:sp>
    <dsp:sp modelId="{25A832F5-3F86-411B-B444-F4B3A9E413DD}">
      <dsp:nvSpPr>
        <dsp:cNvPr id="0" name=""/>
        <dsp:cNvSpPr/>
      </dsp:nvSpPr>
      <dsp:spPr>
        <a:xfrm>
          <a:off x="3657397" y="311134"/>
          <a:ext cx="2788583" cy="571265"/>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Conflicto de rol</a:t>
          </a:r>
        </a:p>
      </dsp:txBody>
      <dsp:txXfrm>
        <a:off x="3674129" y="327866"/>
        <a:ext cx="2755119" cy="537801"/>
      </dsp:txXfrm>
    </dsp:sp>
    <dsp:sp modelId="{12F6CC1C-8FFF-4140-8933-C032A9FE2EC3}">
      <dsp:nvSpPr>
        <dsp:cNvPr id="0" name=""/>
        <dsp:cNvSpPr/>
      </dsp:nvSpPr>
      <dsp:spPr>
        <a:xfrm>
          <a:off x="3936255" y="882400"/>
          <a:ext cx="278858" cy="1309061"/>
        </a:xfrm>
        <a:custGeom>
          <a:avLst/>
          <a:gdLst/>
          <a:ahLst/>
          <a:cxnLst/>
          <a:rect l="0" t="0" r="0" b="0"/>
          <a:pathLst>
            <a:path>
              <a:moveTo>
                <a:pt x="0" y="0"/>
              </a:moveTo>
              <a:lnTo>
                <a:pt x="0" y="1309061"/>
              </a:lnTo>
              <a:lnTo>
                <a:pt x="278858" y="13090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40CB1-EF67-4E24-B9DD-C2FE0DEF86DB}">
      <dsp:nvSpPr>
        <dsp:cNvPr id="0" name=""/>
        <dsp:cNvSpPr/>
      </dsp:nvSpPr>
      <dsp:spPr>
        <a:xfrm>
          <a:off x="4215114" y="1262656"/>
          <a:ext cx="2896028" cy="185761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No se le formula bien al trabajador sus actividades y son incongruentes a la hora de realizar el trabajo (Iroson, 1992)</a:t>
          </a:r>
        </a:p>
      </dsp:txBody>
      <dsp:txXfrm>
        <a:off x="4269522" y="1317064"/>
        <a:ext cx="2787212" cy="17487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DECEF-9710-4921-9FD8-FCE035B71A88}">
      <dsp:nvSpPr>
        <dsp:cNvPr id="0" name=""/>
        <dsp:cNvSpPr/>
      </dsp:nvSpPr>
      <dsp:spPr>
        <a:xfrm rot="10800000">
          <a:off x="1531053" y="972"/>
          <a:ext cx="10314259" cy="852237"/>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5813" tIns="53340" rIns="99568"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b="0" kern="1200" dirty="0"/>
            <a:t>El estrés de rol es considerado uno de los riesgos psicosociales más importantes dentro de los puestos de trabajo administrativos de la UFA-ESPE, efectos evidentes en el bienestar y la satisfacción laboral de los funcionarios. La TDRL, nos permitió conocer la interacción que existe entre DL y RL, identificando procesos negativos como el estrés de rol y procesos positivos que conllevan a la satisfacción laboral. </a:t>
          </a:r>
        </a:p>
      </dsp:txBody>
      <dsp:txXfrm rot="10800000">
        <a:off x="1744112" y="972"/>
        <a:ext cx="10101200" cy="852237"/>
      </dsp:txXfrm>
    </dsp:sp>
    <dsp:sp modelId="{C4E9FD76-6863-4BE3-89A4-09173DA4BE25}">
      <dsp:nvSpPr>
        <dsp:cNvPr id="0" name=""/>
        <dsp:cNvSpPr/>
      </dsp:nvSpPr>
      <dsp:spPr>
        <a:xfrm>
          <a:off x="1092927" y="0"/>
          <a:ext cx="852237" cy="852237"/>
        </a:xfrm>
        <a:prstGeom prst="ellipse">
          <a:avLst/>
        </a:prstGeom>
        <a:solidFill>
          <a:schemeClr val="accent3">
            <a:tint val="4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BF1E9C2-BA2F-43FF-9650-3F3B10FAAE2E}">
      <dsp:nvSpPr>
        <dsp:cNvPr id="0" name=""/>
        <dsp:cNvSpPr/>
      </dsp:nvSpPr>
      <dsp:spPr>
        <a:xfrm rot="10800000">
          <a:off x="1554492" y="1103509"/>
          <a:ext cx="10267381" cy="852237"/>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5813" tIns="53340" rIns="99568"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b="0" kern="1200" dirty="0"/>
            <a:t>El cuestionario S10/12 para el análisis de la satisfacción laboral nos permitió determinar el grado de satisfacción laboral del personal administrativo; los puntos más representativos donde encontramos altos grados de satisfacción laboral provienen del reconocimiento propio por haber logrado objetivos, metas y tasas de producción, así como la frecuencia con la que fueron supervisados. </a:t>
          </a:r>
        </a:p>
      </dsp:txBody>
      <dsp:txXfrm rot="10800000">
        <a:off x="1767551" y="1103509"/>
        <a:ext cx="10054322" cy="852237"/>
      </dsp:txXfrm>
    </dsp:sp>
    <dsp:sp modelId="{CE713728-D129-488B-A31D-4D57154949CB}">
      <dsp:nvSpPr>
        <dsp:cNvPr id="0" name=""/>
        <dsp:cNvSpPr/>
      </dsp:nvSpPr>
      <dsp:spPr>
        <a:xfrm>
          <a:off x="1092927" y="1103518"/>
          <a:ext cx="852237" cy="852237"/>
        </a:xfrm>
        <a:prstGeom prst="ellipse">
          <a:avLst/>
        </a:prstGeom>
        <a:solidFill>
          <a:schemeClr val="accent3">
            <a:tint val="4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D0BE8E5-E9C3-4E73-9D56-6C14FE434C7E}">
      <dsp:nvSpPr>
        <dsp:cNvPr id="0" name=""/>
        <dsp:cNvSpPr/>
      </dsp:nvSpPr>
      <dsp:spPr>
        <a:xfrm rot="10800000">
          <a:off x="1541416" y="2206046"/>
          <a:ext cx="10293533" cy="852237"/>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5813" tIns="53340" rIns="99568"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b="0" kern="1200" dirty="0"/>
            <a:t>El cuestionario de estrés de rol, permitió determinar que existe un bajo nivel de estrés de rol, sin embargo, los principales problemas que se pudieron encontrar, es que los trabajadores consideraron que existen actividades que pueden realizarse de otra manera y afectaciones por la falta de recursos (materiales, humanos, etc.)</a:t>
          </a:r>
        </a:p>
      </dsp:txBody>
      <dsp:txXfrm rot="10800000">
        <a:off x="1754475" y="2206046"/>
        <a:ext cx="10080474" cy="852237"/>
      </dsp:txXfrm>
    </dsp:sp>
    <dsp:sp modelId="{6C50F106-A82B-4579-B98D-AD81E81837F5}">
      <dsp:nvSpPr>
        <dsp:cNvPr id="0" name=""/>
        <dsp:cNvSpPr/>
      </dsp:nvSpPr>
      <dsp:spPr>
        <a:xfrm>
          <a:off x="1092927" y="2258297"/>
          <a:ext cx="852237" cy="852237"/>
        </a:xfrm>
        <a:prstGeom prst="ellipse">
          <a:avLst/>
        </a:prstGeom>
        <a:solidFill>
          <a:schemeClr val="accent3">
            <a:tint val="4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BEAB6C3-4919-4B21-ACCD-021C0212D7BE}">
      <dsp:nvSpPr>
        <dsp:cNvPr id="0" name=""/>
        <dsp:cNvSpPr/>
      </dsp:nvSpPr>
      <dsp:spPr>
        <a:xfrm rot="10800000">
          <a:off x="1554492" y="3308584"/>
          <a:ext cx="10267381" cy="852237"/>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5813" tIns="53340" rIns="99568"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b="0" kern="1200" dirty="0"/>
            <a:t>El coeficiente de Pearson demostró que existe una fuerte relación entre las variables estrés de rol y satisfacción laboral, mientras que a través de una regresión lineal se identificó que la relación es negativa, es decir, a menor nivel de estrés de rol mayor es el grado de satisfacción laboral.</a:t>
          </a:r>
        </a:p>
      </dsp:txBody>
      <dsp:txXfrm rot="10800000">
        <a:off x="1767551" y="3308584"/>
        <a:ext cx="10054322" cy="852237"/>
      </dsp:txXfrm>
    </dsp:sp>
    <dsp:sp modelId="{741121B0-C7E5-41CD-8000-22E5C5CA5DEB}">
      <dsp:nvSpPr>
        <dsp:cNvPr id="0" name=""/>
        <dsp:cNvSpPr/>
      </dsp:nvSpPr>
      <dsp:spPr>
        <a:xfrm>
          <a:off x="1092927" y="3295519"/>
          <a:ext cx="852237" cy="852237"/>
        </a:xfrm>
        <a:prstGeom prst="ellipse">
          <a:avLst/>
        </a:prstGeom>
        <a:solidFill>
          <a:schemeClr val="accent3">
            <a:tint val="4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C5DB04-7414-4DEE-BFD9-FAF6D4684380}">
      <dsp:nvSpPr>
        <dsp:cNvPr id="0" name=""/>
        <dsp:cNvSpPr/>
      </dsp:nvSpPr>
      <dsp:spPr>
        <a:xfrm rot="10800000">
          <a:off x="1567524" y="4411121"/>
          <a:ext cx="10241318" cy="852237"/>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5813" tIns="53340" rIns="99568"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b="0" kern="1200" dirty="0"/>
            <a:t>Se aceptó la hipótesis alternativa y se rechazó la hipótesis nula, es decir, se comprobó que el estrés de rol tiene relación negativa con respecto a la satisfacción laboral. El estudio mostró que existe un bajo nivel estrés de rol en el personal administrativo, como consecuencia genera un alto nivel de satisfacción laboral a excepción de unos pocos casos.</a:t>
          </a:r>
        </a:p>
      </dsp:txBody>
      <dsp:txXfrm rot="10800000">
        <a:off x="1780583" y="4411121"/>
        <a:ext cx="10028259" cy="852237"/>
      </dsp:txXfrm>
    </dsp:sp>
    <dsp:sp modelId="{54E51A8B-2CD7-4BDB-9E7D-E78683C64664}">
      <dsp:nvSpPr>
        <dsp:cNvPr id="0" name=""/>
        <dsp:cNvSpPr/>
      </dsp:nvSpPr>
      <dsp:spPr>
        <a:xfrm>
          <a:off x="1092927" y="4332740"/>
          <a:ext cx="852237" cy="852237"/>
        </a:xfrm>
        <a:prstGeom prst="ellipse">
          <a:avLst/>
        </a:prstGeom>
        <a:solidFill>
          <a:schemeClr val="accent3">
            <a:tint val="4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4C9B1-5E83-4758-87F5-5A4E8F398483}">
      <dsp:nvSpPr>
        <dsp:cNvPr id="0" name=""/>
        <dsp:cNvSpPr/>
      </dsp:nvSpPr>
      <dsp:spPr>
        <a:xfrm>
          <a:off x="232781" y="880834"/>
          <a:ext cx="5577697" cy="174303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0613"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dirty="0"/>
            <a:t>Se recomienda fortalecer aspectos positivos para los trabajadores del campo administrativo, por ejemplo, mejorar la higiene, limpieza, temperatura, relaciones personales con sus superiores, entre otras, con fin incrementar la satisfacción laboral.</a:t>
          </a:r>
        </a:p>
      </dsp:txBody>
      <dsp:txXfrm>
        <a:off x="232781" y="880834"/>
        <a:ext cx="5577697" cy="1743030"/>
      </dsp:txXfrm>
    </dsp:sp>
    <dsp:sp modelId="{8F48EAA7-7E53-4F9C-A059-255E216E7EB5}">
      <dsp:nvSpPr>
        <dsp:cNvPr id="0" name=""/>
        <dsp:cNvSpPr/>
      </dsp:nvSpPr>
      <dsp:spPr>
        <a:xfrm>
          <a:off x="377" y="629063"/>
          <a:ext cx="1220121" cy="1830182"/>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3D64E8-E1C6-4D08-9456-5FC1A7726128}">
      <dsp:nvSpPr>
        <dsp:cNvPr id="0" name=""/>
        <dsp:cNvSpPr/>
      </dsp:nvSpPr>
      <dsp:spPr>
        <a:xfrm>
          <a:off x="6309126" y="880834"/>
          <a:ext cx="5577697" cy="174303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0613"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dirty="0"/>
            <a:t>Se debe realizar un estudio de carga laboral para reasignar actividades al personal de acuerdo a un estudio de tiempos y movimientos, de esta manera, se evitará la sobrecarga laboral que genera estrés de rol en cada colaborador de la organización. </a:t>
          </a:r>
        </a:p>
      </dsp:txBody>
      <dsp:txXfrm>
        <a:off x="6309126" y="880834"/>
        <a:ext cx="5577697" cy="1743030"/>
      </dsp:txXfrm>
    </dsp:sp>
    <dsp:sp modelId="{0808A2DA-4507-4993-86A5-94728FAAA1A3}">
      <dsp:nvSpPr>
        <dsp:cNvPr id="0" name=""/>
        <dsp:cNvSpPr/>
      </dsp:nvSpPr>
      <dsp:spPr>
        <a:xfrm>
          <a:off x="6076722" y="629063"/>
          <a:ext cx="1220121" cy="1830182"/>
        </a:xfrm>
        <a:prstGeom prst="rect">
          <a:avLst/>
        </a:prstGeom>
        <a:solidFill>
          <a:schemeClr val="accent5">
            <a:tint val="50000"/>
            <a:hueOff val="-3560789"/>
            <a:satOff val="15872"/>
            <a:lumOff val="1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FA17B-389C-4CBB-8DC8-25A0593732E4}">
      <dsp:nvSpPr>
        <dsp:cNvPr id="0" name=""/>
        <dsp:cNvSpPr/>
      </dsp:nvSpPr>
      <dsp:spPr>
        <a:xfrm>
          <a:off x="232781" y="3075116"/>
          <a:ext cx="5577697" cy="174303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0613"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dirty="0"/>
            <a:t>Utilizar los aspectos positivos como la frecuencia de supervisión, logros por objetivos, metas y tasas de producción para crear nuevas estrategias que permitan a los trabajadores sentirse satisfechos en todos los campos posibles. </a:t>
          </a:r>
        </a:p>
      </dsp:txBody>
      <dsp:txXfrm>
        <a:off x="232781" y="3075116"/>
        <a:ext cx="5577697" cy="1743030"/>
      </dsp:txXfrm>
    </dsp:sp>
    <dsp:sp modelId="{0A077CA8-541C-434E-99EF-8C8408F925BF}">
      <dsp:nvSpPr>
        <dsp:cNvPr id="0" name=""/>
        <dsp:cNvSpPr/>
      </dsp:nvSpPr>
      <dsp:spPr>
        <a:xfrm>
          <a:off x="377" y="2823345"/>
          <a:ext cx="1220121" cy="1830182"/>
        </a:xfrm>
        <a:prstGeom prst="rect">
          <a:avLst/>
        </a:prstGeom>
        <a:solidFill>
          <a:schemeClr val="accent5">
            <a:tint val="50000"/>
            <a:hueOff val="-7121577"/>
            <a:satOff val="31745"/>
            <a:lumOff val="2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F9332-446B-4E84-94D1-6F753C5EB9F4}">
      <dsp:nvSpPr>
        <dsp:cNvPr id="0" name=""/>
        <dsp:cNvSpPr/>
      </dsp:nvSpPr>
      <dsp:spPr>
        <a:xfrm>
          <a:off x="6309126" y="3075116"/>
          <a:ext cx="5577697" cy="1743030"/>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0613" tIns="64770" rIns="64770" bIns="6477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C" sz="1700" kern="1200" dirty="0"/>
            <a:t>Se recomienda asignar los recursos necesarios con el fin facilitar la labor del personal administrativo, de esta manera será posible alcanzar la eficiencia personal y la sostenibilidad de la Universidad. </a:t>
          </a:r>
        </a:p>
      </dsp:txBody>
      <dsp:txXfrm>
        <a:off x="6309126" y="3075116"/>
        <a:ext cx="5577697" cy="1743030"/>
      </dsp:txXfrm>
    </dsp:sp>
    <dsp:sp modelId="{A835F2EE-01BF-47B7-82B7-637CA6731592}">
      <dsp:nvSpPr>
        <dsp:cNvPr id="0" name=""/>
        <dsp:cNvSpPr/>
      </dsp:nvSpPr>
      <dsp:spPr>
        <a:xfrm>
          <a:off x="6076722" y="2823345"/>
          <a:ext cx="1220121" cy="1830182"/>
        </a:xfrm>
        <a:prstGeom prst="rect">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5BD0F-B921-4045-A150-7C46AFBD3045}">
      <dsp:nvSpPr>
        <dsp:cNvPr id="0" name=""/>
        <dsp:cNvSpPr/>
      </dsp:nvSpPr>
      <dsp:spPr>
        <a:xfrm>
          <a:off x="-3466241" y="-532907"/>
          <a:ext cx="4132721" cy="4132721"/>
        </a:xfrm>
        <a:prstGeom prst="blockArc">
          <a:avLst>
            <a:gd name="adj1" fmla="val 18900000"/>
            <a:gd name="adj2" fmla="val 2700000"/>
            <a:gd name="adj3" fmla="val 52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E2C6F-D17C-4D30-A60E-0E7E658105A6}">
      <dsp:nvSpPr>
        <dsp:cNvPr id="0" name=""/>
        <dsp:cNvSpPr/>
      </dsp:nvSpPr>
      <dsp:spPr>
        <a:xfrm>
          <a:off x="428571" y="306690"/>
          <a:ext cx="6640361" cy="61338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8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Satisfacción con la supervisión	</a:t>
          </a:r>
        </a:p>
      </dsp:txBody>
      <dsp:txXfrm>
        <a:off x="428571" y="306690"/>
        <a:ext cx="6640361" cy="613381"/>
      </dsp:txXfrm>
    </dsp:sp>
    <dsp:sp modelId="{5AADEEFD-2C76-405D-9CD3-AA954DA4DD5D}">
      <dsp:nvSpPr>
        <dsp:cNvPr id="0" name=""/>
        <dsp:cNvSpPr/>
      </dsp:nvSpPr>
      <dsp:spPr>
        <a:xfrm>
          <a:off x="45208" y="230017"/>
          <a:ext cx="766726" cy="7667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1CDF0F0-22D2-43EA-BD49-147DD776F3AD}">
      <dsp:nvSpPr>
        <dsp:cNvPr id="0" name=""/>
        <dsp:cNvSpPr/>
      </dsp:nvSpPr>
      <dsp:spPr>
        <a:xfrm>
          <a:off x="651535" y="1226762"/>
          <a:ext cx="6417397" cy="613381"/>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8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Satisfacción con el ambiente físico</a:t>
          </a:r>
        </a:p>
      </dsp:txBody>
      <dsp:txXfrm>
        <a:off x="651535" y="1226762"/>
        <a:ext cx="6417397" cy="613381"/>
      </dsp:txXfrm>
    </dsp:sp>
    <dsp:sp modelId="{33C0A31A-BDC8-49F2-BA0F-A08143FEE266}">
      <dsp:nvSpPr>
        <dsp:cNvPr id="0" name=""/>
        <dsp:cNvSpPr/>
      </dsp:nvSpPr>
      <dsp:spPr>
        <a:xfrm>
          <a:off x="268172" y="1150089"/>
          <a:ext cx="766726" cy="7667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dsp:spPr>
      <dsp:style>
        <a:lnRef idx="1">
          <a:scrgbClr r="0" g="0" b="0"/>
        </a:lnRef>
        <a:fillRef idx="2">
          <a:scrgbClr r="0" g="0" b="0"/>
        </a:fillRef>
        <a:effectRef idx="0">
          <a:scrgbClr r="0" g="0" b="0"/>
        </a:effectRef>
        <a:fontRef idx="minor"/>
      </dsp:style>
    </dsp:sp>
    <dsp:sp modelId="{98235943-4BAB-4BF4-AD90-953C370E0425}">
      <dsp:nvSpPr>
        <dsp:cNvPr id="0" name=""/>
        <dsp:cNvSpPr/>
      </dsp:nvSpPr>
      <dsp:spPr>
        <a:xfrm>
          <a:off x="428571" y="2146834"/>
          <a:ext cx="6640361" cy="613381"/>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6871"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t>Satisfacción </a:t>
          </a:r>
          <a:r>
            <a:rPr lang="es-EC" sz="2400" kern="1200"/>
            <a:t>con las prestaciones </a:t>
          </a:r>
          <a:r>
            <a:rPr lang="es-EC" sz="2400" kern="1200" dirty="0"/>
            <a:t>percibidas</a:t>
          </a:r>
        </a:p>
      </dsp:txBody>
      <dsp:txXfrm>
        <a:off x="428571" y="2146834"/>
        <a:ext cx="6640361" cy="613381"/>
      </dsp:txXfrm>
    </dsp:sp>
    <dsp:sp modelId="{529F5556-792C-4132-8C85-4FBE6B43C9A3}">
      <dsp:nvSpPr>
        <dsp:cNvPr id="0" name=""/>
        <dsp:cNvSpPr/>
      </dsp:nvSpPr>
      <dsp:spPr>
        <a:xfrm>
          <a:off x="45208" y="2070161"/>
          <a:ext cx="766726" cy="7667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7F98A-9542-4344-80D7-B864ED4585D4}">
      <dsp:nvSpPr>
        <dsp:cNvPr id="0" name=""/>
        <dsp:cNvSpPr/>
      </dsp:nvSpPr>
      <dsp:spPr>
        <a:xfrm>
          <a:off x="465729" y="0"/>
          <a:ext cx="5387455" cy="5387455"/>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395F996-E30C-41A4-854B-2CFC51291200}">
      <dsp:nvSpPr>
        <dsp:cNvPr id="0" name=""/>
        <dsp:cNvSpPr/>
      </dsp:nvSpPr>
      <dsp:spPr>
        <a:xfrm>
          <a:off x="815914" y="350184"/>
          <a:ext cx="2154982" cy="215498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Desde principios del siglo XXI existen contextos socio-económicos que aumentan los niveles de estrés de rol. </a:t>
          </a:r>
        </a:p>
      </dsp:txBody>
      <dsp:txXfrm>
        <a:off x="921112" y="455382"/>
        <a:ext cx="1944586" cy="1944586"/>
      </dsp:txXfrm>
    </dsp:sp>
    <dsp:sp modelId="{A94206D7-351B-4233-A3AB-D8C9F5B6C24F}">
      <dsp:nvSpPr>
        <dsp:cNvPr id="0" name=""/>
        <dsp:cNvSpPr/>
      </dsp:nvSpPr>
      <dsp:spPr>
        <a:xfrm>
          <a:off x="3348017" y="350184"/>
          <a:ext cx="2154982" cy="2154982"/>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Actualmente, los cambios se generan en la estructura y funciones de un puesto de trabajo para adaptarse a la competencia.</a:t>
          </a:r>
        </a:p>
      </dsp:txBody>
      <dsp:txXfrm>
        <a:off x="3453215" y="455382"/>
        <a:ext cx="1944586" cy="1944586"/>
      </dsp:txXfrm>
    </dsp:sp>
    <dsp:sp modelId="{E77622DC-08E6-4D62-B9D4-4F2ED3FEA9A2}">
      <dsp:nvSpPr>
        <dsp:cNvPr id="0" name=""/>
        <dsp:cNvSpPr/>
      </dsp:nvSpPr>
      <dsp:spPr>
        <a:xfrm>
          <a:off x="815914" y="2882288"/>
          <a:ext cx="2154982" cy="2154982"/>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En el Ecuador hoy en día no hay estudios sobre la relación de estas variables. </a:t>
          </a:r>
        </a:p>
      </dsp:txBody>
      <dsp:txXfrm>
        <a:off x="921112" y="2987486"/>
        <a:ext cx="1944586" cy="1944586"/>
      </dsp:txXfrm>
    </dsp:sp>
    <dsp:sp modelId="{F0FC2165-9235-4208-843F-B84E6AB65B6F}">
      <dsp:nvSpPr>
        <dsp:cNvPr id="0" name=""/>
        <dsp:cNvSpPr/>
      </dsp:nvSpPr>
      <dsp:spPr>
        <a:xfrm>
          <a:off x="3348017" y="2882288"/>
          <a:ext cx="2154982" cy="2154982"/>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UFA-ESPE, Universidad acreditada y representativa. </a:t>
          </a:r>
        </a:p>
      </dsp:txBody>
      <dsp:txXfrm>
        <a:off x="3453215" y="2987486"/>
        <a:ext cx="1944586" cy="1944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A079C-4282-4287-9F5B-EB9A859C62DF}">
      <dsp:nvSpPr>
        <dsp:cNvPr id="0" name=""/>
        <dsp:cNvSpPr/>
      </dsp:nvSpPr>
      <dsp:spPr>
        <a:xfrm>
          <a:off x="887618" y="1574844"/>
          <a:ext cx="3030925" cy="2555729"/>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Ho:</a:t>
          </a:r>
          <a:r>
            <a:rPr lang="es-EC" sz="1600" kern="1200" dirty="0"/>
            <a:t> El estrés de rol tiene relación positiva con la satisfacción laboral.</a:t>
          </a:r>
        </a:p>
        <a:p>
          <a:pPr marL="0" lvl="0" indent="0" algn="ctr" defTabSz="711200">
            <a:lnSpc>
              <a:spcPct val="90000"/>
            </a:lnSpc>
            <a:spcBef>
              <a:spcPct val="0"/>
            </a:spcBef>
            <a:spcAft>
              <a:spcPct val="35000"/>
            </a:spcAft>
            <a:buNone/>
          </a:pPr>
          <a:r>
            <a:rPr lang="es-EC" sz="1600" b="1" kern="1200" dirty="0"/>
            <a:t>H1: </a:t>
          </a:r>
          <a:r>
            <a:rPr lang="es-EC" sz="1600" kern="1200" dirty="0"/>
            <a:t>El estrés de rol tiene relación negativa con la satisfacción laboral. </a:t>
          </a:r>
        </a:p>
      </dsp:txBody>
      <dsp:txXfrm>
        <a:off x="1331487" y="1949122"/>
        <a:ext cx="2143187" cy="1807173"/>
      </dsp:txXfrm>
    </dsp:sp>
    <dsp:sp modelId="{BB080E1B-0767-4E4B-ADAF-FAF8DCC20C56}">
      <dsp:nvSpPr>
        <dsp:cNvPr id="0" name=""/>
        <dsp:cNvSpPr/>
      </dsp:nvSpPr>
      <dsp:spPr>
        <a:xfrm rot="13937175">
          <a:off x="478439" y="987195"/>
          <a:ext cx="1303584" cy="438911"/>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1A2AE74-7F19-4CC0-8D85-CC3B6AEC0D46}">
      <dsp:nvSpPr>
        <dsp:cNvPr id="0" name=""/>
        <dsp:cNvSpPr/>
      </dsp:nvSpPr>
      <dsp:spPr>
        <a:xfrm>
          <a:off x="0" y="105818"/>
          <a:ext cx="1463039" cy="117043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VARIABLE INDEPENDIENTE</a:t>
          </a:r>
        </a:p>
        <a:p>
          <a:pPr marL="0" lvl="0" indent="0" algn="ctr" defTabSz="577850">
            <a:lnSpc>
              <a:spcPct val="90000"/>
            </a:lnSpc>
            <a:spcBef>
              <a:spcPct val="0"/>
            </a:spcBef>
            <a:spcAft>
              <a:spcPct val="35000"/>
            </a:spcAft>
            <a:buNone/>
          </a:pPr>
          <a:r>
            <a:rPr lang="es-EC" sz="1300" kern="1200" dirty="0"/>
            <a:t>Estrés de rol</a:t>
          </a:r>
        </a:p>
      </dsp:txBody>
      <dsp:txXfrm>
        <a:off x="34281" y="140099"/>
        <a:ext cx="1394477" cy="1101869"/>
      </dsp:txXfrm>
    </dsp:sp>
    <dsp:sp modelId="{2B6DEA26-44E4-4804-AC72-6438E1A3B92E}">
      <dsp:nvSpPr>
        <dsp:cNvPr id="0" name=""/>
        <dsp:cNvSpPr/>
      </dsp:nvSpPr>
      <dsp:spPr>
        <a:xfrm rot="18524400">
          <a:off x="3050829" y="992864"/>
          <a:ext cx="1336664" cy="438911"/>
        </a:xfrm>
        <a:prstGeom prst="lef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D6642F8-3931-46DC-ABED-90CFE1777DEC}">
      <dsp:nvSpPr>
        <dsp:cNvPr id="0" name=""/>
        <dsp:cNvSpPr/>
      </dsp:nvSpPr>
      <dsp:spPr>
        <a:xfrm>
          <a:off x="3405876" y="105809"/>
          <a:ext cx="1463039" cy="1170431"/>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s-EC" sz="1300" b="1" kern="1200" dirty="0"/>
            <a:t>VARIABLE DEPENDIENTE</a:t>
          </a:r>
        </a:p>
        <a:p>
          <a:pPr marL="0" lvl="0" indent="0" algn="ctr" defTabSz="577850">
            <a:lnSpc>
              <a:spcPct val="90000"/>
            </a:lnSpc>
            <a:spcBef>
              <a:spcPct val="0"/>
            </a:spcBef>
            <a:spcAft>
              <a:spcPct val="35000"/>
            </a:spcAft>
            <a:buNone/>
          </a:pPr>
          <a:r>
            <a:rPr lang="es-EC" sz="1300" kern="1200" dirty="0"/>
            <a:t>Satisfacción laboral</a:t>
          </a:r>
        </a:p>
      </dsp:txBody>
      <dsp:txXfrm>
        <a:off x="3440157" y="140090"/>
        <a:ext cx="1394477" cy="1101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9B9E9-80A2-4FA7-BEF7-EFE0FD1B31DA}">
      <dsp:nvSpPr>
        <dsp:cNvPr id="0" name=""/>
        <dsp:cNvSpPr/>
      </dsp:nvSpPr>
      <dsp:spPr>
        <a:xfrm rot="5400000">
          <a:off x="1757518" y="984897"/>
          <a:ext cx="1699480" cy="2827897"/>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AB4F7B1-45BB-4612-BC6D-6A14009C91A5}">
      <dsp:nvSpPr>
        <dsp:cNvPr id="0" name=""/>
        <dsp:cNvSpPr/>
      </dsp:nvSpPr>
      <dsp:spPr>
        <a:xfrm>
          <a:off x="1473833" y="1829829"/>
          <a:ext cx="2553042" cy="22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t>Explica los efectos que produce el estrés de rol y las motivaciones que producen satisfacción laboral (Bakker , Demerouti, &amp; Schaufeli, 2003).</a:t>
          </a:r>
        </a:p>
      </dsp:txBody>
      <dsp:txXfrm>
        <a:off x="1473833" y="1829829"/>
        <a:ext cx="2553042" cy="2237891"/>
      </dsp:txXfrm>
    </dsp:sp>
    <dsp:sp modelId="{4EC03EEF-38F6-40A3-B8CA-10F460C148E9}">
      <dsp:nvSpPr>
        <dsp:cNvPr id="0" name=""/>
        <dsp:cNvSpPr/>
      </dsp:nvSpPr>
      <dsp:spPr>
        <a:xfrm>
          <a:off x="3545169" y="776704"/>
          <a:ext cx="481706" cy="481706"/>
        </a:xfrm>
        <a:prstGeom prst="triangle">
          <a:avLst>
            <a:gd name="adj" fmla="val 100000"/>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w="9525" cap="flat" cmpd="sng" algn="ctr">
          <a:solidFill>
            <a:schemeClr val="accent4">
              <a:hueOff val="-1116192"/>
              <a:satOff val="6725"/>
              <a:lumOff val="53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578304F-60F9-4444-A655-8CC0B9D574F0}">
      <dsp:nvSpPr>
        <dsp:cNvPr id="0" name=""/>
        <dsp:cNvSpPr/>
      </dsp:nvSpPr>
      <dsp:spPr>
        <a:xfrm rot="5400000">
          <a:off x="4920919" y="211508"/>
          <a:ext cx="1699480" cy="2827897"/>
        </a:xfrm>
        <a:prstGeom prst="corner">
          <a:avLst>
            <a:gd name="adj1" fmla="val 16120"/>
            <a:gd name="adj2" fmla="val 1611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3B3E552-7F12-488B-AFE9-0731CE7FC351}">
      <dsp:nvSpPr>
        <dsp:cNvPr id="0" name=""/>
        <dsp:cNvSpPr/>
      </dsp:nvSpPr>
      <dsp:spPr>
        <a:xfrm>
          <a:off x="4667830" y="1069756"/>
          <a:ext cx="2553042" cy="22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t>Mediante demandas y recursos laborales</a:t>
          </a:r>
        </a:p>
      </dsp:txBody>
      <dsp:txXfrm>
        <a:off x="4667830" y="1069756"/>
        <a:ext cx="2553042" cy="2237891"/>
      </dsp:txXfrm>
    </dsp:sp>
    <dsp:sp modelId="{FC5E1362-7EC8-4CCB-AD48-5077A0FB1813}">
      <dsp:nvSpPr>
        <dsp:cNvPr id="0" name=""/>
        <dsp:cNvSpPr/>
      </dsp:nvSpPr>
      <dsp:spPr>
        <a:xfrm>
          <a:off x="6670591" y="3315"/>
          <a:ext cx="481706" cy="481706"/>
        </a:xfrm>
        <a:prstGeom prst="triangle">
          <a:avLst>
            <a:gd name="adj" fmla="val 100000"/>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w="9525" cap="flat" cmpd="sng" algn="ctr">
          <a:solidFill>
            <a:schemeClr val="accent4">
              <a:hueOff val="-3348577"/>
              <a:satOff val="20174"/>
              <a:lumOff val="161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16EAF13-7A07-4AFD-8919-E90D91F993AC}">
      <dsp:nvSpPr>
        <dsp:cNvPr id="0" name=""/>
        <dsp:cNvSpPr/>
      </dsp:nvSpPr>
      <dsp:spPr>
        <a:xfrm rot="5400000">
          <a:off x="8008363" y="-561880"/>
          <a:ext cx="1699480" cy="2827897"/>
        </a:xfrm>
        <a:prstGeom prst="corner">
          <a:avLst>
            <a:gd name="adj1" fmla="val 16120"/>
            <a:gd name="adj2" fmla="val 1611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A3D6034-C921-4DE4-99AB-AE1D13E89BF6}">
      <dsp:nvSpPr>
        <dsp:cNvPr id="0" name=""/>
        <dsp:cNvSpPr/>
      </dsp:nvSpPr>
      <dsp:spPr>
        <a:xfrm>
          <a:off x="7724677" y="283052"/>
          <a:ext cx="2553042" cy="22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dirty="0"/>
            <a:t>Las demandas y recursos laborales son procesos independientes pero al pasar el tiempo también pueden ocasionar efectos conjuntos </a:t>
          </a:r>
        </a:p>
        <a:p>
          <a:pPr marL="0" lvl="0" indent="0" algn="l" defTabSz="755650">
            <a:lnSpc>
              <a:spcPct val="90000"/>
            </a:lnSpc>
            <a:spcBef>
              <a:spcPct val="0"/>
            </a:spcBef>
            <a:spcAft>
              <a:spcPct val="35000"/>
            </a:spcAft>
            <a:buNone/>
          </a:pPr>
          <a:endParaRPr lang="es-EC" sz="1700" kern="1200" dirty="0"/>
        </a:p>
      </dsp:txBody>
      <dsp:txXfrm>
        <a:off x="7724677" y="283052"/>
        <a:ext cx="2553042" cy="2237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C08DC-E97C-431F-A487-7779D8CDF1F4}">
      <dsp:nvSpPr>
        <dsp:cNvPr id="0" name=""/>
        <dsp:cNvSpPr/>
      </dsp:nvSpPr>
      <dsp:spPr>
        <a:xfrm>
          <a:off x="1162730" y="280"/>
          <a:ext cx="4040812" cy="101020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C" sz="3200" kern="1200" dirty="0"/>
            <a:t>DEMANDAS LABORALES</a:t>
          </a:r>
        </a:p>
      </dsp:txBody>
      <dsp:txXfrm>
        <a:off x="1192318" y="29868"/>
        <a:ext cx="3981636" cy="951027"/>
      </dsp:txXfrm>
    </dsp:sp>
    <dsp:sp modelId="{D002AD0A-25F3-481C-AE77-11F69240128E}">
      <dsp:nvSpPr>
        <dsp:cNvPr id="0" name=""/>
        <dsp:cNvSpPr/>
      </dsp:nvSpPr>
      <dsp:spPr>
        <a:xfrm rot="5400000">
          <a:off x="3094744" y="1098876"/>
          <a:ext cx="176785" cy="17678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AA413-7AF8-4221-BD1F-272599C51F01}">
      <dsp:nvSpPr>
        <dsp:cNvPr id="0" name=""/>
        <dsp:cNvSpPr/>
      </dsp:nvSpPr>
      <dsp:spPr>
        <a:xfrm>
          <a:off x="1162730" y="1364054"/>
          <a:ext cx="4040812" cy="1010203"/>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Aspectos físicos, psicológicos, organizacionales o sociales que conllevan DETERIORO DE SALUD.</a:t>
          </a:r>
        </a:p>
      </dsp:txBody>
      <dsp:txXfrm>
        <a:off x="1192318" y="1393642"/>
        <a:ext cx="3981636" cy="951027"/>
      </dsp:txXfrm>
    </dsp:sp>
    <dsp:sp modelId="{8AC764DD-8D22-4FFF-81ED-2341494618EB}">
      <dsp:nvSpPr>
        <dsp:cNvPr id="0" name=""/>
        <dsp:cNvSpPr/>
      </dsp:nvSpPr>
      <dsp:spPr>
        <a:xfrm rot="5400000">
          <a:off x="3094744" y="2462650"/>
          <a:ext cx="176785" cy="176785"/>
        </a:xfrm>
        <a:prstGeom prst="rightArrow">
          <a:avLst>
            <a:gd name="adj1" fmla="val 66700"/>
            <a:gd name="adj2" fmla="val 50000"/>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DBCEA2-D3BC-4267-AECC-3811DCD60C9B}">
      <dsp:nvSpPr>
        <dsp:cNvPr id="0" name=""/>
        <dsp:cNvSpPr/>
      </dsp:nvSpPr>
      <dsp:spPr>
        <a:xfrm>
          <a:off x="1162730" y="2727828"/>
          <a:ext cx="4040812" cy="1010203"/>
        </a:xfrm>
        <a:prstGeom prst="roundRect">
          <a:avLst>
            <a:gd name="adj" fmla="val 10000"/>
          </a:avLst>
        </a:prstGeom>
        <a:solidFill>
          <a:schemeClr val="accent5">
            <a:tint val="40000"/>
            <a:alpha val="90000"/>
            <a:hueOff val="-2148096"/>
            <a:satOff val="9651"/>
            <a:lumOff val="663"/>
            <a:alphaOff val="0"/>
          </a:schemeClr>
        </a:solidFill>
        <a:ln w="25400" cap="flat" cmpd="sng" algn="ctr">
          <a:solidFill>
            <a:schemeClr val="accent5">
              <a:tint val="40000"/>
              <a:alpha val="90000"/>
              <a:hueOff val="-2148096"/>
              <a:satOff val="9651"/>
              <a:lumOff val="6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Ejemplos:</a:t>
          </a:r>
        </a:p>
        <a:p>
          <a:pPr marL="0" lvl="0" indent="0" algn="l" defTabSz="577850">
            <a:lnSpc>
              <a:spcPct val="90000"/>
            </a:lnSpc>
            <a:spcBef>
              <a:spcPct val="0"/>
            </a:spcBef>
            <a:spcAft>
              <a:spcPct val="35000"/>
            </a:spcAft>
            <a:buNone/>
          </a:pPr>
          <a:r>
            <a:rPr lang="es-EC" sz="1300" kern="1200" dirty="0"/>
            <a:t>- Presión laboral              - Conflicto de rol</a:t>
          </a:r>
        </a:p>
        <a:p>
          <a:pPr marL="0" lvl="0" indent="0" algn="l" defTabSz="577850">
            <a:lnSpc>
              <a:spcPct val="90000"/>
            </a:lnSpc>
            <a:spcBef>
              <a:spcPct val="0"/>
            </a:spcBef>
            <a:spcAft>
              <a:spcPct val="35000"/>
            </a:spcAft>
            <a:buNone/>
          </a:pPr>
          <a:r>
            <a:rPr lang="es-EC" sz="1300" kern="1200" dirty="0"/>
            <a:t>- Ambigüedad de rol        - Esfuerzo Elevado</a:t>
          </a:r>
        </a:p>
      </dsp:txBody>
      <dsp:txXfrm>
        <a:off x="1192318" y="2757416"/>
        <a:ext cx="3981636" cy="951027"/>
      </dsp:txXfrm>
    </dsp:sp>
    <dsp:sp modelId="{E2C86206-1B21-47FD-9C08-DDB04CC5FE0A}">
      <dsp:nvSpPr>
        <dsp:cNvPr id="0" name=""/>
        <dsp:cNvSpPr/>
      </dsp:nvSpPr>
      <dsp:spPr>
        <a:xfrm rot="5400000">
          <a:off x="3094744" y="3826424"/>
          <a:ext cx="176785" cy="176785"/>
        </a:xfrm>
        <a:prstGeom prst="rightArrow">
          <a:avLst>
            <a:gd name="adj1" fmla="val 66700"/>
            <a:gd name="adj2" fmla="val 50000"/>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D6FEEF-C9BB-4841-AB8A-D0D55F65CC92}">
      <dsp:nvSpPr>
        <dsp:cNvPr id="0" name=""/>
        <dsp:cNvSpPr/>
      </dsp:nvSpPr>
      <dsp:spPr>
        <a:xfrm>
          <a:off x="1162730" y="4091602"/>
          <a:ext cx="4040812" cy="1010203"/>
        </a:xfrm>
        <a:prstGeom prst="roundRect">
          <a:avLst>
            <a:gd name="adj" fmla="val 10000"/>
          </a:avLst>
        </a:prstGeom>
        <a:solidFill>
          <a:schemeClr val="accent5">
            <a:tint val="40000"/>
            <a:alpha val="90000"/>
            <a:hueOff val="-4296193"/>
            <a:satOff val="19301"/>
            <a:lumOff val="1327"/>
            <a:alphaOff val="0"/>
          </a:schemeClr>
        </a:solidFill>
        <a:ln w="25400" cap="flat" cmpd="sng" algn="ctr">
          <a:solidFill>
            <a:schemeClr val="accent5">
              <a:tint val="40000"/>
              <a:alpha val="90000"/>
              <a:hueOff val="-4296193"/>
              <a:satOff val="19301"/>
              <a:lumOff val="1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Predilectores de:</a:t>
          </a:r>
        </a:p>
        <a:p>
          <a:pPr marL="0" lvl="0" indent="0" algn="l" defTabSz="577850">
            <a:lnSpc>
              <a:spcPct val="90000"/>
            </a:lnSpc>
            <a:spcBef>
              <a:spcPct val="0"/>
            </a:spcBef>
            <a:spcAft>
              <a:spcPct val="35000"/>
            </a:spcAft>
            <a:buNone/>
          </a:pPr>
          <a:r>
            <a:rPr lang="es-EC" sz="1300" kern="1200" dirty="0"/>
            <a:t>- Estrés de rol</a:t>
          </a:r>
        </a:p>
        <a:p>
          <a:pPr marL="0" lvl="0" indent="0" algn="l" defTabSz="577850">
            <a:lnSpc>
              <a:spcPct val="90000"/>
            </a:lnSpc>
            <a:spcBef>
              <a:spcPct val="0"/>
            </a:spcBef>
            <a:spcAft>
              <a:spcPct val="35000"/>
            </a:spcAft>
            <a:buNone/>
          </a:pPr>
          <a:r>
            <a:rPr lang="es-EC" sz="1300" kern="1200" dirty="0"/>
            <a:t>- Agotamiento</a:t>
          </a:r>
        </a:p>
        <a:p>
          <a:pPr marL="0" lvl="0" indent="0" algn="l" defTabSz="577850">
            <a:lnSpc>
              <a:spcPct val="90000"/>
            </a:lnSpc>
            <a:spcBef>
              <a:spcPct val="0"/>
            </a:spcBef>
            <a:spcAft>
              <a:spcPct val="35000"/>
            </a:spcAft>
            <a:buNone/>
          </a:pPr>
          <a:r>
            <a:rPr lang="es-EC" sz="1300" kern="1200" dirty="0"/>
            <a:t>- Problemas de salud psicosomático</a:t>
          </a:r>
        </a:p>
      </dsp:txBody>
      <dsp:txXfrm>
        <a:off x="1192318" y="4121190"/>
        <a:ext cx="3981636" cy="951027"/>
      </dsp:txXfrm>
    </dsp:sp>
    <dsp:sp modelId="{A4DA366E-ECFE-4D35-83B7-2D08344599C5}">
      <dsp:nvSpPr>
        <dsp:cNvPr id="0" name=""/>
        <dsp:cNvSpPr/>
      </dsp:nvSpPr>
      <dsp:spPr>
        <a:xfrm>
          <a:off x="5769256" y="280"/>
          <a:ext cx="4040812" cy="101020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C" sz="3200" kern="1200" dirty="0"/>
            <a:t>RECURSOS LABORALES</a:t>
          </a:r>
        </a:p>
      </dsp:txBody>
      <dsp:txXfrm>
        <a:off x="5798844" y="29868"/>
        <a:ext cx="3981636" cy="951027"/>
      </dsp:txXfrm>
    </dsp:sp>
    <dsp:sp modelId="{9552C752-B640-4C58-B36C-CE509882492D}">
      <dsp:nvSpPr>
        <dsp:cNvPr id="0" name=""/>
        <dsp:cNvSpPr/>
      </dsp:nvSpPr>
      <dsp:spPr>
        <a:xfrm rot="5400000">
          <a:off x="7701270" y="1098876"/>
          <a:ext cx="176785" cy="176785"/>
        </a:xfrm>
        <a:prstGeom prst="rightArrow">
          <a:avLst>
            <a:gd name="adj1" fmla="val 66700"/>
            <a:gd name="adj2" fmla="val 50000"/>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607942-684E-4C1D-8D5B-AA42C1D08ECC}">
      <dsp:nvSpPr>
        <dsp:cNvPr id="0" name=""/>
        <dsp:cNvSpPr/>
      </dsp:nvSpPr>
      <dsp:spPr>
        <a:xfrm>
          <a:off x="5769256" y="1364054"/>
          <a:ext cx="4040812" cy="1010203"/>
        </a:xfrm>
        <a:prstGeom prst="roundRect">
          <a:avLst>
            <a:gd name="adj" fmla="val 10000"/>
          </a:avLst>
        </a:prstGeom>
        <a:solidFill>
          <a:schemeClr val="accent5">
            <a:tint val="40000"/>
            <a:alpha val="90000"/>
            <a:hueOff val="-6444289"/>
            <a:satOff val="28952"/>
            <a:lumOff val="1990"/>
            <a:alphaOff val="0"/>
          </a:schemeClr>
        </a:solidFill>
        <a:ln w="25400" cap="flat" cmpd="sng" algn="ctr">
          <a:solidFill>
            <a:schemeClr val="accent5">
              <a:tint val="40000"/>
              <a:alpha val="90000"/>
              <a:hueOff val="-6444289"/>
              <a:satOff val="28952"/>
              <a:lumOff val="19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Aspectos físicos, psicológicos, organizacionales o sociales que crean MOTIVACIÓN.</a:t>
          </a:r>
        </a:p>
      </dsp:txBody>
      <dsp:txXfrm>
        <a:off x="5798844" y="1393642"/>
        <a:ext cx="3981636" cy="951027"/>
      </dsp:txXfrm>
    </dsp:sp>
    <dsp:sp modelId="{1084206E-A0EE-47D3-BE52-8CA7BEBDC543}">
      <dsp:nvSpPr>
        <dsp:cNvPr id="0" name=""/>
        <dsp:cNvSpPr/>
      </dsp:nvSpPr>
      <dsp:spPr>
        <a:xfrm rot="5400000">
          <a:off x="7701270" y="2462650"/>
          <a:ext cx="176785" cy="176785"/>
        </a:xfrm>
        <a:prstGeom prst="rightArrow">
          <a:avLst>
            <a:gd name="adj1" fmla="val 66700"/>
            <a:gd name="adj2" fmla="val 50000"/>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5F8AC-ED66-4B83-842C-F8A3DA737CD0}">
      <dsp:nvSpPr>
        <dsp:cNvPr id="0" name=""/>
        <dsp:cNvSpPr/>
      </dsp:nvSpPr>
      <dsp:spPr>
        <a:xfrm>
          <a:off x="5769256" y="2727828"/>
          <a:ext cx="4040812" cy="1010203"/>
        </a:xfrm>
        <a:prstGeom prst="roundRect">
          <a:avLst>
            <a:gd name="adj" fmla="val 10000"/>
          </a:avLst>
        </a:prstGeom>
        <a:solidFill>
          <a:schemeClr val="accent5">
            <a:tint val="40000"/>
            <a:alpha val="90000"/>
            <a:hueOff val="-8592385"/>
            <a:satOff val="38602"/>
            <a:lumOff val="2654"/>
            <a:alphaOff val="0"/>
          </a:schemeClr>
        </a:solidFill>
        <a:ln w="25400" cap="flat" cmpd="sng" algn="ctr">
          <a:solidFill>
            <a:schemeClr val="accent5">
              <a:tint val="40000"/>
              <a:alpha val="90000"/>
              <a:hueOff val="-8592385"/>
              <a:satOff val="38602"/>
              <a:lumOff val="2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Ejemplos: </a:t>
          </a:r>
        </a:p>
        <a:p>
          <a:pPr marL="0" lvl="0" indent="0" algn="l" defTabSz="577850">
            <a:lnSpc>
              <a:spcPct val="90000"/>
            </a:lnSpc>
            <a:spcBef>
              <a:spcPct val="0"/>
            </a:spcBef>
            <a:spcAft>
              <a:spcPct val="35000"/>
            </a:spcAft>
            <a:buNone/>
          </a:pPr>
          <a:r>
            <a:rPr lang="es-EC" sz="1300" kern="1200" dirty="0"/>
            <a:t>- Estimulación de crecimiento personal</a:t>
          </a:r>
        </a:p>
        <a:p>
          <a:pPr marL="0" lvl="0" indent="0" algn="l" defTabSz="577850">
            <a:lnSpc>
              <a:spcPct val="90000"/>
            </a:lnSpc>
            <a:spcBef>
              <a:spcPct val="0"/>
            </a:spcBef>
            <a:spcAft>
              <a:spcPct val="35000"/>
            </a:spcAft>
            <a:buNone/>
          </a:pPr>
          <a:r>
            <a:rPr lang="es-EC" sz="1300" kern="1200" dirty="0"/>
            <a:t>- Reducir exigencias del trabajo</a:t>
          </a:r>
        </a:p>
        <a:p>
          <a:pPr marL="0" lvl="0" indent="0" algn="l" defTabSz="577850">
            <a:lnSpc>
              <a:spcPct val="90000"/>
            </a:lnSpc>
            <a:spcBef>
              <a:spcPct val="0"/>
            </a:spcBef>
            <a:spcAft>
              <a:spcPct val="35000"/>
            </a:spcAft>
            <a:buNone/>
          </a:pPr>
          <a:r>
            <a:rPr lang="es-EC" sz="1300" kern="1200" dirty="0"/>
            <a:t>- Aprendizaje y desarrollo</a:t>
          </a:r>
        </a:p>
      </dsp:txBody>
      <dsp:txXfrm>
        <a:off x="5798844" y="2757416"/>
        <a:ext cx="3981636" cy="951027"/>
      </dsp:txXfrm>
    </dsp:sp>
    <dsp:sp modelId="{E9EC32AA-B775-4B30-A3D8-83AD1B34D7F2}">
      <dsp:nvSpPr>
        <dsp:cNvPr id="0" name=""/>
        <dsp:cNvSpPr/>
      </dsp:nvSpPr>
      <dsp:spPr>
        <a:xfrm rot="5400000">
          <a:off x="7701270" y="3826424"/>
          <a:ext cx="176785" cy="176785"/>
        </a:xfrm>
        <a:prstGeom prst="rightArrow">
          <a:avLst>
            <a:gd name="adj1" fmla="val 667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650034-CA5F-4E7F-8C21-D65967D44143}">
      <dsp:nvSpPr>
        <dsp:cNvPr id="0" name=""/>
        <dsp:cNvSpPr/>
      </dsp:nvSpPr>
      <dsp:spPr>
        <a:xfrm>
          <a:off x="5769256" y="4091602"/>
          <a:ext cx="4040812" cy="1010203"/>
        </a:xfrm>
        <a:prstGeom prst="roundRect">
          <a:avLst>
            <a:gd name="adj" fmla="val 1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t>Predilectores de: </a:t>
          </a:r>
        </a:p>
        <a:p>
          <a:pPr marL="0" lvl="0" indent="0" algn="l" defTabSz="577850">
            <a:lnSpc>
              <a:spcPct val="90000"/>
            </a:lnSpc>
            <a:spcBef>
              <a:spcPct val="0"/>
            </a:spcBef>
            <a:spcAft>
              <a:spcPct val="35000"/>
            </a:spcAft>
            <a:buNone/>
          </a:pPr>
          <a:r>
            <a:rPr lang="es-EC" sz="1300" kern="1200" dirty="0"/>
            <a:t>- Satisfacción laboral</a:t>
          </a:r>
        </a:p>
        <a:p>
          <a:pPr marL="0" lvl="0" indent="0" algn="l" defTabSz="577850">
            <a:lnSpc>
              <a:spcPct val="90000"/>
            </a:lnSpc>
            <a:spcBef>
              <a:spcPct val="0"/>
            </a:spcBef>
            <a:spcAft>
              <a:spcPct val="35000"/>
            </a:spcAft>
            <a:buNone/>
          </a:pPr>
          <a:r>
            <a:rPr lang="es-EC" sz="1300" kern="1200" dirty="0"/>
            <a:t>- Motivación laboral</a:t>
          </a:r>
        </a:p>
        <a:p>
          <a:pPr marL="0" lvl="0" indent="0" algn="l" defTabSz="577850">
            <a:lnSpc>
              <a:spcPct val="90000"/>
            </a:lnSpc>
            <a:spcBef>
              <a:spcPct val="0"/>
            </a:spcBef>
            <a:spcAft>
              <a:spcPct val="35000"/>
            </a:spcAft>
            <a:buNone/>
          </a:pPr>
          <a:r>
            <a:rPr lang="es-EC" sz="1300" kern="1200" dirty="0"/>
            <a:t>- Engagement</a:t>
          </a:r>
        </a:p>
      </dsp:txBody>
      <dsp:txXfrm>
        <a:off x="5798844" y="4121190"/>
        <a:ext cx="3981636" cy="9510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7F10C-B1D5-4C28-A772-AD40F575D90A}">
      <dsp:nvSpPr>
        <dsp:cNvPr id="0" name=""/>
        <dsp:cNvSpPr/>
      </dsp:nvSpPr>
      <dsp:spPr>
        <a:xfrm>
          <a:off x="1058" y="215885"/>
          <a:ext cx="2256339" cy="135380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DEMANDAS LABORALES</a:t>
          </a:r>
        </a:p>
        <a:p>
          <a:pPr marL="0" lvl="0" indent="0" algn="ctr" defTabSz="711200">
            <a:lnSpc>
              <a:spcPct val="90000"/>
            </a:lnSpc>
            <a:spcBef>
              <a:spcPct val="0"/>
            </a:spcBef>
            <a:spcAft>
              <a:spcPct val="35000"/>
            </a:spcAft>
            <a:buNone/>
          </a:pPr>
          <a:r>
            <a:rPr lang="es-EC" sz="1600" kern="1200" dirty="0"/>
            <a:t>Causan agotamiento en el trabajador </a:t>
          </a:r>
        </a:p>
      </dsp:txBody>
      <dsp:txXfrm>
        <a:off x="40710" y="255537"/>
        <a:ext cx="2177035" cy="1274499"/>
      </dsp:txXfrm>
    </dsp:sp>
    <dsp:sp modelId="{F5E0C2DC-6DE8-4C3D-B645-D5DF03A2E297}">
      <dsp:nvSpPr>
        <dsp:cNvPr id="0" name=""/>
        <dsp:cNvSpPr/>
      </dsp:nvSpPr>
      <dsp:spPr>
        <a:xfrm>
          <a:off x="2455955" y="613001"/>
          <a:ext cx="478343" cy="5595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dirty="0"/>
        </a:p>
      </dsp:txBody>
      <dsp:txXfrm>
        <a:off x="2455955" y="724915"/>
        <a:ext cx="334840" cy="335744"/>
      </dsp:txXfrm>
    </dsp:sp>
    <dsp:sp modelId="{C5145DB2-4E5D-4313-BD0D-AF3E23080479}">
      <dsp:nvSpPr>
        <dsp:cNvPr id="0" name=""/>
        <dsp:cNvSpPr/>
      </dsp:nvSpPr>
      <dsp:spPr>
        <a:xfrm>
          <a:off x="3159932" y="215885"/>
          <a:ext cx="2256339" cy="1353803"/>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RECURSOS LABORALES</a:t>
          </a:r>
        </a:p>
        <a:p>
          <a:pPr marL="0" lvl="0" indent="0" algn="ctr" defTabSz="711200">
            <a:lnSpc>
              <a:spcPct val="90000"/>
            </a:lnSpc>
            <a:spcBef>
              <a:spcPct val="0"/>
            </a:spcBef>
            <a:spcAft>
              <a:spcPct val="35000"/>
            </a:spcAft>
            <a:buNone/>
          </a:pPr>
          <a:r>
            <a:rPr lang="es-EC" sz="1600" kern="1200" dirty="0"/>
            <a:t>Crean motivación en el trabajador</a:t>
          </a:r>
        </a:p>
      </dsp:txBody>
      <dsp:txXfrm>
        <a:off x="3199584" y="255537"/>
        <a:ext cx="2177035" cy="1274499"/>
      </dsp:txXfrm>
    </dsp:sp>
    <dsp:sp modelId="{8602A8EF-1ACC-41C4-AFA8-F8D400F1C603}">
      <dsp:nvSpPr>
        <dsp:cNvPr id="0" name=""/>
        <dsp:cNvSpPr/>
      </dsp:nvSpPr>
      <dsp:spPr>
        <a:xfrm rot="5400000">
          <a:off x="4048930" y="1727632"/>
          <a:ext cx="478343" cy="559572"/>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dirty="0"/>
        </a:p>
      </dsp:txBody>
      <dsp:txXfrm rot="-5400000">
        <a:off x="4120230" y="1768247"/>
        <a:ext cx="335744" cy="334840"/>
      </dsp:txXfrm>
    </dsp:sp>
    <dsp:sp modelId="{A353C36B-1A3D-40DD-86F0-CA175D84CEB9}">
      <dsp:nvSpPr>
        <dsp:cNvPr id="0" name=""/>
        <dsp:cNvSpPr/>
      </dsp:nvSpPr>
      <dsp:spPr>
        <a:xfrm>
          <a:off x="3159932" y="2472224"/>
          <a:ext cx="2256339" cy="1353803"/>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JOB CRAFTING</a:t>
          </a:r>
        </a:p>
        <a:p>
          <a:pPr marL="0" lvl="0" indent="0" algn="ctr" defTabSz="711200">
            <a:lnSpc>
              <a:spcPct val="90000"/>
            </a:lnSpc>
            <a:spcBef>
              <a:spcPct val="0"/>
            </a:spcBef>
            <a:spcAft>
              <a:spcPct val="35000"/>
            </a:spcAft>
            <a:buNone/>
          </a:pPr>
          <a:r>
            <a:rPr lang="es-EC" sz="1600" kern="1200" dirty="0"/>
            <a:t>Cambios que se realizan para beneficio de la organización</a:t>
          </a:r>
        </a:p>
      </dsp:txBody>
      <dsp:txXfrm>
        <a:off x="3199584" y="2511876"/>
        <a:ext cx="2177035" cy="1274499"/>
      </dsp:txXfrm>
    </dsp:sp>
    <dsp:sp modelId="{B4EF3FFF-7E73-4B36-AFE2-C2C4D4F3C712}">
      <dsp:nvSpPr>
        <dsp:cNvPr id="0" name=""/>
        <dsp:cNvSpPr/>
      </dsp:nvSpPr>
      <dsp:spPr>
        <a:xfrm rot="10800000">
          <a:off x="2483031" y="2869340"/>
          <a:ext cx="478343" cy="559572"/>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dirty="0"/>
        </a:p>
      </dsp:txBody>
      <dsp:txXfrm rot="10800000">
        <a:off x="2626534" y="2981254"/>
        <a:ext cx="334840" cy="335744"/>
      </dsp:txXfrm>
    </dsp:sp>
    <dsp:sp modelId="{FB74AE3A-2766-465E-996C-936573ECF370}">
      <dsp:nvSpPr>
        <dsp:cNvPr id="0" name=""/>
        <dsp:cNvSpPr/>
      </dsp:nvSpPr>
      <dsp:spPr>
        <a:xfrm>
          <a:off x="1058" y="2472224"/>
          <a:ext cx="2256339" cy="135380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ENGAGEMENT</a:t>
          </a:r>
        </a:p>
        <a:p>
          <a:pPr marL="0" lvl="0" indent="0" algn="ctr" defTabSz="711200">
            <a:lnSpc>
              <a:spcPct val="90000"/>
            </a:lnSpc>
            <a:spcBef>
              <a:spcPct val="0"/>
            </a:spcBef>
            <a:spcAft>
              <a:spcPct val="35000"/>
            </a:spcAft>
            <a:buNone/>
          </a:pPr>
          <a:r>
            <a:rPr lang="es-EC" sz="1600" kern="1200" dirty="0"/>
            <a:t>Estado mental positivo asociado al trabajo.</a:t>
          </a:r>
        </a:p>
        <a:p>
          <a:pPr marL="0" lvl="0" indent="0" algn="ctr" defTabSz="711200">
            <a:lnSpc>
              <a:spcPct val="90000"/>
            </a:lnSpc>
            <a:spcBef>
              <a:spcPct val="0"/>
            </a:spcBef>
            <a:spcAft>
              <a:spcPct val="35000"/>
            </a:spcAft>
            <a:buNone/>
          </a:pPr>
          <a:endParaRPr lang="es-EC" sz="1600" kern="1200" dirty="0"/>
        </a:p>
      </dsp:txBody>
      <dsp:txXfrm>
        <a:off x="40710" y="2511876"/>
        <a:ext cx="2177035" cy="12744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25E9A-2B89-4581-A27F-04CBE9FBF372}">
      <dsp:nvSpPr>
        <dsp:cNvPr id="0" name=""/>
        <dsp:cNvSpPr/>
      </dsp:nvSpPr>
      <dsp:spPr>
        <a:xfrm>
          <a:off x="0" y="1357788"/>
          <a:ext cx="109728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F3935-8C51-4CF6-B581-EB00A3923F9D}">
      <dsp:nvSpPr>
        <dsp:cNvPr id="0" name=""/>
        <dsp:cNvSpPr/>
      </dsp:nvSpPr>
      <dsp:spPr>
        <a:xfrm>
          <a:off x="0" y="0"/>
          <a:ext cx="3182540" cy="149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EC" sz="1700" kern="1200" dirty="0"/>
            <a:t>Relaciones entre </a:t>
          </a:r>
          <a:r>
            <a:rPr lang="es-EC" sz="1700" i="1" kern="1200" dirty="0"/>
            <a:t>burnout, </a:t>
          </a:r>
          <a:r>
            <a:rPr lang="es-EC" sz="1700" kern="1200" dirty="0"/>
            <a:t>ambigüedad de rol y satisfacción laboral en el personal de banca (García y otros, 1993)</a:t>
          </a:r>
        </a:p>
      </dsp:txBody>
      <dsp:txXfrm>
        <a:off x="0" y="0"/>
        <a:ext cx="3182540" cy="1499523"/>
      </dsp:txXfrm>
    </dsp:sp>
    <dsp:sp modelId="{B367AF9F-4DD5-484D-9B42-29BD44863940}">
      <dsp:nvSpPr>
        <dsp:cNvPr id="0" name=""/>
        <dsp:cNvSpPr/>
      </dsp:nvSpPr>
      <dsp:spPr>
        <a:xfrm>
          <a:off x="1369794" y="1958968"/>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1B694-3B28-44A5-A5A8-F759C3904253}">
      <dsp:nvSpPr>
        <dsp:cNvPr id="0" name=""/>
        <dsp:cNvSpPr/>
      </dsp:nvSpPr>
      <dsp:spPr>
        <a:xfrm>
          <a:off x="6945847" y="0"/>
          <a:ext cx="31825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s-EC" sz="1700" kern="1200" dirty="0"/>
            <a:t>Ambigüedad de rol, satisfacción laboral y ciudadanía organizacional en el sector público: un estudio de mediación multinivel (Díaz y otros, 2016)</a:t>
          </a:r>
        </a:p>
      </dsp:txBody>
      <dsp:txXfrm>
        <a:off x="6945847" y="0"/>
        <a:ext cx="3182540" cy="1810385"/>
      </dsp:txXfrm>
    </dsp:sp>
    <dsp:sp modelId="{A92E137A-591C-4F0C-8C1A-7F028B4CB056}">
      <dsp:nvSpPr>
        <dsp:cNvPr id="0" name=""/>
        <dsp:cNvSpPr/>
      </dsp:nvSpPr>
      <dsp:spPr>
        <a:xfrm>
          <a:off x="471146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2E38F-95CA-475E-8E79-D7FF7B2E3B10}">
      <dsp:nvSpPr>
        <dsp:cNvPr id="0" name=""/>
        <dsp:cNvSpPr/>
      </dsp:nvSpPr>
      <dsp:spPr>
        <a:xfrm>
          <a:off x="3292545" y="2715577"/>
          <a:ext cx="318254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EC" sz="1700" kern="1200" dirty="0"/>
            <a:t>Estrés de rol y satisfacción laboral: examinando el papel mediador del engagement en el trabajo (Orgambídez-Ramos y otros, 2015)</a:t>
          </a:r>
        </a:p>
      </dsp:txBody>
      <dsp:txXfrm>
        <a:off x="3292545" y="2715577"/>
        <a:ext cx="3182540" cy="1810385"/>
      </dsp:txXfrm>
    </dsp:sp>
    <dsp:sp modelId="{A84B24EB-E679-4D6B-B082-8911B9D50046}">
      <dsp:nvSpPr>
        <dsp:cNvPr id="0" name=""/>
        <dsp:cNvSpPr/>
      </dsp:nvSpPr>
      <dsp:spPr>
        <a:xfrm>
          <a:off x="8053129"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9610E-7E77-433F-9867-7A2C6D93CAB7}">
      <dsp:nvSpPr>
        <dsp:cNvPr id="0" name=""/>
        <dsp:cNvSpPr/>
      </dsp:nvSpPr>
      <dsp:spPr>
        <a:xfrm>
          <a:off x="29" y="18947"/>
          <a:ext cx="3910233" cy="225879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DISEÑO DE LA INVESTIGACIÒN</a:t>
          </a:r>
        </a:p>
        <a:p>
          <a:pPr marL="0" lvl="0" indent="0" algn="l" defTabSz="889000">
            <a:lnSpc>
              <a:spcPct val="90000"/>
            </a:lnSpc>
            <a:spcBef>
              <a:spcPct val="0"/>
            </a:spcBef>
            <a:spcAft>
              <a:spcPct val="35000"/>
            </a:spcAft>
            <a:buNone/>
          </a:pPr>
          <a:r>
            <a:rPr lang="es-ES" sz="2000" b="0" kern="1200" dirty="0"/>
            <a:t>- Cuantitativa</a:t>
          </a:r>
        </a:p>
        <a:p>
          <a:pPr marL="0" lvl="0" indent="0" algn="l" defTabSz="889000">
            <a:lnSpc>
              <a:spcPct val="90000"/>
            </a:lnSpc>
            <a:spcBef>
              <a:spcPct val="0"/>
            </a:spcBef>
            <a:spcAft>
              <a:spcPct val="35000"/>
            </a:spcAft>
            <a:buNone/>
          </a:pPr>
          <a:r>
            <a:rPr lang="es-ES" sz="2000" b="0" kern="1200" dirty="0"/>
            <a:t>- No experimental </a:t>
          </a:r>
        </a:p>
        <a:p>
          <a:pPr marL="0" lvl="0" indent="0" algn="l" defTabSz="889000">
            <a:lnSpc>
              <a:spcPct val="90000"/>
            </a:lnSpc>
            <a:spcBef>
              <a:spcPct val="0"/>
            </a:spcBef>
            <a:spcAft>
              <a:spcPct val="35000"/>
            </a:spcAft>
            <a:buNone/>
          </a:pPr>
          <a:r>
            <a:rPr lang="es-ES" sz="2000" b="0" kern="1200" dirty="0"/>
            <a:t>- De corte transversal</a:t>
          </a:r>
        </a:p>
        <a:p>
          <a:pPr marL="0" lvl="0" indent="0" algn="l" defTabSz="889000">
            <a:lnSpc>
              <a:spcPct val="90000"/>
            </a:lnSpc>
            <a:spcBef>
              <a:spcPct val="0"/>
            </a:spcBef>
            <a:spcAft>
              <a:spcPct val="35000"/>
            </a:spcAft>
            <a:buNone/>
          </a:pPr>
          <a:r>
            <a:rPr lang="es-ES" sz="2000" b="0" kern="1200" dirty="0"/>
            <a:t>- Correlacional-causal</a:t>
          </a:r>
          <a:r>
            <a:rPr lang="es-ES" sz="2000" b="1" kern="1200" dirty="0"/>
            <a:t> </a:t>
          </a:r>
          <a:endParaRPr lang="es-EC" sz="2000" b="1" kern="1200" dirty="0"/>
        </a:p>
      </dsp:txBody>
      <dsp:txXfrm>
        <a:off x="66187" y="85105"/>
        <a:ext cx="3777917" cy="2126481"/>
      </dsp:txXfrm>
    </dsp:sp>
    <dsp:sp modelId="{8015A153-C4EA-4D7E-81D7-610AD03FD297}">
      <dsp:nvSpPr>
        <dsp:cNvPr id="0" name=""/>
        <dsp:cNvSpPr/>
      </dsp:nvSpPr>
      <dsp:spPr>
        <a:xfrm>
          <a:off x="4096060" y="886550"/>
          <a:ext cx="447601" cy="52359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C" sz="2300" kern="1200" dirty="0"/>
        </a:p>
      </dsp:txBody>
      <dsp:txXfrm>
        <a:off x="4096060" y="991268"/>
        <a:ext cx="313321" cy="314155"/>
      </dsp:txXfrm>
    </dsp:sp>
    <dsp:sp modelId="{8A1AB83E-4945-436B-8BD6-1AD3B191B324}">
      <dsp:nvSpPr>
        <dsp:cNvPr id="0" name=""/>
        <dsp:cNvSpPr/>
      </dsp:nvSpPr>
      <dsp:spPr>
        <a:xfrm>
          <a:off x="4754794" y="18947"/>
          <a:ext cx="3910233" cy="225879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POBLACIÓN OBJETO DE ESTUDIO</a:t>
          </a:r>
        </a:p>
        <a:p>
          <a:pPr marL="0" lvl="0" indent="0" algn="ctr" defTabSz="889000">
            <a:lnSpc>
              <a:spcPct val="90000"/>
            </a:lnSpc>
            <a:spcBef>
              <a:spcPct val="0"/>
            </a:spcBef>
            <a:spcAft>
              <a:spcPct val="35000"/>
            </a:spcAft>
            <a:buNone/>
          </a:pPr>
          <a:r>
            <a:rPr lang="es-ES" sz="2000" b="0" kern="1200" dirty="0"/>
            <a:t>Personal administrativo de la Universidad de las Fuerzas Armadas ESPE.</a:t>
          </a:r>
          <a:endParaRPr lang="es-EC" sz="2000" b="0" kern="1200" dirty="0"/>
        </a:p>
      </dsp:txBody>
      <dsp:txXfrm>
        <a:off x="4820952" y="85105"/>
        <a:ext cx="3777917" cy="2126481"/>
      </dsp:txXfrm>
    </dsp:sp>
    <dsp:sp modelId="{5533BA85-01FF-4DB1-9198-2DFC898E0D3E}">
      <dsp:nvSpPr>
        <dsp:cNvPr id="0" name=""/>
        <dsp:cNvSpPr/>
      </dsp:nvSpPr>
      <dsp:spPr>
        <a:xfrm rot="5400035">
          <a:off x="6520869" y="2425532"/>
          <a:ext cx="378053" cy="52359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dirty="0"/>
        </a:p>
      </dsp:txBody>
      <dsp:txXfrm rot="-5400000">
        <a:off x="6552819" y="2498301"/>
        <a:ext cx="314155" cy="264637"/>
      </dsp:txXfrm>
    </dsp:sp>
    <dsp:sp modelId="{3CB58FDF-ADE0-44F8-A035-39E9543CDCE4}">
      <dsp:nvSpPr>
        <dsp:cNvPr id="0" name=""/>
        <dsp:cNvSpPr/>
      </dsp:nvSpPr>
      <dsp:spPr>
        <a:xfrm>
          <a:off x="4754764" y="3122246"/>
          <a:ext cx="3910233" cy="1974145"/>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INSTRUMENTO </a:t>
          </a:r>
        </a:p>
        <a:p>
          <a:pPr marL="0" lvl="0" indent="0" algn="ctr" defTabSz="889000">
            <a:lnSpc>
              <a:spcPct val="90000"/>
            </a:lnSpc>
            <a:spcBef>
              <a:spcPct val="0"/>
            </a:spcBef>
            <a:spcAft>
              <a:spcPct val="35000"/>
            </a:spcAft>
            <a:buNone/>
          </a:pPr>
          <a:r>
            <a:rPr lang="es-ES" sz="2000" b="0" kern="1200" dirty="0"/>
            <a:t>Cuestionario S10/12 para la satisfacción laboral y Cuestionario de estrés de rol</a:t>
          </a:r>
          <a:endParaRPr lang="es-ES" sz="2000" b="1" kern="1200" dirty="0"/>
        </a:p>
      </dsp:txBody>
      <dsp:txXfrm>
        <a:off x="4812585" y="3180067"/>
        <a:ext cx="3794591" cy="18585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08B78-2665-4F39-AB3C-A156DF7AB736}" type="datetimeFigureOut">
              <a:rPr lang="es-EC" smtClean="0"/>
              <a:t>14/5/2021</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88DD3-EB6A-41D2-A6C8-CECD552AB1EE}" type="slidenum">
              <a:rPr lang="es-EC" smtClean="0"/>
              <a:t>‹Nº›</a:t>
            </a:fld>
            <a:endParaRPr lang="es-EC" dirty="0"/>
          </a:p>
        </p:txBody>
      </p:sp>
    </p:spTree>
    <p:extLst>
      <p:ext uri="{BB962C8B-B14F-4D97-AF65-F5344CB8AC3E}">
        <p14:creationId xmlns:p14="http://schemas.microsoft.com/office/powerpoint/2010/main" val="105854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1</a:t>
            </a:fld>
            <a:endParaRPr lang="es-EC" dirty="0"/>
          </a:p>
        </p:txBody>
      </p:sp>
    </p:spTree>
    <p:extLst>
      <p:ext uri="{BB962C8B-B14F-4D97-AF65-F5344CB8AC3E}">
        <p14:creationId xmlns:p14="http://schemas.microsoft.com/office/powerpoint/2010/main" val="362336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2631156210"/>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188393717"/>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1166875348"/>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8" name="12 Imagen" descr="pie de pagina esp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CÓDIGO: </a:t>
            </a:r>
            <a:r>
              <a:rPr lang="es-EC" dirty="0"/>
              <a:t>SGC.DI.260</a:t>
            </a: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
        <p:nvSpPr>
          <p:cNvPr id="13"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14" name="12 Imagen" descr="pie de pagina esp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15" name="14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
        <p:nvSpPr>
          <p:cNvPr id="16" name="Rectangle 27">
            <a:extLst>
              <a:ext uri="{FF2B5EF4-FFF2-40B4-BE49-F238E27FC236}">
                <a16:creationId xmlns:a16="http://schemas.microsoft.com/office/drawing/2014/main" id="{2F2C0673-5E1C-4537-A411-BD8BDEEBBF3A}"/>
              </a:ext>
            </a:extLst>
          </p:cNvPr>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17" name="12 Imagen" descr="pie de pagina espe.jpg">
            <a:extLst>
              <a:ext uri="{FF2B5EF4-FFF2-40B4-BE49-F238E27FC236}">
                <a16:creationId xmlns:a16="http://schemas.microsoft.com/office/drawing/2014/main" id="{0B2D8AB3-D43A-4E71-AC10-8B2184B9D45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18" name="14 Imagen">
            <a:extLst>
              <a:ext uri="{FF2B5EF4-FFF2-40B4-BE49-F238E27FC236}">
                <a16:creationId xmlns:a16="http://schemas.microsoft.com/office/drawing/2014/main" id="{DD8499C6-0A5B-4583-8BA5-99091706CF1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68586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8" name="12 Imagen" descr="pie de pagina esp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fld id="{CB6A8A75-78EF-41C4-89EC-B3A8789C7E63}" type="datetimeFigureOut">
              <a:rPr lang="es-EC" smtClean="0"/>
              <a:t>14/5/2021</a:t>
            </a:fld>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fld id="{C2BC4347-D1A0-47E4-B2A4-74D4734C0176}" type="slidenum">
              <a:rPr lang="es-EC" smtClean="0"/>
              <a:t>‹Nº›</a:t>
            </a:fld>
            <a:endParaRPr lang="es-EC" dirty="0"/>
          </a:p>
        </p:txBody>
      </p:sp>
      <p:pic>
        <p:nvPicPr>
          <p:cNvPr id="9" name="8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401045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685095240"/>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2514839884"/>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763644171"/>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8" name="4 Marcador de pie de página"/>
          <p:cNvSpPr>
            <a:spLocks noGrp="1"/>
          </p:cNvSpPr>
          <p:nvPr>
            <p:ph type="ftr" sz="quarter" idx="11"/>
          </p:nvPr>
        </p:nvSpPr>
        <p:spPr/>
        <p:txBody>
          <a:bodyPr/>
          <a:lstStyle>
            <a:lvl1pPr>
              <a:defRPr/>
            </a:lvl1pPr>
          </a:lstStyle>
          <a:p>
            <a:endParaRPr lang="es-EC" dirty="0"/>
          </a:p>
        </p:txBody>
      </p:sp>
      <p:sp>
        <p:nvSpPr>
          <p:cNvPr id="9"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766829857"/>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4" name="4 Marcador de pie de página"/>
          <p:cNvSpPr>
            <a:spLocks noGrp="1"/>
          </p:cNvSpPr>
          <p:nvPr>
            <p:ph type="ftr" sz="quarter" idx="11"/>
          </p:nvPr>
        </p:nvSpPr>
        <p:spPr/>
        <p:txBody>
          <a:bodyPr/>
          <a:lstStyle>
            <a:lvl1pPr>
              <a:defRPr/>
            </a:lvl1pPr>
          </a:lstStyle>
          <a:p>
            <a:endParaRPr lang="es-EC" dirty="0"/>
          </a:p>
        </p:txBody>
      </p:sp>
      <p:sp>
        <p:nvSpPr>
          <p:cNvPr id="5"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584676809"/>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3" name="4 Marcador de pie de página"/>
          <p:cNvSpPr>
            <a:spLocks noGrp="1"/>
          </p:cNvSpPr>
          <p:nvPr>
            <p:ph type="ftr" sz="quarter" idx="11"/>
          </p:nvPr>
        </p:nvSpPr>
        <p:spPr/>
        <p:txBody>
          <a:bodyPr/>
          <a:lstStyle>
            <a:lvl1pPr>
              <a:defRPr/>
            </a:lvl1pPr>
          </a:lstStyle>
          <a:p>
            <a:endParaRPr lang="es-EC" dirty="0"/>
          </a:p>
        </p:txBody>
      </p:sp>
      <p:sp>
        <p:nvSpPr>
          <p:cNvPr id="4"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1490143195"/>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2519543597"/>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3 Marcador de fecha"/>
          <p:cNvSpPr>
            <a:spLocks noGrp="1"/>
          </p:cNvSpPr>
          <p:nvPr>
            <p:ph type="dt" sz="half" idx="10"/>
          </p:nvPr>
        </p:nvSpPr>
        <p:spPr/>
        <p:txBody>
          <a:bodyPr/>
          <a:lstStyle>
            <a:lvl1pPr>
              <a:defRPr/>
            </a:lvl1pPr>
          </a:lstStyle>
          <a:p>
            <a:fld id="{CB6A8A75-78EF-41C4-89EC-B3A8789C7E63}" type="datetimeFigureOut">
              <a:rPr lang="es-EC" smtClean="0"/>
              <a:t>14/5/2021</a:t>
            </a:fld>
            <a:endParaRPr lang="es-EC" dirty="0"/>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3431372994"/>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CB6A8A75-78EF-41C4-89EC-B3A8789C7E63}" type="datetimeFigureOut">
              <a:rPr lang="es-EC" smtClean="0"/>
              <a:t>14/5/2021</a:t>
            </a:fld>
            <a:endParaRPr lang="es-EC"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s-EC"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C2BC4347-D1A0-47E4-B2A4-74D4734C0176}" type="slidenum">
              <a:rPr lang="es-EC" smtClean="0"/>
              <a:t>‹Nº›</a:t>
            </a:fld>
            <a:endParaRPr lang="es-EC" dirty="0"/>
          </a:p>
        </p:txBody>
      </p:sp>
    </p:spTree>
    <p:extLst>
      <p:ext uri="{BB962C8B-B14F-4D97-AF65-F5344CB8AC3E}">
        <p14:creationId xmlns:p14="http://schemas.microsoft.com/office/powerpoint/2010/main" val="1661659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slow" advClick="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8.xml"/><Relationship Id="rId7"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44B740B-B65D-46CB-92C8-2E1067A8EEE6}"/>
              </a:ext>
            </a:extLst>
          </p:cNvPr>
          <p:cNvSpPr txBox="1">
            <a:spLocks/>
          </p:cNvSpPr>
          <p:nvPr/>
        </p:nvSpPr>
        <p:spPr>
          <a:xfrm>
            <a:off x="1042965" y="1023582"/>
            <a:ext cx="10904562" cy="465828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C" sz="2000" b="1" dirty="0">
                <a:latin typeface="Times New Roman" pitchFamily="18" charset="0"/>
                <a:cs typeface="Times New Roman" pitchFamily="18" charset="0"/>
              </a:rPr>
              <a:t>DEPARTAMENTO DE CIENCIAS ECONÓMICAS, ADMINSTRATIVAS </a:t>
            </a:r>
            <a:r>
              <a:rPr lang="es-EC" sz="2000" b="1">
                <a:latin typeface="Times New Roman" pitchFamily="18" charset="0"/>
                <a:cs typeface="Times New Roman" pitchFamily="18" charset="0"/>
              </a:rPr>
              <a:t>Y DEL </a:t>
            </a:r>
            <a:r>
              <a:rPr lang="es-EC" sz="2000" b="1" dirty="0">
                <a:latin typeface="Times New Roman" pitchFamily="18" charset="0"/>
                <a:cs typeface="Times New Roman" pitchFamily="18" charset="0"/>
              </a:rPr>
              <a:t>COMERCIO</a:t>
            </a:r>
            <a:br>
              <a:rPr lang="es-EC" sz="2000" b="1" dirty="0">
                <a:latin typeface="Times New Roman" pitchFamily="18" charset="0"/>
                <a:cs typeface="Times New Roman" pitchFamily="18" charset="0"/>
              </a:rPr>
            </a:b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CARRERA </a:t>
            </a:r>
            <a:r>
              <a:rPr lang="es-EC" sz="2000" b="1">
                <a:latin typeface="Times New Roman" pitchFamily="18" charset="0"/>
                <a:cs typeface="Times New Roman" pitchFamily="18" charset="0"/>
              </a:rPr>
              <a:t>DE INGENIERÍA COMERCIAL</a:t>
            </a:r>
            <a:br>
              <a:rPr lang="es-EC" sz="2000" b="1" dirty="0">
                <a:latin typeface="Times New Roman" pitchFamily="18" charset="0"/>
                <a:cs typeface="Times New Roman" pitchFamily="18" charset="0"/>
              </a:rPr>
            </a:b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TEMA: </a:t>
            </a:r>
          </a:p>
          <a:p>
            <a:pPr algn="ctr">
              <a:lnSpc>
                <a:spcPct val="160000"/>
              </a:lnSpc>
            </a:pPr>
            <a:r>
              <a:rPr lang="es-EC" sz="2000" b="1" dirty="0">
                <a:latin typeface="Times New Roman" pitchFamily="18" charset="0"/>
                <a:cs typeface="Times New Roman" pitchFamily="18" charset="0"/>
              </a:rPr>
              <a:t>“</a:t>
            </a:r>
            <a:r>
              <a:rPr lang="es-419" sz="2000" b="1" dirty="0"/>
              <a:t>ESTRÉS DE ROL EN LA SATISFACCIÓN LABORAL DEL PERSONAL ADMINISTRATIVO  DE LA UNIVERSIDAD DE LAS FUERZAS ARMADAS ESPE</a:t>
            </a:r>
            <a:r>
              <a:rPr lang="es-EC" sz="2000" b="1" dirty="0">
                <a:latin typeface="Times New Roman" pitchFamily="18" charset="0"/>
                <a:cs typeface="Times New Roman" pitchFamily="18" charset="0"/>
              </a:rPr>
              <a:t>”</a:t>
            </a:r>
            <a:br>
              <a:rPr lang="es-EC" sz="2000" b="1" dirty="0">
                <a:latin typeface="Times New Roman" pitchFamily="18" charset="0"/>
                <a:cs typeface="Times New Roman" pitchFamily="18" charset="0"/>
              </a:rPr>
            </a:br>
            <a:br>
              <a:rPr lang="es-EC" sz="2000" b="1" i="1" dirty="0">
                <a:latin typeface="Times New Roman" pitchFamily="18" charset="0"/>
                <a:cs typeface="Times New Roman" pitchFamily="18" charset="0"/>
              </a:rPr>
            </a:br>
            <a:r>
              <a:rPr lang="es-EC" sz="2000" b="1" dirty="0">
                <a:latin typeface="Times New Roman" pitchFamily="18" charset="0"/>
                <a:cs typeface="Times New Roman" pitchFamily="18" charset="0"/>
              </a:rPr>
              <a:t>AUTORA: SARMIENTO CUMANICHO, ANDREA BEATRIZ</a:t>
            </a:r>
          </a:p>
          <a:p>
            <a:pPr algn="ctr">
              <a:lnSpc>
                <a:spcPct val="160000"/>
              </a:lnSpc>
            </a:pP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DIRECTORA: </a:t>
            </a:r>
            <a:r>
              <a:rPr lang="es-EC" sz="2000" dirty="0"/>
              <a:t>DRA. AMPARO MARTÍNEZ CAÑIZARES PH.D</a:t>
            </a:r>
            <a:br>
              <a:rPr lang="es-EC" sz="2000" dirty="0">
                <a:latin typeface="Times New Roman" pitchFamily="18" charset="0"/>
                <a:cs typeface="Times New Roman" pitchFamily="18" charset="0"/>
              </a:rPr>
            </a:br>
            <a:br>
              <a:rPr lang="es-EC" sz="2000" dirty="0">
                <a:latin typeface="Times New Roman" pitchFamily="18" charset="0"/>
                <a:cs typeface="Times New Roman" pitchFamily="18" charset="0"/>
              </a:rPr>
            </a:br>
            <a:r>
              <a:rPr lang="es-EC" sz="2000" dirty="0">
                <a:latin typeface="Times New Roman" pitchFamily="18" charset="0"/>
                <a:cs typeface="Times New Roman" pitchFamily="18" charset="0"/>
              </a:rPr>
              <a:t>SANGOLQUÍ</a:t>
            </a:r>
            <a:r>
              <a:rPr lang="es-EC" sz="2000" b="1" dirty="0">
                <a:latin typeface="Times New Roman" pitchFamily="18" charset="0"/>
                <a:cs typeface="Times New Roman" pitchFamily="18" charset="0"/>
              </a:rPr>
              <a:t>,  </a:t>
            </a:r>
            <a:r>
              <a:rPr lang="es-EC" sz="2000" dirty="0">
                <a:latin typeface="Times New Roman" pitchFamily="18" charset="0"/>
                <a:cs typeface="Times New Roman" pitchFamily="18" charset="0"/>
              </a:rPr>
              <a:t>2021</a:t>
            </a:r>
            <a:endParaRPr lang="es-ES" sz="4800" dirty="0"/>
          </a:p>
        </p:txBody>
      </p:sp>
    </p:spTree>
    <p:extLst>
      <p:ext uri="{BB962C8B-B14F-4D97-AF65-F5344CB8AC3E}">
        <p14:creationId xmlns:p14="http://schemas.microsoft.com/office/powerpoint/2010/main" val="3271820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853440" y="2299855"/>
            <a:ext cx="4667529" cy="2258290"/>
          </a:xfrm>
        </p:spPr>
        <p:txBody>
          <a:bodyPr/>
          <a:lstStyle/>
          <a:p>
            <a:r>
              <a:rPr lang="es-EC" sz="7200" b="1" dirty="0"/>
              <a:t>MARCO TEÓRICO</a:t>
            </a:r>
            <a:endParaRPr lang="en-US" sz="7200" b="1" dirty="0"/>
          </a:p>
        </p:txBody>
      </p:sp>
      <p:pic>
        <p:nvPicPr>
          <p:cNvPr id="21506" name="Picture 2" descr="Desarrollo de personas de pie en muchos libros. | Vector Premium">
            <a:extLst>
              <a:ext uri="{FF2B5EF4-FFF2-40B4-BE49-F238E27FC236}">
                <a16:creationId xmlns:a16="http://schemas.microsoft.com/office/drawing/2014/main" id="{49483E08-6F01-43CF-9365-5546BC9B7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453" y="1641248"/>
            <a:ext cx="5051107" cy="357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0900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3574C-F771-45FE-9D1A-823ABABBE26B}"/>
              </a:ext>
            </a:extLst>
          </p:cNvPr>
          <p:cNvSpPr>
            <a:spLocks noGrp="1"/>
          </p:cNvSpPr>
          <p:nvPr>
            <p:ph type="title"/>
          </p:nvPr>
        </p:nvSpPr>
        <p:spPr>
          <a:xfrm>
            <a:off x="838200" y="495333"/>
            <a:ext cx="10515600" cy="1325563"/>
          </a:xfrm>
        </p:spPr>
        <p:txBody>
          <a:bodyPr/>
          <a:lstStyle/>
          <a:p>
            <a:r>
              <a:rPr lang="es-EC" b="1" dirty="0"/>
              <a:t>Teoría de las Demandas y los Recursos Laborales</a:t>
            </a:r>
          </a:p>
        </p:txBody>
      </p:sp>
      <p:graphicFrame>
        <p:nvGraphicFramePr>
          <p:cNvPr id="7" name="Marcador de contenido 6">
            <a:extLst>
              <a:ext uri="{FF2B5EF4-FFF2-40B4-BE49-F238E27FC236}">
                <a16:creationId xmlns:a16="http://schemas.microsoft.com/office/drawing/2014/main" id="{20A5C89B-9DC2-4A44-AC7B-99D64FB9342C}"/>
              </a:ext>
            </a:extLst>
          </p:cNvPr>
          <p:cNvGraphicFramePr>
            <a:graphicFrameLocks noGrp="1"/>
          </p:cNvGraphicFramePr>
          <p:nvPr>
            <p:ph idx="1"/>
            <p:extLst>
              <p:ext uri="{D42A27DB-BD31-4B8C-83A1-F6EECF244321}">
                <p14:modId xmlns:p14="http://schemas.microsoft.com/office/powerpoint/2010/main" val="2973364420"/>
              </p:ext>
            </p:extLst>
          </p:nvPr>
        </p:nvGraphicFramePr>
        <p:xfrm>
          <a:off x="0" y="1858712"/>
          <a:ext cx="11471030" cy="4070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El misterio de la motivación y las personalidades de tus alumnos - Escuela  de experiencias">
            <a:extLst>
              <a:ext uri="{FF2B5EF4-FFF2-40B4-BE49-F238E27FC236}">
                <a16:creationId xmlns:a16="http://schemas.microsoft.com/office/drawing/2014/main" id="{585C40D4-95C8-4AD3-A32B-89B932AF22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978" y="3930715"/>
            <a:ext cx="4105275" cy="205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8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C6E73E4-8708-4F96-B63E-AA4CFD0D47E3}"/>
              </a:ext>
            </a:extLst>
          </p:cNvPr>
          <p:cNvGraphicFramePr>
            <a:graphicFrameLocks noGrp="1"/>
          </p:cNvGraphicFramePr>
          <p:nvPr>
            <p:ph idx="1"/>
            <p:extLst>
              <p:ext uri="{D42A27DB-BD31-4B8C-83A1-F6EECF244321}">
                <p14:modId xmlns:p14="http://schemas.microsoft.com/office/powerpoint/2010/main" val="3235223652"/>
              </p:ext>
            </p:extLst>
          </p:nvPr>
        </p:nvGraphicFramePr>
        <p:xfrm>
          <a:off x="609600" y="728871"/>
          <a:ext cx="10972800" cy="5102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735866"/>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D51360CC-5E0B-4C7B-AE33-3AAD7052FA6F}"/>
              </a:ext>
            </a:extLst>
          </p:cNvPr>
          <p:cNvGraphicFramePr>
            <a:graphicFrameLocks noGrp="1"/>
          </p:cNvGraphicFramePr>
          <p:nvPr>
            <p:ph idx="1"/>
            <p:extLst>
              <p:ext uri="{D42A27DB-BD31-4B8C-83A1-F6EECF244321}">
                <p14:modId xmlns:p14="http://schemas.microsoft.com/office/powerpoint/2010/main" val="3803953446"/>
              </p:ext>
            </p:extLst>
          </p:nvPr>
        </p:nvGraphicFramePr>
        <p:xfrm>
          <a:off x="6353146" y="1311965"/>
          <a:ext cx="5417330" cy="4041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192816B6-5DAB-44A0-BA85-B0D861214BBE}"/>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421525" y="972757"/>
            <a:ext cx="5838855" cy="4381122"/>
          </a:xfrm>
          <a:prstGeom prst="rect">
            <a:avLst/>
          </a:prstGeom>
          <a:ln>
            <a:noFill/>
          </a:ln>
          <a:extLst>
            <a:ext uri="{53640926-AAD7-44D8-BBD7-CCE9431645EC}">
              <a14:shadowObscured xmlns:a14="http://schemas.microsoft.com/office/drawing/2010/main"/>
            </a:ext>
          </a:extLst>
        </p:spPr>
      </p:pic>
      <p:sp>
        <p:nvSpPr>
          <p:cNvPr id="7" name="Marcador de contenido 2">
            <a:extLst>
              <a:ext uri="{FF2B5EF4-FFF2-40B4-BE49-F238E27FC236}">
                <a16:creationId xmlns:a16="http://schemas.microsoft.com/office/drawing/2014/main" id="{9EFCBEE6-BC36-4351-9CAC-4D0CAE973FD8}"/>
              </a:ext>
            </a:extLst>
          </p:cNvPr>
          <p:cNvSpPr txBox="1">
            <a:spLocks/>
          </p:cNvSpPr>
          <p:nvPr/>
        </p:nvSpPr>
        <p:spPr>
          <a:xfrm>
            <a:off x="421525" y="5540486"/>
            <a:ext cx="5931620" cy="25034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i="1" dirty="0"/>
              <a:t>Teoría de las demandas y los recursos laborales  </a:t>
            </a:r>
            <a:r>
              <a:rPr lang="es-EC" dirty="0"/>
              <a:t>(Bakker , Demerouti, &amp; Schaufeli, 2003)</a:t>
            </a:r>
            <a:endParaRPr lang="es-EC" i="1" dirty="0"/>
          </a:p>
        </p:txBody>
      </p:sp>
    </p:spTree>
    <p:extLst>
      <p:ext uri="{BB962C8B-B14F-4D97-AF65-F5344CB8AC3E}">
        <p14:creationId xmlns:p14="http://schemas.microsoft.com/office/powerpoint/2010/main" val="903351852"/>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467350" y="2313176"/>
            <a:ext cx="6724650" cy="1980529"/>
          </a:xfrm>
        </p:spPr>
        <p:txBody>
          <a:bodyPr/>
          <a:lstStyle/>
          <a:p>
            <a:r>
              <a:rPr lang="es-EC" sz="6000" b="1" dirty="0"/>
              <a:t>MARCO REFERENCIAL </a:t>
            </a:r>
            <a:endParaRPr lang="en-US" sz="6000" b="1" dirty="0"/>
          </a:p>
        </p:txBody>
      </p:sp>
      <p:pic>
        <p:nvPicPr>
          <p:cNvPr id="18434" name="Picture 2" descr="Contenido Web: ¿Qué es y para qué sirve? - Glosario">
            <a:extLst>
              <a:ext uri="{FF2B5EF4-FFF2-40B4-BE49-F238E27FC236}">
                <a16:creationId xmlns:a16="http://schemas.microsoft.com/office/drawing/2014/main" id="{C14D0F26-93D6-41DE-940C-18E5B8F6D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5444" y="1746464"/>
            <a:ext cx="5539943" cy="336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87931"/>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E8837-02FD-47A6-8965-A040649431F6}"/>
              </a:ext>
            </a:extLst>
          </p:cNvPr>
          <p:cNvSpPr>
            <a:spLocks noGrp="1"/>
          </p:cNvSpPr>
          <p:nvPr>
            <p:ph type="title"/>
          </p:nvPr>
        </p:nvSpPr>
        <p:spPr>
          <a:xfrm>
            <a:off x="609600" y="0"/>
            <a:ext cx="10972800" cy="822642"/>
          </a:xfrm>
        </p:spPr>
        <p:txBody>
          <a:bodyPr/>
          <a:lstStyle/>
          <a:p>
            <a:r>
              <a:rPr lang="es-EC" b="1" dirty="0"/>
              <a:t>MARCO REFERENCIAL</a:t>
            </a:r>
          </a:p>
        </p:txBody>
      </p:sp>
      <p:graphicFrame>
        <p:nvGraphicFramePr>
          <p:cNvPr id="4" name="Marcador de contenido 3">
            <a:extLst>
              <a:ext uri="{FF2B5EF4-FFF2-40B4-BE49-F238E27FC236}">
                <a16:creationId xmlns:a16="http://schemas.microsoft.com/office/drawing/2014/main" id="{BA305A77-3A83-421A-B23C-213CA4EE53E4}"/>
              </a:ext>
            </a:extLst>
          </p:cNvPr>
          <p:cNvGraphicFramePr>
            <a:graphicFrameLocks noGrp="1"/>
          </p:cNvGraphicFramePr>
          <p:nvPr>
            <p:ph idx="1"/>
            <p:extLst>
              <p:ext uri="{D42A27DB-BD31-4B8C-83A1-F6EECF244321}">
                <p14:modId xmlns:p14="http://schemas.microsoft.com/office/powerpoint/2010/main" val="2037353125"/>
              </p:ext>
            </p:extLst>
          </p:nvPr>
        </p:nvGraphicFramePr>
        <p:xfrm>
          <a:off x="830579" y="93759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6" name="Picture 2" descr="Vector de Burnout - Descargar Vectores Gratis, Illustrator Graficos,  Plantillas Diseño">
            <a:extLst>
              <a:ext uri="{FF2B5EF4-FFF2-40B4-BE49-F238E27FC236}">
                <a16:creationId xmlns:a16="http://schemas.microsoft.com/office/drawing/2014/main" id="{29BBF075-4352-4766-8430-48C10E55764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63101" y="3787803"/>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ombatir el estrés laboral más allá de la Norma-035">
            <a:extLst>
              <a:ext uri="{FF2B5EF4-FFF2-40B4-BE49-F238E27FC236}">
                <a16:creationId xmlns:a16="http://schemas.microsoft.com/office/drawing/2014/main" id="{04726A5E-A035-4F4C-8C64-15021E1B697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854521" y="377795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Satisfacción laboral: guía para mejorarla">
            <a:extLst>
              <a:ext uri="{FF2B5EF4-FFF2-40B4-BE49-F238E27FC236}">
                <a16:creationId xmlns:a16="http://schemas.microsoft.com/office/drawing/2014/main" id="{07C6F250-5410-480E-BA5F-F1F9E8C4954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276725" y="107807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899504"/>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498463" y="672276"/>
            <a:ext cx="7190482" cy="2258290"/>
          </a:xfrm>
        </p:spPr>
        <p:txBody>
          <a:bodyPr/>
          <a:lstStyle/>
          <a:p>
            <a:r>
              <a:rPr lang="es-EC" sz="7200" b="1" dirty="0"/>
              <a:t>METODOLOGÍA</a:t>
            </a:r>
            <a:endParaRPr lang="en-US" sz="7200" b="1" dirty="0"/>
          </a:p>
        </p:txBody>
      </p:sp>
      <p:pic>
        <p:nvPicPr>
          <p:cNvPr id="23554" name="Picture 2" descr="Ilustración de Piezas De Rompecabezas Que Sujetan A Mano Piezas Que Encajan  Perfectamente Aisladas Sobre Fondo Blanco y más Vectores Libres de Derechos  de Adulto - iStock">
            <a:extLst>
              <a:ext uri="{FF2B5EF4-FFF2-40B4-BE49-F238E27FC236}">
                <a16:creationId xmlns:a16="http://schemas.microsoft.com/office/drawing/2014/main" id="{7AF6A844-C50A-49FE-B4C6-0E7D64F66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220" y="2318384"/>
            <a:ext cx="5106967" cy="366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93313"/>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6BB0B-C4FD-4B4D-A004-5DD44A02698E}"/>
              </a:ext>
            </a:extLst>
          </p:cNvPr>
          <p:cNvSpPr>
            <a:spLocks noGrp="1"/>
          </p:cNvSpPr>
          <p:nvPr>
            <p:ph type="title"/>
          </p:nvPr>
        </p:nvSpPr>
        <p:spPr>
          <a:xfrm>
            <a:off x="0" y="153533"/>
            <a:ext cx="3931920" cy="527504"/>
          </a:xfrm>
        </p:spPr>
        <p:txBody>
          <a:bodyPr>
            <a:normAutofit fontScale="90000"/>
          </a:bodyPr>
          <a:lstStyle/>
          <a:p>
            <a:r>
              <a:rPr lang="es-ES" b="1" dirty="0"/>
              <a:t>Metodología</a:t>
            </a:r>
            <a:endParaRPr lang="es-EC" b="1" dirty="0"/>
          </a:p>
        </p:txBody>
      </p:sp>
      <p:graphicFrame>
        <p:nvGraphicFramePr>
          <p:cNvPr id="4" name="Marcador de contenido 3">
            <a:extLst>
              <a:ext uri="{FF2B5EF4-FFF2-40B4-BE49-F238E27FC236}">
                <a16:creationId xmlns:a16="http://schemas.microsoft.com/office/drawing/2014/main" id="{0A6FDE7F-4DFD-4964-B8F4-B4370CAF1735}"/>
              </a:ext>
            </a:extLst>
          </p:cNvPr>
          <p:cNvGraphicFramePr>
            <a:graphicFrameLocks noGrp="1"/>
          </p:cNvGraphicFramePr>
          <p:nvPr>
            <p:ph idx="1"/>
            <p:extLst>
              <p:ext uri="{D42A27DB-BD31-4B8C-83A1-F6EECF244321}">
                <p14:modId xmlns:p14="http://schemas.microsoft.com/office/powerpoint/2010/main" val="3608838937"/>
              </p:ext>
            </p:extLst>
          </p:nvPr>
        </p:nvGraphicFramePr>
        <p:xfrm>
          <a:off x="1404736" y="877715"/>
          <a:ext cx="8665028" cy="5115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48EEC477-2C53-418A-9830-97DA4FFF5A70}"/>
              </a:ext>
            </a:extLst>
          </p:cNvPr>
          <p:cNvPicPr>
            <a:picLocks noChangeAspect="1"/>
          </p:cNvPicPr>
          <p:nvPr/>
        </p:nvPicPr>
        <p:blipFill rotWithShape="1">
          <a:blip r:embed="rId7"/>
          <a:srcRect l="6072" t="38090" r="78214" b="40720"/>
          <a:stretch/>
        </p:blipFill>
        <p:spPr>
          <a:xfrm>
            <a:off x="2032366" y="3557305"/>
            <a:ext cx="2909875" cy="2206173"/>
          </a:xfrm>
          <a:prstGeom prst="rect">
            <a:avLst/>
          </a:prstGeom>
        </p:spPr>
      </p:pic>
    </p:spTree>
    <p:extLst>
      <p:ext uri="{BB962C8B-B14F-4D97-AF65-F5344CB8AC3E}">
        <p14:creationId xmlns:p14="http://schemas.microsoft.com/office/powerpoint/2010/main" val="974767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70046"/>
            <a:ext cx="10972800" cy="1143000"/>
          </a:xfrm>
        </p:spPr>
        <p:txBody>
          <a:bodyPr/>
          <a:lstStyle/>
          <a:p>
            <a:r>
              <a:rPr lang="es-EC" b="1" dirty="0"/>
              <a:t>CÁLCULO DE LA MUESTRA</a:t>
            </a:r>
            <a:endParaRPr lang="en-US" b="1" dirty="0"/>
          </a:p>
        </p:txBody>
      </p:sp>
      <mc:AlternateContent xmlns:mc="http://schemas.openxmlformats.org/markup-compatibility/2006" xmlns:a14="http://schemas.microsoft.com/office/drawing/2010/main">
        <mc:Choice Requires="a14">
          <p:sp>
            <p:nvSpPr>
              <p:cNvPr id="4" name="3 Rectángulo"/>
              <p:cNvSpPr/>
              <p:nvPr/>
            </p:nvSpPr>
            <p:spPr>
              <a:xfrm>
                <a:off x="5480544" y="1135341"/>
                <a:ext cx="4381136" cy="142398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Aft>
                    <a:spcPts val="800"/>
                  </a:spcAft>
                </a:pPr>
                <a:r>
                  <a:rPr lang="es-EC" sz="3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C" sz="3600" i="1">
                        <a:latin typeface="Cambria Math" panose="02040503050406030204" pitchFamily="18" charset="0"/>
                        <a:ea typeface="Calibri" panose="020F0502020204030204" pitchFamily="34" charset="0"/>
                        <a:cs typeface="Times New Roman" panose="02020603050405020304" pitchFamily="18" charset="0"/>
                      </a:rPr>
                      <m:t>𝑛</m:t>
                    </m:r>
                    <m:r>
                      <a:rPr lang="es-EC" sz="3600" i="1">
                        <a:latin typeface="Cambria Math" panose="02040503050406030204" pitchFamily="18" charset="0"/>
                        <a:ea typeface="Calibri" panose="020F0502020204030204" pitchFamily="34" charset="0"/>
                        <a:cs typeface="Times New Roman" panose="02020603050405020304" pitchFamily="18" charset="0"/>
                      </a:rPr>
                      <m:t>=</m:t>
                    </m:r>
                    <m:f>
                      <m:fPr>
                        <m:ctrlPr>
                          <a:rPr lang="es-EC" sz="3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𝑧</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𝑝</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𝑞</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𝑁</m:t>
                        </m:r>
                      </m:num>
                      <m:den>
                        <m:d>
                          <m:dPr>
                            <m:ctrlPr>
                              <a:rPr lang="es-EC" sz="36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𝑒</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d>
                              <m:dPr>
                                <m:ctrlPr>
                                  <a:rPr lang="es-EC" sz="3600" i="1">
                                    <a:latin typeface="Cambria Math" panose="02040503050406030204" pitchFamily="18" charset="0"/>
                                    <a:ea typeface="Calibri" panose="020F0502020204030204" pitchFamily="34" charset="0"/>
                                    <a:cs typeface="Times New Roman" panose="02020603050405020304" pitchFamily="18" charset="0"/>
                                  </a:rPr>
                                </m:ctrlPr>
                              </m:dPr>
                              <m:e>
                                <m:r>
                                  <a:rPr lang="es-EC" sz="3600" i="1">
                                    <a:latin typeface="Cambria Math" panose="02040503050406030204" pitchFamily="18" charset="0"/>
                                    <a:ea typeface="Calibri" panose="020F0502020204030204" pitchFamily="34" charset="0"/>
                                    <a:cs typeface="Times New Roman" panose="02020603050405020304" pitchFamily="18" charset="0"/>
                                  </a:rPr>
                                  <m:t>𝑁</m:t>
                                </m:r>
                                <m:r>
                                  <a:rPr lang="es-EC" sz="3600" i="1">
                                    <a:latin typeface="Cambria Math" panose="02040503050406030204" pitchFamily="18" charset="0"/>
                                    <a:ea typeface="Calibri" panose="020F0502020204030204" pitchFamily="34" charset="0"/>
                                    <a:cs typeface="Times New Roman" panose="02020603050405020304" pitchFamily="18" charset="0"/>
                                  </a:rPr>
                                  <m:t>−1</m:t>
                                </m:r>
                              </m:e>
                            </m:d>
                          </m:e>
                        </m:d>
                        <m:r>
                          <a:rPr lang="es-EC" sz="3600" i="1">
                            <a:latin typeface="Cambria Math" panose="02040503050406030204" pitchFamily="18" charset="0"/>
                            <a:ea typeface="Calibri" panose="020F0502020204030204" pitchFamily="34" charset="0"/>
                            <a:cs typeface="Times New Roman" panose="02020603050405020304" pitchFamily="18" charset="0"/>
                          </a:rPr>
                          <m:t>+</m:t>
                        </m:r>
                        <m:sSup>
                          <m:sSupPr>
                            <m:ctrlPr>
                              <a:rPr lang="es-EC" sz="3600" i="1">
                                <a:latin typeface="Cambria Math" panose="02040503050406030204" pitchFamily="18" charset="0"/>
                                <a:ea typeface="Calibri" panose="020F0502020204030204" pitchFamily="34" charset="0"/>
                                <a:cs typeface="Times New Roman" panose="02020603050405020304" pitchFamily="18" charset="0"/>
                              </a:rPr>
                            </m:ctrlPr>
                          </m:sSupPr>
                          <m:e>
                            <m:r>
                              <a:rPr lang="es-EC" sz="3600" i="1">
                                <a:latin typeface="Cambria Math" panose="02040503050406030204" pitchFamily="18" charset="0"/>
                                <a:ea typeface="Calibri" panose="020F0502020204030204" pitchFamily="34" charset="0"/>
                                <a:cs typeface="Times New Roman" panose="02020603050405020304" pitchFamily="18" charset="0"/>
                              </a:rPr>
                              <m:t>𝑧</m:t>
                            </m:r>
                          </m:e>
                          <m:sup>
                            <m:r>
                              <a:rPr lang="es-EC" sz="3600" i="1">
                                <a:latin typeface="Cambria Math" panose="02040503050406030204" pitchFamily="18" charset="0"/>
                                <a:ea typeface="Calibri" panose="020F0502020204030204" pitchFamily="34" charset="0"/>
                                <a:cs typeface="Times New Roman" panose="02020603050405020304" pitchFamily="18" charset="0"/>
                              </a:rPr>
                              <m:t>2</m:t>
                            </m:r>
                          </m:sup>
                        </m:sSup>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𝑝</m:t>
                        </m:r>
                        <m:r>
                          <a:rPr lang="es-EC" sz="3600" i="1">
                            <a:latin typeface="Cambria Math" panose="02040503050406030204" pitchFamily="18" charset="0"/>
                            <a:ea typeface="Calibri" panose="020F0502020204030204" pitchFamily="34" charset="0"/>
                            <a:cs typeface="Times New Roman" panose="02020603050405020304" pitchFamily="18" charset="0"/>
                          </a:rPr>
                          <m:t>∗</m:t>
                        </m:r>
                        <m:r>
                          <a:rPr lang="es-EC" sz="3600" i="1">
                            <a:latin typeface="Cambria Math" panose="02040503050406030204" pitchFamily="18" charset="0"/>
                            <a:ea typeface="Calibri" panose="020F0502020204030204" pitchFamily="34" charset="0"/>
                            <a:cs typeface="Times New Roman" panose="02020603050405020304" pitchFamily="18" charset="0"/>
                          </a:rPr>
                          <m:t>𝑞</m:t>
                        </m:r>
                      </m:den>
                    </m:f>
                  </m:oMath>
                </a14:m>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5480544" y="1135341"/>
                <a:ext cx="4381136" cy="1423980"/>
              </a:xfrm>
              <a:prstGeom prst="rect">
                <a:avLst/>
              </a:prstGeom>
              <a:blipFill>
                <a:blip r:embed="rId2"/>
                <a:stretch>
                  <a:fillRect/>
                </a:stretch>
              </a:blipFill>
            </p:spPr>
            <p:txBody>
              <a:bodyPr/>
              <a:lstStyle/>
              <a:p>
                <a:r>
                  <a:rPr lang="es-EC">
                    <a:noFill/>
                  </a:rPr>
                  <a:t> </a:t>
                </a:r>
              </a:p>
            </p:txBody>
          </p:sp>
        </mc:Fallback>
      </mc:AlternateContent>
      <p:sp>
        <p:nvSpPr>
          <p:cNvPr id="7" name="6 Flecha derecha"/>
          <p:cNvSpPr/>
          <p:nvPr/>
        </p:nvSpPr>
        <p:spPr>
          <a:xfrm>
            <a:off x="955343" y="1750016"/>
            <a:ext cx="2427938" cy="711990"/>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a:solidFill>
                  <a:sysClr val="windowText" lastClr="000000"/>
                </a:solidFill>
              </a:rPr>
              <a:t>Fórmula finita</a:t>
            </a:r>
            <a:endParaRPr lang="en-US" b="1" dirty="0">
              <a:solidFill>
                <a:sysClr val="windowText" lastClr="000000"/>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45467226"/>
              </p:ext>
            </p:extLst>
          </p:nvPr>
        </p:nvGraphicFramePr>
        <p:xfrm>
          <a:off x="955342" y="2960667"/>
          <a:ext cx="3491313" cy="1828800"/>
        </p:xfrm>
        <a:graphic>
          <a:graphicData uri="http://schemas.openxmlformats.org/drawingml/2006/table">
            <a:tbl>
              <a:tblPr firstRow="1" firstCol="1" bandRow="1"/>
              <a:tblGrid>
                <a:gridCol w="2384973">
                  <a:extLst>
                    <a:ext uri="{9D8B030D-6E8A-4147-A177-3AD203B41FA5}">
                      <a16:colId xmlns:a16="http://schemas.microsoft.com/office/drawing/2014/main" val="20000"/>
                    </a:ext>
                  </a:extLst>
                </a:gridCol>
                <a:gridCol w="363004">
                  <a:extLst>
                    <a:ext uri="{9D8B030D-6E8A-4147-A177-3AD203B41FA5}">
                      <a16:colId xmlns:a16="http://schemas.microsoft.com/office/drawing/2014/main" val="20001"/>
                    </a:ext>
                  </a:extLst>
                </a:gridCol>
                <a:gridCol w="743336">
                  <a:extLst>
                    <a:ext uri="{9D8B030D-6E8A-4147-A177-3AD203B41FA5}">
                      <a16:colId xmlns:a16="http://schemas.microsoft.com/office/drawing/2014/main" val="20002"/>
                    </a:ext>
                  </a:extLst>
                </a:gridCol>
              </a:tblGrid>
              <a:tr h="353307">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Población</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N</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453</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3307">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Probabilidad de éxito</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P</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0,5</a:t>
                      </a:r>
                      <a:endParaRPr lang="en-US" sz="1600" dirty="0">
                        <a:effectLst/>
                        <a:latin typeface="Times New Roman"/>
                        <a:ea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53307">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Probabilidad de fracaso</a:t>
                      </a:r>
                      <a:endParaRPr lang="en-US" sz="1600" dirty="0">
                        <a:effectLst/>
                        <a:latin typeface="Times New Roman"/>
                        <a:ea typeface="Calibri"/>
                      </a:endParaRPr>
                    </a:p>
                  </a:txBody>
                  <a:tcPr marL="44450" marR="44450" marT="0" marB="0" anchor="b">
                    <a:lnL>
                      <a:noFill/>
                    </a:lnL>
                    <a:lnR>
                      <a:noFill/>
                    </a:lnR>
                    <a:lnT>
                      <a:noFill/>
                    </a:lnT>
                    <a:lnB>
                      <a:noFill/>
                    </a:lnB>
                  </a:tcPr>
                </a:tc>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Q</a:t>
                      </a:r>
                      <a:endParaRPr lang="en-US" sz="1600" dirty="0">
                        <a:effectLst/>
                        <a:latin typeface="Times New Roman"/>
                        <a:ea typeface="Calibri"/>
                      </a:endParaRPr>
                    </a:p>
                  </a:txBody>
                  <a:tcPr marL="44450" marR="44450" marT="0" marB="0" anchor="b">
                    <a:lnL>
                      <a:noFill/>
                    </a:lnL>
                    <a:lnR>
                      <a:noFill/>
                    </a:lnR>
                    <a:lnT>
                      <a:noFill/>
                    </a:lnT>
                    <a:lnB>
                      <a:noFill/>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0,5</a:t>
                      </a:r>
                      <a:endParaRPr lang="en-US" sz="1600" dirty="0">
                        <a:effectLst/>
                        <a:latin typeface="Times New Roman"/>
                        <a:ea typeface="Calibri"/>
                      </a:endParaRPr>
                    </a:p>
                  </a:txBody>
                  <a:tcPr marL="44450" marR="44450" marT="0" marB="0" anchor="b">
                    <a:lnL>
                      <a:noFill/>
                    </a:lnL>
                    <a:lnR>
                      <a:noFill/>
                    </a:lnR>
                    <a:lnT>
                      <a:noFill/>
                    </a:lnT>
                    <a:lnB>
                      <a:noFill/>
                    </a:lnB>
                  </a:tcPr>
                </a:tc>
                <a:extLst>
                  <a:ext uri="{0D108BD9-81ED-4DB2-BD59-A6C34878D82A}">
                    <a16:rowId xmlns:a16="http://schemas.microsoft.com/office/drawing/2014/main" val="10002"/>
                  </a:ext>
                </a:extLst>
              </a:tr>
              <a:tr h="353307">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Nivel de confianza</a:t>
                      </a:r>
                      <a:endParaRPr lang="en-US" sz="1600" dirty="0">
                        <a:effectLst/>
                        <a:latin typeface="Times New Roman"/>
                        <a:ea typeface="Calibri"/>
                      </a:endParaRPr>
                    </a:p>
                  </a:txBody>
                  <a:tcPr marL="44450" marR="44450" marT="0" marB="0" anchor="b">
                    <a:lnL>
                      <a:noFill/>
                    </a:lnL>
                    <a:lnR>
                      <a:noFill/>
                    </a:lnR>
                    <a:lnT>
                      <a:noFill/>
                    </a:lnT>
                    <a:lnB>
                      <a:noFill/>
                    </a:lnB>
                  </a:tcPr>
                </a:tc>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Z</a:t>
                      </a:r>
                      <a:endParaRPr lang="en-US" sz="1600" dirty="0">
                        <a:effectLst/>
                        <a:latin typeface="Times New Roman"/>
                        <a:ea typeface="Calibri"/>
                      </a:endParaRPr>
                    </a:p>
                  </a:txBody>
                  <a:tcPr marL="44450" marR="44450" marT="0" marB="0" anchor="b">
                    <a:lnL>
                      <a:noFill/>
                    </a:lnL>
                    <a:lnR>
                      <a:noFill/>
                    </a:lnR>
                    <a:lnT>
                      <a:noFill/>
                    </a:lnT>
                    <a:lnB>
                      <a:noFill/>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95%</a:t>
                      </a:r>
                      <a:endParaRPr lang="en-US" sz="1600" dirty="0">
                        <a:effectLst/>
                        <a:latin typeface="Times New Roman"/>
                        <a:ea typeface="Calibri"/>
                      </a:endParaRPr>
                    </a:p>
                  </a:txBody>
                  <a:tcPr marL="44450" marR="44450" marT="0" marB="0" anchor="b">
                    <a:lnL>
                      <a:noFill/>
                    </a:lnL>
                    <a:lnR>
                      <a:noFill/>
                    </a:lnR>
                    <a:lnT>
                      <a:noFill/>
                    </a:lnT>
                    <a:lnB>
                      <a:noFill/>
                    </a:lnB>
                  </a:tcPr>
                </a:tc>
                <a:extLst>
                  <a:ext uri="{0D108BD9-81ED-4DB2-BD59-A6C34878D82A}">
                    <a16:rowId xmlns:a16="http://schemas.microsoft.com/office/drawing/2014/main" val="10003"/>
                  </a:ext>
                </a:extLst>
              </a:tr>
              <a:tr h="353307">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Error muestral</a:t>
                      </a:r>
                      <a:endParaRPr lang="en-US" sz="1600" dirty="0">
                        <a:effectLst/>
                        <a:latin typeface="Times New Roman"/>
                        <a:ea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600" dirty="0">
                          <a:solidFill>
                            <a:srgbClr val="000000"/>
                          </a:solidFill>
                          <a:effectLst/>
                          <a:latin typeface="Times New Roman"/>
                          <a:ea typeface="Times New Roman"/>
                        </a:rPr>
                        <a:t>E</a:t>
                      </a:r>
                      <a:endParaRPr lang="en-US" sz="1600" dirty="0">
                        <a:effectLst/>
                        <a:latin typeface="Times New Roman"/>
                        <a:ea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s-EC" sz="1600" dirty="0">
                          <a:solidFill>
                            <a:srgbClr val="000000"/>
                          </a:solidFill>
                          <a:effectLst/>
                          <a:latin typeface="Times New Roman"/>
                          <a:ea typeface="Times New Roman"/>
                        </a:rPr>
                        <a:t>0,05</a:t>
                      </a:r>
                      <a:endParaRPr lang="en-US" sz="1600" dirty="0">
                        <a:effectLst/>
                        <a:latin typeface="Times New Roman"/>
                        <a:ea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1"/>
          <p:cNvSpPr>
            <a:spLocks noChangeArrowheads="1"/>
          </p:cNvSpPr>
          <p:nvPr/>
        </p:nvSpPr>
        <p:spPr bwMode="auto">
          <a:xfrm>
            <a:off x="955342" y="2597992"/>
            <a:ext cx="16385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Datos de la muestra</a:t>
            </a:r>
            <a:endParaRPr kumimoji="0" lang="es-EC" sz="2000" b="0" i="0" u="none" strike="noStrike" cap="none" normalizeH="0" baseline="0" dirty="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1" name="10 Rectángulo"/>
              <p:cNvSpPr/>
              <p:nvPr/>
            </p:nvSpPr>
            <p:spPr>
              <a:xfrm>
                <a:off x="5606091" y="2774799"/>
                <a:ext cx="4981300"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itchFamily="18" charset="0"/>
                          <a:ea typeface="Cambria Math" pitchFamily="18" charset="0"/>
                        </a:rPr>
                        <m:t>𝑛</m:t>
                      </m:r>
                      <m:r>
                        <a:rPr lang="es-EC" sz="2000" i="1" smtClean="0">
                          <a:latin typeface="Cambria Math" pitchFamily="18" charset="0"/>
                          <a:ea typeface="Cambria Math" pitchFamily="18" charset="0"/>
                        </a:rPr>
                        <m:t>=</m:t>
                      </m:r>
                      <m:f>
                        <m:fPr>
                          <m:ctrlPr>
                            <a:rPr lang="en-US" sz="2000" i="1">
                              <a:latin typeface="Cambria Math" panose="02040503050406030204" pitchFamily="18" charset="0"/>
                              <a:ea typeface="Cambria Math" pitchFamily="18" charset="0"/>
                            </a:rPr>
                          </m:ctrlPr>
                        </m:fPr>
                        <m:num>
                          <m:sSup>
                            <m:sSupPr>
                              <m:ctrlPr>
                                <a:rPr lang="en-US" sz="2000" i="1">
                                  <a:latin typeface="Cambria Math" panose="02040503050406030204" pitchFamily="18" charset="0"/>
                                  <a:ea typeface="Cambria Math" pitchFamily="18" charset="0"/>
                                </a:rPr>
                              </m:ctrlPr>
                            </m:sSupPr>
                            <m:e>
                              <m:r>
                                <a:rPr lang="es-EC" sz="2000" i="1">
                                  <a:latin typeface="Cambria Math" panose="02040503050406030204" pitchFamily="18" charset="0"/>
                                  <a:ea typeface="Cambria Math" pitchFamily="18" charset="0"/>
                                </a:rPr>
                                <m:t>(1,96)</m:t>
                              </m:r>
                            </m:e>
                            <m:sup>
                              <m:r>
                                <a:rPr lang="es-EC" sz="2000" i="1">
                                  <a:latin typeface="Cambria Math" panose="02040503050406030204" pitchFamily="18" charset="0"/>
                                  <a:ea typeface="Cambria Math" pitchFamily="18" charset="0"/>
                                </a:rPr>
                                <m:t>2</m:t>
                              </m:r>
                            </m:sup>
                          </m:sSup>
                          <m:r>
                            <a:rPr lang="es-EC" sz="2000" i="1">
                              <a:latin typeface="Cambria Math" panose="02040503050406030204" pitchFamily="18" charset="0"/>
                              <a:ea typeface="Cambria Math" pitchFamily="18" charset="0"/>
                            </a:rPr>
                            <m:t>∗0,5∗0.5∗</m:t>
                          </m:r>
                          <m:r>
                            <a:rPr lang="es-EC" sz="2000" b="0" i="1" smtClean="0">
                              <a:latin typeface="Cambria Math" panose="02040503050406030204" pitchFamily="18" charset="0"/>
                              <a:ea typeface="Cambria Math" pitchFamily="18" charset="0"/>
                            </a:rPr>
                            <m:t>453</m:t>
                          </m:r>
                        </m:num>
                        <m:den>
                          <m:sSup>
                            <m:sSupPr>
                              <m:ctrlPr>
                                <a:rPr lang="en-US" sz="2000" i="1">
                                  <a:latin typeface="Cambria Math" panose="02040503050406030204" pitchFamily="18" charset="0"/>
                                  <a:ea typeface="Cambria Math" pitchFamily="18" charset="0"/>
                                </a:rPr>
                              </m:ctrlPr>
                            </m:sSupPr>
                            <m:e>
                              <m:r>
                                <a:rPr lang="es-EC" sz="2000" i="1">
                                  <a:latin typeface="Cambria Math" panose="02040503050406030204" pitchFamily="18" charset="0"/>
                                  <a:ea typeface="Cambria Math" pitchFamily="18" charset="0"/>
                                </a:rPr>
                                <m:t>0.05</m:t>
                              </m:r>
                            </m:e>
                            <m:sup>
                              <m:r>
                                <a:rPr lang="es-EC" sz="2000" i="1">
                                  <a:latin typeface="Cambria Math" panose="02040503050406030204" pitchFamily="18" charset="0"/>
                                  <a:ea typeface="Cambria Math" pitchFamily="18" charset="0"/>
                                </a:rPr>
                                <m:t>2</m:t>
                              </m:r>
                            </m:sup>
                          </m:sSup>
                          <m:r>
                            <a:rPr lang="es-EC" sz="2000" i="1">
                              <a:latin typeface="Cambria Math" pitchFamily="18" charset="0"/>
                              <a:ea typeface="Cambria Math" pitchFamily="18" charset="0"/>
                            </a:rPr>
                            <m:t>∗</m:t>
                          </m:r>
                          <m:r>
                            <a:rPr lang="es-EC" sz="2000" b="0" i="1" smtClean="0">
                              <a:latin typeface="Cambria Math" panose="02040503050406030204" pitchFamily="18" charset="0"/>
                              <a:ea typeface="Cambria Math" pitchFamily="18" charset="0"/>
                            </a:rPr>
                            <m:t>(453−1)</m:t>
                          </m:r>
                          <m:r>
                            <a:rPr lang="es-EC" sz="2000" i="1">
                              <a:latin typeface="Cambria Math" pitchFamily="18" charset="0"/>
                              <a:ea typeface="Cambria Math" pitchFamily="18" charset="0"/>
                            </a:rPr>
                            <m:t>+ </m:t>
                          </m:r>
                          <m:sSup>
                            <m:sSupPr>
                              <m:ctrlPr>
                                <a:rPr lang="en-US" sz="2000" i="1">
                                  <a:latin typeface="Cambria Math" panose="02040503050406030204" pitchFamily="18" charset="0"/>
                                  <a:ea typeface="Cambria Math" pitchFamily="18" charset="0"/>
                                </a:rPr>
                              </m:ctrlPr>
                            </m:sSupPr>
                            <m:e>
                              <m:d>
                                <m:dPr>
                                  <m:ctrlPr>
                                    <a:rPr lang="en-US" sz="2000" i="1">
                                      <a:latin typeface="Cambria Math" panose="02040503050406030204" pitchFamily="18" charset="0"/>
                                      <a:ea typeface="Cambria Math" pitchFamily="18" charset="0"/>
                                    </a:rPr>
                                  </m:ctrlPr>
                                </m:dPr>
                                <m:e>
                                  <m:r>
                                    <a:rPr lang="es-EC" sz="2000" i="1">
                                      <a:latin typeface="Cambria Math" panose="02040503050406030204" pitchFamily="18" charset="0"/>
                                      <a:ea typeface="Cambria Math" pitchFamily="18" charset="0"/>
                                    </a:rPr>
                                    <m:t>1,96</m:t>
                                  </m:r>
                                </m:e>
                              </m:d>
                            </m:e>
                            <m:sup>
                              <m:r>
                                <a:rPr lang="es-EC" sz="2000" i="1">
                                  <a:latin typeface="Cambria Math" panose="02040503050406030204" pitchFamily="18" charset="0"/>
                                  <a:ea typeface="Cambria Math" pitchFamily="18" charset="0"/>
                                </a:rPr>
                                <m:t>2</m:t>
                              </m:r>
                            </m:sup>
                          </m:sSup>
                          <m:r>
                            <a:rPr lang="es-EC" sz="2000" i="1">
                              <a:latin typeface="Cambria Math" panose="02040503050406030204" pitchFamily="18" charset="0"/>
                              <a:ea typeface="Cambria Math" pitchFamily="18" charset="0"/>
                            </a:rPr>
                            <m:t>∗0,5∗0,5</m:t>
                          </m:r>
                        </m:den>
                      </m:f>
                    </m:oMath>
                  </m:oMathPara>
                </a14:m>
                <a:endParaRPr lang="en-US" sz="2000" i="1" dirty="0">
                  <a:latin typeface="Cambria Math" pitchFamily="18" charset="0"/>
                  <a:ea typeface="Cambria Math" pitchFamily="18" charset="0"/>
                </a:endParaRPr>
              </a:p>
            </p:txBody>
          </p:sp>
        </mc:Choice>
        <mc:Fallback xmlns="">
          <p:sp>
            <p:nvSpPr>
              <p:cNvPr id="11" name="10 Rectángulo"/>
              <p:cNvSpPr>
                <a:spLocks noRot="1" noChangeAspect="1" noMove="1" noResize="1" noEditPoints="1" noAdjustHandles="1" noChangeArrowheads="1" noChangeShapeType="1" noTextEdit="1"/>
              </p:cNvSpPr>
              <p:nvPr/>
            </p:nvSpPr>
            <p:spPr>
              <a:xfrm>
                <a:off x="5606091" y="2774799"/>
                <a:ext cx="4981300" cy="764505"/>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606091" y="3910485"/>
                <a:ext cx="115544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itchFamily="18" charset="0"/>
                          <a:ea typeface="Cambria Math" pitchFamily="18" charset="0"/>
                        </a:rPr>
                        <m:t>𝑛</m:t>
                      </m:r>
                      <m:r>
                        <a:rPr lang="es-EC" sz="2000" i="1" smtClean="0">
                          <a:latin typeface="Cambria Math" pitchFamily="18" charset="0"/>
                          <a:ea typeface="Cambria Math" pitchFamily="18" charset="0"/>
                        </a:rPr>
                        <m:t>=209</m:t>
                      </m:r>
                    </m:oMath>
                  </m:oMathPara>
                </a14:m>
                <a:endParaRPr lang="en-US" sz="2000" i="1" dirty="0">
                  <a:latin typeface="Cambria Math" pitchFamily="18" charset="0"/>
                  <a:ea typeface="Cambria Math" pitchFamily="18" charset="0"/>
                </a:endParaRPr>
              </a:p>
            </p:txBody>
          </p:sp>
        </mc:Choice>
        <mc:Fallback xmlns="">
          <p:sp>
            <p:nvSpPr>
              <p:cNvPr id="13" name="12 Rectángulo"/>
              <p:cNvSpPr>
                <a:spLocks noRot="1" noChangeAspect="1" noMove="1" noResize="1" noEditPoints="1" noAdjustHandles="1" noChangeArrowheads="1" noChangeShapeType="1" noTextEdit="1"/>
              </p:cNvSpPr>
              <p:nvPr/>
            </p:nvSpPr>
            <p:spPr>
              <a:xfrm>
                <a:off x="5606091" y="3910485"/>
                <a:ext cx="1155445" cy="400110"/>
              </a:xfrm>
              <a:prstGeom prst="rect">
                <a:avLst/>
              </a:prstGeom>
              <a:blipFill>
                <a:blip r:embed="rId4"/>
                <a:stretch>
                  <a:fillRect/>
                </a:stretch>
              </a:blipFill>
            </p:spPr>
            <p:txBody>
              <a:bodyPr/>
              <a:lstStyle/>
              <a:p>
                <a:r>
                  <a:rPr lang="es-EC">
                    <a:noFill/>
                  </a:rPr>
                  <a:t> </a:t>
                </a:r>
              </a:p>
            </p:txBody>
          </p:sp>
        </mc:Fallback>
      </mc:AlternateContent>
      <p:sp>
        <p:nvSpPr>
          <p:cNvPr id="14" name="13 CuadroTexto"/>
          <p:cNvSpPr txBox="1"/>
          <p:nvPr/>
        </p:nvSpPr>
        <p:spPr>
          <a:xfrm>
            <a:off x="5606091" y="4681777"/>
            <a:ext cx="4640238" cy="646331"/>
          </a:xfrm>
          <a:prstGeom prst="rect">
            <a:avLst/>
          </a:prstGeom>
          <a:noFill/>
        </p:spPr>
        <p:txBody>
          <a:bodyPr wrap="square" rtlCol="0">
            <a:spAutoFit/>
          </a:bodyPr>
          <a:lstStyle/>
          <a:p>
            <a:r>
              <a:rPr lang="es-EC" dirty="0"/>
              <a:t>La encuesta se aplicará a </a:t>
            </a:r>
            <a:r>
              <a:rPr lang="es-EC" dirty="0">
                <a:effectLst>
                  <a:outerShdw blurRad="38100" dist="38100" dir="2700000" algn="tl">
                    <a:srgbClr val="000000">
                      <a:alpha val="43137"/>
                    </a:srgbClr>
                  </a:outerShdw>
                </a:effectLst>
              </a:rPr>
              <a:t>209</a:t>
            </a:r>
            <a:r>
              <a:rPr lang="es-EC" dirty="0"/>
              <a:t> personas que trabajan en el sector administrativo</a:t>
            </a:r>
            <a:endParaRPr lang="en-US" dirty="0"/>
          </a:p>
        </p:txBody>
      </p:sp>
    </p:spTree>
    <p:extLst>
      <p:ext uri="{BB962C8B-B14F-4D97-AF65-F5344CB8AC3E}">
        <p14:creationId xmlns:p14="http://schemas.microsoft.com/office/powerpoint/2010/main" val="3568416055"/>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48639" y="2105545"/>
            <a:ext cx="6450393" cy="2258290"/>
          </a:xfrm>
        </p:spPr>
        <p:txBody>
          <a:bodyPr/>
          <a:lstStyle/>
          <a:p>
            <a:r>
              <a:rPr lang="es-EC" sz="7200" b="1" dirty="0"/>
              <a:t>RESULTADOS</a:t>
            </a:r>
            <a:endParaRPr lang="en-US" sz="7200" b="1" dirty="0"/>
          </a:p>
        </p:txBody>
      </p:sp>
      <p:pic>
        <p:nvPicPr>
          <p:cNvPr id="24578" name="Picture 2" descr="grafica-resultados-estadistica-analisis - Social Musik">
            <a:extLst>
              <a:ext uri="{FF2B5EF4-FFF2-40B4-BE49-F238E27FC236}">
                <a16:creationId xmlns:a16="http://schemas.microsoft.com/office/drawing/2014/main" id="{A39BAA1F-9D76-4F49-A652-D22C52FEF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835141" y="1851660"/>
            <a:ext cx="4914900" cy="276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15174"/>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7" name="1 Título"/>
          <p:cNvSpPr txBox="1">
            <a:spLocks/>
          </p:cNvSpPr>
          <p:nvPr/>
        </p:nvSpPr>
        <p:spPr>
          <a:xfrm>
            <a:off x="307975" y="798709"/>
            <a:ext cx="4434820" cy="612773"/>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a:effectLst>
                  <a:outerShdw blurRad="38100" dist="38100" dir="2700000" algn="tl">
                    <a:srgbClr val="000000">
                      <a:alpha val="43137"/>
                    </a:srgbClr>
                  </a:outerShdw>
                </a:effectLst>
              </a:rPr>
              <a:t>CONTENIDO</a:t>
            </a:r>
            <a:endParaRPr lang="en-US" sz="3600" dirty="0">
              <a:effectLst>
                <a:outerShdw blurRad="38100" dist="38100" dir="2700000" algn="tl">
                  <a:srgbClr val="000000">
                    <a:alpha val="43137"/>
                  </a:srgbClr>
                </a:outerShdw>
              </a:effectLst>
            </a:endParaRPr>
          </a:p>
        </p:txBody>
      </p:sp>
      <p:sp>
        <p:nvSpPr>
          <p:cNvPr id="10" name="CuadroTexto 1"/>
          <p:cNvSpPr txBox="1"/>
          <p:nvPr/>
        </p:nvSpPr>
        <p:spPr>
          <a:xfrm>
            <a:off x="973067" y="1810889"/>
            <a:ext cx="5952309"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5760" indent="-365760">
              <a:buClr>
                <a:schemeClr val="accent3">
                  <a:lumMod val="75000"/>
                </a:schemeClr>
              </a:buClr>
              <a:buFont typeface="Wingdings 2" pitchFamily="18" charset="2"/>
              <a:buChar char=""/>
            </a:pPr>
            <a:r>
              <a:rPr lang="es-EC" sz="2400" dirty="0"/>
              <a:t>Antecedentes</a:t>
            </a:r>
          </a:p>
          <a:p>
            <a:pPr marL="365760" indent="-365760">
              <a:buClr>
                <a:schemeClr val="accent3">
                  <a:lumMod val="75000"/>
                </a:schemeClr>
              </a:buClr>
              <a:buFont typeface="Wingdings 2" pitchFamily="18" charset="2"/>
              <a:buChar char=""/>
            </a:pPr>
            <a:r>
              <a:rPr lang="es-EC" sz="2400" dirty="0"/>
              <a:t>Planteamiento del problema</a:t>
            </a:r>
          </a:p>
          <a:p>
            <a:pPr marL="365760" indent="-365760">
              <a:buClr>
                <a:schemeClr val="accent3">
                  <a:lumMod val="75000"/>
                </a:schemeClr>
              </a:buClr>
              <a:buFont typeface="Wingdings 2" pitchFamily="18" charset="2"/>
              <a:buChar char=""/>
            </a:pPr>
            <a:r>
              <a:rPr lang="es-EC" sz="2400" dirty="0"/>
              <a:t>Objetivos: General y Específicos</a:t>
            </a:r>
          </a:p>
          <a:p>
            <a:pPr marL="365760" indent="-365760">
              <a:buClr>
                <a:schemeClr val="accent3">
                  <a:lumMod val="75000"/>
                </a:schemeClr>
              </a:buClr>
              <a:buFont typeface="Wingdings 2" pitchFamily="18" charset="2"/>
              <a:buChar char=""/>
            </a:pPr>
            <a:r>
              <a:rPr lang="es-EC" sz="2400" dirty="0"/>
              <a:t>Marco Teórico</a:t>
            </a:r>
          </a:p>
          <a:p>
            <a:pPr marL="365760" indent="-365760">
              <a:buClr>
                <a:schemeClr val="accent3">
                  <a:lumMod val="75000"/>
                </a:schemeClr>
              </a:buClr>
              <a:buFont typeface="Wingdings 2" pitchFamily="18" charset="2"/>
              <a:buChar char=""/>
            </a:pPr>
            <a:r>
              <a:rPr lang="es-EC" sz="2400" dirty="0"/>
              <a:t>Marco Referencial</a:t>
            </a:r>
          </a:p>
          <a:p>
            <a:pPr marL="365760" indent="-365760">
              <a:buClr>
                <a:schemeClr val="accent3">
                  <a:lumMod val="75000"/>
                </a:schemeClr>
              </a:buClr>
              <a:buFont typeface="Wingdings 2" pitchFamily="18" charset="2"/>
              <a:buChar char=""/>
            </a:pPr>
            <a:r>
              <a:rPr lang="es-EC" sz="2400" dirty="0"/>
              <a:t>Metodología</a:t>
            </a:r>
          </a:p>
          <a:p>
            <a:pPr marL="365760" indent="-365760">
              <a:buClr>
                <a:schemeClr val="accent3">
                  <a:lumMod val="75000"/>
                </a:schemeClr>
              </a:buClr>
              <a:buFont typeface="Wingdings 2" pitchFamily="18" charset="2"/>
              <a:buChar char=""/>
            </a:pPr>
            <a:r>
              <a:rPr lang="es-EC" sz="2400" dirty="0"/>
              <a:t>Análisis e Interpretación de Resultados</a:t>
            </a:r>
          </a:p>
          <a:p>
            <a:pPr marL="365760" indent="-365760">
              <a:buClr>
                <a:schemeClr val="accent3">
                  <a:lumMod val="75000"/>
                </a:schemeClr>
              </a:buClr>
              <a:buFont typeface="Wingdings 2" pitchFamily="18" charset="2"/>
              <a:buChar char=""/>
            </a:pPr>
            <a:r>
              <a:rPr lang="es-EC" sz="2400" dirty="0"/>
              <a:t>Conclusiones y Recomendaciones</a:t>
            </a:r>
          </a:p>
        </p:txBody>
      </p:sp>
      <p:pic>
        <p:nvPicPr>
          <p:cNvPr id="5124" name="Picture 4" descr="Por qué un contenido para página web es vital para tu negocio">
            <a:extLst>
              <a:ext uri="{FF2B5EF4-FFF2-40B4-BE49-F238E27FC236}">
                <a16:creationId xmlns:a16="http://schemas.microsoft.com/office/drawing/2014/main" id="{9061D687-ADEE-4BE9-983B-EF9733921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643" y="1810889"/>
            <a:ext cx="4888953"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19651"/>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D993E6-FC94-480A-B513-83B36D837C1F}"/>
              </a:ext>
            </a:extLst>
          </p:cNvPr>
          <p:cNvSpPr>
            <a:spLocks noGrp="1"/>
          </p:cNvSpPr>
          <p:nvPr>
            <p:ph type="title"/>
          </p:nvPr>
        </p:nvSpPr>
        <p:spPr>
          <a:xfrm>
            <a:off x="609600" y="89516"/>
            <a:ext cx="10972800" cy="708342"/>
          </a:xfrm>
        </p:spPr>
        <p:txBody>
          <a:bodyPr/>
          <a:lstStyle/>
          <a:p>
            <a:r>
              <a:rPr lang="es-EC" b="1" dirty="0"/>
              <a:t>VALIDACIÓN DEL INSTRUMENTO</a:t>
            </a:r>
          </a:p>
        </p:txBody>
      </p:sp>
      <p:sp>
        <p:nvSpPr>
          <p:cNvPr id="3" name="Marcador de contenido 2">
            <a:extLst>
              <a:ext uri="{FF2B5EF4-FFF2-40B4-BE49-F238E27FC236}">
                <a16:creationId xmlns:a16="http://schemas.microsoft.com/office/drawing/2014/main" id="{2FFEA306-CB19-43A6-9FC8-83E9EA81DB0D}"/>
              </a:ext>
            </a:extLst>
          </p:cNvPr>
          <p:cNvSpPr>
            <a:spLocks noGrp="1"/>
          </p:cNvSpPr>
          <p:nvPr>
            <p:ph idx="1"/>
          </p:nvPr>
        </p:nvSpPr>
        <p:spPr>
          <a:xfrm>
            <a:off x="609600" y="4940160"/>
            <a:ext cx="10972800" cy="1371284"/>
          </a:xfrm>
        </p:spPr>
        <p:txBody>
          <a:bodyPr/>
          <a:lstStyle/>
          <a:p>
            <a:r>
              <a:rPr lang="es-EC" sz="2400" dirty="0">
                <a:latin typeface="Arial" panose="020B0604020202020204" pitchFamily="34" charset="0"/>
                <a:ea typeface="Calibri" panose="020F0502020204030204" pitchFamily="34" charset="0"/>
              </a:rPr>
              <a:t>E</a:t>
            </a:r>
            <a:r>
              <a:rPr lang="es-EC" sz="2400" dirty="0">
                <a:effectLst/>
                <a:latin typeface="Arial" panose="020B0604020202020204" pitchFamily="34" charset="0"/>
                <a:ea typeface="Calibri" panose="020F0502020204030204" pitchFamily="34" charset="0"/>
              </a:rPr>
              <a:t>l Alfa de Cronbach es de 0,923 muy cercana a 1, lo que significa que la escala es confiable. Por lo tanto, se continua con el análisis de resultados.</a:t>
            </a:r>
            <a:endParaRPr lang="es-EC" sz="4000" dirty="0"/>
          </a:p>
        </p:txBody>
      </p:sp>
      <p:sp>
        <p:nvSpPr>
          <p:cNvPr id="5" name="4 CuadroTexto">
            <a:extLst>
              <a:ext uri="{FF2B5EF4-FFF2-40B4-BE49-F238E27FC236}">
                <a16:creationId xmlns:a16="http://schemas.microsoft.com/office/drawing/2014/main" id="{486E0D92-D837-4CEB-9911-1736A7AF5CE6}"/>
              </a:ext>
            </a:extLst>
          </p:cNvPr>
          <p:cNvSpPr txBox="1"/>
          <p:nvPr/>
        </p:nvSpPr>
        <p:spPr>
          <a:xfrm>
            <a:off x="3779737" y="1135478"/>
            <a:ext cx="3807725"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800" b="1" dirty="0">
                <a:latin typeface="Arial Narrow" pitchFamily="34" charset="0"/>
              </a:rPr>
              <a:t>Alfa de Cronbach</a:t>
            </a:r>
            <a:endParaRPr lang="en-US" sz="2800" b="1" dirty="0">
              <a:latin typeface="Arial Narrow" pitchFamily="34" charset="0"/>
            </a:endParaRPr>
          </a:p>
        </p:txBody>
      </p:sp>
      <p:pic>
        <p:nvPicPr>
          <p:cNvPr id="6" name="Imagen 5">
            <a:extLst>
              <a:ext uri="{FF2B5EF4-FFF2-40B4-BE49-F238E27FC236}">
                <a16:creationId xmlns:a16="http://schemas.microsoft.com/office/drawing/2014/main" id="{5425EF8A-29B4-440F-A6C2-48B25D4BA4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2019" y="2043965"/>
            <a:ext cx="4703163" cy="2770070"/>
          </a:xfrm>
          <a:prstGeom prst="rect">
            <a:avLst/>
          </a:prstGeom>
        </p:spPr>
      </p:pic>
      <p:sp>
        <p:nvSpPr>
          <p:cNvPr id="8" name="Elipse 7">
            <a:extLst>
              <a:ext uri="{FF2B5EF4-FFF2-40B4-BE49-F238E27FC236}">
                <a16:creationId xmlns:a16="http://schemas.microsoft.com/office/drawing/2014/main" id="{6B3E6F3C-B1C3-4A9B-8B0C-3E513E5D09FF}"/>
              </a:ext>
            </a:extLst>
          </p:cNvPr>
          <p:cNvSpPr/>
          <p:nvPr/>
        </p:nvSpPr>
        <p:spPr>
          <a:xfrm>
            <a:off x="4209319" y="4160508"/>
            <a:ext cx="821635" cy="5232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102290917"/>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28832" y="73110"/>
            <a:ext cx="3049906"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Edad</a:t>
            </a:r>
            <a:endParaRPr lang="en-US" sz="2000" b="1" dirty="0">
              <a:latin typeface="Arial Narrow" pitchFamily="34" charset="0"/>
            </a:endParaRPr>
          </a:p>
        </p:txBody>
      </p:sp>
      <p:sp>
        <p:nvSpPr>
          <p:cNvPr id="7" name="6 CuadroTexto"/>
          <p:cNvSpPr txBox="1"/>
          <p:nvPr/>
        </p:nvSpPr>
        <p:spPr>
          <a:xfrm>
            <a:off x="7100189" y="118025"/>
            <a:ext cx="347605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Género</a:t>
            </a:r>
            <a:endParaRPr lang="en-US" sz="2000" b="1" dirty="0">
              <a:latin typeface="Arial Narrow" pitchFamily="34" charset="0"/>
            </a:endParaRPr>
          </a:p>
        </p:txBody>
      </p:sp>
      <p:graphicFrame>
        <p:nvGraphicFramePr>
          <p:cNvPr id="2" name="Gráfico 1">
            <a:extLst>
              <a:ext uri="{FF2B5EF4-FFF2-40B4-BE49-F238E27FC236}">
                <a16:creationId xmlns:a16="http://schemas.microsoft.com/office/drawing/2014/main" id="{9A28C16B-1E48-4EB3-B9F1-9FA7EC0355D1}"/>
              </a:ext>
            </a:extLst>
          </p:cNvPr>
          <p:cNvGraphicFramePr/>
          <p:nvPr>
            <p:extLst>
              <p:ext uri="{D42A27DB-BD31-4B8C-83A1-F6EECF244321}">
                <p14:modId xmlns:p14="http://schemas.microsoft.com/office/powerpoint/2010/main" val="3391379547"/>
              </p:ext>
            </p:extLst>
          </p:nvPr>
        </p:nvGraphicFramePr>
        <p:xfrm>
          <a:off x="1067785" y="56882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0534B61C-44FD-4BD1-9ED9-E2F87485C137}"/>
              </a:ext>
            </a:extLst>
          </p:cNvPr>
          <p:cNvGraphicFramePr/>
          <p:nvPr>
            <p:extLst>
              <p:ext uri="{D42A27DB-BD31-4B8C-83A1-F6EECF244321}">
                <p14:modId xmlns:p14="http://schemas.microsoft.com/office/powerpoint/2010/main" val="1696732857"/>
              </p:ext>
            </p:extLst>
          </p:nvPr>
        </p:nvGraphicFramePr>
        <p:xfrm>
          <a:off x="6552216" y="57542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4 CuadroTexto">
            <a:extLst>
              <a:ext uri="{FF2B5EF4-FFF2-40B4-BE49-F238E27FC236}">
                <a16:creationId xmlns:a16="http://schemas.microsoft.com/office/drawing/2014/main" id="{858A31CD-BC80-4BF1-8C33-1CCBA36555D7}"/>
              </a:ext>
            </a:extLst>
          </p:cNvPr>
          <p:cNvSpPr txBox="1"/>
          <p:nvPr/>
        </p:nvSpPr>
        <p:spPr>
          <a:xfrm>
            <a:off x="1449922" y="3429000"/>
            <a:ext cx="380772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Estado civil</a:t>
            </a:r>
            <a:endParaRPr lang="en-US" sz="2000" b="1" dirty="0">
              <a:latin typeface="Arial Narrow" pitchFamily="34" charset="0"/>
            </a:endParaRPr>
          </a:p>
        </p:txBody>
      </p:sp>
      <p:sp>
        <p:nvSpPr>
          <p:cNvPr id="9" name="5 CuadroTexto">
            <a:extLst>
              <a:ext uri="{FF2B5EF4-FFF2-40B4-BE49-F238E27FC236}">
                <a16:creationId xmlns:a16="http://schemas.microsoft.com/office/drawing/2014/main" id="{0C1F6514-DC5F-4CB0-8E9E-2D4949512CD3}"/>
              </a:ext>
            </a:extLst>
          </p:cNvPr>
          <p:cNvSpPr txBox="1"/>
          <p:nvPr/>
        </p:nvSpPr>
        <p:spPr>
          <a:xfrm>
            <a:off x="6934353" y="3429000"/>
            <a:ext cx="380772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Sede</a:t>
            </a:r>
            <a:endParaRPr lang="en-US" sz="2000" b="1" dirty="0">
              <a:latin typeface="Arial Narrow" pitchFamily="34" charset="0"/>
            </a:endParaRPr>
          </a:p>
        </p:txBody>
      </p:sp>
      <p:graphicFrame>
        <p:nvGraphicFramePr>
          <p:cNvPr id="13" name="Gráfico 12">
            <a:extLst>
              <a:ext uri="{FF2B5EF4-FFF2-40B4-BE49-F238E27FC236}">
                <a16:creationId xmlns:a16="http://schemas.microsoft.com/office/drawing/2014/main" id="{3235D6E5-3487-4982-B80B-83CECFBDFBCC}"/>
              </a:ext>
            </a:extLst>
          </p:cNvPr>
          <p:cNvGraphicFramePr/>
          <p:nvPr>
            <p:extLst>
              <p:ext uri="{D42A27DB-BD31-4B8C-83A1-F6EECF244321}">
                <p14:modId xmlns:p14="http://schemas.microsoft.com/office/powerpoint/2010/main" val="3178362892"/>
              </p:ext>
            </p:extLst>
          </p:nvPr>
        </p:nvGraphicFramePr>
        <p:xfrm>
          <a:off x="1067784" y="398950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1B413E70-DA4E-4AEC-9A51-19EF92D4E163}"/>
              </a:ext>
            </a:extLst>
          </p:cNvPr>
          <p:cNvGraphicFramePr/>
          <p:nvPr>
            <p:extLst>
              <p:ext uri="{D42A27DB-BD31-4B8C-83A1-F6EECF244321}">
                <p14:modId xmlns:p14="http://schemas.microsoft.com/office/powerpoint/2010/main" val="1131591950"/>
              </p:ext>
            </p:extLst>
          </p:nvPr>
        </p:nvGraphicFramePr>
        <p:xfrm>
          <a:off x="6552215" y="3996775"/>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2691853"/>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73699" y="67334"/>
            <a:ext cx="380772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Relación laboral</a:t>
            </a:r>
            <a:endParaRPr lang="en-US" sz="2000" b="1" dirty="0">
              <a:latin typeface="Arial Narrow" pitchFamily="34" charset="0"/>
            </a:endParaRPr>
          </a:p>
        </p:txBody>
      </p:sp>
      <p:sp>
        <p:nvSpPr>
          <p:cNvPr id="6" name="5 CuadroTexto"/>
          <p:cNvSpPr txBox="1"/>
          <p:nvPr/>
        </p:nvSpPr>
        <p:spPr>
          <a:xfrm>
            <a:off x="7221735" y="68340"/>
            <a:ext cx="380772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Nivel de estudio</a:t>
            </a:r>
            <a:endParaRPr lang="en-US" sz="2000" b="1" dirty="0">
              <a:latin typeface="Arial Narrow" pitchFamily="34" charset="0"/>
            </a:endParaRPr>
          </a:p>
        </p:txBody>
      </p:sp>
      <p:graphicFrame>
        <p:nvGraphicFramePr>
          <p:cNvPr id="2" name="Gráfico 1">
            <a:extLst>
              <a:ext uri="{FF2B5EF4-FFF2-40B4-BE49-F238E27FC236}">
                <a16:creationId xmlns:a16="http://schemas.microsoft.com/office/drawing/2014/main" id="{EF72D46F-420B-407B-9209-8F0D60CD0B0B}"/>
              </a:ext>
            </a:extLst>
          </p:cNvPr>
          <p:cNvGraphicFramePr/>
          <p:nvPr>
            <p:extLst>
              <p:ext uri="{D42A27DB-BD31-4B8C-83A1-F6EECF244321}">
                <p14:modId xmlns:p14="http://schemas.microsoft.com/office/powerpoint/2010/main" val="2787974595"/>
              </p:ext>
            </p:extLst>
          </p:nvPr>
        </p:nvGraphicFramePr>
        <p:xfrm>
          <a:off x="791561" y="53539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a:extLst>
              <a:ext uri="{FF2B5EF4-FFF2-40B4-BE49-F238E27FC236}">
                <a16:creationId xmlns:a16="http://schemas.microsoft.com/office/drawing/2014/main" id="{F8CA9EB9-291F-4886-A2CA-4F1D78C85BF8}"/>
              </a:ext>
            </a:extLst>
          </p:cNvPr>
          <p:cNvGraphicFramePr/>
          <p:nvPr>
            <p:extLst>
              <p:ext uri="{D42A27DB-BD31-4B8C-83A1-F6EECF244321}">
                <p14:modId xmlns:p14="http://schemas.microsoft.com/office/powerpoint/2010/main" val="475434087"/>
              </p:ext>
            </p:extLst>
          </p:nvPr>
        </p:nvGraphicFramePr>
        <p:xfrm>
          <a:off x="6828439" y="52859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4 CuadroTexto">
            <a:extLst>
              <a:ext uri="{FF2B5EF4-FFF2-40B4-BE49-F238E27FC236}">
                <a16:creationId xmlns:a16="http://schemas.microsoft.com/office/drawing/2014/main" id="{B801A5B6-AFDF-44BD-827D-E98B67A89736}"/>
              </a:ext>
            </a:extLst>
          </p:cNvPr>
          <p:cNvSpPr txBox="1"/>
          <p:nvPr/>
        </p:nvSpPr>
        <p:spPr>
          <a:xfrm>
            <a:off x="1173699" y="3379347"/>
            <a:ext cx="380772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Remuneración</a:t>
            </a:r>
            <a:endParaRPr lang="en-US" sz="2000" b="1" dirty="0">
              <a:latin typeface="Arial Narrow" pitchFamily="34" charset="0"/>
            </a:endParaRPr>
          </a:p>
        </p:txBody>
      </p:sp>
      <p:sp>
        <p:nvSpPr>
          <p:cNvPr id="9" name="5 CuadroTexto">
            <a:extLst>
              <a:ext uri="{FF2B5EF4-FFF2-40B4-BE49-F238E27FC236}">
                <a16:creationId xmlns:a16="http://schemas.microsoft.com/office/drawing/2014/main" id="{7A57D096-BA03-4D12-A1EC-EF5429A6B324}"/>
              </a:ext>
            </a:extLst>
          </p:cNvPr>
          <p:cNvSpPr txBox="1"/>
          <p:nvPr/>
        </p:nvSpPr>
        <p:spPr>
          <a:xfrm>
            <a:off x="7221735" y="3395309"/>
            <a:ext cx="3807725"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Tiempo en el puesto</a:t>
            </a:r>
            <a:endParaRPr lang="en-US" sz="2000" b="1" dirty="0">
              <a:latin typeface="Arial Narrow" pitchFamily="34" charset="0"/>
            </a:endParaRPr>
          </a:p>
        </p:txBody>
      </p:sp>
      <p:graphicFrame>
        <p:nvGraphicFramePr>
          <p:cNvPr id="13" name="Gráfico 12">
            <a:extLst>
              <a:ext uri="{FF2B5EF4-FFF2-40B4-BE49-F238E27FC236}">
                <a16:creationId xmlns:a16="http://schemas.microsoft.com/office/drawing/2014/main" id="{D49ABC16-BD85-41B7-B47D-BD7E5F96AF04}"/>
              </a:ext>
            </a:extLst>
          </p:cNvPr>
          <p:cNvGraphicFramePr/>
          <p:nvPr>
            <p:extLst>
              <p:ext uri="{D42A27DB-BD31-4B8C-83A1-F6EECF244321}">
                <p14:modId xmlns:p14="http://schemas.microsoft.com/office/powerpoint/2010/main" val="4198334712"/>
              </p:ext>
            </p:extLst>
          </p:nvPr>
        </p:nvGraphicFramePr>
        <p:xfrm>
          <a:off x="791561" y="388020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2DC0F5D8-B860-4908-988D-E831364D58C3}"/>
              </a:ext>
            </a:extLst>
          </p:cNvPr>
          <p:cNvGraphicFramePr/>
          <p:nvPr>
            <p:extLst>
              <p:ext uri="{D42A27DB-BD31-4B8C-83A1-F6EECF244321}">
                <p14:modId xmlns:p14="http://schemas.microsoft.com/office/powerpoint/2010/main" val="1547467706"/>
              </p:ext>
            </p:extLst>
          </p:nvPr>
        </p:nvGraphicFramePr>
        <p:xfrm>
          <a:off x="6828439" y="3880205"/>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0303249"/>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8086" y="529246"/>
            <a:ext cx="527685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 limpieza, higiene y salubridad de su lugar de trabajo</a:t>
            </a:r>
            <a:endParaRPr lang="en-US" sz="2000" b="1" dirty="0">
              <a:latin typeface="Arial Narrow" pitchFamily="34" charset="0"/>
            </a:endParaRPr>
          </a:p>
        </p:txBody>
      </p:sp>
      <p:sp>
        <p:nvSpPr>
          <p:cNvPr id="8" name="1 Título">
            <a:extLst>
              <a:ext uri="{FF2B5EF4-FFF2-40B4-BE49-F238E27FC236}">
                <a16:creationId xmlns:a16="http://schemas.microsoft.com/office/drawing/2014/main" id="{84925DE4-A7EA-4BC4-8D7D-6195FB88E9CB}"/>
              </a:ext>
            </a:extLst>
          </p:cNvPr>
          <p:cNvSpPr>
            <a:spLocks noGrp="1"/>
          </p:cNvSpPr>
          <p:nvPr>
            <p:ph type="title"/>
          </p:nvPr>
        </p:nvSpPr>
        <p:spPr>
          <a:xfrm>
            <a:off x="0" y="2026"/>
            <a:ext cx="6746543" cy="407750"/>
          </a:xfrm>
        </p:spPr>
        <p:txBody>
          <a:bodyPr>
            <a:normAutofit fontScale="90000"/>
          </a:bodyPr>
          <a:lstStyle/>
          <a:p>
            <a:r>
              <a:rPr lang="es-EC"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rPr>
              <a:t>Satisfacción con el ambiente físico</a:t>
            </a:r>
            <a:endParaRPr lang="en-US"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endParaRPr>
          </a:p>
        </p:txBody>
      </p:sp>
      <p:graphicFrame>
        <p:nvGraphicFramePr>
          <p:cNvPr id="19" name="Gráfico 18">
            <a:extLst>
              <a:ext uri="{FF2B5EF4-FFF2-40B4-BE49-F238E27FC236}">
                <a16:creationId xmlns:a16="http://schemas.microsoft.com/office/drawing/2014/main" id="{816B1202-2B1E-4214-ABB3-B231DE4ED1FF}"/>
              </a:ext>
            </a:extLst>
          </p:cNvPr>
          <p:cNvGraphicFramePr/>
          <p:nvPr>
            <p:extLst>
              <p:ext uri="{D42A27DB-BD31-4B8C-83A1-F6EECF244321}">
                <p14:modId xmlns:p14="http://schemas.microsoft.com/office/powerpoint/2010/main" val="274450131"/>
              </p:ext>
            </p:extLst>
          </p:nvPr>
        </p:nvGraphicFramePr>
        <p:xfrm>
          <a:off x="636576" y="1296482"/>
          <a:ext cx="4163263" cy="2227789"/>
        </p:xfrm>
        <a:graphic>
          <a:graphicData uri="http://schemas.openxmlformats.org/drawingml/2006/chart">
            <c:chart xmlns:c="http://schemas.openxmlformats.org/drawingml/2006/chart" xmlns:r="http://schemas.openxmlformats.org/officeDocument/2006/relationships" r:id="rId2"/>
          </a:graphicData>
        </a:graphic>
      </p:graphicFrame>
      <p:sp>
        <p:nvSpPr>
          <p:cNvPr id="2" name="4 CuadroTexto">
            <a:extLst>
              <a:ext uri="{FF2B5EF4-FFF2-40B4-BE49-F238E27FC236}">
                <a16:creationId xmlns:a16="http://schemas.microsoft.com/office/drawing/2014/main" id="{7905C132-71B7-4998-A034-909A3DE53E2F}"/>
              </a:ext>
            </a:extLst>
          </p:cNvPr>
          <p:cNvSpPr txBox="1"/>
          <p:nvPr/>
        </p:nvSpPr>
        <p:spPr>
          <a:xfrm>
            <a:off x="2940980" y="3701360"/>
            <a:ext cx="510791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El entorno físico y el espacio de que dispone en su lugar de trabajo</a:t>
            </a:r>
            <a:endParaRPr lang="en-US" sz="2000" b="1" dirty="0">
              <a:latin typeface="Arial Narrow" pitchFamily="34" charset="0"/>
            </a:endParaRPr>
          </a:p>
        </p:txBody>
      </p:sp>
      <p:sp>
        <p:nvSpPr>
          <p:cNvPr id="7" name="5 CuadroTexto">
            <a:extLst>
              <a:ext uri="{FF2B5EF4-FFF2-40B4-BE49-F238E27FC236}">
                <a16:creationId xmlns:a16="http://schemas.microsoft.com/office/drawing/2014/main" id="{7739DDFC-1A4E-4404-B234-57561F493D1D}"/>
              </a:ext>
            </a:extLst>
          </p:cNvPr>
          <p:cNvSpPr txBox="1"/>
          <p:nvPr/>
        </p:nvSpPr>
        <p:spPr>
          <a:xfrm>
            <a:off x="6432196" y="683134"/>
            <a:ext cx="527685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 temperatura en su lugar de trabajo</a:t>
            </a:r>
            <a:endParaRPr lang="en-US" sz="2000" b="1" dirty="0">
              <a:latin typeface="Arial Narrow" pitchFamily="34" charset="0"/>
            </a:endParaRPr>
          </a:p>
        </p:txBody>
      </p:sp>
      <p:graphicFrame>
        <p:nvGraphicFramePr>
          <p:cNvPr id="10" name="Gráfico 9">
            <a:extLst>
              <a:ext uri="{FF2B5EF4-FFF2-40B4-BE49-F238E27FC236}">
                <a16:creationId xmlns:a16="http://schemas.microsoft.com/office/drawing/2014/main" id="{1ADAF8CB-42F4-493A-97B4-BE20E8BC8E5F}"/>
              </a:ext>
            </a:extLst>
          </p:cNvPr>
          <p:cNvGraphicFramePr/>
          <p:nvPr>
            <p:extLst>
              <p:ext uri="{D42A27DB-BD31-4B8C-83A1-F6EECF244321}">
                <p14:modId xmlns:p14="http://schemas.microsoft.com/office/powerpoint/2010/main" val="870335072"/>
              </p:ext>
            </p:extLst>
          </p:nvPr>
        </p:nvGraphicFramePr>
        <p:xfrm>
          <a:off x="3441090" y="4528716"/>
          <a:ext cx="4125488" cy="2227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id="{A071A89B-EFD5-4501-A9F6-FF9CA0E676C9}"/>
              </a:ext>
            </a:extLst>
          </p:cNvPr>
          <p:cNvGraphicFramePr/>
          <p:nvPr>
            <p:extLst>
              <p:ext uri="{D42A27DB-BD31-4B8C-83A1-F6EECF244321}">
                <p14:modId xmlns:p14="http://schemas.microsoft.com/office/powerpoint/2010/main" val="4237531043"/>
              </p:ext>
            </p:extLst>
          </p:nvPr>
        </p:nvGraphicFramePr>
        <p:xfrm>
          <a:off x="6988989" y="1296482"/>
          <a:ext cx="4163263" cy="22277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7806006"/>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5575" y="494115"/>
            <a:ext cx="5107911"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Las relaciones personales con sus superiores</a:t>
            </a:r>
            <a:endParaRPr lang="en-US" sz="2000" b="1" dirty="0">
              <a:latin typeface="Arial Narrow" pitchFamily="34" charset="0"/>
            </a:endParaRPr>
          </a:p>
        </p:txBody>
      </p:sp>
      <p:sp>
        <p:nvSpPr>
          <p:cNvPr id="6" name="5 CuadroTexto"/>
          <p:cNvSpPr txBox="1"/>
          <p:nvPr/>
        </p:nvSpPr>
        <p:spPr>
          <a:xfrm>
            <a:off x="5687441" y="494115"/>
            <a:ext cx="527685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 supervisión que ejercen sobre usted </a:t>
            </a:r>
            <a:endParaRPr lang="en-US" sz="2000" b="1" dirty="0">
              <a:latin typeface="Arial Narrow" pitchFamily="34" charset="0"/>
            </a:endParaRPr>
          </a:p>
        </p:txBody>
      </p:sp>
      <p:sp>
        <p:nvSpPr>
          <p:cNvPr id="8" name="1 Título">
            <a:extLst>
              <a:ext uri="{FF2B5EF4-FFF2-40B4-BE49-F238E27FC236}">
                <a16:creationId xmlns:a16="http://schemas.microsoft.com/office/drawing/2014/main" id="{84925DE4-A7EA-4BC4-8D7D-6195FB88E9CB}"/>
              </a:ext>
            </a:extLst>
          </p:cNvPr>
          <p:cNvSpPr>
            <a:spLocks noGrp="1"/>
          </p:cNvSpPr>
          <p:nvPr>
            <p:ph type="title"/>
          </p:nvPr>
        </p:nvSpPr>
        <p:spPr>
          <a:xfrm>
            <a:off x="0" y="22022"/>
            <a:ext cx="6746543" cy="407750"/>
          </a:xfrm>
        </p:spPr>
        <p:txBody>
          <a:bodyPr>
            <a:normAutofit fontScale="90000"/>
          </a:bodyPr>
          <a:lstStyle/>
          <a:p>
            <a:r>
              <a:rPr lang="es-EC"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rPr>
              <a:t>Satisfacción con la relación con sus superiores</a:t>
            </a:r>
            <a:endParaRPr lang="en-US"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endParaRPr>
          </a:p>
        </p:txBody>
      </p:sp>
      <p:graphicFrame>
        <p:nvGraphicFramePr>
          <p:cNvPr id="11" name="Gráfico 10">
            <a:extLst>
              <a:ext uri="{FF2B5EF4-FFF2-40B4-BE49-F238E27FC236}">
                <a16:creationId xmlns:a16="http://schemas.microsoft.com/office/drawing/2014/main" id="{721F2037-20FC-4FF8-9C94-AD2DFE94B790}"/>
              </a:ext>
            </a:extLst>
          </p:cNvPr>
          <p:cNvGraphicFramePr/>
          <p:nvPr>
            <p:extLst>
              <p:ext uri="{D42A27DB-BD31-4B8C-83A1-F6EECF244321}">
                <p14:modId xmlns:p14="http://schemas.microsoft.com/office/powerpoint/2010/main" val="1255017159"/>
              </p:ext>
            </p:extLst>
          </p:nvPr>
        </p:nvGraphicFramePr>
        <p:xfrm>
          <a:off x="602131" y="958568"/>
          <a:ext cx="4354798" cy="2278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6">
            <a:extLst>
              <a:ext uri="{FF2B5EF4-FFF2-40B4-BE49-F238E27FC236}">
                <a16:creationId xmlns:a16="http://schemas.microsoft.com/office/drawing/2014/main" id="{4982657A-09E0-420A-8E36-163A28ED3F8B}"/>
              </a:ext>
            </a:extLst>
          </p:cNvPr>
          <p:cNvGraphicFramePr/>
          <p:nvPr>
            <p:extLst>
              <p:ext uri="{D42A27DB-BD31-4B8C-83A1-F6EECF244321}">
                <p14:modId xmlns:p14="http://schemas.microsoft.com/office/powerpoint/2010/main" val="936518192"/>
              </p:ext>
            </p:extLst>
          </p:nvPr>
        </p:nvGraphicFramePr>
        <p:xfrm>
          <a:off x="6096000" y="958568"/>
          <a:ext cx="4354798" cy="2278747"/>
        </p:xfrm>
        <a:graphic>
          <a:graphicData uri="http://schemas.openxmlformats.org/drawingml/2006/chart">
            <c:chart xmlns:c="http://schemas.openxmlformats.org/drawingml/2006/chart" xmlns:r="http://schemas.openxmlformats.org/officeDocument/2006/relationships" r:id="rId3"/>
          </a:graphicData>
        </a:graphic>
      </p:graphicFrame>
      <p:sp>
        <p:nvSpPr>
          <p:cNvPr id="2" name="4 CuadroTexto">
            <a:extLst>
              <a:ext uri="{FF2B5EF4-FFF2-40B4-BE49-F238E27FC236}">
                <a16:creationId xmlns:a16="http://schemas.microsoft.com/office/drawing/2014/main" id="{CE7DE3BB-0FFA-40E2-8937-70657D66EB55}"/>
              </a:ext>
            </a:extLst>
          </p:cNvPr>
          <p:cNvSpPr txBox="1"/>
          <p:nvPr/>
        </p:nvSpPr>
        <p:spPr>
          <a:xfrm>
            <a:off x="142801" y="3376863"/>
            <a:ext cx="510791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 proximidad y frecuencia con que es supervisado</a:t>
            </a:r>
            <a:endParaRPr lang="en-US" sz="2000" b="1" dirty="0">
              <a:latin typeface="Arial Narrow" pitchFamily="34" charset="0"/>
            </a:endParaRPr>
          </a:p>
        </p:txBody>
      </p:sp>
      <p:sp>
        <p:nvSpPr>
          <p:cNvPr id="7" name="5 CuadroTexto">
            <a:extLst>
              <a:ext uri="{FF2B5EF4-FFF2-40B4-BE49-F238E27FC236}">
                <a16:creationId xmlns:a16="http://schemas.microsoft.com/office/drawing/2014/main" id="{39939B91-3409-4BCA-83CD-AE682B4D8DFB}"/>
              </a:ext>
            </a:extLst>
          </p:cNvPr>
          <p:cNvSpPr txBox="1"/>
          <p:nvPr/>
        </p:nvSpPr>
        <p:spPr>
          <a:xfrm>
            <a:off x="5743575" y="3426511"/>
            <a:ext cx="527685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 forma en que sus superiores juzgan su tarea</a:t>
            </a:r>
            <a:endParaRPr lang="en-US" sz="2000" b="1" dirty="0">
              <a:latin typeface="Arial Narrow" pitchFamily="34" charset="0"/>
            </a:endParaRPr>
          </a:p>
        </p:txBody>
      </p:sp>
      <p:graphicFrame>
        <p:nvGraphicFramePr>
          <p:cNvPr id="10" name="Gráfico 9">
            <a:extLst>
              <a:ext uri="{FF2B5EF4-FFF2-40B4-BE49-F238E27FC236}">
                <a16:creationId xmlns:a16="http://schemas.microsoft.com/office/drawing/2014/main" id="{65B846E0-F157-4825-9599-7641BF33F0BC}"/>
              </a:ext>
            </a:extLst>
          </p:cNvPr>
          <p:cNvGraphicFramePr/>
          <p:nvPr>
            <p:extLst>
              <p:ext uri="{D42A27DB-BD31-4B8C-83A1-F6EECF244321}">
                <p14:modId xmlns:p14="http://schemas.microsoft.com/office/powerpoint/2010/main" val="4122048466"/>
              </p:ext>
            </p:extLst>
          </p:nvPr>
        </p:nvGraphicFramePr>
        <p:xfrm>
          <a:off x="602131" y="4207447"/>
          <a:ext cx="4354798" cy="2551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ADD10D82-9503-40B6-BF65-2A28BCE55D2C}"/>
              </a:ext>
            </a:extLst>
          </p:cNvPr>
          <p:cNvGraphicFramePr/>
          <p:nvPr>
            <p:extLst>
              <p:ext uri="{D42A27DB-BD31-4B8C-83A1-F6EECF244321}">
                <p14:modId xmlns:p14="http://schemas.microsoft.com/office/powerpoint/2010/main" val="2279112075"/>
              </p:ext>
            </p:extLst>
          </p:nvPr>
        </p:nvGraphicFramePr>
        <p:xfrm>
          <a:off x="6096000" y="4015817"/>
          <a:ext cx="4354798"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110841"/>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37546" y="453248"/>
            <a:ext cx="510791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 igualdad y justicia del trato que recibe de su empresa</a:t>
            </a:r>
            <a:endParaRPr lang="en-US" sz="2000" b="1" dirty="0">
              <a:latin typeface="Arial Narrow" pitchFamily="34" charset="0"/>
            </a:endParaRPr>
          </a:p>
        </p:txBody>
      </p:sp>
      <p:sp>
        <p:nvSpPr>
          <p:cNvPr id="6" name="5 CuadroTexto"/>
          <p:cNvSpPr txBox="1"/>
          <p:nvPr/>
        </p:nvSpPr>
        <p:spPr>
          <a:xfrm>
            <a:off x="5799736" y="588197"/>
            <a:ext cx="527685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El apoyo que recibe de sus superiores</a:t>
            </a:r>
            <a:endParaRPr lang="en-US" sz="2000" b="1" dirty="0">
              <a:latin typeface="Arial Narrow" pitchFamily="34" charset="0"/>
            </a:endParaRPr>
          </a:p>
        </p:txBody>
      </p:sp>
      <p:sp>
        <p:nvSpPr>
          <p:cNvPr id="8" name="1 Título">
            <a:extLst>
              <a:ext uri="{FF2B5EF4-FFF2-40B4-BE49-F238E27FC236}">
                <a16:creationId xmlns:a16="http://schemas.microsoft.com/office/drawing/2014/main" id="{84925DE4-A7EA-4BC4-8D7D-6195FB88E9CB}"/>
              </a:ext>
            </a:extLst>
          </p:cNvPr>
          <p:cNvSpPr>
            <a:spLocks noGrp="1"/>
          </p:cNvSpPr>
          <p:nvPr>
            <p:ph type="title"/>
          </p:nvPr>
        </p:nvSpPr>
        <p:spPr>
          <a:xfrm>
            <a:off x="0" y="-34338"/>
            <a:ext cx="8618220" cy="503026"/>
          </a:xfrm>
        </p:spPr>
        <p:txBody>
          <a:bodyPr>
            <a:normAutofit/>
          </a:bodyPr>
          <a:lstStyle/>
          <a:p>
            <a:r>
              <a:rPr lang="es-EC"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rPr>
              <a:t>Satisfacción con las prestaciones percibidas</a:t>
            </a:r>
            <a:endParaRPr lang="en-US"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endParaRPr>
          </a:p>
        </p:txBody>
      </p:sp>
      <p:graphicFrame>
        <p:nvGraphicFramePr>
          <p:cNvPr id="11" name="Gráfico 10">
            <a:extLst>
              <a:ext uri="{FF2B5EF4-FFF2-40B4-BE49-F238E27FC236}">
                <a16:creationId xmlns:a16="http://schemas.microsoft.com/office/drawing/2014/main" id="{AD93D053-195A-40D6-B178-A6596635D353}"/>
              </a:ext>
            </a:extLst>
          </p:cNvPr>
          <p:cNvGraphicFramePr/>
          <p:nvPr>
            <p:extLst>
              <p:ext uri="{D42A27DB-BD31-4B8C-83A1-F6EECF244321}">
                <p14:modId xmlns:p14="http://schemas.microsoft.com/office/powerpoint/2010/main" val="2117109978"/>
              </p:ext>
            </p:extLst>
          </p:nvPr>
        </p:nvGraphicFramePr>
        <p:xfrm>
          <a:off x="714102" y="1232411"/>
          <a:ext cx="4354798" cy="21965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a:extLst>
              <a:ext uri="{FF2B5EF4-FFF2-40B4-BE49-F238E27FC236}">
                <a16:creationId xmlns:a16="http://schemas.microsoft.com/office/drawing/2014/main" id="{8C45A6B9-1E83-4EA6-A6D1-71D97BC50ED1}"/>
              </a:ext>
            </a:extLst>
          </p:cNvPr>
          <p:cNvGraphicFramePr/>
          <p:nvPr>
            <p:extLst>
              <p:ext uri="{D42A27DB-BD31-4B8C-83A1-F6EECF244321}">
                <p14:modId xmlns:p14="http://schemas.microsoft.com/office/powerpoint/2010/main" val="1193816603"/>
              </p:ext>
            </p:extLst>
          </p:nvPr>
        </p:nvGraphicFramePr>
        <p:xfrm>
          <a:off x="6260762" y="1108760"/>
          <a:ext cx="4354798" cy="2320240"/>
        </p:xfrm>
        <a:graphic>
          <a:graphicData uri="http://schemas.openxmlformats.org/drawingml/2006/chart">
            <c:chart xmlns:c="http://schemas.openxmlformats.org/drawingml/2006/chart" xmlns:r="http://schemas.openxmlformats.org/officeDocument/2006/relationships" r:id="rId3"/>
          </a:graphicData>
        </a:graphic>
      </p:graphicFrame>
      <p:sp>
        <p:nvSpPr>
          <p:cNvPr id="2" name="4 CuadroTexto">
            <a:extLst>
              <a:ext uri="{FF2B5EF4-FFF2-40B4-BE49-F238E27FC236}">
                <a16:creationId xmlns:a16="http://schemas.microsoft.com/office/drawing/2014/main" id="{BFF7F611-18AC-4DBE-8257-52AD143F709E}"/>
              </a:ext>
            </a:extLst>
          </p:cNvPr>
          <p:cNvSpPr txBox="1"/>
          <p:nvPr/>
        </p:nvSpPr>
        <p:spPr>
          <a:xfrm>
            <a:off x="312080" y="3536883"/>
            <a:ext cx="510791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El grado en que su empresa cumple el convenio, las disposiciones y leyes laborales </a:t>
            </a:r>
            <a:endParaRPr lang="en-US" sz="2000" b="1" dirty="0">
              <a:latin typeface="Arial Narrow" pitchFamily="34" charset="0"/>
            </a:endParaRPr>
          </a:p>
        </p:txBody>
      </p:sp>
      <p:sp>
        <p:nvSpPr>
          <p:cNvPr id="7" name="5 CuadroTexto">
            <a:extLst>
              <a:ext uri="{FF2B5EF4-FFF2-40B4-BE49-F238E27FC236}">
                <a16:creationId xmlns:a16="http://schemas.microsoft.com/office/drawing/2014/main" id="{9F7073F7-4F45-4075-9688-9F7026ABC871}"/>
              </a:ext>
            </a:extLst>
          </p:cNvPr>
          <p:cNvSpPr txBox="1"/>
          <p:nvPr/>
        </p:nvSpPr>
        <p:spPr>
          <a:xfrm>
            <a:off x="5837873" y="3536883"/>
            <a:ext cx="5200575"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La forma en que se da la negociación en su empresa sobre aspectos laborales</a:t>
            </a:r>
            <a:endParaRPr lang="en-US" sz="2000" b="1" dirty="0">
              <a:latin typeface="Arial Narrow" pitchFamily="34" charset="0"/>
            </a:endParaRPr>
          </a:p>
        </p:txBody>
      </p:sp>
      <p:graphicFrame>
        <p:nvGraphicFramePr>
          <p:cNvPr id="10" name="Gráfico 9">
            <a:extLst>
              <a:ext uri="{FF2B5EF4-FFF2-40B4-BE49-F238E27FC236}">
                <a16:creationId xmlns:a16="http://schemas.microsoft.com/office/drawing/2014/main" id="{9ACD9BD3-7B10-4448-AF0E-DB44A1F76FF6}"/>
              </a:ext>
            </a:extLst>
          </p:cNvPr>
          <p:cNvGraphicFramePr/>
          <p:nvPr>
            <p:extLst>
              <p:ext uri="{D42A27DB-BD31-4B8C-83A1-F6EECF244321}">
                <p14:modId xmlns:p14="http://schemas.microsoft.com/office/powerpoint/2010/main" val="2272285979"/>
              </p:ext>
            </p:extLst>
          </p:nvPr>
        </p:nvGraphicFramePr>
        <p:xfrm>
          <a:off x="688637" y="4352653"/>
          <a:ext cx="4354798" cy="24118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a:extLst>
              <a:ext uri="{FF2B5EF4-FFF2-40B4-BE49-F238E27FC236}">
                <a16:creationId xmlns:a16="http://schemas.microsoft.com/office/drawing/2014/main" id="{0D1430C0-5043-431B-A857-B53D3B530309}"/>
              </a:ext>
            </a:extLst>
          </p:cNvPr>
          <p:cNvGraphicFramePr/>
          <p:nvPr>
            <p:extLst>
              <p:ext uri="{D42A27DB-BD31-4B8C-83A1-F6EECF244321}">
                <p14:modId xmlns:p14="http://schemas.microsoft.com/office/powerpoint/2010/main" val="3026358709"/>
              </p:ext>
            </p:extLst>
          </p:nvPr>
        </p:nvGraphicFramePr>
        <p:xfrm>
          <a:off x="6260762" y="4352653"/>
          <a:ext cx="4354798" cy="24118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2643858"/>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2603" y="545036"/>
            <a:ext cx="5107911"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Sé cuanta autoridad tengo</a:t>
            </a:r>
            <a:endParaRPr lang="en-US" sz="2000" b="1" dirty="0">
              <a:latin typeface="Arial Narrow" pitchFamily="34" charset="0"/>
            </a:endParaRPr>
          </a:p>
        </p:txBody>
      </p:sp>
      <p:sp>
        <p:nvSpPr>
          <p:cNvPr id="6" name="5 CuadroTexto"/>
          <p:cNvSpPr txBox="1"/>
          <p:nvPr/>
        </p:nvSpPr>
        <p:spPr>
          <a:xfrm>
            <a:off x="5689369" y="431349"/>
            <a:ext cx="527685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Los objetivos y metas de mi trabajo son claros y están planificados</a:t>
            </a:r>
            <a:endParaRPr lang="en-US" sz="2000" b="1" dirty="0">
              <a:latin typeface="Arial Narrow" pitchFamily="34" charset="0"/>
            </a:endParaRPr>
          </a:p>
        </p:txBody>
      </p:sp>
      <p:sp>
        <p:nvSpPr>
          <p:cNvPr id="8" name="1 Título">
            <a:extLst>
              <a:ext uri="{FF2B5EF4-FFF2-40B4-BE49-F238E27FC236}">
                <a16:creationId xmlns:a16="http://schemas.microsoft.com/office/drawing/2014/main" id="{84925DE4-A7EA-4BC4-8D7D-6195FB88E9CB}"/>
              </a:ext>
            </a:extLst>
          </p:cNvPr>
          <p:cNvSpPr>
            <a:spLocks noGrp="1"/>
          </p:cNvSpPr>
          <p:nvPr>
            <p:ph type="title"/>
          </p:nvPr>
        </p:nvSpPr>
        <p:spPr>
          <a:xfrm>
            <a:off x="0" y="-21970"/>
            <a:ext cx="8618220" cy="453319"/>
          </a:xfrm>
        </p:spPr>
        <p:txBody>
          <a:bodyPr>
            <a:normAutofit fontScale="90000"/>
          </a:bodyPr>
          <a:lstStyle/>
          <a:p>
            <a:r>
              <a:rPr lang="es-EC"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rPr>
              <a:t>Estrés de rol - Ambigüedad de rol</a:t>
            </a:r>
            <a:endParaRPr lang="en-US"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endParaRPr>
          </a:p>
        </p:txBody>
      </p:sp>
      <p:graphicFrame>
        <p:nvGraphicFramePr>
          <p:cNvPr id="2" name="Gráfico 1">
            <a:extLst>
              <a:ext uri="{FF2B5EF4-FFF2-40B4-BE49-F238E27FC236}">
                <a16:creationId xmlns:a16="http://schemas.microsoft.com/office/drawing/2014/main" id="{1C6115AD-906C-44A7-B99E-50AFA991D831}"/>
              </a:ext>
            </a:extLst>
          </p:cNvPr>
          <p:cNvGraphicFramePr/>
          <p:nvPr>
            <p:extLst>
              <p:ext uri="{D42A27DB-BD31-4B8C-83A1-F6EECF244321}">
                <p14:modId xmlns:p14="http://schemas.microsoft.com/office/powerpoint/2010/main" val="2925283853"/>
              </p:ext>
            </p:extLst>
          </p:nvPr>
        </p:nvGraphicFramePr>
        <p:xfrm>
          <a:off x="619158" y="1249699"/>
          <a:ext cx="4354798" cy="2333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1946EE1C-F8DB-4191-83A7-8466DFAD77A4}"/>
              </a:ext>
            </a:extLst>
          </p:cNvPr>
          <p:cNvGraphicFramePr/>
          <p:nvPr>
            <p:extLst>
              <p:ext uri="{D42A27DB-BD31-4B8C-83A1-F6EECF244321}">
                <p14:modId xmlns:p14="http://schemas.microsoft.com/office/powerpoint/2010/main" val="3422490791"/>
              </p:ext>
            </p:extLst>
          </p:nvPr>
        </p:nvGraphicFramePr>
        <p:xfrm>
          <a:off x="5922046" y="1249699"/>
          <a:ext cx="4810122" cy="2271625"/>
        </p:xfrm>
        <a:graphic>
          <a:graphicData uri="http://schemas.openxmlformats.org/drawingml/2006/chart">
            <c:chart xmlns:c="http://schemas.openxmlformats.org/drawingml/2006/chart" xmlns:r="http://schemas.openxmlformats.org/officeDocument/2006/relationships" r:id="rId3"/>
          </a:graphicData>
        </a:graphic>
      </p:graphicFrame>
      <p:sp>
        <p:nvSpPr>
          <p:cNvPr id="10" name="4 CuadroTexto">
            <a:extLst>
              <a:ext uri="{FF2B5EF4-FFF2-40B4-BE49-F238E27FC236}">
                <a16:creationId xmlns:a16="http://schemas.microsoft.com/office/drawing/2014/main" id="{587494FD-3328-4840-A88F-09622C572C17}"/>
              </a:ext>
            </a:extLst>
          </p:cNvPr>
          <p:cNvSpPr txBox="1"/>
          <p:nvPr/>
        </p:nvSpPr>
        <p:spPr>
          <a:xfrm>
            <a:off x="3156116" y="3800967"/>
            <a:ext cx="5327742"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Sé que organizo mi tiempo correctamente</a:t>
            </a:r>
            <a:endParaRPr lang="en-US" sz="2000" b="1" dirty="0">
              <a:latin typeface="Arial Narrow" pitchFamily="34" charset="0"/>
            </a:endParaRPr>
          </a:p>
        </p:txBody>
      </p:sp>
      <p:graphicFrame>
        <p:nvGraphicFramePr>
          <p:cNvPr id="14" name="Gráfico 13">
            <a:extLst>
              <a:ext uri="{FF2B5EF4-FFF2-40B4-BE49-F238E27FC236}">
                <a16:creationId xmlns:a16="http://schemas.microsoft.com/office/drawing/2014/main" id="{25A91B3F-C791-4594-B5E0-D11A6783847D}"/>
              </a:ext>
            </a:extLst>
          </p:cNvPr>
          <p:cNvGraphicFramePr/>
          <p:nvPr>
            <p:extLst>
              <p:ext uri="{D42A27DB-BD31-4B8C-83A1-F6EECF244321}">
                <p14:modId xmlns:p14="http://schemas.microsoft.com/office/powerpoint/2010/main" val="2346760539"/>
              </p:ext>
            </p:extLst>
          </p:nvPr>
        </p:nvGraphicFramePr>
        <p:xfrm>
          <a:off x="3685599" y="4307932"/>
          <a:ext cx="4472893" cy="2422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9586888"/>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7688" y="1064534"/>
            <a:ext cx="544579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800" b="1" dirty="0">
                <a:latin typeface="Arial Narrow" pitchFamily="34" charset="0"/>
              </a:rPr>
              <a:t>Sé exactamente que se espera de mi</a:t>
            </a:r>
            <a:endParaRPr lang="en-US" sz="2800" b="1" dirty="0">
              <a:latin typeface="Arial Narrow" pitchFamily="34" charset="0"/>
            </a:endParaRPr>
          </a:p>
        </p:txBody>
      </p:sp>
      <p:sp>
        <p:nvSpPr>
          <p:cNvPr id="6" name="5 CuadroTexto"/>
          <p:cNvSpPr txBox="1"/>
          <p:nvPr/>
        </p:nvSpPr>
        <p:spPr>
          <a:xfrm>
            <a:off x="6457462" y="1064534"/>
            <a:ext cx="5276850"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800" b="1" dirty="0">
                <a:latin typeface="Arial Narrow" pitchFamily="34" charset="0"/>
              </a:rPr>
              <a:t>Se dan explicaciones claras sobre lo que debo hacer</a:t>
            </a:r>
            <a:endParaRPr lang="en-US" sz="2800" b="1" dirty="0">
              <a:latin typeface="Arial Narrow" pitchFamily="34" charset="0"/>
            </a:endParaRPr>
          </a:p>
        </p:txBody>
      </p:sp>
      <p:sp>
        <p:nvSpPr>
          <p:cNvPr id="3" name="CuadroTexto 2">
            <a:extLst>
              <a:ext uri="{FF2B5EF4-FFF2-40B4-BE49-F238E27FC236}">
                <a16:creationId xmlns:a16="http://schemas.microsoft.com/office/drawing/2014/main" id="{88311A3B-93E1-4866-A472-B25A302B77D3}"/>
              </a:ext>
            </a:extLst>
          </p:cNvPr>
          <p:cNvSpPr txBox="1"/>
          <p:nvPr/>
        </p:nvSpPr>
        <p:spPr>
          <a:xfrm>
            <a:off x="6828440" y="4998947"/>
            <a:ext cx="4571998" cy="646331"/>
          </a:xfrm>
          <a:prstGeom prst="rect">
            <a:avLst/>
          </a:prstGeom>
          <a:noFill/>
        </p:spPr>
        <p:txBody>
          <a:bodyPr wrap="square">
            <a:spAutoFit/>
          </a:bodyPr>
          <a:lstStyle/>
          <a:p>
            <a:pPr>
              <a:spcAft>
                <a:spcPts val="1000"/>
              </a:spcAft>
            </a:pPr>
            <a:r>
              <a:rPr lang="es-EC" sz="1200" b="1" i="0" dirty="0">
                <a:effectLst/>
                <a:latin typeface="Arial" panose="020B0604020202020204" pitchFamily="34" charset="0"/>
                <a:ea typeface="Calibri" panose="020F0502020204030204" pitchFamily="34" charset="0"/>
                <a:cs typeface="Times New Roman" panose="02020603050405020304" pitchFamily="18" charset="0"/>
              </a:rPr>
              <a:t>Figura </a:t>
            </a:r>
            <a:r>
              <a:rPr lang="es-EC" sz="1200" b="1" dirty="0">
                <a:latin typeface="Arial" panose="020B0604020202020204" pitchFamily="34" charset="0"/>
                <a:ea typeface="Calibri" panose="020F0502020204030204" pitchFamily="34" charset="0"/>
                <a:cs typeface="Times New Roman" panose="02020603050405020304" pitchFamily="18" charset="0"/>
              </a:rPr>
              <a:t>26</a:t>
            </a:r>
            <a:r>
              <a:rPr lang="es-EC" sz="1200" b="1" i="0" dirty="0">
                <a:effectLst/>
                <a:latin typeface="Arial" panose="020B0604020202020204" pitchFamily="34" charset="0"/>
                <a:ea typeface="Calibri" panose="020F0502020204030204" pitchFamily="34" charset="0"/>
                <a:cs typeface="Times New Roman" panose="02020603050405020304" pitchFamily="18" charset="0"/>
              </a:rPr>
              <a:t>.</a:t>
            </a:r>
            <a:r>
              <a:rPr lang="es-EC" sz="1200" i="1" dirty="0">
                <a:effectLst/>
                <a:latin typeface="Arial" panose="020B0604020202020204" pitchFamily="34" charset="0"/>
                <a:ea typeface="Calibri" panose="020F0502020204030204" pitchFamily="34" charset="0"/>
                <a:cs typeface="Times New Roman" panose="02020603050405020304" pitchFamily="18" charset="0"/>
              </a:rPr>
              <a:t> </a:t>
            </a:r>
            <a:br>
              <a:rPr lang="es-EC" sz="1200" i="1" dirty="0">
                <a:effectLst/>
                <a:latin typeface="Arial" panose="020B0604020202020204" pitchFamily="34" charset="0"/>
                <a:ea typeface="Calibri" panose="020F0502020204030204" pitchFamily="34" charset="0"/>
                <a:cs typeface="Times New Roman" panose="02020603050405020304" pitchFamily="18" charset="0"/>
              </a:rPr>
            </a:br>
            <a:r>
              <a:rPr lang="es-EC" sz="1200" i="1" dirty="0">
                <a:effectLst/>
                <a:latin typeface="Arial" panose="020B0604020202020204" pitchFamily="34" charset="0"/>
                <a:ea typeface="Calibri" panose="020F0502020204030204" pitchFamily="34" charset="0"/>
                <a:cs typeface="Times New Roman" panose="02020603050405020304" pitchFamily="18" charset="0"/>
              </a:rPr>
              <a:t>Percepción con respecto a dar explicaciones claras sobre lo que debo hacer</a:t>
            </a:r>
            <a:endParaRPr lang="es-EC"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294E77A0-4AC3-41E7-8997-CC0F6485DF94}"/>
              </a:ext>
            </a:extLst>
          </p:cNvPr>
          <p:cNvSpPr txBox="1"/>
          <p:nvPr/>
        </p:nvSpPr>
        <p:spPr>
          <a:xfrm>
            <a:off x="791562" y="4998947"/>
            <a:ext cx="4354798" cy="646331"/>
          </a:xfrm>
          <a:prstGeom prst="rect">
            <a:avLst/>
          </a:prstGeom>
          <a:noFill/>
        </p:spPr>
        <p:txBody>
          <a:bodyPr wrap="square">
            <a:spAutoFit/>
          </a:bodyPr>
          <a:lstStyle/>
          <a:p>
            <a:pPr>
              <a:spcAft>
                <a:spcPts val="1000"/>
              </a:spcAft>
            </a:pPr>
            <a:r>
              <a:rPr lang="es-EC" sz="1200" b="1" i="0" dirty="0">
                <a:effectLst/>
                <a:latin typeface="Arial" panose="020B0604020202020204" pitchFamily="34" charset="0"/>
                <a:ea typeface="Calibri" panose="020F0502020204030204" pitchFamily="34" charset="0"/>
                <a:cs typeface="Times New Roman" panose="02020603050405020304" pitchFamily="18" charset="0"/>
              </a:rPr>
              <a:t>Figura 25.</a:t>
            </a:r>
            <a:r>
              <a:rPr lang="es-EC" sz="1200" i="1" dirty="0">
                <a:effectLst/>
                <a:latin typeface="Arial" panose="020B0604020202020204" pitchFamily="34" charset="0"/>
                <a:ea typeface="Calibri" panose="020F0502020204030204" pitchFamily="34" charset="0"/>
                <a:cs typeface="Times New Roman" panose="02020603050405020304" pitchFamily="18" charset="0"/>
              </a:rPr>
              <a:t> 			</a:t>
            </a:r>
            <a:br>
              <a:rPr lang="es-EC" sz="1200" i="1" dirty="0">
                <a:effectLst/>
                <a:latin typeface="Arial" panose="020B0604020202020204" pitchFamily="34" charset="0"/>
                <a:ea typeface="Calibri" panose="020F0502020204030204" pitchFamily="34" charset="0"/>
                <a:cs typeface="Times New Roman" panose="02020603050405020304" pitchFamily="18" charset="0"/>
              </a:rPr>
            </a:br>
            <a:r>
              <a:rPr lang="es-EC" sz="1200" i="1" dirty="0">
                <a:effectLst/>
                <a:latin typeface="Arial" panose="020B0604020202020204" pitchFamily="34" charset="0"/>
                <a:ea typeface="Calibri" panose="020F0502020204030204" pitchFamily="34" charset="0"/>
                <a:cs typeface="Times New Roman" panose="02020603050405020304" pitchFamily="18" charset="0"/>
              </a:rPr>
              <a:t>Percepción con respecto a saber exactamente que se espera de mi </a:t>
            </a:r>
            <a:endParaRPr lang="es-EC"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1 Título">
            <a:extLst>
              <a:ext uri="{FF2B5EF4-FFF2-40B4-BE49-F238E27FC236}">
                <a16:creationId xmlns:a16="http://schemas.microsoft.com/office/drawing/2014/main" id="{84925DE4-A7EA-4BC4-8D7D-6195FB88E9CB}"/>
              </a:ext>
            </a:extLst>
          </p:cNvPr>
          <p:cNvSpPr>
            <a:spLocks noGrp="1"/>
          </p:cNvSpPr>
          <p:nvPr>
            <p:ph type="title"/>
          </p:nvPr>
        </p:nvSpPr>
        <p:spPr>
          <a:xfrm>
            <a:off x="0" y="119791"/>
            <a:ext cx="8618220" cy="503026"/>
          </a:xfrm>
        </p:spPr>
        <p:txBody>
          <a:bodyPr>
            <a:normAutofit/>
          </a:bodyPr>
          <a:lstStyle/>
          <a:p>
            <a:r>
              <a:rPr lang="es-EC"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rPr>
              <a:t>Estrés de rol - Ambigüedad de rol</a:t>
            </a:r>
            <a:endParaRPr lang="en-US"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endParaRPr>
          </a:p>
        </p:txBody>
      </p:sp>
      <p:graphicFrame>
        <p:nvGraphicFramePr>
          <p:cNvPr id="2" name="Gráfico 1">
            <a:extLst>
              <a:ext uri="{FF2B5EF4-FFF2-40B4-BE49-F238E27FC236}">
                <a16:creationId xmlns:a16="http://schemas.microsoft.com/office/drawing/2014/main" id="{5F59B32C-3183-4773-A900-33BF374492CF}"/>
              </a:ext>
            </a:extLst>
          </p:cNvPr>
          <p:cNvGraphicFramePr/>
          <p:nvPr>
            <p:extLst>
              <p:ext uri="{D42A27DB-BD31-4B8C-83A1-F6EECF244321}">
                <p14:modId xmlns:p14="http://schemas.microsoft.com/office/powerpoint/2010/main" val="1527170078"/>
              </p:ext>
            </p:extLst>
          </p:nvPr>
        </p:nvGraphicFramePr>
        <p:xfrm>
          <a:off x="894583" y="225574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76F4117A-ECA0-4728-AE7E-6D242426FED3}"/>
              </a:ext>
            </a:extLst>
          </p:cNvPr>
          <p:cNvGraphicFramePr/>
          <p:nvPr>
            <p:extLst>
              <p:ext uri="{D42A27DB-BD31-4B8C-83A1-F6EECF244321}">
                <p14:modId xmlns:p14="http://schemas.microsoft.com/office/powerpoint/2010/main" val="2788005497"/>
              </p:ext>
            </p:extLst>
          </p:nvPr>
        </p:nvGraphicFramePr>
        <p:xfrm>
          <a:off x="6809887" y="222436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323210"/>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8749" y="504836"/>
            <a:ext cx="544579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Debo hacer cosas que deberían realizarse de otra manera</a:t>
            </a:r>
            <a:endParaRPr lang="en-US" sz="2000" b="1" dirty="0">
              <a:latin typeface="Arial Narrow" pitchFamily="34" charset="0"/>
            </a:endParaRPr>
          </a:p>
        </p:txBody>
      </p:sp>
      <p:sp>
        <p:nvSpPr>
          <p:cNvPr id="6" name="5 CuadroTexto"/>
          <p:cNvSpPr txBox="1"/>
          <p:nvPr/>
        </p:nvSpPr>
        <p:spPr>
          <a:xfrm>
            <a:off x="6123588" y="558203"/>
            <a:ext cx="527685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Se me asigna un trabajo sin recursos humanos para completarlo</a:t>
            </a:r>
            <a:endParaRPr lang="en-US" sz="2000" b="1" dirty="0">
              <a:latin typeface="Arial Narrow" pitchFamily="34" charset="0"/>
            </a:endParaRPr>
          </a:p>
        </p:txBody>
      </p:sp>
      <p:sp>
        <p:nvSpPr>
          <p:cNvPr id="8" name="1 Título">
            <a:extLst>
              <a:ext uri="{FF2B5EF4-FFF2-40B4-BE49-F238E27FC236}">
                <a16:creationId xmlns:a16="http://schemas.microsoft.com/office/drawing/2014/main" id="{84925DE4-A7EA-4BC4-8D7D-6195FB88E9CB}"/>
              </a:ext>
            </a:extLst>
          </p:cNvPr>
          <p:cNvSpPr>
            <a:spLocks noGrp="1"/>
          </p:cNvSpPr>
          <p:nvPr>
            <p:ph type="title"/>
          </p:nvPr>
        </p:nvSpPr>
        <p:spPr>
          <a:xfrm>
            <a:off x="0" y="-3318"/>
            <a:ext cx="8618220" cy="503026"/>
          </a:xfrm>
        </p:spPr>
        <p:txBody>
          <a:bodyPr>
            <a:normAutofit/>
          </a:bodyPr>
          <a:lstStyle/>
          <a:p>
            <a:r>
              <a:rPr lang="es-EC"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rPr>
              <a:t>Estrés de rol - Conflicto de rol </a:t>
            </a:r>
            <a:endParaRPr lang="en-US"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endParaRPr>
          </a:p>
        </p:txBody>
      </p:sp>
      <p:graphicFrame>
        <p:nvGraphicFramePr>
          <p:cNvPr id="11" name="Gráfico 10">
            <a:extLst>
              <a:ext uri="{FF2B5EF4-FFF2-40B4-BE49-F238E27FC236}">
                <a16:creationId xmlns:a16="http://schemas.microsoft.com/office/drawing/2014/main" id="{42DF458C-64A4-4343-8EAE-E0F9475EBC3A}"/>
              </a:ext>
            </a:extLst>
          </p:cNvPr>
          <p:cNvGraphicFramePr/>
          <p:nvPr>
            <p:extLst>
              <p:ext uri="{D42A27DB-BD31-4B8C-83A1-F6EECF244321}">
                <p14:modId xmlns:p14="http://schemas.microsoft.com/office/powerpoint/2010/main" val="3902097351"/>
              </p:ext>
            </p:extLst>
          </p:nvPr>
        </p:nvGraphicFramePr>
        <p:xfrm>
          <a:off x="843072" y="1319047"/>
          <a:ext cx="4251777" cy="2306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a:extLst>
              <a:ext uri="{FF2B5EF4-FFF2-40B4-BE49-F238E27FC236}">
                <a16:creationId xmlns:a16="http://schemas.microsoft.com/office/drawing/2014/main" id="{237C2359-9850-4FF8-83D7-C9B87C4984ED}"/>
              </a:ext>
            </a:extLst>
          </p:cNvPr>
          <p:cNvGraphicFramePr/>
          <p:nvPr>
            <p:extLst>
              <p:ext uri="{D42A27DB-BD31-4B8C-83A1-F6EECF244321}">
                <p14:modId xmlns:p14="http://schemas.microsoft.com/office/powerpoint/2010/main" val="4281159016"/>
              </p:ext>
            </p:extLst>
          </p:nvPr>
        </p:nvGraphicFramePr>
        <p:xfrm>
          <a:off x="6476013" y="1364138"/>
          <a:ext cx="4384492" cy="2261378"/>
        </p:xfrm>
        <a:graphic>
          <a:graphicData uri="http://schemas.openxmlformats.org/drawingml/2006/chart">
            <c:chart xmlns:c="http://schemas.openxmlformats.org/drawingml/2006/chart" xmlns:r="http://schemas.openxmlformats.org/officeDocument/2006/relationships" r:id="rId3"/>
          </a:graphicData>
        </a:graphic>
      </p:graphicFrame>
      <p:sp>
        <p:nvSpPr>
          <p:cNvPr id="2" name="4 CuadroTexto">
            <a:extLst>
              <a:ext uri="{FF2B5EF4-FFF2-40B4-BE49-F238E27FC236}">
                <a16:creationId xmlns:a16="http://schemas.microsoft.com/office/drawing/2014/main" id="{8C76D431-EF8C-44A2-815B-452876558991}"/>
              </a:ext>
            </a:extLst>
          </p:cNvPr>
          <p:cNvSpPr txBox="1"/>
          <p:nvPr/>
        </p:nvSpPr>
        <p:spPr>
          <a:xfrm>
            <a:off x="3753118" y="3875115"/>
            <a:ext cx="544579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Para realizar el trabajo debo saltarme las reglas o las normas</a:t>
            </a:r>
            <a:endParaRPr lang="en-US" sz="2000" b="1" dirty="0">
              <a:latin typeface="Arial Narrow" pitchFamily="34" charset="0"/>
            </a:endParaRPr>
          </a:p>
        </p:txBody>
      </p:sp>
      <p:graphicFrame>
        <p:nvGraphicFramePr>
          <p:cNvPr id="10" name="Gráfico 9">
            <a:extLst>
              <a:ext uri="{FF2B5EF4-FFF2-40B4-BE49-F238E27FC236}">
                <a16:creationId xmlns:a16="http://schemas.microsoft.com/office/drawing/2014/main" id="{61874F3D-4EC3-42E8-BE4D-C25864B2F023}"/>
              </a:ext>
            </a:extLst>
          </p:cNvPr>
          <p:cNvGraphicFramePr/>
          <p:nvPr>
            <p:extLst>
              <p:ext uri="{D42A27DB-BD31-4B8C-83A1-F6EECF244321}">
                <p14:modId xmlns:p14="http://schemas.microsoft.com/office/powerpoint/2010/main" val="2565907861"/>
              </p:ext>
            </p:extLst>
          </p:nvPr>
        </p:nvGraphicFramePr>
        <p:xfrm>
          <a:off x="4366443" y="4712099"/>
          <a:ext cx="4251777" cy="23037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121339"/>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84925DE4-A7EA-4BC4-8D7D-6195FB88E9CB}"/>
              </a:ext>
            </a:extLst>
          </p:cNvPr>
          <p:cNvSpPr>
            <a:spLocks noGrp="1"/>
          </p:cNvSpPr>
          <p:nvPr>
            <p:ph type="title"/>
          </p:nvPr>
        </p:nvSpPr>
        <p:spPr>
          <a:xfrm>
            <a:off x="0" y="-84823"/>
            <a:ext cx="8618220" cy="503026"/>
          </a:xfrm>
        </p:spPr>
        <p:txBody>
          <a:bodyPr>
            <a:normAutofit/>
          </a:bodyPr>
          <a:lstStyle/>
          <a:p>
            <a:r>
              <a:rPr lang="es-EC"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rPr>
              <a:t>Estrés de rol - Conflicto de rol </a:t>
            </a:r>
            <a:endParaRPr lang="en-US" sz="2400" dirty="0">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a:endParaRPr>
          </a:p>
        </p:txBody>
      </p:sp>
      <p:sp>
        <p:nvSpPr>
          <p:cNvPr id="2" name="4 CuadroTexto">
            <a:extLst>
              <a:ext uri="{FF2B5EF4-FFF2-40B4-BE49-F238E27FC236}">
                <a16:creationId xmlns:a16="http://schemas.microsoft.com/office/drawing/2014/main" id="{EDEB1A03-A0B4-417F-8BC4-1B04D9E49A34}"/>
              </a:ext>
            </a:extLst>
          </p:cNvPr>
          <p:cNvSpPr txBox="1"/>
          <p:nvPr/>
        </p:nvSpPr>
        <p:spPr>
          <a:xfrm>
            <a:off x="219835" y="1217962"/>
            <a:ext cx="5491138"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a:latin typeface="Arial Narrow" pitchFamily="34" charset="0"/>
              </a:rPr>
              <a:t>Se me asignan las tareas sin los recursos y materiales necesarios para realizarlos</a:t>
            </a:r>
            <a:endParaRPr lang="en-US" sz="2000" b="1" dirty="0">
              <a:latin typeface="Arial Narrow" pitchFamily="34" charset="0"/>
            </a:endParaRPr>
          </a:p>
        </p:txBody>
      </p:sp>
      <p:sp>
        <p:nvSpPr>
          <p:cNvPr id="7" name="5 CuadroTexto">
            <a:extLst>
              <a:ext uri="{FF2B5EF4-FFF2-40B4-BE49-F238E27FC236}">
                <a16:creationId xmlns:a16="http://schemas.microsoft.com/office/drawing/2014/main" id="{2B37B600-468B-4C73-BBA3-D3CEA5388039}"/>
              </a:ext>
            </a:extLst>
          </p:cNvPr>
          <p:cNvSpPr txBox="1"/>
          <p:nvPr/>
        </p:nvSpPr>
        <p:spPr>
          <a:xfrm>
            <a:off x="6096000" y="1371850"/>
            <a:ext cx="527685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000" b="1" dirty="0">
                <a:latin typeface="Arial Narrow" pitchFamily="34" charset="0"/>
              </a:rPr>
              <a:t>Trabajo en cosas innecesarias</a:t>
            </a:r>
            <a:endParaRPr lang="en-US" sz="2000" b="1" dirty="0">
              <a:latin typeface="Arial Narrow" pitchFamily="34" charset="0"/>
            </a:endParaRPr>
          </a:p>
        </p:txBody>
      </p:sp>
      <p:graphicFrame>
        <p:nvGraphicFramePr>
          <p:cNvPr id="16" name="Gráfico 15">
            <a:extLst>
              <a:ext uri="{FF2B5EF4-FFF2-40B4-BE49-F238E27FC236}">
                <a16:creationId xmlns:a16="http://schemas.microsoft.com/office/drawing/2014/main" id="{1271F014-2E85-497A-81D2-0E6E9BBE5AEF}"/>
              </a:ext>
            </a:extLst>
          </p:cNvPr>
          <p:cNvGraphicFramePr/>
          <p:nvPr>
            <p:extLst>
              <p:ext uri="{D42A27DB-BD31-4B8C-83A1-F6EECF244321}">
                <p14:modId xmlns:p14="http://schemas.microsoft.com/office/powerpoint/2010/main" val="2858211921"/>
              </p:ext>
            </p:extLst>
          </p:nvPr>
        </p:nvGraphicFramePr>
        <p:xfrm>
          <a:off x="917311" y="2236542"/>
          <a:ext cx="4310474" cy="2384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áfico 17">
            <a:extLst>
              <a:ext uri="{FF2B5EF4-FFF2-40B4-BE49-F238E27FC236}">
                <a16:creationId xmlns:a16="http://schemas.microsoft.com/office/drawing/2014/main" id="{D8C0EE03-36E3-4B2C-B1EF-EBE4D09D7620}"/>
              </a:ext>
            </a:extLst>
          </p:cNvPr>
          <p:cNvGraphicFramePr/>
          <p:nvPr>
            <p:extLst>
              <p:ext uri="{D42A27DB-BD31-4B8C-83A1-F6EECF244321}">
                <p14:modId xmlns:p14="http://schemas.microsoft.com/office/powerpoint/2010/main" val="1594234702"/>
              </p:ext>
            </p:extLst>
          </p:nvPr>
        </p:nvGraphicFramePr>
        <p:xfrm>
          <a:off x="6537014" y="2251206"/>
          <a:ext cx="4162412" cy="2355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877370"/>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5467350" y="2313176"/>
            <a:ext cx="6724650" cy="1980529"/>
          </a:xfrm>
        </p:spPr>
        <p:txBody>
          <a:bodyPr/>
          <a:lstStyle/>
          <a:p>
            <a:r>
              <a:rPr lang="es-EC" sz="6000" b="1" dirty="0"/>
              <a:t>ANTECEDENTES</a:t>
            </a:r>
            <a:endParaRPr lang="en-US" sz="6000" b="1" dirty="0"/>
          </a:p>
        </p:txBody>
      </p:sp>
      <p:pic>
        <p:nvPicPr>
          <p:cNvPr id="18434" name="Picture 2" descr="Contenido Web: ¿Qué es y para qué sirve? - Glosario">
            <a:extLst>
              <a:ext uri="{FF2B5EF4-FFF2-40B4-BE49-F238E27FC236}">
                <a16:creationId xmlns:a16="http://schemas.microsoft.com/office/drawing/2014/main" id="{C14D0F26-93D6-41DE-940C-18E5B8F6D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5444" y="1746464"/>
            <a:ext cx="5539943" cy="336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95337"/>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991A2-6497-4294-9714-A092D0F088D7}"/>
              </a:ext>
            </a:extLst>
          </p:cNvPr>
          <p:cNvSpPr>
            <a:spLocks noGrp="1"/>
          </p:cNvSpPr>
          <p:nvPr>
            <p:ph type="title"/>
          </p:nvPr>
        </p:nvSpPr>
        <p:spPr>
          <a:xfrm>
            <a:off x="1751534" y="130518"/>
            <a:ext cx="8834135" cy="523220"/>
          </a:xfrm>
        </p:spPr>
        <p:txBody>
          <a:bodyPr/>
          <a:lstStyle/>
          <a:p>
            <a:r>
              <a:rPr lang="es-EC" b="1" dirty="0"/>
              <a:t>PRUEBA DE KRUSKAL-WALLIS</a:t>
            </a:r>
          </a:p>
        </p:txBody>
      </p:sp>
      <p:sp>
        <p:nvSpPr>
          <p:cNvPr id="9" name="Marcador de contenido 8">
            <a:extLst>
              <a:ext uri="{FF2B5EF4-FFF2-40B4-BE49-F238E27FC236}">
                <a16:creationId xmlns:a16="http://schemas.microsoft.com/office/drawing/2014/main" id="{F78F6EBA-92E9-4709-8185-E5A80C5120F6}"/>
              </a:ext>
            </a:extLst>
          </p:cNvPr>
          <p:cNvSpPr>
            <a:spLocks noGrp="1"/>
          </p:cNvSpPr>
          <p:nvPr>
            <p:ph idx="1"/>
          </p:nvPr>
        </p:nvSpPr>
        <p:spPr>
          <a:xfrm>
            <a:off x="594360" y="4190882"/>
            <a:ext cx="11003280" cy="2497701"/>
          </a:xfrm>
        </p:spPr>
        <p:txBody>
          <a:bodyPr/>
          <a:lstStyle/>
          <a:p>
            <a:pPr algn="just">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 Ho: La percepción del estrés de rol del personal administrativo no demuestra diferencia según el género.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H1: La percepción del estrés de rol del personal administrativo demuestra diferencia según el género.</a:t>
            </a:r>
          </a:p>
          <a:p>
            <a:pPr marL="0" indent="0" algn="just">
              <a:spcAft>
                <a:spcPts val="800"/>
              </a:spcAft>
              <a:buNone/>
            </a:pPr>
            <a:r>
              <a:rPr lang="es-EC" sz="1800" dirty="0">
                <a:effectLst/>
                <a:latin typeface="Arial" panose="020B0604020202020204" pitchFamily="34" charset="0"/>
                <a:ea typeface="Calibri" panose="020F0502020204030204" pitchFamily="34" charset="0"/>
              </a:rPr>
              <a:t>La prueba de Kruskal-Wallis es de 0.014 &lt; 0.05, se aprueba la hipótesis alternativa, </a:t>
            </a:r>
            <a:r>
              <a:rPr lang="es-EC" sz="1800" dirty="0">
                <a:effectLst/>
                <a:latin typeface="Arial" panose="020B0604020202020204" pitchFamily="34" charset="0"/>
                <a:ea typeface="Calibri" panose="020F0502020204030204" pitchFamily="34" charset="0"/>
                <a:cs typeface="Times New Roman" panose="02020603050405020304" pitchFamily="18" charset="0"/>
              </a:rPr>
              <a:t>es decir, existe diferencia entre la percepción que tienen los encuestados con respecto al estrés de rol en relación a género.</a:t>
            </a:r>
            <a:endParaRPr lang="es-EC" sz="1800" dirty="0"/>
          </a:p>
        </p:txBody>
      </p:sp>
      <p:pic>
        <p:nvPicPr>
          <p:cNvPr id="10" name="Imagen 9">
            <a:extLst>
              <a:ext uri="{FF2B5EF4-FFF2-40B4-BE49-F238E27FC236}">
                <a16:creationId xmlns:a16="http://schemas.microsoft.com/office/drawing/2014/main" id="{5540B1DA-EA77-4A19-BB01-ACFF85CB9FB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51534" y="1865262"/>
            <a:ext cx="4219595" cy="2354411"/>
          </a:xfrm>
          <a:prstGeom prst="rect">
            <a:avLst/>
          </a:prstGeom>
        </p:spPr>
      </p:pic>
      <p:pic>
        <p:nvPicPr>
          <p:cNvPr id="11" name="Imagen 10">
            <a:extLst>
              <a:ext uri="{FF2B5EF4-FFF2-40B4-BE49-F238E27FC236}">
                <a16:creationId xmlns:a16="http://schemas.microsoft.com/office/drawing/2014/main" id="{528966F1-EC03-4F0D-B41A-65AD6F83AF1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51723" y="1865262"/>
            <a:ext cx="3200659" cy="2106417"/>
          </a:xfrm>
          <a:prstGeom prst="rect">
            <a:avLst/>
          </a:prstGeom>
        </p:spPr>
      </p:pic>
      <p:sp>
        <p:nvSpPr>
          <p:cNvPr id="13" name="4 CuadroTexto">
            <a:extLst>
              <a:ext uri="{FF2B5EF4-FFF2-40B4-BE49-F238E27FC236}">
                <a16:creationId xmlns:a16="http://schemas.microsoft.com/office/drawing/2014/main" id="{4404E80D-6A71-4E15-B19C-CF015F4E9F22}"/>
              </a:ext>
            </a:extLst>
          </p:cNvPr>
          <p:cNvSpPr txBox="1"/>
          <p:nvPr/>
        </p:nvSpPr>
        <p:spPr>
          <a:xfrm>
            <a:off x="3388345" y="886527"/>
            <a:ext cx="544579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800" b="1" dirty="0">
                <a:latin typeface="Arial Narrow" pitchFamily="34" charset="0"/>
              </a:rPr>
              <a:t>Género y estrés de rol</a:t>
            </a:r>
            <a:endParaRPr lang="en-US" sz="2800" b="1" dirty="0">
              <a:latin typeface="Arial Narrow" pitchFamily="34" charset="0"/>
            </a:endParaRPr>
          </a:p>
        </p:txBody>
      </p:sp>
      <p:sp>
        <p:nvSpPr>
          <p:cNvPr id="14" name="Elipse 13">
            <a:extLst>
              <a:ext uri="{FF2B5EF4-FFF2-40B4-BE49-F238E27FC236}">
                <a16:creationId xmlns:a16="http://schemas.microsoft.com/office/drawing/2014/main" id="{4C3AC4BF-31A0-4705-8FB0-07B5E881BE0C}"/>
              </a:ext>
            </a:extLst>
          </p:cNvPr>
          <p:cNvSpPr/>
          <p:nvPr/>
        </p:nvSpPr>
        <p:spPr>
          <a:xfrm>
            <a:off x="5081184" y="2584174"/>
            <a:ext cx="821635" cy="5232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6" name="Elipse 15">
            <a:extLst>
              <a:ext uri="{FF2B5EF4-FFF2-40B4-BE49-F238E27FC236}">
                <a16:creationId xmlns:a16="http://schemas.microsoft.com/office/drawing/2014/main" id="{8A713124-0E90-45BC-8638-9AF6BAB539FD}"/>
              </a:ext>
            </a:extLst>
          </p:cNvPr>
          <p:cNvSpPr/>
          <p:nvPr/>
        </p:nvSpPr>
        <p:spPr>
          <a:xfrm>
            <a:off x="8255080" y="3085322"/>
            <a:ext cx="821635" cy="5232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3427685786"/>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8BB0A1C-7194-47C2-B685-C842AE759F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6096000" y="1224004"/>
            <a:ext cx="4499505" cy="2720340"/>
          </a:xfrm>
          <a:prstGeom prst="rect">
            <a:avLst/>
          </a:prstGeom>
        </p:spPr>
      </p:pic>
      <p:pic>
        <p:nvPicPr>
          <p:cNvPr id="4" name="Imagen 3">
            <a:extLst>
              <a:ext uri="{FF2B5EF4-FFF2-40B4-BE49-F238E27FC236}">
                <a16:creationId xmlns:a16="http://schemas.microsoft.com/office/drawing/2014/main" id="{089AF9BC-1041-42FD-B553-CF62E195962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39063" y="850234"/>
            <a:ext cx="4193212" cy="3658470"/>
          </a:xfrm>
          <a:prstGeom prst="rect">
            <a:avLst/>
          </a:prstGeom>
        </p:spPr>
      </p:pic>
      <p:sp>
        <p:nvSpPr>
          <p:cNvPr id="7" name="4 CuadroTexto">
            <a:extLst>
              <a:ext uri="{FF2B5EF4-FFF2-40B4-BE49-F238E27FC236}">
                <a16:creationId xmlns:a16="http://schemas.microsoft.com/office/drawing/2014/main" id="{503CDBFF-9C05-437B-B8D8-4DB22D668375}"/>
              </a:ext>
            </a:extLst>
          </p:cNvPr>
          <p:cNvSpPr txBox="1"/>
          <p:nvPr/>
        </p:nvSpPr>
        <p:spPr>
          <a:xfrm>
            <a:off x="3373105" y="231379"/>
            <a:ext cx="544579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2800" b="1" dirty="0">
                <a:latin typeface="Arial Narrow" pitchFamily="34" charset="0"/>
              </a:rPr>
              <a:t>Sede y estrés de rol</a:t>
            </a:r>
            <a:endParaRPr lang="en-US" sz="2800" b="1" dirty="0">
              <a:latin typeface="Arial Narrow" pitchFamily="34" charset="0"/>
            </a:endParaRPr>
          </a:p>
        </p:txBody>
      </p:sp>
      <p:sp>
        <p:nvSpPr>
          <p:cNvPr id="9" name="Elipse 8">
            <a:extLst>
              <a:ext uri="{FF2B5EF4-FFF2-40B4-BE49-F238E27FC236}">
                <a16:creationId xmlns:a16="http://schemas.microsoft.com/office/drawing/2014/main" id="{52E6D18F-C76E-4B29-91B0-DA06063AFFAD}"/>
              </a:ext>
            </a:extLst>
          </p:cNvPr>
          <p:cNvSpPr/>
          <p:nvPr/>
        </p:nvSpPr>
        <p:spPr>
          <a:xfrm>
            <a:off x="8430866" y="2905780"/>
            <a:ext cx="821635" cy="5232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10" name="Marcador de contenido 8">
            <a:extLst>
              <a:ext uri="{FF2B5EF4-FFF2-40B4-BE49-F238E27FC236}">
                <a16:creationId xmlns:a16="http://schemas.microsoft.com/office/drawing/2014/main" id="{18FBE6FD-0D86-40F4-A5D6-3FB60298ECA8}"/>
              </a:ext>
            </a:extLst>
          </p:cNvPr>
          <p:cNvSpPr txBox="1">
            <a:spLocks/>
          </p:cNvSpPr>
          <p:nvPr/>
        </p:nvSpPr>
        <p:spPr bwMode="auto">
          <a:xfrm>
            <a:off x="594360" y="4743362"/>
            <a:ext cx="11003280" cy="14471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Ho: La percepción del estrés de rol del personal administrativo no demuestra diferencia según la sede.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H1: La percepción del estrés de rol del personal administrativo demuestra diferencia según la sede.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800"/>
              </a:spcAft>
              <a:buNone/>
            </a:pPr>
            <a:r>
              <a:rPr lang="es-EC" sz="1600" dirty="0">
                <a:effectLst/>
                <a:latin typeface="Arial" panose="020B0604020202020204" pitchFamily="34" charset="0"/>
                <a:ea typeface="Calibri" panose="020F0502020204030204" pitchFamily="34" charset="0"/>
                <a:cs typeface="Times New Roman" panose="02020603050405020304" pitchFamily="18" charset="0"/>
              </a:rPr>
              <a:t>La prueba de Kruskal-Wallis es de 0.010 &lt; 0.05, se aprueba la hipótesis alternativa, es decir, existe diferencia entre la percepción que tienen los encuestados con respecto al estrés de rol en relación a su sede.</a:t>
            </a:r>
            <a:endParaRPr lang="es-EC" sz="2800" dirty="0"/>
          </a:p>
        </p:txBody>
      </p:sp>
      <p:sp>
        <p:nvSpPr>
          <p:cNvPr id="12" name="Elipse 11">
            <a:extLst>
              <a:ext uri="{FF2B5EF4-FFF2-40B4-BE49-F238E27FC236}">
                <a16:creationId xmlns:a16="http://schemas.microsoft.com/office/drawing/2014/main" id="{864710F9-5FB5-4C97-983F-20B5985651F5}"/>
              </a:ext>
            </a:extLst>
          </p:cNvPr>
          <p:cNvSpPr/>
          <p:nvPr/>
        </p:nvSpPr>
        <p:spPr>
          <a:xfrm>
            <a:off x="5237091" y="1458916"/>
            <a:ext cx="821635" cy="111200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702892861"/>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CF6CF-57FA-4E57-BC25-6476A8CFF8F9}"/>
              </a:ext>
            </a:extLst>
          </p:cNvPr>
          <p:cNvSpPr>
            <a:spLocks noGrp="1"/>
          </p:cNvSpPr>
          <p:nvPr>
            <p:ph type="title"/>
          </p:nvPr>
        </p:nvSpPr>
        <p:spPr>
          <a:xfrm>
            <a:off x="569150" y="251860"/>
            <a:ext cx="10972800" cy="732527"/>
          </a:xfrm>
        </p:spPr>
        <p:txBody>
          <a:bodyPr/>
          <a:lstStyle/>
          <a:p>
            <a:r>
              <a:rPr lang="es-EC" b="1" dirty="0"/>
              <a:t>COEFICIENTE DE PEARSON</a:t>
            </a:r>
          </a:p>
        </p:txBody>
      </p:sp>
      <p:pic>
        <p:nvPicPr>
          <p:cNvPr id="4" name="Imagen 3">
            <a:extLst>
              <a:ext uri="{FF2B5EF4-FFF2-40B4-BE49-F238E27FC236}">
                <a16:creationId xmlns:a16="http://schemas.microsoft.com/office/drawing/2014/main" id="{EF2557B0-5E77-4E6A-BE76-721937CBF4C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47029" y="1251656"/>
            <a:ext cx="5817042" cy="2802829"/>
          </a:xfrm>
          <a:prstGeom prst="rect">
            <a:avLst/>
          </a:prstGeom>
        </p:spPr>
      </p:pic>
      <p:sp>
        <p:nvSpPr>
          <p:cNvPr id="5" name="Marcador de contenido 2">
            <a:extLst>
              <a:ext uri="{FF2B5EF4-FFF2-40B4-BE49-F238E27FC236}">
                <a16:creationId xmlns:a16="http://schemas.microsoft.com/office/drawing/2014/main" id="{76F26DCC-6FE9-4AD6-90F7-BDA38DCFFFD1}"/>
              </a:ext>
            </a:extLst>
          </p:cNvPr>
          <p:cNvSpPr>
            <a:spLocks noGrp="1"/>
          </p:cNvSpPr>
          <p:nvPr>
            <p:ph idx="1"/>
          </p:nvPr>
        </p:nvSpPr>
        <p:spPr>
          <a:xfrm>
            <a:off x="609600" y="4128859"/>
            <a:ext cx="10972800" cy="1771105"/>
          </a:xfrm>
        </p:spPr>
        <p:txBody>
          <a:bodyPr/>
          <a:lstStyle/>
          <a:p>
            <a:pPr>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Ho: La satisfacción laboral no tiene correlación con el estrés de rol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H1: La satisfacción laboral tiene correlación con el estrés de rol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s-EC" sz="1800" dirty="0">
                <a:effectLst/>
                <a:latin typeface="Arial" panose="020B0604020202020204" pitchFamily="34" charset="0"/>
                <a:ea typeface="Calibri" panose="020F0502020204030204" pitchFamily="34" charset="0"/>
                <a:cs typeface="Times New Roman" panose="02020603050405020304" pitchFamily="18" charset="0"/>
              </a:rPr>
              <a:t>El coeficiente de Pearson en este caso muestra un nivel de significancia de 0.000 &lt; 0.05. Se rechaza la hipótesis nula y se acepta la hipótesis alternativa, lo que significa que hay una fuerte relación entre las variables satisfacción laboral y estrés de rol. Por lo tanto, se puede realizar regresión lineal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lipse 6">
            <a:extLst>
              <a:ext uri="{FF2B5EF4-FFF2-40B4-BE49-F238E27FC236}">
                <a16:creationId xmlns:a16="http://schemas.microsoft.com/office/drawing/2014/main" id="{3A77F84C-F3E1-48E2-B7F7-BB950B1FD2FD}"/>
              </a:ext>
            </a:extLst>
          </p:cNvPr>
          <p:cNvSpPr/>
          <p:nvPr/>
        </p:nvSpPr>
        <p:spPr>
          <a:xfrm>
            <a:off x="8251618" y="2033403"/>
            <a:ext cx="821635" cy="69573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9" name="Elipse 8">
            <a:extLst>
              <a:ext uri="{FF2B5EF4-FFF2-40B4-BE49-F238E27FC236}">
                <a16:creationId xmlns:a16="http://schemas.microsoft.com/office/drawing/2014/main" id="{729FD768-37F2-4EC6-9584-676EA8D04496}"/>
              </a:ext>
            </a:extLst>
          </p:cNvPr>
          <p:cNvSpPr/>
          <p:nvPr/>
        </p:nvSpPr>
        <p:spPr>
          <a:xfrm>
            <a:off x="7164147" y="2904930"/>
            <a:ext cx="821635" cy="64348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388553504"/>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CA95E-5AAB-4FE2-B399-C70D23434EB8}"/>
              </a:ext>
            </a:extLst>
          </p:cNvPr>
          <p:cNvSpPr>
            <a:spLocks noGrp="1"/>
          </p:cNvSpPr>
          <p:nvPr>
            <p:ph type="title"/>
          </p:nvPr>
        </p:nvSpPr>
        <p:spPr>
          <a:xfrm>
            <a:off x="609600" y="-19016"/>
            <a:ext cx="10972800" cy="754062"/>
          </a:xfrm>
        </p:spPr>
        <p:txBody>
          <a:bodyPr/>
          <a:lstStyle/>
          <a:p>
            <a:r>
              <a:rPr lang="es-EC" b="1" dirty="0"/>
              <a:t>REGRESIÓN LINEAL</a:t>
            </a:r>
          </a:p>
        </p:txBody>
      </p:sp>
      <p:sp>
        <p:nvSpPr>
          <p:cNvPr id="3" name="Marcador de contenido 2">
            <a:extLst>
              <a:ext uri="{FF2B5EF4-FFF2-40B4-BE49-F238E27FC236}">
                <a16:creationId xmlns:a16="http://schemas.microsoft.com/office/drawing/2014/main" id="{DF1F5A84-A72B-4FBA-A1F9-0F91D2CAB55F}"/>
              </a:ext>
            </a:extLst>
          </p:cNvPr>
          <p:cNvSpPr>
            <a:spLocks noGrp="1"/>
          </p:cNvSpPr>
          <p:nvPr>
            <p:ph idx="1"/>
          </p:nvPr>
        </p:nvSpPr>
        <p:spPr>
          <a:xfrm>
            <a:off x="307313" y="973585"/>
            <a:ext cx="5035826" cy="2295938"/>
          </a:xfrm>
        </p:spPr>
        <p:txBody>
          <a:bodyPr/>
          <a:lstStyle/>
          <a:p>
            <a:pPr>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Ho: La satisfacción laboral tiene relación positiva con el estrés de rol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H1.: la satisfacción laboral tiene relación negativa con el estrés de rol</a:t>
            </a:r>
          </a:p>
          <a:p>
            <a:pPr marL="0" indent="0">
              <a:spcAft>
                <a:spcPts val="800"/>
              </a:spcAft>
              <a:buNone/>
            </a:pPr>
            <a:r>
              <a:rPr lang="es-EC" sz="1800" dirty="0">
                <a:effectLst/>
                <a:latin typeface="Arial" panose="020B0604020202020204" pitchFamily="34" charset="0"/>
                <a:ea typeface="Calibri" panose="020F0502020204030204" pitchFamily="34" charset="0"/>
                <a:cs typeface="Times New Roman" panose="02020603050405020304" pitchFamily="18" charset="0"/>
              </a:rPr>
              <a:t>El coeficiente de Pearson es de -.509, se rechaza la hipótesis nula y se acepta la hipótesis alternativa, significa que existe una relación negativa entre la variable satisfacción laboral y estrés de rol</a:t>
            </a:r>
            <a:r>
              <a:rPr lang="es-EC" sz="1800" dirty="0">
                <a:latin typeface="Arial" panose="020B0604020202020204" pitchFamily="34" charset="0"/>
                <a:ea typeface="Calibri" panose="020F0502020204030204" pitchFamily="34" charset="0"/>
                <a:cs typeface="Times New Roman" panose="02020603050405020304" pitchFamily="18" charset="0"/>
              </a:rPr>
              <a:t>.</a:t>
            </a:r>
            <a:endParaRPr lang="es-EC" dirty="0"/>
          </a:p>
        </p:txBody>
      </p:sp>
      <p:pic>
        <p:nvPicPr>
          <p:cNvPr id="6" name="Imagen 5">
            <a:extLst>
              <a:ext uri="{FF2B5EF4-FFF2-40B4-BE49-F238E27FC236}">
                <a16:creationId xmlns:a16="http://schemas.microsoft.com/office/drawing/2014/main" id="{18B78525-D40F-4549-B4CE-FB5142F6653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5499653" y="848139"/>
            <a:ext cx="6347790" cy="3529792"/>
          </a:xfrm>
          <a:prstGeom prst="rect">
            <a:avLst/>
          </a:prstGeom>
          <a:noFill/>
          <a:ln>
            <a:noFill/>
          </a:ln>
        </p:spPr>
      </p:pic>
      <p:pic>
        <p:nvPicPr>
          <p:cNvPr id="7" name="Imagen 6">
            <a:extLst>
              <a:ext uri="{FF2B5EF4-FFF2-40B4-BE49-F238E27FC236}">
                <a16:creationId xmlns:a16="http://schemas.microsoft.com/office/drawing/2014/main" id="{D5AD1FBE-9808-41EA-B5DB-0F62C66C1EE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0799" y="4377931"/>
            <a:ext cx="5831596" cy="1815497"/>
          </a:xfrm>
          <a:prstGeom prst="rect">
            <a:avLst/>
          </a:prstGeom>
        </p:spPr>
      </p:pic>
      <p:sp>
        <p:nvSpPr>
          <p:cNvPr id="9" name="CuadroTexto 8">
            <a:extLst>
              <a:ext uri="{FF2B5EF4-FFF2-40B4-BE49-F238E27FC236}">
                <a16:creationId xmlns:a16="http://schemas.microsoft.com/office/drawing/2014/main" id="{873F7E5F-F942-4B8C-B1B4-5C80A40EA723}"/>
              </a:ext>
            </a:extLst>
          </p:cNvPr>
          <p:cNvSpPr txBox="1"/>
          <p:nvPr/>
        </p:nvSpPr>
        <p:spPr>
          <a:xfrm>
            <a:off x="5949011" y="5045541"/>
            <a:ext cx="6092190" cy="646331"/>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cs typeface="Times New Roman" panose="02020603050405020304" pitchFamily="18" charset="0"/>
              </a:rPr>
              <a:t> El coeficiente R cuadrado es de 0,259, es decir, el estrés de rol influye en un 26% en la satisfacción laboral.</a:t>
            </a:r>
            <a:endParaRPr lang="es-EC" dirty="0"/>
          </a:p>
        </p:txBody>
      </p:sp>
      <p:sp>
        <p:nvSpPr>
          <p:cNvPr id="11" name="Elipse 10">
            <a:extLst>
              <a:ext uri="{FF2B5EF4-FFF2-40B4-BE49-F238E27FC236}">
                <a16:creationId xmlns:a16="http://schemas.microsoft.com/office/drawing/2014/main" id="{FFEDC1AB-A5D7-4C96-9588-B5438BCC096C}"/>
              </a:ext>
            </a:extLst>
          </p:cNvPr>
          <p:cNvSpPr/>
          <p:nvPr/>
        </p:nvSpPr>
        <p:spPr>
          <a:xfrm>
            <a:off x="1118783" y="5599734"/>
            <a:ext cx="821635" cy="5232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cxnSp>
        <p:nvCxnSpPr>
          <p:cNvPr id="13" name="Conector recto de flecha 12">
            <a:extLst>
              <a:ext uri="{FF2B5EF4-FFF2-40B4-BE49-F238E27FC236}">
                <a16:creationId xmlns:a16="http://schemas.microsoft.com/office/drawing/2014/main" id="{877E133F-5A84-4DEE-9FCB-FF0174A89D56}"/>
              </a:ext>
            </a:extLst>
          </p:cNvPr>
          <p:cNvCxnSpPr>
            <a:cxnSpLocks/>
          </p:cNvCxnSpPr>
          <p:nvPr/>
        </p:nvCxnSpPr>
        <p:spPr>
          <a:xfrm>
            <a:off x="7116417" y="1408519"/>
            <a:ext cx="3154018" cy="110939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15707576"/>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911591" y="931592"/>
            <a:ext cx="8856475" cy="2258290"/>
          </a:xfrm>
        </p:spPr>
        <p:txBody>
          <a:bodyPr/>
          <a:lstStyle/>
          <a:p>
            <a:r>
              <a:rPr lang="es-EC" sz="7200" b="1" dirty="0"/>
              <a:t>Conclusiones y Recomendaciones</a:t>
            </a:r>
            <a:endParaRPr lang="en-US" sz="7200" b="1" dirty="0"/>
          </a:p>
        </p:txBody>
      </p:sp>
      <p:pic>
        <p:nvPicPr>
          <p:cNvPr id="16386" name="Picture 2" descr="Resultado de imagen para conclus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154" y="3100117"/>
            <a:ext cx="3488377" cy="261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57376"/>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F51C4-CC8F-4FE5-9AD9-9B33896EBD9E}"/>
              </a:ext>
            </a:extLst>
          </p:cNvPr>
          <p:cNvSpPr>
            <a:spLocks noGrp="1"/>
          </p:cNvSpPr>
          <p:nvPr>
            <p:ph type="title"/>
          </p:nvPr>
        </p:nvSpPr>
        <p:spPr>
          <a:xfrm>
            <a:off x="609600" y="274638"/>
            <a:ext cx="10972800" cy="162684"/>
          </a:xfrm>
        </p:spPr>
        <p:txBody>
          <a:bodyPr/>
          <a:lstStyle/>
          <a:p>
            <a:r>
              <a:rPr lang="es-ES" sz="3200" b="1" dirty="0"/>
              <a:t>CONCLUSIONES</a:t>
            </a:r>
            <a:endParaRPr lang="es-EC" sz="3200" b="1" dirty="0"/>
          </a:p>
        </p:txBody>
      </p:sp>
      <p:graphicFrame>
        <p:nvGraphicFramePr>
          <p:cNvPr id="7" name="Marcador de contenido 6">
            <a:extLst>
              <a:ext uri="{FF2B5EF4-FFF2-40B4-BE49-F238E27FC236}">
                <a16:creationId xmlns:a16="http://schemas.microsoft.com/office/drawing/2014/main" id="{85E28B7A-DCF5-4DC1-9DB8-3427C8B2E231}"/>
              </a:ext>
            </a:extLst>
          </p:cNvPr>
          <p:cNvGraphicFramePr>
            <a:graphicFrameLocks noGrp="1"/>
          </p:cNvGraphicFramePr>
          <p:nvPr>
            <p:ph idx="1"/>
            <p:extLst>
              <p:ext uri="{D42A27DB-BD31-4B8C-83A1-F6EECF244321}">
                <p14:modId xmlns:p14="http://schemas.microsoft.com/office/powerpoint/2010/main" val="2120250110"/>
              </p:ext>
            </p:extLst>
          </p:nvPr>
        </p:nvGraphicFramePr>
        <p:xfrm>
          <a:off x="-483327" y="744582"/>
          <a:ext cx="13376367" cy="5264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156014"/>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A8F34-6FCD-49AA-AF80-F7D4A1CD4534}"/>
              </a:ext>
            </a:extLst>
          </p:cNvPr>
          <p:cNvSpPr>
            <a:spLocks noGrp="1"/>
          </p:cNvSpPr>
          <p:nvPr>
            <p:ph type="title"/>
          </p:nvPr>
        </p:nvSpPr>
        <p:spPr>
          <a:xfrm>
            <a:off x="609600" y="91758"/>
            <a:ext cx="10972800" cy="352379"/>
          </a:xfrm>
        </p:spPr>
        <p:txBody>
          <a:bodyPr/>
          <a:lstStyle/>
          <a:p>
            <a:r>
              <a:rPr lang="es-ES" sz="3200" dirty="0"/>
              <a:t>RECOMENDACIONES</a:t>
            </a:r>
            <a:endParaRPr lang="es-EC" sz="3200" dirty="0"/>
          </a:p>
        </p:txBody>
      </p:sp>
      <p:graphicFrame>
        <p:nvGraphicFramePr>
          <p:cNvPr id="8" name="Diagrama 7">
            <a:extLst>
              <a:ext uri="{FF2B5EF4-FFF2-40B4-BE49-F238E27FC236}">
                <a16:creationId xmlns:a16="http://schemas.microsoft.com/office/drawing/2014/main" id="{22E84910-96B4-4C8C-A026-59447B88AD70}"/>
              </a:ext>
            </a:extLst>
          </p:cNvPr>
          <p:cNvGraphicFramePr/>
          <p:nvPr>
            <p:extLst>
              <p:ext uri="{D42A27DB-BD31-4B8C-83A1-F6EECF244321}">
                <p14:modId xmlns:p14="http://schemas.microsoft.com/office/powerpoint/2010/main" val="3281370584"/>
              </p:ext>
            </p:extLst>
          </p:nvPr>
        </p:nvGraphicFramePr>
        <p:xfrm>
          <a:off x="143690" y="574766"/>
          <a:ext cx="11887201" cy="5447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575362"/>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n enorme GRACIAS por fin de año | ClaseaTe">
            <a:extLst>
              <a:ext uri="{FF2B5EF4-FFF2-40B4-BE49-F238E27FC236}">
                <a16:creationId xmlns:a16="http://schemas.microsoft.com/office/drawing/2014/main" id="{136AC9BA-8169-43E5-90F2-3DD601E8D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951" y="719458"/>
            <a:ext cx="9604098" cy="527862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a:ext>
            </a:extLst>
          </a:blip>
          <a:stretch>
            <a:fillRect/>
          </a:stretch>
        </p:blipFill>
        <p:spPr>
          <a:xfrm rot="20139548" flipH="1">
            <a:off x="3044716" y="1445115"/>
            <a:ext cx="1456645" cy="1688511"/>
          </a:xfrm>
          <a:prstGeom prst="rect">
            <a:avLst/>
          </a:prstGeom>
        </p:spPr>
      </p:pic>
      <p:sp>
        <p:nvSpPr>
          <p:cNvPr id="2" name="CuadroTexto 1">
            <a:extLst>
              <a:ext uri="{FF2B5EF4-FFF2-40B4-BE49-F238E27FC236}">
                <a16:creationId xmlns:a16="http://schemas.microsoft.com/office/drawing/2014/main" id="{CF082524-3043-490F-BB3A-D9BA7219B0C5}"/>
              </a:ext>
            </a:extLst>
          </p:cNvPr>
          <p:cNvSpPr txBox="1"/>
          <p:nvPr/>
        </p:nvSpPr>
        <p:spPr>
          <a:xfrm>
            <a:off x="2584174" y="5597970"/>
            <a:ext cx="10204174" cy="400110"/>
          </a:xfrm>
          <a:prstGeom prst="rect">
            <a:avLst/>
          </a:prstGeom>
          <a:noFill/>
        </p:spPr>
        <p:txBody>
          <a:bodyPr wrap="square" rtlCol="0">
            <a:spAutoFit/>
          </a:bodyPr>
          <a:lstStyle/>
          <a:p>
            <a:r>
              <a:rPr lang="es-ES" sz="2000" b="1" i="1" dirty="0">
                <a:solidFill>
                  <a:srgbClr val="373737"/>
                </a:solidFill>
                <a:effectLst/>
                <a:latin typeface="Open Sans"/>
              </a:rPr>
              <a:t>Si crees que puedes</a:t>
            </a:r>
            <a:r>
              <a:rPr lang="es-ES" sz="2000" b="0" i="1" dirty="0">
                <a:solidFill>
                  <a:srgbClr val="373737"/>
                </a:solidFill>
                <a:effectLst/>
                <a:latin typeface="Open Sans"/>
              </a:rPr>
              <a:t>, ya estás a medio camino. (Theodore Roosevelt).</a:t>
            </a:r>
            <a:endParaRPr lang="es-EC" sz="2000" i="1" dirty="0"/>
          </a:p>
        </p:txBody>
      </p:sp>
    </p:spTree>
    <p:extLst>
      <p:ext uri="{BB962C8B-B14F-4D97-AF65-F5344CB8AC3E}">
        <p14:creationId xmlns:p14="http://schemas.microsoft.com/office/powerpoint/2010/main" val="826897139"/>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E9CD1-5CDA-401A-B3BD-7EAD398341B8}"/>
              </a:ext>
            </a:extLst>
          </p:cNvPr>
          <p:cNvSpPr>
            <a:spLocks noGrp="1"/>
          </p:cNvSpPr>
          <p:nvPr>
            <p:ph type="title"/>
          </p:nvPr>
        </p:nvSpPr>
        <p:spPr/>
        <p:txBody>
          <a:bodyPr/>
          <a:lstStyle/>
          <a:p>
            <a:r>
              <a:rPr lang="es-EC" b="1" dirty="0"/>
              <a:t>Estrés de rol</a:t>
            </a:r>
          </a:p>
        </p:txBody>
      </p:sp>
      <p:sp>
        <p:nvSpPr>
          <p:cNvPr id="3" name="Marcador de contenido 2">
            <a:extLst>
              <a:ext uri="{FF2B5EF4-FFF2-40B4-BE49-F238E27FC236}">
                <a16:creationId xmlns:a16="http://schemas.microsoft.com/office/drawing/2014/main" id="{D68F859D-A66F-41C3-A64B-89F0934B53B8}"/>
              </a:ext>
            </a:extLst>
          </p:cNvPr>
          <p:cNvSpPr>
            <a:spLocks noGrp="1"/>
          </p:cNvSpPr>
          <p:nvPr>
            <p:ph idx="1"/>
          </p:nvPr>
        </p:nvSpPr>
        <p:spPr>
          <a:xfrm>
            <a:off x="838200" y="1417638"/>
            <a:ext cx="10515600" cy="1519548"/>
          </a:xfrm>
        </p:spPr>
        <p:txBody>
          <a:bodyPr>
            <a:normAutofit lnSpcReduction="10000"/>
          </a:bodyPr>
          <a:lstStyle/>
          <a:p>
            <a:pPr marL="0" indent="0">
              <a:buNone/>
            </a:pPr>
            <a:r>
              <a:rPr lang="es-EC" dirty="0"/>
              <a:t>Reacción que despliega el individuo cuando existe una situación amenazante o demanda excesiva que afecta a la supervivencia del individuo (Vales, 2011).</a:t>
            </a:r>
          </a:p>
          <a:p>
            <a:endParaRPr lang="es-EC" dirty="0"/>
          </a:p>
        </p:txBody>
      </p:sp>
      <p:graphicFrame>
        <p:nvGraphicFramePr>
          <p:cNvPr id="5" name="Diagrama 4">
            <a:extLst>
              <a:ext uri="{FF2B5EF4-FFF2-40B4-BE49-F238E27FC236}">
                <a16:creationId xmlns:a16="http://schemas.microsoft.com/office/drawing/2014/main" id="{2CCC0234-A6F3-4B75-A73B-1EC5D5CCBD2D}"/>
              </a:ext>
            </a:extLst>
          </p:cNvPr>
          <p:cNvGraphicFramePr/>
          <p:nvPr>
            <p:extLst>
              <p:ext uri="{D42A27DB-BD31-4B8C-83A1-F6EECF244321}">
                <p14:modId xmlns:p14="http://schemas.microsoft.com/office/powerpoint/2010/main" val="325808412"/>
              </p:ext>
            </p:extLst>
          </p:nvPr>
        </p:nvGraphicFramePr>
        <p:xfrm>
          <a:off x="343877" y="2937186"/>
          <a:ext cx="7112000" cy="343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9323E66F-7829-49DB-B96F-89D5152EC69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65759" y="2950438"/>
            <a:ext cx="3982364" cy="2735572"/>
          </a:xfrm>
          <a:prstGeom prst="rect">
            <a:avLst/>
          </a:prstGeom>
        </p:spPr>
      </p:pic>
    </p:spTree>
    <p:extLst>
      <p:ext uri="{BB962C8B-B14F-4D97-AF65-F5344CB8AC3E}">
        <p14:creationId xmlns:p14="http://schemas.microsoft.com/office/powerpoint/2010/main" val="40873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15880-8383-4F76-9668-A6F064EFD7F5}"/>
              </a:ext>
            </a:extLst>
          </p:cNvPr>
          <p:cNvSpPr>
            <a:spLocks noGrp="1"/>
          </p:cNvSpPr>
          <p:nvPr>
            <p:ph type="title"/>
          </p:nvPr>
        </p:nvSpPr>
        <p:spPr>
          <a:xfrm>
            <a:off x="2248609" y="389973"/>
            <a:ext cx="7108371" cy="1009651"/>
          </a:xfrm>
        </p:spPr>
        <p:txBody>
          <a:bodyPr/>
          <a:lstStyle/>
          <a:p>
            <a:r>
              <a:rPr lang="es-EC" b="1" dirty="0"/>
              <a:t>Satisfacción Laboral </a:t>
            </a:r>
          </a:p>
        </p:txBody>
      </p:sp>
      <p:sp>
        <p:nvSpPr>
          <p:cNvPr id="3" name="Marcador de contenido 2">
            <a:extLst>
              <a:ext uri="{FF2B5EF4-FFF2-40B4-BE49-F238E27FC236}">
                <a16:creationId xmlns:a16="http://schemas.microsoft.com/office/drawing/2014/main" id="{84E13E68-1442-4752-AE51-A0D9F42445C9}"/>
              </a:ext>
            </a:extLst>
          </p:cNvPr>
          <p:cNvSpPr>
            <a:spLocks noGrp="1"/>
          </p:cNvSpPr>
          <p:nvPr>
            <p:ph idx="1"/>
          </p:nvPr>
        </p:nvSpPr>
        <p:spPr>
          <a:xfrm>
            <a:off x="141514" y="1370201"/>
            <a:ext cx="11908972" cy="2175669"/>
          </a:xfrm>
        </p:spPr>
        <p:txBody>
          <a:bodyPr/>
          <a:lstStyle/>
          <a:p>
            <a:pPr marL="0" indent="0">
              <a:buNone/>
            </a:pPr>
            <a:r>
              <a:rPr lang="es-EC" dirty="0"/>
              <a:t>Respuesta emocional positiva en cuanto al puesto asignado que resulta de una evaluación del mismo con respecto al cumplimiento de las expectativas y valores del individuo (Locke, 1976).</a:t>
            </a:r>
          </a:p>
          <a:p>
            <a:pPr marL="0" indent="0">
              <a:buNone/>
            </a:pPr>
            <a:endParaRPr lang="es-EC" dirty="0"/>
          </a:p>
        </p:txBody>
      </p:sp>
      <p:graphicFrame>
        <p:nvGraphicFramePr>
          <p:cNvPr id="5" name="Diagrama 4">
            <a:extLst>
              <a:ext uri="{FF2B5EF4-FFF2-40B4-BE49-F238E27FC236}">
                <a16:creationId xmlns:a16="http://schemas.microsoft.com/office/drawing/2014/main" id="{A5BD53BE-BEC7-453A-80FE-64F37DF0101F}"/>
              </a:ext>
            </a:extLst>
          </p:cNvPr>
          <p:cNvGraphicFramePr/>
          <p:nvPr>
            <p:extLst>
              <p:ext uri="{D42A27DB-BD31-4B8C-83A1-F6EECF244321}">
                <p14:modId xmlns:p14="http://schemas.microsoft.com/office/powerpoint/2010/main" val="3356057890"/>
              </p:ext>
            </p:extLst>
          </p:nvPr>
        </p:nvGraphicFramePr>
        <p:xfrm>
          <a:off x="141514" y="3226518"/>
          <a:ext cx="7108371" cy="306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74DF6A79-8ABB-4EDB-BB58-EF4C210B6FA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36548" y="3429000"/>
            <a:ext cx="4427275" cy="2349841"/>
          </a:xfrm>
          <a:prstGeom prst="rect">
            <a:avLst/>
          </a:prstGeom>
        </p:spPr>
      </p:pic>
    </p:spTree>
    <p:extLst>
      <p:ext uri="{BB962C8B-B14F-4D97-AF65-F5344CB8AC3E}">
        <p14:creationId xmlns:p14="http://schemas.microsoft.com/office/powerpoint/2010/main" val="103109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39588" y="2123704"/>
            <a:ext cx="8883300" cy="2258290"/>
          </a:xfrm>
        </p:spPr>
        <p:txBody>
          <a:bodyPr/>
          <a:lstStyle/>
          <a:p>
            <a:r>
              <a:rPr lang="es-EC" sz="7200" b="1" dirty="0"/>
              <a:t>PLANTEAMIENTO DEL PROBLEMA </a:t>
            </a:r>
            <a:endParaRPr lang="en-US" sz="7200" b="1" dirty="0"/>
          </a:p>
        </p:txBody>
      </p:sp>
      <p:pic>
        <p:nvPicPr>
          <p:cNvPr id="19458" name="Picture 2" descr="Preguntas frecuentes - Seguros y Pensiones para Todos">
            <a:extLst>
              <a:ext uri="{FF2B5EF4-FFF2-40B4-BE49-F238E27FC236}">
                <a16:creationId xmlns:a16="http://schemas.microsoft.com/office/drawing/2014/main" id="{028AFE3C-259A-4BFC-8A4E-6B50405E01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64" r="17717"/>
          <a:stretch/>
        </p:blipFill>
        <p:spPr bwMode="auto">
          <a:xfrm>
            <a:off x="8938260" y="1472089"/>
            <a:ext cx="2560320" cy="391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08196"/>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89D739A4-018B-4104-84FD-345AE2348FD7}"/>
              </a:ext>
            </a:extLst>
          </p:cNvPr>
          <p:cNvGraphicFramePr>
            <a:graphicFrameLocks noGrp="1"/>
          </p:cNvGraphicFramePr>
          <p:nvPr>
            <p:ph idx="1"/>
            <p:extLst>
              <p:ext uri="{D42A27DB-BD31-4B8C-83A1-F6EECF244321}">
                <p14:modId xmlns:p14="http://schemas.microsoft.com/office/powerpoint/2010/main" val="2584309644"/>
              </p:ext>
            </p:extLst>
          </p:nvPr>
        </p:nvGraphicFramePr>
        <p:xfrm>
          <a:off x="150125" y="562969"/>
          <a:ext cx="6318914" cy="538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6EF5CEDE-99F6-43E7-967F-E52C5C985C1E}"/>
              </a:ext>
            </a:extLst>
          </p:cNvPr>
          <p:cNvGraphicFramePr/>
          <p:nvPr>
            <p:extLst>
              <p:ext uri="{D42A27DB-BD31-4B8C-83A1-F6EECF244321}">
                <p14:modId xmlns:p14="http://schemas.microsoft.com/office/powerpoint/2010/main" val="3856623475"/>
              </p:ext>
            </p:extLst>
          </p:nvPr>
        </p:nvGraphicFramePr>
        <p:xfrm>
          <a:off x="6469039" y="1319953"/>
          <a:ext cx="4879340" cy="4218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57070906"/>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3335841" y="4150995"/>
            <a:ext cx="5520317" cy="980901"/>
          </a:xfrm>
        </p:spPr>
        <p:txBody>
          <a:bodyPr/>
          <a:lstStyle/>
          <a:p>
            <a:r>
              <a:rPr lang="es-EC" sz="7200" b="1" dirty="0"/>
              <a:t>OBJETIVOS</a:t>
            </a:r>
            <a:endParaRPr lang="en-US" sz="7200" b="1" dirty="0"/>
          </a:p>
        </p:txBody>
      </p:sp>
      <p:pic>
        <p:nvPicPr>
          <p:cNvPr id="20482" name="Picture 2" descr="Cómo planificar tus metas (para cumplirlas), por Daniel Colombo">
            <a:extLst>
              <a:ext uri="{FF2B5EF4-FFF2-40B4-BE49-F238E27FC236}">
                <a16:creationId xmlns:a16="http://schemas.microsoft.com/office/drawing/2014/main" id="{DE86FD40-2416-4F17-BA32-5C61E4E76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324" y="1275152"/>
            <a:ext cx="8535352" cy="252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0935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88912"/>
            <a:ext cx="5070764" cy="655637"/>
          </a:xfrm>
        </p:spPr>
        <p:txBody>
          <a:bodyPr/>
          <a:lstStyle/>
          <a:p>
            <a:r>
              <a:rPr lang="es-EC" sz="4000" dirty="0">
                <a:effectLst>
                  <a:outerShdw blurRad="38100" dist="38100" dir="2700000" algn="tl">
                    <a:srgbClr val="000000">
                      <a:alpha val="43137"/>
                    </a:srgbClr>
                  </a:outerShdw>
                </a:effectLst>
              </a:rPr>
              <a:t>Objetivo General</a:t>
            </a:r>
            <a:endParaRPr lang="en-US" sz="40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20440" y="1419572"/>
            <a:ext cx="10972800" cy="1005684"/>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lstStyle/>
          <a:p>
            <a:pPr marL="0" indent="0">
              <a:buNone/>
            </a:pPr>
            <a:br>
              <a:rPr lang="es-EC" sz="1050" dirty="0">
                <a:effectLst/>
                <a:latin typeface="Arial" panose="020B0604020202020204" pitchFamily="34" charset="0"/>
                <a:ea typeface="Calibri" panose="020F0502020204030204" pitchFamily="34" charset="0"/>
                <a:cs typeface="Times New Roman" panose="02020603050405020304" pitchFamily="18" charset="0"/>
              </a:rPr>
            </a:br>
            <a:r>
              <a:rPr lang="es-EC" sz="2000" dirty="0">
                <a:effectLst/>
                <a:latin typeface="Arial" panose="020B0604020202020204" pitchFamily="34" charset="0"/>
                <a:ea typeface="Calibri" panose="020F0502020204030204" pitchFamily="34" charset="0"/>
                <a:cs typeface="Times New Roman" panose="02020603050405020304" pitchFamily="18" charset="0"/>
              </a:rPr>
              <a:t>Analizar el estrés de rol en la satisfacción laboral del personal administrativo de la Universidad de las Fuerzas Armadas ESPE.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2 Marcador de contenido"/>
          <p:cNvSpPr txBox="1">
            <a:spLocks/>
          </p:cNvSpPr>
          <p:nvPr/>
        </p:nvSpPr>
        <p:spPr bwMode="auto">
          <a:xfrm>
            <a:off x="720440" y="3538101"/>
            <a:ext cx="10972800" cy="1875642"/>
          </a:xfrm>
          <a:prstGeom prst="rect">
            <a:avLst/>
          </a:prstGeom>
          <a:solidFill>
            <a:schemeClr val="accent3">
              <a:lumMod val="20000"/>
              <a:lumOff val="80000"/>
            </a:schemeClr>
          </a:solidFill>
          <a:ln w="25400" cap="flat" cmpd="sng" algn="ctr">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42900" lvl="0" indent="-342900" algn="just">
              <a:lnSpc>
                <a:spcPct val="107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Explicar la relación entre el estrés de rol y la satisfacción laboral del personal administrativo mediante la </a:t>
            </a:r>
            <a:r>
              <a:rPr lang="es-EC" sz="1800" dirty="0">
                <a:latin typeface="Arial" panose="020B0604020202020204" pitchFamily="34" charset="0"/>
                <a:ea typeface="Calibri" panose="020F0502020204030204" pitchFamily="34" charset="0"/>
                <a:cs typeface="Times New Roman" panose="02020603050405020304" pitchFamily="18" charset="0"/>
              </a:rPr>
              <a:t>T</a:t>
            </a:r>
            <a:r>
              <a:rPr lang="es-EC" sz="1800" dirty="0">
                <a:effectLst/>
                <a:latin typeface="Arial" panose="020B0604020202020204" pitchFamily="34" charset="0"/>
                <a:ea typeface="Calibri" panose="020F0502020204030204" pitchFamily="34" charset="0"/>
                <a:cs typeface="Times New Roman" panose="02020603050405020304" pitchFamily="18" charset="0"/>
              </a:rPr>
              <a:t>eoría de las Demandas y los Recursos Laborales.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Aplicar la escala S10/12 para el análisis de la satisfacción laboral y el cuestionario de estrés de rol de Rizzo, House y Lirtzman para en análisis del estrés de rol del personal administrativo.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Examinar la relación entre el estrés de rol y la satisfacción laboral en el personal administrativo.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prstClr val="black"/>
              </a:solidFill>
            </a:endParaRPr>
          </a:p>
        </p:txBody>
      </p:sp>
      <p:sp>
        <p:nvSpPr>
          <p:cNvPr id="5" name="1 Título"/>
          <p:cNvSpPr txBox="1">
            <a:spLocks/>
          </p:cNvSpPr>
          <p:nvPr/>
        </p:nvSpPr>
        <p:spPr bwMode="auto">
          <a:xfrm>
            <a:off x="0" y="2773363"/>
            <a:ext cx="5874353" cy="655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a:solidFill>
                  <a:prstClr val="black"/>
                </a:solidFill>
                <a:effectLst>
                  <a:outerShdw blurRad="38100" dist="38100" dir="2700000" algn="tl">
                    <a:srgbClr val="000000">
                      <a:alpha val="43137"/>
                    </a:srgbClr>
                  </a:outerShdw>
                </a:effectLst>
              </a:rPr>
              <a:t>Objetivos Específicos</a:t>
            </a:r>
            <a:endParaRPr lang="en-US" sz="36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6020225"/>
      </p:ext>
    </p:extLst>
  </p:cSld>
  <p:clrMapOvr>
    <a:masterClrMapping/>
  </p:clrMapOvr>
  <p:transition spd="slow" advClick="0"/>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C7B5D658-1490-4EDE-A414-BDA72762697D}" vid="{AC8AE2A4-6CFC-4675-913D-E02EC7FA16C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8779</TotalTime>
  <Words>1935</Words>
  <Application>Microsoft Office PowerPoint</Application>
  <PresentationFormat>Panorámica</PresentationFormat>
  <Paragraphs>187</Paragraphs>
  <Slides>37</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7" baseType="lpstr">
      <vt:lpstr>Arial</vt:lpstr>
      <vt:lpstr>Arial Narrow</vt:lpstr>
      <vt:lpstr>Calibri</vt:lpstr>
      <vt:lpstr>Cambria Math</vt:lpstr>
      <vt:lpstr>Open Sans</vt:lpstr>
      <vt:lpstr>Symbol</vt:lpstr>
      <vt:lpstr>Times New Roman</vt:lpstr>
      <vt:lpstr>Wingdings 2</vt:lpstr>
      <vt:lpstr>Tema1</vt:lpstr>
      <vt:lpstr>CorelDRAW</vt:lpstr>
      <vt:lpstr>Presentación de PowerPoint</vt:lpstr>
      <vt:lpstr>Presentación de PowerPoint</vt:lpstr>
      <vt:lpstr>ANTECEDENTES</vt:lpstr>
      <vt:lpstr>Estrés de rol</vt:lpstr>
      <vt:lpstr>Satisfacción Laboral </vt:lpstr>
      <vt:lpstr>PLANTEAMIENTO DEL PROBLEMA </vt:lpstr>
      <vt:lpstr>Presentación de PowerPoint</vt:lpstr>
      <vt:lpstr>OBJETIVOS</vt:lpstr>
      <vt:lpstr>Objetivo General</vt:lpstr>
      <vt:lpstr>MARCO TEÓRICO</vt:lpstr>
      <vt:lpstr>Teoría de las Demandas y los Recursos Laborales</vt:lpstr>
      <vt:lpstr>Presentación de PowerPoint</vt:lpstr>
      <vt:lpstr>Presentación de PowerPoint</vt:lpstr>
      <vt:lpstr>MARCO REFERENCIAL </vt:lpstr>
      <vt:lpstr>MARCO REFERENCIAL</vt:lpstr>
      <vt:lpstr>METODOLOGÍA</vt:lpstr>
      <vt:lpstr>Metodología</vt:lpstr>
      <vt:lpstr>CÁLCULO DE LA MUESTRA</vt:lpstr>
      <vt:lpstr>RESULTADOS</vt:lpstr>
      <vt:lpstr>VALIDACIÓN DEL INSTRUMENTO</vt:lpstr>
      <vt:lpstr>Presentación de PowerPoint</vt:lpstr>
      <vt:lpstr>Presentación de PowerPoint</vt:lpstr>
      <vt:lpstr>Satisfacción con el ambiente físico</vt:lpstr>
      <vt:lpstr>Satisfacción con la relación con sus superiores</vt:lpstr>
      <vt:lpstr>Satisfacción con las prestaciones percibidas</vt:lpstr>
      <vt:lpstr>Estrés de rol - Ambigüedad de rol</vt:lpstr>
      <vt:lpstr>Estrés de rol - Ambigüedad de rol</vt:lpstr>
      <vt:lpstr>Estrés de rol - Conflicto de rol </vt:lpstr>
      <vt:lpstr>Estrés de rol - Conflicto de rol </vt:lpstr>
      <vt:lpstr>PRUEBA DE KRUSKAL-WALLIS</vt:lpstr>
      <vt:lpstr>Presentación de PowerPoint</vt:lpstr>
      <vt:lpstr>COEFICIENTE DE PEARSON</vt:lpstr>
      <vt:lpstr>REGRESIÓN LINEAL</vt:lpstr>
      <vt:lpstr>Conclusiones y Recomendaciones</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Sarmiento</dc:creator>
  <cp:lastModifiedBy>Andrea Sarmiento</cp:lastModifiedBy>
  <cp:revision>89</cp:revision>
  <dcterms:created xsi:type="dcterms:W3CDTF">2020-09-10T04:50:58Z</dcterms:created>
  <dcterms:modified xsi:type="dcterms:W3CDTF">2021-05-15T01:22:19Z</dcterms:modified>
</cp:coreProperties>
</file>