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8">
  <p:sldMasterIdLst>
    <p:sldMasterId id="2147483648" r:id="rId1"/>
  </p:sldMasterIdLst>
  <p:notesMasterIdLst>
    <p:notesMasterId r:id="rId47"/>
  </p:notesMasterIdLst>
  <p:handoutMasterIdLst>
    <p:handoutMasterId r:id="rId48"/>
  </p:handoutMasterIdLst>
  <p:sldIdLst>
    <p:sldId id="260" r:id="rId2"/>
    <p:sldId id="497" r:id="rId3"/>
    <p:sldId id="470" r:id="rId4"/>
    <p:sldId id="498" r:id="rId5"/>
    <p:sldId id="392" r:id="rId6"/>
    <p:sldId id="304" r:id="rId7"/>
    <p:sldId id="433" r:id="rId8"/>
    <p:sldId id="499" r:id="rId9"/>
    <p:sldId id="466" r:id="rId10"/>
    <p:sldId id="500" r:id="rId11"/>
    <p:sldId id="501" r:id="rId12"/>
    <p:sldId id="467" r:id="rId13"/>
    <p:sldId id="469" r:id="rId14"/>
    <p:sldId id="439" r:id="rId15"/>
    <p:sldId id="468" r:id="rId16"/>
    <p:sldId id="462" r:id="rId17"/>
    <p:sldId id="471" r:id="rId18"/>
    <p:sldId id="473" r:id="rId19"/>
    <p:sldId id="472" r:id="rId20"/>
    <p:sldId id="474" r:id="rId21"/>
    <p:sldId id="475" r:id="rId22"/>
    <p:sldId id="476" r:id="rId23"/>
    <p:sldId id="477" r:id="rId24"/>
    <p:sldId id="478" r:id="rId25"/>
    <p:sldId id="479" r:id="rId26"/>
    <p:sldId id="480" r:id="rId27"/>
    <p:sldId id="481" r:id="rId28"/>
    <p:sldId id="482" r:id="rId29"/>
    <p:sldId id="484" r:id="rId30"/>
    <p:sldId id="483" r:id="rId31"/>
    <p:sldId id="485" r:id="rId32"/>
    <p:sldId id="486" r:id="rId33"/>
    <p:sldId id="487" r:id="rId34"/>
    <p:sldId id="488" r:id="rId35"/>
    <p:sldId id="489" r:id="rId36"/>
    <p:sldId id="490" r:id="rId37"/>
    <p:sldId id="491" r:id="rId38"/>
    <p:sldId id="492" r:id="rId39"/>
    <p:sldId id="493" r:id="rId40"/>
    <p:sldId id="494" r:id="rId41"/>
    <p:sldId id="495" r:id="rId42"/>
    <p:sldId id="460" r:id="rId43"/>
    <p:sldId id="464" r:id="rId44"/>
    <p:sldId id="461" r:id="rId45"/>
    <p:sldId id="430" r:id="rId46"/>
  </p:sldIdLst>
  <p:sldSz cx="9144000" cy="6858000" type="screen4x3"/>
  <p:notesSz cx="6858000" cy="9144000"/>
  <p:defaultTextStyle>
    <a:defPPr>
      <a:defRPr lang="es-E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00"/>
    <a:srgbClr val="BBE3BF"/>
    <a:srgbClr val="FF9966"/>
    <a:srgbClr val="FF9900"/>
    <a:srgbClr val="66FF66"/>
    <a:srgbClr val="CC00FF"/>
    <a:srgbClr val="CC0066"/>
    <a:srgbClr val="FFCC00"/>
    <a:srgbClr val="000066"/>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C4B1156A-380E-4F78-BDF5-A606A8083BF9}" styleName="Estilo medio 4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662" autoAdjust="0"/>
    <p:restoredTop sz="92000" autoAdjust="0"/>
  </p:normalViewPr>
  <p:slideViewPr>
    <p:cSldViewPr>
      <p:cViewPr varScale="1">
        <p:scale>
          <a:sx n="59" d="100"/>
          <a:sy n="59" d="100"/>
        </p:scale>
        <p:origin x="60" y="192"/>
      </p:cViewPr>
      <p:guideLst>
        <p:guide orient="horz" pos="2160"/>
        <p:guide pos="2880"/>
      </p:guideLst>
    </p:cSldViewPr>
  </p:slideViewPr>
  <p:outlineViewPr>
    <p:cViewPr>
      <p:scale>
        <a:sx n="50" d="100"/>
        <a:sy n="50" d="100"/>
      </p:scale>
      <p:origin x="0" y="-6150"/>
    </p:cViewPr>
  </p:outlineViewPr>
  <p:notesTextViewPr>
    <p:cViewPr>
      <p:scale>
        <a:sx n="100" d="100"/>
        <a:sy n="100" d="100"/>
      </p:scale>
      <p:origin x="0" y="0"/>
    </p:cViewPr>
  </p:notesTextViewPr>
  <p:sorterViewPr>
    <p:cViewPr>
      <p:scale>
        <a:sx n="100" d="100"/>
        <a:sy n="100" d="100"/>
      </p:scale>
      <p:origin x="0" y="-2376"/>
    </p:cViewPr>
  </p:sorterViewPr>
  <p:notesViewPr>
    <p:cSldViewPr>
      <p:cViewPr>
        <p:scale>
          <a:sx n="50" d="100"/>
          <a:sy n="50" d="100"/>
        </p:scale>
        <p:origin x="2952" y="22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B6FA0F-7101-4A99-BBA3-0FEC8E239276}" type="doc">
      <dgm:prSet loTypeId="urn:microsoft.com/office/officeart/2008/layout/VerticalCurvedList" loCatId="list" qsTypeId="urn:microsoft.com/office/officeart/2005/8/quickstyle/simple1" qsCatId="simple" csTypeId="urn:microsoft.com/office/officeart/2005/8/colors/accent6_1" csCatId="accent6" phldr="1"/>
      <dgm:spPr/>
      <dgm:t>
        <a:bodyPr/>
        <a:lstStyle/>
        <a:p>
          <a:endParaRPr lang="es-EC"/>
        </a:p>
      </dgm:t>
    </dgm:pt>
    <dgm:pt modelId="{05450837-240E-4FFA-95F2-1A8EF6BE5AF3}">
      <dgm:prSet phldrT="[Texto]" custT="1"/>
      <dgm:spPr>
        <a:ln>
          <a:solidFill>
            <a:srgbClr val="00B050"/>
          </a:solidFill>
        </a:ln>
      </dgm:spPr>
      <dgm:t>
        <a:bodyPr/>
        <a:lstStyle/>
        <a:p>
          <a:r>
            <a:rPr lang="es-EC" sz="1700" dirty="0">
              <a:latin typeface="Georgia" panose="02040502050405020303" pitchFamily="18" charset="0"/>
            </a:rPr>
            <a:t>1.- INTRODUCCIÓN</a:t>
          </a:r>
        </a:p>
      </dgm:t>
    </dgm:pt>
    <dgm:pt modelId="{11CF7E89-1DC9-4E5F-A926-487080FAE350}" type="parTrans" cxnId="{17FEA757-92AC-4E80-B287-5C9508432AB8}">
      <dgm:prSet/>
      <dgm:spPr/>
      <dgm:t>
        <a:bodyPr/>
        <a:lstStyle/>
        <a:p>
          <a:endParaRPr lang="es-EC" sz="1700">
            <a:latin typeface="Georgia" panose="02040502050405020303" pitchFamily="18" charset="0"/>
          </a:endParaRPr>
        </a:p>
      </dgm:t>
    </dgm:pt>
    <dgm:pt modelId="{578AEC27-F882-4355-B379-D1A32A3C8D05}" type="sibTrans" cxnId="{17FEA757-92AC-4E80-B287-5C9508432AB8}">
      <dgm:prSet/>
      <dgm:spPr/>
      <dgm:t>
        <a:bodyPr/>
        <a:lstStyle/>
        <a:p>
          <a:endParaRPr lang="es-EC" sz="1700">
            <a:latin typeface="Georgia" panose="02040502050405020303" pitchFamily="18" charset="0"/>
          </a:endParaRPr>
        </a:p>
      </dgm:t>
    </dgm:pt>
    <dgm:pt modelId="{1971F5CF-9B81-4658-B315-D3D9C9642D3B}">
      <dgm:prSet phldrT="[Texto]" custT="1"/>
      <dgm:spPr>
        <a:ln>
          <a:solidFill>
            <a:srgbClr val="00B050"/>
          </a:solidFill>
        </a:ln>
      </dgm:spPr>
      <dgm:t>
        <a:bodyPr/>
        <a:lstStyle/>
        <a:p>
          <a:r>
            <a:rPr lang="es-EC" sz="1700" dirty="0">
              <a:latin typeface="Georgia" panose="02040502050405020303" pitchFamily="18" charset="0"/>
            </a:rPr>
            <a:t>3.- MATERIALES E IMPLEMENTACIÓN</a:t>
          </a:r>
        </a:p>
      </dgm:t>
    </dgm:pt>
    <dgm:pt modelId="{CA8C8FEC-A89C-449A-B58B-485E965BAFC4}" type="parTrans" cxnId="{87ADD404-27FB-4221-AE17-5BE882E45526}">
      <dgm:prSet/>
      <dgm:spPr/>
      <dgm:t>
        <a:bodyPr/>
        <a:lstStyle/>
        <a:p>
          <a:endParaRPr lang="es-EC" sz="1700">
            <a:latin typeface="Georgia" panose="02040502050405020303" pitchFamily="18" charset="0"/>
          </a:endParaRPr>
        </a:p>
      </dgm:t>
    </dgm:pt>
    <dgm:pt modelId="{5977EB26-A2B4-413D-A60F-AE7970BD7830}" type="sibTrans" cxnId="{87ADD404-27FB-4221-AE17-5BE882E45526}">
      <dgm:prSet/>
      <dgm:spPr/>
      <dgm:t>
        <a:bodyPr/>
        <a:lstStyle/>
        <a:p>
          <a:endParaRPr lang="es-EC" sz="1700">
            <a:latin typeface="Georgia" panose="02040502050405020303" pitchFamily="18" charset="0"/>
          </a:endParaRPr>
        </a:p>
      </dgm:t>
    </dgm:pt>
    <dgm:pt modelId="{878948C5-E3F1-437D-9D76-6AB40DE20D17}">
      <dgm:prSet phldrT="[Texto]" custT="1"/>
      <dgm:spPr>
        <a:ln>
          <a:solidFill>
            <a:srgbClr val="00B050"/>
          </a:solidFill>
        </a:ln>
      </dgm:spPr>
      <dgm:t>
        <a:bodyPr/>
        <a:lstStyle/>
        <a:p>
          <a:r>
            <a:rPr lang="es-EC" sz="1700" dirty="0">
              <a:latin typeface="Georgia" panose="02040502050405020303" pitchFamily="18" charset="0"/>
            </a:rPr>
            <a:t>5.- CONCLUSIONES Y TRABAJOS FUTUROS</a:t>
          </a:r>
        </a:p>
      </dgm:t>
    </dgm:pt>
    <dgm:pt modelId="{71098E17-9EFD-4B84-AC02-D7F122B59118}" type="parTrans" cxnId="{E6166C27-20E1-4E5C-8F25-5BA406EF5507}">
      <dgm:prSet/>
      <dgm:spPr/>
      <dgm:t>
        <a:bodyPr/>
        <a:lstStyle/>
        <a:p>
          <a:endParaRPr lang="es-EC" sz="1700">
            <a:latin typeface="Georgia" panose="02040502050405020303" pitchFamily="18" charset="0"/>
          </a:endParaRPr>
        </a:p>
      </dgm:t>
    </dgm:pt>
    <dgm:pt modelId="{A2ED155D-7D5B-47DB-94C5-8B6B2F4AA6BA}" type="sibTrans" cxnId="{E6166C27-20E1-4E5C-8F25-5BA406EF5507}">
      <dgm:prSet/>
      <dgm:spPr/>
      <dgm:t>
        <a:bodyPr/>
        <a:lstStyle/>
        <a:p>
          <a:endParaRPr lang="es-EC" sz="1700">
            <a:latin typeface="Georgia" panose="02040502050405020303" pitchFamily="18" charset="0"/>
          </a:endParaRPr>
        </a:p>
      </dgm:t>
    </dgm:pt>
    <dgm:pt modelId="{1C9C7B19-EB50-4865-9E26-03AF1A84EF17}">
      <dgm:prSet phldrT="[Texto]" custT="1"/>
      <dgm:spPr>
        <a:ln>
          <a:solidFill>
            <a:srgbClr val="00B050"/>
          </a:solidFill>
        </a:ln>
      </dgm:spPr>
      <dgm:t>
        <a:bodyPr/>
        <a:lstStyle/>
        <a:p>
          <a:r>
            <a:rPr lang="es-EC" sz="1700" dirty="0">
              <a:latin typeface="Georgia" panose="02040502050405020303" pitchFamily="18" charset="0"/>
            </a:rPr>
            <a:t>4.- RESULTADOS</a:t>
          </a:r>
        </a:p>
      </dgm:t>
    </dgm:pt>
    <dgm:pt modelId="{3F76E53D-12E5-4AA0-B742-71DE5D27CD63}" type="parTrans" cxnId="{E43CAAF6-4460-47C1-A161-482A13E9E4E3}">
      <dgm:prSet/>
      <dgm:spPr/>
      <dgm:t>
        <a:bodyPr/>
        <a:lstStyle/>
        <a:p>
          <a:endParaRPr lang="es-EC"/>
        </a:p>
      </dgm:t>
    </dgm:pt>
    <dgm:pt modelId="{4DAFACC7-FB8C-45F8-B142-E1671C516C4A}" type="sibTrans" cxnId="{E43CAAF6-4460-47C1-A161-482A13E9E4E3}">
      <dgm:prSet/>
      <dgm:spPr/>
      <dgm:t>
        <a:bodyPr/>
        <a:lstStyle/>
        <a:p>
          <a:endParaRPr lang="es-EC"/>
        </a:p>
      </dgm:t>
    </dgm:pt>
    <dgm:pt modelId="{CB8DB676-141E-4A6D-9915-02626EBC7F45}">
      <dgm:prSet phldrT="[Texto]" custT="1"/>
      <dgm:spPr>
        <a:ln>
          <a:solidFill>
            <a:srgbClr val="00B050"/>
          </a:solidFill>
        </a:ln>
      </dgm:spPr>
      <dgm:t>
        <a:bodyPr/>
        <a:lstStyle/>
        <a:p>
          <a:r>
            <a:rPr lang="es-EC" sz="1700" dirty="0">
              <a:latin typeface="Georgia" panose="02040502050405020303" pitchFamily="18" charset="0"/>
            </a:rPr>
            <a:t>2.-OBJETIVOS</a:t>
          </a:r>
        </a:p>
      </dgm:t>
    </dgm:pt>
    <dgm:pt modelId="{12EEED3B-C942-44D4-A81E-6236D159B49C}" type="parTrans" cxnId="{3575C628-E5A9-49F1-80AB-E3AE71D1B43A}">
      <dgm:prSet/>
      <dgm:spPr/>
    </dgm:pt>
    <dgm:pt modelId="{613FBD7E-D0DA-42BE-B00B-F71EFC30A5C4}" type="sibTrans" cxnId="{3575C628-E5A9-49F1-80AB-E3AE71D1B43A}">
      <dgm:prSet/>
      <dgm:spPr/>
    </dgm:pt>
    <dgm:pt modelId="{529ECAC0-007E-4783-865E-43A883F1E9AB}" type="pres">
      <dgm:prSet presAssocID="{87B6FA0F-7101-4A99-BBA3-0FEC8E239276}" presName="Name0" presStyleCnt="0">
        <dgm:presLayoutVars>
          <dgm:chMax val="7"/>
          <dgm:chPref val="7"/>
          <dgm:dir/>
        </dgm:presLayoutVars>
      </dgm:prSet>
      <dgm:spPr/>
      <dgm:t>
        <a:bodyPr/>
        <a:lstStyle/>
        <a:p>
          <a:endParaRPr lang="es-EC"/>
        </a:p>
      </dgm:t>
    </dgm:pt>
    <dgm:pt modelId="{A1C334B8-2AB1-4DB3-B7EE-6C66AF4D25FE}" type="pres">
      <dgm:prSet presAssocID="{87B6FA0F-7101-4A99-BBA3-0FEC8E239276}" presName="Name1" presStyleCnt="0"/>
      <dgm:spPr/>
    </dgm:pt>
    <dgm:pt modelId="{F598F8BE-EB67-41EA-B6CC-A281E023158F}" type="pres">
      <dgm:prSet presAssocID="{87B6FA0F-7101-4A99-BBA3-0FEC8E239276}" presName="cycle" presStyleCnt="0"/>
      <dgm:spPr/>
    </dgm:pt>
    <dgm:pt modelId="{C586C594-44A9-4249-B2EF-681504A169B5}" type="pres">
      <dgm:prSet presAssocID="{87B6FA0F-7101-4A99-BBA3-0FEC8E239276}" presName="srcNode" presStyleLbl="node1" presStyleIdx="0" presStyleCnt="5"/>
      <dgm:spPr/>
    </dgm:pt>
    <dgm:pt modelId="{F8F0A8AF-4FD1-4698-A888-DCD17BAE2A6B}" type="pres">
      <dgm:prSet presAssocID="{87B6FA0F-7101-4A99-BBA3-0FEC8E239276}" presName="conn" presStyleLbl="parChTrans1D2" presStyleIdx="0" presStyleCnt="1"/>
      <dgm:spPr/>
      <dgm:t>
        <a:bodyPr/>
        <a:lstStyle/>
        <a:p>
          <a:endParaRPr lang="es-EC"/>
        </a:p>
      </dgm:t>
    </dgm:pt>
    <dgm:pt modelId="{F0FD2DC8-AAFB-44FD-A73D-1544D499A604}" type="pres">
      <dgm:prSet presAssocID="{87B6FA0F-7101-4A99-BBA3-0FEC8E239276}" presName="extraNode" presStyleLbl="node1" presStyleIdx="0" presStyleCnt="5"/>
      <dgm:spPr/>
    </dgm:pt>
    <dgm:pt modelId="{CA3D052D-D31A-4B4B-8C9F-7C6D97FCB059}" type="pres">
      <dgm:prSet presAssocID="{87B6FA0F-7101-4A99-BBA3-0FEC8E239276}" presName="dstNode" presStyleLbl="node1" presStyleIdx="0" presStyleCnt="5"/>
      <dgm:spPr/>
    </dgm:pt>
    <dgm:pt modelId="{8E705C3F-00C9-4958-9A28-F996E63BE9F4}" type="pres">
      <dgm:prSet presAssocID="{05450837-240E-4FFA-95F2-1A8EF6BE5AF3}" presName="text_1" presStyleLbl="node1" presStyleIdx="0" presStyleCnt="5">
        <dgm:presLayoutVars>
          <dgm:bulletEnabled val="1"/>
        </dgm:presLayoutVars>
      </dgm:prSet>
      <dgm:spPr/>
      <dgm:t>
        <a:bodyPr/>
        <a:lstStyle/>
        <a:p>
          <a:endParaRPr lang="es-EC"/>
        </a:p>
      </dgm:t>
    </dgm:pt>
    <dgm:pt modelId="{0DA6EFC1-C999-489F-80D6-E89B3548A6CE}" type="pres">
      <dgm:prSet presAssocID="{05450837-240E-4FFA-95F2-1A8EF6BE5AF3}" presName="accent_1" presStyleCnt="0"/>
      <dgm:spPr/>
    </dgm:pt>
    <dgm:pt modelId="{09009058-4714-4E62-8E3E-72D87B8E9DA6}" type="pres">
      <dgm:prSet presAssocID="{05450837-240E-4FFA-95F2-1A8EF6BE5AF3}" presName="accentRepeatNode" presStyleLbl="solidFgAcc1" presStyleIdx="0" presStyleCnt="5"/>
      <dgm:spPr>
        <a:ln>
          <a:solidFill>
            <a:srgbClr val="00B050"/>
          </a:solidFill>
        </a:ln>
      </dgm:spPr>
    </dgm:pt>
    <dgm:pt modelId="{73855788-EB52-44DC-9E43-5990BFB49969}" type="pres">
      <dgm:prSet presAssocID="{CB8DB676-141E-4A6D-9915-02626EBC7F45}" presName="text_2" presStyleLbl="node1" presStyleIdx="1" presStyleCnt="5">
        <dgm:presLayoutVars>
          <dgm:bulletEnabled val="1"/>
        </dgm:presLayoutVars>
      </dgm:prSet>
      <dgm:spPr/>
      <dgm:t>
        <a:bodyPr/>
        <a:lstStyle/>
        <a:p>
          <a:endParaRPr lang="es-EC"/>
        </a:p>
      </dgm:t>
    </dgm:pt>
    <dgm:pt modelId="{B9568454-DCA7-4D31-9473-1566D091F8FF}" type="pres">
      <dgm:prSet presAssocID="{CB8DB676-141E-4A6D-9915-02626EBC7F45}" presName="accent_2" presStyleCnt="0"/>
      <dgm:spPr/>
    </dgm:pt>
    <dgm:pt modelId="{EE19028A-F26B-4E75-840A-4B8C5CCA3F76}" type="pres">
      <dgm:prSet presAssocID="{CB8DB676-141E-4A6D-9915-02626EBC7F45}" presName="accentRepeatNode" presStyleLbl="solidFgAcc1" presStyleIdx="1" presStyleCnt="5"/>
      <dgm:spPr/>
    </dgm:pt>
    <dgm:pt modelId="{8D75E123-5003-46A8-8BB0-5EACF1FEA335}" type="pres">
      <dgm:prSet presAssocID="{1971F5CF-9B81-4658-B315-D3D9C9642D3B}" presName="text_3" presStyleLbl="node1" presStyleIdx="2" presStyleCnt="5">
        <dgm:presLayoutVars>
          <dgm:bulletEnabled val="1"/>
        </dgm:presLayoutVars>
      </dgm:prSet>
      <dgm:spPr/>
      <dgm:t>
        <a:bodyPr/>
        <a:lstStyle/>
        <a:p>
          <a:endParaRPr lang="es-EC"/>
        </a:p>
      </dgm:t>
    </dgm:pt>
    <dgm:pt modelId="{3AF5AA32-61E1-4F7A-A537-45B85F9AA832}" type="pres">
      <dgm:prSet presAssocID="{1971F5CF-9B81-4658-B315-D3D9C9642D3B}" presName="accent_3" presStyleCnt="0"/>
      <dgm:spPr/>
    </dgm:pt>
    <dgm:pt modelId="{6AEDB1B0-F5BC-4BC0-8DD8-5C81998B921E}" type="pres">
      <dgm:prSet presAssocID="{1971F5CF-9B81-4658-B315-D3D9C9642D3B}" presName="accentRepeatNode" presStyleLbl="solidFgAcc1" presStyleIdx="2" presStyleCnt="5"/>
      <dgm:spPr>
        <a:ln>
          <a:solidFill>
            <a:srgbClr val="00B050"/>
          </a:solidFill>
        </a:ln>
      </dgm:spPr>
    </dgm:pt>
    <dgm:pt modelId="{457784D5-BEF6-403A-BF06-9B5333777A8F}" type="pres">
      <dgm:prSet presAssocID="{1C9C7B19-EB50-4865-9E26-03AF1A84EF17}" presName="text_4" presStyleLbl="node1" presStyleIdx="3" presStyleCnt="5">
        <dgm:presLayoutVars>
          <dgm:bulletEnabled val="1"/>
        </dgm:presLayoutVars>
      </dgm:prSet>
      <dgm:spPr/>
      <dgm:t>
        <a:bodyPr/>
        <a:lstStyle/>
        <a:p>
          <a:endParaRPr lang="es-EC"/>
        </a:p>
      </dgm:t>
    </dgm:pt>
    <dgm:pt modelId="{6D275581-E018-48E5-9F3A-25986264A2DC}" type="pres">
      <dgm:prSet presAssocID="{1C9C7B19-EB50-4865-9E26-03AF1A84EF17}" presName="accent_4" presStyleCnt="0"/>
      <dgm:spPr/>
    </dgm:pt>
    <dgm:pt modelId="{78B19735-F150-4A58-9908-EE2EDB3BCD5C}" type="pres">
      <dgm:prSet presAssocID="{1C9C7B19-EB50-4865-9E26-03AF1A84EF17}" presName="accentRepeatNode" presStyleLbl="solidFgAcc1" presStyleIdx="3" presStyleCnt="5"/>
      <dgm:spPr/>
    </dgm:pt>
    <dgm:pt modelId="{47FB8833-0BC2-4A4E-B5C9-9EB8B281621D}" type="pres">
      <dgm:prSet presAssocID="{878948C5-E3F1-437D-9D76-6AB40DE20D17}" presName="text_5" presStyleLbl="node1" presStyleIdx="4" presStyleCnt="5">
        <dgm:presLayoutVars>
          <dgm:bulletEnabled val="1"/>
        </dgm:presLayoutVars>
      </dgm:prSet>
      <dgm:spPr/>
      <dgm:t>
        <a:bodyPr/>
        <a:lstStyle/>
        <a:p>
          <a:endParaRPr lang="es-EC"/>
        </a:p>
      </dgm:t>
    </dgm:pt>
    <dgm:pt modelId="{40CA0A77-2AD3-46B6-938E-156AAC90D72A}" type="pres">
      <dgm:prSet presAssocID="{878948C5-E3F1-437D-9D76-6AB40DE20D17}" presName="accent_5" presStyleCnt="0"/>
      <dgm:spPr/>
    </dgm:pt>
    <dgm:pt modelId="{26613157-4253-42DC-8C41-DCFF7D207CC7}" type="pres">
      <dgm:prSet presAssocID="{878948C5-E3F1-437D-9D76-6AB40DE20D17}" presName="accentRepeatNode" presStyleLbl="solidFgAcc1" presStyleIdx="4" presStyleCnt="5"/>
      <dgm:spPr>
        <a:ln>
          <a:solidFill>
            <a:srgbClr val="00B050"/>
          </a:solidFill>
        </a:ln>
      </dgm:spPr>
    </dgm:pt>
  </dgm:ptLst>
  <dgm:cxnLst>
    <dgm:cxn modelId="{96D25919-6CCC-43E1-AAE5-6D8F3DF709F8}" type="presOf" srcId="{1C9C7B19-EB50-4865-9E26-03AF1A84EF17}" destId="{457784D5-BEF6-403A-BF06-9B5333777A8F}" srcOrd="0" destOrd="0" presId="urn:microsoft.com/office/officeart/2008/layout/VerticalCurvedList"/>
    <dgm:cxn modelId="{E6166C27-20E1-4E5C-8F25-5BA406EF5507}" srcId="{87B6FA0F-7101-4A99-BBA3-0FEC8E239276}" destId="{878948C5-E3F1-437D-9D76-6AB40DE20D17}" srcOrd="4" destOrd="0" parTransId="{71098E17-9EFD-4B84-AC02-D7F122B59118}" sibTransId="{A2ED155D-7D5B-47DB-94C5-8B6B2F4AA6BA}"/>
    <dgm:cxn modelId="{6F91CFA9-69A5-450E-81F6-F9A6505CC42B}" type="presOf" srcId="{CB8DB676-141E-4A6D-9915-02626EBC7F45}" destId="{73855788-EB52-44DC-9E43-5990BFB49969}" srcOrd="0" destOrd="0" presId="urn:microsoft.com/office/officeart/2008/layout/VerticalCurvedList"/>
    <dgm:cxn modelId="{B8876E29-4637-4CC5-9049-62EF8AF3AADB}" type="presOf" srcId="{05450837-240E-4FFA-95F2-1A8EF6BE5AF3}" destId="{8E705C3F-00C9-4958-9A28-F996E63BE9F4}" srcOrd="0" destOrd="0" presId="urn:microsoft.com/office/officeart/2008/layout/VerticalCurvedList"/>
    <dgm:cxn modelId="{87ADD404-27FB-4221-AE17-5BE882E45526}" srcId="{87B6FA0F-7101-4A99-BBA3-0FEC8E239276}" destId="{1971F5CF-9B81-4658-B315-D3D9C9642D3B}" srcOrd="2" destOrd="0" parTransId="{CA8C8FEC-A89C-449A-B58B-485E965BAFC4}" sibTransId="{5977EB26-A2B4-413D-A60F-AE7970BD7830}"/>
    <dgm:cxn modelId="{3CBAF748-DE1D-4014-885F-7DC4DA063BC9}" type="presOf" srcId="{87B6FA0F-7101-4A99-BBA3-0FEC8E239276}" destId="{529ECAC0-007E-4783-865E-43A883F1E9AB}" srcOrd="0" destOrd="0" presId="urn:microsoft.com/office/officeart/2008/layout/VerticalCurvedList"/>
    <dgm:cxn modelId="{FFBFE572-59FA-4170-AF4E-46A847B6DFBE}" type="presOf" srcId="{578AEC27-F882-4355-B379-D1A32A3C8D05}" destId="{F8F0A8AF-4FD1-4698-A888-DCD17BAE2A6B}" srcOrd="0" destOrd="0" presId="urn:microsoft.com/office/officeart/2008/layout/VerticalCurvedList"/>
    <dgm:cxn modelId="{24881BC8-1F0E-4B23-A369-D0EF11DF28E9}" type="presOf" srcId="{1971F5CF-9B81-4658-B315-D3D9C9642D3B}" destId="{8D75E123-5003-46A8-8BB0-5EACF1FEA335}" srcOrd="0" destOrd="0" presId="urn:microsoft.com/office/officeart/2008/layout/VerticalCurvedList"/>
    <dgm:cxn modelId="{17FEA757-92AC-4E80-B287-5C9508432AB8}" srcId="{87B6FA0F-7101-4A99-BBA3-0FEC8E239276}" destId="{05450837-240E-4FFA-95F2-1A8EF6BE5AF3}" srcOrd="0" destOrd="0" parTransId="{11CF7E89-1DC9-4E5F-A926-487080FAE350}" sibTransId="{578AEC27-F882-4355-B379-D1A32A3C8D05}"/>
    <dgm:cxn modelId="{783FA4CE-CFBF-43A5-9697-7B408998D3DB}" type="presOf" srcId="{878948C5-E3F1-437D-9D76-6AB40DE20D17}" destId="{47FB8833-0BC2-4A4E-B5C9-9EB8B281621D}" srcOrd="0" destOrd="0" presId="urn:microsoft.com/office/officeart/2008/layout/VerticalCurvedList"/>
    <dgm:cxn modelId="{3575C628-E5A9-49F1-80AB-E3AE71D1B43A}" srcId="{87B6FA0F-7101-4A99-BBA3-0FEC8E239276}" destId="{CB8DB676-141E-4A6D-9915-02626EBC7F45}" srcOrd="1" destOrd="0" parTransId="{12EEED3B-C942-44D4-A81E-6236D159B49C}" sibTransId="{613FBD7E-D0DA-42BE-B00B-F71EFC30A5C4}"/>
    <dgm:cxn modelId="{E43CAAF6-4460-47C1-A161-482A13E9E4E3}" srcId="{87B6FA0F-7101-4A99-BBA3-0FEC8E239276}" destId="{1C9C7B19-EB50-4865-9E26-03AF1A84EF17}" srcOrd="3" destOrd="0" parTransId="{3F76E53D-12E5-4AA0-B742-71DE5D27CD63}" sibTransId="{4DAFACC7-FB8C-45F8-B142-E1671C516C4A}"/>
    <dgm:cxn modelId="{4763933E-2127-441B-B7BE-7692F247A574}" type="presParOf" srcId="{529ECAC0-007E-4783-865E-43A883F1E9AB}" destId="{A1C334B8-2AB1-4DB3-B7EE-6C66AF4D25FE}" srcOrd="0" destOrd="0" presId="urn:microsoft.com/office/officeart/2008/layout/VerticalCurvedList"/>
    <dgm:cxn modelId="{2AA633DD-EC10-460B-9AEB-6CCAC844C9C1}" type="presParOf" srcId="{A1C334B8-2AB1-4DB3-B7EE-6C66AF4D25FE}" destId="{F598F8BE-EB67-41EA-B6CC-A281E023158F}" srcOrd="0" destOrd="0" presId="urn:microsoft.com/office/officeart/2008/layout/VerticalCurvedList"/>
    <dgm:cxn modelId="{9F1F3A3E-F6CB-476F-966F-DAE1D19EF45E}" type="presParOf" srcId="{F598F8BE-EB67-41EA-B6CC-A281E023158F}" destId="{C586C594-44A9-4249-B2EF-681504A169B5}" srcOrd="0" destOrd="0" presId="urn:microsoft.com/office/officeart/2008/layout/VerticalCurvedList"/>
    <dgm:cxn modelId="{A98B3926-5739-41C4-8176-3F103BF57F10}" type="presParOf" srcId="{F598F8BE-EB67-41EA-B6CC-A281E023158F}" destId="{F8F0A8AF-4FD1-4698-A888-DCD17BAE2A6B}" srcOrd="1" destOrd="0" presId="urn:microsoft.com/office/officeart/2008/layout/VerticalCurvedList"/>
    <dgm:cxn modelId="{19C5EB96-A2EE-4675-A03A-5774F21AF377}" type="presParOf" srcId="{F598F8BE-EB67-41EA-B6CC-A281E023158F}" destId="{F0FD2DC8-AAFB-44FD-A73D-1544D499A604}" srcOrd="2" destOrd="0" presId="urn:microsoft.com/office/officeart/2008/layout/VerticalCurvedList"/>
    <dgm:cxn modelId="{90C5B830-8644-4377-BF75-0FFF3660FB31}" type="presParOf" srcId="{F598F8BE-EB67-41EA-B6CC-A281E023158F}" destId="{CA3D052D-D31A-4B4B-8C9F-7C6D97FCB059}" srcOrd="3" destOrd="0" presId="urn:microsoft.com/office/officeart/2008/layout/VerticalCurvedList"/>
    <dgm:cxn modelId="{70F539EA-480C-43CF-AA4D-D9A7CEE5D5D1}" type="presParOf" srcId="{A1C334B8-2AB1-4DB3-B7EE-6C66AF4D25FE}" destId="{8E705C3F-00C9-4958-9A28-F996E63BE9F4}" srcOrd="1" destOrd="0" presId="urn:microsoft.com/office/officeart/2008/layout/VerticalCurvedList"/>
    <dgm:cxn modelId="{8DEECA85-4C97-43C0-9EF3-177A94963811}" type="presParOf" srcId="{A1C334B8-2AB1-4DB3-B7EE-6C66AF4D25FE}" destId="{0DA6EFC1-C999-489F-80D6-E89B3548A6CE}" srcOrd="2" destOrd="0" presId="urn:microsoft.com/office/officeart/2008/layout/VerticalCurvedList"/>
    <dgm:cxn modelId="{D60432A0-EC0A-453B-B651-A4B4A8977B9F}" type="presParOf" srcId="{0DA6EFC1-C999-489F-80D6-E89B3548A6CE}" destId="{09009058-4714-4E62-8E3E-72D87B8E9DA6}" srcOrd="0" destOrd="0" presId="urn:microsoft.com/office/officeart/2008/layout/VerticalCurvedList"/>
    <dgm:cxn modelId="{823A381C-DBCC-439A-ACBA-E14C26ACC647}" type="presParOf" srcId="{A1C334B8-2AB1-4DB3-B7EE-6C66AF4D25FE}" destId="{73855788-EB52-44DC-9E43-5990BFB49969}" srcOrd="3" destOrd="0" presId="urn:microsoft.com/office/officeart/2008/layout/VerticalCurvedList"/>
    <dgm:cxn modelId="{DC37C0B2-02F2-442D-A572-DDE8682621B7}" type="presParOf" srcId="{A1C334B8-2AB1-4DB3-B7EE-6C66AF4D25FE}" destId="{B9568454-DCA7-4D31-9473-1566D091F8FF}" srcOrd="4" destOrd="0" presId="urn:microsoft.com/office/officeart/2008/layout/VerticalCurvedList"/>
    <dgm:cxn modelId="{8F3553DC-6D0A-45AF-BA10-C17E0611CD46}" type="presParOf" srcId="{B9568454-DCA7-4D31-9473-1566D091F8FF}" destId="{EE19028A-F26B-4E75-840A-4B8C5CCA3F76}" srcOrd="0" destOrd="0" presId="urn:microsoft.com/office/officeart/2008/layout/VerticalCurvedList"/>
    <dgm:cxn modelId="{BD165395-9929-4235-8833-43BAEE7FC2DB}" type="presParOf" srcId="{A1C334B8-2AB1-4DB3-B7EE-6C66AF4D25FE}" destId="{8D75E123-5003-46A8-8BB0-5EACF1FEA335}" srcOrd="5" destOrd="0" presId="urn:microsoft.com/office/officeart/2008/layout/VerticalCurvedList"/>
    <dgm:cxn modelId="{9539B916-AC8E-47F7-A047-F9CF95720CC5}" type="presParOf" srcId="{A1C334B8-2AB1-4DB3-B7EE-6C66AF4D25FE}" destId="{3AF5AA32-61E1-4F7A-A537-45B85F9AA832}" srcOrd="6" destOrd="0" presId="urn:microsoft.com/office/officeart/2008/layout/VerticalCurvedList"/>
    <dgm:cxn modelId="{1A6B9D46-663F-4F2E-9CF7-4B9751031CA2}" type="presParOf" srcId="{3AF5AA32-61E1-4F7A-A537-45B85F9AA832}" destId="{6AEDB1B0-F5BC-4BC0-8DD8-5C81998B921E}" srcOrd="0" destOrd="0" presId="urn:microsoft.com/office/officeart/2008/layout/VerticalCurvedList"/>
    <dgm:cxn modelId="{1EDB2DD0-1819-4D98-A70A-AE182D54DF38}" type="presParOf" srcId="{A1C334B8-2AB1-4DB3-B7EE-6C66AF4D25FE}" destId="{457784D5-BEF6-403A-BF06-9B5333777A8F}" srcOrd="7" destOrd="0" presId="urn:microsoft.com/office/officeart/2008/layout/VerticalCurvedList"/>
    <dgm:cxn modelId="{A7E385A7-D5BD-4E35-963F-5C1C48FAB021}" type="presParOf" srcId="{A1C334B8-2AB1-4DB3-B7EE-6C66AF4D25FE}" destId="{6D275581-E018-48E5-9F3A-25986264A2DC}" srcOrd="8" destOrd="0" presId="urn:microsoft.com/office/officeart/2008/layout/VerticalCurvedList"/>
    <dgm:cxn modelId="{79FD3BC4-6D9D-4FC1-81E1-60A5FA82B2AB}" type="presParOf" srcId="{6D275581-E018-48E5-9F3A-25986264A2DC}" destId="{78B19735-F150-4A58-9908-EE2EDB3BCD5C}" srcOrd="0" destOrd="0" presId="urn:microsoft.com/office/officeart/2008/layout/VerticalCurvedList"/>
    <dgm:cxn modelId="{9D2908D2-7C22-4DDB-A0C4-EDAC99D11014}" type="presParOf" srcId="{A1C334B8-2AB1-4DB3-B7EE-6C66AF4D25FE}" destId="{47FB8833-0BC2-4A4E-B5C9-9EB8B281621D}" srcOrd="9" destOrd="0" presId="urn:microsoft.com/office/officeart/2008/layout/VerticalCurvedList"/>
    <dgm:cxn modelId="{279A9A7D-4CC9-47AA-8027-4023E3C5395D}" type="presParOf" srcId="{A1C334B8-2AB1-4DB3-B7EE-6C66AF4D25FE}" destId="{40CA0A77-2AD3-46B6-938E-156AAC90D72A}" srcOrd="10" destOrd="0" presId="urn:microsoft.com/office/officeart/2008/layout/VerticalCurvedList"/>
    <dgm:cxn modelId="{ACB40361-9AEB-434E-8E7B-BAAF0E103717}" type="presParOf" srcId="{40CA0A77-2AD3-46B6-938E-156AAC90D72A}" destId="{26613157-4253-42DC-8C41-DCFF7D207CC7}" srcOrd="0" destOrd="0" presId="urn:microsoft.com/office/officeart/2008/layout/VerticalCurvedList"/>
  </dgm:cxnLst>
  <dgm:bg/>
  <dgm:whole>
    <a:ln>
      <a:solidFill>
        <a:schemeClr val="accent3"/>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8C0D38A-A9F9-4AE8-969D-24D0DCF5A58F}"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MX"/>
        </a:p>
      </dgm:t>
    </dgm:pt>
    <dgm:pt modelId="{20510DFE-838E-4959-85B9-1C8E2AE221F1}">
      <dgm:prSet phldrT="[Texto]" custT="1"/>
      <dgm:spPr/>
      <dgm:t>
        <a:bodyPr/>
        <a:lstStyle/>
        <a:p>
          <a:r>
            <a:rPr lang="es-MX" sz="1600" b="1" dirty="0">
              <a:solidFill>
                <a:schemeClr val="tx1"/>
              </a:solidFill>
            </a:rPr>
            <a:t>Análisis de la aplicación de VoIP en redes WiMAX fijas y móviles</a:t>
          </a:r>
        </a:p>
      </dgm:t>
    </dgm:pt>
    <dgm:pt modelId="{BDD471CB-5A70-412B-B701-6A5D8E9876E1}" type="parTrans" cxnId="{AD53D82E-AA1D-4F26-880E-FA86D0CFBE9D}">
      <dgm:prSet/>
      <dgm:spPr/>
      <dgm:t>
        <a:bodyPr/>
        <a:lstStyle/>
        <a:p>
          <a:endParaRPr lang="es-MX"/>
        </a:p>
      </dgm:t>
    </dgm:pt>
    <dgm:pt modelId="{F5803B5C-9100-4DFA-813A-C524AB487795}" type="sibTrans" cxnId="{AD53D82E-AA1D-4F26-880E-FA86D0CFBE9D}">
      <dgm:prSet/>
      <dgm:spPr/>
      <dgm:t>
        <a:bodyPr/>
        <a:lstStyle/>
        <a:p>
          <a:endParaRPr lang="es-MX"/>
        </a:p>
      </dgm:t>
    </dgm:pt>
    <dgm:pt modelId="{8EAFF925-BD97-4CA8-83BC-5550853AF4D3}">
      <dgm:prSet phldrT="[Texto]" custT="1"/>
      <dgm:spPr/>
      <dgm:t>
        <a:bodyPr/>
        <a:lstStyle/>
        <a:p>
          <a:r>
            <a:rPr lang="es-MX" sz="1600" b="1" dirty="0">
              <a:solidFill>
                <a:schemeClr val="tx1"/>
              </a:solidFill>
            </a:rPr>
            <a:t>Análisis de la calidad de una red WiMAX del estándar IEEE 802.16-2009</a:t>
          </a:r>
        </a:p>
      </dgm:t>
    </dgm:pt>
    <dgm:pt modelId="{9062F2A7-72B7-4DC9-ABF3-CD6C5E09F3EA}" type="parTrans" cxnId="{1F858D82-3BA4-4F5E-B660-E48262F624AF}">
      <dgm:prSet/>
      <dgm:spPr/>
      <dgm:t>
        <a:bodyPr/>
        <a:lstStyle/>
        <a:p>
          <a:endParaRPr lang="es-MX"/>
        </a:p>
      </dgm:t>
    </dgm:pt>
    <dgm:pt modelId="{32889104-CEB5-4FC7-8773-F89AAC769C04}" type="sibTrans" cxnId="{1F858D82-3BA4-4F5E-B660-E48262F624AF}">
      <dgm:prSet/>
      <dgm:spPr/>
      <dgm:t>
        <a:bodyPr/>
        <a:lstStyle/>
        <a:p>
          <a:endParaRPr lang="es-MX"/>
        </a:p>
      </dgm:t>
    </dgm:pt>
    <dgm:pt modelId="{487C2861-BAC3-4DD6-B88F-A2CDBBF78824}">
      <dgm:prSet phldrT="[Texto]" custT="1"/>
      <dgm:spPr/>
      <dgm:t>
        <a:bodyPr/>
        <a:lstStyle/>
        <a:p>
          <a:r>
            <a:rPr lang="es-MX" sz="1600" dirty="0"/>
            <a:t>Se compara y analiza el rendimiento de algunos códecs de la aplicación VoIP en WiMAX fijo y móvil</a:t>
          </a:r>
        </a:p>
      </dgm:t>
    </dgm:pt>
    <dgm:pt modelId="{A4F0F9CD-F66E-476D-96EA-E21B382C50D7}" type="parTrans" cxnId="{4339109F-9B0C-4014-8CBF-BFF7FE39BDA7}">
      <dgm:prSet/>
      <dgm:spPr/>
      <dgm:t>
        <a:bodyPr/>
        <a:lstStyle/>
        <a:p>
          <a:endParaRPr lang="es-MX"/>
        </a:p>
      </dgm:t>
    </dgm:pt>
    <dgm:pt modelId="{510762EA-15BF-480E-A5E3-CD89FF7071B2}" type="sibTrans" cxnId="{4339109F-9B0C-4014-8CBF-BFF7FE39BDA7}">
      <dgm:prSet/>
      <dgm:spPr/>
      <dgm:t>
        <a:bodyPr/>
        <a:lstStyle/>
        <a:p>
          <a:endParaRPr lang="es-MX"/>
        </a:p>
      </dgm:t>
    </dgm:pt>
    <dgm:pt modelId="{F327B06C-77E1-4740-8AA0-14162305CAD4}">
      <dgm:prSet phldrT="[Texto]" custT="1"/>
      <dgm:spPr/>
      <dgm:t>
        <a:bodyPr/>
        <a:lstStyle/>
        <a:p>
          <a:r>
            <a:rPr lang="es-MX" sz="1600" dirty="0"/>
            <a:t>En el WiMAX fijo el códec G.711 presenta un alto rendimiento y retardos menores</a:t>
          </a:r>
        </a:p>
      </dgm:t>
    </dgm:pt>
    <dgm:pt modelId="{B831F35F-FE7B-4375-9E5A-2CD9774114C0}" type="parTrans" cxnId="{6D9F6B3C-B4DD-463C-848A-FB772AFDE93F}">
      <dgm:prSet/>
      <dgm:spPr/>
      <dgm:t>
        <a:bodyPr/>
        <a:lstStyle/>
        <a:p>
          <a:endParaRPr lang="es-MX"/>
        </a:p>
      </dgm:t>
    </dgm:pt>
    <dgm:pt modelId="{6C6AB0EA-6012-4BAF-9A8C-7428A1A4B56B}" type="sibTrans" cxnId="{6D9F6B3C-B4DD-463C-848A-FB772AFDE93F}">
      <dgm:prSet/>
      <dgm:spPr/>
      <dgm:t>
        <a:bodyPr/>
        <a:lstStyle/>
        <a:p>
          <a:endParaRPr lang="es-MX"/>
        </a:p>
      </dgm:t>
    </dgm:pt>
    <dgm:pt modelId="{7FD0412B-88AB-4962-9EB7-833047B30C9E}">
      <dgm:prSet phldrT="[Texto]" custT="1"/>
      <dgm:spPr/>
      <dgm:t>
        <a:bodyPr/>
        <a:lstStyle/>
        <a:p>
          <a:r>
            <a:rPr lang="es-MX" sz="1600" dirty="0"/>
            <a:t>Llevan a cabo un análisis de la red inalámbrica mediante WiMAX en el software </a:t>
          </a:r>
          <a:r>
            <a:rPr lang="es-MX" sz="1600" dirty="0" err="1"/>
            <a:t>Qualnet</a:t>
          </a:r>
          <a:endParaRPr lang="es-MX" sz="1600" dirty="0"/>
        </a:p>
      </dgm:t>
    </dgm:pt>
    <dgm:pt modelId="{D555DA2B-FB32-46E3-86A8-DB3D664799AD}" type="parTrans" cxnId="{B20E30AC-41D9-4F7F-8E90-DAE0393042D3}">
      <dgm:prSet/>
      <dgm:spPr/>
      <dgm:t>
        <a:bodyPr/>
        <a:lstStyle/>
        <a:p>
          <a:endParaRPr lang="es-MX"/>
        </a:p>
      </dgm:t>
    </dgm:pt>
    <dgm:pt modelId="{1BC9CD1E-1A0E-4DEF-8852-823302DFE321}" type="sibTrans" cxnId="{B20E30AC-41D9-4F7F-8E90-DAE0393042D3}">
      <dgm:prSet/>
      <dgm:spPr/>
      <dgm:t>
        <a:bodyPr/>
        <a:lstStyle/>
        <a:p>
          <a:endParaRPr lang="es-MX"/>
        </a:p>
      </dgm:t>
    </dgm:pt>
    <dgm:pt modelId="{E420592D-04C7-4448-B565-52620DD053AC}">
      <dgm:prSet phldrT="[Texto]" custT="1"/>
      <dgm:spPr/>
      <dgm:t>
        <a:bodyPr/>
        <a:lstStyle/>
        <a:p>
          <a:r>
            <a:rPr lang="es-MX" sz="1600" b="0" dirty="0">
              <a:solidFill>
                <a:schemeClr val="tx1"/>
              </a:solidFill>
            </a:rPr>
            <a:t>Mediante pruebas de inundación de tráfico determinaron los parámetros de desempeño</a:t>
          </a:r>
        </a:p>
      </dgm:t>
    </dgm:pt>
    <dgm:pt modelId="{0CC0B90B-BD74-4E7E-AC7E-579619C219BC}" type="parTrans" cxnId="{4664B205-0FF2-4A55-A380-00F706B26A8B}">
      <dgm:prSet/>
      <dgm:spPr/>
      <dgm:t>
        <a:bodyPr/>
        <a:lstStyle/>
        <a:p>
          <a:endParaRPr lang="es-MX"/>
        </a:p>
      </dgm:t>
    </dgm:pt>
    <dgm:pt modelId="{6949CC48-B933-4688-8653-B7EBF459EB17}" type="sibTrans" cxnId="{4664B205-0FF2-4A55-A380-00F706B26A8B}">
      <dgm:prSet/>
      <dgm:spPr/>
      <dgm:t>
        <a:bodyPr/>
        <a:lstStyle/>
        <a:p>
          <a:endParaRPr lang="es-MX"/>
        </a:p>
      </dgm:t>
    </dgm:pt>
    <dgm:pt modelId="{6EDF5402-45CC-4D7F-B831-E7FD621248B0}">
      <dgm:prSet phldrT="[Texto]" custT="1"/>
      <dgm:spPr/>
      <dgm:t>
        <a:bodyPr/>
        <a:lstStyle/>
        <a:p>
          <a:r>
            <a:rPr lang="es-MX" sz="1600" b="0" dirty="0">
              <a:solidFill>
                <a:schemeClr val="tx1"/>
              </a:solidFill>
            </a:rPr>
            <a:t>Eficiencia de WiMAX es de un 90% en cada uno de los enlaces</a:t>
          </a:r>
        </a:p>
      </dgm:t>
    </dgm:pt>
    <dgm:pt modelId="{208C49B9-3EE9-49FB-AC3A-C64D36E5ECC5}" type="parTrans" cxnId="{729CC6A5-23D7-44BD-B5A4-E4CB9C7D5AD5}">
      <dgm:prSet/>
      <dgm:spPr/>
      <dgm:t>
        <a:bodyPr/>
        <a:lstStyle/>
        <a:p>
          <a:endParaRPr lang="es-MX"/>
        </a:p>
      </dgm:t>
    </dgm:pt>
    <dgm:pt modelId="{6AA706AD-5FBD-41A7-A9C5-CC90D9A05CD4}" type="sibTrans" cxnId="{729CC6A5-23D7-44BD-B5A4-E4CB9C7D5AD5}">
      <dgm:prSet/>
      <dgm:spPr/>
      <dgm:t>
        <a:bodyPr/>
        <a:lstStyle/>
        <a:p>
          <a:endParaRPr lang="es-MX"/>
        </a:p>
      </dgm:t>
    </dgm:pt>
    <dgm:pt modelId="{8F776EAA-D86C-4B6F-9D58-FCA525321268}">
      <dgm:prSet phldrT="[Texto]" custT="1"/>
      <dgm:spPr/>
      <dgm:t>
        <a:bodyPr/>
        <a:lstStyle/>
        <a:p>
          <a:r>
            <a:rPr lang="es-MX" sz="1600" b="1" dirty="0">
              <a:solidFill>
                <a:schemeClr val="tx1"/>
              </a:solidFill>
            </a:rPr>
            <a:t>Evaluación de los parámetros de </a:t>
          </a:r>
          <a:r>
            <a:rPr lang="es-MX" sz="1600" b="1" dirty="0" err="1">
              <a:solidFill>
                <a:schemeClr val="tx1"/>
              </a:solidFill>
            </a:rPr>
            <a:t>QoS</a:t>
          </a:r>
          <a:r>
            <a:rPr lang="es-MX" sz="1600" b="1" dirty="0">
              <a:solidFill>
                <a:schemeClr val="tx1"/>
              </a:solidFill>
            </a:rPr>
            <a:t> para WiMAX IEEE 802.16-2009</a:t>
          </a:r>
          <a:endParaRPr lang="es-MX" sz="1200" b="0" dirty="0">
            <a:solidFill>
              <a:schemeClr val="tx1"/>
            </a:solidFill>
          </a:endParaRPr>
        </a:p>
      </dgm:t>
    </dgm:pt>
    <dgm:pt modelId="{39179DE3-834B-4458-87A9-65A6778151F6}" type="parTrans" cxnId="{4D4DF2FF-2B93-4095-A805-8EC4CC1F0683}">
      <dgm:prSet/>
      <dgm:spPr/>
      <dgm:t>
        <a:bodyPr/>
        <a:lstStyle/>
        <a:p>
          <a:endParaRPr lang="es-MX"/>
        </a:p>
      </dgm:t>
    </dgm:pt>
    <dgm:pt modelId="{42FD228C-9434-4209-B838-BF9A09459F8C}" type="sibTrans" cxnId="{4D4DF2FF-2B93-4095-A805-8EC4CC1F0683}">
      <dgm:prSet/>
      <dgm:spPr/>
      <dgm:t>
        <a:bodyPr/>
        <a:lstStyle/>
        <a:p>
          <a:endParaRPr lang="es-MX"/>
        </a:p>
      </dgm:t>
    </dgm:pt>
    <dgm:pt modelId="{3A937749-09DD-4499-9084-31141E243B8D}">
      <dgm:prSet phldrT="[Texto]" custT="1"/>
      <dgm:spPr/>
      <dgm:t>
        <a:bodyPr/>
        <a:lstStyle/>
        <a:p>
          <a:r>
            <a:rPr lang="es-MX" sz="1600" b="0" dirty="0">
              <a:solidFill>
                <a:schemeClr val="tx1"/>
              </a:solidFill>
            </a:rPr>
            <a:t>Se consideraron datos para un servicio de videoconferencia y para la voz el uso de un códec de G.729A</a:t>
          </a:r>
          <a:endParaRPr lang="es-MX" sz="1200" b="0" dirty="0">
            <a:solidFill>
              <a:schemeClr val="tx1"/>
            </a:solidFill>
          </a:endParaRPr>
        </a:p>
      </dgm:t>
    </dgm:pt>
    <dgm:pt modelId="{639FE4BE-55CD-45C5-941E-FD3EEAFADD5B}" type="parTrans" cxnId="{CD3642DB-D37E-499C-938C-7307D23ECC6E}">
      <dgm:prSet/>
      <dgm:spPr/>
      <dgm:t>
        <a:bodyPr/>
        <a:lstStyle/>
        <a:p>
          <a:endParaRPr lang="es-MX"/>
        </a:p>
      </dgm:t>
    </dgm:pt>
    <dgm:pt modelId="{F1D97524-A629-4118-8FA1-0594CE62AF9D}" type="sibTrans" cxnId="{CD3642DB-D37E-499C-938C-7307D23ECC6E}">
      <dgm:prSet/>
      <dgm:spPr/>
      <dgm:t>
        <a:bodyPr/>
        <a:lstStyle/>
        <a:p>
          <a:endParaRPr lang="es-MX"/>
        </a:p>
      </dgm:t>
    </dgm:pt>
    <dgm:pt modelId="{A041CA44-DC6A-4162-A7DE-E7DC83393433}">
      <dgm:prSet phldrT="[Texto]" custT="1"/>
      <dgm:spPr/>
      <dgm:t>
        <a:bodyPr/>
        <a:lstStyle/>
        <a:p>
          <a:r>
            <a:rPr lang="es-MX" sz="1600" b="0" dirty="0">
              <a:solidFill>
                <a:schemeClr val="tx1"/>
              </a:solidFill>
            </a:rPr>
            <a:t>Cuando la eficiencia de la red aumenta el </a:t>
          </a:r>
          <a:r>
            <a:rPr lang="es-MX" sz="1600" b="0" dirty="0" err="1">
              <a:solidFill>
                <a:schemeClr val="tx1"/>
              </a:solidFill>
            </a:rPr>
            <a:t>Delay</a:t>
          </a:r>
          <a:r>
            <a:rPr lang="es-MX" sz="1600" b="0" dirty="0">
              <a:solidFill>
                <a:schemeClr val="tx1"/>
              </a:solidFill>
            </a:rPr>
            <a:t> también</a:t>
          </a:r>
        </a:p>
        <a:p>
          <a:endParaRPr lang="es-MX" sz="1200" b="0" dirty="0">
            <a:solidFill>
              <a:schemeClr val="tx1"/>
            </a:solidFill>
          </a:endParaRPr>
        </a:p>
      </dgm:t>
    </dgm:pt>
    <dgm:pt modelId="{5F6B8160-7FAC-4952-BF73-8FD21EE9DA20}" type="parTrans" cxnId="{ED0E4D10-FBDB-4474-A1F3-4AF3F2FA419D}">
      <dgm:prSet/>
      <dgm:spPr/>
      <dgm:t>
        <a:bodyPr/>
        <a:lstStyle/>
        <a:p>
          <a:endParaRPr lang="es-MX"/>
        </a:p>
      </dgm:t>
    </dgm:pt>
    <dgm:pt modelId="{38BFF03E-BFBF-4D93-A875-9F87BED52CF5}" type="sibTrans" cxnId="{ED0E4D10-FBDB-4474-A1F3-4AF3F2FA419D}">
      <dgm:prSet/>
      <dgm:spPr/>
      <dgm:t>
        <a:bodyPr/>
        <a:lstStyle/>
        <a:p>
          <a:endParaRPr lang="es-MX"/>
        </a:p>
      </dgm:t>
    </dgm:pt>
    <dgm:pt modelId="{952801A2-1A3C-41F3-B1B1-781CE46DDE96}" type="pres">
      <dgm:prSet presAssocID="{F8C0D38A-A9F9-4AE8-969D-24D0DCF5A58F}" presName="linear" presStyleCnt="0">
        <dgm:presLayoutVars>
          <dgm:dir/>
          <dgm:animLvl val="lvl"/>
          <dgm:resizeHandles val="exact"/>
        </dgm:presLayoutVars>
      </dgm:prSet>
      <dgm:spPr/>
      <dgm:t>
        <a:bodyPr/>
        <a:lstStyle/>
        <a:p>
          <a:endParaRPr lang="es-EC"/>
        </a:p>
      </dgm:t>
    </dgm:pt>
    <dgm:pt modelId="{9E99D380-BB31-4E02-A411-947FEB6BDBFE}" type="pres">
      <dgm:prSet presAssocID="{20510DFE-838E-4959-85B9-1C8E2AE221F1}" presName="parentLin" presStyleCnt="0"/>
      <dgm:spPr/>
    </dgm:pt>
    <dgm:pt modelId="{4C016E33-8A7C-4517-9C07-04F3F9D394FA}" type="pres">
      <dgm:prSet presAssocID="{20510DFE-838E-4959-85B9-1C8E2AE221F1}" presName="parentLeftMargin" presStyleLbl="node1" presStyleIdx="0" presStyleCnt="3"/>
      <dgm:spPr/>
      <dgm:t>
        <a:bodyPr/>
        <a:lstStyle/>
        <a:p>
          <a:endParaRPr lang="es-EC"/>
        </a:p>
      </dgm:t>
    </dgm:pt>
    <dgm:pt modelId="{DDAC063C-7B3F-46D4-B8C7-9F24D3E978D7}" type="pres">
      <dgm:prSet presAssocID="{20510DFE-838E-4959-85B9-1C8E2AE221F1}" presName="parentText" presStyleLbl="node1" presStyleIdx="0" presStyleCnt="3">
        <dgm:presLayoutVars>
          <dgm:chMax val="0"/>
          <dgm:bulletEnabled val="1"/>
        </dgm:presLayoutVars>
      </dgm:prSet>
      <dgm:spPr/>
      <dgm:t>
        <a:bodyPr/>
        <a:lstStyle/>
        <a:p>
          <a:endParaRPr lang="es-EC"/>
        </a:p>
      </dgm:t>
    </dgm:pt>
    <dgm:pt modelId="{874FEF84-7682-4DEB-8EA8-0C51B270AF73}" type="pres">
      <dgm:prSet presAssocID="{20510DFE-838E-4959-85B9-1C8E2AE221F1}" presName="negativeSpace" presStyleCnt="0"/>
      <dgm:spPr/>
    </dgm:pt>
    <dgm:pt modelId="{1ECC4A32-D0E7-4982-9CA7-D17596D462BC}" type="pres">
      <dgm:prSet presAssocID="{20510DFE-838E-4959-85B9-1C8E2AE221F1}" presName="childText" presStyleLbl="conFgAcc1" presStyleIdx="0" presStyleCnt="3">
        <dgm:presLayoutVars>
          <dgm:bulletEnabled val="1"/>
        </dgm:presLayoutVars>
      </dgm:prSet>
      <dgm:spPr/>
      <dgm:t>
        <a:bodyPr/>
        <a:lstStyle/>
        <a:p>
          <a:endParaRPr lang="es-EC"/>
        </a:p>
      </dgm:t>
    </dgm:pt>
    <dgm:pt modelId="{A10F4D1A-5B77-49E7-A005-6C5C5E8450B1}" type="pres">
      <dgm:prSet presAssocID="{F5803B5C-9100-4DFA-813A-C524AB487795}" presName="spaceBetweenRectangles" presStyleCnt="0"/>
      <dgm:spPr/>
    </dgm:pt>
    <dgm:pt modelId="{209BFB2F-4019-4AE7-B2AB-8A34A54F7C4D}" type="pres">
      <dgm:prSet presAssocID="{8EAFF925-BD97-4CA8-83BC-5550853AF4D3}" presName="parentLin" presStyleCnt="0"/>
      <dgm:spPr/>
    </dgm:pt>
    <dgm:pt modelId="{D81C5ACF-E7CD-4672-8870-8FE148B0DBF9}" type="pres">
      <dgm:prSet presAssocID="{8EAFF925-BD97-4CA8-83BC-5550853AF4D3}" presName="parentLeftMargin" presStyleLbl="node1" presStyleIdx="0" presStyleCnt="3"/>
      <dgm:spPr/>
      <dgm:t>
        <a:bodyPr/>
        <a:lstStyle/>
        <a:p>
          <a:endParaRPr lang="es-EC"/>
        </a:p>
      </dgm:t>
    </dgm:pt>
    <dgm:pt modelId="{124219E1-02B2-4EFC-B7F4-66F589AB64C4}" type="pres">
      <dgm:prSet presAssocID="{8EAFF925-BD97-4CA8-83BC-5550853AF4D3}" presName="parentText" presStyleLbl="node1" presStyleIdx="1" presStyleCnt="3">
        <dgm:presLayoutVars>
          <dgm:chMax val="0"/>
          <dgm:bulletEnabled val="1"/>
        </dgm:presLayoutVars>
      </dgm:prSet>
      <dgm:spPr/>
      <dgm:t>
        <a:bodyPr/>
        <a:lstStyle/>
        <a:p>
          <a:endParaRPr lang="es-EC"/>
        </a:p>
      </dgm:t>
    </dgm:pt>
    <dgm:pt modelId="{EB1766AB-648E-4A8B-BDBB-0436FF38DB6F}" type="pres">
      <dgm:prSet presAssocID="{8EAFF925-BD97-4CA8-83BC-5550853AF4D3}" presName="negativeSpace" presStyleCnt="0"/>
      <dgm:spPr/>
    </dgm:pt>
    <dgm:pt modelId="{0D411B5F-5FDC-43AC-A313-E9D195172492}" type="pres">
      <dgm:prSet presAssocID="{8EAFF925-BD97-4CA8-83BC-5550853AF4D3}" presName="childText" presStyleLbl="conFgAcc1" presStyleIdx="1" presStyleCnt="3" custLinFactNeighborX="180" custLinFactNeighborY="8546">
        <dgm:presLayoutVars>
          <dgm:bulletEnabled val="1"/>
        </dgm:presLayoutVars>
      </dgm:prSet>
      <dgm:spPr/>
      <dgm:t>
        <a:bodyPr/>
        <a:lstStyle/>
        <a:p>
          <a:endParaRPr lang="es-EC"/>
        </a:p>
      </dgm:t>
    </dgm:pt>
    <dgm:pt modelId="{E61FDD75-ECF2-43D5-9CDC-C2A7F523FA87}" type="pres">
      <dgm:prSet presAssocID="{32889104-CEB5-4FC7-8773-F89AAC769C04}" presName="spaceBetweenRectangles" presStyleCnt="0"/>
      <dgm:spPr/>
    </dgm:pt>
    <dgm:pt modelId="{C2D41E40-2CBD-45FE-961F-8F404785BBA9}" type="pres">
      <dgm:prSet presAssocID="{8F776EAA-D86C-4B6F-9D58-FCA525321268}" presName="parentLin" presStyleCnt="0"/>
      <dgm:spPr/>
    </dgm:pt>
    <dgm:pt modelId="{6788606F-A005-43E2-BD71-13BD6F8D7757}" type="pres">
      <dgm:prSet presAssocID="{8F776EAA-D86C-4B6F-9D58-FCA525321268}" presName="parentLeftMargin" presStyleLbl="node1" presStyleIdx="1" presStyleCnt="3"/>
      <dgm:spPr/>
      <dgm:t>
        <a:bodyPr/>
        <a:lstStyle/>
        <a:p>
          <a:endParaRPr lang="es-EC"/>
        </a:p>
      </dgm:t>
    </dgm:pt>
    <dgm:pt modelId="{CCC9AFA1-B0A3-4751-A9DC-DE00F83BC067}" type="pres">
      <dgm:prSet presAssocID="{8F776EAA-D86C-4B6F-9D58-FCA525321268}" presName="parentText" presStyleLbl="node1" presStyleIdx="2" presStyleCnt="3">
        <dgm:presLayoutVars>
          <dgm:chMax val="0"/>
          <dgm:bulletEnabled val="1"/>
        </dgm:presLayoutVars>
      </dgm:prSet>
      <dgm:spPr/>
      <dgm:t>
        <a:bodyPr/>
        <a:lstStyle/>
        <a:p>
          <a:endParaRPr lang="es-EC"/>
        </a:p>
      </dgm:t>
    </dgm:pt>
    <dgm:pt modelId="{7E12B952-6D52-430B-A438-8DA9C96DC9A4}" type="pres">
      <dgm:prSet presAssocID="{8F776EAA-D86C-4B6F-9D58-FCA525321268}" presName="negativeSpace" presStyleCnt="0"/>
      <dgm:spPr/>
    </dgm:pt>
    <dgm:pt modelId="{FCB5BD70-D5E4-48A0-B658-F865403702AE}" type="pres">
      <dgm:prSet presAssocID="{8F776EAA-D86C-4B6F-9D58-FCA525321268}" presName="childText" presStyleLbl="conFgAcc1" presStyleIdx="2" presStyleCnt="3">
        <dgm:presLayoutVars>
          <dgm:bulletEnabled val="1"/>
        </dgm:presLayoutVars>
      </dgm:prSet>
      <dgm:spPr/>
      <dgm:t>
        <a:bodyPr/>
        <a:lstStyle/>
        <a:p>
          <a:endParaRPr lang="es-EC"/>
        </a:p>
      </dgm:t>
    </dgm:pt>
  </dgm:ptLst>
  <dgm:cxnLst>
    <dgm:cxn modelId="{75528BF1-ABA3-4E8E-BF31-699471C282F9}" type="presOf" srcId="{487C2861-BAC3-4DD6-B88F-A2CDBBF78824}" destId="{1ECC4A32-D0E7-4982-9CA7-D17596D462BC}" srcOrd="0" destOrd="0" presId="urn:microsoft.com/office/officeart/2005/8/layout/list1"/>
    <dgm:cxn modelId="{ED0E4D10-FBDB-4474-A1F3-4AF3F2FA419D}" srcId="{8F776EAA-D86C-4B6F-9D58-FCA525321268}" destId="{A041CA44-DC6A-4162-A7DE-E7DC83393433}" srcOrd="1" destOrd="0" parTransId="{5F6B8160-7FAC-4952-BF73-8FD21EE9DA20}" sibTransId="{38BFF03E-BFBF-4D93-A875-9F87BED52CF5}"/>
    <dgm:cxn modelId="{0178379D-307C-47B3-A4BE-26B68112CEDA}" type="presOf" srcId="{8F776EAA-D86C-4B6F-9D58-FCA525321268}" destId="{CCC9AFA1-B0A3-4751-A9DC-DE00F83BC067}" srcOrd="1" destOrd="0" presId="urn:microsoft.com/office/officeart/2005/8/layout/list1"/>
    <dgm:cxn modelId="{1F858D82-3BA4-4F5E-B660-E48262F624AF}" srcId="{F8C0D38A-A9F9-4AE8-969D-24D0DCF5A58F}" destId="{8EAFF925-BD97-4CA8-83BC-5550853AF4D3}" srcOrd="1" destOrd="0" parTransId="{9062F2A7-72B7-4DC9-ABF3-CD6C5E09F3EA}" sibTransId="{32889104-CEB5-4FC7-8773-F89AAC769C04}"/>
    <dgm:cxn modelId="{DAA06BA1-DFE3-4F85-92D0-25EEC511AB16}" type="presOf" srcId="{F327B06C-77E1-4740-8AA0-14162305CAD4}" destId="{1ECC4A32-D0E7-4982-9CA7-D17596D462BC}" srcOrd="0" destOrd="1" presId="urn:microsoft.com/office/officeart/2005/8/layout/list1"/>
    <dgm:cxn modelId="{CF685149-0E5C-45B8-83ED-ECA306F78022}" type="presOf" srcId="{7FD0412B-88AB-4962-9EB7-833047B30C9E}" destId="{1ECC4A32-D0E7-4982-9CA7-D17596D462BC}" srcOrd="0" destOrd="2" presId="urn:microsoft.com/office/officeart/2005/8/layout/list1"/>
    <dgm:cxn modelId="{3BFF50AF-CFF7-420E-B72C-E7FC3E7FB0C6}" type="presOf" srcId="{8EAFF925-BD97-4CA8-83BC-5550853AF4D3}" destId="{D81C5ACF-E7CD-4672-8870-8FE148B0DBF9}" srcOrd="0" destOrd="0" presId="urn:microsoft.com/office/officeart/2005/8/layout/list1"/>
    <dgm:cxn modelId="{358BF10B-BD62-420A-9CB4-0A9F773DDA42}" type="presOf" srcId="{3A937749-09DD-4499-9084-31141E243B8D}" destId="{FCB5BD70-D5E4-48A0-B658-F865403702AE}" srcOrd="0" destOrd="0" presId="urn:microsoft.com/office/officeart/2005/8/layout/list1"/>
    <dgm:cxn modelId="{4664B205-0FF2-4A55-A380-00F706B26A8B}" srcId="{8EAFF925-BD97-4CA8-83BC-5550853AF4D3}" destId="{E420592D-04C7-4448-B565-52620DD053AC}" srcOrd="0" destOrd="0" parTransId="{0CC0B90B-BD74-4E7E-AC7E-579619C219BC}" sibTransId="{6949CC48-B933-4688-8653-B7EBF459EB17}"/>
    <dgm:cxn modelId="{C5FB6A12-88F4-483F-AF86-DC302DADB9CD}" type="presOf" srcId="{6EDF5402-45CC-4D7F-B831-E7FD621248B0}" destId="{0D411B5F-5FDC-43AC-A313-E9D195172492}" srcOrd="0" destOrd="1" presId="urn:microsoft.com/office/officeart/2005/8/layout/list1"/>
    <dgm:cxn modelId="{03063925-26C3-4F49-81A1-DAFDD40C4692}" type="presOf" srcId="{A041CA44-DC6A-4162-A7DE-E7DC83393433}" destId="{FCB5BD70-D5E4-48A0-B658-F865403702AE}" srcOrd="0" destOrd="1" presId="urn:microsoft.com/office/officeart/2005/8/layout/list1"/>
    <dgm:cxn modelId="{4D4DF2FF-2B93-4095-A805-8EC4CC1F0683}" srcId="{F8C0D38A-A9F9-4AE8-969D-24D0DCF5A58F}" destId="{8F776EAA-D86C-4B6F-9D58-FCA525321268}" srcOrd="2" destOrd="0" parTransId="{39179DE3-834B-4458-87A9-65A6778151F6}" sibTransId="{42FD228C-9434-4209-B838-BF9A09459F8C}"/>
    <dgm:cxn modelId="{AD53D82E-AA1D-4F26-880E-FA86D0CFBE9D}" srcId="{F8C0D38A-A9F9-4AE8-969D-24D0DCF5A58F}" destId="{20510DFE-838E-4959-85B9-1C8E2AE221F1}" srcOrd="0" destOrd="0" parTransId="{BDD471CB-5A70-412B-B701-6A5D8E9876E1}" sibTransId="{F5803B5C-9100-4DFA-813A-C524AB487795}"/>
    <dgm:cxn modelId="{C5ADC667-4D51-4EC4-80A4-80EB557C1943}" type="presOf" srcId="{20510DFE-838E-4959-85B9-1C8E2AE221F1}" destId="{4C016E33-8A7C-4517-9C07-04F3F9D394FA}" srcOrd="0" destOrd="0" presId="urn:microsoft.com/office/officeart/2005/8/layout/list1"/>
    <dgm:cxn modelId="{4757E7C2-697A-4D2E-A2A1-7B99A2231F4B}" type="presOf" srcId="{20510DFE-838E-4959-85B9-1C8E2AE221F1}" destId="{DDAC063C-7B3F-46D4-B8C7-9F24D3E978D7}" srcOrd="1" destOrd="0" presId="urn:microsoft.com/office/officeart/2005/8/layout/list1"/>
    <dgm:cxn modelId="{E3682B35-5DCB-409E-9FE9-360ED962B590}" type="presOf" srcId="{8F776EAA-D86C-4B6F-9D58-FCA525321268}" destId="{6788606F-A005-43E2-BD71-13BD6F8D7757}" srcOrd="0" destOrd="0" presId="urn:microsoft.com/office/officeart/2005/8/layout/list1"/>
    <dgm:cxn modelId="{42ACE03F-1D65-4DCB-94BD-1DC5D0E4725D}" type="presOf" srcId="{F8C0D38A-A9F9-4AE8-969D-24D0DCF5A58F}" destId="{952801A2-1A3C-41F3-B1B1-781CE46DDE96}" srcOrd="0" destOrd="0" presId="urn:microsoft.com/office/officeart/2005/8/layout/list1"/>
    <dgm:cxn modelId="{4339109F-9B0C-4014-8CBF-BFF7FE39BDA7}" srcId="{20510DFE-838E-4959-85B9-1C8E2AE221F1}" destId="{487C2861-BAC3-4DD6-B88F-A2CDBBF78824}" srcOrd="0" destOrd="0" parTransId="{A4F0F9CD-F66E-476D-96EA-E21B382C50D7}" sibTransId="{510762EA-15BF-480E-A5E3-CD89FF7071B2}"/>
    <dgm:cxn modelId="{CD3642DB-D37E-499C-938C-7307D23ECC6E}" srcId="{8F776EAA-D86C-4B6F-9D58-FCA525321268}" destId="{3A937749-09DD-4499-9084-31141E243B8D}" srcOrd="0" destOrd="0" parTransId="{639FE4BE-55CD-45C5-941E-FD3EEAFADD5B}" sibTransId="{F1D97524-A629-4118-8FA1-0594CE62AF9D}"/>
    <dgm:cxn modelId="{729CC6A5-23D7-44BD-B5A4-E4CB9C7D5AD5}" srcId="{8EAFF925-BD97-4CA8-83BC-5550853AF4D3}" destId="{6EDF5402-45CC-4D7F-B831-E7FD621248B0}" srcOrd="1" destOrd="0" parTransId="{208C49B9-3EE9-49FB-AC3A-C64D36E5ECC5}" sibTransId="{6AA706AD-5FBD-41A7-A9C5-CC90D9A05CD4}"/>
    <dgm:cxn modelId="{94B84874-B94D-45FC-A0DC-C952B8767F2A}" type="presOf" srcId="{E420592D-04C7-4448-B565-52620DD053AC}" destId="{0D411B5F-5FDC-43AC-A313-E9D195172492}" srcOrd="0" destOrd="0" presId="urn:microsoft.com/office/officeart/2005/8/layout/list1"/>
    <dgm:cxn modelId="{6D9F6B3C-B4DD-463C-848A-FB772AFDE93F}" srcId="{20510DFE-838E-4959-85B9-1C8E2AE221F1}" destId="{F327B06C-77E1-4740-8AA0-14162305CAD4}" srcOrd="1" destOrd="0" parTransId="{B831F35F-FE7B-4375-9E5A-2CD9774114C0}" sibTransId="{6C6AB0EA-6012-4BAF-9A8C-7428A1A4B56B}"/>
    <dgm:cxn modelId="{B20E30AC-41D9-4F7F-8E90-DAE0393042D3}" srcId="{20510DFE-838E-4959-85B9-1C8E2AE221F1}" destId="{7FD0412B-88AB-4962-9EB7-833047B30C9E}" srcOrd="2" destOrd="0" parTransId="{D555DA2B-FB32-46E3-86A8-DB3D664799AD}" sibTransId="{1BC9CD1E-1A0E-4DEF-8852-823302DFE321}"/>
    <dgm:cxn modelId="{40BE4695-63C2-4431-A11B-B7416FDD8297}" type="presOf" srcId="{8EAFF925-BD97-4CA8-83BC-5550853AF4D3}" destId="{124219E1-02B2-4EFC-B7F4-66F589AB64C4}" srcOrd="1" destOrd="0" presId="urn:microsoft.com/office/officeart/2005/8/layout/list1"/>
    <dgm:cxn modelId="{27BEAC3B-6053-4B1E-9BB1-37899E18766F}" type="presParOf" srcId="{952801A2-1A3C-41F3-B1B1-781CE46DDE96}" destId="{9E99D380-BB31-4E02-A411-947FEB6BDBFE}" srcOrd="0" destOrd="0" presId="urn:microsoft.com/office/officeart/2005/8/layout/list1"/>
    <dgm:cxn modelId="{86576867-E22C-423F-B9BC-93AFB309A252}" type="presParOf" srcId="{9E99D380-BB31-4E02-A411-947FEB6BDBFE}" destId="{4C016E33-8A7C-4517-9C07-04F3F9D394FA}" srcOrd="0" destOrd="0" presId="urn:microsoft.com/office/officeart/2005/8/layout/list1"/>
    <dgm:cxn modelId="{FE9FE6E9-EFAA-43EE-AD59-09BDF0DC5FEE}" type="presParOf" srcId="{9E99D380-BB31-4E02-A411-947FEB6BDBFE}" destId="{DDAC063C-7B3F-46D4-B8C7-9F24D3E978D7}" srcOrd="1" destOrd="0" presId="urn:microsoft.com/office/officeart/2005/8/layout/list1"/>
    <dgm:cxn modelId="{C363B76A-3855-4DD0-A4E4-8485E6933059}" type="presParOf" srcId="{952801A2-1A3C-41F3-B1B1-781CE46DDE96}" destId="{874FEF84-7682-4DEB-8EA8-0C51B270AF73}" srcOrd="1" destOrd="0" presId="urn:microsoft.com/office/officeart/2005/8/layout/list1"/>
    <dgm:cxn modelId="{ACFFCA26-61F1-4559-BDEC-3E66AC8232C0}" type="presParOf" srcId="{952801A2-1A3C-41F3-B1B1-781CE46DDE96}" destId="{1ECC4A32-D0E7-4982-9CA7-D17596D462BC}" srcOrd="2" destOrd="0" presId="urn:microsoft.com/office/officeart/2005/8/layout/list1"/>
    <dgm:cxn modelId="{49F2B010-9B2C-48C1-A559-6781089D11FE}" type="presParOf" srcId="{952801A2-1A3C-41F3-B1B1-781CE46DDE96}" destId="{A10F4D1A-5B77-49E7-A005-6C5C5E8450B1}" srcOrd="3" destOrd="0" presId="urn:microsoft.com/office/officeart/2005/8/layout/list1"/>
    <dgm:cxn modelId="{298324E6-9D3A-4F89-8026-265B63BC2416}" type="presParOf" srcId="{952801A2-1A3C-41F3-B1B1-781CE46DDE96}" destId="{209BFB2F-4019-4AE7-B2AB-8A34A54F7C4D}" srcOrd="4" destOrd="0" presId="urn:microsoft.com/office/officeart/2005/8/layout/list1"/>
    <dgm:cxn modelId="{200725EC-CCCB-42F1-86FB-FC566470AB2B}" type="presParOf" srcId="{209BFB2F-4019-4AE7-B2AB-8A34A54F7C4D}" destId="{D81C5ACF-E7CD-4672-8870-8FE148B0DBF9}" srcOrd="0" destOrd="0" presId="urn:microsoft.com/office/officeart/2005/8/layout/list1"/>
    <dgm:cxn modelId="{03AD58EC-3832-4145-8C24-FD637A7C405A}" type="presParOf" srcId="{209BFB2F-4019-4AE7-B2AB-8A34A54F7C4D}" destId="{124219E1-02B2-4EFC-B7F4-66F589AB64C4}" srcOrd="1" destOrd="0" presId="urn:microsoft.com/office/officeart/2005/8/layout/list1"/>
    <dgm:cxn modelId="{E0639CD8-CAD7-4403-8D67-334D1D6FF5FE}" type="presParOf" srcId="{952801A2-1A3C-41F3-B1B1-781CE46DDE96}" destId="{EB1766AB-648E-4A8B-BDBB-0436FF38DB6F}" srcOrd="5" destOrd="0" presId="urn:microsoft.com/office/officeart/2005/8/layout/list1"/>
    <dgm:cxn modelId="{9FB24B6B-E3FD-4348-A220-E39137D3E1D9}" type="presParOf" srcId="{952801A2-1A3C-41F3-B1B1-781CE46DDE96}" destId="{0D411B5F-5FDC-43AC-A313-E9D195172492}" srcOrd="6" destOrd="0" presId="urn:microsoft.com/office/officeart/2005/8/layout/list1"/>
    <dgm:cxn modelId="{804B943F-9A27-4260-BC40-8780C6A2128D}" type="presParOf" srcId="{952801A2-1A3C-41F3-B1B1-781CE46DDE96}" destId="{E61FDD75-ECF2-43D5-9CDC-C2A7F523FA87}" srcOrd="7" destOrd="0" presId="urn:microsoft.com/office/officeart/2005/8/layout/list1"/>
    <dgm:cxn modelId="{510554EE-7CFA-44C0-B4B9-E8241C4B60F2}" type="presParOf" srcId="{952801A2-1A3C-41F3-B1B1-781CE46DDE96}" destId="{C2D41E40-2CBD-45FE-961F-8F404785BBA9}" srcOrd="8" destOrd="0" presId="urn:microsoft.com/office/officeart/2005/8/layout/list1"/>
    <dgm:cxn modelId="{77C71032-5C96-4A96-BA21-66ED18A56353}" type="presParOf" srcId="{C2D41E40-2CBD-45FE-961F-8F404785BBA9}" destId="{6788606F-A005-43E2-BD71-13BD6F8D7757}" srcOrd="0" destOrd="0" presId="urn:microsoft.com/office/officeart/2005/8/layout/list1"/>
    <dgm:cxn modelId="{574A2145-E15C-48EF-8C71-3E3845E9EABE}" type="presParOf" srcId="{C2D41E40-2CBD-45FE-961F-8F404785BBA9}" destId="{CCC9AFA1-B0A3-4751-A9DC-DE00F83BC067}" srcOrd="1" destOrd="0" presId="urn:microsoft.com/office/officeart/2005/8/layout/list1"/>
    <dgm:cxn modelId="{DDBB21F9-20C3-4DB6-AA2B-DDD83701D7F8}" type="presParOf" srcId="{952801A2-1A3C-41F3-B1B1-781CE46DDE96}" destId="{7E12B952-6D52-430B-A438-8DA9C96DC9A4}" srcOrd="9" destOrd="0" presId="urn:microsoft.com/office/officeart/2005/8/layout/list1"/>
    <dgm:cxn modelId="{415B762A-FB70-4406-8F0B-4674EDEE512B}" type="presParOf" srcId="{952801A2-1A3C-41F3-B1B1-781CE46DDE96}" destId="{FCB5BD70-D5E4-48A0-B658-F865403702AE}"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CC4A32-D0E7-4982-9CA7-D17596D462BC}">
      <dsp:nvSpPr>
        <dsp:cNvPr id="0" name=""/>
        <dsp:cNvSpPr/>
      </dsp:nvSpPr>
      <dsp:spPr>
        <a:xfrm>
          <a:off x="0" y="298702"/>
          <a:ext cx="8769152" cy="1890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0584" tIns="416560" rIns="680584" bIns="113792" numCol="1" spcCol="1270" anchor="t" anchorCtr="0">
          <a:noAutofit/>
        </a:bodyPr>
        <a:lstStyle/>
        <a:p>
          <a:pPr marL="171450" lvl="1" indent="-171450" algn="l" defTabSz="711200">
            <a:lnSpc>
              <a:spcPct val="90000"/>
            </a:lnSpc>
            <a:spcBef>
              <a:spcPct val="0"/>
            </a:spcBef>
            <a:spcAft>
              <a:spcPct val="15000"/>
            </a:spcAft>
            <a:buChar char="••"/>
          </a:pPr>
          <a:r>
            <a:rPr lang="es-MX" sz="1600" kern="1200" dirty="0"/>
            <a:t>Se compara y analiza el rendimiento de algunos códecs de la aplicación VoIP en WiMAX fijo y móvil</a:t>
          </a:r>
        </a:p>
        <a:p>
          <a:pPr marL="171450" lvl="1" indent="-171450" algn="l" defTabSz="711200">
            <a:lnSpc>
              <a:spcPct val="90000"/>
            </a:lnSpc>
            <a:spcBef>
              <a:spcPct val="0"/>
            </a:spcBef>
            <a:spcAft>
              <a:spcPct val="15000"/>
            </a:spcAft>
            <a:buChar char="••"/>
          </a:pPr>
          <a:r>
            <a:rPr lang="es-MX" sz="1600" kern="1200" dirty="0"/>
            <a:t>En el WiMAX fijo el códec G.711 presenta un alto rendimiento y retardos menores</a:t>
          </a:r>
        </a:p>
        <a:p>
          <a:pPr marL="171450" lvl="1" indent="-171450" algn="l" defTabSz="711200">
            <a:lnSpc>
              <a:spcPct val="90000"/>
            </a:lnSpc>
            <a:spcBef>
              <a:spcPct val="0"/>
            </a:spcBef>
            <a:spcAft>
              <a:spcPct val="15000"/>
            </a:spcAft>
            <a:buChar char="••"/>
          </a:pPr>
          <a:r>
            <a:rPr lang="es-MX" sz="1600" kern="1200" dirty="0"/>
            <a:t>Llevan a cabo un análisis de la red inalámbrica mediante WiMAX en el software </a:t>
          </a:r>
          <a:r>
            <a:rPr lang="es-MX" sz="1600" kern="1200" dirty="0" err="1"/>
            <a:t>Qualnet</a:t>
          </a:r>
          <a:endParaRPr lang="es-MX" sz="1600" kern="1200" dirty="0"/>
        </a:p>
      </dsp:txBody>
      <dsp:txXfrm>
        <a:off x="0" y="298702"/>
        <a:ext cx="8769152" cy="1890000"/>
      </dsp:txXfrm>
    </dsp:sp>
    <dsp:sp modelId="{DDAC063C-7B3F-46D4-B8C7-9F24D3E978D7}">
      <dsp:nvSpPr>
        <dsp:cNvPr id="0" name=""/>
        <dsp:cNvSpPr/>
      </dsp:nvSpPr>
      <dsp:spPr>
        <a:xfrm>
          <a:off x="438457" y="3502"/>
          <a:ext cx="6138406" cy="5904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2017" tIns="0" rIns="232017" bIns="0" numCol="1" spcCol="1270" anchor="ctr" anchorCtr="0">
          <a:noAutofit/>
        </a:bodyPr>
        <a:lstStyle/>
        <a:p>
          <a:pPr lvl="0" algn="l" defTabSz="711200">
            <a:lnSpc>
              <a:spcPct val="90000"/>
            </a:lnSpc>
            <a:spcBef>
              <a:spcPct val="0"/>
            </a:spcBef>
            <a:spcAft>
              <a:spcPct val="35000"/>
            </a:spcAft>
          </a:pPr>
          <a:r>
            <a:rPr lang="es-MX" sz="1600" b="1" kern="1200" dirty="0">
              <a:solidFill>
                <a:schemeClr val="tx1"/>
              </a:solidFill>
            </a:rPr>
            <a:t>Análisis de la aplicación de VoIP en redes WiMAX fijas y móviles</a:t>
          </a:r>
        </a:p>
      </dsp:txBody>
      <dsp:txXfrm>
        <a:off x="467278" y="32323"/>
        <a:ext cx="6080764" cy="532758"/>
      </dsp:txXfrm>
    </dsp:sp>
    <dsp:sp modelId="{0D411B5F-5FDC-43AC-A313-E9D195172492}">
      <dsp:nvSpPr>
        <dsp:cNvPr id="0" name=""/>
        <dsp:cNvSpPr/>
      </dsp:nvSpPr>
      <dsp:spPr>
        <a:xfrm>
          <a:off x="0" y="2601132"/>
          <a:ext cx="8769152" cy="1197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0584" tIns="416560" rIns="680584" bIns="113792" numCol="1" spcCol="1270" anchor="t" anchorCtr="0">
          <a:noAutofit/>
        </a:bodyPr>
        <a:lstStyle/>
        <a:p>
          <a:pPr marL="171450" lvl="1" indent="-171450" algn="l" defTabSz="711200">
            <a:lnSpc>
              <a:spcPct val="90000"/>
            </a:lnSpc>
            <a:spcBef>
              <a:spcPct val="0"/>
            </a:spcBef>
            <a:spcAft>
              <a:spcPct val="15000"/>
            </a:spcAft>
            <a:buChar char="••"/>
          </a:pPr>
          <a:r>
            <a:rPr lang="es-MX" sz="1600" b="0" kern="1200" dirty="0">
              <a:solidFill>
                <a:schemeClr val="tx1"/>
              </a:solidFill>
            </a:rPr>
            <a:t>Mediante pruebas de inundación de tráfico determinaron los parámetros de desempeño</a:t>
          </a:r>
        </a:p>
        <a:p>
          <a:pPr marL="171450" lvl="1" indent="-171450" algn="l" defTabSz="711200">
            <a:lnSpc>
              <a:spcPct val="90000"/>
            </a:lnSpc>
            <a:spcBef>
              <a:spcPct val="0"/>
            </a:spcBef>
            <a:spcAft>
              <a:spcPct val="15000"/>
            </a:spcAft>
            <a:buChar char="••"/>
          </a:pPr>
          <a:r>
            <a:rPr lang="es-MX" sz="1600" b="0" kern="1200" dirty="0">
              <a:solidFill>
                <a:schemeClr val="tx1"/>
              </a:solidFill>
            </a:rPr>
            <a:t>Eficiencia de WiMAX es de un 90% en cada uno de los enlaces</a:t>
          </a:r>
        </a:p>
      </dsp:txBody>
      <dsp:txXfrm>
        <a:off x="0" y="2601132"/>
        <a:ext cx="8769152" cy="1197000"/>
      </dsp:txXfrm>
    </dsp:sp>
    <dsp:sp modelId="{124219E1-02B2-4EFC-B7F4-66F589AB64C4}">
      <dsp:nvSpPr>
        <dsp:cNvPr id="0" name=""/>
        <dsp:cNvSpPr/>
      </dsp:nvSpPr>
      <dsp:spPr>
        <a:xfrm>
          <a:off x="438457" y="2296703"/>
          <a:ext cx="6138406" cy="5904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2017" tIns="0" rIns="232017" bIns="0" numCol="1" spcCol="1270" anchor="ctr" anchorCtr="0">
          <a:noAutofit/>
        </a:bodyPr>
        <a:lstStyle/>
        <a:p>
          <a:pPr lvl="0" algn="l" defTabSz="711200">
            <a:lnSpc>
              <a:spcPct val="90000"/>
            </a:lnSpc>
            <a:spcBef>
              <a:spcPct val="0"/>
            </a:spcBef>
            <a:spcAft>
              <a:spcPct val="35000"/>
            </a:spcAft>
          </a:pPr>
          <a:r>
            <a:rPr lang="es-MX" sz="1600" b="1" kern="1200" dirty="0">
              <a:solidFill>
                <a:schemeClr val="tx1"/>
              </a:solidFill>
            </a:rPr>
            <a:t>Análisis de la calidad de una red WiMAX del estándar IEEE 802.16-2009</a:t>
          </a:r>
        </a:p>
      </dsp:txBody>
      <dsp:txXfrm>
        <a:off x="467278" y="2325524"/>
        <a:ext cx="6080764" cy="532758"/>
      </dsp:txXfrm>
    </dsp:sp>
    <dsp:sp modelId="{FCB5BD70-D5E4-48A0-B658-F865403702AE}">
      <dsp:nvSpPr>
        <dsp:cNvPr id="0" name=""/>
        <dsp:cNvSpPr/>
      </dsp:nvSpPr>
      <dsp:spPr>
        <a:xfrm>
          <a:off x="0" y="4192103"/>
          <a:ext cx="8769152" cy="14175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0584" tIns="416560" rIns="680584" bIns="113792" numCol="1" spcCol="1270" anchor="t" anchorCtr="0">
          <a:noAutofit/>
        </a:bodyPr>
        <a:lstStyle/>
        <a:p>
          <a:pPr marL="171450" lvl="1" indent="-171450" algn="l" defTabSz="711200">
            <a:lnSpc>
              <a:spcPct val="90000"/>
            </a:lnSpc>
            <a:spcBef>
              <a:spcPct val="0"/>
            </a:spcBef>
            <a:spcAft>
              <a:spcPct val="15000"/>
            </a:spcAft>
            <a:buChar char="••"/>
          </a:pPr>
          <a:r>
            <a:rPr lang="es-MX" sz="1600" b="0" kern="1200" dirty="0">
              <a:solidFill>
                <a:schemeClr val="tx1"/>
              </a:solidFill>
            </a:rPr>
            <a:t>Se consideraron datos para un servicio de videoconferencia y para la voz el uso de un códec de G.729A</a:t>
          </a:r>
          <a:endParaRPr lang="es-MX" sz="1200" b="0" kern="1200" dirty="0">
            <a:solidFill>
              <a:schemeClr val="tx1"/>
            </a:solidFill>
          </a:endParaRPr>
        </a:p>
        <a:p>
          <a:pPr marL="171450" lvl="1" indent="-171450" algn="l" defTabSz="711200">
            <a:lnSpc>
              <a:spcPct val="90000"/>
            </a:lnSpc>
            <a:spcBef>
              <a:spcPct val="0"/>
            </a:spcBef>
            <a:spcAft>
              <a:spcPct val="15000"/>
            </a:spcAft>
            <a:buChar char="••"/>
          </a:pPr>
          <a:r>
            <a:rPr lang="es-MX" sz="1600" b="0" kern="1200" dirty="0">
              <a:solidFill>
                <a:schemeClr val="tx1"/>
              </a:solidFill>
            </a:rPr>
            <a:t>Cuando la eficiencia de la red aumenta el </a:t>
          </a:r>
          <a:r>
            <a:rPr lang="es-MX" sz="1600" b="0" kern="1200" dirty="0" err="1">
              <a:solidFill>
                <a:schemeClr val="tx1"/>
              </a:solidFill>
            </a:rPr>
            <a:t>Delay</a:t>
          </a:r>
          <a:r>
            <a:rPr lang="es-MX" sz="1600" b="0" kern="1200" dirty="0">
              <a:solidFill>
                <a:schemeClr val="tx1"/>
              </a:solidFill>
            </a:rPr>
            <a:t> también</a:t>
          </a:r>
        </a:p>
        <a:p>
          <a:pPr marL="171450" lvl="1" indent="-171450" algn="l" defTabSz="711200">
            <a:lnSpc>
              <a:spcPct val="90000"/>
            </a:lnSpc>
            <a:spcBef>
              <a:spcPct val="0"/>
            </a:spcBef>
            <a:spcAft>
              <a:spcPct val="15000"/>
            </a:spcAft>
            <a:buChar char="••"/>
          </a:pPr>
          <a:endParaRPr lang="es-MX" sz="1200" b="0" kern="1200" dirty="0">
            <a:solidFill>
              <a:schemeClr val="tx1"/>
            </a:solidFill>
          </a:endParaRPr>
        </a:p>
      </dsp:txBody>
      <dsp:txXfrm>
        <a:off x="0" y="4192103"/>
        <a:ext cx="8769152" cy="1417500"/>
      </dsp:txXfrm>
    </dsp:sp>
    <dsp:sp modelId="{CCC9AFA1-B0A3-4751-A9DC-DE00F83BC067}">
      <dsp:nvSpPr>
        <dsp:cNvPr id="0" name=""/>
        <dsp:cNvSpPr/>
      </dsp:nvSpPr>
      <dsp:spPr>
        <a:xfrm>
          <a:off x="438457" y="3896903"/>
          <a:ext cx="6138406" cy="5904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2017" tIns="0" rIns="232017" bIns="0" numCol="1" spcCol="1270" anchor="ctr" anchorCtr="0">
          <a:noAutofit/>
        </a:bodyPr>
        <a:lstStyle/>
        <a:p>
          <a:pPr lvl="0" algn="l" defTabSz="711200">
            <a:lnSpc>
              <a:spcPct val="90000"/>
            </a:lnSpc>
            <a:spcBef>
              <a:spcPct val="0"/>
            </a:spcBef>
            <a:spcAft>
              <a:spcPct val="35000"/>
            </a:spcAft>
          </a:pPr>
          <a:r>
            <a:rPr lang="es-MX" sz="1600" b="1" kern="1200" dirty="0">
              <a:solidFill>
                <a:schemeClr val="tx1"/>
              </a:solidFill>
            </a:rPr>
            <a:t>Evaluación de los parámetros de </a:t>
          </a:r>
          <a:r>
            <a:rPr lang="es-MX" sz="1600" b="1" kern="1200" dirty="0" err="1">
              <a:solidFill>
                <a:schemeClr val="tx1"/>
              </a:solidFill>
            </a:rPr>
            <a:t>QoS</a:t>
          </a:r>
          <a:r>
            <a:rPr lang="es-MX" sz="1600" b="1" kern="1200" dirty="0">
              <a:solidFill>
                <a:schemeClr val="tx1"/>
              </a:solidFill>
            </a:rPr>
            <a:t> para WiMAX IEEE 802.16-2009</a:t>
          </a:r>
          <a:endParaRPr lang="es-MX" sz="1200" b="0" kern="1200" dirty="0">
            <a:solidFill>
              <a:schemeClr val="tx1"/>
            </a:solidFill>
          </a:endParaRPr>
        </a:p>
      </dsp:txBody>
      <dsp:txXfrm>
        <a:off x="467278" y="3925724"/>
        <a:ext cx="6080764" cy="532758"/>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62948F3-A8F2-4611-A8EB-E6CBDB6CF0E8}" type="datetimeFigureOut">
              <a:rPr lang="es-ES" smtClean="0"/>
              <a:t>06/09/2021</a:t>
            </a:fld>
            <a:endParaRPr lang="es-ES"/>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524C32B-DFBD-46E7-85DC-877CA91F65A9}" type="slidenum">
              <a:rPr lang="es-ES" smtClean="0"/>
              <a:t>‹Nº›</a:t>
            </a:fld>
            <a:endParaRPr lang="es-ES"/>
          </a:p>
        </p:txBody>
      </p:sp>
    </p:spTree>
    <p:extLst>
      <p:ext uri="{BB962C8B-B14F-4D97-AF65-F5344CB8AC3E}">
        <p14:creationId xmlns:p14="http://schemas.microsoft.com/office/powerpoint/2010/main" val="17721585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757EB9-B3BF-4635-8998-B082D25EFA99}" type="datetimeFigureOut">
              <a:rPr lang="es-EC" smtClean="0"/>
              <a:t>06/09/2021</a:t>
            </a:fld>
            <a:endParaRPr lang="es-EC"/>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8265F6-9BB1-4E58-AF9C-D8DEB8C6AF81}" type="slidenum">
              <a:rPr lang="es-EC" smtClean="0"/>
              <a:t>‹Nº›</a:t>
            </a:fld>
            <a:endParaRPr lang="es-EC"/>
          </a:p>
        </p:txBody>
      </p:sp>
    </p:spTree>
    <p:extLst>
      <p:ext uri="{BB962C8B-B14F-4D97-AF65-F5344CB8AC3E}">
        <p14:creationId xmlns:p14="http://schemas.microsoft.com/office/powerpoint/2010/main" val="324998856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1F8265F6-9BB1-4E58-AF9C-D8DEB8C6AF81}" type="slidenum">
              <a:rPr lang="es-EC" smtClean="0"/>
              <a:t>17</a:t>
            </a:fld>
            <a:endParaRPr lang="es-EC"/>
          </a:p>
        </p:txBody>
      </p:sp>
    </p:spTree>
    <p:extLst>
      <p:ext uri="{BB962C8B-B14F-4D97-AF65-F5344CB8AC3E}">
        <p14:creationId xmlns:p14="http://schemas.microsoft.com/office/powerpoint/2010/main" val="1565894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1F8265F6-9BB1-4E58-AF9C-D8DEB8C6AF81}" type="slidenum">
              <a:rPr lang="es-EC" smtClean="0"/>
              <a:t>39</a:t>
            </a:fld>
            <a:endParaRPr lang="es-EC"/>
          </a:p>
        </p:txBody>
      </p:sp>
    </p:spTree>
    <p:extLst>
      <p:ext uri="{BB962C8B-B14F-4D97-AF65-F5344CB8AC3E}">
        <p14:creationId xmlns:p14="http://schemas.microsoft.com/office/powerpoint/2010/main" val="3167244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1F8265F6-9BB1-4E58-AF9C-D8DEB8C6AF81}" type="slidenum">
              <a:rPr lang="es-EC" smtClean="0"/>
              <a:t>40</a:t>
            </a:fld>
            <a:endParaRPr lang="es-EC"/>
          </a:p>
        </p:txBody>
      </p:sp>
    </p:spTree>
    <p:extLst>
      <p:ext uri="{BB962C8B-B14F-4D97-AF65-F5344CB8AC3E}">
        <p14:creationId xmlns:p14="http://schemas.microsoft.com/office/powerpoint/2010/main" val="23964358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1F8265F6-9BB1-4E58-AF9C-D8DEB8C6AF81}" type="slidenum">
              <a:rPr lang="es-EC" smtClean="0"/>
              <a:t>41</a:t>
            </a:fld>
            <a:endParaRPr lang="es-EC"/>
          </a:p>
        </p:txBody>
      </p:sp>
    </p:spTree>
    <p:extLst>
      <p:ext uri="{BB962C8B-B14F-4D97-AF65-F5344CB8AC3E}">
        <p14:creationId xmlns:p14="http://schemas.microsoft.com/office/powerpoint/2010/main" val="11598627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1F8265F6-9BB1-4E58-AF9C-D8DEB8C6AF81}" type="slidenum">
              <a:rPr lang="es-EC" smtClean="0"/>
              <a:t>42</a:t>
            </a:fld>
            <a:endParaRPr lang="es-EC"/>
          </a:p>
        </p:txBody>
      </p:sp>
    </p:spTree>
    <p:extLst>
      <p:ext uri="{BB962C8B-B14F-4D97-AF65-F5344CB8AC3E}">
        <p14:creationId xmlns:p14="http://schemas.microsoft.com/office/powerpoint/2010/main" val="1548640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1F8265F6-9BB1-4E58-AF9C-D8DEB8C6AF81}" type="slidenum">
              <a:rPr lang="es-EC" smtClean="0"/>
              <a:t>43</a:t>
            </a:fld>
            <a:endParaRPr lang="es-EC"/>
          </a:p>
        </p:txBody>
      </p:sp>
    </p:spTree>
    <p:extLst>
      <p:ext uri="{BB962C8B-B14F-4D97-AF65-F5344CB8AC3E}">
        <p14:creationId xmlns:p14="http://schemas.microsoft.com/office/powerpoint/2010/main" val="27677948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1F8265F6-9BB1-4E58-AF9C-D8DEB8C6AF81}" type="slidenum">
              <a:rPr lang="es-EC" smtClean="0"/>
              <a:t>44</a:t>
            </a:fld>
            <a:endParaRPr lang="es-EC"/>
          </a:p>
        </p:txBody>
      </p:sp>
    </p:spTree>
    <p:extLst>
      <p:ext uri="{BB962C8B-B14F-4D97-AF65-F5344CB8AC3E}">
        <p14:creationId xmlns:p14="http://schemas.microsoft.com/office/powerpoint/2010/main" val="1796114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1F8265F6-9BB1-4E58-AF9C-D8DEB8C6AF81}" type="slidenum">
              <a:rPr lang="es-EC" smtClean="0"/>
              <a:t>18</a:t>
            </a:fld>
            <a:endParaRPr lang="es-EC"/>
          </a:p>
        </p:txBody>
      </p:sp>
    </p:spTree>
    <p:extLst>
      <p:ext uri="{BB962C8B-B14F-4D97-AF65-F5344CB8AC3E}">
        <p14:creationId xmlns:p14="http://schemas.microsoft.com/office/powerpoint/2010/main" val="4078324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1F8265F6-9BB1-4E58-AF9C-D8DEB8C6AF81}" type="slidenum">
              <a:rPr lang="es-EC" smtClean="0"/>
              <a:t>19</a:t>
            </a:fld>
            <a:endParaRPr lang="es-EC"/>
          </a:p>
        </p:txBody>
      </p:sp>
    </p:spTree>
    <p:extLst>
      <p:ext uri="{BB962C8B-B14F-4D97-AF65-F5344CB8AC3E}">
        <p14:creationId xmlns:p14="http://schemas.microsoft.com/office/powerpoint/2010/main" val="2004484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1F8265F6-9BB1-4E58-AF9C-D8DEB8C6AF81}" type="slidenum">
              <a:rPr lang="es-EC" smtClean="0"/>
              <a:t>24</a:t>
            </a:fld>
            <a:endParaRPr lang="es-EC"/>
          </a:p>
        </p:txBody>
      </p:sp>
    </p:spTree>
    <p:extLst>
      <p:ext uri="{BB962C8B-B14F-4D97-AF65-F5344CB8AC3E}">
        <p14:creationId xmlns:p14="http://schemas.microsoft.com/office/powerpoint/2010/main" val="4127880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1F8265F6-9BB1-4E58-AF9C-D8DEB8C6AF81}" type="slidenum">
              <a:rPr lang="es-EC" smtClean="0"/>
              <a:t>25</a:t>
            </a:fld>
            <a:endParaRPr lang="es-EC"/>
          </a:p>
        </p:txBody>
      </p:sp>
    </p:spTree>
    <p:extLst>
      <p:ext uri="{BB962C8B-B14F-4D97-AF65-F5344CB8AC3E}">
        <p14:creationId xmlns:p14="http://schemas.microsoft.com/office/powerpoint/2010/main" val="1681363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1F8265F6-9BB1-4E58-AF9C-D8DEB8C6AF81}" type="slidenum">
              <a:rPr lang="es-EC" smtClean="0"/>
              <a:t>29</a:t>
            </a:fld>
            <a:endParaRPr lang="es-EC"/>
          </a:p>
        </p:txBody>
      </p:sp>
    </p:spTree>
    <p:extLst>
      <p:ext uri="{BB962C8B-B14F-4D97-AF65-F5344CB8AC3E}">
        <p14:creationId xmlns:p14="http://schemas.microsoft.com/office/powerpoint/2010/main" val="31813574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1F8265F6-9BB1-4E58-AF9C-D8DEB8C6AF81}" type="slidenum">
              <a:rPr lang="es-EC" smtClean="0"/>
              <a:t>30</a:t>
            </a:fld>
            <a:endParaRPr lang="es-EC"/>
          </a:p>
        </p:txBody>
      </p:sp>
    </p:spTree>
    <p:extLst>
      <p:ext uri="{BB962C8B-B14F-4D97-AF65-F5344CB8AC3E}">
        <p14:creationId xmlns:p14="http://schemas.microsoft.com/office/powerpoint/2010/main" val="21017234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1F8265F6-9BB1-4E58-AF9C-D8DEB8C6AF81}" type="slidenum">
              <a:rPr lang="es-EC" smtClean="0"/>
              <a:t>35</a:t>
            </a:fld>
            <a:endParaRPr lang="es-EC"/>
          </a:p>
        </p:txBody>
      </p:sp>
    </p:spTree>
    <p:extLst>
      <p:ext uri="{BB962C8B-B14F-4D97-AF65-F5344CB8AC3E}">
        <p14:creationId xmlns:p14="http://schemas.microsoft.com/office/powerpoint/2010/main" val="380841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1F8265F6-9BB1-4E58-AF9C-D8DEB8C6AF81}" type="slidenum">
              <a:rPr lang="es-EC" smtClean="0"/>
              <a:t>36</a:t>
            </a:fld>
            <a:endParaRPr lang="es-EC"/>
          </a:p>
        </p:txBody>
      </p:sp>
    </p:spTree>
    <p:extLst>
      <p:ext uri="{BB962C8B-B14F-4D97-AF65-F5344CB8AC3E}">
        <p14:creationId xmlns:p14="http://schemas.microsoft.com/office/powerpoint/2010/main" val="1675030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aphicFrame>
        <p:nvGraphicFramePr>
          <p:cNvPr id="17454" name="Object 46"/>
          <p:cNvGraphicFramePr>
            <a:graphicFrameLocks noChangeAspect="1"/>
          </p:cNvGraphicFramePr>
          <p:nvPr/>
        </p:nvGraphicFramePr>
        <p:xfrm>
          <a:off x="0" y="981075"/>
          <a:ext cx="9144000" cy="5616575"/>
        </p:xfrm>
        <a:graphic>
          <a:graphicData uri="http://schemas.openxmlformats.org/presentationml/2006/ole">
            <mc:AlternateContent xmlns:mc="http://schemas.openxmlformats.org/markup-compatibility/2006">
              <mc:Choice xmlns:v="urn:schemas-microsoft-com:vml" Requires="v">
                <p:oleObj spid="_x0000_s1043" name="CorelDRAW" r:id="rId3" imgW="7748626" imgH="4759452" progId="">
                  <p:embed/>
                </p:oleObj>
              </mc:Choice>
              <mc:Fallback>
                <p:oleObj name="CorelDRAW" r:id="rId3" imgW="7748626" imgH="4759452" progId="">
                  <p:embed/>
                  <p:pic>
                    <p:nvPicPr>
                      <p:cNvPr id="0" name="Picture 4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9144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32" name="Rectangle 24"/>
          <p:cNvSpPr>
            <a:spLocks noChangeArrowheads="1"/>
          </p:cNvSpPr>
          <p:nvPr userDrawn="1"/>
        </p:nvSpPr>
        <p:spPr bwMode="auto">
          <a:xfrm>
            <a:off x="457200" y="6245225"/>
            <a:ext cx="2133600" cy="476250"/>
          </a:xfrm>
          <a:prstGeom prst="rect">
            <a:avLst/>
          </a:prstGeom>
          <a:noFill/>
          <a:ln w="9525">
            <a:noFill/>
            <a:miter lim="800000"/>
            <a:headEnd/>
            <a:tailEnd/>
          </a:ln>
          <a:effectLst/>
        </p:spPr>
        <p:txBody>
          <a:bodyPr/>
          <a:lstStyle/>
          <a:p>
            <a:endParaRPr lang="es-ES" sz="1400"/>
          </a:p>
        </p:txBody>
      </p:sp>
      <p:sp>
        <p:nvSpPr>
          <p:cNvPr id="17433" name="Rectangle 25"/>
          <p:cNvSpPr>
            <a:spLocks noChangeArrowheads="1"/>
          </p:cNvSpPr>
          <p:nvPr userDrawn="1"/>
        </p:nvSpPr>
        <p:spPr bwMode="auto">
          <a:xfrm>
            <a:off x="3124200" y="6245225"/>
            <a:ext cx="2895600" cy="476250"/>
          </a:xfrm>
          <a:prstGeom prst="rect">
            <a:avLst/>
          </a:prstGeom>
          <a:noFill/>
          <a:ln w="9525">
            <a:noFill/>
            <a:miter lim="800000"/>
            <a:headEnd/>
            <a:tailEnd/>
          </a:ln>
          <a:effectLst/>
        </p:spPr>
        <p:txBody>
          <a:bodyPr/>
          <a:lstStyle/>
          <a:p>
            <a:pPr algn="ctr"/>
            <a:endParaRPr lang="es-ES" sz="1400"/>
          </a:p>
        </p:txBody>
      </p:sp>
      <p:sp>
        <p:nvSpPr>
          <p:cNvPr id="17434" name="Rectangle 26"/>
          <p:cNvSpPr>
            <a:spLocks noChangeArrowheads="1"/>
          </p:cNvSpPr>
          <p:nvPr userDrawn="1"/>
        </p:nvSpPr>
        <p:spPr bwMode="auto">
          <a:xfrm>
            <a:off x="457200" y="6245225"/>
            <a:ext cx="2133600" cy="476250"/>
          </a:xfrm>
          <a:prstGeom prst="rect">
            <a:avLst/>
          </a:prstGeom>
          <a:noFill/>
          <a:ln w="9525">
            <a:noFill/>
            <a:miter lim="800000"/>
            <a:headEnd/>
            <a:tailEnd/>
          </a:ln>
          <a:effectLst/>
        </p:spPr>
        <p:txBody>
          <a:bodyPr/>
          <a:lstStyle/>
          <a:p>
            <a:endParaRPr lang="es-ES" sz="1400"/>
          </a:p>
        </p:txBody>
      </p:sp>
      <p:sp>
        <p:nvSpPr>
          <p:cNvPr id="17435" name="Rectangle 27"/>
          <p:cNvSpPr>
            <a:spLocks noChangeArrowheads="1"/>
          </p:cNvSpPr>
          <p:nvPr userDrawn="1"/>
        </p:nvSpPr>
        <p:spPr bwMode="auto">
          <a:xfrm>
            <a:off x="3124200" y="6245225"/>
            <a:ext cx="2895600" cy="476250"/>
          </a:xfrm>
          <a:prstGeom prst="rect">
            <a:avLst/>
          </a:prstGeom>
          <a:noFill/>
          <a:ln w="9525">
            <a:noFill/>
            <a:miter lim="800000"/>
            <a:headEnd/>
            <a:tailEnd/>
          </a:ln>
          <a:effectLst/>
        </p:spPr>
        <p:txBody>
          <a:bodyPr/>
          <a:lstStyle/>
          <a:p>
            <a:pPr algn="ctr"/>
            <a:endParaRPr lang="es-ES" sz="1400"/>
          </a:p>
        </p:txBody>
      </p:sp>
      <p:pic>
        <p:nvPicPr>
          <p:cNvPr id="17456" name="Picture 48" descr="bannner 2"/>
          <p:cNvPicPr>
            <a:picLocks noChangeAspect="1" noChangeArrowheads="1"/>
          </p:cNvPicPr>
          <p:nvPr userDrawn="1"/>
        </p:nvPicPr>
        <p:blipFill>
          <a:blip r:embed="rId5" cstate="print"/>
          <a:srcRect/>
          <a:stretch>
            <a:fillRect/>
          </a:stretch>
        </p:blipFill>
        <p:spPr bwMode="auto">
          <a:xfrm>
            <a:off x="0" y="5722938"/>
            <a:ext cx="9144000" cy="1135062"/>
          </a:xfrm>
          <a:prstGeom prst="rect">
            <a:avLst/>
          </a:prstGeom>
          <a:noFill/>
        </p:spPr>
      </p:pic>
      <p:sp>
        <p:nvSpPr>
          <p:cNvPr id="17458" name="Oval 50"/>
          <p:cNvSpPr>
            <a:spLocks noChangeArrowheads="1"/>
          </p:cNvSpPr>
          <p:nvPr userDrawn="1"/>
        </p:nvSpPr>
        <p:spPr bwMode="auto">
          <a:xfrm>
            <a:off x="217488" y="260350"/>
            <a:ext cx="792162" cy="792163"/>
          </a:xfrm>
          <a:prstGeom prst="ellipse">
            <a:avLst/>
          </a:prstGeom>
          <a:solidFill>
            <a:schemeClr val="bg1"/>
          </a:solidFill>
          <a:ln w="9525">
            <a:noFill/>
            <a:round/>
            <a:headEnd/>
            <a:tailEnd/>
          </a:ln>
          <a:effectLst/>
        </p:spPr>
        <p:txBody>
          <a:bodyPr wrap="none" anchor="ctr"/>
          <a:lstStyle/>
          <a:p>
            <a:endParaRPr lang="es-ES"/>
          </a:p>
        </p:txBody>
      </p:sp>
      <p:pic>
        <p:nvPicPr>
          <p:cNvPr id="2" name="Imagen 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04236" y="91278"/>
            <a:ext cx="2879874" cy="889797"/>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idx="1"/>
          </p:nvPr>
        </p:nvSpPr>
        <p:spPr>
          <a:xfrm>
            <a:off x="457200" y="1600200"/>
            <a:ext cx="82296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 name="Rectangle 20"/>
          <p:cNvSpPr>
            <a:spLocks noChangeArrowheads="1"/>
          </p:cNvSpPr>
          <p:nvPr userDrawn="1"/>
        </p:nvSpPr>
        <p:spPr bwMode="auto">
          <a:xfrm>
            <a:off x="0" y="0"/>
            <a:ext cx="9144000" cy="620713"/>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endParaRPr lang="es-ES"/>
          </a:p>
        </p:txBody>
      </p:sp>
      <p:sp>
        <p:nvSpPr>
          <p:cNvPr id="1045" name="Rectangle 21"/>
          <p:cNvSpPr>
            <a:spLocks noChangeArrowheads="1"/>
          </p:cNvSpPr>
          <p:nvPr userDrawn="1"/>
        </p:nvSpPr>
        <p:spPr bwMode="auto">
          <a:xfrm rot="10800000">
            <a:off x="0" y="6308725"/>
            <a:ext cx="7885113" cy="549275"/>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endParaRPr lang="es-ES"/>
          </a:p>
        </p:txBody>
      </p:sp>
      <p:sp>
        <p:nvSpPr>
          <p:cNvPr id="1047" name="Line 23"/>
          <p:cNvSpPr>
            <a:spLocks noChangeShapeType="1"/>
          </p:cNvSpPr>
          <p:nvPr userDrawn="1"/>
        </p:nvSpPr>
        <p:spPr bwMode="auto">
          <a:xfrm rot="10800000" flipH="1">
            <a:off x="25400" y="6296025"/>
            <a:ext cx="6659563" cy="0"/>
          </a:xfrm>
          <a:prstGeom prst="line">
            <a:avLst/>
          </a:prstGeom>
          <a:noFill/>
          <a:ln w="38100">
            <a:solidFill>
              <a:srgbClr val="FF0000"/>
            </a:solidFill>
            <a:round/>
            <a:headEnd/>
            <a:tailEnd/>
          </a:ln>
          <a:effectLst/>
        </p:spPr>
        <p:txBody>
          <a:bodyPr/>
          <a:lstStyle/>
          <a:p>
            <a:endParaRPr lang="es-ES"/>
          </a:p>
        </p:txBody>
      </p:sp>
      <p:sp>
        <p:nvSpPr>
          <p:cNvPr id="1048" name="Line 24"/>
          <p:cNvSpPr>
            <a:spLocks noChangeShapeType="1"/>
          </p:cNvSpPr>
          <p:nvPr userDrawn="1"/>
        </p:nvSpPr>
        <p:spPr bwMode="auto">
          <a:xfrm rot="10800000" flipH="1">
            <a:off x="25400" y="6245225"/>
            <a:ext cx="6659563" cy="0"/>
          </a:xfrm>
          <a:prstGeom prst="line">
            <a:avLst/>
          </a:prstGeom>
          <a:noFill/>
          <a:ln w="38100">
            <a:solidFill>
              <a:srgbClr val="006600"/>
            </a:solidFill>
            <a:round/>
            <a:headEnd/>
            <a:tailEnd/>
          </a:ln>
          <a:effectLst/>
        </p:spPr>
        <p:txBody>
          <a:bodyPr/>
          <a:lstStyle/>
          <a:p>
            <a:endParaRPr lang="es-ES"/>
          </a:p>
        </p:txBody>
      </p:sp>
      <p:pic>
        <p:nvPicPr>
          <p:cNvPr id="7" name="Imagen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684963" y="5884292"/>
            <a:ext cx="2352675" cy="72690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fontAlgn="base">
        <a:spcBef>
          <a:spcPct val="20000"/>
        </a:spcBef>
        <a:spcAft>
          <a:spcPct val="0"/>
        </a:spcAft>
        <a:buChar char="•"/>
        <a:defRPr sz="2400">
          <a:solidFill>
            <a:schemeClr val="bg1"/>
          </a:solidFill>
          <a:latin typeface="+mn-lt"/>
          <a:ea typeface="+mn-ea"/>
          <a:cs typeface="+mn-cs"/>
        </a:defRPr>
      </a:lvl1pPr>
      <a:lvl2pPr marL="742950" indent="-285750" algn="l" rtl="0" fontAlgn="base">
        <a:spcBef>
          <a:spcPct val="20000"/>
        </a:spcBef>
        <a:spcAft>
          <a:spcPct val="0"/>
        </a:spcAft>
        <a:buChar char="–"/>
        <a:defRPr sz="2400">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400">
          <a:solidFill>
            <a:schemeClr val="bg1"/>
          </a:solidFill>
          <a:latin typeface="+mn-lt"/>
        </a:defRPr>
      </a:lvl4pPr>
      <a:lvl5pPr marL="2057400" indent="-228600" algn="l" rtl="0" fontAlgn="base">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38.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44.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47.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553867" y="1062899"/>
            <a:ext cx="8784183" cy="1077218"/>
          </a:xfrm>
          <a:prstGeom prst="rect">
            <a:avLst/>
          </a:prstGeom>
          <a:noFill/>
        </p:spPr>
        <p:txBody>
          <a:bodyPr wrap="square">
            <a:spAutoFit/>
          </a:bodyPr>
          <a:lstStyle/>
          <a:p>
            <a:pPr algn="ctr">
              <a:defRPr/>
            </a:pPr>
            <a:r>
              <a:rPr lang="es-ES" sz="3200" b="1" dirty="0">
                <a:solidFill>
                  <a:srgbClr val="336600"/>
                </a:solidFill>
                <a:latin typeface="Times New Roman" panose="02020603050405020304" pitchFamily="18" charset="0"/>
                <a:cs typeface="Times New Roman" panose="02020603050405020304" pitchFamily="18" charset="0"/>
              </a:rPr>
              <a:t>DEPARTAMENTO DE ELÉCTRICA, ELECTRÓNICA Y TELECOMUNICACIONES</a:t>
            </a:r>
          </a:p>
        </p:txBody>
      </p:sp>
      <p:sp>
        <p:nvSpPr>
          <p:cNvPr id="3" name="2 CuadroTexto"/>
          <p:cNvSpPr txBox="1"/>
          <p:nvPr/>
        </p:nvSpPr>
        <p:spPr>
          <a:xfrm>
            <a:off x="1474307" y="4321454"/>
            <a:ext cx="6743722" cy="830997"/>
          </a:xfrm>
          <a:prstGeom prst="rect">
            <a:avLst/>
          </a:prstGeom>
          <a:noFill/>
        </p:spPr>
        <p:txBody>
          <a:bodyPr wrap="square">
            <a:spAutoFit/>
          </a:bodyPr>
          <a:lstStyle/>
          <a:p>
            <a:pPr algn="ctr">
              <a:defRPr/>
            </a:pPr>
            <a:r>
              <a:rPr lang="es-ES" sz="2400" b="1" dirty="0">
                <a:solidFill>
                  <a:srgbClr val="336600"/>
                </a:solidFill>
                <a:latin typeface="Times New Roman" panose="02020603050405020304" pitchFamily="18" charset="0"/>
                <a:cs typeface="Times New Roman" panose="02020603050405020304" pitchFamily="18" charset="0"/>
              </a:rPr>
              <a:t>Autores: </a:t>
            </a:r>
            <a:r>
              <a:rPr lang="es-ES" sz="2400" b="1" dirty="0">
                <a:latin typeface="Times New Roman" panose="02020603050405020304" pitchFamily="18" charset="0"/>
                <a:cs typeface="Times New Roman" panose="02020603050405020304" pitchFamily="18" charset="0"/>
              </a:rPr>
              <a:t>Alexandra Daniela Frías Silva</a:t>
            </a:r>
          </a:p>
          <a:p>
            <a:pPr algn="ctr">
              <a:defRPr/>
            </a:pPr>
            <a:r>
              <a:rPr lang="es-ES" sz="2400" b="1" dirty="0">
                <a:latin typeface="Times New Roman" panose="02020603050405020304" pitchFamily="18" charset="0"/>
                <a:cs typeface="Times New Roman" panose="02020603050405020304" pitchFamily="18" charset="0"/>
              </a:rPr>
              <a:t>Erik Ronaldo Gutiérrez </a:t>
            </a:r>
          </a:p>
        </p:txBody>
      </p:sp>
      <p:sp>
        <p:nvSpPr>
          <p:cNvPr id="6" name="5 CuadroTexto"/>
          <p:cNvSpPr txBox="1"/>
          <p:nvPr/>
        </p:nvSpPr>
        <p:spPr>
          <a:xfrm>
            <a:off x="1835692" y="2332836"/>
            <a:ext cx="6048375" cy="830997"/>
          </a:xfrm>
          <a:prstGeom prst="rect">
            <a:avLst/>
          </a:prstGeom>
          <a:noFill/>
        </p:spPr>
        <p:txBody>
          <a:bodyPr>
            <a:spAutoFit/>
          </a:bodyPr>
          <a:lstStyle/>
          <a:p>
            <a:pPr algn="ctr">
              <a:defRPr/>
            </a:pPr>
            <a:r>
              <a:rPr lang="es-EC" sz="2400" b="1" dirty="0">
                <a:solidFill>
                  <a:srgbClr val="336600"/>
                </a:solidFill>
                <a:latin typeface="Times New Roman" panose="02020603050405020304" pitchFamily="18" charset="0"/>
                <a:cs typeface="Times New Roman" panose="02020603050405020304" pitchFamily="18" charset="0"/>
              </a:rPr>
              <a:t>Carrera de Ingeniería en Electrónica y Telecomunicaciones</a:t>
            </a:r>
            <a:endParaRPr lang="en-US" sz="2400" b="1" dirty="0">
              <a:solidFill>
                <a:srgbClr val="336600"/>
              </a:solidFill>
              <a:latin typeface="Times New Roman" panose="02020603050405020304" pitchFamily="18" charset="0"/>
              <a:cs typeface="Times New Roman" panose="02020603050405020304" pitchFamily="18" charset="0"/>
            </a:endParaRPr>
          </a:p>
        </p:txBody>
      </p:sp>
      <p:sp>
        <p:nvSpPr>
          <p:cNvPr id="7" name="2 CuadroTexto"/>
          <p:cNvSpPr txBox="1"/>
          <p:nvPr/>
        </p:nvSpPr>
        <p:spPr>
          <a:xfrm>
            <a:off x="1488019" y="5056051"/>
            <a:ext cx="6743722" cy="461665"/>
          </a:xfrm>
          <a:prstGeom prst="rect">
            <a:avLst/>
          </a:prstGeom>
          <a:noFill/>
        </p:spPr>
        <p:txBody>
          <a:bodyPr wrap="square">
            <a:spAutoFit/>
          </a:bodyPr>
          <a:lstStyle/>
          <a:p>
            <a:pPr algn="ctr">
              <a:defRPr/>
            </a:pPr>
            <a:r>
              <a:rPr lang="es-ES" sz="2400" b="1" dirty="0">
                <a:solidFill>
                  <a:srgbClr val="336600"/>
                </a:solidFill>
                <a:latin typeface="Times New Roman" panose="02020603050405020304" pitchFamily="18" charset="0"/>
                <a:cs typeface="Times New Roman" panose="02020603050405020304" pitchFamily="18" charset="0"/>
              </a:rPr>
              <a:t>Director: </a:t>
            </a:r>
            <a:r>
              <a:rPr lang="es-US" sz="2400" b="1" dirty="0">
                <a:latin typeface="Times New Roman" panose="02020603050405020304" pitchFamily="18" charset="0"/>
                <a:ea typeface="Ebrima" panose="02000000000000000000" pitchFamily="2" charset="0"/>
                <a:cs typeface="Times New Roman" panose="02020603050405020304" pitchFamily="18" charset="0"/>
              </a:rPr>
              <a:t>Ing. Román  Lara</a:t>
            </a:r>
          </a:p>
        </p:txBody>
      </p:sp>
      <p:sp>
        <p:nvSpPr>
          <p:cNvPr id="4" name="CuadroTexto 3"/>
          <p:cNvSpPr txBox="1"/>
          <p:nvPr/>
        </p:nvSpPr>
        <p:spPr>
          <a:xfrm>
            <a:off x="827584" y="2730748"/>
            <a:ext cx="8510466" cy="1569660"/>
          </a:xfrm>
          <a:prstGeom prst="rect">
            <a:avLst/>
          </a:prstGeom>
          <a:noFill/>
        </p:spPr>
        <p:txBody>
          <a:bodyPr wrap="square" rtlCol="0">
            <a:spAutoFit/>
          </a:bodyPr>
          <a:lstStyle/>
          <a:p>
            <a:r>
              <a:rPr lang="es-EC" sz="2400" dirty="0">
                <a:solidFill>
                  <a:srgbClr val="FF0000"/>
                </a:solidFill>
              </a:rPr>
              <a:t> </a:t>
            </a:r>
            <a:endParaRPr lang="es-ES" sz="2800" dirty="0">
              <a:solidFill>
                <a:srgbClr val="FF0000"/>
              </a:solidFill>
              <a:latin typeface="Times New Roman" panose="02020603050405020304" pitchFamily="18" charset="0"/>
            </a:endParaRPr>
          </a:p>
          <a:p>
            <a:r>
              <a:rPr lang="es-EC" sz="2400" b="1" dirty="0">
                <a:latin typeface="Times New Roman" panose="02020603050405020304" pitchFamily="18" charset="0"/>
                <a:cs typeface="Times New Roman" panose="02020603050405020304" pitchFamily="18" charset="0"/>
              </a:rPr>
              <a:t>E</a:t>
            </a:r>
            <a:r>
              <a:rPr lang="es-EC" sz="2400" b="1" dirty="0">
                <a:latin typeface="Times New Roman" panose="02020603050405020304" pitchFamily="18" charset="0"/>
                <a:cs typeface="Times New Roman" panose="02020603050405020304" pitchFamily="18" charset="0"/>
              </a:rPr>
              <a:t>valuación </a:t>
            </a:r>
            <a:r>
              <a:rPr lang="es-EC" sz="2400" b="1" dirty="0">
                <a:latin typeface="Times New Roman" panose="02020603050405020304" pitchFamily="18" charset="0"/>
                <a:cs typeface="Times New Roman" panose="02020603050405020304" pitchFamily="18" charset="0"/>
              </a:rPr>
              <a:t>del </a:t>
            </a:r>
            <a:r>
              <a:rPr lang="es-EC" sz="2400" b="1" dirty="0">
                <a:latin typeface="Times New Roman" panose="02020603050405020304" pitchFamily="18" charset="0"/>
                <a:cs typeface="Times New Roman" panose="02020603050405020304" pitchFamily="18" charset="0"/>
              </a:rPr>
              <a:t>desempeño </a:t>
            </a:r>
            <a:r>
              <a:rPr lang="es-EC" sz="2400" b="1" dirty="0">
                <a:latin typeface="Times New Roman" panose="02020603050405020304" pitchFamily="18" charset="0"/>
                <a:cs typeface="Times New Roman" panose="02020603050405020304" pitchFamily="18" charset="0"/>
              </a:rPr>
              <a:t>del </a:t>
            </a:r>
            <a:r>
              <a:rPr lang="es-EC" sz="2400" b="1" dirty="0">
                <a:latin typeface="Times New Roman" panose="02020603050405020304" pitchFamily="18" charset="0"/>
                <a:cs typeface="Times New Roman" panose="02020603050405020304" pitchFamily="18" charset="0"/>
              </a:rPr>
              <a:t>estándar </a:t>
            </a:r>
            <a:r>
              <a:rPr lang="es-EC" sz="2400" b="1" dirty="0">
                <a:latin typeface="Times New Roman" panose="02020603050405020304" pitchFamily="18" charset="0"/>
                <a:cs typeface="Times New Roman" panose="02020603050405020304" pitchFamily="18" charset="0"/>
              </a:rPr>
              <a:t>IEEE 802.16-2009 en e</a:t>
            </a:r>
            <a:r>
              <a:rPr lang="es-EC" sz="2400" b="1" dirty="0">
                <a:latin typeface="Times New Roman" panose="02020603050405020304" pitchFamily="18" charset="0"/>
                <a:cs typeface="Times New Roman" panose="02020603050405020304" pitchFamily="18" charset="0"/>
              </a:rPr>
              <a:t>scenarios </a:t>
            </a:r>
            <a:r>
              <a:rPr lang="es-EC" sz="2400" b="1" dirty="0">
                <a:latin typeface="Times New Roman" panose="02020603050405020304" pitchFamily="18" charset="0"/>
                <a:cs typeface="Times New Roman" panose="02020603050405020304" pitchFamily="18" charset="0"/>
              </a:rPr>
              <a:t>m</a:t>
            </a:r>
            <a:r>
              <a:rPr lang="es-EC" sz="2400" b="1" dirty="0">
                <a:latin typeface="Times New Roman" panose="02020603050405020304" pitchFamily="18" charset="0"/>
                <a:cs typeface="Times New Roman" panose="02020603050405020304" pitchFamily="18" charset="0"/>
              </a:rPr>
              <a:t>edianamente </a:t>
            </a:r>
            <a:r>
              <a:rPr lang="es-EC" sz="2400" b="1" dirty="0">
                <a:latin typeface="Times New Roman" panose="02020603050405020304" pitchFamily="18" charset="0"/>
                <a:cs typeface="Times New Roman" panose="02020603050405020304" pitchFamily="18" charset="0"/>
              </a:rPr>
              <a:t>i</a:t>
            </a:r>
            <a:r>
              <a:rPr lang="es-EC" sz="2400" b="1" dirty="0">
                <a:latin typeface="Times New Roman" panose="02020603050405020304" pitchFamily="18" charset="0"/>
                <a:cs typeface="Times New Roman" panose="02020603050405020304" pitchFamily="18" charset="0"/>
              </a:rPr>
              <a:t>nterferidos mediante </a:t>
            </a:r>
            <a:r>
              <a:rPr lang="es-EC" sz="2400" b="1" dirty="0">
                <a:latin typeface="Times New Roman" panose="02020603050405020304" pitchFamily="18" charset="0"/>
                <a:cs typeface="Times New Roman" panose="02020603050405020304" pitchFamily="18" charset="0"/>
              </a:rPr>
              <a:t>i</a:t>
            </a:r>
            <a:r>
              <a:rPr lang="es-EC" sz="2400" b="1" dirty="0">
                <a:latin typeface="Times New Roman" panose="02020603050405020304" pitchFamily="18" charset="0"/>
                <a:cs typeface="Times New Roman" panose="02020603050405020304" pitchFamily="18" charset="0"/>
              </a:rPr>
              <a:t>nundación </a:t>
            </a:r>
            <a:r>
              <a:rPr lang="es-EC" sz="2400" b="1" dirty="0">
                <a:latin typeface="Times New Roman" panose="02020603050405020304" pitchFamily="18" charset="0"/>
                <a:cs typeface="Times New Roman" panose="02020603050405020304" pitchFamily="18" charset="0"/>
              </a:rPr>
              <a:t>de t</a:t>
            </a:r>
            <a:r>
              <a:rPr lang="es-EC" sz="2400" b="1" dirty="0">
                <a:latin typeface="Times New Roman" panose="02020603050405020304" pitchFamily="18" charset="0"/>
                <a:cs typeface="Times New Roman" panose="02020603050405020304" pitchFamily="18" charset="0"/>
              </a:rPr>
              <a:t>ráfico.</a:t>
            </a:r>
            <a:r>
              <a:rPr lang="es-ES" sz="2400" b="1" dirty="0">
                <a:latin typeface="Times New Roman" panose="02020603050405020304" pitchFamily="18" charset="0"/>
                <a:cs typeface="Times New Roman" panose="02020603050405020304" pitchFamily="18" charset="0"/>
              </a:rPr>
              <a:t>	</a:t>
            </a:r>
          </a:p>
        </p:txBody>
      </p:sp>
      <p:sp>
        <p:nvSpPr>
          <p:cNvPr id="8" name="CuadroTexto 7"/>
          <p:cNvSpPr txBox="1"/>
          <p:nvPr/>
        </p:nvSpPr>
        <p:spPr>
          <a:xfrm>
            <a:off x="0" y="6495522"/>
            <a:ext cx="705967" cy="369332"/>
          </a:xfrm>
          <a:prstGeom prst="rect">
            <a:avLst/>
          </a:prstGeom>
          <a:noFill/>
        </p:spPr>
        <p:txBody>
          <a:bodyPr wrap="square" rtlCol="0">
            <a:spAutoFit/>
          </a:bodyPr>
          <a:lstStyle/>
          <a:p>
            <a:r>
              <a:rPr lang="es-ES" dirty="0"/>
              <a:t>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250"/>
                                        <p:tgtEl>
                                          <p:spTgt spid="2"/>
                                        </p:tgtEl>
                                      </p:cBhvr>
                                    </p:animEffect>
                                  </p:childTnLst>
                                </p:cTn>
                              </p:par>
                            </p:childTnLst>
                          </p:cTn>
                        </p:par>
                        <p:par>
                          <p:cTn id="8" fill="hold">
                            <p:stCondLst>
                              <p:cond delay="25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250"/>
                                        <p:tgtEl>
                                          <p:spTgt spid="6"/>
                                        </p:tgtEl>
                                      </p:cBhvr>
                                    </p:animEffect>
                                  </p:childTnLst>
                                </p:cTn>
                              </p:par>
                            </p:childTnLst>
                          </p:cTn>
                        </p:par>
                        <p:par>
                          <p:cTn id="12" fill="hold">
                            <p:stCondLst>
                              <p:cond delay="500"/>
                            </p:stCondLst>
                            <p:childTnLst>
                              <p:par>
                                <p:cTn id="13" presetID="22" presetClass="entr" presetSubtype="4"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250"/>
                                        <p:tgtEl>
                                          <p:spTgt spid="4"/>
                                        </p:tgtEl>
                                      </p:cBhvr>
                                    </p:animEffect>
                                  </p:childTnLst>
                                </p:cTn>
                              </p:par>
                            </p:childTnLst>
                          </p:cTn>
                        </p:par>
                        <p:par>
                          <p:cTn id="16" fill="hold">
                            <p:stCondLst>
                              <p:cond delay="750"/>
                            </p:stCondLst>
                            <p:childTnLst>
                              <p:par>
                                <p:cTn id="17" presetID="22" presetClass="entr" presetSubtype="4"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250"/>
                                        <p:tgtEl>
                                          <p:spTgt spid="7"/>
                                        </p:tgtEl>
                                      </p:cBhvr>
                                    </p:animEffect>
                                  </p:childTnLst>
                                </p:cTn>
                              </p:par>
                            </p:childTnLst>
                          </p:cTn>
                        </p:par>
                        <p:par>
                          <p:cTn id="20" fill="hold">
                            <p:stCondLst>
                              <p:cond delay="1000"/>
                            </p:stCondLst>
                            <p:childTnLst>
                              <p:par>
                                <p:cTn id="21" presetID="22" presetClass="entr" presetSubtype="4"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7"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5">
            <a:extLst>
              <a:ext uri="{FF2B5EF4-FFF2-40B4-BE49-F238E27FC236}">
                <a16:creationId xmlns:a16="http://schemas.microsoft.com/office/drawing/2014/main" xmlns="" id="{3C32A996-EDF5-47F2-9988-2063102936DD}"/>
              </a:ext>
            </a:extLst>
          </p:cNvPr>
          <p:cNvSpPr txBox="1">
            <a:spLocks/>
          </p:cNvSpPr>
          <p:nvPr/>
        </p:nvSpPr>
        <p:spPr>
          <a:xfrm>
            <a:off x="539552" y="28978"/>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dirty="0">
                <a:solidFill>
                  <a:srgbClr val="00B050"/>
                </a:solidFill>
                <a:latin typeface="Times New Roman" panose="02020603050405020304" pitchFamily="18" charset="0"/>
                <a:cs typeface="Times New Roman" panose="02020603050405020304" pitchFamily="18" charset="0"/>
              </a:rPr>
              <a:t>Materiales e Implementación</a:t>
            </a:r>
          </a:p>
        </p:txBody>
      </p:sp>
      <p:sp>
        <p:nvSpPr>
          <p:cNvPr id="4" name="Título 1">
            <a:extLst>
              <a:ext uri="{FF2B5EF4-FFF2-40B4-BE49-F238E27FC236}">
                <a16:creationId xmlns:a16="http://schemas.microsoft.com/office/drawing/2014/main" xmlns="" id="{E42A4571-7883-488D-BE92-D0254BDCB84C}"/>
              </a:ext>
            </a:extLst>
          </p:cNvPr>
          <p:cNvSpPr>
            <a:spLocks noGrp="1"/>
          </p:cNvSpPr>
          <p:nvPr>
            <p:ph type="title"/>
          </p:nvPr>
        </p:nvSpPr>
        <p:spPr>
          <a:xfrm>
            <a:off x="-849288" y="116632"/>
            <a:ext cx="2448272" cy="627688"/>
          </a:xfrm>
        </p:spPr>
        <p:txBody>
          <a:bodyPr>
            <a:normAutofit/>
          </a:bodyPr>
          <a:lstStyle/>
          <a:p>
            <a:pPr algn="ctr"/>
            <a:r>
              <a:rPr lang="es-EC" sz="1800" dirty="0">
                <a:solidFill>
                  <a:schemeClr val="tx1"/>
                </a:solidFill>
              </a:rPr>
              <a:t>           Vista </a:t>
            </a:r>
          </a:p>
        </p:txBody>
      </p:sp>
      <p:pic>
        <p:nvPicPr>
          <p:cNvPr id="6" name="Imagen 5">
            <a:extLst>
              <a:ext uri="{FF2B5EF4-FFF2-40B4-BE49-F238E27FC236}">
                <a16:creationId xmlns:a16="http://schemas.microsoft.com/office/drawing/2014/main" xmlns="" id="{D6D2ACD5-EB59-47AD-BDDC-E62653E79E9B}"/>
              </a:ext>
            </a:extLst>
          </p:cNvPr>
          <p:cNvPicPr>
            <a:picLocks noChangeAspect="1"/>
          </p:cNvPicPr>
          <p:nvPr/>
        </p:nvPicPr>
        <p:blipFill>
          <a:blip r:embed="rId2"/>
          <a:stretch>
            <a:fillRect/>
          </a:stretch>
        </p:blipFill>
        <p:spPr>
          <a:xfrm>
            <a:off x="467544" y="1772816"/>
            <a:ext cx="3533140" cy="2844775"/>
          </a:xfrm>
          <a:prstGeom prst="rect">
            <a:avLst/>
          </a:prstGeom>
        </p:spPr>
      </p:pic>
      <p:sp>
        <p:nvSpPr>
          <p:cNvPr id="8" name="CuadroTexto 7">
            <a:extLst>
              <a:ext uri="{FF2B5EF4-FFF2-40B4-BE49-F238E27FC236}">
                <a16:creationId xmlns:a16="http://schemas.microsoft.com/office/drawing/2014/main" xmlns="" id="{5C2C7E3C-D661-4273-8FC0-AD13936E9CFE}"/>
              </a:ext>
            </a:extLst>
          </p:cNvPr>
          <p:cNvSpPr txBox="1"/>
          <p:nvPr/>
        </p:nvSpPr>
        <p:spPr>
          <a:xfrm>
            <a:off x="1187624" y="4617591"/>
            <a:ext cx="4993480" cy="369332"/>
          </a:xfrm>
          <a:prstGeom prst="rect">
            <a:avLst/>
          </a:prstGeom>
          <a:noFill/>
        </p:spPr>
        <p:txBody>
          <a:bodyPr wrap="square">
            <a:spAutoFit/>
          </a:bodyPr>
          <a:lstStyle/>
          <a:p>
            <a:r>
              <a:rPr lang="es-MX" b="1" dirty="0"/>
              <a:t>Vista desde la BS</a:t>
            </a:r>
          </a:p>
        </p:txBody>
      </p:sp>
      <p:pic>
        <p:nvPicPr>
          <p:cNvPr id="10" name="Imagen 9">
            <a:extLst>
              <a:ext uri="{FF2B5EF4-FFF2-40B4-BE49-F238E27FC236}">
                <a16:creationId xmlns:a16="http://schemas.microsoft.com/office/drawing/2014/main" xmlns="" id="{30DE1B01-2A3A-4B8D-8DD4-23FB246C1453}"/>
              </a:ext>
            </a:extLst>
          </p:cNvPr>
          <p:cNvPicPr>
            <a:picLocks noChangeAspect="1"/>
          </p:cNvPicPr>
          <p:nvPr/>
        </p:nvPicPr>
        <p:blipFill rotWithShape="1">
          <a:blip r:embed="rId3"/>
          <a:srcRect l="11574" r="12434"/>
          <a:stretch/>
        </p:blipFill>
        <p:spPr>
          <a:xfrm>
            <a:off x="4283968" y="1772815"/>
            <a:ext cx="4176464" cy="2844775"/>
          </a:xfrm>
          <a:prstGeom prst="rect">
            <a:avLst/>
          </a:prstGeom>
        </p:spPr>
      </p:pic>
      <p:sp>
        <p:nvSpPr>
          <p:cNvPr id="12" name="CuadroTexto 11">
            <a:extLst>
              <a:ext uri="{FF2B5EF4-FFF2-40B4-BE49-F238E27FC236}">
                <a16:creationId xmlns:a16="http://schemas.microsoft.com/office/drawing/2014/main" xmlns="" id="{312311BB-EA20-4F91-AF57-460E46132CFE}"/>
              </a:ext>
            </a:extLst>
          </p:cNvPr>
          <p:cNvSpPr txBox="1"/>
          <p:nvPr/>
        </p:nvSpPr>
        <p:spPr>
          <a:xfrm>
            <a:off x="4714438" y="4619248"/>
            <a:ext cx="4993480" cy="369332"/>
          </a:xfrm>
          <a:prstGeom prst="rect">
            <a:avLst/>
          </a:prstGeom>
          <a:noFill/>
        </p:spPr>
        <p:txBody>
          <a:bodyPr wrap="square">
            <a:spAutoFit/>
          </a:bodyPr>
          <a:lstStyle/>
          <a:p>
            <a:r>
              <a:rPr lang="es-MX" b="1" dirty="0"/>
              <a:t>Vista desde las SS y RS</a:t>
            </a:r>
          </a:p>
        </p:txBody>
      </p:sp>
      <p:sp>
        <p:nvSpPr>
          <p:cNvPr id="9" name="CuadroTexto 8">
            <a:extLst>
              <a:ext uri="{FF2B5EF4-FFF2-40B4-BE49-F238E27FC236}">
                <a16:creationId xmlns="" xmlns:a16="http://schemas.microsoft.com/office/drawing/2014/main" id="{B7460B3F-81B6-45B9-9F11-978E9C5FADC3}"/>
              </a:ext>
            </a:extLst>
          </p:cNvPr>
          <p:cNvSpPr txBox="1"/>
          <p:nvPr/>
        </p:nvSpPr>
        <p:spPr>
          <a:xfrm>
            <a:off x="0" y="6495522"/>
            <a:ext cx="705967" cy="369332"/>
          </a:xfrm>
          <a:prstGeom prst="rect">
            <a:avLst/>
          </a:prstGeom>
          <a:noFill/>
        </p:spPr>
        <p:txBody>
          <a:bodyPr wrap="square" rtlCol="0">
            <a:spAutoFit/>
          </a:bodyPr>
          <a:lstStyle/>
          <a:p>
            <a:r>
              <a:rPr lang="es-ES" dirty="0"/>
              <a:t>10</a:t>
            </a:r>
          </a:p>
        </p:txBody>
      </p:sp>
    </p:spTree>
    <p:extLst>
      <p:ext uri="{BB962C8B-B14F-4D97-AF65-F5344CB8AC3E}">
        <p14:creationId xmlns:p14="http://schemas.microsoft.com/office/powerpoint/2010/main" val="32732440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C0E65B1-3DE6-4EDB-BE73-383F5487294C}"/>
              </a:ext>
            </a:extLst>
          </p:cNvPr>
          <p:cNvSpPr>
            <a:spLocks noGrp="1"/>
          </p:cNvSpPr>
          <p:nvPr>
            <p:ph type="title"/>
          </p:nvPr>
        </p:nvSpPr>
        <p:spPr>
          <a:xfrm>
            <a:off x="755576" y="-10815"/>
            <a:ext cx="8229600" cy="1143000"/>
          </a:xfrm>
        </p:spPr>
        <p:txBody>
          <a:bodyPr/>
          <a:lstStyle/>
          <a:p>
            <a:r>
              <a:rPr lang="es-EC" i="0" kern="0" dirty="0">
                <a:solidFill>
                  <a:srgbClr val="00B050"/>
                </a:solidFill>
                <a:latin typeface="Times New Roman" panose="02020603050405020304" pitchFamily="18" charset="0"/>
                <a:cs typeface="Times New Roman" panose="02020603050405020304" pitchFamily="18" charset="0"/>
              </a:rPr>
              <a:t>Materiales e Implementación</a:t>
            </a:r>
            <a:br>
              <a:rPr lang="es-EC" i="0" kern="0" dirty="0">
                <a:solidFill>
                  <a:srgbClr val="00B050"/>
                </a:solidFill>
                <a:latin typeface="Times New Roman" panose="02020603050405020304" pitchFamily="18" charset="0"/>
                <a:cs typeface="Times New Roman" panose="02020603050405020304" pitchFamily="18" charset="0"/>
              </a:rPr>
            </a:br>
            <a:endParaRPr lang="es-MX" dirty="0"/>
          </a:p>
        </p:txBody>
      </p:sp>
      <p:pic>
        <p:nvPicPr>
          <p:cNvPr id="4" name="Imagen 3">
            <a:extLst>
              <a:ext uri="{FF2B5EF4-FFF2-40B4-BE49-F238E27FC236}">
                <a16:creationId xmlns:a16="http://schemas.microsoft.com/office/drawing/2014/main" xmlns="" id="{67FF1C00-CF14-43F8-A080-A76862B1A646}"/>
              </a:ext>
            </a:extLst>
          </p:cNvPr>
          <p:cNvPicPr>
            <a:picLocks noChangeAspect="1"/>
          </p:cNvPicPr>
          <p:nvPr/>
        </p:nvPicPr>
        <p:blipFill>
          <a:blip r:embed="rId2"/>
          <a:stretch>
            <a:fillRect/>
          </a:stretch>
        </p:blipFill>
        <p:spPr>
          <a:xfrm>
            <a:off x="508906" y="918417"/>
            <a:ext cx="3456384" cy="5021165"/>
          </a:xfrm>
          <a:prstGeom prst="rect">
            <a:avLst/>
          </a:prstGeom>
        </p:spPr>
      </p:pic>
      <p:sp>
        <p:nvSpPr>
          <p:cNvPr id="5" name="Título 5">
            <a:extLst>
              <a:ext uri="{FF2B5EF4-FFF2-40B4-BE49-F238E27FC236}">
                <a16:creationId xmlns:a16="http://schemas.microsoft.com/office/drawing/2014/main" xmlns="" id="{82528144-27AB-4185-B57C-A033DE429D7C}"/>
              </a:ext>
            </a:extLst>
          </p:cNvPr>
          <p:cNvSpPr txBox="1">
            <a:spLocks/>
          </p:cNvSpPr>
          <p:nvPr/>
        </p:nvSpPr>
        <p:spPr>
          <a:xfrm>
            <a:off x="251520" y="256021"/>
            <a:ext cx="3456384" cy="304664"/>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s-EC" sz="2000" b="1" dirty="0">
                <a:latin typeface="Georgia" panose="02040502050405020303" pitchFamily="18" charset="0"/>
              </a:rPr>
              <a:t>Interferencia</a:t>
            </a:r>
          </a:p>
        </p:txBody>
      </p:sp>
      <p:pic>
        <p:nvPicPr>
          <p:cNvPr id="1026" name="Picture 2" descr="Redes Inalámbricas archivos - BLOG TODOELECTRONICA.COM">
            <a:extLst>
              <a:ext uri="{FF2B5EF4-FFF2-40B4-BE49-F238E27FC236}">
                <a16:creationId xmlns:a16="http://schemas.microsoft.com/office/drawing/2014/main" xmlns="" id="{F56C61C5-0061-4D6B-BA8E-4FF932A532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5290" y="1895475"/>
            <a:ext cx="4762500" cy="3067050"/>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 xmlns:a16="http://schemas.microsoft.com/office/drawing/2014/main" id="{B7460B3F-81B6-45B9-9F11-978E9C5FADC3}"/>
              </a:ext>
            </a:extLst>
          </p:cNvPr>
          <p:cNvSpPr txBox="1"/>
          <p:nvPr/>
        </p:nvSpPr>
        <p:spPr>
          <a:xfrm>
            <a:off x="0" y="6495522"/>
            <a:ext cx="705967" cy="369332"/>
          </a:xfrm>
          <a:prstGeom prst="rect">
            <a:avLst/>
          </a:prstGeom>
          <a:noFill/>
        </p:spPr>
        <p:txBody>
          <a:bodyPr wrap="square" rtlCol="0">
            <a:spAutoFit/>
          </a:bodyPr>
          <a:lstStyle/>
          <a:p>
            <a:r>
              <a:rPr lang="es-ES" dirty="0" smtClean="0"/>
              <a:t>11</a:t>
            </a:r>
            <a:endParaRPr lang="es-ES" dirty="0"/>
          </a:p>
        </p:txBody>
      </p:sp>
    </p:spTree>
    <p:extLst>
      <p:ext uri="{BB962C8B-B14F-4D97-AF65-F5344CB8AC3E}">
        <p14:creationId xmlns:p14="http://schemas.microsoft.com/office/powerpoint/2010/main" val="29361359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 xmlns:a16="http://schemas.microsoft.com/office/drawing/2014/main" id="{F4619219-0492-4983-A04E-5D4405B9C0AA}"/>
              </a:ext>
            </a:extLst>
          </p:cNvPr>
          <p:cNvPicPr>
            <a:picLocks noChangeAspect="1"/>
          </p:cNvPicPr>
          <p:nvPr/>
        </p:nvPicPr>
        <p:blipFill>
          <a:blip r:embed="rId2"/>
          <a:stretch>
            <a:fillRect/>
          </a:stretch>
        </p:blipFill>
        <p:spPr>
          <a:xfrm>
            <a:off x="899592" y="1124742"/>
            <a:ext cx="2952328" cy="3795851"/>
          </a:xfrm>
          <a:prstGeom prst="rect">
            <a:avLst/>
          </a:prstGeom>
        </p:spPr>
      </p:pic>
      <p:pic>
        <p:nvPicPr>
          <p:cNvPr id="14" name="Imagen 13">
            <a:extLst>
              <a:ext uri="{FF2B5EF4-FFF2-40B4-BE49-F238E27FC236}">
                <a16:creationId xmlns="" xmlns:a16="http://schemas.microsoft.com/office/drawing/2014/main" id="{26EEF264-E1AE-4738-A199-73FFFD690774}"/>
              </a:ext>
            </a:extLst>
          </p:cNvPr>
          <p:cNvPicPr>
            <a:picLocks noChangeAspect="1"/>
          </p:cNvPicPr>
          <p:nvPr/>
        </p:nvPicPr>
        <p:blipFill>
          <a:blip r:embed="rId3"/>
          <a:stretch>
            <a:fillRect/>
          </a:stretch>
        </p:blipFill>
        <p:spPr>
          <a:xfrm>
            <a:off x="4283968" y="1124743"/>
            <a:ext cx="3494806" cy="3703268"/>
          </a:xfrm>
          <a:prstGeom prst="rect">
            <a:avLst/>
          </a:prstGeom>
        </p:spPr>
      </p:pic>
      <p:sp>
        <p:nvSpPr>
          <p:cNvPr id="15" name="Título 5">
            <a:extLst>
              <a:ext uri="{FF2B5EF4-FFF2-40B4-BE49-F238E27FC236}">
                <a16:creationId xmlns="" xmlns:a16="http://schemas.microsoft.com/office/drawing/2014/main" id="{4F03C898-1CB4-4E80-917B-0991C8E450DB}"/>
              </a:ext>
            </a:extLst>
          </p:cNvPr>
          <p:cNvSpPr txBox="1">
            <a:spLocks/>
          </p:cNvSpPr>
          <p:nvPr/>
        </p:nvSpPr>
        <p:spPr>
          <a:xfrm>
            <a:off x="539552" y="28978"/>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dirty="0">
                <a:solidFill>
                  <a:srgbClr val="00B050"/>
                </a:solidFill>
                <a:latin typeface="Times New Roman" panose="02020603050405020304" pitchFamily="18" charset="0"/>
                <a:cs typeface="Times New Roman" panose="02020603050405020304" pitchFamily="18" charset="0"/>
              </a:rPr>
              <a:t>Materiales e Implementación</a:t>
            </a:r>
          </a:p>
        </p:txBody>
      </p:sp>
      <p:sp>
        <p:nvSpPr>
          <p:cNvPr id="16" name="CuadroTexto 15">
            <a:extLst>
              <a:ext uri="{FF2B5EF4-FFF2-40B4-BE49-F238E27FC236}">
                <a16:creationId xmlns="" xmlns:a16="http://schemas.microsoft.com/office/drawing/2014/main" id="{B7460B3F-81B6-45B9-9F11-978E9C5FADC3}"/>
              </a:ext>
            </a:extLst>
          </p:cNvPr>
          <p:cNvSpPr txBox="1"/>
          <p:nvPr/>
        </p:nvSpPr>
        <p:spPr>
          <a:xfrm>
            <a:off x="0" y="6495522"/>
            <a:ext cx="705967" cy="369332"/>
          </a:xfrm>
          <a:prstGeom prst="rect">
            <a:avLst/>
          </a:prstGeom>
          <a:noFill/>
        </p:spPr>
        <p:txBody>
          <a:bodyPr wrap="square" rtlCol="0">
            <a:spAutoFit/>
          </a:bodyPr>
          <a:lstStyle/>
          <a:p>
            <a:r>
              <a:rPr lang="es-ES" dirty="0" smtClean="0"/>
              <a:t>12</a:t>
            </a:r>
            <a:endParaRPr lang="es-ES" dirty="0"/>
          </a:p>
        </p:txBody>
      </p:sp>
    </p:spTree>
    <p:extLst>
      <p:ext uri="{BB962C8B-B14F-4D97-AF65-F5344CB8AC3E}">
        <p14:creationId xmlns:p14="http://schemas.microsoft.com/office/powerpoint/2010/main" val="34224967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 xmlns:a16="http://schemas.microsoft.com/office/drawing/2014/main" id="{FB63C217-2A33-4162-9755-A9EBB719FC4B}"/>
              </a:ext>
            </a:extLst>
          </p:cNvPr>
          <p:cNvPicPr>
            <a:picLocks noChangeAspect="1"/>
          </p:cNvPicPr>
          <p:nvPr/>
        </p:nvPicPr>
        <p:blipFill rotWithShape="1">
          <a:blip r:embed="rId2"/>
          <a:srcRect t="7360"/>
          <a:stretch/>
        </p:blipFill>
        <p:spPr>
          <a:xfrm>
            <a:off x="971600" y="1383637"/>
            <a:ext cx="3096344" cy="3688004"/>
          </a:xfrm>
          <a:prstGeom prst="rect">
            <a:avLst/>
          </a:prstGeom>
        </p:spPr>
      </p:pic>
      <p:pic>
        <p:nvPicPr>
          <p:cNvPr id="4" name="Imagen 3">
            <a:extLst>
              <a:ext uri="{FF2B5EF4-FFF2-40B4-BE49-F238E27FC236}">
                <a16:creationId xmlns="" xmlns:a16="http://schemas.microsoft.com/office/drawing/2014/main" id="{68577C8B-0984-4F09-A7F7-7025666A1CFB}"/>
              </a:ext>
            </a:extLst>
          </p:cNvPr>
          <p:cNvPicPr>
            <a:picLocks noChangeAspect="1"/>
          </p:cNvPicPr>
          <p:nvPr/>
        </p:nvPicPr>
        <p:blipFill>
          <a:blip r:embed="rId3"/>
          <a:stretch>
            <a:fillRect/>
          </a:stretch>
        </p:blipFill>
        <p:spPr>
          <a:xfrm>
            <a:off x="4716016" y="1383637"/>
            <a:ext cx="2815208" cy="3742824"/>
          </a:xfrm>
          <a:prstGeom prst="rect">
            <a:avLst/>
          </a:prstGeom>
        </p:spPr>
      </p:pic>
      <p:sp>
        <p:nvSpPr>
          <p:cNvPr id="5" name="Título 5">
            <a:extLst>
              <a:ext uri="{FF2B5EF4-FFF2-40B4-BE49-F238E27FC236}">
                <a16:creationId xmlns="" xmlns:a16="http://schemas.microsoft.com/office/drawing/2014/main" id="{44427162-CD51-4028-8963-B7601C83C01B}"/>
              </a:ext>
            </a:extLst>
          </p:cNvPr>
          <p:cNvSpPr txBox="1">
            <a:spLocks/>
          </p:cNvSpPr>
          <p:nvPr/>
        </p:nvSpPr>
        <p:spPr>
          <a:xfrm>
            <a:off x="539552" y="28978"/>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dirty="0">
                <a:solidFill>
                  <a:srgbClr val="00B050"/>
                </a:solidFill>
                <a:latin typeface="Times New Roman" panose="02020603050405020304" pitchFamily="18" charset="0"/>
                <a:cs typeface="Times New Roman" panose="02020603050405020304" pitchFamily="18" charset="0"/>
              </a:rPr>
              <a:t>Materiales e Implementación</a:t>
            </a:r>
          </a:p>
        </p:txBody>
      </p:sp>
      <p:sp>
        <p:nvSpPr>
          <p:cNvPr id="6" name="CuadroTexto 5">
            <a:extLst>
              <a:ext uri="{FF2B5EF4-FFF2-40B4-BE49-F238E27FC236}">
                <a16:creationId xmlns="" xmlns:a16="http://schemas.microsoft.com/office/drawing/2014/main" id="{DF50967C-8A0F-4C1B-B782-0CD1F8AEB9B0}"/>
              </a:ext>
            </a:extLst>
          </p:cNvPr>
          <p:cNvSpPr txBox="1"/>
          <p:nvPr/>
        </p:nvSpPr>
        <p:spPr>
          <a:xfrm>
            <a:off x="0" y="6495522"/>
            <a:ext cx="705967" cy="369332"/>
          </a:xfrm>
          <a:prstGeom prst="rect">
            <a:avLst/>
          </a:prstGeom>
          <a:noFill/>
        </p:spPr>
        <p:txBody>
          <a:bodyPr wrap="square" rtlCol="0">
            <a:spAutoFit/>
          </a:bodyPr>
          <a:lstStyle/>
          <a:p>
            <a:r>
              <a:rPr lang="es-ES" dirty="0" smtClean="0"/>
              <a:t>13</a:t>
            </a:r>
            <a:endParaRPr lang="es-ES" dirty="0"/>
          </a:p>
        </p:txBody>
      </p:sp>
    </p:spTree>
    <p:extLst>
      <p:ext uri="{BB962C8B-B14F-4D97-AF65-F5344CB8AC3E}">
        <p14:creationId xmlns:p14="http://schemas.microsoft.com/office/powerpoint/2010/main" val="31611774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0" y="6488668"/>
            <a:ext cx="705967" cy="646331"/>
          </a:xfrm>
          <a:prstGeom prst="rect">
            <a:avLst/>
          </a:prstGeom>
          <a:noFill/>
        </p:spPr>
        <p:txBody>
          <a:bodyPr wrap="square" rtlCol="0">
            <a:spAutoFit/>
          </a:bodyPr>
          <a:lstStyle/>
          <a:p>
            <a:r>
              <a:rPr lang="en-BZ" dirty="0" smtClean="0"/>
              <a:t>14</a:t>
            </a:r>
            <a:endParaRPr lang="en-BZ" dirty="0"/>
          </a:p>
          <a:p>
            <a:endParaRPr lang="es-ES" dirty="0"/>
          </a:p>
        </p:txBody>
      </p:sp>
      <p:sp>
        <p:nvSpPr>
          <p:cNvPr id="15" name="Título 1"/>
          <p:cNvSpPr>
            <a:spLocks noGrp="1"/>
          </p:cNvSpPr>
          <p:nvPr>
            <p:ph type="title"/>
          </p:nvPr>
        </p:nvSpPr>
        <p:spPr>
          <a:xfrm>
            <a:off x="-2988840" y="99014"/>
            <a:ext cx="8911687" cy="627688"/>
          </a:xfrm>
        </p:spPr>
        <p:txBody>
          <a:bodyPr>
            <a:normAutofit/>
          </a:bodyPr>
          <a:lstStyle/>
          <a:p>
            <a:pPr algn="ctr"/>
            <a:r>
              <a:rPr lang="es-EC" sz="1800" dirty="0">
                <a:solidFill>
                  <a:schemeClr val="tx1"/>
                </a:solidFill>
              </a:rPr>
              <a:t>           Escenario 1 (sin repetidora)</a:t>
            </a:r>
          </a:p>
        </p:txBody>
      </p:sp>
      <p:pic>
        <p:nvPicPr>
          <p:cNvPr id="6" name="Imagen 5"/>
          <p:cNvPicPr/>
          <p:nvPr/>
        </p:nvPicPr>
        <p:blipFill rotWithShape="1">
          <a:blip r:embed="rId2"/>
          <a:srcRect b="4201"/>
          <a:stretch/>
        </p:blipFill>
        <p:spPr bwMode="auto">
          <a:xfrm>
            <a:off x="3923928" y="1631844"/>
            <a:ext cx="4805837" cy="4269999"/>
          </a:xfrm>
          <a:prstGeom prst="rect">
            <a:avLst/>
          </a:prstGeom>
          <a:ln>
            <a:noFill/>
          </a:ln>
          <a:extLst>
            <a:ext uri="{53640926-AAD7-44D8-BBD7-CCE9431645EC}">
              <a14:shadowObscured xmlns:a14="http://schemas.microsoft.com/office/drawing/2010/main"/>
            </a:ext>
          </a:extLst>
        </p:spPr>
      </p:pic>
      <p:pic>
        <p:nvPicPr>
          <p:cNvPr id="9" name="Imagen 8">
            <a:extLst>
              <a:ext uri="{FF2B5EF4-FFF2-40B4-BE49-F238E27FC236}">
                <a16:creationId xmlns="" xmlns:a16="http://schemas.microsoft.com/office/drawing/2014/main" id="{00EF93BA-079F-45D3-B98E-82D017F63CE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0907" y="1146990"/>
            <a:ext cx="4112260" cy="2152650"/>
          </a:xfrm>
          <a:prstGeom prst="rect">
            <a:avLst/>
          </a:prstGeom>
          <a:ln>
            <a:noFill/>
          </a:ln>
          <a:effectLst>
            <a:softEdge rad="112500"/>
          </a:effectLst>
        </p:spPr>
      </p:pic>
      <p:sp>
        <p:nvSpPr>
          <p:cNvPr id="10" name="Título 5">
            <a:extLst>
              <a:ext uri="{FF2B5EF4-FFF2-40B4-BE49-F238E27FC236}">
                <a16:creationId xmlns="" xmlns:a16="http://schemas.microsoft.com/office/drawing/2014/main" id="{30E302FB-6E80-4AEE-B0D3-6467263B330C}"/>
              </a:ext>
            </a:extLst>
          </p:cNvPr>
          <p:cNvSpPr txBox="1">
            <a:spLocks/>
          </p:cNvSpPr>
          <p:nvPr/>
        </p:nvSpPr>
        <p:spPr>
          <a:xfrm>
            <a:off x="539552" y="28978"/>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dirty="0">
                <a:solidFill>
                  <a:srgbClr val="00B050"/>
                </a:solidFill>
                <a:latin typeface="Times New Roman" panose="02020603050405020304" pitchFamily="18" charset="0"/>
                <a:cs typeface="Times New Roman" panose="02020603050405020304" pitchFamily="18" charset="0"/>
              </a:rPr>
              <a:t>Materiales e Implementación</a:t>
            </a:r>
          </a:p>
        </p:txBody>
      </p:sp>
    </p:spTree>
    <p:extLst>
      <p:ext uri="{BB962C8B-B14F-4D97-AF65-F5344CB8AC3E}">
        <p14:creationId xmlns:p14="http://schemas.microsoft.com/office/powerpoint/2010/main" val="38618317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01B39289-7D90-44D7-99CF-20B9D3749E53}"/>
              </a:ext>
            </a:extLst>
          </p:cNvPr>
          <p:cNvPicPr/>
          <p:nvPr/>
        </p:nvPicPr>
        <p:blipFill rotWithShape="1">
          <a:blip r:embed="rId2"/>
          <a:srcRect b="3449"/>
          <a:stretch/>
        </p:blipFill>
        <p:spPr>
          <a:xfrm>
            <a:off x="3719936" y="1743658"/>
            <a:ext cx="5424064" cy="4112245"/>
          </a:xfrm>
          <a:prstGeom prst="rect">
            <a:avLst/>
          </a:prstGeom>
        </p:spPr>
      </p:pic>
      <p:pic>
        <p:nvPicPr>
          <p:cNvPr id="3" name="Imagen 2">
            <a:extLst>
              <a:ext uri="{FF2B5EF4-FFF2-40B4-BE49-F238E27FC236}">
                <a16:creationId xmlns="" xmlns:a16="http://schemas.microsoft.com/office/drawing/2014/main" id="{516CEAFD-7D7E-41ED-ABE1-E8FFFD7E9842}"/>
              </a:ext>
            </a:extLst>
          </p:cNvPr>
          <p:cNvPicPr/>
          <p:nvPr/>
        </p:nvPicPr>
        <p:blipFill rotWithShape="1">
          <a:blip r:embed="rId3">
            <a:extLst>
              <a:ext uri="{28A0092B-C50C-407E-A947-70E740481C1C}">
                <a14:useLocalDpi xmlns:a14="http://schemas.microsoft.com/office/drawing/2010/main" val="0"/>
              </a:ext>
            </a:extLst>
          </a:blip>
          <a:srcRect b="8248"/>
          <a:stretch/>
        </p:blipFill>
        <p:spPr bwMode="auto">
          <a:xfrm>
            <a:off x="0" y="627534"/>
            <a:ext cx="4716016" cy="2232248"/>
          </a:xfrm>
          <a:prstGeom prst="rect">
            <a:avLst/>
          </a:prstGeom>
          <a:noFill/>
          <a:ln>
            <a:noFill/>
          </a:ln>
        </p:spPr>
      </p:pic>
      <p:sp>
        <p:nvSpPr>
          <p:cNvPr id="5" name="Título 5">
            <a:extLst>
              <a:ext uri="{FF2B5EF4-FFF2-40B4-BE49-F238E27FC236}">
                <a16:creationId xmlns="" xmlns:a16="http://schemas.microsoft.com/office/drawing/2014/main" id="{DC1701B5-F795-443F-A7A8-EB5217EFE1E4}"/>
              </a:ext>
            </a:extLst>
          </p:cNvPr>
          <p:cNvSpPr txBox="1">
            <a:spLocks/>
          </p:cNvSpPr>
          <p:nvPr/>
        </p:nvSpPr>
        <p:spPr>
          <a:xfrm>
            <a:off x="539552" y="28978"/>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dirty="0">
                <a:solidFill>
                  <a:srgbClr val="00B050"/>
                </a:solidFill>
                <a:latin typeface="Times New Roman" panose="02020603050405020304" pitchFamily="18" charset="0"/>
                <a:cs typeface="Times New Roman" panose="02020603050405020304" pitchFamily="18" charset="0"/>
              </a:rPr>
              <a:t>Materiales e Implementación</a:t>
            </a:r>
          </a:p>
        </p:txBody>
      </p:sp>
      <p:sp>
        <p:nvSpPr>
          <p:cNvPr id="7" name="Título 1">
            <a:extLst>
              <a:ext uri="{FF2B5EF4-FFF2-40B4-BE49-F238E27FC236}">
                <a16:creationId xmlns="" xmlns:a16="http://schemas.microsoft.com/office/drawing/2014/main" id="{E09D9703-7C24-4D7E-8017-20557F982F55}"/>
              </a:ext>
            </a:extLst>
          </p:cNvPr>
          <p:cNvSpPr>
            <a:spLocks noGrp="1"/>
          </p:cNvSpPr>
          <p:nvPr>
            <p:ph type="title"/>
          </p:nvPr>
        </p:nvSpPr>
        <p:spPr>
          <a:xfrm>
            <a:off x="-2988840" y="99014"/>
            <a:ext cx="8911687" cy="627688"/>
          </a:xfrm>
        </p:spPr>
        <p:txBody>
          <a:bodyPr>
            <a:normAutofit/>
          </a:bodyPr>
          <a:lstStyle/>
          <a:p>
            <a:pPr algn="ctr"/>
            <a:r>
              <a:rPr lang="es-EC" sz="1800" dirty="0">
                <a:solidFill>
                  <a:schemeClr val="tx1"/>
                </a:solidFill>
              </a:rPr>
              <a:t>           Escenario 2 (con repetidora)</a:t>
            </a:r>
          </a:p>
        </p:txBody>
      </p:sp>
      <p:sp>
        <p:nvSpPr>
          <p:cNvPr id="8" name="CuadroTexto 7">
            <a:extLst>
              <a:ext uri="{FF2B5EF4-FFF2-40B4-BE49-F238E27FC236}">
                <a16:creationId xmlns="" xmlns:a16="http://schemas.microsoft.com/office/drawing/2014/main" id="{79132117-1C4D-4FAB-B9D7-C363FE3DA1B1}"/>
              </a:ext>
            </a:extLst>
          </p:cNvPr>
          <p:cNvSpPr txBox="1"/>
          <p:nvPr/>
        </p:nvSpPr>
        <p:spPr>
          <a:xfrm>
            <a:off x="0" y="6495522"/>
            <a:ext cx="705967" cy="369332"/>
          </a:xfrm>
          <a:prstGeom prst="rect">
            <a:avLst/>
          </a:prstGeom>
          <a:noFill/>
        </p:spPr>
        <p:txBody>
          <a:bodyPr wrap="square" rtlCol="0">
            <a:spAutoFit/>
          </a:bodyPr>
          <a:lstStyle/>
          <a:p>
            <a:r>
              <a:rPr lang="es-ES" dirty="0" smtClean="0"/>
              <a:t>15</a:t>
            </a:r>
            <a:endParaRPr lang="es-ES" dirty="0"/>
          </a:p>
        </p:txBody>
      </p:sp>
    </p:spTree>
    <p:extLst>
      <p:ext uri="{BB962C8B-B14F-4D97-AF65-F5344CB8AC3E}">
        <p14:creationId xmlns:p14="http://schemas.microsoft.com/office/powerpoint/2010/main" val="19157946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5"/>
          <p:cNvSpPr txBox="1">
            <a:spLocks/>
          </p:cNvSpPr>
          <p:nvPr/>
        </p:nvSpPr>
        <p:spPr>
          <a:xfrm>
            <a:off x="869240" y="3990"/>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dirty="0">
                <a:solidFill>
                  <a:srgbClr val="00B050"/>
                </a:solidFill>
                <a:latin typeface="Times New Roman" panose="02020603050405020304" pitchFamily="18" charset="0"/>
                <a:cs typeface="Times New Roman" panose="02020603050405020304" pitchFamily="18" charset="0"/>
              </a:rPr>
              <a:t>Metodología</a:t>
            </a:r>
          </a:p>
        </p:txBody>
      </p:sp>
      <p:sp>
        <p:nvSpPr>
          <p:cNvPr id="8" name="CuadroTexto 7"/>
          <p:cNvSpPr txBox="1"/>
          <p:nvPr/>
        </p:nvSpPr>
        <p:spPr>
          <a:xfrm>
            <a:off x="0" y="6488668"/>
            <a:ext cx="705967" cy="646331"/>
          </a:xfrm>
          <a:prstGeom prst="rect">
            <a:avLst/>
          </a:prstGeom>
          <a:noFill/>
        </p:spPr>
        <p:txBody>
          <a:bodyPr wrap="square" rtlCol="0">
            <a:spAutoFit/>
          </a:bodyPr>
          <a:lstStyle/>
          <a:p>
            <a:r>
              <a:rPr lang="en-BZ" dirty="0" smtClean="0"/>
              <a:t>16</a:t>
            </a:r>
            <a:endParaRPr lang="en-BZ" dirty="0"/>
          </a:p>
          <a:p>
            <a:endParaRPr lang="es-ES" dirty="0"/>
          </a:p>
        </p:txBody>
      </p:sp>
      <p:sp>
        <p:nvSpPr>
          <p:cNvPr id="15" name="Título 1"/>
          <p:cNvSpPr>
            <a:spLocks noGrp="1"/>
          </p:cNvSpPr>
          <p:nvPr>
            <p:ph type="title"/>
          </p:nvPr>
        </p:nvSpPr>
        <p:spPr>
          <a:xfrm>
            <a:off x="-2988840" y="99014"/>
            <a:ext cx="8911687" cy="627688"/>
          </a:xfrm>
        </p:spPr>
        <p:txBody>
          <a:bodyPr>
            <a:normAutofit/>
          </a:bodyPr>
          <a:lstStyle/>
          <a:p>
            <a:pPr algn="ctr"/>
            <a:r>
              <a:rPr lang="es-EC" sz="1800" dirty="0">
                <a:solidFill>
                  <a:schemeClr val="tx1"/>
                </a:solidFill>
              </a:rPr>
              <a:t>           Escenario 2 (con repetidora)</a:t>
            </a:r>
          </a:p>
        </p:txBody>
      </p:sp>
      <p:pic>
        <p:nvPicPr>
          <p:cNvPr id="3" name="WhatsApp Video 2021-08-17 at 10.04.22 PM">
            <a:hlinkClick r:id="" action="ppaction://media"/>
            <a:extLst>
              <a:ext uri="{FF2B5EF4-FFF2-40B4-BE49-F238E27FC236}">
                <a16:creationId xmlns="" xmlns:a16="http://schemas.microsoft.com/office/drawing/2014/main" id="{E9A40174-8DBE-4F34-BB45-4106A3913F09}"/>
              </a:ext>
            </a:extLst>
          </p:cNvPr>
          <p:cNvPicPr>
            <a:picLocks noChangeAspect="1"/>
          </p:cNvPicPr>
          <p:nvPr>
            <a:videoFile r:link="rId1"/>
            <p:extLst>
              <p:ext uri="{DAA4B4D4-6D71-4841-9C94-3DE7FCFB9230}">
                <p14:media xmlns:p14="http://schemas.microsoft.com/office/powerpoint/2010/main" r:embed="rId2">
                  <p14:trim end="5169.3333"/>
                </p14:media>
              </p:ext>
            </p:extLst>
          </p:nvPr>
        </p:nvPicPr>
        <p:blipFill>
          <a:blip r:embed="rId4"/>
          <a:stretch>
            <a:fillRect/>
          </a:stretch>
        </p:blipFill>
        <p:spPr>
          <a:xfrm rot="5400000">
            <a:off x="1907704" y="575490"/>
            <a:ext cx="4772744" cy="5589814"/>
          </a:xfrm>
          <a:prstGeom prst="rect">
            <a:avLst/>
          </a:prstGeom>
        </p:spPr>
      </p:pic>
    </p:spTree>
    <p:extLst>
      <p:ext uri="{BB962C8B-B14F-4D97-AF65-F5344CB8AC3E}">
        <p14:creationId xmlns:p14="http://schemas.microsoft.com/office/powerpoint/2010/main" val="2269279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0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5"/>
          <p:cNvSpPr txBox="1">
            <a:spLocks/>
          </p:cNvSpPr>
          <p:nvPr/>
        </p:nvSpPr>
        <p:spPr>
          <a:xfrm>
            <a:off x="869240" y="3990"/>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dirty="0">
                <a:solidFill>
                  <a:srgbClr val="00B050"/>
                </a:solidFill>
                <a:latin typeface="Times New Roman" panose="02020603050405020304" pitchFamily="18" charset="0"/>
                <a:cs typeface="Times New Roman" panose="02020603050405020304" pitchFamily="18" charset="0"/>
              </a:rPr>
              <a:t>Resultados</a:t>
            </a:r>
          </a:p>
        </p:txBody>
      </p:sp>
      <p:sp>
        <p:nvSpPr>
          <p:cNvPr id="8" name="CuadroTexto 7"/>
          <p:cNvSpPr txBox="1"/>
          <p:nvPr/>
        </p:nvSpPr>
        <p:spPr>
          <a:xfrm>
            <a:off x="0" y="6488668"/>
            <a:ext cx="705967" cy="646331"/>
          </a:xfrm>
          <a:prstGeom prst="rect">
            <a:avLst/>
          </a:prstGeom>
          <a:noFill/>
        </p:spPr>
        <p:txBody>
          <a:bodyPr wrap="square" rtlCol="0">
            <a:spAutoFit/>
          </a:bodyPr>
          <a:lstStyle/>
          <a:p>
            <a:r>
              <a:rPr lang="en-BZ" dirty="0" smtClean="0"/>
              <a:t>17</a:t>
            </a:r>
            <a:endParaRPr lang="en-BZ" dirty="0"/>
          </a:p>
          <a:p>
            <a:endParaRPr lang="es-ES" dirty="0"/>
          </a:p>
        </p:txBody>
      </p:sp>
      <p:sp>
        <p:nvSpPr>
          <p:cNvPr id="15" name="Título 1"/>
          <p:cNvSpPr>
            <a:spLocks noGrp="1"/>
          </p:cNvSpPr>
          <p:nvPr>
            <p:ph type="title"/>
          </p:nvPr>
        </p:nvSpPr>
        <p:spPr>
          <a:xfrm>
            <a:off x="-2988840" y="99014"/>
            <a:ext cx="8911687" cy="627688"/>
          </a:xfrm>
        </p:spPr>
        <p:txBody>
          <a:bodyPr>
            <a:normAutofit/>
          </a:bodyPr>
          <a:lstStyle/>
          <a:p>
            <a:r>
              <a:rPr lang="es-EC" sz="1800" dirty="0">
                <a:solidFill>
                  <a:schemeClr val="tx1"/>
                </a:solidFill>
              </a:rPr>
              <a:t>Escenario 1 (sin repetidora): Inundación de trafico</a:t>
            </a:r>
          </a:p>
        </p:txBody>
      </p:sp>
      <p:sp>
        <p:nvSpPr>
          <p:cNvPr id="2" name="Rectángulo 1"/>
          <p:cNvSpPr/>
          <p:nvPr/>
        </p:nvSpPr>
        <p:spPr>
          <a:xfrm>
            <a:off x="291340" y="1633123"/>
            <a:ext cx="1991542" cy="1676741"/>
          </a:xfrm>
          <a:prstGeom prst="rect">
            <a:avLst/>
          </a:prstGeom>
        </p:spPr>
        <p:txBody>
          <a:bodyPr wrap="square">
            <a:spAutoFit/>
          </a:bodyPr>
          <a:lstStyle/>
          <a:p>
            <a:pPr>
              <a:lnSpc>
                <a:spcPct val="107000"/>
              </a:lnSpc>
              <a:spcAft>
                <a:spcPts val="800"/>
              </a:spcAft>
            </a:pPr>
            <a:r>
              <a:rPr lang="es-EC" dirty="0">
                <a:latin typeface="Calibri" panose="020F0502020204030204" pitchFamily="34" charset="0"/>
                <a:ea typeface="Calibri" panose="020F0502020204030204" pitchFamily="34" charset="0"/>
                <a:cs typeface="Times New Roman" panose="02020603050405020304" pitchFamily="18" charset="0"/>
              </a:rPr>
              <a:t>Tamaño </a:t>
            </a:r>
            <a:r>
              <a:rPr lang="es-EC" dirty="0" smtClean="0">
                <a:latin typeface="Calibri" panose="020F0502020204030204" pitchFamily="34" charset="0"/>
                <a:ea typeface="Calibri" panose="020F0502020204030204" pitchFamily="34" charset="0"/>
                <a:cs typeface="Times New Roman" panose="02020603050405020304" pitchFamily="18" charset="0"/>
              </a:rPr>
              <a:t>de paquetes: 512 Bytes</a:t>
            </a:r>
            <a:endParaRPr lang="es-EC"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C" dirty="0">
                <a:latin typeface="Calibri" panose="020F0502020204030204" pitchFamily="34" charset="0"/>
                <a:ea typeface="Calibri" panose="020F0502020204030204" pitchFamily="34" charset="0"/>
                <a:cs typeface="Times New Roman" panose="02020603050405020304" pitchFamily="18" charset="0"/>
              </a:rPr>
              <a:t>Tiempo: 30 segundos</a:t>
            </a:r>
            <a:endParaRPr lang="es-EC" dirty="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Rectángulo 3"/>
              <p:cNvSpPr/>
              <p:nvPr/>
            </p:nvSpPr>
            <p:spPr>
              <a:xfrm>
                <a:off x="4139952" y="5159536"/>
                <a:ext cx="4572000" cy="748923"/>
              </a:xfrm>
              <a:prstGeom prst="rect">
                <a:avLst/>
              </a:prstGeom>
            </p:spPr>
            <p:txBody>
              <a:bodyPr>
                <a:spAutoFit/>
              </a:bodyPr>
              <a:lstStyle/>
              <a:p>
                <a:pPr>
                  <a:lnSpc>
                    <a:spcPct val="200000"/>
                  </a:lnSpc>
                  <a:spcAft>
                    <a:spcPts val="800"/>
                  </a:spcAft>
                </a:pPr>
                <a14:m>
                  <m:oMathPara xmlns:m="http://schemas.openxmlformats.org/officeDocument/2006/math">
                    <m:oMathParaPr>
                      <m:jc m:val="centerGroup"/>
                    </m:oMathParaPr>
                    <m:oMath xmlns:m="http://schemas.openxmlformats.org/officeDocument/2006/math">
                      <m:r>
                        <a:rPr lang="es-MX" i="1" smtClean="0">
                          <a:latin typeface="Cambria Math" panose="02040503050406030204" pitchFamily="18" charset="0"/>
                          <a:ea typeface="Calibri" panose="020F0502020204030204" pitchFamily="34" charset="0"/>
                          <a:cs typeface="Arial" panose="020B0604020202020204" pitchFamily="34" charset="0"/>
                        </a:rPr>
                        <m:t>𝐸𝑓𝑖𝑐𝑖𝑒𝑛𝑐𝑖𝑎</m:t>
                      </m:r>
                      <m:r>
                        <a:rPr lang="es-MX" i="1" smtClean="0">
                          <a:latin typeface="Cambria Math" panose="02040503050406030204" pitchFamily="18" charset="0"/>
                          <a:ea typeface="Calibri" panose="020F0502020204030204" pitchFamily="34" charset="0"/>
                          <a:cs typeface="Arial" panose="020B0604020202020204" pitchFamily="34" charset="0"/>
                        </a:rPr>
                        <m:t> </m:t>
                      </m:r>
                      <m:r>
                        <a:rPr lang="es-MX" i="1" smtClean="0">
                          <a:latin typeface="Cambria Math" panose="02040503050406030204" pitchFamily="18" charset="0"/>
                          <a:ea typeface="Calibri" panose="020F0502020204030204" pitchFamily="34" charset="0"/>
                          <a:cs typeface="Arial" panose="020B0604020202020204" pitchFamily="34" charset="0"/>
                        </a:rPr>
                        <m:t>𝑚</m:t>
                      </m:r>
                      <m:r>
                        <a:rPr lang="es-EC" b="0" i="1" smtClean="0">
                          <a:latin typeface="Cambria Math" panose="02040503050406030204" pitchFamily="18" charset="0"/>
                          <a:ea typeface="Calibri" panose="020F0502020204030204" pitchFamily="34" charset="0"/>
                          <a:cs typeface="Arial" panose="020B0604020202020204" pitchFamily="34" charset="0"/>
                        </a:rPr>
                        <m:t>á</m:t>
                      </m:r>
                      <m:r>
                        <a:rPr lang="es-MX" i="1" smtClean="0">
                          <a:latin typeface="Cambria Math" panose="02040503050406030204" pitchFamily="18" charset="0"/>
                          <a:ea typeface="Calibri" panose="020F0502020204030204" pitchFamily="34" charset="0"/>
                          <a:cs typeface="Arial" panose="020B0604020202020204" pitchFamily="34" charset="0"/>
                        </a:rPr>
                        <m:t>𝑥𝑖𝑚</m:t>
                      </m:r>
                      <m:r>
                        <a:rPr lang="es-EC" b="0" i="1" smtClean="0">
                          <a:latin typeface="Cambria Math" panose="02040503050406030204" pitchFamily="18" charset="0"/>
                          <a:ea typeface="Calibri" panose="020F0502020204030204" pitchFamily="34" charset="0"/>
                          <a:cs typeface="Arial" panose="020B0604020202020204" pitchFamily="34" charset="0"/>
                        </a:rPr>
                        <m:t>𝑎</m:t>
                      </m:r>
                      <m:r>
                        <a:rPr lang="es-MX" i="1" smtClean="0">
                          <a:latin typeface="Cambria Math" panose="02040503050406030204" pitchFamily="18" charset="0"/>
                          <a:ea typeface="Calibri" panose="020F0502020204030204" pitchFamily="34" charset="0"/>
                          <a:cs typeface="Arial" panose="020B0604020202020204" pitchFamily="34" charset="0"/>
                        </a:rPr>
                        <m:t>=9</m:t>
                      </m:r>
                      <m:r>
                        <a:rPr lang="es-EC" b="0" i="1" smtClean="0">
                          <a:latin typeface="Cambria Math" panose="02040503050406030204" pitchFamily="18" charset="0"/>
                          <a:ea typeface="Calibri" panose="020F0502020204030204" pitchFamily="34" charset="0"/>
                          <a:cs typeface="Arial" panose="020B0604020202020204" pitchFamily="34" charset="0"/>
                        </a:rPr>
                        <m:t>2,813</m:t>
                      </m:r>
                      <m:r>
                        <a:rPr lang="es-MX" i="1" smtClean="0">
                          <a:latin typeface="Cambria Math" panose="02040503050406030204" pitchFamily="18" charset="0"/>
                          <a:ea typeface="Calibri" panose="020F0502020204030204" pitchFamily="34" charset="0"/>
                          <a:cs typeface="Arial" panose="020B0604020202020204" pitchFamily="34" charset="0"/>
                        </a:rPr>
                        <m:t> %</m:t>
                      </m:r>
                    </m:oMath>
                  </m:oMathPara>
                </a14:m>
                <a:endParaRPr lang="es-EC" dirty="0">
                  <a:effectLst/>
                  <a:latin typeface="Calibri" panose="020F0502020204030204" pitchFamily="34" charset="0"/>
                  <a:ea typeface="Calibri" panose="020F0502020204030204" pitchFamily="34" charset="0"/>
                  <a:cs typeface="Calibri" panose="020F0502020204030204" pitchFamily="34" charset="0"/>
                </a:endParaRPr>
              </a:p>
            </p:txBody>
          </p:sp>
        </mc:Choice>
        <mc:Fallback xmlns="">
          <p:sp>
            <p:nvSpPr>
              <p:cNvPr id="4" name="Rectángulo 3"/>
              <p:cNvSpPr>
                <a:spLocks noRot="1" noChangeAspect="1" noMove="1" noResize="1" noEditPoints="1" noAdjustHandles="1" noChangeArrowheads="1" noChangeShapeType="1" noTextEdit="1"/>
              </p:cNvSpPr>
              <p:nvPr/>
            </p:nvSpPr>
            <p:spPr>
              <a:xfrm>
                <a:off x="4139952" y="5159536"/>
                <a:ext cx="4572000" cy="748923"/>
              </a:xfrm>
              <a:prstGeom prst="rect">
                <a:avLst/>
              </a:prstGeom>
              <a:blipFill rotWithShape="0">
                <a:blip r:embed="rId3"/>
                <a:stretch>
                  <a:fillRect/>
                </a:stretch>
              </a:blipFill>
            </p:spPr>
            <p:txBody>
              <a:bodyPr/>
              <a:lstStyle/>
              <a:p>
                <a:r>
                  <a:rPr lang="es-EC">
                    <a:noFill/>
                  </a:rPr>
                  <a:t> </a:t>
                </a:r>
              </a:p>
            </p:txBody>
          </p:sp>
        </mc:Fallback>
      </mc:AlternateContent>
      <p:graphicFrame>
        <p:nvGraphicFramePr>
          <p:cNvPr id="3" name="Tabla 2"/>
          <p:cNvGraphicFramePr>
            <a:graphicFrameLocks noGrp="1"/>
          </p:cNvGraphicFramePr>
          <p:nvPr>
            <p:extLst>
              <p:ext uri="{D42A27DB-BD31-4B8C-83A1-F6EECF244321}">
                <p14:modId xmlns:p14="http://schemas.microsoft.com/office/powerpoint/2010/main" val="2271095634"/>
              </p:ext>
            </p:extLst>
          </p:nvPr>
        </p:nvGraphicFramePr>
        <p:xfrm>
          <a:off x="1992384" y="908460"/>
          <a:ext cx="6624736" cy="4176404"/>
        </p:xfrm>
        <a:graphic>
          <a:graphicData uri="http://schemas.openxmlformats.org/drawingml/2006/table">
            <a:tbl>
              <a:tblPr firstRow="1" firstCol="1" bandRow="1">
                <a:tableStyleId>{5940675A-B579-460E-94D1-54222C63F5DA}</a:tableStyleId>
              </a:tblPr>
              <a:tblGrid>
                <a:gridCol w="621225"/>
                <a:gridCol w="648072"/>
                <a:gridCol w="864096"/>
                <a:gridCol w="720080"/>
                <a:gridCol w="648072"/>
                <a:gridCol w="648072"/>
                <a:gridCol w="792088"/>
                <a:gridCol w="720080"/>
                <a:gridCol w="962951"/>
              </a:tblGrid>
              <a:tr h="947420">
                <a:tc>
                  <a:txBody>
                    <a:bodyPr/>
                    <a:lstStyle/>
                    <a:p>
                      <a:pPr marL="71755" marR="71755" algn="ctr">
                        <a:lnSpc>
                          <a:spcPct val="107000"/>
                        </a:lnSpc>
                        <a:spcAft>
                          <a:spcPts val="0"/>
                        </a:spcAft>
                      </a:pPr>
                      <a:r>
                        <a:rPr lang="es-MX" sz="1100" dirty="0">
                          <a:effectLst/>
                        </a:rPr>
                        <a:t>PKG por segundo</a:t>
                      </a:r>
                      <a:endParaRPr lang="es-EC"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a:effectLst/>
                        </a:rPr>
                        <a:t>PKG totales enviados</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dirty="0">
                          <a:effectLst/>
                        </a:rPr>
                        <a:t>Velocidad  de transmisión [kbps] </a:t>
                      </a:r>
                      <a:endParaRPr lang="es-EC"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tc>
                <a:tc>
                  <a:txBody>
                    <a:bodyPr/>
                    <a:lstStyle/>
                    <a:p>
                      <a:pPr marL="71755" marR="71755" algn="ctr">
                        <a:lnSpc>
                          <a:spcPct val="107000"/>
                        </a:lnSpc>
                        <a:spcAft>
                          <a:spcPts val="0"/>
                        </a:spcAft>
                      </a:pPr>
                      <a:r>
                        <a:rPr lang="es-MX" sz="1100">
                          <a:effectLst/>
                        </a:rPr>
                        <a:t>PKG recibidos</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a:effectLst/>
                        </a:rPr>
                        <a:t>PKG perdidos</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dirty="0">
                          <a:effectLst/>
                        </a:rPr>
                        <a:t>PKG perdidos [%]</a:t>
                      </a:r>
                      <a:endParaRPr lang="es-EC"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a:effectLst/>
                        </a:rPr>
                        <a:t>Delay [ms]</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a:effectLst/>
                        </a:rPr>
                        <a:t>Jitter [ms]</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a:effectLst/>
                        </a:rPr>
                        <a:t>Throughput [kbps]</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r>
              <a:tr h="0">
                <a:tc>
                  <a:txBody>
                    <a:bodyPr/>
                    <a:lstStyle/>
                    <a:p>
                      <a:pPr algn="ctr">
                        <a:lnSpc>
                          <a:spcPct val="107000"/>
                        </a:lnSpc>
                        <a:spcAft>
                          <a:spcPts val="0"/>
                        </a:spcAft>
                      </a:pPr>
                      <a:r>
                        <a:rPr lang="es-MX" sz="1100">
                          <a:effectLst/>
                        </a:rPr>
                        <a:t>5000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150000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20480,000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tc>
                <a:tc>
                  <a:txBody>
                    <a:bodyPr/>
                    <a:lstStyle/>
                    <a:p>
                      <a:pPr algn="ctr">
                        <a:lnSpc>
                          <a:spcPct val="107000"/>
                        </a:lnSpc>
                        <a:spcAft>
                          <a:spcPts val="0"/>
                        </a:spcAft>
                      </a:pPr>
                      <a:r>
                        <a:rPr lang="es-MX" sz="1100">
                          <a:effectLst/>
                        </a:rPr>
                        <a:t>67197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82803</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55,202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31,612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0,665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9113,976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4000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120000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16384,000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tc>
                <a:tc>
                  <a:txBody>
                    <a:bodyPr/>
                    <a:lstStyle/>
                    <a:p>
                      <a:pPr algn="ctr">
                        <a:lnSpc>
                          <a:spcPct val="107000"/>
                        </a:lnSpc>
                        <a:spcAft>
                          <a:spcPts val="0"/>
                        </a:spcAft>
                      </a:pPr>
                      <a:r>
                        <a:rPr lang="es-MX" sz="1100">
                          <a:effectLst/>
                        </a:rPr>
                        <a:t>67204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52796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43,9967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29,943</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0,644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9114,979</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3000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90000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12288,000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tc>
                <a:tc>
                  <a:txBody>
                    <a:bodyPr/>
                    <a:lstStyle/>
                    <a:p>
                      <a:pPr algn="ctr">
                        <a:lnSpc>
                          <a:spcPct val="107000"/>
                        </a:lnSpc>
                        <a:spcAft>
                          <a:spcPts val="0"/>
                        </a:spcAft>
                      </a:pPr>
                      <a:r>
                        <a:rPr lang="es-MX" sz="1100">
                          <a:effectLst/>
                        </a:rPr>
                        <a:t>67207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22793</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25,3256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33,034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0,592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9114,9843</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2000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60000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8192,000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tc>
                <a:tc>
                  <a:txBody>
                    <a:bodyPr/>
                    <a:lstStyle/>
                    <a:p>
                      <a:pPr algn="ctr">
                        <a:lnSpc>
                          <a:spcPct val="107000"/>
                        </a:lnSpc>
                        <a:spcAft>
                          <a:spcPts val="0"/>
                        </a:spcAft>
                      </a:pPr>
                      <a:r>
                        <a:rPr lang="es-MX" sz="1100">
                          <a:effectLst/>
                        </a:rPr>
                        <a:t>51624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8376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13,96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3,731</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0,776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7050,6641</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1000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30000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4096,000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tc>
                <a:tc>
                  <a:txBody>
                    <a:bodyPr/>
                    <a:lstStyle/>
                    <a:p>
                      <a:pPr algn="ctr">
                        <a:lnSpc>
                          <a:spcPct val="107000"/>
                        </a:lnSpc>
                        <a:spcAft>
                          <a:spcPts val="0"/>
                        </a:spcAft>
                      </a:pPr>
                      <a:r>
                        <a:rPr lang="es-MX" sz="1100">
                          <a:effectLst/>
                        </a:rPr>
                        <a:t>27187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2813</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9,3767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3,634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1,458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3711,9459</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500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15000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2048,000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tc>
                <a:tc>
                  <a:txBody>
                    <a:bodyPr/>
                    <a:lstStyle/>
                    <a:p>
                      <a:pPr algn="ctr">
                        <a:lnSpc>
                          <a:spcPct val="107000"/>
                        </a:lnSpc>
                        <a:spcAft>
                          <a:spcPts val="0"/>
                        </a:spcAft>
                      </a:pPr>
                      <a:r>
                        <a:rPr lang="es-MX" sz="1100">
                          <a:effectLst/>
                        </a:rPr>
                        <a:t>14094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906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6,04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2,929</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2,947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1924,6024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450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13500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1843,200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tc>
                <a:tc>
                  <a:txBody>
                    <a:bodyPr/>
                    <a:lstStyle/>
                    <a:p>
                      <a:pPr algn="ctr">
                        <a:lnSpc>
                          <a:spcPct val="107000"/>
                        </a:lnSpc>
                        <a:spcAft>
                          <a:spcPts val="0"/>
                        </a:spcAft>
                      </a:pPr>
                      <a:r>
                        <a:rPr lang="es-MX" sz="1100">
                          <a:effectLst/>
                        </a:rPr>
                        <a:t>12749</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751</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5,56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2,511</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3,307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1741,1508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400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12000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1638,400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tc>
                <a:tc>
                  <a:txBody>
                    <a:bodyPr/>
                    <a:lstStyle/>
                    <a:p>
                      <a:pPr algn="ctr">
                        <a:lnSpc>
                          <a:spcPct val="107000"/>
                        </a:lnSpc>
                        <a:spcAft>
                          <a:spcPts val="0"/>
                        </a:spcAft>
                      </a:pPr>
                      <a:r>
                        <a:rPr lang="es-MX" sz="1100">
                          <a:effectLst/>
                        </a:rPr>
                        <a:t>11361</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639</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5,325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2,957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3,724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1551,6995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350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10500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1433,600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tc>
                <a:tc>
                  <a:txBody>
                    <a:bodyPr/>
                    <a:lstStyle/>
                    <a:p>
                      <a:pPr algn="ctr">
                        <a:lnSpc>
                          <a:spcPct val="107000"/>
                        </a:lnSpc>
                        <a:spcAft>
                          <a:spcPts val="0"/>
                        </a:spcAft>
                      </a:pPr>
                      <a:r>
                        <a:rPr lang="es-MX" sz="1100">
                          <a:effectLst/>
                        </a:rPr>
                        <a:t>10006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494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4,7048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2,915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4,108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1330,5721</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tc>
              </a:tr>
              <a:tr h="0">
                <a:tc>
                  <a:txBody>
                    <a:bodyPr/>
                    <a:lstStyle/>
                    <a:p>
                      <a:pPr algn="ctr">
                        <a:lnSpc>
                          <a:spcPct val="107000"/>
                        </a:lnSpc>
                        <a:spcAft>
                          <a:spcPts val="0"/>
                        </a:spcAft>
                      </a:pPr>
                      <a:r>
                        <a:rPr lang="es-MX" sz="1100">
                          <a:effectLst/>
                        </a:rPr>
                        <a:t>350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10500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1433,600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tc>
                <a:tc>
                  <a:txBody>
                    <a:bodyPr/>
                    <a:lstStyle/>
                    <a:p>
                      <a:pPr algn="ctr">
                        <a:lnSpc>
                          <a:spcPct val="107000"/>
                        </a:lnSpc>
                        <a:spcAft>
                          <a:spcPts val="0"/>
                        </a:spcAft>
                      </a:pPr>
                      <a:r>
                        <a:rPr lang="es-MX" sz="1100">
                          <a:effectLst/>
                        </a:rPr>
                        <a:t>10004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496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4,7104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2,822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4,111</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1330,5719</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tc>
              </a:tr>
              <a:tr h="0">
                <a:tc>
                  <a:txBody>
                    <a:bodyPr/>
                    <a:lstStyle/>
                    <a:p>
                      <a:pPr algn="ctr">
                        <a:lnSpc>
                          <a:spcPct val="107000"/>
                        </a:lnSpc>
                        <a:spcAft>
                          <a:spcPts val="0"/>
                        </a:spcAft>
                      </a:pPr>
                      <a:r>
                        <a:rPr lang="es-MX" sz="1100">
                          <a:effectLst/>
                        </a:rPr>
                        <a:t>350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10500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1433,600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tc>
                <a:tc>
                  <a:txBody>
                    <a:bodyPr/>
                    <a:lstStyle/>
                    <a:p>
                      <a:pPr algn="ctr">
                        <a:lnSpc>
                          <a:spcPct val="107000"/>
                        </a:lnSpc>
                        <a:spcAft>
                          <a:spcPts val="0"/>
                        </a:spcAft>
                      </a:pPr>
                      <a:r>
                        <a:rPr lang="es-MX" sz="1100">
                          <a:effectLst/>
                        </a:rPr>
                        <a:t>10008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492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4,6973</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2,912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4,104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1330,5724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tc>
              </a:tr>
              <a:tr h="0">
                <a:tc>
                  <a:txBody>
                    <a:bodyPr/>
                    <a:lstStyle/>
                    <a:p>
                      <a:pPr algn="ctr">
                        <a:lnSpc>
                          <a:spcPct val="107000"/>
                        </a:lnSpc>
                        <a:spcAft>
                          <a:spcPts val="0"/>
                        </a:spcAft>
                      </a:pPr>
                      <a:r>
                        <a:rPr lang="es-MX" sz="1100">
                          <a:effectLst/>
                        </a:rPr>
                        <a:t>350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10500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dirty="0">
                          <a:effectLst/>
                        </a:rPr>
                        <a:t>1433,600</a:t>
                      </a:r>
                      <a:endParaRPr lang="es-EC"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tc>
                <a:tc>
                  <a:txBody>
                    <a:bodyPr/>
                    <a:lstStyle/>
                    <a:p>
                      <a:pPr algn="ctr">
                        <a:lnSpc>
                          <a:spcPct val="107000"/>
                        </a:lnSpc>
                        <a:spcAft>
                          <a:spcPts val="0"/>
                        </a:spcAft>
                      </a:pPr>
                      <a:r>
                        <a:rPr lang="es-MX" sz="1100">
                          <a:effectLst/>
                        </a:rPr>
                        <a:t>10006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dirty="0">
                          <a:effectLst/>
                        </a:rPr>
                        <a:t>494</a:t>
                      </a:r>
                      <a:endParaRPr lang="es-EC"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4,7052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3,732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4,107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1330,5947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tc>
              </a:tr>
              <a:tr h="0">
                <a:tc>
                  <a:txBody>
                    <a:bodyPr/>
                    <a:lstStyle/>
                    <a:p>
                      <a:pPr algn="ctr">
                        <a:lnSpc>
                          <a:spcPct val="107000"/>
                        </a:lnSpc>
                        <a:spcAft>
                          <a:spcPts val="0"/>
                        </a:spcAft>
                      </a:pPr>
                      <a:r>
                        <a:rPr lang="es-MX" sz="1100">
                          <a:effectLst/>
                        </a:rPr>
                        <a:t>350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10500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1433,600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tc>
                <a:tc>
                  <a:txBody>
                    <a:bodyPr/>
                    <a:lstStyle/>
                    <a:p>
                      <a:pPr algn="ctr">
                        <a:lnSpc>
                          <a:spcPct val="107000"/>
                        </a:lnSpc>
                        <a:spcAft>
                          <a:spcPts val="0"/>
                        </a:spcAft>
                      </a:pPr>
                      <a:r>
                        <a:rPr lang="es-MX" sz="1100">
                          <a:effectLst/>
                        </a:rPr>
                        <a:t>10001</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499</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4,7524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3,724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4,104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1330,5737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tc>
              </a:tr>
              <a:tr h="0">
                <a:tc>
                  <a:txBody>
                    <a:bodyPr/>
                    <a:lstStyle/>
                    <a:p>
                      <a:pPr algn="ctr">
                        <a:lnSpc>
                          <a:spcPct val="107000"/>
                        </a:lnSpc>
                        <a:spcAft>
                          <a:spcPts val="0"/>
                        </a:spcAft>
                      </a:pPr>
                      <a:r>
                        <a:rPr lang="es-MX" sz="1100">
                          <a:effectLst/>
                        </a:rPr>
                        <a:t>350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10500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1433,600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tc>
                <a:tc>
                  <a:txBody>
                    <a:bodyPr/>
                    <a:lstStyle/>
                    <a:p>
                      <a:pPr algn="ctr">
                        <a:lnSpc>
                          <a:spcPct val="107000"/>
                        </a:lnSpc>
                        <a:spcAft>
                          <a:spcPts val="0"/>
                        </a:spcAft>
                      </a:pPr>
                      <a:r>
                        <a:rPr lang="es-MX" sz="1100">
                          <a:effectLst/>
                        </a:rPr>
                        <a:t>10009</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491</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4,6762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3,666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4,124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1330,6072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tc>
              </a:tr>
              <a:tr h="0">
                <a:tc>
                  <a:txBody>
                    <a:bodyPr/>
                    <a:lstStyle/>
                    <a:p>
                      <a:pPr algn="ctr">
                        <a:lnSpc>
                          <a:spcPct val="107000"/>
                        </a:lnSpc>
                        <a:spcAft>
                          <a:spcPts val="0"/>
                        </a:spcAft>
                      </a:pPr>
                      <a:r>
                        <a:rPr lang="es-MX" sz="1100">
                          <a:effectLst/>
                        </a:rPr>
                        <a:t>350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10500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1433,600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tc>
                <a:tc>
                  <a:txBody>
                    <a:bodyPr/>
                    <a:lstStyle/>
                    <a:p>
                      <a:pPr algn="ctr">
                        <a:lnSpc>
                          <a:spcPct val="107000"/>
                        </a:lnSpc>
                        <a:spcAft>
                          <a:spcPts val="0"/>
                        </a:spcAft>
                      </a:pPr>
                      <a:r>
                        <a:rPr lang="es-MX" sz="1100">
                          <a:effectLst/>
                        </a:rPr>
                        <a:t>10012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488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4,6476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3,728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4,12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1330,5834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tc>
              </a:tr>
              <a:tr h="0">
                <a:tc>
                  <a:txBody>
                    <a:bodyPr/>
                    <a:lstStyle/>
                    <a:p>
                      <a:pPr algn="ctr">
                        <a:lnSpc>
                          <a:spcPct val="107000"/>
                        </a:lnSpc>
                        <a:spcAft>
                          <a:spcPts val="0"/>
                        </a:spcAft>
                      </a:pPr>
                      <a:r>
                        <a:rPr lang="es-MX" sz="1100">
                          <a:effectLst/>
                        </a:rPr>
                        <a:t>350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10500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1433,600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tc>
                <a:tc>
                  <a:txBody>
                    <a:bodyPr/>
                    <a:lstStyle/>
                    <a:p>
                      <a:pPr algn="ctr">
                        <a:lnSpc>
                          <a:spcPct val="107000"/>
                        </a:lnSpc>
                        <a:spcAft>
                          <a:spcPts val="0"/>
                        </a:spcAft>
                      </a:pPr>
                      <a:r>
                        <a:rPr lang="es-MX" sz="1100">
                          <a:effectLst/>
                        </a:rPr>
                        <a:t>10006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494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4,7048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3,602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4,132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1330,5738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tc>
              </a:tr>
              <a:tr h="0">
                <a:tc>
                  <a:txBody>
                    <a:bodyPr/>
                    <a:lstStyle/>
                    <a:p>
                      <a:pPr algn="ctr">
                        <a:lnSpc>
                          <a:spcPct val="107000"/>
                        </a:lnSpc>
                        <a:spcAft>
                          <a:spcPts val="0"/>
                        </a:spcAft>
                      </a:pPr>
                      <a:r>
                        <a:rPr lang="es-MX" sz="1100">
                          <a:effectLst/>
                        </a:rPr>
                        <a:t>350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10500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1433,600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tc>
                <a:tc>
                  <a:txBody>
                    <a:bodyPr/>
                    <a:lstStyle/>
                    <a:p>
                      <a:pPr algn="ctr">
                        <a:lnSpc>
                          <a:spcPct val="107000"/>
                        </a:lnSpc>
                        <a:spcAft>
                          <a:spcPts val="0"/>
                        </a:spcAft>
                      </a:pPr>
                      <a:r>
                        <a:rPr lang="es-MX" sz="1100">
                          <a:effectLst/>
                        </a:rPr>
                        <a:t>10002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498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4,7429</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3,667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4,149</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1330,5903</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tc>
              </a:tr>
              <a:tr h="0">
                <a:tc>
                  <a:txBody>
                    <a:bodyPr/>
                    <a:lstStyle/>
                    <a:p>
                      <a:pPr algn="ctr">
                        <a:lnSpc>
                          <a:spcPct val="107000"/>
                        </a:lnSpc>
                        <a:spcAft>
                          <a:spcPts val="0"/>
                        </a:spcAft>
                      </a:pPr>
                      <a:r>
                        <a:rPr lang="es-MX" sz="1100">
                          <a:effectLst/>
                        </a:rPr>
                        <a:t>350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10500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1433,600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tc>
                <a:tc>
                  <a:txBody>
                    <a:bodyPr/>
                    <a:lstStyle/>
                    <a:p>
                      <a:pPr algn="ctr">
                        <a:lnSpc>
                          <a:spcPct val="107000"/>
                        </a:lnSpc>
                        <a:spcAft>
                          <a:spcPts val="0"/>
                        </a:spcAft>
                      </a:pPr>
                      <a:r>
                        <a:rPr lang="es-MX" sz="1100">
                          <a:effectLst/>
                        </a:rPr>
                        <a:t>10004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496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4,7238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3,727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4,127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dirty="0">
                          <a:effectLst/>
                        </a:rPr>
                        <a:t>1330,502</a:t>
                      </a:r>
                      <a:endParaRPr lang="es-EC"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tc>
              </a:tr>
            </a:tbl>
          </a:graphicData>
        </a:graphic>
      </p:graphicFrame>
      <mc:AlternateContent xmlns:mc="http://schemas.openxmlformats.org/markup-compatibility/2006" xmlns:a14="http://schemas.microsoft.com/office/drawing/2010/main">
        <mc:Choice Requires="a14">
          <p:sp>
            <p:nvSpPr>
              <p:cNvPr id="10" name="Rectángulo 9"/>
              <p:cNvSpPr/>
              <p:nvPr/>
            </p:nvSpPr>
            <p:spPr>
              <a:xfrm>
                <a:off x="732752" y="5159536"/>
                <a:ext cx="4572000" cy="1243289"/>
              </a:xfrm>
              <a:prstGeom prst="rect">
                <a:avLst/>
              </a:prstGeom>
            </p:spPr>
            <p:txBody>
              <a:bodyPr>
                <a:spAutoFit/>
              </a:bodyPr>
              <a:lstStyle/>
              <a:p>
                <a:pPr>
                  <a:spcAft>
                    <a:spcPts val="800"/>
                  </a:spcAft>
                </a:pPr>
                <a14:m>
                  <m:oMathPara xmlns:m="http://schemas.openxmlformats.org/officeDocument/2006/math">
                    <m:oMathParaPr>
                      <m:jc m:val="centerGroup"/>
                    </m:oMathParaPr>
                    <m:oMath xmlns:m="http://schemas.openxmlformats.org/officeDocument/2006/math">
                      <m:acc>
                        <m:accPr>
                          <m:chr m:val="̅"/>
                          <m:ctrlPr>
                            <a:rPr lang="es-EC" i="1">
                              <a:latin typeface="Cambria Math" panose="02040503050406030204" pitchFamily="18" charset="0"/>
                              <a:ea typeface="Calibri" panose="020F0502020204030204" pitchFamily="34" charset="0"/>
                              <a:cs typeface="Arial" panose="020B0604020202020204" pitchFamily="34" charset="0"/>
                            </a:rPr>
                          </m:ctrlPr>
                        </m:accPr>
                        <m:e>
                          <m:r>
                            <a:rPr lang="es-MX" i="1">
                              <a:effectLst/>
                              <a:latin typeface="Cambria Math" panose="02040503050406030204" pitchFamily="18" charset="0"/>
                              <a:ea typeface="Calibri" panose="020F0502020204030204" pitchFamily="34" charset="0"/>
                              <a:cs typeface="Arial" panose="020B0604020202020204" pitchFamily="34" charset="0"/>
                            </a:rPr>
                            <m:t>𝐷𝑒𝑙𝑎𝑦</m:t>
                          </m:r>
                        </m:e>
                      </m:acc>
                      <m:r>
                        <a:rPr lang="es-MX" i="1">
                          <a:effectLst/>
                          <a:latin typeface="Cambria Math" panose="02040503050406030204" pitchFamily="18" charset="0"/>
                          <a:ea typeface="Calibri" panose="020F0502020204030204" pitchFamily="34" charset="0"/>
                          <a:cs typeface="Arial" panose="020B0604020202020204" pitchFamily="34" charset="0"/>
                        </a:rPr>
                        <m:t>=2,906</m:t>
                      </m:r>
                      <m:r>
                        <a:rPr lang="es-MX" i="1">
                          <a:effectLst/>
                          <a:latin typeface="Cambria Math" panose="02040503050406030204" pitchFamily="18" charset="0"/>
                          <a:ea typeface="Times New Roman" panose="02020603050405020304" pitchFamily="18" charset="0"/>
                          <a:cs typeface="Arial" panose="020B0604020202020204" pitchFamily="34" charset="0"/>
                        </a:rPr>
                        <m:t> </m:t>
                      </m:r>
                      <m:r>
                        <a:rPr lang="es-MX" i="1">
                          <a:effectLst/>
                          <a:latin typeface="Cambria Math" panose="02040503050406030204" pitchFamily="18" charset="0"/>
                          <a:ea typeface="Times New Roman" panose="02020603050405020304" pitchFamily="18" charset="0"/>
                          <a:cs typeface="Arial" panose="020B0604020202020204" pitchFamily="34" charset="0"/>
                        </a:rPr>
                        <m:t>𝑚𝑠</m:t>
                      </m:r>
                    </m:oMath>
                  </m:oMathPara>
                </a14:m>
                <a:endParaRPr lang="es-EC" dirty="0">
                  <a:effectLst/>
                  <a:latin typeface="Calibri" panose="020F0502020204030204" pitchFamily="34" charset="0"/>
                  <a:ea typeface="Calibri" panose="020F0502020204030204" pitchFamily="34" charset="0"/>
                  <a:cs typeface="Calibri" panose="020F0502020204030204" pitchFamily="34" charset="0"/>
                </a:endParaRPr>
              </a:p>
              <a:p>
                <a:pPr>
                  <a:spcAft>
                    <a:spcPts val="800"/>
                  </a:spcAft>
                </a:pPr>
                <a14:m>
                  <m:oMathPara xmlns:m="http://schemas.openxmlformats.org/officeDocument/2006/math">
                    <m:oMathParaPr>
                      <m:jc m:val="centerGroup"/>
                    </m:oMathParaPr>
                    <m:oMath xmlns:m="http://schemas.openxmlformats.org/officeDocument/2006/math">
                      <m:acc>
                        <m:accPr>
                          <m:chr m:val="̅"/>
                          <m:ctrlPr>
                            <a:rPr lang="es-EC" i="1">
                              <a:effectLst/>
                              <a:latin typeface="Cambria Math" panose="02040503050406030204" pitchFamily="18" charset="0"/>
                              <a:ea typeface="Calibri" panose="020F0502020204030204" pitchFamily="34" charset="0"/>
                              <a:cs typeface="Arial" panose="020B0604020202020204" pitchFamily="34" charset="0"/>
                            </a:rPr>
                          </m:ctrlPr>
                        </m:accPr>
                        <m:e>
                          <m:r>
                            <a:rPr lang="es-MX" i="1">
                              <a:effectLst/>
                              <a:latin typeface="Cambria Math" panose="02040503050406030204" pitchFamily="18" charset="0"/>
                              <a:ea typeface="Calibri" panose="020F0502020204030204" pitchFamily="34" charset="0"/>
                              <a:cs typeface="Arial" panose="020B0604020202020204" pitchFamily="34" charset="0"/>
                            </a:rPr>
                            <m:t>𝐽𝑖𝑡𝑡𝑒𝑟</m:t>
                          </m:r>
                        </m:e>
                      </m:acc>
                      <m:r>
                        <a:rPr lang="es-MX" i="1">
                          <a:effectLst/>
                          <a:latin typeface="Cambria Math" panose="02040503050406030204" pitchFamily="18" charset="0"/>
                          <a:ea typeface="Calibri" panose="020F0502020204030204" pitchFamily="34" charset="0"/>
                          <a:cs typeface="Arial" panose="020B0604020202020204" pitchFamily="34" charset="0"/>
                        </a:rPr>
                        <m:t>=4,1186</m:t>
                      </m:r>
                      <m:r>
                        <a:rPr lang="es-MX" i="1">
                          <a:effectLst/>
                          <a:latin typeface="Cambria Math" panose="02040503050406030204" pitchFamily="18" charset="0"/>
                          <a:ea typeface="Times New Roman" panose="02020603050405020304" pitchFamily="18" charset="0"/>
                          <a:cs typeface="Arial" panose="020B0604020202020204" pitchFamily="34" charset="0"/>
                        </a:rPr>
                        <m:t> </m:t>
                      </m:r>
                      <m:r>
                        <a:rPr lang="es-MX" i="1">
                          <a:effectLst/>
                          <a:latin typeface="Cambria Math" panose="02040503050406030204" pitchFamily="18" charset="0"/>
                          <a:ea typeface="Times New Roman" panose="02020603050405020304" pitchFamily="18" charset="0"/>
                          <a:cs typeface="Arial" panose="020B0604020202020204" pitchFamily="34" charset="0"/>
                        </a:rPr>
                        <m:t>𝑚𝑠</m:t>
                      </m:r>
                    </m:oMath>
                  </m:oMathPara>
                </a14:m>
                <a:endParaRPr lang="es-EC" dirty="0">
                  <a:effectLst/>
                  <a:latin typeface="Calibri" panose="020F0502020204030204" pitchFamily="34" charset="0"/>
                  <a:ea typeface="Calibri" panose="020F0502020204030204" pitchFamily="34" charset="0"/>
                  <a:cs typeface="Calibri" panose="020F0502020204030204" pitchFamily="34" charset="0"/>
                </a:endParaRPr>
              </a:p>
              <a:p>
                <a:pPr>
                  <a:spcAft>
                    <a:spcPts val="800"/>
                  </a:spcAft>
                </a:pPr>
                <a14:m>
                  <m:oMathPara xmlns:m="http://schemas.openxmlformats.org/officeDocument/2006/math">
                    <m:oMathParaPr>
                      <m:jc m:val="centerGroup"/>
                    </m:oMathParaPr>
                    <m:oMath xmlns:m="http://schemas.openxmlformats.org/officeDocument/2006/math">
                      <m:acc>
                        <m:accPr>
                          <m:chr m:val="̅"/>
                          <m:ctrlPr>
                            <a:rPr lang="es-EC" i="1">
                              <a:effectLst/>
                              <a:latin typeface="Cambria Math" panose="02040503050406030204" pitchFamily="18" charset="0"/>
                              <a:ea typeface="Calibri" panose="020F0502020204030204" pitchFamily="34" charset="0"/>
                              <a:cs typeface="Arial" panose="020B0604020202020204" pitchFamily="34" charset="0"/>
                            </a:rPr>
                          </m:ctrlPr>
                        </m:accPr>
                        <m:e>
                          <m:r>
                            <a:rPr lang="es-MX" i="1">
                              <a:effectLst/>
                              <a:latin typeface="Cambria Math" panose="02040503050406030204" pitchFamily="18" charset="0"/>
                              <a:ea typeface="Calibri" panose="020F0502020204030204" pitchFamily="34" charset="0"/>
                              <a:cs typeface="Arial" panose="020B0604020202020204" pitchFamily="34" charset="0"/>
                            </a:rPr>
                            <m:t>𝑇h𝑟𝑜𝑢𝑔h𝑝𝑢𝑡</m:t>
                          </m:r>
                        </m:e>
                      </m:acc>
                      <m:r>
                        <a:rPr lang="es-MX" i="1">
                          <a:effectLst/>
                          <a:latin typeface="Cambria Math" panose="02040503050406030204" pitchFamily="18" charset="0"/>
                          <a:ea typeface="Calibri" panose="020F0502020204030204" pitchFamily="34" charset="0"/>
                          <a:cs typeface="Arial" panose="020B0604020202020204" pitchFamily="34" charset="0"/>
                        </a:rPr>
                        <m:t>=</m:t>
                      </m:r>
                      <m:r>
                        <a:rPr lang="es-MX" i="1">
                          <a:effectLst/>
                          <a:latin typeface="Cambria Math" panose="02040503050406030204" pitchFamily="18" charset="0"/>
                          <a:ea typeface="Times New Roman" panose="02020603050405020304" pitchFamily="18" charset="0"/>
                          <a:cs typeface="Arial" panose="020B0604020202020204" pitchFamily="34" charset="0"/>
                        </a:rPr>
                        <m:t>1330,5673 </m:t>
                      </m:r>
                      <m:r>
                        <a:rPr lang="es-MX" i="1">
                          <a:effectLst/>
                          <a:latin typeface="Cambria Math" panose="02040503050406030204" pitchFamily="18" charset="0"/>
                          <a:ea typeface="Times New Roman" panose="02020603050405020304" pitchFamily="18" charset="0"/>
                          <a:cs typeface="Arial" panose="020B0604020202020204" pitchFamily="34" charset="0"/>
                        </a:rPr>
                        <m:t>𝑘𝑏𝑝𝑠</m:t>
                      </m:r>
                    </m:oMath>
                  </m:oMathPara>
                </a14:m>
                <a:endParaRPr lang="es-EC" dirty="0">
                  <a:effectLst/>
                  <a:latin typeface="Calibri" panose="020F0502020204030204" pitchFamily="34" charset="0"/>
                  <a:ea typeface="Calibri" panose="020F0502020204030204" pitchFamily="34" charset="0"/>
                  <a:cs typeface="Calibri" panose="020F0502020204030204" pitchFamily="34" charset="0"/>
                </a:endParaRPr>
              </a:p>
            </p:txBody>
          </p:sp>
        </mc:Choice>
        <mc:Fallback xmlns="">
          <p:sp>
            <p:nvSpPr>
              <p:cNvPr id="10" name="Rectángulo 9"/>
              <p:cNvSpPr>
                <a:spLocks noRot="1" noChangeAspect="1" noMove="1" noResize="1" noEditPoints="1" noAdjustHandles="1" noChangeArrowheads="1" noChangeShapeType="1" noTextEdit="1"/>
              </p:cNvSpPr>
              <p:nvPr/>
            </p:nvSpPr>
            <p:spPr>
              <a:xfrm>
                <a:off x="732752" y="5159536"/>
                <a:ext cx="4572000" cy="1243289"/>
              </a:xfrm>
              <a:prstGeom prst="rect">
                <a:avLst/>
              </a:prstGeom>
              <a:blipFill rotWithShape="0">
                <a:blip r:embed="rId4"/>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9519795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5"/>
          <p:cNvSpPr txBox="1">
            <a:spLocks/>
          </p:cNvSpPr>
          <p:nvPr/>
        </p:nvSpPr>
        <p:spPr>
          <a:xfrm>
            <a:off x="869240" y="3990"/>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dirty="0">
                <a:solidFill>
                  <a:srgbClr val="00B050"/>
                </a:solidFill>
                <a:latin typeface="Times New Roman" panose="02020603050405020304" pitchFamily="18" charset="0"/>
                <a:cs typeface="Times New Roman" panose="02020603050405020304" pitchFamily="18" charset="0"/>
              </a:rPr>
              <a:t>Resultados</a:t>
            </a:r>
          </a:p>
        </p:txBody>
      </p:sp>
      <p:sp>
        <p:nvSpPr>
          <p:cNvPr id="8" name="CuadroTexto 7"/>
          <p:cNvSpPr txBox="1"/>
          <p:nvPr/>
        </p:nvSpPr>
        <p:spPr>
          <a:xfrm>
            <a:off x="0" y="6488668"/>
            <a:ext cx="705967" cy="646331"/>
          </a:xfrm>
          <a:prstGeom prst="rect">
            <a:avLst/>
          </a:prstGeom>
          <a:noFill/>
        </p:spPr>
        <p:txBody>
          <a:bodyPr wrap="square" rtlCol="0">
            <a:spAutoFit/>
          </a:bodyPr>
          <a:lstStyle/>
          <a:p>
            <a:r>
              <a:rPr lang="en-BZ" dirty="0" smtClean="0"/>
              <a:t>18</a:t>
            </a:r>
            <a:endParaRPr lang="en-BZ" dirty="0"/>
          </a:p>
          <a:p>
            <a:endParaRPr lang="es-ES" dirty="0"/>
          </a:p>
        </p:txBody>
      </p:sp>
      <p:sp>
        <p:nvSpPr>
          <p:cNvPr id="15" name="Título 1"/>
          <p:cNvSpPr>
            <a:spLocks noGrp="1"/>
          </p:cNvSpPr>
          <p:nvPr>
            <p:ph type="title"/>
          </p:nvPr>
        </p:nvSpPr>
        <p:spPr>
          <a:xfrm>
            <a:off x="-2988840" y="99014"/>
            <a:ext cx="8911687" cy="627688"/>
          </a:xfrm>
        </p:spPr>
        <p:txBody>
          <a:bodyPr>
            <a:normAutofit/>
          </a:bodyPr>
          <a:lstStyle/>
          <a:p>
            <a:r>
              <a:rPr lang="es-EC" sz="1800" dirty="0">
                <a:solidFill>
                  <a:schemeClr val="tx1"/>
                </a:solidFill>
              </a:rPr>
              <a:t>Escenario 1 (sin repetidora): Inundación de trafico</a:t>
            </a:r>
          </a:p>
        </p:txBody>
      </p:sp>
      <p:sp>
        <p:nvSpPr>
          <p:cNvPr id="4" name="Rectangle 2"/>
          <p:cNvSpPr>
            <a:spLocks noChangeArrowheads="1"/>
          </p:cNvSpPr>
          <p:nvPr/>
        </p:nvSpPr>
        <p:spPr bwMode="auto">
          <a:xfrm>
            <a:off x="5303036" y="1644365"/>
            <a:ext cx="364701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b="0" i="1"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Throughputs óptimos (10 muestras)</a:t>
            </a:r>
            <a:endParaRPr kumimoji="0" lang="es-EC" b="0" i="0" u="none" strike="noStrike" cap="none" normalizeH="0" baseline="0" dirty="0" smtClean="0">
              <a:ln>
                <a:noFill/>
              </a:ln>
              <a:solidFill>
                <a:schemeClr val="tx1"/>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sz="1800" b="0" i="0" u="none" strike="noStrike" cap="none" normalizeH="0" baseline="0" dirty="0" smtClean="0">
              <a:ln>
                <a:noFill/>
              </a:ln>
              <a:solidFill>
                <a:schemeClr val="tx1"/>
              </a:solidFill>
              <a:effectLst/>
              <a:latin typeface="Arial" panose="020B0604020202020204" pitchFamily="34" charset="0"/>
            </a:endParaRPr>
          </a:p>
        </p:txBody>
      </p:sp>
      <p:sp>
        <p:nvSpPr>
          <p:cNvPr id="5" name="Rectangle 3"/>
          <p:cNvSpPr>
            <a:spLocks noChangeArrowheads="1"/>
          </p:cNvSpPr>
          <p:nvPr/>
        </p:nvSpPr>
        <p:spPr bwMode="auto">
          <a:xfrm flipV="1">
            <a:off x="282652" y="6035095"/>
            <a:ext cx="690888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6" name="Rectangle 5"/>
          <p:cNvSpPr>
            <a:spLocks noChangeArrowheads="1"/>
          </p:cNvSpPr>
          <p:nvPr/>
        </p:nvSpPr>
        <p:spPr bwMode="auto">
          <a:xfrm>
            <a:off x="352983" y="4405821"/>
            <a:ext cx="295523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s-MX" i="1" dirty="0">
                <a:latin typeface="Calibri" panose="020F0502020204030204" pitchFamily="34" charset="0"/>
                <a:ea typeface="Calibri" panose="020F0502020204030204" pitchFamily="34" charset="0"/>
                <a:cs typeface="Arial" panose="020B0604020202020204" pitchFamily="34" charset="0"/>
              </a:rPr>
              <a:t>T</a:t>
            </a:r>
            <a:r>
              <a:rPr kumimoji="0" lang="es-MX" b="0" i="1"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hroughput óptimo promedio</a:t>
            </a:r>
            <a:endParaRPr kumimoji="0" lang="es-MX" b="0" i="0" u="none" strike="noStrike" cap="none" normalizeH="0" baseline="0" dirty="0" smtClean="0">
              <a:ln>
                <a:noFill/>
              </a:ln>
              <a:solidFill>
                <a:schemeClr val="tx1"/>
              </a:solidFill>
              <a:effectLst/>
              <a:latin typeface="Calibri" panose="020F0502020204030204" pitchFamily="34" charset="0"/>
            </a:endParaRPr>
          </a:p>
        </p:txBody>
      </p:sp>
      <p:sp>
        <p:nvSpPr>
          <p:cNvPr id="12" name="Rectangle 8"/>
          <p:cNvSpPr>
            <a:spLocks noChangeArrowheads="1"/>
          </p:cNvSpPr>
          <p:nvPr/>
        </p:nvSpPr>
        <p:spPr bwMode="auto">
          <a:xfrm>
            <a:off x="2300594" y="343440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11" name="Imagen 10" descr="G:\Tesis\imagenes\f52.jpg"/>
          <p:cNvPicPr/>
          <p:nvPr/>
        </p:nvPicPr>
        <p:blipFill rotWithShape="1">
          <a:blip r:embed="rId3">
            <a:extLst>
              <a:ext uri="{28A0092B-C50C-407E-A947-70E740481C1C}">
                <a14:useLocalDpi xmlns:a14="http://schemas.microsoft.com/office/drawing/2010/main" val="0"/>
              </a:ext>
            </a:extLst>
          </a:blip>
          <a:srcRect l="6412" r="8042"/>
          <a:stretch/>
        </p:blipFill>
        <p:spPr bwMode="auto">
          <a:xfrm>
            <a:off x="3419872" y="3221110"/>
            <a:ext cx="5486400" cy="2738755"/>
          </a:xfrm>
          <a:prstGeom prst="rect">
            <a:avLst/>
          </a:prstGeom>
          <a:noFill/>
          <a:ln>
            <a:noFill/>
          </a:ln>
          <a:extLst>
            <a:ext uri="{53640926-AAD7-44D8-BBD7-CCE9431645EC}">
              <a14:shadowObscured xmlns:a14="http://schemas.microsoft.com/office/drawing/2010/main"/>
            </a:ext>
          </a:extLst>
        </p:spPr>
      </p:pic>
      <p:pic>
        <p:nvPicPr>
          <p:cNvPr id="13" name="Imagen 12" descr="G:\Tesis\imagenes\f51.jpg"/>
          <p:cNvPicPr/>
          <p:nvPr/>
        </p:nvPicPr>
        <p:blipFill rotWithShape="1">
          <a:blip r:embed="rId4">
            <a:extLst>
              <a:ext uri="{28A0092B-C50C-407E-A947-70E740481C1C}">
                <a14:useLocalDpi xmlns:a14="http://schemas.microsoft.com/office/drawing/2010/main" val="0"/>
              </a:ext>
            </a:extLst>
          </a:blip>
          <a:srcRect l="6228" r="8042"/>
          <a:stretch/>
        </p:blipFill>
        <p:spPr bwMode="auto">
          <a:xfrm>
            <a:off x="309437" y="747933"/>
            <a:ext cx="4993599" cy="229833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686708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5"/>
          <p:cNvSpPr txBox="1">
            <a:spLocks/>
          </p:cNvSpPr>
          <p:nvPr/>
        </p:nvSpPr>
        <p:spPr>
          <a:xfrm>
            <a:off x="869240" y="3990"/>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dirty="0">
                <a:solidFill>
                  <a:srgbClr val="00B050"/>
                </a:solidFill>
                <a:latin typeface="Times New Roman" panose="02020603050405020304" pitchFamily="18" charset="0"/>
                <a:cs typeface="Times New Roman" panose="02020603050405020304" pitchFamily="18" charset="0"/>
              </a:rPr>
              <a:t>Resultados</a:t>
            </a:r>
          </a:p>
        </p:txBody>
      </p:sp>
      <p:sp>
        <p:nvSpPr>
          <p:cNvPr id="8" name="CuadroTexto 7"/>
          <p:cNvSpPr txBox="1"/>
          <p:nvPr/>
        </p:nvSpPr>
        <p:spPr>
          <a:xfrm>
            <a:off x="0" y="6488668"/>
            <a:ext cx="705967" cy="646331"/>
          </a:xfrm>
          <a:prstGeom prst="rect">
            <a:avLst/>
          </a:prstGeom>
          <a:noFill/>
        </p:spPr>
        <p:txBody>
          <a:bodyPr wrap="square" rtlCol="0">
            <a:spAutoFit/>
          </a:bodyPr>
          <a:lstStyle/>
          <a:p>
            <a:r>
              <a:rPr lang="en-BZ" dirty="0" smtClean="0"/>
              <a:t>19</a:t>
            </a:r>
            <a:endParaRPr lang="en-BZ" dirty="0"/>
          </a:p>
          <a:p>
            <a:endParaRPr lang="es-ES" dirty="0"/>
          </a:p>
        </p:txBody>
      </p:sp>
      <p:sp>
        <p:nvSpPr>
          <p:cNvPr id="15" name="Título 1"/>
          <p:cNvSpPr>
            <a:spLocks noGrp="1"/>
          </p:cNvSpPr>
          <p:nvPr>
            <p:ph type="title"/>
          </p:nvPr>
        </p:nvSpPr>
        <p:spPr>
          <a:xfrm>
            <a:off x="-2988840" y="99014"/>
            <a:ext cx="8911687" cy="627688"/>
          </a:xfrm>
        </p:spPr>
        <p:txBody>
          <a:bodyPr>
            <a:normAutofit/>
          </a:bodyPr>
          <a:lstStyle/>
          <a:p>
            <a:r>
              <a:rPr lang="es-EC" sz="1800" dirty="0">
                <a:solidFill>
                  <a:schemeClr val="tx1"/>
                </a:solidFill>
              </a:rPr>
              <a:t>Escenario 1 (sin repetidora): Inundación de trafico</a:t>
            </a:r>
          </a:p>
        </p:txBody>
      </p:sp>
      <p:sp>
        <p:nvSpPr>
          <p:cNvPr id="4" name="Rectangle 2"/>
          <p:cNvSpPr>
            <a:spLocks noChangeArrowheads="1"/>
          </p:cNvSpPr>
          <p:nvPr/>
        </p:nvSpPr>
        <p:spPr bwMode="auto">
          <a:xfrm>
            <a:off x="5810567" y="1658010"/>
            <a:ext cx="268515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b="0" i="1"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Comportamiento del Delay</a:t>
            </a:r>
            <a:endParaRPr kumimoji="0" lang="es-EC" b="0" i="0" u="none" strike="noStrike" cap="none" normalizeH="0" baseline="0" dirty="0" smtClean="0">
              <a:ln>
                <a:noFill/>
              </a:ln>
              <a:solidFill>
                <a:schemeClr val="tx1"/>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sz="1800" b="0" i="0" u="none" strike="noStrike" cap="none" normalizeH="0" baseline="0" dirty="0" smtClean="0">
              <a:ln>
                <a:noFill/>
              </a:ln>
              <a:solidFill>
                <a:schemeClr val="tx1"/>
              </a:solidFill>
              <a:effectLst/>
              <a:latin typeface="Arial" panose="020B0604020202020204" pitchFamily="34" charset="0"/>
            </a:endParaRPr>
          </a:p>
        </p:txBody>
      </p:sp>
      <p:sp>
        <p:nvSpPr>
          <p:cNvPr id="5" name="Rectangle 3"/>
          <p:cNvSpPr>
            <a:spLocks noChangeArrowheads="1"/>
          </p:cNvSpPr>
          <p:nvPr/>
        </p:nvSpPr>
        <p:spPr bwMode="auto">
          <a:xfrm>
            <a:off x="200406" y="35101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6" name="Rectangle 5"/>
          <p:cNvSpPr>
            <a:spLocks noChangeArrowheads="1"/>
          </p:cNvSpPr>
          <p:nvPr/>
        </p:nvSpPr>
        <p:spPr bwMode="auto">
          <a:xfrm>
            <a:off x="705967" y="4135684"/>
            <a:ext cx="262302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b="0" i="1"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Comportamiento del Jitter</a:t>
            </a:r>
            <a:endParaRPr kumimoji="0" lang="es-EC" b="0" i="0" u="none" strike="noStrike" cap="none" normalizeH="0" baseline="0" dirty="0" smtClean="0">
              <a:ln>
                <a:noFill/>
              </a:ln>
              <a:solidFill>
                <a:schemeClr val="tx1"/>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sz="1800" b="0" i="0" u="none" strike="noStrike" cap="none" normalizeH="0" baseline="0" dirty="0" smtClean="0">
              <a:ln>
                <a:noFill/>
              </a:ln>
              <a:solidFill>
                <a:schemeClr val="tx1"/>
              </a:solidFill>
              <a:effectLst/>
              <a:latin typeface="Arial" panose="020B0604020202020204" pitchFamily="34" charset="0"/>
            </a:endParaRPr>
          </a:p>
        </p:txBody>
      </p:sp>
      <p:sp>
        <p:nvSpPr>
          <p:cNvPr id="11" name="Rectangle 6"/>
          <p:cNvSpPr>
            <a:spLocks noChangeArrowheads="1"/>
          </p:cNvSpPr>
          <p:nvPr/>
        </p:nvSpPr>
        <p:spPr bwMode="auto">
          <a:xfrm>
            <a:off x="3635896" y="612706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12" name="Imagen 11" descr="G:\Tesis\imagenes\f54.jpg"/>
          <p:cNvPicPr/>
          <p:nvPr/>
        </p:nvPicPr>
        <p:blipFill rotWithShape="1">
          <a:blip r:embed="rId3">
            <a:extLst>
              <a:ext uri="{28A0092B-C50C-407E-A947-70E740481C1C}">
                <a14:useLocalDpi xmlns:a14="http://schemas.microsoft.com/office/drawing/2010/main" val="0"/>
              </a:ext>
            </a:extLst>
          </a:blip>
          <a:srcRect l="7694" r="7310"/>
          <a:stretch/>
        </p:blipFill>
        <p:spPr bwMode="auto">
          <a:xfrm>
            <a:off x="3407594" y="3233329"/>
            <a:ext cx="5483225" cy="2632075"/>
          </a:xfrm>
          <a:prstGeom prst="rect">
            <a:avLst/>
          </a:prstGeom>
          <a:noFill/>
          <a:ln>
            <a:noFill/>
          </a:ln>
          <a:extLst>
            <a:ext uri="{53640926-AAD7-44D8-BBD7-CCE9431645EC}">
              <a14:shadowObscured xmlns:a14="http://schemas.microsoft.com/office/drawing/2010/main"/>
            </a:ext>
          </a:extLst>
        </p:spPr>
      </p:pic>
      <p:pic>
        <p:nvPicPr>
          <p:cNvPr id="13" name="Imagen 12" descr="G:\Tesis\imagenes\f53.jpg"/>
          <p:cNvPicPr/>
          <p:nvPr/>
        </p:nvPicPr>
        <p:blipFill rotWithShape="1">
          <a:blip r:embed="rId4">
            <a:extLst>
              <a:ext uri="{28A0092B-C50C-407E-A947-70E740481C1C}">
                <a14:useLocalDpi xmlns:a14="http://schemas.microsoft.com/office/drawing/2010/main" val="0"/>
              </a:ext>
            </a:extLst>
          </a:blip>
          <a:srcRect l="8427" r="7493"/>
          <a:stretch/>
        </p:blipFill>
        <p:spPr bwMode="auto">
          <a:xfrm>
            <a:off x="257937" y="641259"/>
            <a:ext cx="5481320" cy="259207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917940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79512" y="3071"/>
            <a:ext cx="7772400" cy="1362075"/>
          </a:xfrm>
        </p:spPr>
        <p:txBody>
          <a:bodyPr/>
          <a:lstStyle/>
          <a:p>
            <a:r>
              <a:rPr lang="es-EC" i="0" dirty="0">
                <a:solidFill>
                  <a:schemeClr val="tx1"/>
                </a:solidFill>
                <a:latin typeface="Times New Roman" panose="02020603050405020304" pitchFamily="18" charset="0"/>
                <a:cs typeface="Times New Roman" panose="02020603050405020304" pitchFamily="18" charset="0"/>
              </a:rPr>
              <a:t>agenda</a:t>
            </a:r>
          </a:p>
        </p:txBody>
      </p:sp>
      <p:graphicFrame>
        <p:nvGraphicFramePr>
          <p:cNvPr id="5" name="Diagrama 4"/>
          <p:cNvGraphicFramePr/>
          <p:nvPr>
            <p:extLst/>
          </p:nvPr>
        </p:nvGraphicFramePr>
        <p:xfrm>
          <a:off x="683568" y="980728"/>
          <a:ext cx="7992888" cy="48245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uadroTexto 5"/>
          <p:cNvSpPr txBox="1"/>
          <p:nvPr/>
        </p:nvSpPr>
        <p:spPr>
          <a:xfrm>
            <a:off x="0" y="6495522"/>
            <a:ext cx="705967" cy="369332"/>
          </a:xfrm>
          <a:prstGeom prst="rect">
            <a:avLst/>
          </a:prstGeom>
          <a:noFill/>
        </p:spPr>
        <p:txBody>
          <a:bodyPr wrap="square" rtlCol="0">
            <a:spAutoFit/>
          </a:bodyPr>
          <a:lstStyle/>
          <a:p>
            <a:r>
              <a:rPr lang="es-ES" dirty="0"/>
              <a:t>2</a:t>
            </a:r>
          </a:p>
        </p:txBody>
      </p:sp>
    </p:spTree>
    <p:extLst>
      <p:ext uri="{BB962C8B-B14F-4D97-AF65-F5344CB8AC3E}">
        <p14:creationId xmlns:p14="http://schemas.microsoft.com/office/powerpoint/2010/main" val="20290891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txBox="1">
            <a:spLocks/>
          </p:cNvSpPr>
          <p:nvPr/>
        </p:nvSpPr>
        <p:spPr>
          <a:xfrm>
            <a:off x="869240" y="-27384"/>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dirty="0">
                <a:solidFill>
                  <a:srgbClr val="00B050"/>
                </a:solidFill>
                <a:latin typeface="Times New Roman" panose="02020603050405020304" pitchFamily="18" charset="0"/>
                <a:cs typeface="Times New Roman" panose="02020603050405020304" pitchFamily="18" charset="0"/>
              </a:rPr>
              <a:t>Resultados</a:t>
            </a:r>
          </a:p>
        </p:txBody>
      </p:sp>
      <p:sp>
        <p:nvSpPr>
          <p:cNvPr id="7" name="CuadroTexto 6"/>
          <p:cNvSpPr txBox="1"/>
          <p:nvPr/>
        </p:nvSpPr>
        <p:spPr>
          <a:xfrm>
            <a:off x="0" y="6488668"/>
            <a:ext cx="705967" cy="646331"/>
          </a:xfrm>
          <a:prstGeom prst="rect">
            <a:avLst/>
          </a:prstGeom>
          <a:noFill/>
        </p:spPr>
        <p:txBody>
          <a:bodyPr wrap="square" rtlCol="0">
            <a:spAutoFit/>
          </a:bodyPr>
          <a:lstStyle/>
          <a:p>
            <a:r>
              <a:rPr lang="en-BZ" dirty="0" smtClean="0"/>
              <a:t>20</a:t>
            </a:r>
            <a:endParaRPr lang="en-BZ" dirty="0"/>
          </a:p>
          <a:p>
            <a:endParaRPr lang="es-ES" dirty="0"/>
          </a:p>
        </p:txBody>
      </p:sp>
      <p:sp>
        <p:nvSpPr>
          <p:cNvPr id="11" name="Título 1"/>
          <p:cNvSpPr>
            <a:spLocks noGrp="1"/>
          </p:cNvSpPr>
          <p:nvPr>
            <p:ph type="title"/>
          </p:nvPr>
        </p:nvSpPr>
        <p:spPr>
          <a:xfrm>
            <a:off x="-35380" y="28298"/>
            <a:ext cx="5844809" cy="515818"/>
          </a:xfrm>
        </p:spPr>
        <p:txBody>
          <a:bodyPr>
            <a:normAutofit/>
          </a:bodyPr>
          <a:lstStyle/>
          <a:p>
            <a:r>
              <a:rPr lang="es-EC" sz="1800" dirty="0">
                <a:solidFill>
                  <a:schemeClr val="tx1"/>
                </a:solidFill>
              </a:rPr>
              <a:t>Escenario 1 (sin repetidora): Prueba códecs de voz</a:t>
            </a:r>
          </a:p>
        </p:txBody>
      </p:sp>
      <p:sp>
        <p:nvSpPr>
          <p:cNvPr id="2" name="Rectángulo 1"/>
          <p:cNvSpPr/>
          <p:nvPr/>
        </p:nvSpPr>
        <p:spPr>
          <a:xfrm>
            <a:off x="467544" y="4509120"/>
            <a:ext cx="4150047" cy="1585562"/>
          </a:xfrm>
          <a:prstGeom prst="rect">
            <a:avLst/>
          </a:prstGeom>
        </p:spPr>
        <p:txBody>
          <a:bodyPr wrap="none">
            <a:spAutoFit/>
          </a:bodyPr>
          <a:lstStyle/>
          <a:p>
            <a:pPr>
              <a:lnSpc>
                <a:spcPct val="107000"/>
              </a:lnSpc>
              <a:spcAft>
                <a:spcPts val="800"/>
              </a:spcAft>
            </a:pPr>
            <a:r>
              <a:rPr lang="es-EC" dirty="0">
                <a:latin typeface="Calibri" panose="020F0502020204030204" pitchFamily="34" charset="0"/>
                <a:ea typeface="Calibri" panose="020F0502020204030204" pitchFamily="34" charset="0"/>
                <a:cs typeface="Times New Roman" panose="02020603050405020304" pitchFamily="18" charset="0"/>
              </a:rPr>
              <a:t>Datos: </a:t>
            </a:r>
            <a:endParaRPr lang="es-EC"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C" dirty="0" smtClean="0">
                <a:latin typeface="Calibri" panose="020F0502020204030204" pitchFamily="34" charset="0"/>
                <a:ea typeface="Calibri" panose="020F0502020204030204" pitchFamily="34" charset="0"/>
                <a:cs typeface="Times New Roman" panose="02020603050405020304" pitchFamily="18" charset="0"/>
              </a:rPr>
              <a:t>Velocidad de transmisión: 100 Paquetes/s </a:t>
            </a:r>
          </a:p>
          <a:p>
            <a:pPr>
              <a:lnSpc>
                <a:spcPct val="107000"/>
              </a:lnSpc>
              <a:spcAft>
                <a:spcPts val="800"/>
              </a:spcAft>
            </a:pPr>
            <a:r>
              <a:rPr lang="es-EC" dirty="0" smtClean="0">
                <a:latin typeface="Calibri" panose="020F0502020204030204" pitchFamily="34" charset="0"/>
                <a:ea typeface="Calibri" panose="020F0502020204030204" pitchFamily="34" charset="0"/>
                <a:cs typeface="Times New Roman" panose="02020603050405020304" pitchFamily="18" charset="0"/>
              </a:rPr>
              <a:t>Tiempo: 100 s</a:t>
            </a:r>
            <a:endParaRPr lang="es-EC"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C" dirty="0" smtClean="0">
                <a:latin typeface="Calibri" panose="020F0502020204030204" pitchFamily="34" charset="0"/>
                <a:ea typeface="Calibri" panose="020F0502020204030204" pitchFamily="34" charset="0"/>
                <a:cs typeface="Times New Roman" panose="02020603050405020304" pitchFamily="18" charset="0"/>
              </a:rPr>
              <a:t>Tamaño paquete: 120 bytes</a:t>
            </a:r>
          </a:p>
        </p:txBody>
      </p:sp>
      <p:graphicFrame>
        <p:nvGraphicFramePr>
          <p:cNvPr id="3" name="Tabla 2"/>
          <p:cNvGraphicFramePr>
            <a:graphicFrameLocks noGrp="1"/>
          </p:cNvGraphicFramePr>
          <p:nvPr>
            <p:extLst>
              <p:ext uri="{D42A27DB-BD31-4B8C-83A1-F6EECF244321}">
                <p14:modId xmlns:p14="http://schemas.microsoft.com/office/powerpoint/2010/main" val="1794433078"/>
              </p:ext>
            </p:extLst>
          </p:nvPr>
        </p:nvGraphicFramePr>
        <p:xfrm>
          <a:off x="722735" y="1115616"/>
          <a:ext cx="7646035" cy="3162243"/>
        </p:xfrm>
        <a:graphic>
          <a:graphicData uri="http://schemas.openxmlformats.org/drawingml/2006/table">
            <a:tbl>
              <a:tblPr firstRow="1" firstCol="1" bandRow="1">
                <a:tableStyleId>{5940675A-B579-460E-94D1-54222C63F5DA}</a:tableStyleId>
              </a:tblPr>
              <a:tblGrid>
                <a:gridCol w="876300"/>
                <a:gridCol w="876300"/>
                <a:gridCol w="876300"/>
                <a:gridCol w="635635"/>
                <a:gridCol w="876300"/>
                <a:gridCol w="876300"/>
                <a:gridCol w="876300"/>
                <a:gridCol w="876300"/>
                <a:gridCol w="876300"/>
              </a:tblGrid>
              <a:tr h="947420">
                <a:tc>
                  <a:txBody>
                    <a:bodyPr/>
                    <a:lstStyle/>
                    <a:p>
                      <a:pPr marL="71755" marR="71755" algn="ctr">
                        <a:lnSpc>
                          <a:spcPct val="107000"/>
                        </a:lnSpc>
                        <a:spcAft>
                          <a:spcPts val="0"/>
                        </a:spcAft>
                      </a:pPr>
                      <a:r>
                        <a:rPr lang="es-MX" sz="1100" dirty="0">
                          <a:effectLst/>
                        </a:rPr>
                        <a:t># Flujo</a:t>
                      </a:r>
                      <a:endParaRPr lang="es-EC"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a:effectLst/>
                        </a:rPr>
                        <a:t>PKG por segundo</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a:effectLst/>
                        </a:rPr>
                        <a:t>PKG totales enviados</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a:effectLst/>
                        </a:rPr>
                        <a:t>PKG totales recibidos</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dirty="0">
                          <a:effectLst/>
                        </a:rPr>
                        <a:t>PKG perdidos</a:t>
                      </a:r>
                      <a:endParaRPr lang="es-EC"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a:effectLst/>
                        </a:rPr>
                        <a:t>PKG perdidos [%]</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a:effectLst/>
                        </a:rPr>
                        <a:t>Delay [ms]</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a:effectLst/>
                        </a:rPr>
                        <a:t>Jitter [ms]</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dirty="0">
                          <a:effectLst/>
                        </a:rPr>
                        <a:t>Throughput [kbps]</a:t>
                      </a:r>
                      <a:endParaRPr lang="es-EC"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r>
              <a:tr h="0">
                <a:tc>
                  <a:txBody>
                    <a:bodyPr/>
                    <a:lstStyle/>
                    <a:p>
                      <a:pPr algn="ctr">
                        <a:lnSpc>
                          <a:spcPct val="107000"/>
                        </a:lnSpc>
                        <a:spcAft>
                          <a:spcPts val="0"/>
                        </a:spcAft>
                      </a:pPr>
                      <a:r>
                        <a:rPr lang="es-MX" sz="1100">
                          <a:effectLst/>
                        </a:rPr>
                        <a:t>1</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100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10000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99848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152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1,52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2,944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0,669</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72,4793</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r>
              <a:tr h="0">
                <a:tc>
                  <a:txBody>
                    <a:bodyPr/>
                    <a:lstStyle/>
                    <a:p>
                      <a:pPr algn="ctr">
                        <a:lnSpc>
                          <a:spcPct val="107000"/>
                        </a:lnSpc>
                        <a:spcAft>
                          <a:spcPts val="0"/>
                        </a:spcAft>
                      </a:pPr>
                      <a:r>
                        <a:rPr lang="es-MX" sz="1100">
                          <a:effectLst/>
                        </a:rPr>
                        <a:t>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200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20000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19698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302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1,51</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2,887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0,658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144,9278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r>
              <a:tr h="0">
                <a:tc>
                  <a:txBody>
                    <a:bodyPr/>
                    <a:lstStyle/>
                    <a:p>
                      <a:pPr algn="ctr">
                        <a:lnSpc>
                          <a:spcPct val="107000"/>
                        </a:lnSpc>
                        <a:spcAft>
                          <a:spcPts val="0"/>
                        </a:spcAft>
                      </a:pPr>
                      <a:r>
                        <a:rPr lang="es-MX" sz="1100">
                          <a:effectLst/>
                        </a:rPr>
                        <a:t>3</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300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30000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29553</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447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1,49</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2,962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0,664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217,3089</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r>
              <a:tr h="0">
                <a:tc>
                  <a:txBody>
                    <a:bodyPr/>
                    <a:lstStyle/>
                    <a:p>
                      <a:pPr algn="ctr">
                        <a:lnSpc>
                          <a:spcPct val="107000"/>
                        </a:lnSpc>
                        <a:spcAft>
                          <a:spcPts val="0"/>
                        </a:spcAft>
                      </a:pPr>
                      <a:r>
                        <a:rPr lang="es-MX" sz="1100">
                          <a:effectLst/>
                        </a:rPr>
                        <a:t>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400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40000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39383</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617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1,5425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3,025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0,612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289,6234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r>
              <a:tr h="0">
                <a:tc>
                  <a:txBody>
                    <a:bodyPr/>
                    <a:lstStyle/>
                    <a:p>
                      <a:pPr algn="ctr">
                        <a:lnSpc>
                          <a:spcPct val="107000"/>
                        </a:lnSpc>
                        <a:spcAft>
                          <a:spcPts val="0"/>
                        </a:spcAft>
                      </a:pPr>
                      <a:r>
                        <a:rPr lang="es-MX" sz="1100">
                          <a:effectLst/>
                        </a:rPr>
                        <a:t>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500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50000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49230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770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1,54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2,97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0,639</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362,0393</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r>
              <a:tr h="0">
                <a:tc>
                  <a:txBody>
                    <a:bodyPr/>
                    <a:lstStyle/>
                    <a:p>
                      <a:pPr algn="ctr">
                        <a:lnSpc>
                          <a:spcPct val="107000"/>
                        </a:lnSpc>
                        <a:spcAft>
                          <a:spcPts val="0"/>
                        </a:spcAft>
                      </a:pPr>
                      <a:r>
                        <a:rPr lang="es-MX" sz="1100">
                          <a:effectLst/>
                        </a:rPr>
                        <a:t>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600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60000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58838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1162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1,9367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3,602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0,64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434,2611</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r>
              <a:tr h="0">
                <a:tc>
                  <a:txBody>
                    <a:bodyPr/>
                    <a:lstStyle/>
                    <a:p>
                      <a:pPr algn="ctr">
                        <a:lnSpc>
                          <a:spcPct val="107000"/>
                        </a:lnSpc>
                        <a:spcAft>
                          <a:spcPts val="0"/>
                        </a:spcAft>
                      </a:pPr>
                      <a:r>
                        <a:rPr lang="es-MX" sz="1100">
                          <a:effectLst/>
                        </a:rPr>
                        <a:t>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700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70000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68566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1434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2,0486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4,13</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0,624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506,7078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r>
              <a:tr h="0">
                <a:tc>
                  <a:txBody>
                    <a:bodyPr/>
                    <a:lstStyle/>
                    <a:p>
                      <a:pPr algn="ctr">
                        <a:lnSpc>
                          <a:spcPct val="107000"/>
                        </a:lnSpc>
                        <a:spcAft>
                          <a:spcPts val="0"/>
                        </a:spcAft>
                      </a:pPr>
                      <a:r>
                        <a:rPr lang="es-MX" sz="1100">
                          <a:effectLst/>
                        </a:rPr>
                        <a:t>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800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80000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78107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1893</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2,3662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3,281</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0,6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579,1355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r>
              <a:tr h="0">
                <a:tc>
                  <a:txBody>
                    <a:bodyPr/>
                    <a:lstStyle/>
                    <a:p>
                      <a:pPr algn="ctr">
                        <a:lnSpc>
                          <a:spcPct val="107000"/>
                        </a:lnSpc>
                        <a:spcAft>
                          <a:spcPts val="0"/>
                        </a:spcAft>
                      </a:pPr>
                      <a:r>
                        <a:rPr lang="es-MX" sz="1100">
                          <a:effectLst/>
                        </a:rPr>
                        <a:t>9</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900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90000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87135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2865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3,1833</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4,158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0,537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651,5109</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r>
              <a:tr h="0">
                <a:tc>
                  <a:txBody>
                    <a:bodyPr/>
                    <a:lstStyle/>
                    <a:p>
                      <a:pPr algn="ctr">
                        <a:lnSpc>
                          <a:spcPct val="107000"/>
                        </a:lnSpc>
                        <a:spcAft>
                          <a:spcPts val="0"/>
                        </a:spcAft>
                      </a:pPr>
                      <a:r>
                        <a:rPr lang="es-MX" sz="1100">
                          <a:effectLst/>
                        </a:rPr>
                        <a:t>10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1000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100000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96522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3478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3,478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4,337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0,455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723,6791</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r>
              <a:tr h="0">
                <a:tc>
                  <a:txBody>
                    <a:bodyPr/>
                    <a:lstStyle/>
                    <a:p>
                      <a:pPr algn="ctr">
                        <a:lnSpc>
                          <a:spcPct val="107000"/>
                        </a:lnSpc>
                        <a:spcAft>
                          <a:spcPts val="0"/>
                        </a:spcAft>
                      </a:pPr>
                      <a:r>
                        <a:rPr lang="es-MX" sz="1100">
                          <a:effectLst/>
                        </a:rPr>
                        <a:t>15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1500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150000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143948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6052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4,0346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3,806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0,477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1084,5769</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r>
              <a:tr h="48260">
                <a:tc>
                  <a:txBody>
                    <a:bodyPr/>
                    <a:lstStyle/>
                    <a:p>
                      <a:pPr algn="ctr">
                        <a:lnSpc>
                          <a:spcPct val="107000"/>
                        </a:lnSpc>
                        <a:spcAft>
                          <a:spcPts val="0"/>
                        </a:spcAft>
                      </a:pPr>
                      <a:r>
                        <a:rPr lang="es-MX" sz="1100">
                          <a:effectLst/>
                        </a:rPr>
                        <a:t>20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2000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200000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189732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10268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5,134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3,077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0,436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1446,407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r>
              <a:tr h="0">
                <a:tc>
                  <a:txBody>
                    <a:bodyPr/>
                    <a:lstStyle/>
                    <a:p>
                      <a:pPr algn="ctr">
                        <a:lnSpc>
                          <a:spcPct val="107000"/>
                        </a:lnSpc>
                        <a:spcAft>
                          <a:spcPts val="0"/>
                        </a:spcAft>
                      </a:pPr>
                      <a:r>
                        <a:rPr lang="es-MX" sz="1100">
                          <a:effectLst/>
                        </a:rPr>
                        <a:t>25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2500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250000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235082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dirty="0">
                          <a:effectLst/>
                        </a:rPr>
                        <a:t>14918</a:t>
                      </a:r>
                      <a:endParaRPr lang="es-EC"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5,9672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4,471</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0,377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dirty="0">
                          <a:effectLst/>
                        </a:rPr>
                        <a:t>1807,1189</a:t>
                      </a:r>
                      <a:endParaRPr lang="es-EC"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r>
            </a:tbl>
          </a:graphicData>
        </a:graphic>
      </p:graphicFrame>
      <p:sp>
        <p:nvSpPr>
          <p:cNvPr id="5" name="Rectangle 1"/>
          <p:cNvSpPr>
            <a:spLocks noChangeArrowheads="1"/>
          </p:cNvSpPr>
          <p:nvPr/>
        </p:nvSpPr>
        <p:spPr bwMode="auto">
          <a:xfrm>
            <a:off x="705967" y="652325"/>
            <a:ext cx="135646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b="0" i="1"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Códec G.711</a:t>
            </a:r>
            <a:endParaRPr kumimoji="0" lang="es-EC" b="0" i="0" u="none" strike="noStrike" cap="none" normalizeH="0" baseline="0" dirty="0" smtClean="0">
              <a:ln>
                <a:noFill/>
              </a:ln>
              <a:solidFill>
                <a:schemeClr val="tx1"/>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5104416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txBox="1">
            <a:spLocks/>
          </p:cNvSpPr>
          <p:nvPr/>
        </p:nvSpPr>
        <p:spPr>
          <a:xfrm>
            <a:off x="869240" y="-27384"/>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dirty="0">
                <a:solidFill>
                  <a:srgbClr val="00B050"/>
                </a:solidFill>
                <a:latin typeface="Times New Roman" panose="02020603050405020304" pitchFamily="18" charset="0"/>
                <a:cs typeface="Times New Roman" panose="02020603050405020304" pitchFamily="18" charset="0"/>
              </a:rPr>
              <a:t>Resultados</a:t>
            </a:r>
          </a:p>
        </p:txBody>
      </p:sp>
      <p:sp>
        <p:nvSpPr>
          <p:cNvPr id="7" name="CuadroTexto 6"/>
          <p:cNvSpPr txBox="1"/>
          <p:nvPr/>
        </p:nvSpPr>
        <p:spPr>
          <a:xfrm>
            <a:off x="0" y="6488668"/>
            <a:ext cx="705967" cy="646331"/>
          </a:xfrm>
          <a:prstGeom prst="rect">
            <a:avLst/>
          </a:prstGeom>
          <a:noFill/>
        </p:spPr>
        <p:txBody>
          <a:bodyPr wrap="square" rtlCol="0">
            <a:spAutoFit/>
          </a:bodyPr>
          <a:lstStyle/>
          <a:p>
            <a:r>
              <a:rPr lang="en-BZ" dirty="0" smtClean="0"/>
              <a:t>21</a:t>
            </a:r>
            <a:endParaRPr lang="en-BZ" dirty="0"/>
          </a:p>
          <a:p>
            <a:endParaRPr lang="es-ES" dirty="0"/>
          </a:p>
        </p:txBody>
      </p:sp>
      <p:sp>
        <p:nvSpPr>
          <p:cNvPr id="11" name="Título 1"/>
          <p:cNvSpPr>
            <a:spLocks noGrp="1"/>
          </p:cNvSpPr>
          <p:nvPr>
            <p:ph type="title"/>
          </p:nvPr>
        </p:nvSpPr>
        <p:spPr>
          <a:xfrm>
            <a:off x="-35380" y="28298"/>
            <a:ext cx="5844809" cy="515818"/>
          </a:xfrm>
        </p:spPr>
        <p:txBody>
          <a:bodyPr>
            <a:normAutofit/>
          </a:bodyPr>
          <a:lstStyle/>
          <a:p>
            <a:r>
              <a:rPr lang="es-EC" sz="1800" dirty="0">
                <a:solidFill>
                  <a:schemeClr val="tx1"/>
                </a:solidFill>
              </a:rPr>
              <a:t>Escenario 1 (sin repetidora): Prueba códecs de voz</a:t>
            </a:r>
          </a:p>
        </p:txBody>
      </p:sp>
      <p:sp>
        <p:nvSpPr>
          <p:cNvPr id="4" name="Rectangle 2"/>
          <p:cNvSpPr>
            <a:spLocks noChangeArrowheads="1"/>
          </p:cNvSpPr>
          <p:nvPr/>
        </p:nvSpPr>
        <p:spPr bwMode="auto">
          <a:xfrm>
            <a:off x="5485468" y="1719709"/>
            <a:ext cx="373159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b="0" i="1"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Delay en función de cantidad de flujos</a:t>
            </a:r>
            <a:endParaRPr kumimoji="0" lang="es-EC" b="0" i="0" u="none" strike="noStrike" cap="none" normalizeH="0" baseline="0" dirty="0" smtClean="0">
              <a:ln>
                <a:noFill/>
              </a:ln>
              <a:solidFill>
                <a:schemeClr val="tx1"/>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sz="1800" b="0" i="0" u="none" strike="noStrike" cap="none" normalizeH="0" baseline="0" dirty="0" smtClean="0">
              <a:ln>
                <a:noFill/>
              </a:ln>
              <a:solidFill>
                <a:schemeClr val="tx1"/>
              </a:solidFill>
              <a:effectLst/>
              <a:latin typeface="Arial" panose="020B0604020202020204" pitchFamily="34" charset="0"/>
            </a:endParaRPr>
          </a:p>
        </p:txBody>
      </p:sp>
      <p:sp>
        <p:nvSpPr>
          <p:cNvPr id="5" name="Rectangle 3"/>
          <p:cNvSpPr>
            <a:spLocks noChangeArrowheads="1"/>
          </p:cNvSpPr>
          <p:nvPr/>
        </p:nvSpPr>
        <p:spPr bwMode="auto">
          <a:xfrm>
            <a:off x="323029" y="418266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9" name="Rectangle 5"/>
          <p:cNvSpPr>
            <a:spLocks noChangeArrowheads="1"/>
          </p:cNvSpPr>
          <p:nvPr/>
        </p:nvSpPr>
        <p:spPr bwMode="auto">
          <a:xfrm>
            <a:off x="14373" y="4317414"/>
            <a:ext cx="366946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b="0" i="1"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Jitter en función de cantidad de flujos</a:t>
            </a:r>
            <a:endParaRPr kumimoji="0" lang="es-EC" b="0" i="0" u="none" strike="noStrike" cap="none" normalizeH="0" baseline="0" dirty="0" smtClean="0">
              <a:ln>
                <a:noFill/>
              </a:ln>
              <a:solidFill>
                <a:schemeClr val="tx1"/>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sz="1800" b="0" i="0" u="none" strike="noStrike" cap="none" normalizeH="0" baseline="0" dirty="0" smtClean="0">
              <a:ln>
                <a:noFill/>
              </a:ln>
              <a:solidFill>
                <a:schemeClr val="tx1"/>
              </a:solidFill>
              <a:effectLst/>
              <a:latin typeface="Arial" panose="020B0604020202020204" pitchFamily="34" charset="0"/>
            </a:endParaRPr>
          </a:p>
        </p:txBody>
      </p:sp>
      <p:sp>
        <p:nvSpPr>
          <p:cNvPr id="10" name="Rectangle 6"/>
          <p:cNvSpPr>
            <a:spLocks noChangeArrowheads="1"/>
          </p:cNvSpPr>
          <p:nvPr/>
        </p:nvSpPr>
        <p:spPr bwMode="auto">
          <a:xfrm>
            <a:off x="3657600" y="664106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12" name="Imagen 11" descr="G:\Tesis\imagenes\f56.jpg"/>
          <p:cNvPicPr/>
          <p:nvPr/>
        </p:nvPicPr>
        <p:blipFill rotWithShape="1">
          <a:blip r:embed="rId2">
            <a:extLst>
              <a:ext uri="{28A0092B-C50C-407E-A947-70E740481C1C}">
                <a14:useLocalDpi xmlns:a14="http://schemas.microsoft.com/office/drawing/2010/main" val="0"/>
              </a:ext>
            </a:extLst>
          </a:blip>
          <a:srcRect l="7145" r="8225"/>
          <a:stretch/>
        </p:blipFill>
        <p:spPr bwMode="auto">
          <a:xfrm>
            <a:off x="3589332" y="3147119"/>
            <a:ext cx="5471795" cy="2760980"/>
          </a:xfrm>
          <a:prstGeom prst="rect">
            <a:avLst/>
          </a:prstGeom>
          <a:noFill/>
          <a:ln>
            <a:noFill/>
          </a:ln>
          <a:extLst>
            <a:ext uri="{53640926-AAD7-44D8-BBD7-CCE9431645EC}">
              <a14:shadowObscured xmlns:a14="http://schemas.microsoft.com/office/drawing/2010/main"/>
            </a:ext>
          </a:extLst>
        </p:spPr>
      </p:pic>
      <p:pic>
        <p:nvPicPr>
          <p:cNvPr id="13" name="Imagen 12" descr="G:\Tesis\imagenes\f55.jpg"/>
          <p:cNvPicPr/>
          <p:nvPr/>
        </p:nvPicPr>
        <p:blipFill rotWithShape="1">
          <a:blip r:embed="rId3">
            <a:extLst>
              <a:ext uri="{28A0092B-C50C-407E-A947-70E740481C1C}">
                <a14:useLocalDpi xmlns:a14="http://schemas.microsoft.com/office/drawing/2010/main" val="0"/>
              </a:ext>
            </a:extLst>
          </a:blip>
          <a:srcRect l="7693" r="7667"/>
          <a:stretch/>
        </p:blipFill>
        <p:spPr bwMode="auto">
          <a:xfrm>
            <a:off x="14943" y="630961"/>
            <a:ext cx="5470525" cy="254445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924976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txBox="1">
            <a:spLocks/>
          </p:cNvSpPr>
          <p:nvPr/>
        </p:nvSpPr>
        <p:spPr>
          <a:xfrm>
            <a:off x="869240" y="-27384"/>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dirty="0">
                <a:solidFill>
                  <a:srgbClr val="00B050"/>
                </a:solidFill>
                <a:latin typeface="Times New Roman" panose="02020603050405020304" pitchFamily="18" charset="0"/>
                <a:cs typeface="Times New Roman" panose="02020603050405020304" pitchFamily="18" charset="0"/>
              </a:rPr>
              <a:t>Resultados</a:t>
            </a:r>
          </a:p>
        </p:txBody>
      </p:sp>
      <p:sp>
        <p:nvSpPr>
          <p:cNvPr id="7" name="CuadroTexto 6"/>
          <p:cNvSpPr txBox="1"/>
          <p:nvPr/>
        </p:nvSpPr>
        <p:spPr>
          <a:xfrm>
            <a:off x="0" y="6488668"/>
            <a:ext cx="705967" cy="646331"/>
          </a:xfrm>
          <a:prstGeom prst="rect">
            <a:avLst/>
          </a:prstGeom>
          <a:noFill/>
        </p:spPr>
        <p:txBody>
          <a:bodyPr wrap="square" rtlCol="0">
            <a:spAutoFit/>
          </a:bodyPr>
          <a:lstStyle/>
          <a:p>
            <a:r>
              <a:rPr lang="en-BZ" dirty="0" smtClean="0"/>
              <a:t>22</a:t>
            </a:r>
            <a:endParaRPr lang="en-BZ" dirty="0"/>
          </a:p>
          <a:p>
            <a:endParaRPr lang="es-ES" dirty="0"/>
          </a:p>
        </p:txBody>
      </p:sp>
      <p:sp>
        <p:nvSpPr>
          <p:cNvPr id="11" name="Título 1"/>
          <p:cNvSpPr>
            <a:spLocks noGrp="1"/>
          </p:cNvSpPr>
          <p:nvPr>
            <p:ph type="title"/>
          </p:nvPr>
        </p:nvSpPr>
        <p:spPr>
          <a:xfrm>
            <a:off x="-35380" y="28298"/>
            <a:ext cx="5844809" cy="515818"/>
          </a:xfrm>
        </p:spPr>
        <p:txBody>
          <a:bodyPr>
            <a:normAutofit/>
          </a:bodyPr>
          <a:lstStyle/>
          <a:p>
            <a:r>
              <a:rPr lang="es-EC" sz="1800" dirty="0">
                <a:solidFill>
                  <a:schemeClr val="tx1"/>
                </a:solidFill>
              </a:rPr>
              <a:t>Escenario 1 (sin repetidora): Prueba códecs de voz</a:t>
            </a:r>
          </a:p>
        </p:txBody>
      </p:sp>
      <p:sp>
        <p:nvSpPr>
          <p:cNvPr id="2" name="Rectángulo 1"/>
          <p:cNvSpPr/>
          <p:nvPr/>
        </p:nvSpPr>
        <p:spPr>
          <a:xfrm>
            <a:off x="0" y="4653136"/>
            <a:ext cx="3980129" cy="1585562"/>
          </a:xfrm>
          <a:prstGeom prst="rect">
            <a:avLst/>
          </a:prstGeom>
        </p:spPr>
        <p:txBody>
          <a:bodyPr wrap="none">
            <a:spAutoFit/>
          </a:bodyPr>
          <a:lstStyle/>
          <a:p>
            <a:pPr>
              <a:lnSpc>
                <a:spcPct val="107000"/>
              </a:lnSpc>
              <a:spcAft>
                <a:spcPts val="800"/>
              </a:spcAft>
            </a:pPr>
            <a:r>
              <a:rPr lang="es-EC" dirty="0">
                <a:latin typeface="Calibri" panose="020F0502020204030204" pitchFamily="34" charset="0"/>
                <a:ea typeface="Calibri" panose="020F0502020204030204" pitchFamily="34" charset="0"/>
                <a:cs typeface="Times New Roman" panose="02020603050405020304" pitchFamily="18" charset="0"/>
              </a:rPr>
              <a:t>Datos</a:t>
            </a:r>
            <a:r>
              <a:rPr lang="es-EC" dirty="0" smtClean="0">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es-EC" dirty="0" smtClean="0">
                <a:latin typeface="Calibri" panose="020F0502020204030204" pitchFamily="34" charset="0"/>
                <a:ea typeface="Calibri" panose="020F0502020204030204" pitchFamily="34" charset="0"/>
                <a:cs typeface="Times New Roman" panose="02020603050405020304" pitchFamily="18" charset="0"/>
              </a:rPr>
              <a:t>Velocidad de transmisión: </a:t>
            </a:r>
            <a:r>
              <a:rPr lang="es-EC" dirty="0">
                <a:latin typeface="Calibri" panose="020F0502020204030204" pitchFamily="34" charset="0"/>
                <a:ea typeface="Calibri" panose="020F0502020204030204" pitchFamily="34" charset="0"/>
                <a:cs typeface="Times New Roman" panose="02020603050405020304" pitchFamily="18" charset="0"/>
              </a:rPr>
              <a:t>26 </a:t>
            </a:r>
            <a:r>
              <a:rPr lang="es-EC" dirty="0" smtClean="0">
                <a:latin typeface="Calibri" panose="020F0502020204030204" pitchFamily="34" charset="0"/>
                <a:ea typeface="Calibri" panose="020F0502020204030204" pitchFamily="34" charset="0"/>
                <a:cs typeface="Times New Roman" panose="02020603050405020304" pitchFamily="18" charset="0"/>
              </a:rPr>
              <a:t>Paquetes/s</a:t>
            </a:r>
          </a:p>
          <a:p>
            <a:pPr>
              <a:lnSpc>
                <a:spcPct val="107000"/>
              </a:lnSpc>
              <a:spcAft>
                <a:spcPts val="800"/>
              </a:spcAft>
            </a:pPr>
            <a:r>
              <a:rPr lang="es-EC" dirty="0" smtClean="0">
                <a:latin typeface="Calibri" panose="020F0502020204030204" pitchFamily="34" charset="0"/>
                <a:ea typeface="Calibri" panose="020F0502020204030204" pitchFamily="34" charset="0"/>
                <a:cs typeface="Times New Roman" panose="02020603050405020304" pitchFamily="18" charset="0"/>
              </a:rPr>
              <a:t>Tiempo: 100 s</a:t>
            </a:r>
          </a:p>
          <a:p>
            <a:pPr>
              <a:lnSpc>
                <a:spcPct val="107000"/>
              </a:lnSpc>
              <a:spcAft>
                <a:spcPts val="800"/>
              </a:spcAft>
            </a:pPr>
            <a:r>
              <a:rPr lang="es-EC" dirty="0" smtClean="0">
                <a:latin typeface="Calibri" panose="020F0502020204030204" pitchFamily="34" charset="0"/>
                <a:ea typeface="Calibri" panose="020F0502020204030204" pitchFamily="34" charset="0"/>
                <a:cs typeface="Times New Roman" panose="02020603050405020304" pitchFamily="18" charset="0"/>
              </a:rPr>
              <a:t>Tamaño de paquetes: </a:t>
            </a:r>
            <a:r>
              <a:rPr lang="es-EC" dirty="0">
                <a:latin typeface="Calibri" panose="020F0502020204030204" pitchFamily="34" charset="0"/>
                <a:ea typeface="Calibri" panose="020F0502020204030204" pitchFamily="34" charset="0"/>
                <a:cs typeface="Times New Roman" panose="02020603050405020304" pitchFamily="18" charset="0"/>
              </a:rPr>
              <a:t>70 bytes</a:t>
            </a:r>
            <a:endParaRPr lang="es-EC"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3" name="Tabla 2"/>
          <p:cNvGraphicFramePr>
            <a:graphicFrameLocks noGrp="1"/>
          </p:cNvGraphicFramePr>
          <p:nvPr>
            <p:extLst>
              <p:ext uri="{D42A27DB-BD31-4B8C-83A1-F6EECF244321}">
                <p14:modId xmlns:p14="http://schemas.microsoft.com/office/powerpoint/2010/main" val="1407058924"/>
              </p:ext>
            </p:extLst>
          </p:nvPr>
        </p:nvGraphicFramePr>
        <p:xfrm>
          <a:off x="1259632" y="980728"/>
          <a:ext cx="6912768" cy="4031243"/>
        </p:xfrm>
        <a:graphic>
          <a:graphicData uri="http://schemas.openxmlformats.org/drawingml/2006/table">
            <a:tbl>
              <a:tblPr firstRow="1" firstCol="1" bandRow="1">
                <a:tableStyleId>{5940675A-B579-460E-94D1-54222C63F5DA}</a:tableStyleId>
              </a:tblPr>
              <a:tblGrid>
                <a:gridCol w="504056"/>
                <a:gridCol w="792088"/>
                <a:gridCol w="864096"/>
                <a:gridCol w="864096"/>
                <a:gridCol w="648072"/>
                <a:gridCol w="864096"/>
                <a:gridCol w="720080"/>
                <a:gridCol w="792088"/>
                <a:gridCol w="864096"/>
              </a:tblGrid>
              <a:tr h="964565">
                <a:tc>
                  <a:txBody>
                    <a:bodyPr/>
                    <a:lstStyle/>
                    <a:p>
                      <a:pPr marL="71755" marR="71755" algn="ctr">
                        <a:lnSpc>
                          <a:spcPct val="107000"/>
                        </a:lnSpc>
                        <a:spcAft>
                          <a:spcPts val="0"/>
                        </a:spcAft>
                      </a:pPr>
                      <a:r>
                        <a:rPr lang="es-MX" sz="1100" dirty="0">
                          <a:effectLst/>
                        </a:rPr>
                        <a:t># Flujos</a:t>
                      </a:r>
                      <a:endParaRPr lang="es-EC"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a:effectLst/>
                        </a:rPr>
                        <a:t>PKG por segundo</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a:effectLst/>
                        </a:rPr>
                        <a:t>PKG totales enviados</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a:effectLst/>
                        </a:rPr>
                        <a:t>PKG totales recibidos</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a:effectLst/>
                        </a:rPr>
                        <a:t>PKG perdidos</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a:effectLst/>
                        </a:rPr>
                        <a:t>PKG perdidos [%]</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a:effectLst/>
                        </a:rPr>
                        <a:t>Delay [ms]</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a:effectLst/>
                        </a:rPr>
                        <a:t>Jitter [ms]</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dirty="0">
                          <a:effectLst/>
                        </a:rPr>
                        <a:t>Throughput [kbps]</a:t>
                      </a:r>
                      <a:endParaRPr lang="es-EC"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r>
              <a:tr h="0">
                <a:tc>
                  <a:txBody>
                    <a:bodyPr/>
                    <a:lstStyle/>
                    <a:p>
                      <a:pPr algn="ctr">
                        <a:lnSpc>
                          <a:spcPct val="107000"/>
                        </a:lnSpc>
                        <a:spcAft>
                          <a:spcPts val="0"/>
                        </a:spcAft>
                      </a:pPr>
                      <a:r>
                        <a:rPr lang="es-MX" sz="1100">
                          <a:effectLst/>
                        </a:rPr>
                        <a:t>1</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52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5200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5178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0,4231</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5,18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6,684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17,4036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104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10400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10356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0,4231</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5,552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6,191</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34,7876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3</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156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15600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15536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64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0,4103</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5,666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5,966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52,184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208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20800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20718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82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0,3942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5,917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5,558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69,5562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260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26000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25890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110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0,4231</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6,174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5,054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86,9208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312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31200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31068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132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0,4231</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5,666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5,232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104,3378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364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36400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36246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154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0,4231</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6,002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5,058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121,6908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416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41600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41440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160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0,3846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6,212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5,3</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139,0826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9</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468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46800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46292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508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1,0855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6,592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4,804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156,3816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10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520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52000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51436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564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1,0846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6,922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5,062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173,8838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15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780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78000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77210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790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1,0128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6,404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4,91</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260,7182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20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1040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104000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102768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1232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1,1846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6,158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4,832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347,0514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25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1300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130000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128460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1540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1,1846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6,066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4,83</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433,5204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30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1560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156000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153994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2006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1,2859</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5,862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4,838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520,3324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35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1820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182000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179660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2340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1,2857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6,86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4,902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606,5246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40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2080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208000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205090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2910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1,399</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6,954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4,83</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693,2928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45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2340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234000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230760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3240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1,3846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7,074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4,806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779,0676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50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2600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260000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256318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3682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1,4154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7,18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5,66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dirty="0">
                          <a:effectLst/>
                        </a:rPr>
                        <a:t>864,3008</a:t>
                      </a:r>
                      <a:endParaRPr lang="es-EC"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bl>
          </a:graphicData>
        </a:graphic>
      </p:graphicFrame>
      <p:sp>
        <p:nvSpPr>
          <p:cNvPr id="4" name="Rectangle 1"/>
          <p:cNvSpPr>
            <a:spLocks noChangeArrowheads="1"/>
          </p:cNvSpPr>
          <p:nvPr/>
        </p:nvSpPr>
        <p:spPr bwMode="auto">
          <a:xfrm>
            <a:off x="841221" y="563851"/>
            <a:ext cx="249632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s-MX" i="1" dirty="0">
                <a:latin typeface="Calibri" panose="020F0502020204030204" pitchFamily="34" charset="0"/>
                <a:ea typeface="Calibri" panose="020F0502020204030204" pitchFamily="34" charset="0"/>
                <a:cs typeface="Arial" panose="020B0604020202020204" pitchFamily="34" charset="0"/>
              </a:rPr>
              <a:t>C</a:t>
            </a:r>
            <a:r>
              <a:rPr kumimoji="0" lang="es-MX" b="0" i="1"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ódec G.723.1 duplicado</a:t>
            </a:r>
            <a:endParaRPr kumimoji="0" lang="es-EC" b="0" i="0" u="none" strike="noStrike" cap="none" normalizeH="0" baseline="0" dirty="0" smtClean="0">
              <a:ln>
                <a:noFill/>
              </a:ln>
              <a:solidFill>
                <a:schemeClr val="tx1"/>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770219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txBox="1">
            <a:spLocks/>
          </p:cNvSpPr>
          <p:nvPr/>
        </p:nvSpPr>
        <p:spPr>
          <a:xfrm>
            <a:off x="869240" y="-27384"/>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dirty="0">
                <a:solidFill>
                  <a:srgbClr val="00B050"/>
                </a:solidFill>
                <a:latin typeface="Times New Roman" panose="02020603050405020304" pitchFamily="18" charset="0"/>
                <a:cs typeface="Times New Roman" panose="02020603050405020304" pitchFamily="18" charset="0"/>
              </a:rPr>
              <a:t>Resultados</a:t>
            </a:r>
          </a:p>
        </p:txBody>
      </p:sp>
      <p:sp>
        <p:nvSpPr>
          <p:cNvPr id="7" name="CuadroTexto 6"/>
          <p:cNvSpPr txBox="1"/>
          <p:nvPr/>
        </p:nvSpPr>
        <p:spPr>
          <a:xfrm>
            <a:off x="40395" y="6514742"/>
            <a:ext cx="438350" cy="646331"/>
          </a:xfrm>
          <a:prstGeom prst="rect">
            <a:avLst/>
          </a:prstGeom>
          <a:noFill/>
        </p:spPr>
        <p:txBody>
          <a:bodyPr wrap="square" rtlCol="0">
            <a:spAutoFit/>
          </a:bodyPr>
          <a:lstStyle/>
          <a:p>
            <a:r>
              <a:rPr lang="en-BZ" dirty="0" smtClean="0"/>
              <a:t>23</a:t>
            </a:r>
            <a:endParaRPr lang="en-BZ" dirty="0"/>
          </a:p>
          <a:p>
            <a:endParaRPr lang="es-ES" dirty="0"/>
          </a:p>
        </p:txBody>
      </p:sp>
      <p:sp>
        <p:nvSpPr>
          <p:cNvPr id="11" name="Título 1"/>
          <p:cNvSpPr>
            <a:spLocks noGrp="1"/>
          </p:cNvSpPr>
          <p:nvPr>
            <p:ph type="title"/>
          </p:nvPr>
        </p:nvSpPr>
        <p:spPr>
          <a:xfrm>
            <a:off x="-35380" y="28298"/>
            <a:ext cx="5844809" cy="515818"/>
          </a:xfrm>
        </p:spPr>
        <p:txBody>
          <a:bodyPr>
            <a:normAutofit/>
          </a:bodyPr>
          <a:lstStyle/>
          <a:p>
            <a:r>
              <a:rPr lang="es-EC" sz="1800" dirty="0">
                <a:solidFill>
                  <a:schemeClr val="tx1"/>
                </a:solidFill>
              </a:rPr>
              <a:t>Escenario 1 (sin repetidora): Prueba códecs de voz</a:t>
            </a:r>
          </a:p>
        </p:txBody>
      </p:sp>
      <p:sp>
        <p:nvSpPr>
          <p:cNvPr id="4" name="Rectangle 2"/>
          <p:cNvSpPr>
            <a:spLocks noChangeArrowheads="1"/>
          </p:cNvSpPr>
          <p:nvPr/>
        </p:nvSpPr>
        <p:spPr bwMode="auto">
          <a:xfrm>
            <a:off x="5448152" y="1840989"/>
            <a:ext cx="373159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b="0" i="1"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Delay en función de cantidad de flujos</a:t>
            </a:r>
            <a:endParaRPr kumimoji="0" lang="es-EC" b="0" i="0" u="none" strike="noStrike" cap="none" normalizeH="0" baseline="0" dirty="0" smtClean="0">
              <a:ln>
                <a:noFill/>
              </a:ln>
              <a:solidFill>
                <a:schemeClr val="tx1"/>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sz="1800" b="0" i="0" u="none" strike="noStrike" cap="none" normalizeH="0" baseline="0" dirty="0" smtClean="0">
              <a:ln>
                <a:noFill/>
              </a:ln>
              <a:solidFill>
                <a:schemeClr val="tx1"/>
              </a:solidFill>
              <a:effectLst/>
              <a:latin typeface="Arial" panose="020B0604020202020204" pitchFamily="34" charset="0"/>
            </a:endParaRPr>
          </a:p>
        </p:txBody>
      </p:sp>
      <p:sp>
        <p:nvSpPr>
          <p:cNvPr id="5" name="Rectangle 3"/>
          <p:cNvSpPr>
            <a:spLocks noChangeArrowheads="1"/>
          </p:cNvSpPr>
          <p:nvPr/>
        </p:nvSpPr>
        <p:spPr bwMode="auto">
          <a:xfrm>
            <a:off x="323029" y="397311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5"/>
          <p:cNvSpPr>
            <a:spLocks noChangeArrowheads="1"/>
          </p:cNvSpPr>
          <p:nvPr/>
        </p:nvSpPr>
        <p:spPr bwMode="auto">
          <a:xfrm>
            <a:off x="133002" y="4506392"/>
            <a:ext cx="366946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b="0" i="1"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Jitter en función de cantidad de flujos</a:t>
            </a:r>
            <a:endParaRPr kumimoji="0" lang="es-EC" b="0" i="0" u="none" strike="noStrike" cap="none" normalizeH="0" baseline="0" dirty="0" smtClean="0">
              <a:ln>
                <a:noFill/>
              </a:ln>
              <a:solidFill>
                <a:schemeClr val="tx1"/>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b="0" i="0" u="none" strike="noStrike" cap="none" normalizeH="0" baseline="0" dirty="0" smtClean="0">
              <a:ln>
                <a:noFill/>
              </a:ln>
              <a:solidFill>
                <a:schemeClr val="tx1"/>
              </a:solidFill>
              <a:effectLst/>
              <a:latin typeface="Calibri" panose="020F0502020204030204" pitchFamily="34" charset="0"/>
            </a:endParaRPr>
          </a:p>
        </p:txBody>
      </p:sp>
      <p:sp>
        <p:nvSpPr>
          <p:cNvPr id="9" name="Rectangle 6"/>
          <p:cNvSpPr>
            <a:spLocks noChangeArrowheads="1"/>
          </p:cNvSpPr>
          <p:nvPr/>
        </p:nvSpPr>
        <p:spPr bwMode="auto">
          <a:xfrm>
            <a:off x="3612440" y="659887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12" name="Imagen 11" descr="G:\Tesis\imagenes\f58.jpg"/>
          <p:cNvPicPr/>
          <p:nvPr/>
        </p:nvPicPr>
        <p:blipFill rotWithShape="1">
          <a:blip r:embed="rId2">
            <a:extLst>
              <a:ext uri="{28A0092B-C50C-407E-A947-70E740481C1C}">
                <a14:useLocalDpi xmlns:a14="http://schemas.microsoft.com/office/drawing/2010/main" val="0"/>
              </a:ext>
            </a:extLst>
          </a:blip>
          <a:srcRect l="8469" r="6857"/>
          <a:stretch/>
        </p:blipFill>
        <p:spPr bwMode="auto">
          <a:xfrm>
            <a:off x="3796213" y="3315048"/>
            <a:ext cx="5281132" cy="2560752"/>
          </a:xfrm>
          <a:prstGeom prst="rect">
            <a:avLst/>
          </a:prstGeom>
          <a:noFill/>
          <a:ln>
            <a:noFill/>
          </a:ln>
          <a:extLst>
            <a:ext uri="{53640926-AAD7-44D8-BBD7-CCE9431645EC}">
              <a14:shadowObscured xmlns:a14="http://schemas.microsoft.com/office/drawing/2010/main"/>
            </a:ext>
          </a:extLst>
        </p:spPr>
      </p:pic>
      <p:pic>
        <p:nvPicPr>
          <p:cNvPr id="13" name="Imagen 12" descr="G:\Tesis\imagenes\f57.jpg"/>
          <p:cNvPicPr/>
          <p:nvPr/>
        </p:nvPicPr>
        <p:blipFill rotWithShape="1">
          <a:blip r:embed="rId3">
            <a:extLst>
              <a:ext uri="{28A0092B-C50C-407E-A947-70E740481C1C}">
                <a14:useLocalDpi xmlns:a14="http://schemas.microsoft.com/office/drawing/2010/main" val="0"/>
              </a:ext>
            </a:extLst>
          </a:blip>
          <a:srcRect l="9001" r="7792"/>
          <a:stretch/>
        </p:blipFill>
        <p:spPr bwMode="auto">
          <a:xfrm>
            <a:off x="214" y="626613"/>
            <a:ext cx="5314344" cy="263271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824001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txBox="1">
            <a:spLocks/>
          </p:cNvSpPr>
          <p:nvPr/>
        </p:nvSpPr>
        <p:spPr>
          <a:xfrm>
            <a:off x="869240" y="-27384"/>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dirty="0">
                <a:solidFill>
                  <a:srgbClr val="00B050"/>
                </a:solidFill>
                <a:latin typeface="Times New Roman" panose="02020603050405020304" pitchFamily="18" charset="0"/>
                <a:cs typeface="Times New Roman" panose="02020603050405020304" pitchFamily="18" charset="0"/>
              </a:rPr>
              <a:t>Resultados</a:t>
            </a:r>
          </a:p>
        </p:txBody>
      </p:sp>
      <p:sp>
        <p:nvSpPr>
          <p:cNvPr id="7" name="CuadroTexto 6"/>
          <p:cNvSpPr txBox="1"/>
          <p:nvPr/>
        </p:nvSpPr>
        <p:spPr>
          <a:xfrm>
            <a:off x="0" y="6488668"/>
            <a:ext cx="705967" cy="646331"/>
          </a:xfrm>
          <a:prstGeom prst="rect">
            <a:avLst/>
          </a:prstGeom>
          <a:noFill/>
        </p:spPr>
        <p:txBody>
          <a:bodyPr wrap="square" rtlCol="0">
            <a:spAutoFit/>
          </a:bodyPr>
          <a:lstStyle/>
          <a:p>
            <a:r>
              <a:rPr lang="en-BZ" dirty="0" smtClean="0"/>
              <a:t>24</a:t>
            </a:r>
            <a:endParaRPr lang="en-BZ" dirty="0"/>
          </a:p>
          <a:p>
            <a:endParaRPr lang="es-ES" dirty="0"/>
          </a:p>
        </p:txBody>
      </p:sp>
      <p:sp>
        <p:nvSpPr>
          <p:cNvPr id="11" name="Título 1"/>
          <p:cNvSpPr>
            <a:spLocks noGrp="1"/>
          </p:cNvSpPr>
          <p:nvPr>
            <p:ph type="title"/>
          </p:nvPr>
        </p:nvSpPr>
        <p:spPr>
          <a:xfrm>
            <a:off x="23842" y="28298"/>
            <a:ext cx="5844809" cy="515818"/>
          </a:xfrm>
        </p:spPr>
        <p:txBody>
          <a:bodyPr>
            <a:normAutofit/>
          </a:bodyPr>
          <a:lstStyle/>
          <a:p>
            <a:r>
              <a:rPr lang="es-EC" sz="1800" dirty="0">
                <a:solidFill>
                  <a:schemeClr val="tx1"/>
                </a:solidFill>
              </a:rPr>
              <a:t>Escenario 1 (sin repetidora): Prueba códecs de voz</a:t>
            </a:r>
          </a:p>
        </p:txBody>
      </p:sp>
      <p:sp>
        <p:nvSpPr>
          <p:cNvPr id="3" name="Rectángulo 2"/>
          <p:cNvSpPr/>
          <p:nvPr/>
        </p:nvSpPr>
        <p:spPr>
          <a:xfrm>
            <a:off x="0" y="4581128"/>
            <a:ext cx="3980129" cy="1585562"/>
          </a:xfrm>
          <a:prstGeom prst="rect">
            <a:avLst/>
          </a:prstGeom>
        </p:spPr>
        <p:txBody>
          <a:bodyPr wrap="none">
            <a:spAutoFit/>
          </a:bodyPr>
          <a:lstStyle/>
          <a:p>
            <a:pPr>
              <a:lnSpc>
                <a:spcPct val="107000"/>
              </a:lnSpc>
              <a:spcAft>
                <a:spcPts val="800"/>
              </a:spcAft>
            </a:pPr>
            <a:r>
              <a:rPr lang="es-EC" dirty="0">
                <a:latin typeface="Calibri" panose="020F0502020204030204" pitchFamily="34" charset="0"/>
                <a:ea typeface="Calibri" panose="020F0502020204030204" pitchFamily="34" charset="0"/>
                <a:cs typeface="Times New Roman" panose="02020603050405020304" pitchFamily="18" charset="0"/>
              </a:rPr>
              <a:t>Datos</a:t>
            </a:r>
            <a:r>
              <a:rPr lang="es-EC" dirty="0" smtClean="0">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es-EC" dirty="0" smtClean="0">
                <a:latin typeface="Calibri" panose="020F0502020204030204" pitchFamily="34" charset="0"/>
                <a:ea typeface="Calibri" panose="020F0502020204030204" pitchFamily="34" charset="0"/>
                <a:cs typeface="Times New Roman" panose="02020603050405020304" pitchFamily="18" charset="0"/>
              </a:rPr>
              <a:t>Velocidad de transmisión: </a:t>
            </a:r>
            <a:r>
              <a:rPr lang="es-EC" dirty="0">
                <a:latin typeface="Calibri" panose="020F0502020204030204" pitchFamily="34" charset="0"/>
                <a:ea typeface="Calibri" panose="020F0502020204030204" pitchFamily="34" charset="0"/>
                <a:cs typeface="Times New Roman" panose="02020603050405020304" pitchFamily="18" charset="0"/>
              </a:rPr>
              <a:t>50 </a:t>
            </a:r>
            <a:r>
              <a:rPr lang="es-EC" dirty="0" smtClean="0">
                <a:latin typeface="Calibri" panose="020F0502020204030204" pitchFamily="34" charset="0"/>
                <a:ea typeface="Calibri" panose="020F0502020204030204" pitchFamily="34" charset="0"/>
                <a:cs typeface="Times New Roman" panose="02020603050405020304" pitchFamily="18" charset="0"/>
              </a:rPr>
              <a:t>Paquetes/s</a:t>
            </a:r>
          </a:p>
          <a:p>
            <a:pPr>
              <a:lnSpc>
                <a:spcPct val="107000"/>
              </a:lnSpc>
              <a:spcAft>
                <a:spcPts val="800"/>
              </a:spcAft>
            </a:pPr>
            <a:r>
              <a:rPr lang="es-EC" dirty="0" smtClean="0">
                <a:latin typeface="Calibri" panose="020F0502020204030204" pitchFamily="34" charset="0"/>
                <a:ea typeface="Calibri" panose="020F0502020204030204" pitchFamily="34" charset="0"/>
                <a:cs typeface="Times New Roman" panose="02020603050405020304" pitchFamily="18" charset="0"/>
              </a:rPr>
              <a:t>Tiempo: 100 s</a:t>
            </a:r>
          </a:p>
          <a:p>
            <a:pPr>
              <a:lnSpc>
                <a:spcPct val="107000"/>
              </a:lnSpc>
              <a:spcAft>
                <a:spcPts val="800"/>
              </a:spcAft>
            </a:pPr>
            <a:r>
              <a:rPr lang="es-EC" dirty="0" smtClean="0">
                <a:latin typeface="Calibri" panose="020F0502020204030204" pitchFamily="34" charset="0"/>
                <a:ea typeface="Calibri" panose="020F0502020204030204" pitchFamily="34" charset="0"/>
                <a:cs typeface="Times New Roman" panose="02020603050405020304" pitchFamily="18" charset="0"/>
              </a:rPr>
              <a:t>Tamaño de paquetes: 60 </a:t>
            </a:r>
            <a:r>
              <a:rPr lang="es-EC" dirty="0">
                <a:latin typeface="Calibri" panose="020F0502020204030204" pitchFamily="34" charset="0"/>
                <a:ea typeface="Calibri" panose="020F0502020204030204" pitchFamily="34" charset="0"/>
                <a:cs typeface="Times New Roman" panose="02020603050405020304" pitchFamily="18" charset="0"/>
              </a:rPr>
              <a:t>bytes</a:t>
            </a:r>
            <a:endParaRPr lang="es-EC"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4" name="Tabla 3"/>
          <p:cNvGraphicFramePr>
            <a:graphicFrameLocks noGrp="1"/>
          </p:cNvGraphicFramePr>
          <p:nvPr>
            <p:extLst>
              <p:ext uri="{D42A27DB-BD31-4B8C-83A1-F6EECF244321}">
                <p14:modId xmlns:p14="http://schemas.microsoft.com/office/powerpoint/2010/main" val="1937918698"/>
              </p:ext>
            </p:extLst>
          </p:nvPr>
        </p:nvGraphicFramePr>
        <p:xfrm>
          <a:off x="1403648" y="980728"/>
          <a:ext cx="6408712" cy="4005208"/>
        </p:xfrm>
        <a:graphic>
          <a:graphicData uri="http://schemas.openxmlformats.org/drawingml/2006/table">
            <a:tbl>
              <a:tblPr firstRow="1" firstCol="1" bandRow="1">
                <a:tableStyleId>{5940675A-B579-460E-94D1-54222C63F5DA}</a:tableStyleId>
              </a:tblPr>
              <a:tblGrid>
                <a:gridCol w="372244"/>
                <a:gridCol w="563860"/>
                <a:gridCol w="864096"/>
                <a:gridCol w="864096"/>
                <a:gridCol w="648072"/>
                <a:gridCol w="792088"/>
                <a:gridCol w="792088"/>
                <a:gridCol w="576064"/>
                <a:gridCol w="936104"/>
              </a:tblGrid>
              <a:tr h="938530">
                <a:tc>
                  <a:txBody>
                    <a:bodyPr/>
                    <a:lstStyle/>
                    <a:p>
                      <a:pPr marL="71755" marR="71755" algn="ctr">
                        <a:lnSpc>
                          <a:spcPct val="107000"/>
                        </a:lnSpc>
                        <a:spcAft>
                          <a:spcPts val="0"/>
                        </a:spcAft>
                      </a:pPr>
                      <a:r>
                        <a:rPr lang="es-MX" sz="1100">
                          <a:effectLst/>
                        </a:rPr>
                        <a:t># Flujos</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a:effectLst/>
                        </a:rPr>
                        <a:t>PKG por segundo</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a:effectLst/>
                        </a:rPr>
                        <a:t>PKG totales enviados</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a:effectLst/>
                        </a:rPr>
                        <a:t>PKG totales recibidos</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a:effectLst/>
                        </a:rPr>
                        <a:t>PKG perdidos</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a:effectLst/>
                        </a:rPr>
                        <a:t>PKG perdidos [%]</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a:effectLst/>
                        </a:rPr>
                        <a:t>Delay [ms]</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a:effectLst/>
                        </a:rPr>
                        <a:t>Jitter [ms]</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dirty="0">
                          <a:effectLst/>
                        </a:rPr>
                        <a:t>Throughput [kbps]</a:t>
                      </a:r>
                      <a:endParaRPr lang="es-EC"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r>
              <a:tr h="0">
                <a:tc>
                  <a:txBody>
                    <a:bodyPr/>
                    <a:lstStyle/>
                    <a:p>
                      <a:pPr algn="ctr">
                        <a:lnSpc>
                          <a:spcPct val="107000"/>
                        </a:lnSpc>
                        <a:spcAft>
                          <a:spcPts val="0"/>
                        </a:spcAft>
                      </a:pPr>
                      <a:r>
                        <a:rPr lang="es-MX" sz="1100">
                          <a:effectLst/>
                        </a:rPr>
                        <a:t>1</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50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5000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4961</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39</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0,78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2,63</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0,542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12,7012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10000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9922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78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0,78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2,651</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0,589</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25,3873</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3</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150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15000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14894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106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0,7067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2,635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0,508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38,0787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20000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19931</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79</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0,395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2,748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0,496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50,9821</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250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25000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24802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198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0,792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2,606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0,496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63,4421</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300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30000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29766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234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0,78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2,774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0,508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76,0544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350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35000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34724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276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0,7886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2,714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0,478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88,8206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40000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39688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312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0,78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2,874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0,457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101,5076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9</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450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45000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44644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356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0,7911</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2,811</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0,487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114,1612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10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500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50000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49600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2,835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0,459</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126,7956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15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750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75000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74428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572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0,7627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2,83</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0,509</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190,1139</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20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100000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99218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782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0,782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2,834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0,485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253,3625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25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1250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125000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123588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1412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1,1296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2,756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0,488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316,5298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30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1500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150000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147931</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2069</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1,3793</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2,815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0,432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379,8582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35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1750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175000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172248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2752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1,5726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2,803</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0,318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442,7575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40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200000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196650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3350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1,675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2,969</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0,322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506,014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45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2250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225000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221024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3976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1,7671</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2,994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0,388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568,3122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50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2500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250000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245499</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4501</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1,8004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2,908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0,344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dirty="0">
                          <a:effectLst/>
                        </a:rPr>
                        <a:t>631,5138</a:t>
                      </a:r>
                      <a:endParaRPr lang="es-EC"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bl>
          </a:graphicData>
        </a:graphic>
      </p:graphicFrame>
      <p:sp>
        <p:nvSpPr>
          <p:cNvPr id="5" name="Rectangle 1"/>
          <p:cNvSpPr>
            <a:spLocks noChangeArrowheads="1"/>
          </p:cNvSpPr>
          <p:nvPr/>
        </p:nvSpPr>
        <p:spPr bwMode="auto">
          <a:xfrm>
            <a:off x="1324818" y="599798"/>
            <a:ext cx="133049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b="0" i="1"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códec G.729</a:t>
            </a:r>
            <a:endParaRPr kumimoji="0" lang="es-EC" b="0" i="0" u="none" strike="noStrike" cap="none" normalizeH="0" baseline="0" dirty="0" smtClean="0">
              <a:ln>
                <a:noFill/>
              </a:ln>
              <a:solidFill>
                <a:schemeClr val="tx1"/>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b="0" i="0" u="none" strike="noStrike" cap="none" normalizeH="0" baseline="0" dirty="0" smtClean="0">
              <a:ln>
                <a:noFill/>
              </a:ln>
              <a:solidFill>
                <a:schemeClr val="tx1"/>
              </a:solidFill>
              <a:effectLst/>
              <a:latin typeface="Calibri" panose="020F0502020204030204" pitchFamily="34" charset="0"/>
            </a:endParaRPr>
          </a:p>
        </p:txBody>
      </p:sp>
    </p:spTree>
    <p:extLst>
      <p:ext uri="{BB962C8B-B14F-4D97-AF65-F5344CB8AC3E}">
        <p14:creationId xmlns:p14="http://schemas.microsoft.com/office/powerpoint/2010/main" val="42228070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txBox="1">
            <a:spLocks/>
          </p:cNvSpPr>
          <p:nvPr/>
        </p:nvSpPr>
        <p:spPr>
          <a:xfrm>
            <a:off x="869240" y="-27384"/>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dirty="0">
                <a:solidFill>
                  <a:srgbClr val="00B050"/>
                </a:solidFill>
                <a:latin typeface="Times New Roman" panose="02020603050405020304" pitchFamily="18" charset="0"/>
                <a:cs typeface="Times New Roman" panose="02020603050405020304" pitchFamily="18" charset="0"/>
              </a:rPr>
              <a:t>Resultados</a:t>
            </a:r>
          </a:p>
        </p:txBody>
      </p:sp>
      <p:sp>
        <p:nvSpPr>
          <p:cNvPr id="7" name="CuadroTexto 6"/>
          <p:cNvSpPr txBox="1"/>
          <p:nvPr/>
        </p:nvSpPr>
        <p:spPr>
          <a:xfrm>
            <a:off x="0" y="6488668"/>
            <a:ext cx="705967" cy="646331"/>
          </a:xfrm>
          <a:prstGeom prst="rect">
            <a:avLst/>
          </a:prstGeom>
          <a:noFill/>
        </p:spPr>
        <p:txBody>
          <a:bodyPr wrap="square" rtlCol="0">
            <a:spAutoFit/>
          </a:bodyPr>
          <a:lstStyle/>
          <a:p>
            <a:r>
              <a:rPr lang="en-BZ" dirty="0" smtClean="0"/>
              <a:t>25</a:t>
            </a:r>
            <a:endParaRPr lang="en-BZ" dirty="0"/>
          </a:p>
          <a:p>
            <a:endParaRPr lang="es-ES" dirty="0"/>
          </a:p>
        </p:txBody>
      </p:sp>
      <p:sp>
        <p:nvSpPr>
          <p:cNvPr id="11" name="Título 1"/>
          <p:cNvSpPr>
            <a:spLocks noGrp="1"/>
          </p:cNvSpPr>
          <p:nvPr>
            <p:ph type="title"/>
          </p:nvPr>
        </p:nvSpPr>
        <p:spPr>
          <a:xfrm>
            <a:off x="23842" y="28298"/>
            <a:ext cx="5844809" cy="515818"/>
          </a:xfrm>
        </p:spPr>
        <p:txBody>
          <a:bodyPr>
            <a:normAutofit/>
          </a:bodyPr>
          <a:lstStyle/>
          <a:p>
            <a:r>
              <a:rPr lang="es-EC" sz="1800" dirty="0">
                <a:solidFill>
                  <a:schemeClr val="tx1"/>
                </a:solidFill>
              </a:rPr>
              <a:t>Escenario 1 (sin repetidora): Prueba códecs de voz</a:t>
            </a:r>
          </a:p>
        </p:txBody>
      </p:sp>
      <p:sp>
        <p:nvSpPr>
          <p:cNvPr id="4" name="Rectangle 2"/>
          <p:cNvSpPr>
            <a:spLocks noChangeArrowheads="1"/>
          </p:cNvSpPr>
          <p:nvPr/>
        </p:nvSpPr>
        <p:spPr bwMode="auto">
          <a:xfrm>
            <a:off x="5359752" y="1856152"/>
            <a:ext cx="373159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b="0" i="1"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Delay en función de cantidad de flujos</a:t>
            </a:r>
            <a:endParaRPr kumimoji="0" lang="es-EC" b="0" i="0" u="none" strike="noStrike" cap="none" normalizeH="0" baseline="0" dirty="0" smtClean="0">
              <a:ln>
                <a:noFill/>
              </a:ln>
              <a:solidFill>
                <a:schemeClr val="tx1"/>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b="0" i="0" u="none" strike="noStrike" cap="none" normalizeH="0" baseline="0" dirty="0" smtClean="0">
              <a:ln>
                <a:noFill/>
              </a:ln>
              <a:solidFill>
                <a:schemeClr val="tx1"/>
              </a:solidFill>
              <a:effectLst/>
              <a:latin typeface="Calibri" panose="020F0502020204030204" pitchFamily="34" charset="0"/>
            </a:endParaRPr>
          </a:p>
        </p:txBody>
      </p:sp>
      <p:sp>
        <p:nvSpPr>
          <p:cNvPr id="5" name="Rectangle 3"/>
          <p:cNvSpPr>
            <a:spLocks noChangeArrowheads="1"/>
          </p:cNvSpPr>
          <p:nvPr/>
        </p:nvSpPr>
        <p:spPr bwMode="auto">
          <a:xfrm>
            <a:off x="382251" y="370641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3" name="Rectangle 11"/>
          <p:cNvSpPr>
            <a:spLocks noChangeArrowheads="1"/>
          </p:cNvSpPr>
          <p:nvPr/>
        </p:nvSpPr>
        <p:spPr bwMode="auto">
          <a:xfrm>
            <a:off x="163201" y="4313040"/>
            <a:ext cx="366946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b="0" i="1"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Jitter en función de cantidad de flujos</a:t>
            </a:r>
            <a:endParaRPr kumimoji="0" lang="es-EC" b="0" i="0" u="none" strike="noStrike" cap="none" normalizeH="0" baseline="0" dirty="0" smtClean="0">
              <a:ln>
                <a:noFill/>
              </a:ln>
              <a:solidFill>
                <a:schemeClr val="tx1"/>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b="0" i="0" u="none" strike="noStrike" cap="none" normalizeH="0" baseline="0" dirty="0" smtClean="0">
              <a:ln>
                <a:noFill/>
              </a:ln>
              <a:solidFill>
                <a:schemeClr val="tx1"/>
              </a:solidFill>
              <a:effectLst/>
              <a:latin typeface="Calibri" panose="020F0502020204030204" pitchFamily="34" charset="0"/>
            </a:endParaRPr>
          </a:p>
        </p:txBody>
      </p:sp>
      <p:sp>
        <p:nvSpPr>
          <p:cNvPr id="14" name="Rectangle 12"/>
          <p:cNvSpPr>
            <a:spLocks noChangeArrowheads="1"/>
          </p:cNvSpPr>
          <p:nvPr/>
        </p:nvSpPr>
        <p:spPr bwMode="auto">
          <a:xfrm>
            <a:off x="3612440" y="637796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12" name="Imagen 11" descr="G:\Tesis\imagenes\f60.jpg"/>
          <p:cNvPicPr/>
          <p:nvPr/>
        </p:nvPicPr>
        <p:blipFill rotWithShape="1">
          <a:blip r:embed="rId3">
            <a:extLst>
              <a:ext uri="{28A0092B-C50C-407E-A947-70E740481C1C}">
                <a14:useLocalDpi xmlns:a14="http://schemas.microsoft.com/office/drawing/2010/main" val="0"/>
              </a:ext>
            </a:extLst>
          </a:blip>
          <a:srcRect l="8085" r="8063"/>
          <a:stretch/>
        </p:blipFill>
        <p:spPr bwMode="auto">
          <a:xfrm>
            <a:off x="3851920" y="3215667"/>
            <a:ext cx="5246920" cy="2664599"/>
          </a:xfrm>
          <a:prstGeom prst="rect">
            <a:avLst/>
          </a:prstGeom>
          <a:noFill/>
          <a:ln>
            <a:noFill/>
          </a:ln>
          <a:extLst>
            <a:ext uri="{53640926-AAD7-44D8-BBD7-CCE9431645EC}">
              <a14:shadowObscured xmlns:a14="http://schemas.microsoft.com/office/drawing/2010/main"/>
            </a:ext>
          </a:extLst>
        </p:spPr>
      </p:pic>
      <p:pic>
        <p:nvPicPr>
          <p:cNvPr id="15" name="Imagen 14" descr="G:\Tesis\imagenes\f59.jpg"/>
          <p:cNvPicPr/>
          <p:nvPr/>
        </p:nvPicPr>
        <p:blipFill rotWithShape="1">
          <a:blip r:embed="rId4">
            <a:extLst>
              <a:ext uri="{28A0092B-C50C-407E-A947-70E740481C1C}">
                <a14:useLocalDpi xmlns:a14="http://schemas.microsoft.com/office/drawing/2010/main" val="0"/>
              </a:ext>
            </a:extLst>
          </a:blip>
          <a:srcRect l="7578" r="7810"/>
          <a:stretch/>
        </p:blipFill>
        <p:spPr bwMode="auto">
          <a:xfrm>
            <a:off x="91514" y="657875"/>
            <a:ext cx="5268238" cy="260513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53368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txBox="1">
            <a:spLocks/>
          </p:cNvSpPr>
          <p:nvPr/>
        </p:nvSpPr>
        <p:spPr>
          <a:xfrm>
            <a:off x="869240" y="-27384"/>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dirty="0">
                <a:solidFill>
                  <a:srgbClr val="00B050"/>
                </a:solidFill>
                <a:latin typeface="Times New Roman" panose="02020603050405020304" pitchFamily="18" charset="0"/>
                <a:cs typeface="Times New Roman" panose="02020603050405020304" pitchFamily="18" charset="0"/>
              </a:rPr>
              <a:t>Resultados</a:t>
            </a:r>
          </a:p>
        </p:txBody>
      </p:sp>
      <p:sp>
        <p:nvSpPr>
          <p:cNvPr id="7" name="CuadroTexto 6"/>
          <p:cNvSpPr txBox="1"/>
          <p:nvPr/>
        </p:nvSpPr>
        <p:spPr>
          <a:xfrm>
            <a:off x="0" y="6488668"/>
            <a:ext cx="705967" cy="646331"/>
          </a:xfrm>
          <a:prstGeom prst="rect">
            <a:avLst/>
          </a:prstGeom>
          <a:noFill/>
        </p:spPr>
        <p:txBody>
          <a:bodyPr wrap="square" rtlCol="0">
            <a:spAutoFit/>
          </a:bodyPr>
          <a:lstStyle/>
          <a:p>
            <a:r>
              <a:rPr lang="en-BZ" dirty="0" smtClean="0"/>
              <a:t>26</a:t>
            </a:r>
            <a:endParaRPr lang="en-BZ" dirty="0"/>
          </a:p>
          <a:p>
            <a:endParaRPr lang="es-ES" dirty="0"/>
          </a:p>
        </p:txBody>
      </p:sp>
      <p:sp>
        <p:nvSpPr>
          <p:cNvPr id="11" name="Título 1"/>
          <p:cNvSpPr>
            <a:spLocks noGrp="1"/>
          </p:cNvSpPr>
          <p:nvPr>
            <p:ph type="title"/>
          </p:nvPr>
        </p:nvSpPr>
        <p:spPr>
          <a:xfrm>
            <a:off x="0" y="123228"/>
            <a:ext cx="5844809" cy="515818"/>
          </a:xfrm>
        </p:spPr>
        <p:txBody>
          <a:bodyPr>
            <a:normAutofit/>
          </a:bodyPr>
          <a:lstStyle/>
          <a:p>
            <a:r>
              <a:rPr lang="es-EC" sz="1800" dirty="0">
                <a:solidFill>
                  <a:schemeClr val="tx1"/>
                </a:solidFill>
              </a:rPr>
              <a:t>Escenario 1 (sin repetidora): Prueba  para </a:t>
            </a:r>
            <a:r>
              <a:rPr lang="es-EC" sz="1800" dirty="0" smtClean="0">
                <a:solidFill>
                  <a:schemeClr val="tx1"/>
                </a:solidFill>
              </a:rPr>
              <a:t>IPTV</a:t>
            </a:r>
            <a:endParaRPr lang="es-EC" sz="1800" dirty="0">
              <a:solidFill>
                <a:schemeClr val="tx1"/>
              </a:solidFill>
            </a:endParaRPr>
          </a:p>
        </p:txBody>
      </p:sp>
      <p:sp>
        <p:nvSpPr>
          <p:cNvPr id="4" name="Rectángulo 3"/>
          <p:cNvSpPr/>
          <p:nvPr/>
        </p:nvSpPr>
        <p:spPr>
          <a:xfrm>
            <a:off x="87236" y="4531275"/>
            <a:ext cx="5670335" cy="1585562"/>
          </a:xfrm>
          <a:prstGeom prst="rect">
            <a:avLst/>
          </a:prstGeom>
        </p:spPr>
        <p:txBody>
          <a:bodyPr wrap="none">
            <a:spAutoFit/>
          </a:bodyPr>
          <a:lstStyle/>
          <a:p>
            <a:pPr>
              <a:lnSpc>
                <a:spcPct val="107000"/>
              </a:lnSpc>
              <a:spcAft>
                <a:spcPts val="800"/>
              </a:spcAft>
            </a:pPr>
            <a:r>
              <a:rPr lang="es-EC" dirty="0">
                <a:latin typeface="Calibri" panose="020F0502020204030204" pitchFamily="34" charset="0"/>
                <a:ea typeface="Calibri" panose="020F0502020204030204" pitchFamily="34" charset="0"/>
                <a:cs typeface="Times New Roman" panose="02020603050405020304" pitchFamily="18" charset="0"/>
              </a:rPr>
              <a:t>Datos: </a:t>
            </a:r>
            <a:endParaRPr lang="es-EC"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C" dirty="0" smtClean="0">
                <a:latin typeface="Calibri" panose="020F0502020204030204" pitchFamily="34" charset="0"/>
                <a:ea typeface="Calibri" panose="020F0502020204030204" pitchFamily="34" charset="0"/>
                <a:cs typeface="Times New Roman" panose="02020603050405020304" pitchFamily="18" charset="0"/>
              </a:rPr>
              <a:t>Velocidad de transmisión: 4Mbits/s = </a:t>
            </a:r>
            <a:r>
              <a:rPr lang="es-EC" dirty="0"/>
              <a:t>a 2659 </a:t>
            </a:r>
            <a:r>
              <a:rPr lang="es-EC" dirty="0" smtClean="0"/>
              <a:t>paquetes/s</a:t>
            </a:r>
            <a:endParaRPr lang="es-EC"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C" dirty="0" smtClean="0">
                <a:latin typeface="Calibri" panose="020F0502020204030204" pitchFamily="34" charset="0"/>
                <a:ea typeface="Calibri" panose="020F0502020204030204" pitchFamily="34" charset="0"/>
                <a:cs typeface="Times New Roman" panose="02020603050405020304" pitchFamily="18" charset="0"/>
              </a:rPr>
              <a:t>Tiempo: 1500 s</a:t>
            </a:r>
          </a:p>
          <a:p>
            <a:pPr>
              <a:lnSpc>
                <a:spcPct val="107000"/>
              </a:lnSpc>
              <a:spcAft>
                <a:spcPts val="800"/>
              </a:spcAft>
            </a:pPr>
            <a:r>
              <a:rPr lang="es-EC" dirty="0" smtClean="0">
                <a:latin typeface="Calibri" panose="020F0502020204030204" pitchFamily="34" charset="0"/>
                <a:ea typeface="Calibri" panose="020F0502020204030204" pitchFamily="34" charset="0"/>
                <a:cs typeface="Times New Roman" panose="02020603050405020304" pitchFamily="18" charset="0"/>
              </a:rPr>
              <a:t>Tamaño de paquetes: 188 </a:t>
            </a:r>
            <a:r>
              <a:rPr lang="es-EC" dirty="0">
                <a:latin typeface="Calibri" panose="020F0502020204030204" pitchFamily="34" charset="0"/>
                <a:ea typeface="Calibri" panose="020F0502020204030204" pitchFamily="34" charset="0"/>
                <a:cs typeface="Times New Roman" panose="02020603050405020304" pitchFamily="18" charset="0"/>
              </a:rPr>
              <a:t>bytes</a:t>
            </a:r>
            <a:endParaRPr lang="es-EC"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3" name="Tabla 2"/>
          <p:cNvGraphicFramePr>
            <a:graphicFrameLocks noGrp="1"/>
          </p:cNvGraphicFramePr>
          <p:nvPr>
            <p:extLst>
              <p:ext uri="{D42A27DB-BD31-4B8C-83A1-F6EECF244321}">
                <p14:modId xmlns:p14="http://schemas.microsoft.com/office/powerpoint/2010/main" val="4185597477"/>
              </p:ext>
            </p:extLst>
          </p:nvPr>
        </p:nvGraphicFramePr>
        <p:xfrm>
          <a:off x="705967" y="1266228"/>
          <a:ext cx="7886700" cy="1108901"/>
        </p:xfrm>
        <a:graphic>
          <a:graphicData uri="http://schemas.openxmlformats.org/drawingml/2006/table">
            <a:tbl>
              <a:tblPr firstRow="1" firstCol="1" bandRow="1">
                <a:tableStyleId>{5940675A-B579-460E-94D1-54222C63F5DA}</a:tableStyleId>
              </a:tblPr>
              <a:tblGrid>
                <a:gridCol w="876300"/>
                <a:gridCol w="876300"/>
                <a:gridCol w="876300"/>
                <a:gridCol w="876300"/>
                <a:gridCol w="876300"/>
                <a:gridCol w="876300"/>
                <a:gridCol w="876300"/>
                <a:gridCol w="876300"/>
                <a:gridCol w="876300"/>
              </a:tblGrid>
              <a:tr h="938530">
                <a:tc>
                  <a:txBody>
                    <a:bodyPr/>
                    <a:lstStyle/>
                    <a:p>
                      <a:pPr marL="71755" marR="71755" algn="ctr">
                        <a:lnSpc>
                          <a:spcPct val="107000"/>
                        </a:lnSpc>
                        <a:spcAft>
                          <a:spcPts val="0"/>
                        </a:spcAft>
                      </a:pPr>
                      <a:r>
                        <a:rPr lang="es-MX" sz="1100" dirty="0">
                          <a:effectLst/>
                        </a:rPr>
                        <a:t># Flujos</a:t>
                      </a:r>
                      <a:endParaRPr lang="es-EC"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a:effectLst/>
                        </a:rPr>
                        <a:t>PKG por segundo</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dirty="0">
                          <a:effectLst/>
                        </a:rPr>
                        <a:t>PKG totales enviados</a:t>
                      </a:r>
                      <a:endParaRPr lang="es-EC"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a:effectLst/>
                        </a:rPr>
                        <a:t>PKG totales recibidos</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a:effectLst/>
                        </a:rPr>
                        <a:t>PKG perdidos</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a:effectLst/>
                        </a:rPr>
                        <a:t>PKG perdidos [%]</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a:effectLst/>
                        </a:rPr>
                        <a:t>Delay [ms]</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a:effectLst/>
                        </a:rPr>
                        <a:t>Jitter [ms]</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dirty="0">
                          <a:effectLst/>
                        </a:rPr>
                        <a:t>Throughput [kbps]</a:t>
                      </a:r>
                      <a:endParaRPr lang="es-EC"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r>
              <a:tr h="0">
                <a:tc>
                  <a:txBody>
                    <a:bodyPr/>
                    <a:lstStyle/>
                    <a:p>
                      <a:pPr algn="ctr">
                        <a:lnSpc>
                          <a:spcPct val="107000"/>
                        </a:lnSpc>
                        <a:spcAft>
                          <a:spcPts val="0"/>
                        </a:spcAft>
                      </a:pPr>
                      <a:r>
                        <a:rPr lang="es-MX" sz="1100">
                          <a:effectLst/>
                        </a:rPr>
                        <a:t>1</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2659</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3988500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3607949</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380551</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9,5412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4,875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0,765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dirty="0">
                          <a:effectLst/>
                        </a:rPr>
                        <a:t>3317,4644</a:t>
                      </a:r>
                      <a:endParaRPr lang="es-EC"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r>
            </a:tbl>
          </a:graphicData>
        </a:graphic>
      </p:graphicFrame>
      <p:graphicFrame>
        <p:nvGraphicFramePr>
          <p:cNvPr id="8" name="Tabla 7"/>
          <p:cNvGraphicFramePr>
            <a:graphicFrameLocks noGrp="1"/>
          </p:cNvGraphicFramePr>
          <p:nvPr>
            <p:extLst>
              <p:ext uri="{D42A27DB-BD31-4B8C-83A1-F6EECF244321}">
                <p14:modId xmlns:p14="http://schemas.microsoft.com/office/powerpoint/2010/main" val="1449191867"/>
              </p:ext>
            </p:extLst>
          </p:nvPr>
        </p:nvGraphicFramePr>
        <p:xfrm>
          <a:off x="705967" y="3181803"/>
          <a:ext cx="7886700" cy="1199706"/>
        </p:xfrm>
        <a:graphic>
          <a:graphicData uri="http://schemas.openxmlformats.org/drawingml/2006/table">
            <a:tbl>
              <a:tblPr firstRow="1" firstCol="1" bandRow="1">
                <a:tableStyleId>{5940675A-B579-460E-94D1-54222C63F5DA}</a:tableStyleId>
              </a:tblPr>
              <a:tblGrid>
                <a:gridCol w="876300"/>
                <a:gridCol w="876300"/>
                <a:gridCol w="876300"/>
                <a:gridCol w="876300"/>
                <a:gridCol w="876300"/>
                <a:gridCol w="876300"/>
                <a:gridCol w="876300"/>
                <a:gridCol w="876300"/>
                <a:gridCol w="876300"/>
              </a:tblGrid>
              <a:tr h="1029335">
                <a:tc>
                  <a:txBody>
                    <a:bodyPr/>
                    <a:lstStyle/>
                    <a:p>
                      <a:pPr marL="71755" marR="71755" algn="ctr">
                        <a:lnSpc>
                          <a:spcPct val="107000"/>
                        </a:lnSpc>
                        <a:spcAft>
                          <a:spcPts val="0"/>
                        </a:spcAft>
                      </a:pPr>
                      <a:r>
                        <a:rPr lang="es-MX" sz="1100">
                          <a:effectLst/>
                        </a:rPr>
                        <a:t># Flujos</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a:effectLst/>
                        </a:rPr>
                        <a:t>PKG por segundo</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dirty="0">
                          <a:effectLst/>
                        </a:rPr>
                        <a:t>PKG totales enviados</a:t>
                      </a:r>
                      <a:endParaRPr lang="es-EC"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a:effectLst/>
                        </a:rPr>
                        <a:t>PKG totales recibidos</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a:effectLst/>
                        </a:rPr>
                        <a:t>PKG perdidos</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a:effectLst/>
                        </a:rPr>
                        <a:t>PKG perdidos [%]</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a:effectLst/>
                        </a:rPr>
                        <a:t>Delay [ms]</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a:effectLst/>
                        </a:rPr>
                        <a:t>Jitter [ms]</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dirty="0">
                          <a:effectLst/>
                        </a:rPr>
                        <a:t>Throughput [kbps]</a:t>
                      </a:r>
                      <a:endParaRPr lang="es-EC"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r>
              <a:tr h="0">
                <a:tc>
                  <a:txBody>
                    <a:bodyPr/>
                    <a:lstStyle/>
                    <a:p>
                      <a:pPr algn="ctr">
                        <a:lnSpc>
                          <a:spcPct val="107000"/>
                        </a:lnSpc>
                        <a:spcAft>
                          <a:spcPts val="0"/>
                        </a:spcAft>
                      </a:pPr>
                      <a:r>
                        <a:rPr lang="es-MX" sz="1100">
                          <a:effectLst/>
                        </a:rPr>
                        <a:t>1</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2659</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79770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72248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7522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9,4296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4,037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0,766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dirty="0">
                          <a:effectLst/>
                        </a:rPr>
                        <a:t>3315,2654</a:t>
                      </a:r>
                      <a:endParaRPr lang="es-EC"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r>
            </a:tbl>
          </a:graphicData>
        </a:graphic>
      </p:graphicFrame>
      <p:sp>
        <p:nvSpPr>
          <p:cNvPr id="10" name="Rectangle 1"/>
          <p:cNvSpPr>
            <a:spLocks noChangeArrowheads="1"/>
          </p:cNvSpPr>
          <p:nvPr/>
        </p:nvSpPr>
        <p:spPr bwMode="auto">
          <a:xfrm>
            <a:off x="705967" y="2775546"/>
            <a:ext cx="664662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b="0" i="1"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Resultados de la cantidad de flujos con el Códec MPEG 2 30 segundos</a:t>
            </a:r>
            <a:endParaRPr kumimoji="0" lang="es-EC" b="0" i="0" u="none" strike="noStrike" cap="none" normalizeH="0" baseline="0" dirty="0" smtClean="0">
              <a:ln>
                <a:noFill/>
              </a:ln>
              <a:solidFill>
                <a:schemeClr val="tx1"/>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b="0" i="0" u="none" strike="noStrike" cap="none" normalizeH="0" baseline="0" dirty="0" smtClean="0">
              <a:ln>
                <a:noFill/>
              </a:ln>
              <a:solidFill>
                <a:schemeClr val="tx1"/>
              </a:solidFill>
              <a:effectLst/>
              <a:latin typeface="Calibri" panose="020F0502020204030204" pitchFamily="34" charset="0"/>
            </a:endParaRPr>
          </a:p>
        </p:txBody>
      </p:sp>
      <p:sp>
        <p:nvSpPr>
          <p:cNvPr id="13" name="Rectángulo 12"/>
          <p:cNvSpPr/>
          <p:nvPr/>
        </p:nvSpPr>
        <p:spPr>
          <a:xfrm>
            <a:off x="673251" y="824413"/>
            <a:ext cx="7175957" cy="369332"/>
          </a:xfrm>
          <a:prstGeom prst="rect">
            <a:avLst/>
          </a:prstGeom>
        </p:spPr>
        <p:txBody>
          <a:bodyPr wrap="square">
            <a:spAutoFit/>
          </a:bodyPr>
          <a:lstStyle/>
          <a:p>
            <a:pPr lvl="0" eaLnBrk="0" hangingPunct="0"/>
            <a:r>
              <a:rPr lang="es-MX" i="1" dirty="0">
                <a:latin typeface="Calibri" panose="020F0502020204030204" pitchFamily="34" charset="0"/>
                <a:ea typeface="Calibri" panose="020F0502020204030204" pitchFamily="34" charset="0"/>
                <a:cs typeface="Arial" panose="020B0604020202020204" pitchFamily="34" charset="0"/>
              </a:rPr>
              <a:t>Resultados de la cantidad de flujos con el Códec MPEG 2 25 minutos</a:t>
            </a:r>
            <a:endParaRPr lang="es-EC" sz="1100" dirty="0"/>
          </a:p>
        </p:txBody>
      </p:sp>
    </p:spTree>
    <p:extLst>
      <p:ext uri="{BB962C8B-B14F-4D97-AF65-F5344CB8AC3E}">
        <p14:creationId xmlns:p14="http://schemas.microsoft.com/office/powerpoint/2010/main" val="173591249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txBox="1">
            <a:spLocks/>
          </p:cNvSpPr>
          <p:nvPr/>
        </p:nvSpPr>
        <p:spPr>
          <a:xfrm>
            <a:off x="869240" y="-27384"/>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dirty="0">
                <a:solidFill>
                  <a:srgbClr val="00B050"/>
                </a:solidFill>
                <a:latin typeface="Times New Roman" panose="02020603050405020304" pitchFamily="18" charset="0"/>
                <a:cs typeface="Times New Roman" panose="02020603050405020304" pitchFamily="18" charset="0"/>
              </a:rPr>
              <a:t>Resultados</a:t>
            </a:r>
          </a:p>
        </p:txBody>
      </p:sp>
      <p:sp>
        <p:nvSpPr>
          <p:cNvPr id="7" name="CuadroTexto 6"/>
          <p:cNvSpPr txBox="1"/>
          <p:nvPr/>
        </p:nvSpPr>
        <p:spPr>
          <a:xfrm>
            <a:off x="0" y="6488668"/>
            <a:ext cx="705967" cy="646331"/>
          </a:xfrm>
          <a:prstGeom prst="rect">
            <a:avLst/>
          </a:prstGeom>
          <a:noFill/>
        </p:spPr>
        <p:txBody>
          <a:bodyPr wrap="square" rtlCol="0">
            <a:spAutoFit/>
          </a:bodyPr>
          <a:lstStyle/>
          <a:p>
            <a:r>
              <a:rPr lang="en-BZ" dirty="0" smtClean="0"/>
              <a:t>27</a:t>
            </a:r>
            <a:endParaRPr lang="en-BZ" dirty="0"/>
          </a:p>
          <a:p>
            <a:endParaRPr lang="es-ES" dirty="0"/>
          </a:p>
        </p:txBody>
      </p:sp>
      <p:sp>
        <p:nvSpPr>
          <p:cNvPr id="11" name="Título 1"/>
          <p:cNvSpPr>
            <a:spLocks noGrp="1"/>
          </p:cNvSpPr>
          <p:nvPr>
            <p:ph type="title"/>
          </p:nvPr>
        </p:nvSpPr>
        <p:spPr>
          <a:xfrm>
            <a:off x="0" y="123228"/>
            <a:ext cx="5844809" cy="515818"/>
          </a:xfrm>
        </p:spPr>
        <p:txBody>
          <a:bodyPr>
            <a:normAutofit/>
          </a:bodyPr>
          <a:lstStyle/>
          <a:p>
            <a:r>
              <a:rPr lang="es-EC" sz="1800" dirty="0">
                <a:solidFill>
                  <a:schemeClr val="tx1"/>
                </a:solidFill>
              </a:rPr>
              <a:t>Escenario 1 (sin repetidora): Prueba  para </a:t>
            </a:r>
            <a:r>
              <a:rPr lang="es-EC" sz="1800" dirty="0" smtClean="0">
                <a:solidFill>
                  <a:schemeClr val="tx1"/>
                </a:solidFill>
              </a:rPr>
              <a:t>IPTV</a:t>
            </a:r>
            <a:endParaRPr lang="es-EC" sz="1800" dirty="0">
              <a:solidFill>
                <a:schemeClr val="tx1"/>
              </a:solidFill>
            </a:endParaRPr>
          </a:p>
        </p:txBody>
      </p:sp>
      <p:sp>
        <p:nvSpPr>
          <p:cNvPr id="4" name="Rectángulo 3"/>
          <p:cNvSpPr/>
          <p:nvPr/>
        </p:nvSpPr>
        <p:spPr>
          <a:xfrm>
            <a:off x="192233" y="4536299"/>
            <a:ext cx="5460341" cy="1585562"/>
          </a:xfrm>
          <a:prstGeom prst="rect">
            <a:avLst/>
          </a:prstGeom>
        </p:spPr>
        <p:txBody>
          <a:bodyPr wrap="none">
            <a:spAutoFit/>
          </a:bodyPr>
          <a:lstStyle/>
          <a:p>
            <a:pPr>
              <a:lnSpc>
                <a:spcPct val="107000"/>
              </a:lnSpc>
              <a:spcAft>
                <a:spcPts val="800"/>
              </a:spcAft>
            </a:pPr>
            <a:r>
              <a:rPr lang="es-EC" dirty="0">
                <a:latin typeface="Calibri" panose="020F0502020204030204" pitchFamily="34" charset="0"/>
                <a:ea typeface="Calibri" panose="020F0502020204030204" pitchFamily="34" charset="0"/>
                <a:cs typeface="Times New Roman" panose="02020603050405020304" pitchFamily="18" charset="0"/>
              </a:rPr>
              <a:t>Datos: </a:t>
            </a:r>
            <a:endParaRPr lang="es-EC"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C" dirty="0" smtClean="0">
                <a:latin typeface="Calibri" panose="020F0502020204030204" pitchFamily="34" charset="0"/>
                <a:ea typeface="Calibri" panose="020F0502020204030204" pitchFamily="34" charset="0"/>
                <a:cs typeface="Times New Roman" panose="02020603050405020304" pitchFamily="18" charset="0"/>
              </a:rPr>
              <a:t>Velocidad de transmisión: 1,5Mbits/s = </a:t>
            </a:r>
            <a:r>
              <a:rPr lang="es-EC" dirty="0"/>
              <a:t>997 paquetes/s</a:t>
            </a:r>
            <a:endParaRPr lang="es-EC"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C" dirty="0" smtClean="0">
                <a:latin typeface="Calibri" panose="020F0502020204030204" pitchFamily="34" charset="0"/>
                <a:ea typeface="Calibri" panose="020F0502020204030204" pitchFamily="34" charset="0"/>
                <a:cs typeface="Times New Roman" panose="02020603050405020304" pitchFamily="18" charset="0"/>
              </a:rPr>
              <a:t>Tiempo: 1500 s</a:t>
            </a:r>
          </a:p>
          <a:p>
            <a:pPr>
              <a:lnSpc>
                <a:spcPct val="107000"/>
              </a:lnSpc>
              <a:spcAft>
                <a:spcPts val="800"/>
              </a:spcAft>
            </a:pPr>
            <a:r>
              <a:rPr lang="es-EC" dirty="0" smtClean="0">
                <a:latin typeface="Calibri" panose="020F0502020204030204" pitchFamily="34" charset="0"/>
                <a:ea typeface="Calibri" panose="020F0502020204030204" pitchFamily="34" charset="0"/>
                <a:cs typeface="Times New Roman" panose="02020603050405020304" pitchFamily="18" charset="0"/>
              </a:rPr>
              <a:t>Tamaño de paquetes: 188 </a:t>
            </a:r>
            <a:r>
              <a:rPr lang="es-EC" dirty="0">
                <a:latin typeface="Calibri" panose="020F0502020204030204" pitchFamily="34" charset="0"/>
                <a:ea typeface="Calibri" panose="020F0502020204030204" pitchFamily="34" charset="0"/>
                <a:cs typeface="Times New Roman" panose="02020603050405020304" pitchFamily="18" charset="0"/>
              </a:rPr>
              <a:t>bytes</a:t>
            </a:r>
            <a:endParaRPr lang="es-EC"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la 1"/>
          <p:cNvGraphicFramePr>
            <a:graphicFrameLocks noGrp="1"/>
          </p:cNvGraphicFramePr>
          <p:nvPr>
            <p:extLst>
              <p:ext uri="{D42A27DB-BD31-4B8C-83A1-F6EECF244321}">
                <p14:modId xmlns:p14="http://schemas.microsoft.com/office/powerpoint/2010/main" val="2422385571"/>
              </p:ext>
            </p:extLst>
          </p:nvPr>
        </p:nvGraphicFramePr>
        <p:xfrm>
          <a:off x="512688" y="1320729"/>
          <a:ext cx="7886700" cy="1142556"/>
        </p:xfrm>
        <a:graphic>
          <a:graphicData uri="http://schemas.openxmlformats.org/drawingml/2006/table">
            <a:tbl>
              <a:tblPr firstRow="1" firstCol="1" bandRow="1">
                <a:tableStyleId>{5940675A-B579-460E-94D1-54222C63F5DA}</a:tableStyleId>
              </a:tblPr>
              <a:tblGrid>
                <a:gridCol w="876300"/>
                <a:gridCol w="876300"/>
                <a:gridCol w="876300"/>
                <a:gridCol w="876300"/>
                <a:gridCol w="876300"/>
                <a:gridCol w="876300"/>
                <a:gridCol w="876300"/>
                <a:gridCol w="876300"/>
                <a:gridCol w="876300"/>
              </a:tblGrid>
              <a:tr h="972185">
                <a:tc>
                  <a:txBody>
                    <a:bodyPr/>
                    <a:lstStyle/>
                    <a:p>
                      <a:pPr marL="71755" marR="71755" algn="ctr">
                        <a:lnSpc>
                          <a:spcPct val="107000"/>
                        </a:lnSpc>
                        <a:spcAft>
                          <a:spcPts val="0"/>
                        </a:spcAft>
                      </a:pPr>
                      <a:r>
                        <a:rPr lang="es-MX" sz="1100" dirty="0">
                          <a:effectLst/>
                        </a:rPr>
                        <a:t># Flujos</a:t>
                      </a:r>
                      <a:endParaRPr lang="es-EC"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a:effectLst/>
                        </a:rPr>
                        <a:t>PKG por segundo</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a:effectLst/>
                        </a:rPr>
                        <a:t>PKG totales enviados</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dirty="0">
                          <a:effectLst/>
                        </a:rPr>
                        <a:t>PKG totales recibidos</a:t>
                      </a:r>
                      <a:endParaRPr lang="es-EC"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a:effectLst/>
                        </a:rPr>
                        <a:t>PKG perdidos</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dirty="0">
                          <a:effectLst/>
                        </a:rPr>
                        <a:t>PKG perdidos [%]</a:t>
                      </a:r>
                      <a:endParaRPr lang="es-EC"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a:effectLst/>
                        </a:rPr>
                        <a:t>Delay [ms]</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a:effectLst/>
                        </a:rPr>
                        <a:t>Jitter [ms]</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dirty="0">
                          <a:effectLst/>
                        </a:rPr>
                        <a:t>Throughput [kbps]</a:t>
                      </a:r>
                      <a:endParaRPr lang="es-EC"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r>
              <a:tr h="0">
                <a:tc>
                  <a:txBody>
                    <a:bodyPr/>
                    <a:lstStyle/>
                    <a:p>
                      <a:pPr algn="ctr">
                        <a:lnSpc>
                          <a:spcPct val="107000"/>
                        </a:lnSpc>
                        <a:spcAft>
                          <a:spcPts val="0"/>
                        </a:spcAft>
                      </a:pPr>
                      <a:r>
                        <a:rPr lang="es-MX" sz="1100">
                          <a:effectLst/>
                        </a:rPr>
                        <a:t>1</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997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1495500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1418871</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dirty="0">
                          <a:effectLst/>
                        </a:rPr>
                        <a:t>76629</a:t>
                      </a:r>
                      <a:endParaRPr lang="es-EC"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5,1585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4,052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0,1948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dirty="0">
                          <a:effectLst/>
                        </a:rPr>
                        <a:t>1458,3698</a:t>
                      </a:r>
                      <a:endParaRPr lang="es-EC"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r>
            </a:tbl>
          </a:graphicData>
        </a:graphic>
      </p:graphicFrame>
      <p:graphicFrame>
        <p:nvGraphicFramePr>
          <p:cNvPr id="10" name="Tabla 9"/>
          <p:cNvGraphicFramePr>
            <a:graphicFrameLocks noGrp="1"/>
          </p:cNvGraphicFramePr>
          <p:nvPr>
            <p:extLst>
              <p:ext uri="{D42A27DB-BD31-4B8C-83A1-F6EECF244321}">
                <p14:modId xmlns:p14="http://schemas.microsoft.com/office/powerpoint/2010/main" val="583826993"/>
              </p:ext>
            </p:extLst>
          </p:nvPr>
        </p:nvGraphicFramePr>
        <p:xfrm>
          <a:off x="479223" y="3182400"/>
          <a:ext cx="7886700" cy="1170496"/>
        </p:xfrm>
        <a:graphic>
          <a:graphicData uri="http://schemas.openxmlformats.org/drawingml/2006/table">
            <a:tbl>
              <a:tblPr firstRow="1" firstCol="1" bandRow="1">
                <a:tableStyleId>{5940675A-B579-460E-94D1-54222C63F5DA}</a:tableStyleId>
              </a:tblPr>
              <a:tblGrid>
                <a:gridCol w="876300"/>
                <a:gridCol w="876300"/>
                <a:gridCol w="876300"/>
                <a:gridCol w="876300"/>
                <a:gridCol w="876300"/>
                <a:gridCol w="876300"/>
                <a:gridCol w="876300"/>
                <a:gridCol w="876300"/>
                <a:gridCol w="876300"/>
              </a:tblGrid>
              <a:tr h="1000125">
                <a:tc>
                  <a:txBody>
                    <a:bodyPr/>
                    <a:lstStyle/>
                    <a:p>
                      <a:pPr marL="71755" marR="71755" algn="ctr">
                        <a:lnSpc>
                          <a:spcPct val="107000"/>
                        </a:lnSpc>
                        <a:spcAft>
                          <a:spcPts val="0"/>
                        </a:spcAft>
                      </a:pPr>
                      <a:r>
                        <a:rPr lang="es-MX" sz="1100" dirty="0">
                          <a:effectLst/>
                        </a:rPr>
                        <a:t># Flujos</a:t>
                      </a:r>
                      <a:endParaRPr lang="es-EC"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a:effectLst/>
                        </a:rPr>
                        <a:t>PKG por segundo</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dirty="0">
                          <a:effectLst/>
                        </a:rPr>
                        <a:t>PKG totales enviados</a:t>
                      </a:r>
                      <a:endParaRPr lang="es-EC"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dirty="0">
                          <a:effectLst/>
                        </a:rPr>
                        <a:t>PKG totales recibidos</a:t>
                      </a:r>
                      <a:endParaRPr lang="es-EC"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dirty="0">
                          <a:effectLst/>
                        </a:rPr>
                        <a:t>PKG perdidos</a:t>
                      </a:r>
                      <a:endParaRPr lang="es-EC"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a:effectLst/>
                        </a:rPr>
                        <a:t>PKG perdidos [%]</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a:effectLst/>
                        </a:rPr>
                        <a:t>Delay [ms]</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a:effectLst/>
                        </a:rPr>
                        <a:t>Jitter [ms]</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dirty="0">
                          <a:effectLst/>
                        </a:rPr>
                        <a:t>Throughput [kbps]</a:t>
                      </a:r>
                      <a:endParaRPr lang="es-EC"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r>
              <a:tr h="0">
                <a:tc>
                  <a:txBody>
                    <a:bodyPr/>
                    <a:lstStyle/>
                    <a:p>
                      <a:pPr algn="ctr">
                        <a:lnSpc>
                          <a:spcPct val="107000"/>
                        </a:lnSpc>
                        <a:spcAft>
                          <a:spcPts val="0"/>
                        </a:spcAft>
                      </a:pPr>
                      <a:r>
                        <a:rPr lang="es-MX" sz="1100">
                          <a:effectLst/>
                        </a:rPr>
                        <a:t>1</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997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29910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28387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1523</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5,0919</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4,864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1,943</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dirty="0">
                          <a:effectLst/>
                        </a:rPr>
                        <a:t>1461,7012</a:t>
                      </a:r>
                      <a:endParaRPr lang="es-EC"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r>
            </a:tbl>
          </a:graphicData>
        </a:graphic>
      </p:graphicFrame>
      <p:sp>
        <p:nvSpPr>
          <p:cNvPr id="12" name="Rectangle 1"/>
          <p:cNvSpPr>
            <a:spLocks noChangeArrowheads="1"/>
          </p:cNvSpPr>
          <p:nvPr/>
        </p:nvSpPr>
        <p:spPr bwMode="auto">
          <a:xfrm>
            <a:off x="445651" y="2741077"/>
            <a:ext cx="664662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hangingPunct="0">
              <a:tabLst>
                <a:tab pos="892175" algn="l"/>
              </a:tabLst>
              <a:defRPr>
                <a:solidFill>
                  <a:schemeClr val="tx1"/>
                </a:solidFill>
                <a:latin typeface="Arial" panose="020B0604020202020204" pitchFamily="34" charset="0"/>
              </a:defRPr>
            </a:lvl1pPr>
            <a:lvl2pPr eaLnBrk="0" hangingPunct="0">
              <a:tabLst>
                <a:tab pos="892175" algn="l"/>
              </a:tabLst>
              <a:defRPr>
                <a:solidFill>
                  <a:schemeClr val="tx1"/>
                </a:solidFill>
                <a:latin typeface="Arial" panose="020B0604020202020204" pitchFamily="34" charset="0"/>
              </a:defRPr>
            </a:lvl2pPr>
            <a:lvl3pPr eaLnBrk="0" hangingPunct="0">
              <a:tabLst>
                <a:tab pos="892175" algn="l"/>
              </a:tabLst>
              <a:defRPr>
                <a:solidFill>
                  <a:schemeClr val="tx1"/>
                </a:solidFill>
                <a:latin typeface="Arial" panose="020B0604020202020204" pitchFamily="34" charset="0"/>
              </a:defRPr>
            </a:lvl3pPr>
            <a:lvl4pPr eaLnBrk="0" hangingPunct="0">
              <a:tabLst>
                <a:tab pos="892175" algn="l"/>
              </a:tabLst>
              <a:defRPr>
                <a:solidFill>
                  <a:schemeClr val="tx1"/>
                </a:solidFill>
                <a:latin typeface="Arial" panose="020B0604020202020204" pitchFamily="34" charset="0"/>
              </a:defRPr>
            </a:lvl4pPr>
            <a:lvl5pPr eaLnBrk="0" hangingPunct="0">
              <a:tabLst>
                <a:tab pos="892175" algn="l"/>
              </a:tabLst>
              <a:defRPr>
                <a:solidFill>
                  <a:schemeClr val="tx1"/>
                </a:solidFill>
                <a:latin typeface="Arial" panose="020B0604020202020204" pitchFamily="34" charset="0"/>
              </a:defRPr>
            </a:lvl5pPr>
            <a:lvl6pPr eaLnBrk="0" fontAlgn="base" hangingPunct="0">
              <a:spcBef>
                <a:spcPct val="0"/>
              </a:spcBef>
              <a:spcAft>
                <a:spcPct val="0"/>
              </a:spcAft>
              <a:tabLst>
                <a:tab pos="892175" algn="l"/>
              </a:tabLst>
              <a:defRPr>
                <a:solidFill>
                  <a:schemeClr val="tx1"/>
                </a:solidFill>
                <a:latin typeface="Arial" panose="020B0604020202020204" pitchFamily="34" charset="0"/>
              </a:defRPr>
            </a:lvl6pPr>
            <a:lvl7pPr eaLnBrk="0" fontAlgn="base" hangingPunct="0">
              <a:spcBef>
                <a:spcPct val="0"/>
              </a:spcBef>
              <a:spcAft>
                <a:spcPct val="0"/>
              </a:spcAft>
              <a:tabLst>
                <a:tab pos="892175" algn="l"/>
              </a:tabLst>
              <a:defRPr>
                <a:solidFill>
                  <a:schemeClr val="tx1"/>
                </a:solidFill>
                <a:latin typeface="Arial" panose="020B0604020202020204" pitchFamily="34" charset="0"/>
              </a:defRPr>
            </a:lvl7pPr>
            <a:lvl8pPr eaLnBrk="0" fontAlgn="base" hangingPunct="0">
              <a:spcBef>
                <a:spcPct val="0"/>
              </a:spcBef>
              <a:spcAft>
                <a:spcPct val="0"/>
              </a:spcAft>
              <a:tabLst>
                <a:tab pos="892175" algn="l"/>
              </a:tabLst>
              <a:defRPr>
                <a:solidFill>
                  <a:schemeClr val="tx1"/>
                </a:solidFill>
                <a:latin typeface="Arial" panose="020B0604020202020204" pitchFamily="34" charset="0"/>
              </a:defRPr>
            </a:lvl8pPr>
            <a:lvl9pPr eaLnBrk="0" fontAlgn="base" hangingPunct="0">
              <a:spcBef>
                <a:spcPct val="0"/>
              </a:spcBef>
              <a:spcAft>
                <a:spcPct val="0"/>
              </a:spcAft>
              <a:tabLst>
                <a:tab pos="89217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892175" algn="l"/>
              </a:tabLst>
            </a:pPr>
            <a:r>
              <a:rPr kumimoji="0" lang="es-MX" b="0" i="1"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Resultados de la cantidad de flujos con el Códec MPEG 4 30 segundos</a:t>
            </a:r>
            <a:endParaRPr kumimoji="0" lang="es-EC" b="0" i="0" u="none" strike="noStrike" cap="none" normalizeH="0" baseline="0" dirty="0" smtClean="0">
              <a:ln>
                <a:noFill/>
              </a:ln>
              <a:solidFill>
                <a:schemeClr val="tx1"/>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892175" algn="l"/>
              </a:tabLst>
            </a:pPr>
            <a:endParaRPr kumimoji="0" lang="es-EC" b="0" i="0" u="none" strike="noStrike" cap="none" normalizeH="0" baseline="0" dirty="0" smtClean="0">
              <a:ln>
                <a:noFill/>
              </a:ln>
              <a:solidFill>
                <a:schemeClr val="tx1"/>
              </a:solidFill>
              <a:effectLst/>
              <a:latin typeface="Calibri" panose="020F0502020204030204" pitchFamily="34" charset="0"/>
            </a:endParaRPr>
          </a:p>
        </p:txBody>
      </p:sp>
      <p:sp>
        <p:nvSpPr>
          <p:cNvPr id="13" name="Rectángulo 12"/>
          <p:cNvSpPr/>
          <p:nvPr/>
        </p:nvSpPr>
        <p:spPr>
          <a:xfrm>
            <a:off x="479223" y="844159"/>
            <a:ext cx="6740749" cy="369332"/>
          </a:xfrm>
          <a:prstGeom prst="rect">
            <a:avLst/>
          </a:prstGeom>
        </p:spPr>
        <p:txBody>
          <a:bodyPr wrap="square">
            <a:spAutoFit/>
          </a:bodyPr>
          <a:lstStyle/>
          <a:p>
            <a:pPr lvl="0" eaLnBrk="0" hangingPunct="0">
              <a:tabLst>
                <a:tab pos="892175" algn="l"/>
              </a:tabLst>
            </a:pPr>
            <a:r>
              <a:rPr lang="es-MX" i="1" dirty="0">
                <a:latin typeface="Calibri" panose="020F0502020204030204" pitchFamily="34" charset="0"/>
                <a:ea typeface="Calibri" panose="020F0502020204030204" pitchFamily="34" charset="0"/>
                <a:cs typeface="Arial" panose="020B0604020202020204" pitchFamily="34" charset="0"/>
              </a:rPr>
              <a:t>Resultados de la cantidad de flujos con el Códec MPEG 4 25 minutos</a:t>
            </a:r>
            <a:endParaRPr lang="es-EC" sz="1100" dirty="0"/>
          </a:p>
        </p:txBody>
      </p:sp>
    </p:spTree>
    <p:extLst>
      <p:ext uri="{BB962C8B-B14F-4D97-AF65-F5344CB8AC3E}">
        <p14:creationId xmlns:p14="http://schemas.microsoft.com/office/powerpoint/2010/main" val="25886607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5"/>
          <p:cNvSpPr txBox="1">
            <a:spLocks/>
          </p:cNvSpPr>
          <p:nvPr/>
        </p:nvSpPr>
        <p:spPr>
          <a:xfrm>
            <a:off x="869240" y="3990"/>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dirty="0">
                <a:solidFill>
                  <a:srgbClr val="00B050"/>
                </a:solidFill>
                <a:latin typeface="Times New Roman" panose="02020603050405020304" pitchFamily="18" charset="0"/>
                <a:cs typeface="Times New Roman" panose="02020603050405020304" pitchFamily="18" charset="0"/>
              </a:rPr>
              <a:t>Resultados</a:t>
            </a:r>
          </a:p>
        </p:txBody>
      </p:sp>
      <p:sp>
        <p:nvSpPr>
          <p:cNvPr id="8" name="CuadroTexto 7"/>
          <p:cNvSpPr txBox="1"/>
          <p:nvPr/>
        </p:nvSpPr>
        <p:spPr>
          <a:xfrm>
            <a:off x="0" y="6488668"/>
            <a:ext cx="705967" cy="646331"/>
          </a:xfrm>
          <a:prstGeom prst="rect">
            <a:avLst/>
          </a:prstGeom>
          <a:noFill/>
        </p:spPr>
        <p:txBody>
          <a:bodyPr wrap="square" rtlCol="0">
            <a:spAutoFit/>
          </a:bodyPr>
          <a:lstStyle/>
          <a:p>
            <a:r>
              <a:rPr lang="en-BZ" dirty="0" smtClean="0"/>
              <a:t>28</a:t>
            </a:r>
            <a:endParaRPr lang="en-BZ" dirty="0"/>
          </a:p>
          <a:p>
            <a:endParaRPr lang="es-ES" dirty="0"/>
          </a:p>
        </p:txBody>
      </p:sp>
      <p:sp>
        <p:nvSpPr>
          <p:cNvPr id="15" name="Título 1"/>
          <p:cNvSpPr>
            <a:spLocks noGrp="1"/>
          </p:cNvSpPr>
          <p:nvPr>
            <p:ph type="title"/>
          </p:nvPr>
        </p:nvSpPr>
        <p:spPr>
          <a:xfrm>
            <a:off x="-2988840" y="99014"/>
            <a:ext cx="8911687" cy="627688"/>
          </a:xfrm>
        </p:spPr>
        <p:txBody>
          <a:bodyPr>
            <a:normAutofit/>
          </a:bodyPr>
          <a:lstStyle/>
          <a:p>
            <a:r>
              <a:rPr lang="es-EC" sz="1800" dirty="0">
                <a:solidFill>
                  <a:schemeClr val="tx1"/>
                </a:solidFill>
              </a:rPr>
              <a:t>Escenario </a:t>
            </a:r>
            <a:r>
              <a:rPr lang="es-EC" sz="1800" dirty="0" smtClean="0">
                <a:solidFill>
                  <a:schemeClr val="tx1"/>
                </a:solidFill>
              </a:rPr>
              <a:t>2 (con </a:t>
            </a:r>
            <a:r>
              <a:rPr lang="es-EC" sz="1800" dirty="0">
                <a:solidFill>
                  <a:schemeClr val="tx1"/>
                </a:solidFill>
              </a:rPr>
              <a:t>repetidora): Inundación de trafico</a:t>
            </a:r>
          </a:p>
        </p:txBody>
      </p:sp>
      <p:sp>
        <p:nvSpPr>
          <p:cNvPr id="2" name="Rectángulo 1"/>
          <p:cNvSpPr/>
          <p:nvPr/>
        </p:nvSpPr>
        <p:spPr>
          <a:xfrm>
            <a:off x="291340" y="1633123"/>
            <a:ext cx="1991542" cy="1676741"/>
          </a:xfrm>
          <a:prstGeom prst="rect">
            <a:avLst/>
          </a:prstGeom>
        </p:spPr>
        <p:txBody>
          <a:bodyPr wrap="square">
            <a:spAutoFit/>
          </a:bodyPr>
          <a:lstStyle/>
          <a:p>
            <a:pPr>
              <a:lnSpc>
                <a:spcPct val="107000"/>
              </a:lnSpc>
              <a:spcAft>
                <a:spcPts val="800"/>
              </a:spcAft>
            </a:pPr>
            <a:r>
              <a:rPr lang="es-EC" dirty="0">
                <a:latin typeface="Calibri" panose="020F0502020204030204" pitchFamily="34" charset="0"/>
                <a:ea typeface="Calibri" panose="020F0502020204030204" pitchFamily="34" charset="0"/>
                <a:cs typeface="Times New Roman" panose="02020603050405020304" pitchFamily="18" charset="0"/>
              </a:rPr>
              <a:t>Tamaño </a:t>
            </a:r>
            <a:r>
              <a:rPr lang="es-EC" dirty="0" smtClean="0">
                <a:latin typeface="Calibri" panose="020F0502020204030204" pitchFamily="34" charset="0"/>
                <a:ea typeface="Calibri" panose="020F0502020204030204" pitchFamily="34" charset="0"/>
                <a:cs typeface="Times New Roman" panose="02020603050405020304" pitchFamily="18" charset="0"/>
              </a:rPr>
              <a:t>de paquetes: 512 Bytes</a:t>
            </a:r>
            <a:endParaRPr lang="es-EC"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C" dirty="0">
                <a:latin typeface="Calibri" panose="020F0502020204030204" pitchFamily="34" charset="0"/>
                <a:ea typeface="Calibri" panose="020F0502020204030204" pitchFamily="34" charset="0"/>
                <a:cs typeface="Times New Roman" panose="02020603050405020304" pitchFamily="18" charset="0"/>
              </a:rPr>
              <a:t>Tiempo: 30 segundos</a:t>
            </a:r>
            <a:endParaRPr lang="es-EC" dirty="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Rectángulo 5"/>
              <p:cNvSpPr/>
              <p:nvPr/>
            </p:nvSpPr>
            <p:spPr>
              <a:xfrm>
                <a:off x="429200" y="5118949"/>
                <a:ext cx="4572000" cy="935513"/>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acc>
                        <m:accPr>
                          <m:chr m:val="̅"/>
                          <m:ctrlPr>
                            <a:rPr lang="es-EC" i="1">
                              <a:latin typeface="Cambria Math" panose="02040503050406030204" pitchFamily="18" charset="0"/>
                            </a:rPr>
                          </m:ctrlPr>
                        </m:accPr>
                        <m:e>
                          <m:r>
                            <a:rPr lang="es-MX" i="1">
                              <a:latin typeface="Cambria Math" panose="02040503050406030204" pitchFamily="18" charset="0"/>
                            </a:rPr>
                            <m:t>𝐷𝑒𝑙𝑎𝑦</m:t>
                          </m:r>
                        </m:e>
                      </m:acc>
                      <m:r>
                        <a:rPr lang="es-MX" i="1">
                          <a:latin typeface="Cambria Math" panose="02040503050406030204" pitchFamily="18" charset="0"/>
                        </a:rPr>
                        <m:t>=3,606 </m:t>
                      </m:r>
                      <m:r>
                        <a:rPr lang="es-MX" i="1">
                          <a:latin typeface="Cambria Math" panose="02040503050406030204" pitchFamily="18" charset="0"/>
                        </a:rPr>
                        <m:t>𝑚𝑠</m:t>
                      </m:r>
                    </m:oMath>
                  </m:oMathPara>
                </a14:m>
                <a:endParaRPr lang="es-EC" dirty="0"/>
              </a:p>
              <a:p>
                <a:pPr/>
                <a14:m>
                  <m:oMathPara xmlns:m="http://schemas.openxmlformats.org/officeDocument/2006/math">
                    <m:oMathParaPr>
                      <m:jc m:val="centerGroup"/>
                    </m:oMathParaPr>
                    <m:oMath xmlns:m="http://schemas.openxmlformats.org/officeDocument/2006/math">
                      <m:acc>
                        <m:accPr>
                          <m:chr m:val="̅"/>
                          <m:ctrlPr>
                            <a:rPr lang="es-EC" i="1">
                              <a:latin typeface="Cambria Math" panose="02040503050406030204" pitchFamily="18" charset="0"/>
                            </a:rPr>
                          </m:ctrlPr>
                        </m:accPr>
                        <m:e>
                          <m:r>
                            <a:rPr lang="es-MX" i="1">
                              <a:latin typeface="Cambria Math" panose="02040503050406030204" pitchFamily="18" charset="0"/>
                            </a:rPr>
                            <m:t>𝐽𝑖𝑡𝑡𝑒𝑟</m:t>
                          </m:r>
                        </m:e>
                      </m:acc>
                      <m:r>
                        <a:rPr lang="es-MX" i="1">
                          <a:latin typeface="Cambria Math" panose="02040503050406030204" pitchFamily="18" charset="0"/>
                        </a:rPr>
                        <m:t>=4,058 </m:t>
                      </m:r>
                      <m:r>
                        <a:rPr lang="es-MX" i="1">
                          <a:latin typeface="Cambria Math" panose="02040503050406030204" pitchFamily="18" charset="0"/>
                        </a:rPr>
                        <m:t>𝑚𝑠</m:t>
                      </m:r>
                    </m:oMath>
                  </m:oMathPara>
                </a14:m>
                <a:endParaRPr lang="es-EC" dirty="0"/>
              </a:p>
              <a:p>
                <a:pPr/>
                <a14:m>
                  <m:oMathPara xmlns:m="http://schemas.openxmlformats.org/officeDocument/2006/math">
                    <m:oMathParaPr>
                      <m:jc m:val="centerGroup"/>
                    </m:oMathParaPr>
                    <m:oMath xmlns:m="http://schemas.openxmlformats.org/officeDocument/2006/math">
                      <m:acc>
                        <m:accPr>
                          <m:chr m:val="̅"/>
                          <m:ctrlPr>
                            <a:rPr lang="es-EC" i="1">
                              <a:latin typeface="Cambria Math" panose="02040503050406030204" pitchFamily="18" charset="0"/>
                            </a:rPr>
                          </m:ctrlPr>
                        </m:accPr>
                        <m:e>
                          <m:r>
                            <a:rPr lang="es-MX" i="1">
                              <a:latin typeface="Cambria Math" panose="02040503050406030204" pitchFamily="18" charset="0"/>
                            </a:rPr>
                            <m:t>𝑇h𝑟𝑜𝑢𝑔h𝑝𝑢𝑡</m:t>
                          </m:r>
                        </m:e>
                      </m:acc>
                      <m:r>
                        <a:rPr lang="es-MX" i="1">
                          <a:latin typeface="Cambria Math" panose="02040503050406030204" pitchFamily="18" charset="0"/>
                        </a:rPr>
                        <m:t>=1541,3098 </m:t>
                      </m:r>
                      <m:r>
                        <a:rPr lang="es-MX" i="1">
                          <a:latin typeface="Cambria Math" panose="02040503050406030204" pitchFamily="18" charset="0"/>
                        </a:rPr>
                        <m:t>𝑘𝑏𝑝𝑠</m:t>
                      </m:r>
                    </m:oMath>
                  </m:oMathPara>
                </a14:m>
                <a:endParaRPr lang="es-EC" dirty="0"/>
              </a:p>
            </p:txBody>
          </p:sp>
        </mc:Choice>
        <mc:Fallback xmlns="">
          <p:sp>
            <p:nvSpPr>
              <p:cNvPr id="6" name="Rectángulo 5"/>
              <p:cNvSpPr>
                <a:spLocks noRot="1" noChangeAspect="1" noMove="1" noResize="1" noEditPoints="1" noAdjustHandles="1" noChangeArrowheads="1" noChangeShapeType="1" noTextEdit="1"/>
              </p:cNvSpPr>
              <p:nvPr/>
            </p:nvSpPr>
            <p:spPr>
              <a:xfrm>
                <a:off x="429200" y="5118949"/>
                <a:ext cx="4572000" cy="935513"/>
              </a:xfrm>
              <a:prstGeom prst="rect">
                <a:avLst/>
              </a:prstGeom>
              <a:blipFill rotWithShape="0">
                <a:blip r:embed="rId2"/>
                <a:stretch>
                  <a:fillRect b="-5229"/>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3" name="Rectángulo 2"/>
              <p:cNvSpPr/>
              <p:nvPr/>
            </p:nvSpPr>
            <p:spPr>
              <a:xfrm>
                <a:off x="4355976" y="5212245"/>
                <a:ext cx="4572000" cy="748923"/>
              </a:xfrm>
              <a:prstGeom prst="rect">
                <a:avLst/>
              </a:prstGeom>
            </p:spPr>
            <p:txBody>
              <a:bodyPr>
                <a:spAutoFit/>
              </a:bodyPr>
              <a:lstStyle/>
              <a:p>
                <a:pPr>
                  <a:lnSpc>
                    <a:spcPct val="200000"/>
                  </a:lnSpc>
                  <a:spcAft>
                    <a:spcPts val="800"/>
                  </a:spcAft>
                </a:pPr>
                <a14:m>
                  <m:oMathPara xmlns:m="http://schemas.openxmlformats.org/officeDocument/2006/math">
                    <m:oMathParaPr>
                      <m:jc m:val="centerGroup"/>
                    </m:oMathParaPr>
                    <m:oMath xmlns:m="http://schemas.openxmlformats.org/officeDocument/2006/math">
                      <m:r>
                        <a:rPr lang="es-MX" i="1" smtClean="0">
                          <a:latin typeface="Cambria Math" panose="02040503050406030204" pitchFamily="18" charset="0"/>
                          <a:ea typeface="Calibri" panose="020F0502020204030204" pitchFamily="34" charset="0"/>
                          <a:cs typeface="Arial" panose="020B0604020202020204" pitchFamily="34" charset="0"/>
                        </a:rPr>
                        <m:t>𝐸𝑓𝑖𝑐𝑖𝑒𝑛𝑐𝑖𝑎</m:t>
                      </m:r>
                      <m:r>
                        <a:rPr lang="es-MX" i="1" smtClean="0">
                          <a:latin typeface="Cambria Math" panose="02040503050406030204" pitchFamily="18" charset="0"/>
                          <a:ea typeface="Calibri" panose="020F0502020204030204" pitchFamily="34" charset="0"/>
                          <a:cs typeface="Arial" panose="020B0604020202020204" pitchFamily="34" charset="0"/>
                        </a:rPr>
                        <m:t> </m:t>
                      </m:r>
                      <m:r>
                        <a:rPr lang="es-MX" i="1" smtClean="0">
                          <a:latin typeface="Cambria Math" panose="02040503050406030204" pitchFamily="18" charset="0"/>
                          <a:ea typeface="Calibri" panose="020F0502020204030204" pitchFamily="34" charset="0"/>
                          <a:cs typeface="Arial" panose="020B0604020202020204" pitchFamily="34" charset="0"/>
                        </a:rPr>
                        <m:t>𝑚𝑎𝑥𝑖𝑚𝑎</m:t>
                      </m:r>
                      <m:r>
                        <a:rPr lang="es-MX" i="1">
                          <a:effectLst/>
                          <a:latin typeface="Cambria Math" panose="02040503050406030204" pitchFamily="18" charset="0"/>
                          <a:ea typeface="Calibri" panose="020F0502020204030204" pitchFamily="34" charset="0"/>
                          <a:cs typeface="Arial" panose="020B0604020202020204" pitchFamily="34" charset="0"/>
                        </a:rPr>
                        <m:t>=9</m:t>
                      </m:r>
                      <m:r>
                        <a:rPr lang="es-EC" b="0" i="1" smtClean="0">
                          <a:effectLst/>
                          <a:latin typeface="Cambria Math" panose="02040503050406030204" pitchFamily="18" charset="0"/>
                          <a:ea typeface="Calibri" panose="020F0502020204030204" pitchFamily="34" charset="0"/>
                          <a:cs typeface="Arial" panose="020B0604020202020204" pitchFamily="34" charset="0"/>
                        </a:rPr>
                        <m:t>4,074</m:t>
                      </m:r>
                      <m:r>
                        <a:rPr lang="es-MX" i="1">
                          <a:effectLst/>
                          <a:latin typeface="Cambria Math" panose="02040503050406030204" pitchFamily="18" charset="0"/>
                          <a:ea typeface="Calibri" panose="020F0502020204030204" pitchFamily="34" charset="0"/>
                          <a:cs typeface="Arial" panose="020B0604020202020204" pitchFamily="34" charset="0"/>
                        </a:rPr>
                        <m:t> %</m:t>
                      </m:r>
                    </m:oMath>
                  </m:oMathPara>
                </a14:m>
                <a:endParaRPr lang="es-EC" dirty="0">
                  <a:effectLst/>
                  <a:latin typeface="Calibri" panose="020F0502020204030204" pitchFamily="34" charset="0"/>
                  <a:ea typeface="Calibri" panose="020F0502020204030204" pitchFamily="34" charset="0"/>
                  <a:cs typeface="Calibri" panose="020F0502020204030204" pitchFamily="34" charset="0"/>
                </a:endParaRPr>
              </a:p>
            </p:txBody>
          </p:sp>
        </mc:Choice>
        <mc:Fallback xmlns="">
          <p:sp>
            <p:nvSpPr>
              <p:cNvPr id="3" name="Rectángulo 2"/>
              <p:cNvSpPr>
                <a:spLocks noRot="1" noChangeAspect="1" noMove="1" noResize="1" noEditPoints="1" noAdjustHandles="1" noChangeArrowheads="1" noChangeShapeType="1" noTextEdit="1"/>
              </p:cNvSpPr>
              <p:nvPr/>
            </p:nvSpPr>
            <p:spPr>
              <a:xfrm>
                <a:off x="4355976" y="5212245"/>
                <a:ext cx="4572000" cy="748923"/>
              </a:xfrm>
              <a:prstGeom prst="rect">
                <a:avLst/>
              </a:prstGeom>
              <a:blipFill rotWithShape="0">
                <a:blip r:embed="rId3"/>
                <a:stretch>
                  <a:fillRect/>
                </a:stretch>
              </a:blipFill>
            </p:spPr>
            <p:txBody>
              <a:bodyPr/>
              <a:lstStyle/>
              <a:p>
                <a:r>
                  <a:rPr lang="es-EC">
                    <a:noFill/>
                  </a:rPr>
                  <a:t> </a:t>
                </a:r>
              </a:p>
            </p:txBody>
          </p:sp>
        </mc:Fallback>
      </mc:AlternateContent>
      <p:graphicFrame>
        <p:nvGraphicFramePr>
          <p:cNvPr id="5" name="Tabla 4"/>
          <p:cNvGraphicFramePr>
            <a:graphicFrameLocks noGrp="1"/>
          </p:cNvGraphicFramePr>
          <p:nvPr>
            <p:extLst>
              <p:ext uri="{D42A27DB-BD31-4B8C-83A1-F6EECF244321}">
                <p14:modId xmlns:p14="http://schemas.microsoft.com/office/powerpoint/2010/main" val="545930916"/>
              </p:ext>
            </p:extLst>
          </p:nvPr>
        </p:nvGraphicFramePr>
        <p:xfrm>
          <a:off x="1979712" y="931430"/>
          <a:ext cx="6516216" cy="4034481"/>
        </p:xfrm>
        <a:graphic>
          <a:graphicData uri="http://schemas.openxmlformats.org/drawingml/2006/table">
            <a:tbl>
              <a:tblPr firstRow="1" firstCol="1" bandRow="1">
                <a:tableStyleId>{5940675A-B579-460E-94D1-54222C63F5DA}</a:tableStyleId>
              </a:tblPr>
              <a:tblGrid>
                <a:gridCol w="792088"/>
                <a:gridCol w="792088"/>
                <a:gridCol w="864096"/>
                <a:gridCol w="648072"/>
                <a:gridCol w="576064"/>
                <a:gridCol w="720080"/>
                <a:gridCol w="648072"/>
                <a:gridCol w="599356"/>
                <a:gridCol w="876300"/>
              </a:tblGrid>
              <a:tr h="984885">
                <a:tc>
                  <a:txBody>
                    <a:bodyPr/>
                    <a:lstStyle/>
                    <a:p>
                      <a:pPr marL="71755" marR="71755" algn="ctr">
                        <a:lnSpc>
                          <a:spcPct val="107000"/>
                        </a:lnSpc>
                        <a:spcAft>
                          <a:spcPts val="0"/>
                        </a:spcAft>
                      </a:pPr>
                      <a:r>
                        <a:rPr lang="es-MX" sz="1100" dirty="0">
                          <a:effectLst/>
                        </a:rPr>
                        <a:t>PKG por segundo</a:t>
                      </a:r>
                      <a:endParaRPr lang="es-EC"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dirty="0">
                          <a:effectLst/>
                        </a:rPr>
                        <a:t>PKG totales enviados</a:t>
                      </a:r>
                      <a:endParaRPr lang="es-EC"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a:effectLst/>
                        </a:rPr>
                        <a:t>Velocidad de transmisión [kbps]</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tc>
                <a:tc>
                  <a:txBody>
                    <a:bodyPr/>
                    <a:lstStyle/>
                    <a:p>
                      <a:pPr marL="71755" marR="71755" algn="ctr">
                        <a:lnSpc>
                          <a:spcPct val="107000"/>
                        </a:lnSpc>
                        <a:spcAft>
                          <a:spcPts val="0"/>
                        </a:spcAft>
                      </a:pPr>
                      <a:r>
                        <a:rPr lang="es-MX" sz="1100">
                          <a:effectLst/>
                        </a:rPr>
                        <a:t>PKG recibidos</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a:effectLst/>
                        </a:rPr>
                        <a:t>PKG perdidos</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a:effectLst/>
                        </a:rPr>
                        <a:t>PKG perdidos [%]</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a:effectLst/>
                        </a:rPr>
                        <a:t>Delay [ms]</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a:effectLst/>
                        </a:rPr>
                        <a:t>Jitter [ms]</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dirty="0">
                          <a:effectLst/>
                        </a:rPr>
                        <a:t>Throughput [kbps]</a:t>
                      </a:r>
                      <a:endParaRPr lang="es-EC"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r>
              <a:tr h="0">
                <a:tc>
                  <a:txBody>
                    <a:bodyPr/>
                    <a:lstStyle/>
                    <a:p>
                      <a:pPr algn="ctr">
                        <a:lnSpc>
                          <a:spcPct val="107000"/>
                        </a:lnSpc>
                        <a:spcAft>
                          <a:spcPts val="0"/>
                        </a:spcAft>
                      </a:pPr>
                      <a:r>
                        <a:rPr lang="es-MX" sz="1100">
                          <a:effectLst/>
                        </a:rPr>
                        <a:t>5000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150000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20480,000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tc>
                <a:tc>
                  <a:txBody>
                    <a:bodyPr/>
                    <a:lstStyle/>
                    <a:p>
                      <a:pPr algn="ctr">
                        <a:lnSpc>
                          <a:spcPct val="107000"/>
                        </a:lnSpc>
                        <a:spcAft>
                          <a:spcPts val="0"/>
                        </a:spcAft>
                      </a:pPr>
                      <a:r>
                        <a:rPr lang="es-MX" sz="1100">
                          <a:effectLst/>
                        </a:rPr>
                        <a:t>69593</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80407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53,6047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32,985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0,712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9501,7643</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r>
              <a:tr h="0">
                <a:tc>
                  <a:txBody>
                    <a:bodyPr/>
                    <a:lstStyle/>
                    <a:p>
                      <a:pPr algn="ctr">
                        <a:lnSpc>
                          <a:spcPct val="107000"/>
                        </a:lnSpc>
                        <a:spcAft>
                          <a:spcPts val="0"/>
                        </a:spcAft>
                      </a:pPr>
                      <a:r>
                        <a:rPr lang="es-MX" sz="1100">
                          <a:effectLst/>
                        </a:rPr>
                        <a:t>4000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120000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16384,000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tc>
                <a:tc>
                  <a:txBody>
                    <a:bodyPr/>
                    <a:lstStyle/>
                    <a:p>
                      <a:pPr algn="ctr">
                        <a:lnSpc>
                          <a:spcPct val="107000"/>
                        </a:lnSpc>
                        <a:spcAft>
                          <a:spcPts val="0"/>
                        </a:spcAft>
                      </a:pPr>
                      <a:r>
                        <a:rPr lang="es-MX" sz="1100">
                          <a:effectLst/>
                        </a:rPr>
                        <a:t>69595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50405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42,0042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35,093</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0,784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9502,0373</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r>
              <a:tr h="84455">
                <a:tc>
                  <a:txBody>
                    <a:bodyPr/>
                    <a:lstStyle/>
                    <a:p>
                      <a:pPr algn="ctr">
                        <a:lnSpc>
                          <a:spcPct val="107000"/>
                        </a:lnSpc>
                        <a:spcAft>
                          <a:spcPts val="0"/>
                        </a:spcAft>
                      </a:pPr>
                      <a:r>
                        <a:rPr lang="es-MX" sz="1100">
                          <a:effectLst/>
                        </a:rPr>
                        <a:t>3000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90000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12288,000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tc>
                <a:tc>
                  <a:txBody>
                    <a:bodyPr/>
                    <a:lstStyle/>
                    <a:p>
                      <a:pPr algn="ctr">
                        <a:lnSpc>
                          <a:spcPct val="107000"/>
                        </a:lnSpc>
                        <a:spcAft>
                          <a:spcPts val="0"/>
                        </a:spcAft>
                      </a:pPr>
                      <a:r>
                        <a:rPr lang="es-MX" sz="1100">
                          <a:effectLst/>
                        </a:rPr>
                        <a:t>69594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20406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22,6733</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39,156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0,705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9501,9008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r>
              <a:tr h="0">
                <a:tc>
                  <a:txBody>
                    <a:bodyPr/>
                    <a:lstStyle/>
                    <a:p>
                      <a:pPr algn="ctr">
                        <a:lnSpc>
                          <a:spcPct val="107000"/>
                        </a:lnSpc>
                        <a:spcAft>
                          <a:spcPts val="0"/>
                        </a:spcAft>
                      </a:pPr>
                      <a:r>
                        <a:rPr lang="es-MX" sz="1100">
                          <a:effectLst/>
                        </a:rPr>
                        <a:t>2000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60000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8192,000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tc>
                <a:tc>
                  <a:txBody>
                    <a:bodyPr/>
                    <a:lstStyle/>
                    <a:p>
                      <a:pPr algn="ctr">
                        <a:lnSpc>
                          <a:spcPct val="107000"/>
                        </a:lnSpc>
                        <a:spcAft>
                          <a:spcPts val="0"/>
                        </a:spcAft>
                      </a:pPr>
                      <a:r>
                        <a:rPr lang="es-MX" sz="1100">
                          <a:effectLst/>
                        </a:rPr>
                        <a:t>52405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7595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12,6583</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4,625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1,375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7145,0293</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r>
              <a:tr h="0">
                <a:tc>
                  <a:txBody>
                    <a:bodyPr/>
                    <a:lstStyle/>
                    <a:p>
                      <a:pPr algn="ctr">
                        <a:lnSpc>
                          <a:spcPct val="107000"/>
                        </a:lnSpc>
                        <a:spcAft>
                          <a:spcPts val="0"/>
                        </a:spcAft>
                      </a:pPr>
                      <a:r>
                        <a:rPr lang="es-MX" sz="1100">
                          <a:effectLst/>
                        </a:rPr>
                        <a:t>1000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30000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4096,000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tc>
                <a:tc>
                  <a:txBody>
                    <a:bodyPr/>
                    <a:lstStyle/>
                    <a:p>
                      <a:pPr algn="ctr">
                        <a:lnSpc>
                          <a:spcPct val="107000"/>
                        </a:lnSpc>
                        <a:spcAft>
                          <a:spcPts val="0"/>
                        </a:spcAft>
                      </a:pPr>
                      <a:r>
                        <a:rPr lang="es-MX" sz="1100">
                          <a:effectLst/>
                        </a:rPr>
                        <a:t>27404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2596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8,6533</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4,154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2,846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3732,5595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r>
              <a:tr h="0">
                <a:tc>
                  <a:txBody>
                    <a:bodyPr/>
                    <a:lstStyle/>
                    <a:p>
                      <a:pPr algn="ctr">
                        <a:lnSpc>
                          <a:spcPct val="107000"/>
                        </a:lnSpc>
                        <a:spcAft>
                          <a:spcPts val="0"/>
                        </a:spcAft>
                      </a:pPr>
                      <a:r>
                        <a:rPr lang="es-MX" sz="1100">
                          <a:effectLst/>
                        </a:rPr>
                        <a:t>500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15000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2048,000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tc>
                <a:tc>
                  <a:txBody>
                    <a:bodyPr/>
                    <a:lstStyle/>
                    <a:p>
                      <a:pPr algn="ctr">
                        <a:lnSpc>
                          <a:spcPct val="107000"/>
                        </a:lnSpc>
                        <a:spcAft>
                          <a:spcPts val="0"/>
                        </a:spcAft>
                      </a:pPr>
                      <a:r>
                        <a:rPr lang="es-MX" sz="1100">
                          <a:effectLst/>
                        </a:rPr>
                        <a:t>14115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885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5,9</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3,195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3,468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1919,168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r>
              <a:tr h="0">
                <a:tc>
                  <a:txBody>
                    <a:bodyPr/>
                    <a:lstStyle/>
                    <a:p>
                      <a:pPr algn="ctr">
                        <a:lnSpc>
                          <a:spcPct val="107000"/>
                        </a:lnSpc>
                        <a:spcAft>
                          <a:spcPts val="0"/>
                        </a:spcAft>
                      </a:pPr>
                      <a:r>
                        <a:rPr lang="es-MX" sz="1100">
                          <a:effectLst/>
                        </a:rPr>
                        <a:t>450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13500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1843,200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tc>
                <a:tc>
                  <a:txBody>
                    <a:bodyPr/>
                    <a:lstStyle/>
                    <a:p>
                      <a:pPr algn="ctr">
                        <a:lnSpc>
                          <a:spcPct val="107000"/>
                        </a:lnSpc>
                        <a:spcAft>
                          <a:spcPts val="0"/>
                        </a:spcAft>
                      </a:pPr>
                      <a:r>
                        <a:rPr lang="es-MX" sz="1100">
                          <a:effectLst/>
                        </a:rPr>
                        <a:t>12805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695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5,1481</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3,827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3,897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1732,3093</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r>
              <a:tr h="0">
                <a:tc>
                  <a:txBody>
                    <a:bodyPr/>
                    <a:lstStyle/>
                    <a:p>
                      <a:pPr algn="ctr">
                        <a:lnSpc>
                          <a:spcPct val="107000"/>
                        </a:lnSpc>
                        <a:spcAft>
                          <a:spcPts val="0"/>
                        </a:spcAft>
                      </a:pPr>
                      <a:r>
                        <a:rPr lang="es-MX" sz="1100">
                          <a:effectLst/>
                        </a:rPr>
                        <a:t>400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12000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1638,400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tc>
                <a:tc>
                  <a:txBody>
                    <a:bodyPr/>
                    <a:lstStyle/>
                    <a:p>
                      <a:pPr algn="ctr">
                        <a:lnSpc>
                          <a:spcPct val="107000"/>
                        </a:lnSpc>
                        <a:spcAft>
                          <a:spcPts val="0"/>
                        </a:spcAft>
                      </a:pPr>
                      <a:r>
                        <a:rPr lang="es-MX" sz="1100">
                          <a:effectLst/>
                        </a:rPr>
                        <a:t>11416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584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4,8667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3,547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4,104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1541,148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r>
              <a:tr h="0">
                <a:tc>
                  <a:txBody>
                    <a:bodyPr/>
                    <a:lstStyle/>
                    <a:p>
                      <a:pPr algn="ctr">
                        <a:lnSpc>
                          <a:spcPct val="107000"/>
                        </a:lnSpc>
                        <a:spcAft>
                          <a:spcPts val="0"/>
                        </a:spcAft>
                      </a:pPr>
                      <a:r>
                        <a:rPr lang="es-MX" sz="1100">
                          <a:effectLst/>
                        </a:rPr>
                        <a:t>400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12000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1638,400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tc>
                <a:tc>
                  <a:txBody>
                    <a:bodyPr/>
                    <a:lstStyle/>
                    <a:p>
                      <a:pPr algn="ctr">
                        <a:lnSpc>
                          <a:spcPct val="107000"/>
                        </a:lnSpc>
                        <a:spcAft>
                          <a:spcPts val="0"/>
                        </a:spcAft>
                      </a:pPr>
                      <a:r>
                        <a:rPr lang="es-MX" sz="1100">
                          <a:effectLst/>
                        </a:rPr>
                        <a:t>11422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592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4,9333</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3,632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4,11</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1541,4647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r>
              <a:tr h="0">
                <a:tc>
                  <a:txBody>
                    <a:bodyPr/>
                    <a:lstStyle/>
                    <a:p>
                      <a:pPr algn="ctr">
                        <a:lnSpc>
                          <a:spcPct val="107000"/>
                        </a:lnSpc>
                        <a:spcAft>
                          <a:spcPts val="0"/>
                        </a:spcAft>
                      </a:pPr>
                      <a:r>
                        <a:rPr lang="es-MX" sz="1100">
                          <a:effectLst/>
                        </a:rPr>
                        <a:t>400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12000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1638,400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tc>
                <a:tc>
                  <a:txBody>
                    <a:bodyPr/>
                    <a:lstStyle/>
                    <a:p>
                      <a:pPr algn="ctr">
                        <a:lnSpc>
                          <a:spcPct val="107000"/>
                        </a:lnSpc>
                        <a:spcAft>
                          <a:spcPts val="0"/>
                        </a:spcAft>
                      </a:pPr>
                      <a:r>
                        <a:rPr lang="es-MX" sz="1100">
                          <a:effectLst/>
                        </a:rPr>
                        <a:t>11412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588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4,9</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3,642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4,093</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1541,3647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r>
              <a:tr h="0">
                <a:tc>
                  <a:txBody>
                    <a:bodyPr/>
                    <a:lstStyle/>
                    <a:p>
                      <a:pPr algn="ctr">
                        <a:lnSpc>
                          <a:spcPct val="107000"/>
                        </a:lnSpc>
                        <a:spcAft>
                          <a:spcPts val="0"/>
                        </a:spcAft>
                      </a:pPr>
                      <a:r>
                        <a:rPr lang="es-MX" sz="1100">
                          <a:effectLst/>
                        </a:rPr>
                        <a:t>400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12000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1638,400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tc>
                <a:tc>
                  <a:txBody>
                    <a:bodyPr/>
                    <a:lstStyle/>
                    <a:p>
                      <a:pPr algn="ctr">
                        <a:lnSpc>
                          <a:spcPct val="107000"/>
                        </a:lnSpc>
                        <a:spcAft>
                          <a:spcPts val="0"/>
                        </a:spcAft>
                      </a:pPr>
                      <a:r>
                        <a:rPr lang="es-MX" sz="1100">
                          <a:effectLst/>
                        </a:rPr>
                        <a:t>11417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583</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4,8583</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3,592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4,089</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1541,2647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r>
              <a:tr h="0">
                <a:tc>
                  <a:txBody>
                    <a:bodyPr/>
                    <a:lstStyle/>
                    <a:p>
                      <a:pPr algn="ctr">
                        <a:lnSpc>
                          <a:spcPct val="107000"/>
                        </a:lnSpc>
                        <a:spcAft>
                          <a:spcPts val="0"/>
                        </a:spcAft>
                      </a:pPr>
                      <a:r>
                        <a:rPr lang="es-MX" sz="1100">
                          <a:effectLst/>
                        </a:rPr>
                        <a:t>400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12000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1638,400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tc>
                <a:tc>
                  <a:txBody>
                    <a:bodyPr/>
                    <a:lstStyle/>
                    <a:p>
                      <a:pPr algn="ctr">
                        <a:lnSpc>
                          <a:spcPct val="107000"/>
                        </a:lnSpc>
                        <a:spcAft>
                          <a:spcPts val="0"/>
                        </a:spcAft>
                      </a:pPr>
                      <a:r>
                        <a:rPr lang="es-MX" sz="1100">
                          <a:effectLst/>
                        </a:rPr>
                        <a:t>11411</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589</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4,9083</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3,632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4,104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1541,4813</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r>
              <a:tr h="0">
                <a:tc>
                  <a:txBody>
                    <a:bodyPr/>
                    <a:lstStyle/>
                    <a:p>
                      <a:pPr algn="ctr">
                        <a:lnSpc>
                          <a:spcPct val="107000"/>
                        </a:lnSpc>
                        <a:spcAft>
                          <a:spcPts val="0"/>
                        </a:spcAft>
                      </a:pPr>
                      <a:r>
                        <a:rPr lang="es-MX" sz="1100">
                          <a:effectLst/>
                        </a:rPr>
                        <a:t>400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12000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1638,400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tc>
                <a:tc>
                  <a:txBody>
                    <a:bodyPr/>
                    <a:lstStyle/>
                    <a:p>
                      <a:pPr algn="ctr">
                        <a:lnSpc>
                          <a:spcPct val="107000"/>
                        </a:lnSpc>
                        <a:spcAft>
                          <a:spcPts val="0"/>
                        </a:spcAft>
                      </a:pPr>
                      <a:r>
                        <a:rPr lang="es-MX" sz="1100">
                          <a:effectLst/>
                        </a:rPr>
                        <a:t>11407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593</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4,9417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3,594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4,111</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1541,1815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r>
              <a:tr h="0">
                <a:tc>
                  <a:txBody>
                    <a:bodyPr/>
                    <a:lstStyle/>
                    <a:p>
                      <a:pPr algn="ctr">
                        <a:lnSpc>
                          <a:spcPct val="107000"/>
                        </a:lnSpc>
                        <a:spcAft>
                          <a:spcPts val="0"/>
                        </a:spcAft>
                      </a:pPr>
                      <a:r>
                        <a:rPr lang="es-MX" sz="1100" dirty="0">
                          <a:effectLst/>
                        </a:rPr>
                        <a:t>400</a:t>
                      </a:r>
                      <a:endParaRPr lang="es-EC"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12000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1638,400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tc>
                <a:tc>
                  <a:txBody>
                    <a:bodyPr/>
                    <a:lstStyle/>
                    <a:p>
                      <a:pPr algn="ctr">
                        <a:lnSpc>
                          <a:spcPct val="107000"/>
                        </a:lnSpc>
                        <a:spcAft>
                          <a:spcPts val="0"/>
                        </a:spcAft>
                      </a:pPr>
                      <a:r>
                        <a:rPr lang="es-MX" sz="1100">
                          <a:effectLst/>
                        </a:rPr>
                        <a:t>11414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586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4,8833</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3,634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4,109</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1541,4947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r>
              <a:tr h="0">
                <a:tc>
                  <a:txBody>
                    <a:bodyPr/>
                    <a:lstStyle/>
                    <a:p>
                      <a:pPr algn="ctr">
                        <a:lnSpc>
                          <a:spcPct val="107000"/>
                        </a:lnSpc>
                        <a:spcAft>
                          <a:spcPts val="0"/>
                        </a:spcAft>
                      </a:pPr>
                      <a:r>
                        <a:rPr lang="es-MX" sz="1100">
                          <a:effectLst/>
                        </a:rPr>
                        <a:t>400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12000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1638,400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tc>
                <a:tc>
                  <a:txBody>
                    <a:bodyPr/>
                    <a:lstStyle/>
                    <a:p>
                      <a:pPr algn="ctr">
                        <a:lnSpc>
                          <a:spcPct val="107000"/>
                        </a:lnSpc>
                        <a:spcAft>
                          <a:spcPts val="0"/>
                        </a:spcAft>
                      </a:pPr>
                      <a:r>
                        <a:rPr lang="es-MX" sz="1100">
                          <a:effectLst/>
                        </a:rPr>
                        <a:t>11418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582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4,85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3,653</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4,098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1541,303</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r>
              <a:tr h="0">
                <a:tc>
                  <a:txBody>
                    <a:bodyPr/>
                    <a:lstStyle/>
                    <a:p>
                      <a:pPr algn="ctr">
                        <a:lnSpc>
                          <a:spcPct val="107000"/>
                        </a:lnSpc>
                        <a:spcAft>
                          <a:spcPts val="0"/>
                        </a:spcAft>
                      </a:pPr>
                      <a:r>
                        <a:rPr lang="es-MX" sz="1100">
                          <a:effectLst/>
                        </a:rPr>
                        <a:t>400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12000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1638,400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tc>
                <a:tc>
                  <a:txBody>
                    <a:bodyPr/>
                    <a:lstStyle/>
                    <a:p>
                      <a:pPr algn="ctr">
                        <a:lnSpc>
                          <a:spcPct val="107000"/>
                        </a:lnSpc>
                        <a:spcAft>
                          <a:spcPts val="0"/>
                        </a:spcAft>
                      </a:pPr>
                      <a:r>
                        <a:rPr lang="es-MX" sz="1100">
                          <a:effectLst/>
                        </a:rPr>
                        <a:t>11409</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591</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4,925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3,51</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4,121</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1541,1813</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r>
              <a:tr h="0">
                <a:tc>
                  <a:txBody>
                    <a:bodyPr/>
                    <a:lstStyle/>
                    <a:p>
                      <a:pPr algn="ctr">
                        <a:lnSpc>
                          <a:spcPct val="107000"/>
                        </a:lnSpc>
                        <a:spcAft>
                          <a:spcPts val="0"/>
                        </a:spcAft>
                      </a:pPr>
                      <a:r>
                        <a:rPr lang="es-MX" sz="1100">
                          <a:effectLst/>
                        </a:rPr>
                        <a:t>400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12000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1638,400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tc>
                <a:tc>
                  <a:txBody>
                    <a:bodyPr/>
                    <a:lstStyle/>
                    <a:p>
                      <a:pPr algn="ctr">
                        <a:lnSpc>
                          <a:spcPct val="107000"/>
                        </a:lnSpc>
                        <a:spcAft>
                          <a:spcPts val="0"/>
                        </a:spcAft>
                      </a:pPr>
                      <a:r>
                        <a:rPr lang="es-MX" sz="1100">
                          <a:effectLst/>
                        </a:rPr>
                        <a:t>11415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585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4,875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3,621</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4,119</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dirty="0">
                          <a:effectLst/>
                        </a:rPr>
                        <a:t>1541,2147</a:t>
                      </a:r>
                      <a:endParaRPr lang="es-EC"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r>
            </a:tbl>
          </a:graphicData>
        </a:graphic>
      </p:graphicFrame>
    </p:spTree>
    <p:extLst>
      <p:ext uri="{BB962C8B-B14F-4D97-AF65-F5344CB8AC3E}">
        <p14:creationId xmlns:p14="http://schemas.microsoft.com/office/powerpoint/2010/main" val="180241915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5"/>
          <p:cNvSpPr txBox="1">
            <a:spLocks/>
          </p:cNvSpPr>
          <p:nvPr/>
        </p:nvSpPr>
        <p:spPr>
          <a:xfrm>
            <a:off x="869240" y="3990"/>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dirty="0">
                <a:solidFill>
                  <a:srgbClr val="00B050"/>
                </a:solidFill>
                <a:latin typeface="Times New Roman" panose="02020603050405020304" pitchFamily="18" charset="0"/>
                <a:cs typeface="Times New Roman" panose="02020603050405020304" pitchFamily="18" charset="0"/>
              </a:rPr>
              <a:t>Resultados</a:t>
            </a:r>
          </a:p>
        </p:txBody>
      </p:sp>
      <p:sp>
        <p:nvSpPr>
          <p:cNvPr id="8" name="CuadroTexto 7"/>
          <p:cNvSpPr txBox="1"/>
          <p:nvPr/>
        </p:nvSpPr>
        <p:spPr>
          <a:xfrm>
            <a:off x="0" y="6488668"/>
            <a:ext cx="705967" cy="646331"/>
          </a:xfrm>
          <a:prstGeom prst="rect">
            <a:avLst/>
          </a:prstGeom>
          <a:noFill/>
        </p:spPr>
        <p:txBody>
          <a:bodyPr wrap="square" rtlCol="0">
            <a:spAutoFit/>
          </a:bodyPr>
          <a:lstStyle/>
          <a:p>
            <a:r>
              <a:rPr lang="en-BZ" dirty="0" smtClean="0"/>
              <a:t>29</a:t>
            </a:r>
            <a:endParaRPr lang="en-BZ" dirty="0"/>
          </a:p>
          <a:p>
            <a:endParaRPr lang="es-ES" dirty="0"/>
          </a:p>
        </p:txBody>
      </p:sp>
      <p:sp>
        <p:nvSpPr>
          <p:cNvPr id="15" name="Título 1"/>
          <p:cNvSpPr>
            <a:spLocks noGrp="1"/>
          </p:cNvSpPr>
          <p:nvPr>
            <p:ph type="title"/>
          </p:nvPr>
        </p:nvSpPr>
        <p:spPr>
          <a:xfrm>
            <a:off x="-2988840" y="99014"/>
            <a:ext cx="8911687" cy="627688"/>
          </a:xfrm>
        </p:spPr>
        <p:txBody>
          <a:bodyPr>
            <a:normAutofit/>
          </a:bodyPr>
          <a:lstStyle/>
          <a:p>
            <a:r>
              <a:rPr lang="es-EC" sz="1800" dirty="0">
                <a:solidFill>
                  <a:schemeClr val="tx1"/>
                </a:solidFill>
              </a:rPr>
              <a:t>Escenario </a:t>
            </a:r>
            <a:r>
              <a:rPr lang="es-EC" sz="1800" dirty="0" smtClean="0">
                <a:solidFill>
                  <a:schemeClr val="tx1"/>
                </a:solidFill>
              </a:rPr>
              <a:t>2 (con </a:t>
            </a:r>
            <a:r>
              <a:rPr lang="es-EC" sz="1800" dirty="0">
                <a:solidFill>
                  <a:schemeClr val="tx1"/>
                </a:solidFill>
              </a:rPr>
              <a:t>repetidora): Inundación de trafico</a:t>
            </a:r>
          </a:p>
        </p:txBody>
      </p:sp>
      <p:sp>
        <p:nvSpPr>
          <p:cNvPr id="2" name="Rectangle 2"/>
          <p:cNvSpPr>
            <a:spLocks noChangeArrowheads="1"/>
          </p:cNvSpPr>
          <p:nvPr/>
        </p:nvSpPr>
        <p:spPr bwMode="auto">
          <a:xfrm>
            <a:off x="5521411" y="1532773"/>
            <a:ext cx="352654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s-MX" i="1" dirty="0">
                <a:latin typeface="Calibri" panose="020F0502020204030204" pitchFamily="34" charset="0"/>
                <a:ea typeface="Calibri" panose="020F0502020204030204" pitchFamily="34" charset="0"/>
                <a:cs typeface="Arial" panose="020B0604020202020204" pitchFamily="34" charset="0"/>
              </a:rPr>
              <a:t>T</a:t>
            </a:r>
            <a:r>
              <a:rPr kumimoji="0" lang="es-MX" b="0" i="1"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hroughputs óptimos (10 muestras)</a:t>
            </a:r>
            <a:endParaRPr kumimoji="0" lang="es-EC" b="0" i="0" u="none" strike="noStrike" cap="none" normalizeH="0" baseline="0" dirty="0" smtClean="0">
              <a:ln>
                <a:noFill/>
              </a:ln>
              <a:solidFill>
                <a:schemeClr val="tx1"/>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b="0" i="0" u="none" strike="noStrike" cap="none" normalizeH="0" baseline="0" dirty="0" smtClean="0">
              <a:ln>
                <a:noFill/>
              </a:ln>
              <a:solidFill>
                <a:schemeClr val="tx1"/>
              </a:solidFill>
              <a:effectLst/>
              <a:latin typeface="Calibri" panose="020F0502020204030204" pitchFamily="34" charset="0"/>
            </a:endParaRPr>
          </a:p>
        </p:txBody>
      </p:sp>
      <p:sp>
        <p:nvSpPr>
          <p:cNvPr id="3" name="Rectangle 3"/>
          <p:cNvSpPr>
            <a:spLocks noChangeArrowheads="1"/>
          </p:cNvSpPr>
          <p:nvPr/>
        </p:nvSpPr>
        <p:spPr bwMode="auto">
          <a:xfrm>
            <a:off x="195644" y="356025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5" name="Rectangle 5"/>
          <p:cNvSpPr>
            <a:spLocks noChangeArrowheads="1"/>
          </p:cNvSpPr>
          <p:nvPr/>
        </p:nvSpPr>
        <p:spPr bwMode="auto">
          <a:xfrm>
            <a:off x="330142" y="4292631"/>
            <a:ext cx="295523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b="0" i="1"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Throughput óptimo promedio</a:t>
            </a:r>
            <a:endParaRPr kumimoji="0" lang="es-EC" b="0" i="0" u="none" strike="noStrike" cap="none" normalizeH="0" baseline="0" dirty="0" smtClean="0">
              <a:ln>
                <a:noFill/>
              </a:ln>
              <a:solidFill>
                <a:schemeClr val="tx1"/>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b="0" i="0" u="none" strike="noStrike" cap="none" normalizeH="0" baseline="0" dirty="0" smtClean="0">
              <a:ln>
                <a:noFill/>
              </a:ln>
              <a:solidFill>
                <a:schemeClr val="tx1"/>
              </a:solidFill>
              <a:effectLst/>
              <a:latin typeface="Calibri" panose="020F0502020204030204" pitchFamily="34" charset="0"/>
            </a:endParaRPr>
          </a:p>
        </p:txBody>
      </p:sp>
      <p:sp>
        <p:nvSpPr>
          <p:cNvPr id="6" name="Rectangle 6"/>
          <p:cNvSpPr>
            <a:spLocks noChangeArrowheads="1"/>
          </p:cNvSpPr>
          <p:nvPr/>
        </p:nvSpPr>
        <p:spPr bwMode="auto">
          <a:xfrm>
            <a:off x="3179647" y="67294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11" name="Imagen 10" descr="G:\Tesis\imagenes\f62.jpg"/>
          <p:cNvPicPr/>
          <p:nvPr/>
        </p:nvPicPr>
        <p:blipFill rotWithShape="1">
          <a:blip r:embed="rId3">
            <a:extLst>
              <a:ext uri="{28A0092B-C50C-407E-A947-70E740481C1C}">
                <a14:useLocalDpi xmlns:a14="http://schemas.microsoft.com/office/drawing/2010/main" val="0"/>
              </a:ext>
            </a:extLst>
          </a:blip>
          <a:srcRect l="6315" r="8063"/>
          <a:stretch/>
        </p:blipFill>
        <p:spPr bwMode="auto">
          <a:xfrm>
            <a:off x="3285376" y="3308523"/>
            <a:ext cx="5601212" cy="2221352"/>
          </a:xfrm>
          <a:prstGeom prst="rect">
            <a:avLst/>
          </a:prstGeom>
          <a:noFill/>
          <a:ln>
            <a:noFill/>
          </a:ln>
          <a:extLst>
            <a:ext uri="{53640926-AAD7-44D8-BBD7-CCE9431645EC}">
              <a14:shadowObscured xmlns:a14="http://schemas.microsoft.com/office/drawing/2010/main"/>
            </a:ext>
          </a:extLst>
        </p:spPr>
      </p:pic>
      <p:pic>
        <p:nvPicPr>
          <p:cNvPr id="12" name="Imagen 11" descr="G:\Tesis\imagenes\f61.jpg"/>
          <p:cNvPicPr/>
          <p:nvPr/>
        </p:nvPicPr>
        <p:blipFill rotWithShape="1">
          <a:blip r:embed="rId4">
            <a:extLst>
              <a:ext uri="{28A0092B-C50C-407E-A947-70E740481C1C}">
                <a14:useLocalDpi xmlns:a14="http://schemas.microsoft.com/office/drawing/2010/main" val="0"/>
              </a:ext>
            </a:extLst>
          </a:blip>
          <a:srcRect l="6062" r="8063"/>
          <a:stretch/>
        </p:blipFill>
        <p:spPr bwMode="auto">
          <a:xfrm>
            <a:off x="184418" y="789139"/>
            <a:ext cx="5470525" cy="218020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897740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5">
            <a:extLst>
              <a:ext uri="{FF2B5EF4-FFF2-40B4-BE49-F238E27FC236}">
                <a16:creationId xmlns="" xmlns:a16="http://schemas.microsoft.com/office/drawing/2014/main" id="{1098DC1D-5530-4FA9-AA98-9F25FFCBD242}"/>
              </a:ext>
            </a:extLst>
          </p:cNvPr>
          <p:cNvSpPr txBox="1">
            <a:spLocks/>
          </p:cNvSpPr>
          <p:nvPr/>
        </p:nvSpPr>
        <p:spPr>
          <a:xfrm>
            <a:off x="4283968" y="28978"/>
            <a:ext cx="4485184" cy="1143000"/>
          </a:xfrm>
          <a:prstGeom prst="rect">
            <a:avLst/>
          </a:prstGeom>
        </p:spPr>
        <p:txBody>
          <a:bodyPr anchor="t"/>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endParaRPr lang="es-EC" i="0" kern="0" dirty="0">
              <a:latin typeface="Times New Roman" panose="02020603050405020304" pitchFamily="18" charset="0"/>
              <a:cs typeface="Times New Roman" panose="02020603050405020304" pitchFamily="18" charset="0"/>
            </a:endParaRPr>
          </a:p>
        </p:txBody>
      </p:sp>
      <p:sp>
        <p:nvSpPr>
          <p:cNvPr id="6" name="CuadroTexto 5">
            <a:extLst>
              <a:ext uri="{FF2B5EF4-FFF2-40B4-BE49-F238E27FC236}">
                <a16:creationId xmlns="" xmlns:a16="http://schemas.microsoft.com/office/drawing/2014/main" id="{5C9AD001-8415-4A7B-8873-85B9E4C97A0A}"/>
              </a:ext>
            </a:extLst>
          </p:cNvPr>
          <p:cNvSpPr txBox="1"/>
          <p:nvPr/>
        </p:nvSpPr>
        <p:spPr>
          <a:xfrm>
            <a:off x="6732240" y="109306"/>
            <a:ext cx="4572000" cy="523220"/>
          </a:xfrm>
          <a:prstGeom prst="rect">
            <a:avLst/>
          </a:prstGeom>
          <a:noFill/>
        </p:spPr>
        <p:txBody>
          <a:bodyPr wrap="square">
            <a:spAutoFit/>
          </a:bodyPr>
          <a:lstStyle/>
          <a:p>
            <a:r>
              <a:rPr lang="es-EC" sz="2800" b="1" i="0" dirty="0">
                <a:solidFill>
                  <a:srgbClr val="00B050"/>
                </a:solidFill>
                <a:latin typeface="Times New Roman" panose="02020603050405020304" pitchFamily="18" charset="0"/>
                <a:cs typeface="Times New Roman" panose="02020603050405020304" pitchFamily="18" charset="0"/>
              </a:rPr>
              <a:t>Antecedentes</a:t>
            </a:r>
            <a:endParaRPr lang="es-MX" sz="2800" b="1" dirty="0"/>
          </a:p>
        </p:txBody>
      </p:sp>
      <p:sp>
        <p:nvSpPr>
          <p:cNvPr id="8" name="CuadroTexto 7">
            <a:extLst>
              <a:ext uri="{FF2B5EF4-FFF2-40B4-BE49-F238E27FC236}">
                <a16:creationId xmlns="" xmlns:a16="http://schemas.microsoft.com/office/drawing/2014/main" id="{74D91EC1-73AD-40C9-8F65-8FEC636242BD}"/>
              </a:ext>
            </a:extLst>
          </p:cNvPr>
          <p:cNvSpPr txBox="1"/>
          <p:nvPr/>
        </p:nvSpPr>
        <p:spPr>
          <a:xfrm>
            <a:off x="320060" y="943328"/>
            <a:ext cx="3528391" cy="1631216"/>
          </a:xfrm>
          <a:prstGeom prst="rect">
            <a:avLst/>
          </a:prstGeom>
          <a:noFill/>
        </p:spPr>
        <p:txBody>
          <a:bodyPr wrap="square">
            <a:spAutoFit/>
          </a:bodyPr>
          <a:lstStyle/>
          <a:p>
            <a:pPr algn="just"/>
            <a:r>
              <a:rPr lang="es-MX" sz="2000" dirty="0"/>
              <a:t>WiMAX fueron aprobados a partir del año 2001, su implementación oficial como IEEE 802.16 fue en abril el 2002</a:t>
            </a:r>
          </a:p>
        </p:txBody>
      </p:sp>
      <p:pic>
        <p:nvPicPr>
          <p:cNvPr id="3074" name="Picture 2" descr="WiMax: Qué es? Cómo funciona? | Tecnología + Informática">
            <a:extLst>
              <a:ext uri="{FF2B5EF4-FFF2-40B4-BE49-F238E27FC236}">
                <a16:creationId xmlns="" xmlns:a16="http://schemas.microsoft.com/office/drawing/2014/main" id="{32452304-F5D7-4CB0-8147-86A7D077E3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4562" y="2486900"/>
            <a:ext cx="3438551" cy="1800550"/>
          </a:xfrm>
          <a:prstGeom prst="rect">
            <a:avLst/>
          </a:prstGeom>
          <a:noFill/>
          <a:extLst>
            <a:ext uri="{909E8E84-426E-40DD-AFC4-6F175D3DCCD1}">
              <a14:hiddenFill xmlns:a14="http://schemas.microsoft.com/office/drawing/2010/main">
                <a:solidFill>
                  <a:srgbClr val="FFFFFF"/>
                </a:solidFill>
              </a14:hiddenFill>
            </a:ext>
          </a:extLst>
        </p:spPr>
      </p:pic>
      <p:sp>
        <p:nvSpPr>
          <p:cNvPr id="11" name="CuadroTexto 10">
            <a:extLst>
              <a:ext uri="{FF2B5EF4-FFF2-40B4-BE49-F238E27FC236}">
                <a16:creationId xmlns="" xmlns:a16="http://schemas.microsoft.com/office/drawing/2014/main" id="{3FD0A429-E7B8-4312-BA1F-7CCCF9343CEA}"/>
              </a:ext>
            </a:extLst>
          </p:cNvPr>
          <p:cNvSpPr txBox="1"/>
          <p:nvPr/>
        </p:nvSpPr>
        <p:spPr>
          <a:xfrm>
            <a:off x="4666778" y="824266"/>
            <a:ext cx="4485184" cy="1938992"/>
          </a:xfrm>
          <a:prstGeom prst="rect">
            <a:avLst/>
          </a:prstGeom>
          <a:noFill/>
        </p:spPr>
        <p:txBody>
          <a:bodyPr wrap="square">
            <a:spAutoFit/>
          </a:bodyPr>
          <a:lstStyle/>
          <a:p>
            <a:pPr algn="just"/>
            <a:r>
              <a:rPr lang="es-MX" sz="2000" dirty="0"/>
              <a:t>En el año 2003 se define el estándar IEEE 802.16a, 2 y 11 GHz y sin línea de vista, en 2004 se define el estándar IEEE 802.16-2014,y se puede operar con distancias entre 5 a 50 km.</a:t>
            </a:r>
          </a:p>
        </p:txBody>
      </p:sp>
      <p:sp>
        <p:nvSpPr>
          <p:cNvPr id="13" name="CuadroTexto 12">
            <a:extLst>
              <a:ext uri="{FF2B5EF4-FFF2-40B4-BE49-F238E27FC236}">
                <a16:creationId xmlns="" xmlns:a16="http://schemas.microsoft.com/office/drawing/2014/main" id="{A249F913-D221-4B39-811F-2052B6BD712C}"/>
              </a:ext>
            </a:extLst>
          </p:cNvPr>
          <p:cNvSpPr txBox="1"/>
          <p:nvPr/>
        </p:nvSpPr>
        <p:spPr>
          <a:xfrm>
            <a:off x="2344562" y="4638368"/>
            <a:ext cx="3758270" cy="1200329"/>
          </a:xfrm>
          <a:prstGeom prst="rect">
            <a:avLst/>
          </a:prstGeom>
          <a:noFill/>
        </p:spPr>
        <p:txBody>
          <a:bodyPr wrap="square">
            <a:spAutoFit/>
          </a:bodyPr>
          <a:lstStyle/>
          <a:p>
            <a:pPr algn="just"/>
            <a:r>
              <a:rPr lang="es-MX" sz="1800" dirty="0">
                <a:effectLst/>
                <a:latin typeface="Arial" panose="020B0604020202020204" pitchFamily="34" charset="0"/>
                <a:ea typeface="Arial" panose="020B0604020202020204" pitchFamily="34" charset="0"/>
              </a:rPr>
              <a:t>En 2009 se desarrolla el estándar IEEE 802.16-2009, que incorpora, el uso de bandas no licenciadas 10 y 66 GHz</a:t>
            </a:r>
            <a:endParaRPr lang="es-MX" dirty="0"/>
          </a:p>
        </p:txBody>
      </p:sp>
      <p:sp>
        <p:nvSpPr>
          <p:cNvPr id="14" name="CuadroTexto 13">
            <a:extLst>
              <a:ext uri="{FF2B5EF4-FFF2-40B4-BE49-F238E27FC236}">
                <a16:creationId xmlns="" xmlns:a16="http://schemas.microsoft.com/office/drawing/2014/main" id="{D1CDB3EE-4332-46BE-B5CE-FC191B306995}"/>
              </a:ext>
            </a:extLst>
          </p:cNvPr>
          <p:cNvSpPr txBox="1"/>
          <p:nvPr/>
        </p:nvSpPr>
        <p:spPr>
          <a:xfrm>
            <a:off x="0" y="6495522"/>
            <a:ext cx="705967" cy="369332"/>
          </a:xfrm>
          <a:prstGeom prst="rect">
            <a:avLst/>
          </a:prstGeom>
          <a:noFill/>
        </p:spPr>
        <p:txBody>
          <a:bodyPr wrap="square" rtlCol="0">
            <a:spAutoFit/>
          </a:bodyPr>
          <a:lstStyle/>
          <a:p>
            <a:r>
              <a:rPr lang="es-ES" dirty="0"/>
              <a:t>3</a:t>
            </a:r>
          </a:p>
        </p:txBody>
      </p:sp>
    </p:spTree>
    <p:extLst>
      <p:ext uri="{BB962C8B-B14F-4D97-AF65-F5344CB8AC3E}">
        <p14:creationId xmlns:p14="http://schemas.microsoft.com/office/powerpoint/2010/main" val="3655816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5"/>
          <p:cNvSpPr txBox="1">
            <a:spLocks/>
          </p:cNvSpPr>
          <p:nvPr/>
        </p:nvSpPr>
        <p:spPr>
          <a:xfrm>
            <a:off x="869240" y="3990"/>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dirty="0">
                <a:solidFill>
                  <a:srgbClr val="00B050"/>
                </a:solidFill>
                <a:latin typeface="Times New Roman" panose="02020603050405020304" pitchFamily="18" charset="0"/>
                <a:cs typeface="Times New Roman" panose="02020603050405020304" pitchFamily="18" charset="0"/>
              </a:rPr>
              <a:t>Resultados</a:t>
            </a:r>
          </a:p>
        </p:txBody>
      </p:sp>
      <p:sp>
        <p:nvSpPr>
          <p:cNvPr id="8" name="CuadroTexto 7"/>
          <p:cNvSpPr txBox="1"/>
          <p:nvPr/>
        </p:nvSpPr>
        <p:spPr>
          <a:xfrm>
            <a:off x="0" y="6488668"/>
            <a:ext cx="705967" cy="646331"/>
          </a:xfrm>
          <a:prstGeom prst="rect">
            <a:avLst/>
          </a:prstGeom>
          <a:noFill/>
        </p:spPr>
        <p:txBody>
          <a:bodyPr wrap="square" rtlCol="0">
            <a:spAutoFit/>
          </a:bodyPr>
          <a:lstStyle/>
          <a:p>
            <a:r>
              <a:rPr lang="en-BZ" dirty="0" smtClean="0"/>
              <a:t>30</a:t>
            </a:r>
            <a:endParaRPr lang="en-BZ" dirty="0"/>
          </a:p>
          <a:p>
            <a:endParaRPr lang="es-ES" dirty="0"/>
          </a:p>
        </p:txBody>
      </p:sp>
      <p:sp>
        <p:nvSpPr>
          <p:cNvPr id="15" name="Título 1"/>
          <p:cNvSpPr>
            <a:spLocks noGrp="1"/>
          </p:cNvSpPr>
          <p:nvPr>
            <p:ph type="title"/>
          </p:nvPr>
        </p:nvSpPr>
        <p:spPr>
          <a:xfrm>
            <a:off x="-2988840" y="99014"/>
            <a:ext cx="8911687" cy="627688"/>
          </a:xfrm>
        </p:spPr>
        <p:txBody>
          <a:bodyPr>
            <a:normAutofit/>
          </a:bodyPr>
          <a:lstStyle/>
          <a:p>
            <a:r>
              <a:rPr lang="es-EC" sz="1800" dirty="0">
                <a:solidFill>
                  <a:schemeClr val="tx1"/>
                </a:solidFill>
              </a:rPr>
              <a:t>Escenario </a:t>
            </a:r>
            <a:r>
              <a:rPr lang="es-EC" sz="1800" dirty="0" smtClean="0">
                <a:solidFill>
                  <a:schemeClr val="tx1"/>
                </a:solidFill>
              </a:rPr>
              <a:t>2 (con </a:t>
            </a:r>
            <a:r>
              <a:rPr lang="es-EC" sz="1800" dirty="0">
                <a:solidFill>
                  <a:schemeClr val="tx1"/>
                </a:solidFill>
              </a:rPr>
              <a:t>repetidora): Inundación de trafico</a:t>
            </a:r>
          </a:p>
        </p:txBody>
      </p:sp>
      <p:sp>
        <p:nvSpPr>
          <p:cNvPr id="2" name="Rectangle 2"/>
          <p:cNvSpPr>
            <a:spLocks noChangeArrowheads="1"/>
          </p:cNvSpPr>
          <p:nvPr/>
        </p:nvSpPr>
        <p:spPr bwMode="auto">
          <a:xfrm>
            <a:off x="5558133" y="1725625"/>
            <a:ext cx="268515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b="0" i="1"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Comportamiento del Delay</a:t>
            </a:r>
            <a:endParaRPr kumimoji="0" lang="es-EC" b="0" i="0" u="none" strike="noStrike" cap="none" normalizeH="0" baseline="0" dirty="0" smtClean="0">
              <a:ln>
                <a:noFill/>
              </a:ln>
              <a:solidFill>
                <a:schemeClr val="tx1"/>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b="0" i="0" u="none" strike="noStrike" cap="none" normalizeH="0" baseline="0" dirty="0" smtClean="0">
              <a:ln>
                <a:noFill/>
              </a:ln>
              <a:solidFill>
                <a:schemeClr val="tx1"/>
              </a:solidFill>
              <a:effectLst/>
              <a:latin typeface="Calibri" panose="020F0502020204030204" pitchFamily="34" charset="0"/>
            </a:endParaRPr>
          </a:p>
        </p:txBody>
      </p:sp>
      <p:sp>
        <p:nvSpPr>
          <p:cNvPr id="3" name="Rectangle 3"/>
          <p:cNvSpPr>
            <a:spLocks noChangeArrowheads="1"/>
          </p:cNvSpPr>
          <p:nvPr/>
        </p:nvSpPr>
        <p:spPr bwMode="auto">
          <a:xfrm>
            <a:off x="195644" y="41460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6" name="Rectangle 5"/>
          <p:cNvSpPr>
            <a:spLocks noChangeArrowheads="1"/>
          </p:cNvSpPr>
          <p:nvPr/>
        </p:nvSpPr>
        <p:spPr bwMode="auto">
          <a:xfrm>
            <a:off x="716124" y="4605021"/>
            <a:ext cx="262302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b="0" i="1"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Comportamiento del Jitter</a:t>
            </a:r>
            <a:endParaRPr kumimoji="0" lang="es-EC" b="0" i="0" u="none" strike="noStrike" cap="none" normalizeH="0" baseline="0" dirty="0" smtClean="0">
              <a:ln>
                <a:noFill/>
              </a:ln>
              <a:solidFill>
                <a:schemeClr val="tx1"/>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b="0" i="0" u="none" strike="noStrike" cap="none" normalizeH="0" baseline="0" dirty="0" smtClean="0">
              <a:ln>
                <a:noFill/>
              </a:ln>
              <a:solidFill>
                <a:schemeClr val="tx1"/>
              </a:solidFill>
              <a:effectLst/>
              <a:latin typeface="Calibri" panose="020F0502020204030204" pitchFamily="34" charset="0"/>
            </a:endParaRPr>
          </a:p>
        </p:txBody>
      </p:sp>
      <p:sp>
        <p:nvSpPr>
          <p:cNvPr id="9" name="Rectangle 6"/>
          <p:cNvSpPr>
            <a:spLocks noChangeArrowheads="1"/>
          </p:cNvSpPr>
          <p:nvPr/>
        </p:nvSpPr>
        <p:spPr bwMode="auto">
          <a:xfrm>
            <a:off x="4067944" y="649778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11" name="Imagen 10" descr="G:\Tesis\imagenes\f64.jpg"/>
          <p:cNvPicPr/>
          <p:nvPr/>
        </p:nvPicPr>
        <p:blipFill rotWithShape="1">
          <a:blip r:embed="rId3">
            <a:extLst>
              <a:ext uri="{28A0092B-C50C-407E-A947-70E740481C1C}">
                <a14:useLocalDpi xmlns:a14="http://schemas.microsoft.com/office/drawing/2010/main" val="0"/>
              </a:ext>
            </a:extLst>
          </a:blip>
          <a:srcRect l="7775" r="7457"/>
          <a:stretch/>
        </p:blipFill>
        <p:spPr bwMode="auto">
          <a:xfrm>
            <a:off x="3563888" y="3404931"/>
            <a:ext cx="5356423" cy="2495874"/>
          </a:xfrm>
          <a:prstGeom prst="rect">
            <a:avLst/>
          </a:prstGeom>
          <a:noFill/>
          <a:ln>
            <a:noFill/>
          </a:ln>
          <a:extLst>
            <a:ext uri="{53640926-AAD7-44D8-BBD7-CCE9431645EC}">
              <a14:shadowObscured xmlns:a14="http://schemas.microsoft.com/office/drawing/2010/main"/>
            </a:ext>
          </a:extLst>
        </p:spPr>
      </p:pic>
      <p:pic>
        <p:nvPicPr>
          <p:cNvPr id="12" name="Imagen 11" descr="G:\Tesis\imagenes\f63.jpg"/>
          <p:cNvPicPr/>
          <p:nvPr/>
        </p:nvPicPr>
        <p:blipFill rotWithShape="1">
          <a:blip r:embed="rId4">
            <a:extLst>
              <a:ext uri="{28A0092B-C50C-407E-A947-70E740481C1C}">
                <a14:useLocalDpi xmlns:a14="http://schemas.microsoft.com/office/drawing/2010/main" val="0"/>
              </a:ext>
            </a:extLst>
          </a:blip>
          <a:srcRect l="8356" r="6549"/>
          <a:stretch/>
        </p:blipFill>
        <p:spPr bwMode="auto">
          <a:xfrm>
            <a:off x="86338" y="625140"/>
            <a:ext cx="5471795" cy="274574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9166593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txBox="1">
            <a:spLocks/>
          </p:cNvSpPr>
          <p:nvPr/>
        </p:nvSpPr>
        <p:spPr>
          <a:xfrm>
            <a:off x="869240" y="-27384"/>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dirty="0">
                <a:solidFill>
                  <a:srgbClr val="00B050"/>
                </a:solidFill>
                <a:latin typeface="Times New Roman" panose="02020603050405020304" pitchFamily="18" charset="0"/>
                <a:cs typeface="Times New Roman" panose="02020603050405020304" pitchFamily="18" charset="0"/>
              </a:rPr>
              <a:t>Resultados</a:t>
            </a:r>
          </a:p>
        </p:txBody>
      </p:sp>
      <p:sp>
        <p:nvSpPr>
          <p:cNvPr id="7" name="CuadroTexto 6"/>
          <p:cNvSpPr txBox="1"/>
          <p:nvPr/>
        </p:nvSpPr>
        <p:spPr>
          <a:xfrm>
            <a:off x="0" y="6488668"/>
            <a:ext cx="705967" cy="646331"/>
          </a:xfrm>
          <a:prstGeom prst="rect">
            <a:avLst/>
          </a:prstGeom>
          <a:noFill/>
        </p:spPr>
        <p:txBody>
          <a:bodyPr wrap="square" rtlCol="0">
            <a:spAutoFit/>
          </a:bodyPr>
          <a:lstStyle/>
          <a:p>
            <a:r>
              <a:rPr lang="en-BZ" dirty="0" smtClean="0"/>
              <a:t>31</a:t>
            </a:r>
            <a:endParaRPr lang="en-BZ" dirty="0"/>
          </a:p>
          <a:p>
            <a:endParaRPr lang="es-ES" dirty="0"/>
          </a:p>
        </p:txBody>
      </p:sp>
      <p:sp>
        <p:nvSpPr>
          <p:cNvPr id="11" name="Título 1"/>
          <p:cNvSpPr>
            <a:spLocks noGrp="1"/>
          </p:cNvSpPr>
          <p:nvPr>
            <p:ph type="title"/>
          </p:nvPr>
        </p:nvSpPr>
        <p:spPr>
          <a:xfrm>
            <a:off x="-35380" y="28298"/>
            <a:ext cx="5844809" cy="515818"/>
          </a:xfrm>
        </p:spPr>
        <p:txBody>
          <a:bodyPr>
            <a:normAutofit/>
          </a:bodyPr>
          <a:lstStyle/>
          <a:p>
            <a:r>
              <a:rPr lang="es-EC" sz="1800" dirty="0">
                <a:solidFill>
                  <a:schemeClr val="tx1"/>
                </a:solidFill>
              </a:rPr>
              <a:t>Escenario 2</a:t>
            </a:r>
            <a:r>
              <a:rPr lang="es-EC" sz="1800" dirty="0" smtClean="0">
                <a:solidFill>
                  <a:schemeClr val="tx1"/>
                </a:solidFill>
              </a:rPr>
              <a:t> (con </a:t>
            </a:r>
            <a:r>
              <a:rPr lang="es-EC" sz="1800" dirty="0">
                <a:solidFill>
                  <a:schemeClr val="tx1"/>
                </a:solidFill>
              </a:rPr>
              <a:t>repetidora): Prueba códecs de voz</a:t>
            </a:r>
          </a:p>
        </p:txBody>
      </p:sp>
      <p:sp>
        <p:nvSpPr>
          <p:cNvPr id="2" name="Rectángulo 1"/>
          <p:cNvSpPr/>
          <p:nvPr/>
        </p:nvSpPr>
        <p:spPr>
          <a:xfrm>
            <a:off x="352983" y="4509120"/>
            <a:ext cx="4150047" cy="1585562"/>
          </a:xfrm>
          <a:prstGeom prst="rect">
            <a:avLst/>
          </a:prstGeom>
        </p:spPr>
        <p:txBody>
          <a:bodyPr wrap="none">
            <a:spAutoFit/>
          </a:bodyPr>
          <a:lstStyle/>
          <a:p>
            <a:pPr>
              <a:lnSpc>
                <a:spcPct val="107000"/>
              </a:lnSpc>
              <a:spcAft>
                <a:spcPts val="800"/>
              </a:spcAft>
            </a:pPr>
            <a:r>
              <a:rPr lang="es-EC" dirty="0">
                <a:latin typeface="Calibri" panose="020F0502020204030204" pitchFamily="34" charset="0"/>
                <a:ea typeface="Calibri" panose="020F0502020204030204" pitchFamily="34" charset="0"/>
                <a:cs typeface="Times New Roman" panose="02020603050405020304" pitchFamily="18" charset="0"/>
              </a:rPr>
              <a:t>Datos: </a:t>
            </a:r>
            <a:endParaRPr lang="es-EC"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C" dirty="0" smtClean="0">
                <a:latin typeface="Calibri" panose="020F0502020204030204" pitchFamily="34" charset="0"/>
                <a:ea typeface="Calibri" panose="020F0502020204030204" pitchFamily="34" charset="0"/>
                <a:cs typeface="Times New Roman" panose="02020603050405020304" pitchFamily="18" charset="0"/>
              </a:rPr>
              <a:t>Velocidad de transmisión: 100 Paquetes/s </a:t>
            </a:r>
          </a:p>
          <a:p>
            <a:pPr>
              <a:lnSpc>
                <a:spcPct val="107000"/>
              </a:lnSpc>
              <a:spcAft>
                <a:spcPts val="800"/>
              </a:spcAft>
            </a:pPr>
            <a:r>
              <a:rPr lang="es-EC" dirty="0" smtClean="0">
                <a:latin typeface="Calibri" panose="020F0502020204030204" pitchFamily="34" charset="0"/>
                <a:ea typeface="Calibri" panose="020F0502020204030204" pitchFamily="34" charset="0"/>
                <a:cs typeface="Times New Roman" panose="02020603050405020304" pitchFamily="18" charset="0"/>
              </a:rPr>
              <a:t>Tiempo: 100 s</a:t>
            </a:r>
            <a:endParaRPr lang="es-EC"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C" dirty="0" smtClean="0">
                <a:latin typeface="Calibri" panose="020F0502020204030204" pitchFamily="34" charset="0"/>
                <a:ea typeface="Calibri" panose="020F0502020204030204" pitchFamily="34" charset="0"/>
                <a:cs typeface="Times New Roman" panose="02020603050405020304" pitchFamily="18" charset="0"/>
              </a:rPr>
              <a:t>Tamaño paquete: 120 bytes</a:t>
            </a:r>
          </a:p>
        </p:txBody>
      </p:sp>
      <p:graphicFrame>
        <p:nvGraphicFramePr>
          <p:cNvPr id="4" name="Tabla 3"/>
          <p:cNvGraphicFramePr>
            <a:graphicFrameLocks noGrp="1"/>
          </p:cNvGraphicFramePr>
          <p:nvPr>
            <p:extLst>
              <p:ext uri="{D42A27DB-BD31-4B8C-83A1-F6EECF244321}">
                <p14:modId xmlns:p14="http://schemas.microsoft.com/office/powerpoint/2010/main" val="1707915132"/>
              </p:ext>
            </p:extLst>
          </p:nvPr>
        </p:nvGraphicFramePr>
        <p:xfrm>
          <a:off x="1403648" y="1115616"/>
          <a:ext cx="6480720" cy="3270574"/>
        </p:xfrm>
        <a:graphic>
          <a:graphicData uri="http://schemas.openxmlformats.org/drawingml/2006/table">
            <a:tbl>
              <a:tblPr firstRow="1" firstCol="1" bandRow="1">
                <a:tableStyleId>{5940675A-B579-460E-94D1-54222C63F5DA}</a:tableStyleId>
              </a:tblPr>
              <a:tblGrid>
                <a:gridCol w="396760"/>
                <a:gridCol w="611352"/>
                <a:gridCol w="864096"/>
                <a:gridCol w="720080"/>
                <a:gridCol w="720080"/>
                <a:gridCol w="792088"/>
                <a:gridCol w="720080"/>
                <a:gridCol w="720080"/>
                <a:gridCol w="936104"/>
              </a:tblGrid>
              <a:tr h="938530">
                <a:tc>
                  <a:txBody>
                    <a:bodyPr/>
                    <a:lstStyle/>
                    <a:p>
                      <a:pPr marL="71755" marR="71755" algn="ctr">
                        <a:lnSpc>
                          <a:spcPct val="107000"/>
                        </a:lnSpc>
                        <a:spcAft>
                          <a:spcPts val="0"/>
                        </a:spcAft>
                      </a:pPr>
                      <a:r>
                        <a:rPr lang="es-MX" sz="1100" dirty="0">
                          <a:effectLst/>
                        </a:rPr>
                        <a:t># Flujos</a:t>
                      </a:r>
                      <a:endParaRPr lang="es-EC"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a:effectLst/>
                        </a:rPr>
                        <a:t>PKG por segundo</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a:effectLst/>
                        </a:rPr>
                        <a:t>PKG totales enviados</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a:effectLst/>
                        </a:rPr>
                        <a:t>PKG totales recibidos</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a:effectLst/>
                        </a:rPr>
                        <a:t>PKG perdidos</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a:effectLst/>
                        </a:rPr>
                        <a:t>PKG perdidos [%]</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a:effectLst/>
                        </a:rPr>
                        <a:t>Delay [ms]</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a:effectLst/>
                        </a:rPr>
                        <a:t>Jitter [ms]</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dirty="0">
                          <a:effectLst/>
                        </a:rPr>
                        <a:t>Throughput [kbps]</a:t>
                      </a:r>
                      <a:endParaRPr lang="es-EC"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r>
              <a:tr h="0">
                <a:tc>
                  <a:txBody>
                    <a:bodyPr/>
                    <a:lstStyle/>
                    <a:p>
                      <a:pPr algn="ctr">
                        <a:lnSpc>
                          <a:spcPct val="107000"/>
                        </a:lnSpc>
                        <a:spcAft>
                          <a:spcPts val="0"/>
                        </a:spcAft>
                      </a:pPr>
                      <a:r>
                        <a:rPr lang="es-MX" sz="1100">
                          <a:effectLst/>
                        </a:rPr>
                        <a:t>1</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10000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9858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142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1,42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3,523</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1,490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79,4529</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20000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19738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262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1,31</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3,94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1,246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157,9048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3</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300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30000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dirty="0">
                          <a:effectLst/>
                        </a:rPr>
                        <a:t>29602</a:t>
                      </a:r>
                      <a:endParaRPr lang="es-EC"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398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1,3267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4,401</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1,603</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239,1784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40000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39389</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611</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1,5275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4,356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1,104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321,5629</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500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50000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49277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723</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1,446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4,572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0,992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384,087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600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60000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59035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965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1,6083</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5,504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0,964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479,2754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700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70000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68699</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1301</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1,8586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5,598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1,412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581,4537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800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80000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78261</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1739</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2,1737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5,296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0,923</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639,888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9</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900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90000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87731</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2269</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2,5211</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5,502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0,865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705,8308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10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100000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97024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2976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2,976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5,823</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0,854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751,904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15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1500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150000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144433</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5567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3,7113</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6,83</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0,823</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1170,8453</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48260">
                <a:tc>
                  <a:txBody>
                    <a:bodyPr/>
                    <a:lstStyle/>
                    <a:p>
                      <a:pPr algn="ctr">
                        <a:lnSpc>
                          <a:spcPct val="107000"/>
                        </a:lnSpc>
                        <a:spcAft>
                          <a:spcPts val="0"/>
                        </a:spcAft>
                      </a:pPr>
                      <a:r>
                        <a:rPr lang="es-MX" sz="1100">
                          <a:effectLst/>
                        </a:rPr>
                        <a:t>20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200000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190790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9210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4,605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6,729</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0,839</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1518,0943</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25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2500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250000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236247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13753</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5,5012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6,904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0,771</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dirty="0">
                          <a:effectLst/>
                        </a:rPr>
                        <a:t>1879,9871</a:t>
                      </a:r>
                      <a:endParaRPr lang="es-EC"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bl>
          </a:graphicData>
        </a:graphic>
      </p:graphicFrame>
      <p:sp>
        <p:nvSpPr>
          <p:cNvPr id="5" name="Rectangle 1"/>
          <p:cNvSpPr>
            <a:spLocks noChangeArrowheads="1"/>
          </p:cNvSpPr>
          <p:nvPr/>
        </p:nvSpPr>
        <p:spPr bwMode="auto">
          <a:xfrm>
            <a:off x="1331640" y="703787"/>
            <a:ext cx="135646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s-MX" i="1" dirty="0">
                <a:latin typeface="Calibri" panose="020F0502020204030204" pitchFamily="34" charset="0"/>
                <a:ea typeface="Calibri" panose="020F0502020204030204" pitchFamily="34" charset="0"/>
                <a:cs typeface="Arial" panose="020B0604020202020204" pitchFamily="34" charset="0"/>
              </a:rPr>
              <a:t>C</a:t>
            </a:r>
            <a:r>
              <a:rPr kumimoji="0" lang="es-MX" b="0" i="1"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ódec G.711</a:t>
            </a:r>
            <a:endParaRPr kumimoji="0" lang="es-EC" b="0" i="0" u="none" strike="noStrike" cap="none" normalizeH="0" baseline="0" dirty="0" smtClean="0">
              <a:ln>
                <a:noFill/>
              </a:ln>
              <a:solidFill>
                <a:schemeClr val="tx1"/>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b="0" i="0" u="none" strike="noStrike" cap="none" normalizeH="0" baseline="0" dirty="0" smtClean="0">
              <a:ln>
                <a:noFill/>
              </a:ln>
              <a:solidFill>
                <a:schemeClr val="tx1"/>
              </a:solidFill>
              <a:effectLst/>
              <a:latin typeface="Calibri" panose="020F0502020204030204" pitchFamily="34" charset="0"/>
            </a:endParaRPr>
          </a:p>
        </p:txBody>
      </p:sp>
    </p:spTree>
    <p:extLst>
      <p:ext uri="{BB962C8B-B14F-4D97-AF65-F5344CB8AC3E}">
        <p14:creationId xmlns:p14="http://schemas.microsoft.com/office/powerpoint/2010/main" val="30231418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txBox="1">
            <a:spLocks/>
          </p:cNvSpPr>
          <p:nvPr/>
        </p:nvSpPr>
        <p:spPr>
          <a:xfrm>
            <a:off x="869240" y="-27384"/>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dirty="0">
                <a:solidFill>
                  <a:srgbClr val="00B050"/>
                </a:solidFill>
                <a:latin typeface="Times New Roman" panose="02020603050405020304" pitchFamily="18" charset="0"/>
                <a:cs typeface="Times New Roman" panose="02020603050405020304" pitchFamily="18" charset="0"/>
              </a:rPr>
              <a:t>Resultados</a:t>
            </a:r>
          </a:p>
        </p:txBody>
      </p:sp>
      <p:sp>
        <p:nvSpPr>
          <p:cNvPr id="7" name="CuadroTexto 6"/>
          <p:cNvSpPr txBox="1"/>
          <p:nvPr/>
        </p:nvSpPr>
        <p:spPr>
          <a:xfrm>
            <a:off x="0" y="6488668"/>
            <a:ext cx="705967" cy="646331"/>
          </a:xfrm>
          <a:prstGeom prst="rect">
            <a:avLst/>
          </a:prstGeom>
          <a:noFill/>
        </p:spPr>
        <p:txBody>
          <a:bodyPr wrap="square" rtlCol="0">
            <a:spAutoFit/>
          </a:bodyPr>
          <a:lstStyle/>
          <a:p>
            <a:r>
              <a:rPr lang="en-BZ" dirty="0" smtClean="0"/>
              <a:t>32</a:t>
            </a:r>
            <a:endParaRPr lang="en-BZ" dirty="0"/>
          </a:p>
          <a:p>
            <a:endParaRPr lang="es-ES" dirty="0"/>
          </a:p>
        </p:txBody>
      </p:sp>
      <p:sp>
        <p:nvSpPr>
          <p:cNvPr id="11" name="Título 1"/>
          <p:cNvSpPr>
            <a:spLocks noGrp="1"/>
          </p:cNvSpPr>
          <p:nvPr>
            <p:ph type="title"/>
          </p:nvPr>
        </p:nvSpPr>
        <p:spPr>
          <a:xfrm>
            <a:off x="-35380" y="28298"/>
            <a:ext cx="5844809" cy="515818"/>
          </a:xfrm>
        </p:spPr>
        <p:txBody>
          <a:bodyPr>
            <a:normAutofit/>
          </a:bodyPr>
          <a:lstStyle/>
          <a:p>
            <a:r>
              <a:rPr lang="es-EC" sz="1800" dirty="0">
                <a:solidFill>
                  <a:schemeClr val="tx1"/>
                </a:solidFill>
              </a:rPr>
              <a:t>Escenario </a:t>
            </a:r>
            <a:r>
              <a:rPr lang="es-EC" sz="1800" dirty="0" smtClean="0">
                <a:solidFill>
                  <a:schemeClr val="tx1"/>
                </a:solidFill>
              </a:rPr>
              <a:t>2 (con </a:t>
            </a:r>
            <a:r>
              <a:rPr lang="es-EC" sz="1800" dirty="0">
                <a:solidFill>
                  <a:schemeClr val="tx1"/>
                </a:solidFill>
              </a:rPr>
              <a:t>repetidora): Prueba códecs de voz</a:t>
            </a:r>
          </a:p>
        </p:txBody>
      </p:sp>
      <p:sp>
        <p:nvSpPr>
          <p:cNvPr id="2" name="Rectangle 2"/>
          <p:cNvSpPr>
            <a:spLocks noChangeArrowheads="1"/>
          </p:cNvSpPr>
          <p:nvPr/>
        </p:nvSpPr>
        <p:spPr bwMode="auto">
          <a:xfrm>
            <a:off x="5404329" y="1845963"/>
            <a:ext cx="373159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b="0" i="1"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Delay en función de cantidad de flujos</a:t>
            </a:r>
            <a:endParaRPr kumimoji="0" lang="es-EC" b="0" i="0" u="none" strike="noStrike" cap="none" normalizeH="0" baseline="0" dirty="0" smtClean="0">
              <a:ln>
                <a:noFill/>
              </a:ln>
              <a:solidFill>
                <a:schemeClr val="tx1"/>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b="0" i="0" u="none" strike="noStrike" cap="none" normalizeH="0" baseline="0" dirty="0" smtClean="0">
              <a:ln>
                <a:noFill/>
              </a:ln>
              <a:solidFill>
                <a:schemeClr val="tx1"/>
              </a:solidFill>
              <a:effectLst/>
              <a:latin typeface="Calibri" panose="020F0502020204030204" pitchFamily="34" charset="0"/>
            </a:endParaRPr>
          </a:p>
        </p:txBody>
      </p:sp>
      <p:sp>
        <p:nvSpPr>
          <p:cNvPr id="3" name="Rectangle 3"/>
          <p:cNvSpPr>
            <a:spLocks noChangeArrowheads="1"/>
          </p:cNvSpPr>
          <p:nvPr/>
        </p:nvSpPr>
        <p:spPr bwMode="auto">
          <a:xfrm>
            <a:off x="179512" y="343626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5"/>
          <p:cNvSpPr>
            <a:spLocks noChangeArrowheads="1"/>
          </p:cNvSpPr>
          <p:nvPr/>
        </p:nvSpPr>
        <p:spPr bwMode="auto">
          <a:xfrm>
            <a:off x="77857" y="4394676"/>
            <a:ext cx="366946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b="0" i="1"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Jitter en función de cantidad de flujos</a:t>
            </a:r>
            <a:endParaRPr kumimoji="0" lang="es-EC" b="0" i="0" u="none" strike="noStrike" cap="none" normalizeH="0" baseline="0" dirty="0" smtClean="0">
              <a:ln>
                <a:noFill/>
              </a:ln>
              <a:solidFill>
                <a:schemeClr val="tx1"/>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b="0" i="0" u="none" strike="noStrike" cap="none" normalizeH="0" baseline="0" dirty="0" smtClean="0">
              <a:ln>
                <a:noFill/>
              </a:ln>
              <a:solidFill>
                <a:schemeClr val="tx1"/>
              </a:solidFill>
              <a:effectLst/>
              <a:latin typeface="Calibri" panose="020F0502020204030204" pitchFamily="34" charset="0"/>
            </a:endParaRPr>
          </a:p>
        </p:txBody>
      </p:sp>
      <p:sp>
        <p:nvSpPr>
          <p:cNvPr id="9" name="Rectangle 6"/>
          <p:cNvSpPr>
            <a:spLocks noChangeArrowheads="1"/>
          </p:cNvSpPr>
          <p:nvPr/>
        </p:nvSpPr>
        <p:spPr bwMode="auto">
          <a:xfrm>
            <a:off x="3347864" y="615199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12" name="Imagen 11" descr="G:\Tesis\imagenes\f66.jpg"/>
          <p:cNvPicPr/>
          <p:nvPr/>
        </p:nvPicPr>
        <p:blipFill rotWithShape="1">
          <a:blip r:embed="rId2">
            <a:extLst>
              <a:ext uri="{28A0092B-C50C-407E-A947-70E740481C1C}">
                <a14:useLocalDpi xmlns:a14="http://schemas.microsoft.com/office/drawing/2010/main" val="0"/>
              </a:ext>
            </a:extLst>
          </a:blip>
          <a:srcRect l="7344" r="7582"/>
          <a:stretch/>
        </p:blipFill>
        <p:spPr bwMode="auto">
          <a:xfrm>
            <a:off x="3652721" y="3456834"/>
            <a:ext cx="5469890" cy="2329756"/>
          </a:xfrm>
          <a:prstGeom prst="rect">
            <a:avLst/>
          </a:prstGeom>
          <a:noFill/>
          <a:ln>
            <a:noFill/>
          </a:ln>
          <a:extLst>
            <a:ext uri="{53640926-AAD7-44D8-BBD7-CCE9431645EC}">
              <a14:shadowObscured xmlns:a14="http://schemas.microsoft.com/office/drawing/2010/main"/>
            </a:ext>
          </a:extLst>
        </p:spPr>
      </p:pic>
      <p:pic>
        <p:nvPicPr>
          <p:cNvPr id="13" name="Imagen 12" descr="G:\Tesis\imagenes\f65.jpg"/>
          <p:cNvPicPr/>
          <p:nvPr/>
        </p:nvPicPr>
        <p:blipFill rotWithShape="1">
          <a:blip r:embed="rId3">
            <a:extLst>
              <a:ext uri="{28A0092B-C50C-407E-A947-70E740481C1C}">
                <a14:useLocalDpi xmlns:a14="http://schemas.microsoft.com/office/drawing/2010/main" val="0"/>
              </a:ext>
            </a:extLst>
          </a:blip>
          <a:srcRect l="8610" r="8067"/>
          <a:stretch/>
        </p:blipFill>
        <p:spPr bwMode="auto">
          <a:xfrm>
            <a:off x="50412" y="707500"/>
            <a:ext cx="5353918" cy="275844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8580973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txBox="1">
            <a:spLocks/>
          </p:cNvSpPr>
          <p:nvPr/>
        </p:nvSpPr>
        <p:spPr>
          <a:xfrm>
            <a:off x="869240" y="-27384"/>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dirty="0">
                <a:solidFill>
                  <a:srgbClr val="00B050"/>
                </a:solidFill>
                <a:latin typeface="Times New Roman" panose="02020603050405020304" pitchFamily="18" charset="0"/>
                <a:cs typeface="Times New Roman" panose="02020603050405020304" pitchFamily="18" charset="0"/>
              </a:rPr>
              <a:t>Resultados</a:t>
            </a:r>
          </a:p>
        </p:txBody>
      </p:sp>
      <p:sp>
        <p:nvSpPr>
          <p:cNvPr id="7" name="CuadroTexto 6"/>
          <p:cNvSpPr txBox="1"/>
          <p:nvPr/>
        </p:nvSpPr>
        <p:spPr>
          <a:xfrm>
            <a:off x="0" y="6488668"/>
            <a:ext cx="705967" cy="646331"/>
          </a:xfrm>
          <a:prstGeom prst="rect">
            <a:avLst/>
          </a:prstGeom>
          <a:noFill/>
        </p:spPr>
        <p:txBody>
          <a:bodyPr wrap="square" rtlCol="0">
            <a:spAutoFit/>
          </a:bodyPr>
          <a:lstStyle/>
          <a:p>
            <a:r>
              <a:rPr lang="en-BZ" dirty="0" smtClean="0"/>
              <a:t>33</a:t>
            </a:r>
            <a:endParaRPr lang="en-BZ" dirty="0"/>
          </a:p>
          <a:p>
            <a:endParaRPr lang="es-ES" dirty="0"/>
          </a:p>
        </p:txBody>
      </p:sp>
      <p:sp>
        <p:nvSpPr>
          <p:cNvPr id="11" name="Título 1"/>
          <p:cNvSpPr>
            <a:spLocks noGrp="1"/>
          </p:cNvSpPr>
          <p:nvPr>
            <p:ph type="title"/>
          </p:nvPr>
        </p:nvSpPr>
        <p:spPr>
          <a:xfrm>
            <a:off x="-35380" y="28298"/>
            <a:ext cx="5844809" cy="515818"/>
          </a:xfrm>
        </p:spPr>
        <p:txBody>
          <a:bodyPr>
            <a:normAutofit/>
          </a:bodyPr>
          <a:lstStyle/>
          <a:p>
            <a:r>
              <a:rPr lang="es-EC" sz="1800" dirty="0">
                <a:solidFill>
                  <a:schemeClr val="tx1"/>
                </a:solidFill>
              </a:rPr>
              <a:t>Escenario </a:t>
            </a:r>
            <a:r>
              <a:rPr lang="es-EC" sz="1800" dirty="0" smtClean="0">
                <a:solidFill>
                  <a:schemeClr val="tx1"/>
                </a:solidFill>
              </a:rPr>
              <a:t>2 (con </a:t>
            </a:r>
            <a:r>
              <a:rPr lang="es-EC" sz="1800" dirty="0">
                <a:solidFill>
                  <a:schemeClr val="tx1"/>
                </a:solidFill>
              </a:rPr>
              <a:t>repetidora): Prueba códecs de voz</a:t>
            </a:r>
          </a:p>
        </p:txBody>
      </p:sp>
      <p:sp>
        <p:nvSpPr>
          <p:cNvPr id="2" name="Rectángulo 1"/>
          <p:cNvSpPr/>
          <p:nvPr/>
        </p:nvSpPr>
        <p:spPr>
          <a:xfrm>
            <a:off x="0" y="4653136"/>
            <a:ext cx="3980129" cy="1585562"/>
          </a:xfrm>
          <a:prstGeom prst="rect">
            <a:avLst/>
          </a:prstGeom>
        </p:spPr>
        <p:txBody>
          <a:bodyPr wrap="none">
            <a:spAutoFit/>
          </a:bodyPr>
          <a:lstStyle/>
          <a:p>
            <a:pPr>
              <a:lnSpc>
                <a:spcPct val="107000"/>
              </a:lnSpc>
              <a:spcAft>
                <a:spcPts val="800"/>
              </a:spcAft>
            </a:pPr>
            <a:r>
              <a:rPr lang="es-EC" dirty="0">
                <a:latin typeface="Calibri" panose="020F0502020204030204" pitchFamily="34" charset="0"/>
                <a:ea typeface="Calibri" panose="020F0502020204030204" pitchFamily="34" charset="0"/>
                <a:cs typeface="Times New Roman" panose="02020603050405020304" pitchFamily="18" charset="0"/>
              </a:rPr>
              <a:t>Datos</a:t>
            </a:r>
            <a:r>
              <a:rPr lang="es-EC" dirty="0" smtClean="0">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es-EC" dirty="0" smtClean="0">
                <a:latin typeface="Calibri" panose="020F0502020204030204" pitchFamily="34" charset="0"/>
                <a:ea typeface="Calibri" panose="020F0502020204030204" pitchFamily="34" charset="0"/>
                <a:cs typeface="Times New Roman" panose="02020603050405020304" pitchFamily="18" charset="0"/>
              </a:rPr>
              <a:t>Velocidad de transmisión: </a:t>
            </a:r>
            <a:r>
              <a:rPr lang="es-EC" dirty="0">
                <a:latin typeface="Calibri" panose="020F0502020204030204" pitchFamily="34" charset="0"/>
                <a:ea typeface="Calibri" panose="020F0502020204030204" pitchFamily="34" charset="0"/>
                <a:cs typeface="Times New Roman" panose="02020603050405020304" pitchFamily="18" charset="0"/>
              </a:rPr>
              <a:t>26 </a:t>
            </a:r>
            <a:r>
              <a:rPr lang="es-EC" dirty="0" smtClean="0">
                <a:latin typeface="Calibri" panose="020F0502020204030204" pitchFamily="34" charset="0"/>
                <a:ea typeface="Calibri" panose="020F0502020204030204" pitchFamily="34" charset="0"/>
                <a:cs typeface="Times New Roman" panose="02020603050405020304" pitchFamily="18" charset="0"/>
              </a:rPr>
              <a:t>Paquetes/s</a:t>
            </a:r>
          </a:p>
          <a:p>
            <a:pPr>
              <a:lnSpc>
                <a:spcPct val="107000"/>
              </a:lnSpc>
              <a:spcAft>
                <a:spcPts val="800"/>
              </a:spcAft>
            </a:pPr>
            <a:r>
              <a:rPr lang="es-EC" dirty="0" smtClean="0">
                <a:latin typeface="Calibri" panose="020F0502020204030204" pitchFamily="34" charset="0"/>
                <a:ea typeface="Calibri" panose="020F0502020204030204" pitchFamily="34" charset="0"/>
                <a:cs typeface="Times New Roman" panose="02020603050405020304" pitchFamily="18" charset="0"/>
              </a:rPr>
              <a:t>Tiempo: 100 s</a:t>
            </a:r>
          </a:p>
          <a:p>
            <a:pPr>
              <a:lnSpc>
                <a:spcPct val="107000"/>
              </a:lnSpc>
              <a:spcAft>
                <a:spcPts val="800"/>
              </a:spcAft>
            </a:pPr>
            <a:r>
              <a:rPr lang="es-EC" dirty="0" smtClean="0">
                <a:latin typeface="Calibri" panose="020F0502020204030204" pitchFamily="34" charset="0"/>
                <a:ea typeface="Calibri" panose="020F0502020204030204" pitchFamily="34" charset="0"/>
                <a:cs typeface="Times New Roman" panose="02020603050405020304" pitchFamily="18" charset="0"/>
              </a:rPr>
              <a:t>Tamaño de paquetes: </a:t>
            </a:r>
            <a:r>
              <a:rPr lang="es-EC" dirty="0">
                <a:latin typeface="Calibri" panose="020F0502020204030204" pitchFamily="34" charset="0"/>
                <a:ea typeface="Calibri" panose="020F0502020204030204" pitchFamily="34" charset="0"/>
                <a:cs typeface="Times New Roman" panose="02020603050405020304" pitchFamily="18" charset="0"/>
              </a:rPr>
              <a:t>70 bytes</a:t>
            </a:r>
            <a:endParaRPr lang="es-EC"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4" name="Tabla 3"/>
          <p:cNvGraphicFramePr>
            <a:graphicFrameLocks noGrp="1"/>
          </p:cNvGraphicFramePr>
          <p:nvPr>
            <p:extLst>
              <p:ext uri="{D42A27DB-BD31-4B8C-83A1-F6EECF244321}">
                <p14:modId xmlns:p14="http://schemas.microsoft.com/office/powerpoint/2010/main" val="4123999389"/>
              </p:ext>
            </p:extLst>
          </p:nvPr>
        </p:nvGraphicFramePr>
        <p:xfrm>
          <a:off x="1475656" y="908720"/>
          <a:ext cx="6264696" cy="4039498"/>
        </p:xfrm>
        <a:graphic>
          <a:graphicData uri="http://schemas.openxmlformats.org/drawingml/2006/table">
            <a:tbl>
              <a:tblPr firstRow="1" firstCol="1" bandRow="1">
                <a:tableStyleId>{5940675A-B579-460E-94D1-54222C63F5DA}</a:tableStyleId>
              </a:tblPr>
              <a:tblGrid>
                <a:gridCol w="432048"/>
                <a:gridCol w="576064"/>
                <a:gridCol w="720080"/>
                <a:gridCol w="792088"/>
                <a:gridCol w="720080"/>
                <a:gridCol w="720080"/>
                <a:gridCol w="648072"/>
                <a:gridCol w="720080"/>
                <a:gridCol w="936104"/>
              </a:tblGrid>
              <a:tr h="972820">
                <a:tc>
                  <a:txBody>
                    <a:bodyPr/>
                    <a:lstStyle/>
                    <a:p>
                      <a:pPr marL="71755" marR="71755" algn="ctr">
                        <a:lnSpc>
                          <a:spcPct val="107000"/>
                        </a:lnSpc>
                        <a:spcAft>
                          <a:spcPts val="0"/>
                        </a:spcAft>
                      </a:pPr>
                      <a:r>
                        <a:rPr lang="es-MX" sz="1100" dirty="0">
                          <a:effectLst/>
                        </a:rPr>
                        <a:t># Flujos</a:t>
                      </a:r>
                      <a:endParaRPr lang="es-EC"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a:effectLst/>
                        </a:rPr>
                        <a:t>PKG por segundo</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a:effectLst/>
                        </a:rPr>
                        <a:t>PKG totales enviados</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a:effectLst/>
                        </a:rPr>
                        <a:t>PKG totales recibidos</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a:effectLst/>
                        </a:rPr>
                        <a:t>PKG perdidos</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a:effectLst/>
                        </a:rPr>
                        <a:t>PKG perdidos [%]</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a:effectLst/>
                        </a:rPr>
                        <a:t>Delay [ms]</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a:effectLst/>
                        </a:rPr>
                        <a:t>Jitter [ms]</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dirty="0">
                          <a:effectLst/>
                        </a:rPr>
                        <a:t>Throughput [kbps]</a:t>
                      </a:r>
                      <a:endParaRPr lang="es-EC"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r>
              <a:tr h="0">
                <a:tc>
                  <a:txBody>
                    <a:bodyPr/>
                    <a:lstStyle/>
                    <a:p>
                      <a:pPr algn="ctr">
                        <a:lnSpc>
                          <a:spcPct val="107000"/>
                        </a:lnSpc>
                        <a:spcAft>
                          <a:spcPts val="0"/>
                        </a:spcAft>
                      </a:pPr>
                      <a:r>
                        <a:rPr lang="es-MX" sz="1100">
                          <a:effectLst/>
                        </a:rPr>
                        <a:t>1</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52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5200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5180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0,3846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6,312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7,462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19,5488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104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10400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10358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0,4038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6,826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7,262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40,9128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3</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156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15600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15542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58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0,3718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7,252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6,634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62,6552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208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20800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20722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78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0,375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7,662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6,582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90,2552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260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26000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25904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96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0,3692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8,026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6,656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107,764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312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31200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31084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116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0,3718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9,034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6,412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129,1944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364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36400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36258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142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0,3901</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8,772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6,382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153,897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416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41600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41440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160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0,3846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9,142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6,266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172,77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9</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468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46800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46400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0,8547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9,7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dirty="0">
                          <a:effectLst/>
                        </a:rPr>
                        <a:t>5,784</a:t>
                      </a:r>
                      <a:endParaRPr lang="es-EC"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192,025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10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520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52000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51558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442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0,85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10,59</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6,156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235,2158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15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780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78000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77430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570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0,7308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9,722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6,094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330,5608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20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1040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104000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103110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890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0,8558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10,41</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5,598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431,8076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25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1300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130000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128788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1212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0,9323</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10,092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5,608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534,5912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30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1560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156000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154504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1496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0,959</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11,026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5,346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642,9712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35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1820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182000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180256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1744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0,9582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11,492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5,316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749,8636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40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2080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208000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205980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2020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0,9711</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11,856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5,24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876,5708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45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2340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234000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231552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2448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1,0461</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11,694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5,182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963,6248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50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2600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260000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257064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2936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1,1292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11,874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5,02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dirty="0">
                          <a:effectLst/>
                        </a:rPr>
                        <a:t>1069,3864</a:t>
                      </a:r>
                      <a:endParaRPr lang="es-EC"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bl>
          </a:graphicData>
        </a:graphic>
      </p:graphicFrame>
      <p:sp>
        <p:nvSpPr>
          <p:cNvPr id="5" name="Rectangle 1"/>
          <p:cNvSpPr>
            <a:spLocks noChangeArrowheads="1"/>
          </p:cNvSpPr>
          <p:nvPr/>
        </p:nvSpPr>
        <p:spPr bwMode="auto">
          <a:xfrm>
            <a:off x="1483805" y="545398"/>
            <a:ext cx="249632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b="0" i="1"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Códec G.723.1 duplicado</a:t>
            </a:r>
            <a:endParaRPr kumimoji="0" lang="es-EC" b="0" i="0" u="none" strike="noStrike" cap="none" normalizeH="0" baseline="0" dirty="0" smtClean="0">
              <a:ln>
                <a:noFill/>
              </a:ln>
              <a:solidFill>
                <a:schemeClr val="tx1"/>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b="0" i="0" u="none" strike="noStrike" cap="none" normalizeH="0" baseline="0" dirty="0" smtClean="0">
              <a:ln>
                <a:noFill/>
              </a:ln>
              <a:solidFill>
                <a:schemeClr val="tx1"/>
              </a:solidFill>
              <a:effectLst/>
              <a:latin typeface="Calibri" panose="020F0502020204030204" pitchFamily="34" charset="0"/>
            </a:endParaRPr>
          </a:p>
        </p:txBody>
      </p:sp>
    </p:spTree>
    <p:extLst>
      <p:ext uri="{BB962C8B-B14F-4D97-AF65-F5344CB8AC3E}">
        <p14:creationId xmlns:p14="http://schemas.microsoft.com/office/powerpoint/2010/main" val="395717972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txBox="1">
            <a:spLocks/>
          </p:cNvSpPr>
          <p:nvPr/>
        </p:nvSpPr>
        <p:spPr>
          <a:xfrm>
            <a:off x="869240" y="-27384"/>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dirty="0">
                <a:solidFill>
                  <a:srgbClr val="00B050"/>
                </a:solidFill>
                <a:latin typeface="Times New Roman" panose="02020603050405020304" pitchFamily="18" charset="0"/>
                <a:cs typeface="Times New Roman" panose="02020603050405020304" pitchFamily="18" charset="0"/>
              </a:rPr>
              <a:t>Resultados</a:t>
            </a:r>
          </a:p>
        </p:txBody>
      </p:sp>
      <p:sp>
        <p:nvSpPr>
          <p:cNvPr id="7" name="CuadroTexto 6"/>
          <p:cNvSpPr txBox="1"/>
          <p:nvPr/>
        </p:nvSpPr>
        <p:spPr>
          <a:xfrm>
            <a:off x="0" y="6488668"/>
            <a:ext cx="705967" cy="646331"/>
          </a:xfrm>
          <a:prstGeom prst="rect">
            <a:avLst/>
          </a:prstGeom>
          <a:noFill/>
        </p:spPr>
        <p:txBody>
          <a:bodyPr wrap="square" rtlCol="0">
            <a:spAutoFit/>
          </a:bodyPr>
          <a:lstStyle/>
          <a:p>
            <a:r>
              <a:rPr lang="en-BZ" dirty="0" smtClean="0"/>
              <a:t>34</a:t>
            </a:r>
            <a:endParaRPr lang="en-BZ" dirty="0"/>
          </a:p>
          <a:p>
            <a:endParaRPr lang="es-ES" dirty="0"/>
          </a:p>
        </p:txBody>
      </p:sp>
      <p:sp>
        <p:nvSpPr>
          <p:cNvPr id="11" name="Título 1"/>
          <p:cNvSpPr>
            <a:spLocks noGrp="1"/>
          </p:cNvSpPr>
          <p:nvPr>
            <p:ph type="title"/>
          </p:nvPr>
        </p:nvSpPr>
        <p:spPr>
          <a:xfrm>
            <a:off x="-35380" y="28298"/>
            <a:ext cx="5844809" cy="515818"/>
          </a:xfrm>
        </p:spPr>
        <p:txBody>
          <a:bodyPr>
            <a:normAutofit/>
          </a:bodyPr>
          <a:lstStyle/>
          <a:p>
            <a:r>
              <a:rPr lang="es-EC" sz="1800" dirty="0">
                <a:solidFill>
                  <a:schemeClr val="tx1"/>
                </a:solidFill>
              </a:rPr>
              <a:t>Escenario </a:t>
            </a:r>
            <a:r>
              <a:rPr lang="es-EC" sz="1800" dirty="0" smtClean="0">
                <a:solidFill>
                  <a:schemeClr val="tx1"/>
                </a:solidFill>
              </a:rPr>
              <a:t>2 (con </a:t>
            </a:r>
            <a:r>
              <a:rPr lang="es-EC" sz="1800" dirty="0">
                <a:solidFill>
                  <a:schemeClr val="tx1"/>
                </a:solidFill>
              </a:rPr>
              <a:t>repetidora): Prueba códecs de voz</a:t>
            </a:r>
          </a:p>
        </p:txBody>
      </p:sp>
      <p:sp>
        <p:nvSpPr>
          <p:cNvPr id="2" name="Rectangle 2"/>
          <p:cNvSpPr>
            <a:spLocks noChangeArrowheads="1"/>
          </p:cNvSpPr>
          <p:nvPr/>
        </p:nvSpPr>
        <p:spPr bwMode="auto">
          <a:xfrm>
            <a:off x="5412401" y="1521063"/>
            <a:ext cx="373159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b="0" i="1"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Delay en función de cantidad de flujos</a:t>
            </a:r>
            <a:endParaRPr kumimoji="0" lang="es-EC" b="0" i="0" u="none" strike="noStrike" cap="none" normalizeH="0" baseline="0" dirty="0" smtClean="0">
              <a:ln>
                <a:noFill/>
              </a:ln>
              <a:solidFill>
                <a:schemeClr val="tx1"/>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b="0" i="0" u="none" strike="noStrike" cap="none" normalizeH="0" baseline="0" dirty="0" smtClean="0">
              <a:ln>
                <a:noFill/>
              </a:ln>
              <a:solidFill>
                <a:schemeClr val="tx1"/>
              </a:solidFill>
              <a:effectLst/>
              <a:latin typeface="Calibri" panose="020F0502020204030204" pitchFamily="34" charset="0"/>
            </a:endParaRPr>
          </a:p>
        </p:txBody>
      </p:sp>
      <p:sp>
        <p:nvSpPr>
          <p:cNvPr id="3" name="Rectangle 3"/>
          <p:cNvSpPr>
            <a:spLocks noChangeArrowheads="1"/>
          </p:cNvSpPr>
          <p:nvPr/>
        </p:nvSpPr>
        <p:spPr bwMode="auto">
          <a:xfrm>
            <a:off x="323029" y="379067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5"/>
          <p:cNvSpPr>
            <a:spLocks noChangeArrowheads="1"/>
          </p:cNvSpPr>
          <p:nvPr/>
        </p:nvSpPr>
        <p:spPr bwMode="auto">
          <a:xfrm>
            <a:off x="179512" y="4673252"/>
            <a:ext cx="366946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b="0" i="1"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Jitter en función de cantidad de flujos</a:t>
            </a:r>
            <a:endParaRPr kumimoji="0" lang="es-EC" b="0" i="0" u="none" strike="noStrike" cap="none" normalizeH="0" baseline="0" dirty="0" smtClean="0">
              <a:ln>
                <a:noFill/>
              </a:ln>
              <a:solidFill>
                <a:schemeClr val="tx1"/>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b="0" i="0" u="none" strike="noStrike" cap="none" normalizeH="0" baseline="0" dirty="0" smtClean="0">
              <a:ln>
                <a:noFill/>
              </a:ln>
              <a:solidFill>
                <a:schemeClr val="tx1"/>
              </a:solidFill>
              <a:effectLst/>
              <a:latin typeface="Calibri" panose="020F0502020204030204" pitchFamily="34" charset="0"/>
            </a:endParaRPr>
          </a:p>
        </p:txBody>
      </p:sp>
      <p:sp>
        <p:nvSpPr>
          <p:cNvPr id="9" name="Rectangle 6"/>
          <p:cNvSpPr>
            <a:spLocks noChangeArrowheads="1"/>
          </p:cNvSpPr>
          <p:nvPr/>
        </p:nvSpPr>
        <p:spPr bwMode="auto">
          <a:xfrm>
            <a:off x="3612440" y="621467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12" name="Imagen 11" descr="G:\Tesis\imagenes\f68.jpg"/>
          <p:cNvPicPr/>
          <p:nvPr/>
        </p:nvPicPr>
        <p:blipFill rotWithShape="1">
          <a:blip r:embed="rId2">
            <a:extLst>
              <a:ext uri="{28A0092B-C50C-407E-A947-70E740481C1C}">
                <a14:useLocalDpi xmlns:a14="http://schemas.microsoft.com/office/drawing/2010/main" val="0"/>
              </a:ext>
            </a:extLst>
          </a:blip>
          <a:srcRect l="8864" r="7836"/>
          <a:stretch/>
        </p:blipFill>
        <p:spPr bwMode="auto">
          <a:xfrm>
            <a:off x="3848978" y="3235446"/>
            <a:ext cx="5206336" cy="2711117"/>
          </a:xfrm>
          <a:prstGeom prst="rect">
            <a:avLst/>
          </a:prstGeom>
          <a:noFill/>
          <a:ln>
            <a:noFill/>
          </a:ln>
          <a:extLst>
            <a:ext uri="{53640926-AAD7-44D8-BBD7-CCE9431645EC}">
              <a14:shadowObscured xmlns:a14="http://schemas.microsoft.com/office/drawing/2010/main"/>
            </a:ext>
          </a:extLst>
        </p:spPr>
      </p:pic>
      <p:pic>
        <p:nvPicPr>
          <p:cNvPr id="13" name="Imagen 12" descr="G:\Tesis\imagenes\f67.jpg"/>
          <p:cNvPicPr/>
          <p:nvPr/>
        </p:nvPicPr>
        <p:blipFill rotWithShape="1">
          <a:blip r:embed="rId3">
            <a:extLst>
              <a:ext uri="{28A0092B-C50C-407E-A947-70E740481C1C}">
                <a14:useLocalDpi xmlns:a14="http://schemas.microsoft.com/office/drawing/2010/main" val="0"/>
              </a:ext>
            </a:extLst>
          </a:blip>
          <a:srcRect l="7851" r="7329"/>
          <a:stretch/>
        </p:blipFill>
        <p:spPr bwMode="auto">
          <a:xfrm>
            <a:off x="0" y="599798"/>
            <a:ext cx="5292080" cy="265878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945009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txBox="1">
            <a:spLocks/>
          </p:cNvSpPr>
          <p:nvPr/>
        </p:nvSpPr>
        <p:spPr>
          <a:xfrm>
            <a:off x="869240" y="-27384"/>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dirty="0">
                <a:solidFill>
                  <a:srgbClr val="00B050"/>
                </a:solidFill>
                <a:latin typeface="Times New Roman" panose="02020603050405020304" pitchFamily="18" charset="0"/>
                <a:cs typeface="Times New Roman" panose="02020603050405020304" pitchFamily="18" charset="0"/>
              </a:rPr>
              <a:t>Resultados</a:t>
            </a:r>
          </a:p>
        </p:txBody>
      </p:sp>
      <p:sp>
        <p:nvSpPr>
          <p:cNvPr id="7" name="CuadroTexto 6"/>
          <p:cNvSpPr txBox="1"/>
          <p:nvPr/>
        </p:nvSpPr>
        <p:spPr>
          <a:xfrm>
            <a:off x="0" y="6488668"/>
            <a:ext cx="705967" cy="646331"/>
          </a:xfrm>
          <a:prstGeom prst="rect">
            <a:avLst/>
          </a:prstGeom>
          <a:noFill/>
        </p:spPr>
        <p:txBody>
          <a:bodyPr wrap="square" rtlCol="0">
            <a:spAutoFit/>
          </a:bodyPr>
          <a:lstStyle/>
          <a:p>
            <a:r>
              <a:rPr lang="en-BZ" dirty="0" smtClean="0"/>
              <a:t>35</a:t>
            </a:r>
            <a:endParaRPr lang="en-BZ" dirty="0"/>
          </a:p>
          <a:p>
            <a:endParaRPr lang="es-ES" dirty="0"/>
          </a:p>
        </p:txBody>
      </p:sp>
      <p:sp>
        <p:nvSpPr>
          <p:cNvPr id="11" name="Título 1"/>
          <p:cNvSpPr>
            <a:spLocks noGrp="1"/>
          </p:cNvSpPr>
          <p:nvPr>
            <p:ph type="title"/>
          </p:nvPr>
        </p:nvSpPr>
        <p:spPr>
          <a:xfrm>
            <a:off x="23842" y="28298"/>
            <a:ext cx="5844809" cy="515818"/>
          </a:xfrm>
        </p:spPr>
        <p:txBody>
          <a:bodyPr>
            <a:normAutofit/>
          </a:bodyPr>
          <a:lstStyle/>
          <a:p>
            <a:r>
              <a:rPr lang="es-EC" sz="1800" dirty="0">
                <a:solidFill>
                  <a:schemeClr val="tx1"/>
                </a:solidFill>
              </a:rPr>
              <a:t>Escenario </a:t>
            </a:r>
            <a:r>
              <a:rPr lang="es-EC" sz="1800" dirty="0" smtClean="0">
                <a:solidFill>
                  <a:schemeClr val="tx1"/>
                </a:solidFill>
              </a:rPr>
              <a:t>2 (con </a:t>
            </a:r>
            <a:r>
              <a:rPr lang="es-EC" sz="1800" dirty="0">
                <a:solidFill>
                  <a:schemeClr val="tx1"/>
                </a:solidFill>
              </a:rPr>
              <a:t>repetidora): Prueba códecs de voz</a:t>
            </a:r>
          </a:p>
        </p:txBody>
      </p:sp>
      <p:sp>
        <p:nvSpPr>
          <p:cNvPr id="3" name="Rectángulo 2"/>
          <p:cNvSpPr/>
          <p:nvPr/>
        </p:nvSpPr>
        <p:spPr>
          <a:xfrm>
            <a:off x="0" y="4581128"/>
            <a:ext cx="3980129" cy="1585562"/>
          </a:xfrm>
          <a:prstGeom prst="rect">
            <a:avLst/>
          </a:prstGeom>
        </p:spPr>
        <p:txBody>
          <a:bodyPr wrap="none">
            <a:spAutoFit/>
          </a:bodyPr>
          <a:lstStyle/>
          <a:p>
            <a:pPr>
              <a:lnSpc>
                <a:spcPct val="107000"/>
              </a:lnSpc>
              <a:spcAft>
                <a:spcPts val="800"/>
              </a:spcAft>
            </a:pPr>
            <a:r>
              <a:rPr lang="es-EC" dirty="0">
                <a:latin typeface="Calibri" panose="020F0502020204030204" pitchFamily="34" charset="0"/>
                <a:ea typeface="Calibri" panose="020F0502020204030204" pitchFamily="34" charset="0"/>
                <a:cs typeface="Times New Roman" panose="02020603050405020304" pitchFamily="18" charset="0"/>
              </a:rPr>
              <a:t>Datos</a:t>
            </a:r>
            <a:r>
              <a:rPr lang="es-EC" dirty="0" smtClean="0">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es-EC" dirty="0" smtClean="0">
                <a:latin typeface="Calibri" panose="020F0502020204030204" pitchFamily="34" charset="0"/>
                <a:ea typeface="Calibri" panose="020F0502020204030204" pitchFamily="34" charset="0"/>
                <a:cs typeface="Times New Roman" panose="02020603050405020304" pitchFamily="18" charset="0"/>
              </a:rPr>
              <a:t>Velocidad de transmisión: </a:t>
            </a:r>
            <a:r>
              <a:rPr lang="es-EC" dirty="0">
                <a:latin typeface="Calibri" panose="020F0502020204030204" pitchFamily="34" charset="0"/>
                <a:ea typeface="Calibri" panose="020F0502020204030204" pitchFamily="34" charset="0"/>
                <a:cs typeface="Times New Roman" panose="02020603050405020304" pitchFamily="18" charset="0"/>
              </a:rPr>
              <a:t>50 </a:t>
            </a:r>
            <a:r>
              <a:rPr lang="es-EC" dirty="0" smtClean="0">
                <a:latin typeface="Calibri" panose="020F0502020204030204" pitchFamily="34" charset="0"/>
                <a:ea typeface="Calibri" panose="020F0502020204030204" pitchFamily="34" charset="0"/>
                <a:cs typeface="Times New Roman" panose="02020603050405020304" pitchFamily="18" charset="0"/>
              </a:rPr>
              <a:t>Paquetes/s</a:t>
            </a:r>
          </a:p>
          <a:p>
            <a:pPr>
              <a:lnSpc>
                <a:spcPct val="107000"/>
              </a:lnSpc>
              <a:spcAft>
                <a:spcPts val="800"/>
              </a:spcAft>
            </a:pPr>
            <a:r>
              <a:rPr lang="es-EC" dirty="0" smtClean="0">
                <a:latin typeface="Calibri" panose="020F0502020204030204" pitchFamily="34" charset="0"/>
                <a:ea typeface="Calibri" panose="020F0502020204030204" pitchFamily="34" charset="0"/>
                <a:cs typeface="Times New Roman" panose="02020603050405020304" pitchFamily="18" charset="0"/>
              </a:rPr>
              <a:t>Tiempo: 100 s</a:t>
            </a:r>
          </a:p>
          <a:p>
            <a:pPr>
              <a:lnSpc>
                <a:spcPct val="107000"/>
              </a:lnSpc>
              <a:spcAft>
                <a:spcPts val="800"/>
              </a:spcAft>
            </a:pPr>
            <a:r>
              <a:rPr lang="es-EC" dirty="0" smtClean="0">
                <a:latin typeface="Calibri" panose="020F0502020204030204" pitchFamily="34" charset="0"/>
                <a:ea typeface="Calibri" panose="020F0502020204030204" pitchFamily="34" charset="0"/>
                <a:cs typeface="Times New Roman" panose="02020603050405020304" pitchFamily="18" charset="0"/>
              </a:rPr>
              <a:t>Tamaño de paquetes: 60 </a:t>
            </a:r>
            <a:r>
              <a:rPr lang="es-EC" dirty="0">
                <a:latin typeface="Calibri" panose="020F0502020204030204" pitchFamily="34" charset="0"/>
                <a:ea typeface="Calibri" panose="020F0502020204030204" pitchFamily="34" charset="0"/>
                <a:cs typeface="Times New Roman" panose="02020603050405020304" pitchFamily="18" charset="0"/>
              </a:rPr>
              <a:t>bytes</a:t>
            </a:r>
            <a:endParaRPr lang="es-EC"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la 1"/>
          <p:cNvGraphicFramePr>
            <a:graphicFrameLocks noGrp="1"/>
          </p:cNvGraphicFramePr>
          <p:nvPr>
            <p:extLst>
              <p:ext uri="{D42A27DB-BD31-4B8C-83A1-F6EECF244321}">
                <p14:modId xmlns:p14="http://schemas.microsoft.com/office/powerpoint/2010/main" val="2643794922"/>
              </p:ext>
            </p:extLst>
          </p:nvPr>
        </p:nvGraphicFramePr>
        <p:xfrm>
          <a:off x="1547664" y="836712"/>
          <a:ext cx="5976665" cy="4070613"/>
        </p:xfrm>
        <a:graphic>
          <a:graphicData uri="http://schemas.openxmlformats.org/drawingml/2006/table">
            <a:tbl>
              <a:tblPr firstRow="1" firstCol="1" bandRow="1">
                <a:tableStyleId>{5940675A-B579-460E-94D1-54222C63F5DA}</a:tableStyleId>
              </a:tblPr>
              <a:tblGrid>
                <a:gridCol w="504057"/>
                <a:gridCol w="576064"/>
                <a:gridCol w="792088"/>
                <a:gridCol w="720080"/>
                <a:gridCol w="576064"/>
                <a:gridCol w="792088"/>
                <a:gridCol w="576064"/>
                <a:gridCol w="648072"/>
                <a:gridCol w="792088"/>
              </a:tblGrid>
              <a:tr h="1003935">
                <a:tc>
                  <a:txBody>
                    <a:bodyPr/>
                    <a:lstStyle/>
                    <a:p>
                      <a:pPr marL="71755" marR="71755" algn="ctr">
                        <a:lnSpc>
                          <a:spcPct val="107000"/>
                        </a:lnSpc>
                        <a:spcAft>
                          <a:spcPts val="0"/>
                        </a:spcAft>
                      </a:pPr>
                      <a:r>
                        <a:rPr lang="es-MX" sz="1100" dirty="0">
                          <a:effectLst/>
                        </a:rPr>
                        <a:t># Flujos</a:t>
                      </a:r>
                      <a:endParaRPr lang="es-EC"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a:effectLst/>
                        </a:rPr>
                        <a:t>PKG por segundo</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a:effectLst/>
                        </a:rPr>
                        <a:t>PKG totales enviados</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dirty="0">
                          <a:effectLst/>
                        </a:rPr>
                        <a:t>PKG totales recibidos</a:t>
                      </a:r>
                      <a:endParaRPr lang="es-EC"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a:effectLst/>
                        </a:rPr>
                        <a:t>PKG perdidos</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dirty="0">
                          <a:effectLst/>
                        </a:rPr>
                        <a:t>PKG perdidos [%]</a:t>
                      </a:r>
                      <a:endParaRPr lang="es-EC"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a:effectLst/>
                        </a:rPr>
                        <a:t>Delay [ms]</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a:effectLst/>
                        </a:rPr>
                        <a:t>Jitter [ms]</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dirty="0">
                          <a:effectLst/>
                        </a:rPr>
                        <a:t>Throughput [kbps]</a:t>
                      </a:r>
                      <a:endParaRPr lang="es-EC"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r>
              <a:tr h="0">
                <a:tc>
                  <a:txBody>
                    <a:bodyPr/>
                    <a:lstStyle/>
                    <a:p>
                      <a:pPr algn="ctr">
                        <a:lnSpc>
                          <a:spcPct val="107000"/>
                        </a:lnSpc>
                        <a:spcAft>
                          <a:spcPts val="0"/>
                        </a:spcAft>
                      </a:pPr>
                      <a:r>
                        <a:rPr lang="es-MX" sz="1100">
                          <a:effectLst/>
                        </a:rPr>
                        <a:t>1</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50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5000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4968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32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0,64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4,523</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0,898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21,945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10000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9938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62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0,62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4,515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0,854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38,8357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3</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150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15000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14904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96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0,64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4,523</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0,875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52,9184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20000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19865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135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0,675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4,557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0,823</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77,8501</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250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25000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24821</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179</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0,716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4,564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0,767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101,0198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300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30000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29784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216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0,72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4,616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0,74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124,7145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350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35000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34745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255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0,7286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4,634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0,762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146,3784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40000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39708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292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0,73</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4,686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0,737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159,8173</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9</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450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45000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44667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333</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0,74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4,654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0,708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180,2856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10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500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50000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49635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365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0,73</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4,722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0,695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205,812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15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750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75000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74444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556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0,7413</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4,761</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0,647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346,7301</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20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100000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99177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823</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0,823</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4,748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0,645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399,8273</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25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1250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125000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123909</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1091</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0,8728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4,795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0,623</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493,9127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30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1500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150000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148614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1386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0,924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4,804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0,650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598,0919</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35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1750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175000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173344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1656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0,9463</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4,862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0,613</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716,923</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40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200000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198176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1824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0,912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4,826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0,582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801,7313</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45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2250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225000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222461</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2539</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1,1284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4,843</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0,567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889,8913</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50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2500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250000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246707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3293</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1,3172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4,886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0,512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dirty="0">
                          <a:effectLst/>
                        </a:rPr>
                        <a:t>986,9123</a:t>
                      </a:r>
                      <a:endParaRPr lang="es-EC"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bl>
          </a:graphicData>
        </a:graphic>
      </p:graphicFrame>
      <p:sp>
        <p:nvSpPr>
          <p:cNvPr id="5" name="Rectangle 1"/>
          <p:cNvSpPr>
            <a:spLocks noChangeArrowheads="1"/>
          </p:cNvSpPr>
          <p:nvPr/>
        </p:nvSpPr>
        <p:spPr bwMode="auto">
          <a:xfrm>
            <a:off x="1475656" y="510473"/>
            <a:ext cx="135646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s-MX" i="1" dirty="0">
                <a:latin typeface="Calibri" panose="020F0502020204030204" pitchFamily="34" charset="0"/>
                <a:ea typeface="Calibri" panose="020F0502020204030204" pitchFamily="34" charset="0"/>
                <a:cs typeface="Arial" panose="020B0604020202020204" pitchFamily="34" charset="0"/>
              </a:rPr>
              <a:t>C</a:t>
            </a:r>
            <a:r>
              <a:rPr kumimoji="0" lang="es-MX" b="0" i="1"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ódec G.729</a:t>
            </a:r>
            <a:endParaRPr kumimoji="0" lang="es-EC" b="0" i="0" u="none" strike="noStrike" cap="none" normalizeH="0" baseline="0" dirty="0" smtClean="0">
              <a:ln>
                <a:noFill/>
              </a:ln>
              <a:solidFill>
                <a:schemeClr val="tx1"/>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b="0" i="0" u="none" strike="noStrike" cap="none" normalizeH="0" baseline="0" dirty="0" smtClean="0">
              <a:ln>
                <a:noFill/>
              </a:ln>
              <a:solidFill>
                <a:schemeClr val="tx1"/>
              </a:solidFill>
              <a:effectLst/>
              <a:latin typeface="Calibri" panose="020F0502020204030204" pitchFamily="34" charset="0"/>
            </a:endParaRPr>
          </a:p>
        </p:txBody>
      </p:sp>
    </p:spTree>
    <p:extLst>
      <p:ext uri="{BB962C8B-B14F-4D97-AF65-F5344CB8AC3E}">
        <p14:creationId xmlns:p14="http://schemas.microsoft.com/office/powerpoint/2010/main" val="192919042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txBox="1">
            <a:spLocks/>
          </p:cNvSpPr>
          <p:nvPr/>
        </p:nvSpPr>
        <p:spPr>
          <a:xfrm>
            <a:off x="869240" y="-27384"/>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dirty="0">
                <a:solidFill>
                  <a:srgbClr val="00B050"/>
                </a:solidFill>
                <a:latin typeface="Times New Roman" panose="02020603050405020304" pitchFamily="18" charset="0"/>
                <a:cs typeface="Times New Roman" panose="02020603050405020304" pitchFamily="18" charset="0"/>
              </a:rPr>
              <a:t>Resultados</a:t>
            </a:r>
          </a:p>
        </p:txBody>
      </p:sp>
      <p:sp>
        <p:nvSpPr>
          <p:cNvPr id="7" name="CuadroTexto 6"/>
          <p:cNvSpPr txBox="1"/>
          <p:nvPr/>
        </p:nvSpPr>
        <p:spPr>
          <a:xfrm>
            <a:off x="0" y="6488668"/>
            <a:ext cx="705967" cy="369332"/>
          </a:xfrm>
          <a:prstGeom prst="rect">
            <a:avLst/>
          </a:prstGeom>
          <a:noFill/>
        </p:spPr>
        <p:txBody>
          <a:bodyPr wrap="square" rtlCol="0">
            <a:spAutoFit/>
          </a:bodyPr>
          <a:lstStyle/>
          <a:p>
            <a:r>
              <a:rPr lang="en-BZ" dirty="0" smtClean="0"/>
              <a:t>36</a:t>
            </a:r>
            <a:endParaRPr lang="es-ES" dirty="0"/>
          </a:p>
        </p:txBody>
      </p:sp>
      <p:sp>
        <p:nvSpPr>
          <p:cNvPr id="11" name="Título 1"/>
          <p:cNvSpPr>
            <a:spLocks noGrp="1"/>
          </p:cNvSpPr>
          <p:nvPr>
            <p:ph type="title"/>
          </p:nvPr>
        </p:nvSpPr>
        <p:spPr>
          <a:xfrm>
            <a:off x="23842" y="28298"/>
            <a:ext cx="5844809" cy="515818"/>
          </a:xfrm>
        </p:spPr>
        <p:txBody>
          <a:bodyPr>
            <a:normAutofit/>
          </a:bodyPr>
          <a:lstStyle/>
          <a:p>
            <a:r>
              <a:rPr lang="es-EC" sz="1800" dirty="0" smtClean="0">
                <a:solidFill>
                  <a:schemeClr val="tx1"/>
                </a:solidFill>
              </a:rPr>
              <a:t>Escenario 2 (con </a:t>
            </a:r>
            <a:r>
              <a:rPr lang="es-EC" sz="1800" dirty="0">
                <a:solidFill>
                  <a:schemeClr val="tx1"/>
                </a:solidFill>
              </a:rPr>
              <a:t>repetidora): Prueba códecs de voz</a:t>
            </a:r>
          </a:p>
        </p:txBody>
      </p:sp>
      <p:sp>
        <p:nvSpPr>
          <p:cNvPr id="2" name="Rectangle 2"/>
          <p:cNvSpPr>
            <a:spLocks noChangeArrowheads="1"/>
          </p:cNvSpPr>
          <p:nvPr/>
        </p:nvSpPr>
        <p:spPr bwMode="auto">
          <a:xfrm>
            <a:off x="5367241" y="1688276"/>
            <a:ext cx="373159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b="0" i="1"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Delay en función de cantidad de flujos</a:t>
            </a:r>
            <a:endParaRPr kumimoji="0" lang="es-EC" b="0" i="0" u="none" strike="noStrike" cap="none" normalizeH="0" baseline="0" dirty="0" smtClean="0">
              <a:ln>
                <a:noFill/>
              </a:ln>
              <a:solidFill>
                <a:schemeClr val="tx1"/>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b="0" i="0" u="none" strike="noStrike" cap="none" normalizeH="0" baseline="0" dirty="0" smtClean="0">
              <a:ln>
                <a:noFill/>
              </a:ln>
              <a:solidFill>
                <a:schemeClr val="tx1"/>
              </a:solidFill>
              <a:effectLst/>
              <a:latin typeface="Calibri" panose="020F0502020204030204" pitchFamily="34" charset="0"/>
            </a:endParaRPr>
          </a:p>
        </p:txBody>
      </p:sp>
      <p:sp>
        <p:nvSpPr>
          <p:cNvPr id="3" name="Rectangle 3"/>
          <p:cNvSpPr>
            <a:spLocks noChangeArrowheads="1"/>
          </p:cNvSpPr>
          <p:nvPr/>
        </p:nvSpPr>
        <p:spPr bwMode="auto">
          <a:xfrm>
            <a:off x="382251" y="355401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5"/>
          <p:cNvSpPr>
            <a:spLocks noChangeArrowheads="1"/>
          </p:cNvSpPr>
          <p:nvPr/>
        </p:nvSpPr>
        <p:spPr bwMode="auto">
          <a:xfrm>
            <a:off x="38438" y="4167539"/>
            <a:ext cx="366946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b="0" i="1"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Jitter en función de cantidad de flujos</a:t>
            </a:r>
            <a:endParaRPr kumimoji="0" lang="es-EC" b="0" i="0" u="none" strike="noStrike" cap="none" normalizeH="0" baseline="0" dirty="0" smtClean="0">
              <a:ln>
                <a:noFill/>
              </a:ln>
              <a:solidFill>
                <a:schemeClr val="tx1"/>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b="0" i="0" u="none" strike="noStrike" cap="none" normalizeH="0" baseline="0" dirty="0" smtClean="0">
              <a:ln>
                <a:noFill/>
              </a:ln>
              <a:solidFill>
                <a:schemeClr val="tx1"/>
              </a:solidFill>
              <a:effectLst/>
              <a:latin typeface="Calibri" panose="020F0502020204030204" pitchFamily="34" charset="0"/>
            </a:endParaRPr>
          </a:p>
        </p:txBody>
      </p:sp>
      <p:sp>
        <p:nvSpPr>
          <p:cNvPr id="9" name="Rectangle 6"/>
          <p:cNvSpPr>
            <a:spLocks noChangeArrowheads="1"/>
          </p:cNvSpPr>
          <p:nvPr/>
        </p:nvSpPr>
        <p:spPr bwMode="auto">
          <a:xfrm>
            <a:off x="3612440" y="614897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12" name="Imagen 11" descr="G:\Tesis\imagenes\f70.jpg"/>
          <p:cNvPicPr/>
          <p:nvPr/>
        </p:nvPicPr>
        <p:blipFill rotWithShape="1">
          <a:blip r:embed="rId3">
            <a:extLst>
              <a:ext uri="{28A0092B-C50C-407E-A947-70E740481C1C}">
                <a14:useLocalDpi xmlns:a14="http://schemas.microsoft.com/office/drawing/2010/main" val="0"/>
              </a:ext>
            </a:extLst>
          </a:blip>
          <a:srcRect l="7345" r="8089"/>
          <a:stretch/>
        </p:blipFill>
        <p:spPr bwMode="auto">
          <a:xfrm>
            <a:off x="3707904" y="3202611"/>
            <a:ext cx="5376331" cy="2699347"/>
          </a:xfrm>
          <a:prstGeom prst="rect">
            <a:avLst/>
          </a:prstGeom>
          <a:noFill/>
          <a:ln>
            <a:noFill/>
          </a:ln>
          <a:extLst>
            <a:ext uri="{53640926-AAD7-44D8-BBD7-CCE9431645EC}">
              <a14:shadowObscured xmlns:a14="http://schemas.microsoft.com/office/drawing/2010/main"/>
            </a:ext>
          </a:extLst>
        </p:spPr>
      </p:pic>
      <p:pic>
        <p:nvPicPr>
          <p:cNvPr id="13" name="Imagen 12" descr="G:\Tesis\imagenes\f669.jpg"/>
          <p:cNvPicPr/>
          <p:nvPr/>
        </p:nvPicPr>
        <p:blipFill rotWithShape="1">
          <a:blip r:embed="rId4">
            <a:extLst>
              <a:ext uri="{28A0092B-C50C-407E-A947-70E740481C1C}">
                <a14:useLocalDpi xmlns:a14="http://schemas.microsoft.com/office/drawing/2010/main" val="0"/>
              </a:ext>
            </a:extLst>
          </a:blip>
          <a:srcRect l="7344" r="7836"/>
          <a:stretch/>
        </p:blipFill>
        <p:spPr bwMode="auto">
          <a:xfrm>
            <a:off x="0" y="607654"/>
            <a:ext cx="5367241" cy="259495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4317779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txBox="1">
            <a:spLocks/>
          </p:cNvSpPr>
          <p:nvPr/>
        </p:nvSpPr>
        <p:spPr>
          <a:xfrm>
            <a:off x="869240" y="-27384"/>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dirty="0">
                <a:solidFill>
                  <a:srgbClr val="00B050"/>
                </a:solidFill>
                <a:latin typeface="Times New Roman" panose="02020603050405020304" pitchFamily="18" charset="0"/>
                <a:cs typeface="Times New Roman" panose="02020603050405020304" pitchFamily="18" charset="0"/>
              </a:rPr>
              <a:t>Resultados</a:t>
            </a:r>
          </a:p>
        </p:txBody>
      </p:sp>
      <p:sp>
        <p:nvSpPr>
          <p:cNvPr id="7" name="CuadroTexto 6"/>
          <p:cNvSpPr txBox="1"/>
          <p:nvPr/>
        </p:nvSpPr>
        <p:spPr>
          <a:xfrm>
            <a:off x="0" y="6488668"/>
            <a:ext cx="705967" cy="646331"/>
          </a:xfrm>
          <a:prstGeom prst="rect">
            <a:avLst/>
          </a:prstGeom>
          <a:noFill/>
        </p:spPr>
        <p:txBody>
          <a:bodyPr wrap="square" rtlCol="0">
            <a:spAutoFit/>
          </a:bodyPr>
          <a:lstStyle/>
          <a:p>
            <a:r>
              <a:rPr lang="en-BZ" dirty="0" smtClean="0"/>
              <a:t>37</a:t>
            </a:r>
            <a:endParaRPr lang="en-BZ" dirty="0"/>
          </a:p>
          <a:p>
            <a:endParaRPr lang="es-ES" dirty="0"/>
          </a:p>
        </p:txBody>
      </p:sp>
      <p:sp>
        <p:nvSpPr>
          <p:cNvPr id="11" name="Título 1"/>
          <p:cNvSpPr>
            <a:spLocks noGrp="1"/>
          </p:cNvSpPr>
          <p:nvPr>
            <p:ph type="title"/>
          </p:nvPr>
        </p:nvSpPr>
        <p:spPr>
          <a:xfrm>
            <a:off x="0" y="123228"/>
            <a:ext cx="5844809" cy="515818"/>
          </a:xfrm>
        </p:spPr>
        <p:txBody>
          <a:bodyPr>
            <a:normAutofit/>
          </a:bodyPr>
          <a:lstStyle/>
          <a:p>
            <a:r>
              <a:rPr lang="es-EC" sz="1800" dirty="0">
                <a:solidFill>
                  <a:schemeClr val="tx1"/>
                </a:solidFill>
              </a:rPr>
              <a:t>Escenario </a:t>
            </a:r>
            <a:r>
              <a:rPr lang="es-EC" sz="1800" dirty="0" smtClean="0">
                <a:solidFill>
                  <a:schemeClr val="tx1"/>
                </a:solidFill>
              </a:rPr>
              <a:t>2 (con </a:t>
            </a:r>
            <a:r>
              <a:rPr lang="es-EC" sz="1800" dirty="0">
                <a:solidFill>
                  <a:schemeClr val="tx1"/>
                </a:solidFill>
              </a:rPr>
              <a:t>repetidora): Prueba  para </a:t>
            </a:r>
            <a:r>
              <a:rPr lang="es-EC" sz="1800" dirty="0" smtClean="0">
                <a:solidFill>
                  <a:schemeClr val="tx1"/>
                </a:solidFill>
              </a:rPr>
              <a:t>IPTV</a:t>
            </a:r>
            <a:endParaRPr lang="es-EC" sz="1800" dirty="0">
              <a:solidFill>
                <a:schemeClr val="tx1"/>
              </a:solidFill>
            </a:endParaRPr>
          </a:p>
        </p:txBody>
      </p:sp>
      <p:sp>
        <p:nvSpPr>
          <p:cNvPr id="4" name="Rectángulo 3"/>
          <p:cNvSpPr/>
          <p:nvPr/>
        </p:nvSpPr>
        <p:spPr>
          <a:xfrm>
            <a:off x="0" y="4430891"/>
            <a:ext cx="5670335" cy="1585562"/>
          </a:xfrm>
          <a:prstGeom prst="rect">
            <a:avLst/>
          </a:prstGeom>
        </p:spPr>
        <p:txBody>
          <a:bodyPr wrap="none">
            <a:spAutoFit/>
          </a:bodyPr>
          <a:lstStyle/>
          <a:p>
            <a:pPr>
              <a:lnSpc>
                <a:spcPct val="107000"/>
              </a:lnSpc>
              <a:spcAft>
                <a:spcPts val="800"/>
              </a:spcAft>
            </a:pPr>
            <a:r>
              <a:rPr lang="es-EC" dirty="0">
                <a:latin typeface="Calibri" panose="020F0502020204030204" pitchFamily="34" charset="0"/>
                <a:ea typeface="Calibri" panose="020F0502020204030204" pitchFamily="34" charset="0"/>
                <a:cs typeface="Times New Roman" panose="02020603050405020304" pitchFamily="18" charset="0"/>
              </a:rPr>
              <a:t>Datos: </a:t>
            </a:r>
            <a:endParaRPr lang="es-EC"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C" dirty="0" smtClean="0">
                <a:latin typeface="Calibri" panose="020F0502020204030204" pitchFamily="34" charset="0"/>
                <a:ea typeface="Calibri" panose="020F0502020204030204" pitchFamily="34" charset="0"/>
                <a:cs typeface="Times New Roman" panose="02020603050405020304" pitchFamily="18" charset="0"/>
              </a:rPr>
              <a:t>Velocidad de transmisión: 4Mbits/s = </a:t>
            </a:r>
            <a:r>
              <a:rPr lang="es-EC" dirty="0"/>
              <a:t>a 2659 </a:t>
            </a:r>
            <a:r>
              <a:rPr lang="es-EC" dirty="0" smtClean="0"/>
              <a:t>paquetes/s</a:t>
            </a:r>
            <a:endParaRPr lang="es-EC"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C" dirty="0" smtClean="0">
                <a:latin typeface="Calibri" panose="020F0502020204030204" pitchFamily="34" charset="0"/>
                <a:ea typeface="Calibri" panose="020F0502020204030204" pitchFamily="34" charset="0"/>
                <a:cs typeface="Times New Roman" panose="02020603050405020304" pitchFamily="18" charset="0"/>
              </a:rPr>
              <a:t>Tiempo: 1500 s</a:t>
            </a:r>
          </a:p>
          <a:p>
            <a:pPr>
              <a:lnSpc>
                <a:spcPct val="107000"/>
              </a:lnSpc>
              <a:spcAft>
                <a:spcPts val="800"/>
              </a:spcAft>
            </a:pPr>
            <a:r>
              <a:rPr lang="es-EC" dirty="0" smtClean="0">
                <a:latin typeface="Calibri" panose="020F0502020204030204" pitchFamily="34" charset="0"/>
                <a:ea typeface="Calibri" panose="020F0502020204030204" pitchFamily="34" charset="0"/>
                <a:cs typeface="Times New Roman" panose="02020603050405020304" pitchFamily="18" charset="0"/>
              </a:rPr>
              <a:t>Tamaño de paquetes: 188 </a:t>
            </a:r>
            <a:r>
              <a:rPr lang="es-EC" dirty="0">
                <a:latin typeface="Calibri" panose="020F0502020204030204" pitchFamily="34" charset="0"/>
                <a:ea typeface="Calibri" panose="020F0502020204030204" pitchFamily="34" charset="0"/>
                <a:cs typeface="Times New Roman" panose="02020603050405020304" pitchFamily="18" charset="0"/>
              </a:rPr>
              <a:t>bytes</a:t>
            </a:r>
            <a:endParaRPr lang="es-EC"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la 1"/>
          <p:cNvGraphicFramePr>
            <a:graphicFrameLocks noGrp="1"/>
          </p:cNvGraphicFramePr>
          <p:nvPr>
            <p:extLst>
              <p:ext uri="{D42A27DB-BD31-4B8C-83A1-F6EECF244321}">
                <p14:modId xmlns:p14="http://schemas.microsoft.com/office/powerpoint/2010/main" val="3164630652"/>
              </p:ext>
            </p:extLst>
          </p:nvPr>
        </p:nvGraphicFramePr>
        <p:xfrm>
          <a:off x="619083" y="1281492"/>
          <a:ext cx="7886700" cy="1192213"/>
        </p:xfrm>
        <a:graphic>
          <a:graphicData uri="http://schemas.openxmlformats.org/drawingml/2006/table">
            <a:tbl>
              <a:tblPr firstRow="1" firstCol="1" bandRow="1">
                <a:tableStyleId>{5940675A-B579-460E-94D1-54222C63F5DA}</a:tableStyleId>
              </a:tblPr>
              <a:tblGrid>
                <a:gridCol w="876300"/>
                <a:gridCol w="876300"/>
                <a:gridCol w="876300"/>
                <a:gridCol w="876300"/>
                <a:gridCol w="876300"/>
                <a:gridCol w="876300"/>
                <a:gridCol w="876300"/>
                <a:gridCol w="876300"/>
                <a:gridCol w="876300"/>
              </a:tblGrid>
              <a:tr h="1012825">
                <a:tc>
                  <a:txBody>
                    <a:bodyPr/>
                    <a:lstStyle/>
                    <a:p>
                      <a:pPr marL="71755" marR="71755" algn="ctr">
                        <a:lnSpc>
                          <a:spcPct val="107000"/>
                        </a:lnSpc>
                        <a:spcAft>
                          <a:spcPts val="0"/>
                        </a:spcAft>
                      </a:pPr>
                      <a:r>
                        <a:rPr lang="es-MX" sz="1100" dirty="0">
                          <a:effectLst/>
                        </a:rPr>
                        <a:t># Flujos</a:t>
                      </a:r>
                      <a:endParaRPr lang="es-EC"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a:effectLst/>
                        </a:rPr>
                        <a:t>PKG por segundo</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a:effectLst/>
                        </a:rPr>
                        <a:t>PKG totales enviados</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a:effectLst/>
                        </a:rPr>
                        <a:t>PKG totales recibidos</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a:effectLst/>
                        </a:rPr>
                        <a:t>PKG perdidos</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dirty="0">
                          <a:effectLst/>
                        </a:rPr>
                        <a:t>PKG perdidos [%]</a:t>
                      </a:r>
                      <a:endParaRPr lang="es-EC"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a:effectLst/>
                        </a:rPr>
                        <a:t>Delay [ms]</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dirty="0">
                          <a:effectLst/>
                        </a:rPr>
                        <a:t>Jitter [ms]</a:t>
                      </a:r>
                      <a:endParaRPr lang="es-EC"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dirty="0">
                          <a:effectLst/>
                        </a:rPr>
                        <a:t>Throughput [kbps]</a:t>
                      </a:r>
                      <a:endParaRPr lang="es-EC"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r>
              <a:tr h="0">
                <a:tc>
                  <a:txBody>
                    <a:bodyPr/>
                    <a:lstStyle/>
                    <a:p>
                      <a:pPr algn="ctr">
                        <a:lnSpc>
                          <a:spcPct val="107000"/>
                        </a:lnSpc>
                        <a:spcAft>
                          <a:spcPts val="0"/>
                        </a:spcAft>
                      </a:pPr>
                      <a:r>
                        <a:rPr lang="es-MX" sz="1100">
                          <a:effectLst/>
                        </a:rPr>
                        <a:t>1</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2659</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3988500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3631705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dirty="0">
                          <a:effectLst/>
                        </a:rPr>
                        <a:t>356795</a:t>
                      </a:r>
                      <a:endParaRPr lang="es-EC"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8,9456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5,714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1,365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dirty="0">
                          <a:effectLst/>
                        </a:rPr>
                        <a:t>4185,5416</a:t>
                      </a:r>
                      <a:endParaRPr lang="es-EC"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355683152"/>
              </p:ext>
            </p:extLst>
          </p:nvPr>
        </p:nvGraphicFramePr>
        <p:xfrm>
          <a:off x="602117" y="3072420"/>
          <a:ext cx="7886700" cy="1122363"/>
        </p:xfrm>
        <a:graphic>
          <a:graphicData uri="http://schemas.openxmlformats.org/drawingml/2006/table">
            <a:tbl>
              <a:tblPr firstRow="1" firstCol="1" bandRow="1">
                <a:tableStyleId>{5940675A-B579-460E-94D1-54222C63F5DA}</a:tableStyleId>
              </a:tblPr>
              <a:tblGrid>
                <a:gridCol w="876300"/>
                <a:gridCol w="876300"/>
                <a:gridCol w="876300"/>
                <a:gridCol w="876300"/>
                <a:gridCol w="876300"/>
                <a:gridCol w="876300"/>
                <a:gridCol w="876300"/>
                <a:gridCol w="876300"/>
                <a:gridCol w="876300"/>
              </a:tblGrid>
              <a:tr h="942975">
                <a:tc>
                  <a:txBody>
                    <a:bodyPr/>
                    <a:lstStyle/>
                    <a:p>
                      <a:pPr marL="71755" marR="71755" algn="ctr">
                        <a:lnSpc>
                          <a:spcPct val="107000"/>
                        </a:lnSpc>
                        <a:spcAft>
                          <a:spcPts val="0"/>
                        </a:spcAft>
                      </a:pPr>
                      <a:r>
                        <a:rPr lang="es-MX" sz="1100" dirty="0">
                          <a:effectLst/>
                        </a:rPr>
                        <a:t># Flujos</a:t>
                      </a:r>
                      <a:endParaRPr lang="es-EC"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a:effectLst/>
                        </a:rPr>
                        <a:t>PKG por segundo</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a:effectLst/>
                        </a:rPr>
                        <a:t>PKG totales enviados</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dirty="0">
                          <a:effectLst/>
                        </a:rPr>
                        <a:t>PKG totales recibidos</a:t>
                      </a:r>
                      <a:endParaRPr lang="es-EC"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dirty="0">
                          <a:effectLst/>
                        </a:rPr>
                        <a:t>PKG perdidos</a:t>
                      </a:r>
                      <a:endParaRPr lang="es-EC"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a:effectLst/>
                        </a:rPr>
                        <a:t>PKG perdidos [%]</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a:effectLst/>
                        </a:rPr>
                        <a:t>Delay [ms]</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dirty="0">
                          <a:effectLst/>
                        </a:rPr>
                        <a:t>Jitter [ms]</a:t>
                      </a:r>
                      <a:endParaRPr lang="es-EC"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dirty="0">
                          <a:effectLst/>
                        </a:rPr>
                        <a:t>Throughput [kbps]</a:t>
                      </a:r>
                      <a:endParaRPr lang="es-EC"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r>
              <a:tr h="0">
                <a:tc>
                  <a:txBody>
                    <a:bodyPr/>
                    <a:lstStyle/>
                    <a:p>
                      <a:pPr algn="ctr">
                        <a:lnSpc>
                          <a:spcPct val="107000"/>
                        </a:lnSpc>
                        <a:spcAft>
                          <a:spcPts val="0"/>
                        </a:spcAft>
                      </a:pPr>
                      <a:r>
                        <a:rPr lang="es-MX" sz="1100">
                          <a:effectLst/>
                        </a:rPr>
                        <a:t>1</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2659</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79770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72677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7093</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8,8918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5,347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1,32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dirty="0">
                          <a:effectLst/>
                        </a:rPr>
                        <a:t>4195,8375</a:t>
                      </a:r>
                      <a:endParaRPr lang="es-EC"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bl>
          </a:graphicData>
        </a:graphic>
      </p:graphicFrame>
      <p:sp>
        <p:nvSpPr>
          <p:cNvPr id="12" name="Rectangle 1"/>
          <p:cNvSpPr>
            <a:spLocks noChangeArrowheads="1"/>
          </p:cNvSpPr>
          <p:nvPr/>
        </p:nvSpPr>
        <p:spPr bwMode="auto">
          <a:xfrm>
            <a:off x="539552" y="2682955"/>
            <a:ext cx="664662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b="0" i="1"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Resultados de la cantidad de flujos con el Códec MPEG 2 30 segundos</a:t>
            </a:r>
            <a:endParaRPr kumimoji="0" lang="es-EC" b="0" i="0" u="none" strike="noStrike" cap="none" normalizeH="0" baseline="0" dirty="0" smtClean="0">
              <a:ln>
                <a:noFill/>
              </a:ln>
              <a:solidFill>
                <a:schemeClr val="tx1"/>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b="0" i="0" u="none" strike="noStrike" cap="none" normalizeH="0" baseline="0" dirty="0" smtClean="0">
              <a:ln>
                <a:noFill/>
              </a:ln>
              <a:solidFill>
                <a:schemeClr val="tx1"/>
              </a:solidFill>
              <a:effectLst/>
              <a:latin typeface="Calibri" panose="020F0502020204030204" pitchFamily="34" charset="0"/>
            </a:endParaRPr>
          </a:p>
        </p:txBody>
      </p:sp>
      <p:sp>
        <p:nvSpPr>
          <p:cNvPr id="13" name="Rectángulo 12"/>
          <p:cNvSpPr/>
          <p:nvPr/>
        </p:nvSpPr>
        <p:spPr>
          <a:xfrm>
            <a:off x="539552" y="896896"/>
            <a:ext cx="7137427" cy="369332"/>
          </a:xfrm>
          <a:prstGeom prst="rect">
            <a:avLst/>
          </a:prstGeom>
        </p:spPr>
        <p:txBody>
          <a:bodyPr wrap="square">
            <a:spAutoFit/>
          </a:bodyPr>
          <a:lstStyle/>
          <a:p>
            <a:pPr lvl="0" eaLnBrk="0" hangingPunct="0"/>
            <a:r>
              <a:rPr lang="es-MX" i="1" dirty="0">
                <a:latin typeface="Calibri" panose="020F0502020204030204" pitchFamily="34" charset="0"/>
                <a:ea typeface="Calibri" panose="020F0502020204030204" pitchFamily="34" charset="0"/>
                <a:cs typeface="Arial" panose="020B0604020202020204" pitchFamily="34" charset="0"/>
              </a:rPr>
              <a:t>Resultados de la cantidad de flujos con el Códec MPEG 2 25 minutos</a:t>
            </a:r>
            <a:endParaRPr lang="es-EC" i="1" dirty="0">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5653623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txBox="1">
            <a:spLocks/>
          </p:cNvSpPr>
          <p:nvPr/>
        </p:nvSpPr>
        <p:spPr>
          <a:xfrm>
            <a:off x="869240" y="-27384"/>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dirty="0">
                <a:solidFill>
                  <a:srgbClr val="00B050"/>
                </a:solidFill>
                <a:latin typeface="Times New Roman" panose="02020603050405020304" pitchFamily="18" charset="0"/>
                <a:cs typeface="Times New Roman" panose="02020603050405020304" pitchFamily="18" charset="0"/>
              </a:rPr>
              <a:t>Resultados</a:t>
            </a:r>
          </a:p>
        </p:txBody>
      </p:sp>
      <p:sp>
        <p:nvSpPr>
          <p:cNvPr id="7" name="CuadroTexto 6"/>
          <p:cNvSpPr txBox="1"/>
          <p:nvPr/>
        </p:nvSpPr>
        <p:spPr>
          <a:xfrm>
            <a:off x="0" y="6488668"/>
            <a:ext cx="705967" cy="646331"/>
          </a:xfrm>
          <a:prstGeom prst="rect">
            <a:avLst/>
          </a:prstGeom>
          <a:noFill/>
        </p:spPr>
        <p:txBody>
          <a:bodyPr wrap="square" rtlCol="0">
            <a:spAutoFit/>
          </a:bodyPr>
          <a:lstStyle/>
          <a:p>
            <a:r>
              <a:rPr lang="en-BZ" dirty="0" smtClean="0"/>
              <a:t>38</a:t>
            </a:r>
            <a:endParaRPr lang="en-BZ" dirty="0"/>
          </a:p>
          <a:p>
            <a:endParaRPr lang="es-ES" dirty="0"/>
          </a:p>
        </p:txBody>
      </p:sp>
      <p:sp>
        <p:nvSpPr>
          <p:cNvPr id="11" name="Título 1"/>
          <p:cNvSpPr>
            <a:spLocks noGrp="1"/>
          </p:cNvSpPr>
          <p:nvPr>
            <p:ph type="title"/>
          </p:nvPr>
        </p:nvSpPr>
        <p:spPr>
          <a:xfrm>
            <a:off x="0" y="123228"/>
            <a:ext cx="5844809" cy="515818"/>
          </a:xfrm>
        </p:spPr>
        <p:txBody>
          <a:bodyPr>
            <a:normAutofit/>
          </a:bodyPr>
          <a:lstStyle/>
          <a:p>
            <a:r>
              <a:rPr lang="es-EC" sz="1800" dirty="0">
                <a:solidFill>
                  <a:schemeClr val="tx1"/>
                </a:solidFill>
              </a:rPr>
              <a:t>Escenario 2</a:t>
            </a:r>
            <a:r>
              <a:rPr lang="es-EC" sz="1800" dirty="0" smtClean="0">
                <a:solidFill>
                  <a:schemeClr val="tx1"/>
                </a:solidFill>
              </a:rPr>
              <a:t> (con </a:t>
            </a:r>
            <a:r>
              <a:rPr lang="es-EC" sz="1800" dirty="0">
                <a:solidFill>
                  <a:schemeClr val="tx1"/>
                </a:solidFill>
              </a:rPr>
              <a:t>repetidora): Prueba </a:t>
            </a:r>
            <a:r>
              <a:rPr lang="es-EC" sz="1800" dirty="0" smtClean="0">
                <a:solidFill>
                  <a:schemeClr val="tx1"/>
                </a:solidFill>
              </a:rPr>
              <a:t>para IPTV</a:t>
            </a:r>
            <a:endParaRPr lang="es-EC" sz="1800" dirty="0">
              <a:solidFill>
                <a:schemeClr val="tx1"/>
              </a:solidFill>
            </a:endParaRPr>
          </a:p>
        </p:txBody>
      </p:sp>
      <p:sp>
        <p:nvSpPr>
          <p:cNvPr id="4" name="Rectángulo 3"/>
          <p:cNvSpPr/>
          <p:nvPr/>
        </p:nvSpPr>
        <p:spPr>
          <a:xfrm>
            <a:off x="192233" y="4531441"/>
            <a:ext cx="5460341" cy="1585562"/>
          </a:xfrm>
          <a:prstGeom prst="rect">
            <a:avLst/>
          </a:prstGeom>
        </p:spPr>
        <p:txBody>
          <a:bodyPr wrap="none">
            <a:spAutoFit/>
          </a:bodyPr>
          <a:lstStyle/>
          <a:p>
            <a:pPr>
              <a:lnSpc>
                <a:spcPct val="107000"/>
              </a:lnSpc>
              <a:spcAft>
                <a:spcPts val="800"/>
              </a:spcAft>
            </a:pPr>
            <a:r>
              <a:rPr lang="es-EC" dirty="0">
                <a:latin typeface="Calibri" panose="020F0502020204030204" pitchFamily="34" charset="0"/>
                <a:ea typeface="Calibri" panose="020F0502020204030204" pitchFamily="34" charset="0"/>
                <a:cs typeface="Times New Roman" panose="02020603050405020304" pitchFamily="18" charset="0"/>
              </a:rPr>
              <a:t>Datos: </a:t>
            </a:r>
            <a:endParaRPr lang="es-EC"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C" dirty="0" smtClean="0">
                <a:latin typeface="Calibri" panose="020F0502020204030204" pitchFamily="34" charset="0"/>
                <a:ea typeface="Calibri" panose="020F0502020204030204" pitchFamily="34" charset="0"/>
                <a:cs typeface="Times New Roman" panose="02020603050405020304" pitchFamily="18" charset="0"/>
              </a:rPr>
              <a:t>Velocidad de transmisión: 1,5Mbits/s = </a:t>
            </a:r>
            <a:r>
              <a:rPr lang="es-EC" dirty="0"/>
              <a:t>997 paquetes/s</a:t>
            </a:r>
            <a:endParaRPr lang="es-EC"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C" dirty="0" smtClean="0">
                <a:latin typeface="Calibri" panose="020F0502020204030204" pitchFamily="34" charset="0"/>
                <a:ea typeface="Calibri" panose="020F0502020204030204" pitchFamily="34" charset="0"/>
                <a:cs typeface="Times New Roman" panose="02020603050405020304" pitchFamily="18" charset="0"/>
              </a:rPr>
              <a:t>Tiempo: 1500 s</a:t>
            </a:r>
          </a:p>
          <a:p>
            <a:pPr>
              <a:lnSpc>
                <a:spcPct val="107000"/>
              </a:lnSpc>
              <a:spcAft>
                <a:spcPts val="800"/>
              </a:spcAft>
            </a:pPr>
            <a:r>
              <a:rPr lang="es-EC" dirty="0" smtClean="0">
                <a:latin typeface="Calibri" panose="020F0502020204030204" pitchFamily="34" charset="0"/>
                <a:ea typeface="Calibri" panose="020F0502020204030204" pitchFamily="34" charset="0"/>
                <a:cs typeface="Times New Roman" panose="02020603050405020304" pitchFamily="18" charset="0"/>
              </a:rPr>
              <a:t>Tamaño de paquetes: 188 </a:t>
            </a:r>
            <a:r>
              <a:rPr lang="es-EC" dirty="0">
                <a:latin typeface="Calibri" panose="020F0502020204030204" pitchFamily="34" charset="0"/>
                <a:ea typeface="Calibri" panose="020F0502020204030204" pitchFamily="34" charset="0"/>
                <a:cs typeface="Times New Roman" panose="02020603050405020304" pitchFamily="18" charset="0"/>
              </a:rPr>
              <a:t>bytes</a:t>
            </a:r>
            <a:endParaRPr lang="es-EC"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3" name="Tabla 2"/>
          <p:cNvGraphicFramePr>
            <a:graphicFrameLocks noGrp="1"/>
          </p:cNvGraphicFramePr>
          <p:nvPr>
            <p:extLst>
              <p:ext uri="{D42A27DB-BD31-4B8C-83A1-F6EECF244321}">
                <p14:modId xmlns:p14="http://schemas.microsoft.com/office/powerpoint/2010/main" val="211425001"/>
              </p:ext>
            </p:extLst>
          </p:nvPr>
        </p:nvGraphicFramePr>
        <p:xfrm>
          <a:off x="904054" y="1160068"/>
          <a:ext cx="7127997" cy="1180783"/>
        </p:xfrm>
        <a:graphic>
          <a:graphicData uri="http://schemas.openxmlformats.org/drawingml/2006/table">
            <a:tbl>
              <a:tblPr firstRow="1" firstCol="1" bandRow="1">
                <a:tableStyleId>{5940675A-B579-460E-94D1-54222C63F5DA}</a:tableStyleId>
              </a:tblPr>
              <a:tblGrid>
                <a:gridCol w="799876"/>
                <a:gridCol w="704682"/>
                <a:gridCol w="824183"/>
                <a:gridCol w="799876"/>
                <a:gridCol w="799876"/>
                <a:gridCol w="799876"/>
                <a:gridCol w="799876"/>
                <a:gridCol w="799876"/>
                <a:gridCol w="799876"/>
              </a:tblGrid>
              <a:tr h="1001395">
                <a:tc>
                  <a:txBody>
                    <a:bodyPr/>
                    <a:lstStyle/>
                    <a:p>
                      <a:pPr marL="71755" marR="71755" algn="ctr">
                        <a:lnSpc>
                          <a:spcPct val="107000"/>
                        </a:lnSpc>
                        <a:spcAft>
                          <a:spcPts val="0"/>
                        </a:spcAft>
                      </a:pPr>
                      <a:r>
                        <a:rPr lang="es-MX" sz="1100" dirty="0">
                          <a:effectLst/>
                        </a:rPr>
                        <a:t># Flujos</a:t>
                      </a:r>
                      <a:endParaRPr lang="es-EC"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a:effectLst/>
                        </a:rPr>
                        <a:t>PKG por segundo</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dirty="0">
                          <a:effectLst/>
                        </a:rPr>
                        <a:t>PKG totales enviados</a:t>
                      </a:r>
                      <a:endParaRPr lang="es-EC"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a:effectLst/>
                        </a:rPr>
                        <a:t>PKG totales recibidos</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a:effectLst/>
                        </a:rPr>
                        <a:t>PKG perdidos</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dirty="0">
                          <a:effectLst/>
                        </a:rPr>
                        <a:t>PKG perdidos [%]</a:t>
                      </a:r>
                      <a:endParaRPr lang="es-EC"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dirty="0">
                          <a:effectLst/>
                        </a:rPr>
                        <a:t>Delay [ms]</a:t>
                      </a:r>
                      <a:endParaRPr lang="es-EC"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a:effectLst/>
                        </a:rPr>
                        <a:t>Jitter [ms]</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dirty="0">
                          <a:effectLst/>
                        </a:rPr>
                        <a:t>Throughput [kbps]</a:t>
                      </a:r>
                      <a:endParaRPr lang="es-EC"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r>
              <a:tr h="0">
                <a:tc>
                  <a:txBody>
                    <a:bodyPr/>
                    <a:lstStyle/>
                    <a:p>
                      <a:pPr algn="ctr">
                        <a:lnSpc>
                          <a:spcPct val="107000"/>
                        </a:lnSpc>
                        <a:spcAft>
                          <a:spcPts val="0"/>
                        </a:spcAft>
                      </a:pPr>
                      <a:r>
                        <a:rPr lang="es-MX" sz="1100">
                          <a:effectLst/>
                        </a:rPr>
                        <a:t>1</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997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1495500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1458871</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59899</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4,0053</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4,913</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2,195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dirty="0">
                          <a:effectLst/>
                        </a:rPr>
                        <a:t>1499,7394</a:t>
                      </a:r>
                      <a:endParaRPr lang="es-EC"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3522825204"/>
              </p:ext>
            </p:extLst>
          </p:nvPr>
        </p:nvGraphicFramePr>
        <p:xfrm>
          <a:off x="902384" y="3151446"/>
          <a:ext cx="7128000" cy="1137603"/>
        </p:xfrm>
        <a:graphic>
          <a:graphicData uri="http://schemas.openxmlformats.org/drawingml/2006/table">
            <a:tbl>
              <a:tblPr firstRow="1" firstCol="1" bandRow="1">
                <a:tableStyleId>{5940675A-B579-460E-94D1-54222C63F5DA}</a:tableStyleId>
              </a:tblPr>
              <a:tblGrid>
                <a:gridCol w="450959"/>
                <a:gridCol w="755712"/>
                <a:gridCol w="807929"/>
                <a:gridCol w="806979"/>
                <a:gridCol w="673116"/>
                <a:gridCol w="941792"/>
                <a:gridCol w="771852"/>
                <a:gridCol w="708243"/>
                <a:gridCol w="1211418"/>
              </a:tblGrid>
              <a:tr h="958215">
                <a:tc>
                  <a:txBody>
                    <a:bodyPr/>
                    <a:lstStyle/>
                    <a:p>
                      <a:pPr marL="71755" marR="71755" algn="ctr">
                        <a:lnSpc>
                          <a:spcPct val="107000"/>
                        </a:lnSpc>
                        <a:spcAft>
                          <a:spcPts val="0"/>
                        </a:spcAft>
                      </a:pPr>
                      <a:r>
                        <a:rPr lang="es-MX" sz="1100" dirty="0">
                          <a:effectLst/>
                        </a:rPr>
                        <a:t># Flujos</a:t>
                      </a:r>
                      <a:endParaRPr lang="es-EC"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a:effectLst/>
                        </a:rPr>
                        <a:t>PKG por segundo</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a:effectLst/>
                        </a:rPr>
                        <a:t>PKG totales enviados</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a:effectLst/>
                        </a:rPr>
                        <a:t>PKG totales recibidos</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dirty="0">
                          <a:effectLst/>
                        </a:rPr>
                        <a:t>PKG perdidos</a:t>
                      </a:r>
                      <a:endParaRPr lang="es-EC"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dirty="0">
                          <a:effectLst/>
                        </a:rPr>
                        <a:t>PKG perdidos [%]</a:t>
                      </a:r>
                      <a:endParaRPr lang="es-EC"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dirty="0">
                          <a:effectLst/>
                        </a:rPr>
                        <a:t>Delay [ms]</a:t>
                      </a:r>
                      <a:endParaRPr lang="es-EC"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a:effectLst/>
                        </a:rPr>
                        <a:t>Jitter [ms]</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dirty="0">
                          <a:effectLst/>
                        </a:rPr>
                        <a:t>Throughput [kbps]</a:t>
                      </a:r>
                      <a:endParaRPr lang="es-EC"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r>
              <a:tr h="0">
                <a:tc>
                  <a:txBody>
                    <a:bodyPr/>
                    <a:lstStyle/>
                    <a:p>
                      <a:pPr algn="ctr">
                        <a:lnSpc>
                          <a:spcPct val="107000"/>
                        </a:lnSpc>
                        <a:spcAft>
                          <a:spcPts val="0"/>
                        </a:spcAft>
                      </a:pPr>
                      <a:r>
                        <a:rPr lang="es-MX" sz="1100">
                          <a:effectLst/>
                        </a:rPr>
                        <a:t>1</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997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29910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28387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1201</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4,0154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5,191</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a:effectLst/>
                        </a:rPr>
                        <a:t>2,34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es-MX" sz="1100" dirty="0">
                          <a:effectLst/>
                        </a:rPr>
                        <a:t>1501,0826</a:t>
                      </a:r>
                      <a:endParaRPr lang="es-EC"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r>
            </a:tbl>
          </a:graphicData>
        </a:graphic>
      </p:graphicFrame>
      <p:sp>
        <p:nvSpPr>
          <p:cNvPr id="12" name="Rectangle 1"/>
          <p:cNvSpPr>
            <a:spLocks noChangeArrowheads="1"/>
          </p:cNvSpPr>
          <p:nvPr/>
        </p:nvSpPr>
        <p:spPr bwMode="auto">
          <a:xfrm>
            <a:off x="852294" y="2738648"/>
            <a:ext cx="664662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b="0" i="1"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Resultados de la cantidad de flujos con el Códec MPEG 4 30 segundos</a:t>
            </a:r>
            <a:endParaRPr kumimoji="0" lang="es-EC" b="0" i="0" u="none" strike="noStrike" cap="none" normalizeH="0" baseline="0" dirty="0" smtClean="0">
              <a:ln>
                <a:noFill/>
              </a:ln>
              <a:solidFill>
                <a:schemeClr val="tx1"/>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b="0" i="0" u="none" strike="noStrike" cap="none" normalizeH="0" baseline="0" dirty="0" smtClean="0">
              <a:ln>
                <a:noFill/>
              </a:ln>
              <a:solidFill>
                <a:schemeClr val="tx1"/>
              </a:solidFill>
              <a:effectLst/>
              <a:latin typeface="Calibri" panose="020F0502020204030204" pitchFamily="34" charset="0"/>
            </a:endParaRPr>
          </a:p>
        </p:txBody>
      </p:sp>
      <p:sp>
        <p:nvSpPr>
          <p:cNvPr id="13" name="Rectángulo 12"/>
          <p:cNvSpPr/>
          <p:nvPr/>
        </p:nvSpPr>
        <p:spPr>
          <a:xfrm>
            <a:off x="902384" y="795658"/>
            <a:ext cx="6909976" cy="369332"/>
          </a:xfrm>
          <a:prstGeom prst="rect">
            <a:avLst/>
          </a:prstGeom>
        </p:spPr>
        <p:txBody>
          <a:bodyPr wrap="square">
            <a:spAutoFit/>
          </a:bodyPr>
          <a:lstStyle/>
          <a:p>
            <a:pPr eaLnBrk="0" hangingPunct="0"/>
            <a:r>
              <a:rPr lang="es-MX" i="1" dirty="0">
                <a:latin typeface="Calibri" panose="020F0502020204030204" pitchFamily="34" charset="0"/>
                <a:ea typeface="Calibri" panose="020F0502020204030204" pitchFamily="34" charset="0"/>
                <a:cs typeface="Arial" panose="020B0604020202020204" pitchFamily="34" charset="0"/>
              </a:rPr>
              <a:t>Resultados de la cantidad de flujos con el Códec MPEG 4 25 minutos</a:t>
            </a:r>
            <a:endParaRPr lang="es-EC" i="1" dirty="0">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0711472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txBox="1">
            <a:spLocks/>
          </p:cNvSpPr>
          <p:nvPr/>
        </p:nvSpPr>
        <p:spPr>
          <a:xfrm>
            <a:off x="869240" y="-27384"/>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dirty="0">
                <a:solidFill>
                  <a:srgbClr val="00B050"/>
                </a:solidFill>
                <a:latin typeface="Times New Roman" panose="02020603050405020304" pitchFamily="18" charset="0"/>
                <a:cs typeface="Times New Roman" panose="02020603050405020304" pitchFamily="18" charset="0"/>
              </a:rPr>
              <a:t>Resultados</a:t>
            </a:r>
          </a:p>
        </p:txBody>
      </p:sp>
      <p:sp>
        <p:nvSpPr>
          <p:cNvPr id="7" name="CuadroTexto 6"/>
          <p:cNvSpPr txBox="1"/>
          <p:nvPr/>
        </p:nvSpPr>
        <p:spPr>
          <a:xfrm>
            <a:off x="0" y="6488668"/>
            <a:ext cx="705967" cy="646331"/>
          </a:xfrm>
          <a:prstGeom prst="rect">
            <a:avLst/>
          </a:prstGeom>
          <a:noFill/>
        </p:spPr>
        <p:txBody>
          <a:bodyPr wrap="square" rtlCol="0">
            <a:spAutoFit/>
          </a:bodyPr>
          <a:lstStyle/>
          <a:p>
            <a:r>
              <a:rPr lang="en-BZ" dirty="0" smtClean="0"/>
              <a:t>39</a:t>
            </a:r>
            <a:endParaRPr lang="en-BZ" dirty="0"/>
          </a:p>
          <a:p>
            <a:endParaRPr lang="es-ES" dirty="0"/>
          </a:p>
        </p:txBody>
      </p:sp>
      <p:sp>
        <p:nvSpPr>
          <p:cNvPr id="11" name="Título 1"/>
          <p:cNvSpPr>
            <a:spLocks noGrp="1"/>
          </p:cNvSpPr>
          <p:nvPr>
            <p:ph type="title"/>
          </p:nvPr>
        </p:nvSpPr>
        <p:spPr>
          <a:xfrm>
            <a:off x="-1188640" y="28298"/>
            <a:ext cx="5844809" cy="515818"/>
          </a:xfrm>
        </p:spPr>
        <p:txBody>
          <a:bodyPr>
            <a:normAutofit/>
          </a:bodyPr>
          <a:lstStyle/>
          <a:p>
            <a:r>
              <a:rPr lang="es-EC" sz="1800" dirty="0">
                <a:solidFill>
                  <a:schemeClr val="tx1"/>
                </a:solidFill>
              </a:rPr>
              <a:t>Escenario </a:t>
            </a:r>
            <a:r>
              <a:rPr lang="es-EC" sz="1800" dirty="0" smtClean="0">
                <a:solidFill>
                  <a:schemeClr val="tx1"/>
                </a:solidFill>
              </a:rPr>
              <a:t>2 (con </a:t>
            </a:r>
            <a:r>
              <a:rPr lang="es-EC" sz="1800" dirty="0">
                <a:solidFill>
                  <a:schemeClr val="tx1"/>
                </a:solidFill>
              </a:rPr>
              <a:t>repetidora): </a:t>
            </a:r>
            <a:r>
              <a:rPr lang="es-EC" sz="1800" dirty="0" smtClean="0">
                <a:solidFill>
                  <a:schemeClr val="tx1"/>
                </a:solidFill>
              </a:rPr>
              <a:t>IPTV y </a:t>
            </a:r>
            <a:r>
              <a:rPr lang="es-EC" sz="1800" dirty="0" err="1" smtClean="0">
                <a:solidFill>
                  <a:schemeClr val="tx1"/>
                </a:solidFill>
              </a:rPr>
              <a:t>VoIP</a:t>
            </a:r>
            <a:endParaRPr lang="es-EC" sz="1800" dirty="0">
              <a:solidFill>
                <a:schemeClr val="tx1"/>
              </a:solidFill>
            </a:endParaRPr>
          </a:p>
        </p:txBody>
      </p:sp>
      <p:pic>
        <p:nvPicPr>
          <p:cNvPr id="8" name="Imagen 7"/>
          <p:cNvPicPr/>
          <p:nvPr/>
        </p:nvPicPr>
        <p:blipFill>
          <a:blip r:embed="rId3">
            <a:extLst>
              <a:ext uri="{28A0092B-C50C-407E-A947-70E740481C1C}">
                <a14:useLocalDpi xmlns:a14="http://schemas.microsoft.com/office/drawing/2010/main" val="0"/>
              </a:ext>
            </a:extLst>
          </a:blip>
          <a:srcRect/>
          <a:stretch>
            <a:fillRect/>
          </a:stretch>
        </p:blipFill>
        <p:spPr bwMode="auto">
          <a:xfrm>
            <a:off x="1112601" y="1556792"/>
            <a:ext cx="7087136" cy="3567072"/>
          </a:xfrm>
          <a:prstGeom prst="rect">
            <a:avLst/>
          </a:prstGeom>
          <a:noFill/>
          <a:ln>
            <a:noFill/>
          </a:ln>
        </p:spPr>
      </p:pic>
    </p:spTree>
    <p:extLst>
      <p:ext uri="{BB962C8B-B14F-4D97-AF65-F5344CB8AC3E}">
        <p14:creationId xmlns:p14="http://schemas.microsoft.com/office/powerpoint/2010/main" val="3846039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5">
            <a:extLst>
              <a:ext uri="{FF2B5EF4-FFF2-40B4-BE49-F238E27FC236}">
                <a16:creationId xmlns:a16="http://schemas.microsoft.com/office/drawing/2014/main" xmlns="" id="{C6BE465C-5E56-4843-9D35-C197301BF0D3}"/>
              </a:ext>
            </a:extLst>
          </p:cNvPr>
          <p:cNvSpPr txBox="1">
            <a:spLocks/>
          </p:cNvSpPr>
          <p:nvPr/>
        </p:nvSpPr>
        <p:spPr>
          <a:xfrm>
            <a:off x="539552" y="28978"/>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dirty="0">
                <a:solidFill>
                  <a:srgbClr val="00B050"/>
                </a:solidFill>
                <a:latin typeface="Times New Roman" panose="02020603050405020304" pitchFamily="18" charset="0"/>
                <a:cs typeface="Times New Roman" panose="02020603050405020304" pitchFamily="18" charset="0"/>
              </a:rPr>
              <a:t>Introducción</a:t>
            </a:r>
          </a:p>
        </p:txBody>
      </p:sp>
      <p:sp>
        <p:nvSpPr>
          <p:cNvPr id="7" name="CuadroTexto 6">
            <a:extLst>
              <a:ext uri="{FF2B5EF4-FFF2-40B4-BE49-F238E27FC236}">
                <a16:creationId xmlns:a16="http://schemas.microsoft.com/office/drawing/2014/main" xmlns="" id="{A9AE7654-F14C-429A-9256-68ABA89251AD}"/>
              </a:ext>
            </a:extLst>
          </p:cNvPr>
          <p:cNvSpPr txBox="1"/>
          <p:nvPr/>
        </p:nvSpPr>
        <p:spPr>
          <a:xfrm>
            <a:off x="0" y="6495522"/>
            <a:ext cx="705967" cy="369332"/>
          </a:xfrm>
          <a:prstGeom prst="rect">
            <a:avLst/>
          </a:prstGeom>
          <a:noFill/>
        </p:spPr>
        <p:txBody>
          <a:bodyPr wrap="square" rtlCol="0">
            <a:spAutoFit/>
          </a:bodyPr>
          <a:lstStyle/>
          <a:p>
            <a:r>
              <a:rPr lang="es-ES" dirty="0" smtClean="0"/>
              <a:t>4</a:t>
            </a:r>
            <a:endParaRPr lang="es-ES" dirty="0"/>
          </a:p>
        </p:txBody>
      </p:sp>
      <p:sp>
        <p:nvSpPr>
          <p:cNvPr id="6" name="CuadroTexto 5">
            <a:extLst>
              <a:ext uri="{FF2B5EF4-FFF2-40B4-BE49-F238E27FC236}">
                <a16:creationId xmlns:a16="http://schemas.microsoft.com/office/drawing/2014/main" xmlns="" id="{AA541A11-503D-4491-8288-DFBE74D0C300}"/>
              </a:ext>
            </a:extLst>
          </p:cNvPr>
          <p:cNvSpPr txBox="1"/>
          <p:nvPr/>
        </p:nvSpPr>
        <p:spPr>
          <a:xfrm>
            <a:off x="107504" y="28978"/>
            <a:ext cx="5112568" cy="523220"/>
          </a:xfrm>
          <a:prstGeom prst="rect">
            <a:avLst/>
          </a:prstGeom>
          <a:noFill/>
        </p:spPr>
        <p:txBody>
          <a:bodyPr wrap="square" rtlCol="0">
            <a:spAutoFit/>
          </a:bodyPr>
          <a:lstStyle/>
          <a:p>
            <a:r>
              <a:rPr lang="es-ES" sz="2800" b="1" dirty="0">
                <a:latin typeface="Palatino Linotype" panose="02040502050505030304" pitchFamily="18" charset="0"/>
              </a:rPr>
              <a:t>Trabajo Relacionados</a:t>
            </a:r>
          </a:p>
        </p:txBody>
      </p:sp>
      <p:graphicFrame>
        <p:nvGraphicFramePr>
          <p:cNvPr id="2" name="Diagrama 1">
            <a:extLst>
              <a:ext uri="{FF2B5EF4-FFF2-40B4-BE49-F238E27FC236}">
                <a16:creationId xmlns:a16="http://schemas.microsoft.com/office/drawing/2014/main" xmlns="" id="{D7ADE71D-515E-4F39-AD35-AF3BD0498592}"/>
              </a:ext>
            </a:extLst>
          </p:cNvPr>
          <p:cNvGraphicFramePr/>
          <p:nvPr>
            <p:extLst/>
          </p:nvPr>
        </p:nvGraphicFramePr>
        <p:xfrm>
          <a:off x="0" y="552198"/>
          <a:ext cx="8769152" cy="56131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509927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txBox="1">
            <a:spLocks/>
          </p:cNvSpPr>
          <p:nvPr/>
        </p:nvSpPr>
        <p:spPr>
          <a:xfrm>
            <a:off x="869240" y="-27384"/>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dirty="0">
                <a:solidFill>
                  <a:srgbClr val="00B050"/>
                </a:solidFill>
                <a:latin typeface="Times New Roman" panose="02020603050405020304" pitchFamily="18" charset="0"/>
                <a:cs typeface="Times New Roman" panose="02020603050405020304" pitchFamily="18" charset="0"/>
              </a:rPr>
              <a:t>Resultados</a:t>
            </a:r>
          </a:p>
        </p:txBody>
      </p:sp>
      <p:sp>
        <p:nvSpPr>
          <p:cNvPr id="7" name="CuadroTexto 6"/>
          <p:cNvSpPr txBox="1"/>
          <p:nvPr/>
        </p:nvSpPr>
        <p:spPr>
          <a:xfrm>
            <a:off x="0" y="6488668"/>
            <a:ext cx="705967" cy="646331"/>
          </a:xfrm>
          <a:prstGeom prst="rect">
            <a:avLst/>
          </a:prstGeom>
          <a:noFill/>
        </p:spPr>
        <p:txBody>
          <a:bodyPr wrap="square" rtlCol="0">
            <a:spAutoFit/>
          </a:bodyPr>
          <a:lstStyle/>
          <a:p>
            <a:r>
              <a:rPr lang="en-BZ" dirty="0" smtClean="0"/>
              <a:t>40</a:t>
            </a:r>
            <a:endParaRPr lang="en-BZ" dirty="0"/>
          </a:p>
          <a:p>
            <a:endParaRPr lang="es-ES" dirty="0"/>
          </a:p>
        </p:txBody>
      </p:sp>
      <p:sp>
        <p:nvSpPr>
          <p:cNvPr id="11" name="Título 1"/>
          <p:cNvSpPr>
            <a:spLocks noGrp="1"/>
          </p:cNvSpPr>
          <p:nvPr>
            <p:ph type="title"/>
          </p:nvPr>
        </p:nvSpPr>
        <p:spPr>
          <a:xfrm>
            <a:off x="-1188640" y="28298"/>
            <a:ext cx="5844809" cy="515818"/>
          </a:xfrm>
        </p:spPr>
        <p:txBody>
          <a:bodyPr>
            <a:normAutofit/>
          </a:bodyPr>
          <a:lstStyle/>
          <a:p>
            <a:r>
              <a:rPr lang="es-EC" sz="1800" dirty="0">
                <a:solidFill>
                  <a:schemeClr val="tx1"/>
                </a:solidFill>
              </a:rPr>
              <a:t>Escenario </a:t>
            </a:r>
            <a:r>
              <a:rPr lang="es-EC" sz="1800" dirty="0" smtClean="0">
                <a:solidFill>
                  <a:schemeClr val="tx1"/>
                </a:solidFill>
              </a:rPr>
              <a:t>2 (con </a:t>
            </a:r>
            <a:r>
              <a:rPr lang="es-EC" sz="1800" dirty="0">
                <a:solidFill>
                  <a:schemeClr val="tx1"/>
                </a:solidFill>
              </a:rPr>
              <a:t>repetidora): </a:t>
            </a:r>
            <a:r>
              <a:rPr lang="es-EC" sz="1800" dirty="0" smtClean="0">
                <a:solidFill>
                  <a:schemeClr val="tx1"/>
                </a:solidFill>
              </a:rPr>
              <a:t>IPTV y </a:t>
            </a:r>
            <a:r>
              <a:rPr lang="es-EC" sz="1800" dirty="0" err="1" smtClean="0">
                <a:solidFill>
                  <a:schemeClr val="tx1"/>
                </a:solidFill>
              </a:rPr>
              <a:t>VoIP</a:t>
            </a:r>
            <a:endParaRPr lang="es-EC" sz="1800" dirty="0">
              <a:solidFill>
                <a:schemeClr val="tx1"/>
              </a:solidFill>
            </a:endParaRPr>
          </a:p>
        </p:txBody>
      </p:sp>
      <p:graphicFrame>
        <p:nvGraphicFramePr>
          <p:cNvPr id="3" name="Tabla 2"/>
          <p:cNvGraphicFramePr>
            <a:graphicFrameLocks noGrp="1"/>
          </p:cNvGraphicFramePr>
          <p:nvPr>
            <p:extLst>
              <p:ext uri="{D42A27DB-BD31-4B8C-83A1-F6EECF244321}">
                <p14:modId xmlns:p14="http://schemas.microsoft.com/office/powerpoint/2010/main" val="3585228082"/>
              </p:ext>
            </p:extLst>
          </p:nvPr>
        </p:nvGraphicFramePr>
        <p:xfrm>
          <a:off x="1680291" y="1494793"/>
          <a:ext cx="5731293" cy="4166879"/>
        </p:xfrm>
        <a:graphic>
          <a:graphicData uri="http://schemas.openxmlformats.org/drawingml/2006/table">
            <a:tbl>
              <a:tblPr firstRow="1" firstCol="1" bandRow="1">
                <a:tableStyleId>{5940675A-B579-460E-94D1-54222C63F5DA}</a:tableStyleId>
              </a:tblPr>
              <a:tblGrid>
                <a:gridCol w="446695"/>
                <a:gridCol w="789330"/>
                <a:gridCol w="649738"/>
                <a:gridCol w="629434"/>
                <a:gridCol w="539968"/>
                <a:gridCol w="629434"/>
                <a:gridCol w="629434"/>
                <a:gridCol w="518160"/>
                <a:gridCol w="899100"/>
              </a:tblGrid>
              <a:tr h="937895">
                <a:tc>
                  <a:txBody>
                    <a:bodyPr/>
                    <a:lstStyle/>
                    <a:p>
                      <a:pPr marL="71755" marR="71755" algn="ctr">
                        <a:lnSpc>
                          <a:spcPct val="107000"/>
                        </a:lnSpc>
                        <a:spcAft>
                          <a:spcPts val="0"/>
                        </a:spcAft>
                      </a:pPr>
                      <a:r>
                        <a:rPr lang="es-MX" sz="1100" dirty="0">
                          <a:effectLst/>
                        </a:rPr>
                        <a:t># Flujos de VoIP</a:t>
                      </a:r>
                      <a:endParaRPr lang="es-EC"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a:effectLst/>
                        </a:rPr>
                        <a:t>PKG por segundo VoIP+IPTV</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a:effectLst/>
                        </a:rPr>
                        <a:t>PKG totales enviados</a:t>
                      </a:r>
                      <a:endParaRPr lang="es-EC" sz="1100">
                        <a:effectLst/>
                      </a:endParaRPr>
                    </a:p>
                    <a:p>
                      <a:pPr marL="71755" marR="71755" algn="ctr">
                        <a:lnSpc>
                          <a:spcPct val="107000"/>
                        </a:lnSpc>
                        <a:spcAft>
                          <a:spcPts val="0"/>
                        </a:spcAft>
                      </a:pPr>
                      <a:r>
                        <a:rPr lang="es-MX" sz="1100">
                          <a:effectLst/>
                        </a:rPr>
                        <a:t>VoIP+IPTV</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a:effectLst/>
                        </a:rPr>
                        <a:t>PKG totales recibidos</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a:effectLst/>
                        </a:rPr>
                        <a:t>PKG perdidos</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a:effectLst/>
                        </a:rPr>
                        <a:t>PKG perdidos [%]</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dirty="0">
                          <a:effectLst/>
                        </a:rPr>
                        <a:t>Delay [ms]</a:t>
                      </a:r>
                      <a:endParaRPr lang="es-EC"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a:effectLst/>
                        </a:rPr>
                        <a:t>Jitter [ms]</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c>
                  <a:txBody>
                    <a:bodyPr/>
                    <a:lstStyle/>
                    <a:p>
                      <a:pPr marL="71755" marR="71755" algn="ctr">
                        <a:lnSpc>
                          <a:spcPct val="107000"/>
                        </a:lnSpc>
                        <a:spcAft>
                          <a:spcPts val="0"/>
                        </a:spcAft>
                      </a:pPr>
                      <a:r>
                        <a:rPr lang="es-MX" sz="1100" dirty="0">
                          <a:effectLst/>
                        </a:rPr>
                        <a:t>Throughput [kbps]</a:t>
                      </a:r>
                      <a:endParaRPr lang="es-EC"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vert="vert270" anchor="ctr"/>
                </a:tc>
              </a:tr>
              <a:tr h="0">
                <a:tc>
                  <a:txBody>
                    <a:bodyPr/>
                    <a:lstStyle/>
                    <a:p>
                      <a:pPr algn="ctr">
                        <a:lnSpc>
                          <a:spcPct val="107000"/>
                        </a:lnSpc>
                        <a:spcAft>
                          <a:spcPts val="0"/>
                        </a:spcAft>
                      </a:pPr>
                      <a:r>
                        <a:rPr lang="es-MX" sz="1100">
                          <a:effectLst/>
                        </a:rPr>
                        <a:t>1</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1047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34910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33513</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1397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4,001</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7,491</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0,898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1500,9061</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1097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39910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38272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1638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4,104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7,612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0,854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1503,87625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3</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1147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44910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43027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1883</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4,193</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7,523</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0,875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1502,75909</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1197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49910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47791</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2119</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4,246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7,724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0,823</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1505,01741</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1247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54910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52541</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2369</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4,314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7,918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0,767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1505,96915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1297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59910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57245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2665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4,448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7,826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0,74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1507,6596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1347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64910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62060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2850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dirty="0">
                          <a:effectLst/>
                        </a:rPr>
                        <a:t>4,391</a:t>
                      </a:r>
                      <a:endParaRPr lang="es-EC"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8,012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0,762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1509,99746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1397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69910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66784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3126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4,471</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8,191</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0,737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1509,11169</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9</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1447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74910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71504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3406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4,547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8,392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0,708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1512,00624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10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1497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79910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76203</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3707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4,639</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8,516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0,695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1515,4551</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15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1747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104910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99959</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4951</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4,719</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8,734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0,647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1522,23874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20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1997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129910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123683</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6227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4,793</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8,634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0,645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1526,04045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25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2247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154910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147375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7535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4,864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8,746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0,623</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1532,36281</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30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2497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179910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170918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8992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4,998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8,826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0,650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1540,24799</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35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2747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204910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194435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10475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5,112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9,035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0,613</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1547,65217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40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2997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229910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216982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12928</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5,623</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9,901</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0,609</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1554,82185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45</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3247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254910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239406</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15504</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6,082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9,899</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0,611</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1559,06889</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r h="0">
                <a:tc>
                  <a:txBody>
                    <a:bodyPr/>
                    <a:lstStyle/>
                    <a:p>
                      <a:pPr algn="ctr">
                        <a:lnSpc>
                          <a:spcPct val="107000"/>
                        </a:lnSpc>
                        <a:spcAft>
                          <a:spcPts val="0"/>
                        </a:spcAft>
                      </a:pPr>
                      <a:r>
                        <a:rPr lang="es-MX" sz="1100">
                          <a:effectLst/>
                        </a:rPr>
                        <a:t>50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3497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279910</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262133</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17777</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6,351</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10,671</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a:effectLst/>
                        </a:rPr>
                        <a:t>0,562</a:t>
                      </a:r>
                      <a:endParaRPr lang="es-EC"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s-MX" sz="1100" dirty="0">
                          <a:effectLst/>
                        </a:rPr>
                        <a:t>1565,53355</a:t>
                      </a:r>
                      <a:endParaRPr lang="es-EC"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r>
            </a:tbl>
          </a:graphicData>
        </a:graphic>
      </p:graphicFrame>
      <p:sp>
        <p:nvSpPr>
          <p:cNvPr id="4" name="Rectangle 1"/>
          <p:cNvSpPr>
            <a:spLocks noChangeArrowheads="1"/>
          </p:cNvSpPr>
          <p:nvPr/>
        </p:nvSpPr>
        <p:spPr bwMode="auto">
          <a:xfrm>
            <a:off x="1547664" y="986632"/>
            <a:ext cx="594008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b="0" i="1"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Resultados de la cantidad de flujos de VoIP con 1 flujo de IPTV</a:t>
            </a:r>
            <a:endParaRPr kumimoji="0" lang="es-MX"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52192563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txBox="1">
            <a:spLocks/>
          </p:cNvSpPr>
          <p:nvPr/>
        </p:nvSpPr>
        <p:spPr>
          <a:xfrm>
            <a:off x="869240" y="-27384"/>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dirty="0">
                <a:solidFill>
                  <a:srgbClr val="00B050"/>
                </a:solidFill>
                <a:latin typeface="Times New Roman" panose="02020603050405020304" pitchFamily="18" charset="0"/>
                <a:cs typeface="Times New Roman" panose="02020603050405020304" pitchFamily="18" charset="0"/>
              </a:rPr>
              <a:t>Resultados</a:t>
            </a:r>
          </a:p>
        </p:txBody>
      </p:sp>
      <p:sp>
        <p:nvSpPr>
          <p:cNvPr id="7" name="CuadroTexto 6"/>
          <p:cNvSpPr txBox="1"/>
          <p:nvPr/>
        </p:nvSpPr>
        <p:spPr>
          <a:xfrm>
            <a:off x="0" y="6488668"/>
            <a:ext cx="705967" cy="646331"/>
          </a:xfrm>
          <a:prstGeom prst="rect">
            <a:avLst/>
          </a:prstGeom>
          <a:noFill/>
        </p:spPr>
        <p:txBody>
          <a:bodyPr wrap="square" rtlCol="0">
            <a:spAutoFit/>
          </a:bodyPr>
          <a:lstStyle/>
          <a:p>
            <a:r>
              <a:rPr lang="en-BZ" dirty="0" smtClean="0"/>
              <a:t>41</a:t>
            </a:r>
            <a:endParaRPr lang="en-BZ" dirty="0"/>
          </a:p>
          <a:p>
            <a:endParaRPr lang="es-ES" dirty="0"/>
          </a:p>
        </p:txBody>
      </p:sp>
      <p:sp>
        <p:nvSpPr>
          <p:cNvPr id="11" name="Título 1"/>
          <p:cNvSpPr>
            <a:spLocks noGrp="1"/>
          </p:cNvSpPr>
          <p:nvPr>
            <p:ph type="title"/>
          </p:nvPr>
        </p:nvSpPr>
        <p:spPr>
          <a:xfrm>
            <a:off x="-1115614" y="28298"/>
            <a:ext cx="5844809" cy="515818"/>
          </a:xfrm>
        </p:spPr>
        <p:txBody>
          <a:bodyPr>
            <a:normAutofit/>
          </a:bodyPr>
          <a:lstStyle/>
          <a:p>
            <a:r>
              <a:rPr lang="es-EC" sz="1800" dirty="0">
                <a:solidFill>
                  <a:schemeClr val="tx1"/>
                </a:solidFill>
              </a:rPr>
              <a:t>Escenario </a:t>
            </a:r>
            <a:r>
              <a:rPr lang="es-EC" sz="1800" dirty="0" smtClean="0">
                <a:solidFill>
                  <a:schemeClr val="tx1"/>
                </a:solidFill>
              </a:rPr>
              <a:t>2 (con </a:t>
            </a:r>
            <a:r>
              <a:rPr lang="es-EC" sz="1800" dirty="0">
                <a:solidFill>
                  <a:schemeClr val="tx1"/>
                </a:solidFill>
              </a:rPr>
              <a:t>repetidora</a:t>
            </a:r>
            <a:r>
              <a:rPr lang="es-EC" sz="1800" dirty="0" smtClean="0">
                <a:solidFill>
                  <a:schemeClr val="tx1"/>
                </a:solidFill>
              </a:rPr>
              <a:t>): IPTV y </a:t>
            </a:r>
            <a:r>
              <a:rPr lang="es-EC" sz="1800" dirty="0" err="1" smtClean="0">
                <a:solidFill>
                  <a:schemeClr val="tx1"/>
                </a:solidFill>
              </a:rPr>
              <a:t>VoIP</a:t>
            </a:r>
            <a:endParaRPr lang="es-EC" sz="1800" dirty="0">
              <a:solidFill>
                <a:schemeClr val="tx1"/>
              </a:solidFill>
            </a:endParaRPr>
          </a:p>
        </p:txBody>
      </p:sp>
      <p:sp>
        <p:nvSpPr>
          <p:cNvPr id="4" name="Rectangle 2"/>
          <p:cNvSpPr>
            <a:spLocks noChangeArrowheads="1"/>
          </p:cNvSpPr>
          <p:nvPr/>
        </p:nvSpPr>
        <p:spPr bwMode="auto">
          <a:xfrm>
            <a:off x="5412065" y="1562126"/>
            <a:ext cx="375850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b="0" i="1"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Delay en función de la cantidad de flujos de VoIP con 1 flujo de IPTV</a:t>
            </a:r>
            <a:endParaRPr kumimoji="0" lang="es-EC" b="0" i="0" u="none" strike="noStrike" cap="none" normalizeH="0" baseline="0" dirty="0" smtClean="0">
              <a:ln>
                <a:noFill/>
              </a:ln>
              <a:solidFill>
                <a:schemeClr val="tx1"/>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b="0" i="0" u="none" strike="noStrike" cap="none" normalizeH="0" baseline="0" dirty="0" smtClean="0">
              <a:ln>
                <a:noFill/>
              </a:ln>
              <a:solidFill>
                <a:schemeClr val="tx1"/>
              </a:solidFill>
              <a:effectLst/>
              <a:latin typeface="Calibri" panose="020F0502020204030204" pitchFamily="34" charset="0"/>
            </a:endParaRPr>
          </a:p>
        </p:txBody>
      </p:sp>
      <p:sp>
        <p:nvSpPr>
          <p:cNvPr id="10" name="Rectangle 8"/>
          <p:cNvSpPr>
            <a:spLocks noChangeArrowheads="1"/>
          </p:cNvSpPr>
          <p:nvPr/>
        </p:nvSpPr>
        <p:spPr bwMode="auto">
          <a:xfrm>
            <a:off x="11440" y="4135204"/>
            <a:ext cx="385912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b="0" i="1"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Jitter en función de la cantidad de flujos de VoIP con 1 flujo de IPTV</a:t>
            </a:r>
            <a:endParaRPr kumimoji="0" lang="es-EC" b="0" i="0" u="none" strike="noStrike" cap="none" normalizeH="0" baseline="0" dirty="0" smtClean="0">
              <a:ln>
                <a:noFill/>
              </a:ln>
              <a:solidFill>
                <a:schemeClr val="tx1"/>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b="0" i="0" u="none" strike="noStrike" cap="none" normalizeH="0" baseline="0" dirty="0" smtClean="0">
              <a:ln>
                <a:noFill/>
              </a:ln>
              <a:solidFill>
                <a:schemeClr val="tx1"/>
              </a:solidFill>
              <a:effectLst/>
              <a:latin typeface="Calibri" panose="020F0502020204030204" pitchFamily="34" charset="0"/>
            </a:endParaRPr>
          </a:p>
        </p:txBody>
      </p:sp>
      <p:sp>
        <p:nvSpPr>
          <p:cNvPr id="12" name="Rectangle 9"/>
          <p:cNvSpPr>
            <a:spLocks noChangeArrowheads="1"/>
          </p:cNvSpPr>
          <p:nvPr/>
        </p:nvSpPr>
        <p:spPr bwMode="auto">
          <a:xfrm>
            <a:off x="3419872" y="648866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13" name="Imagen 12" descr="G:\Tesis\imagenes\f72.jpg"/>
          <p:cNvPicPr/>
          <p:nvPr/>
        </p:nvPicPr>
        <p:blipFill rotWithShape="1">
          <a:blip r:embed="rId3">
            <a:extLst>
              <a:ext uri="{28A0092B-C50C-407E-A947-70E740481C1C}">
                <a14:useLocalDpi xmlns:a14="http://schemas.microsoft.com/office/drawing/2010/main" val="0"/>
              </a:ext>
            </a:extLst>
          </a:blip>
          <a:srcRect l="7598" r="8089"/>
          <a:stretch/>
        </p:blipFill>
        <p:spPr bwMode="auto">
          <a:xfrm>
            <a:off x="3870563" y="3272574"/>
            <a:ext cx="5219217" cy="2565187"/>
          </a:xfrm>
          <a:prstGeom prst="rect">
            <a:avLst/>
          </a:prstGeom>
          <a:noFill/>
          <a:ln>
            <a:noFill/>
          </a:ln>
          <a:extLst>
            <a:ext uri="{53640926-AAD7-44D8-BBD7-CCE9431645EC}">
              <a14:shadowObscured xmlns:a14="http://schemas.microsoft.com/office/drawing/2010/main"/>
            </a:ext>
          </a:extLst>
        </p:spPr>
      </p:pic>
      <p:pic>
        <p:nvPicPr>
          <p:cNvPr id="14" name="Imagen 13" descr="G:\Tesis\imagenes\f71.jpg"/>
          <p:cNvPicPr/>
          <p:nvPr/>
        </p:nvPicPr>
        <p:blipFill rotWithShape="1">
          <a:blip r:embed="rId4">
            <a:extLst>
              <a:ext uri="{28A0092B-C50C-407E-A947-70E740481C1C}">
                <a14:useLocalDpi xmlns:a14="http://schemas.microsoft.com/office/drawing/2010/main" val="0"/>
              </a:ext>
            </a:extLst>
          </a:blip>
          <a:srcRect l="8358" r="8089"/>
          <a:stretch/>
        </p:blipFill>
        <p:spPr bwMode="auto">
          <a:xfrm>
            <a:off x="-1" y="675722"/>
            <a:ext cx="5307541" cy="259685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9254876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txBox="1">
            <a:spLocks/>
          </p:cNvSpPr>
          <p:nvPr/>
        </p:nvSpPr>
        <p:spPr>
          <a:xfrm>
            <a:off x="869240" y="-27384"/>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dirty="0">
                <a:solidFill>
                  <a:srgbClr val="00B050"/>
                </a:solidFill>
                <a:latin typeface="Times New Roman" panose="02020603050405020304" pitchFamily="18" charset="0"/>
                <a:cs typeface="Times New Roman" panose="02020603050405020304" pitchFamily="18" charset="0"/>
              </a:rPr>
              <a:t>Conclusiones</a:t>
            </a:r>
          </a:p>
        </p:txBody>
      </p:sp>
      <p:sp>
        <p:nvSpPr>
          <p:cNvPr id="7" name="CuadroTexto 6"/>
          <p:cNvSpPr txBox="1"/>
          <p:nvPr/>
        </p:nvSpPr>
        <p:spPr>
          <a:xfrm>
            <a:off x="0" y="6488668"/>
            <a:ext cx="705967" cy="646331"/>
          </a:xfrm>
          <a:prstGeom prst="rect">
            <a:avLst/>
          </a:prstGeom>
          <a:noFill/>
        </p:spPr>
        <p:txBody>
          <a:bodyPr wrap="square" rtlCol="0">
            <a:spAutoFit/>
          </a:bodyPr>
          <a:lstStyle/>
          <a:p>
            <a:r>
              <a:rPr lang="en-BZ" dirty="0" smtClean="0"/>
              <a:t>42</a:t>
            </a:r>
            <a:endParaRPr lang="en-BZ" dirty="0"/>
          </a:p>
          <a:p>
            <a:endParaRPr lang="es-ES" dirty="0"/>
          </a:p>
        </p:txBody>
      </p:sp>
      <p:sp>
        <p:nvSpPr>
          <p:cNvPr id="5" name="CuadroTexto 4"/>
          <p:cNvSpPr txBox="1"/>
          <p:nvPr/>
        </p:nvSpPr>
        <p:spPr>
          <a:xfrm>
            <a:off x="332005" y="1115616"/>
            <a:ext cx="8640960" cy="452431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s-MX" sz="1600" dirty="0"/>
              <a:t>Mediante inundaciones de tráfico se pudo determinar que en el primer escenario, el cual únicamente consta de una BS y dos </a:t>
            </a:r>
            <a:r>
              <a:rPr lang="es-MX" sz="1600" dirty="0" err="1"/>
              <a:t>SS´s</a:t>
            </a:r>
            <a:r>
              <a:rPr lang="es-MX" sz="1600" dirty="0"/>
              <a:t> enlazadas a esta, presenta una eficiencia máxima de 92,813%. En el segundo escenario, en el cual se incorpora una RS en la infraestructura, se encontró un </a:t>
            </a:r>
            <a:r>
              <a:rPr lang="es-MX" sz="1600" dirty="0" err="1"/>
              <a:t>throughput</a:t>
            </a:r>
            <a:r>
              <a:rPr lang="es-MX" sz="1600" dirty="0"/>
              <a:t> máximo de 94,074%.</a:t>
            </a:r>
            <a:endParaRPr lang="es-EC" sz="1600" dirty="0"/>
          </a:p>
          <a:p>
            <a:pPr marL="285750" indent="-285750">
              <a:lnSpc>
                <a:spcPct val="150000"/>
              </a:lnSpc>
              <a:buFont typeface="Arial" panose="020B0604020202020204" pitchFamily="34" charset="0"/>
              <a:buChar char="•"/>
            </a:pPr>
            <a:r>
              <a:rPr lang="es-MX" sz="1600" dirty="0" smtClean="0"/>
              <a:t>En el primer escenario con </a:t>
            </a:r>
            <a:r>
              <a:rPr lang="es-MX" sz="1600" i="1" dirty="0" err="1" smtClean="0"/>
              <a:t>throughput</a:t>
            </a:r>
            <a:r>
              <a:rPr lang="es-MX" sz="1600" dirty="0" smtClean="0"/>
              <a:t> de 1,3 Mbps, 350 paquetes enviados por segundo, en 30 segundos, da un total de 10500 paquetes enviados, 496 perdidos y llegan 10004, el 4,706%, con un Delay de 3,6941 ms y un Jitter de 4,1186 ms. En el segundo escenario con un </a:t>
            </a:r>
            <a:r>
              <a:rPr lang="es-MX" sz="1600" i="1" dirty="0" err="1" smtClean="0"/>
              <a:t>throughput</a:t>
            </a:r>
            <a:r>
              <a:rPr lang="es-MX" sz="1600" dirty="0" smtClean="0"/>
              <a:t> de 1,541 Mbps, 400 paquetes enviados por segundo, en 30 segundos, da un total de 12000 paquetes enviados, 587 perdidos y llegan 11414, 4,8942%, con un Delay de 4,6135 ms y un Jitter de 4,1058 ms.</a:t>
            </a:r>
          </a:p>
          <a:p>
            <a:pPr marL="285750" indent="-285750">
              <a:lnSpc>
                <a:spcPct val="150000"/>
              </a:lnSpc>
              <a:buFont typeface="Arial" panose="020B0604020202020204" pitchFamily="34" charset="0"/>
              <a:buChar char="•"/>
            </a:pPr>
            <a:r>
              <a:rPr lang="es-MX" sz="1600" dirty="0" smtClean="0"/>
              <a:t>En el primer escenario solo se puede transmitir flujos de </a:t>
            </a:r>
            <a:r>
              <a:rPr lang="es-MX" sz="1600" dirty="0" err="1" smtClean="0"/>
              <a:t>VoIP</a:t>
            </a:r>
            <a:r>
              <a:rPr lang="es-MX" sz="1600" dirty="0" smtClean="0"/>
              <a:t>, ningún flujo de IPTV. El escenario 2 se pueden transmitir diferentes flujos de </a:t>
            </a:r>
            <a:r>
              <a:rPr lang="es-MX" sz="1600" dirty="0" err="1" smtClean="0"/>
              <a:t>VoIP</a:t>
            </a:r>
            <a:r>
              <a:rPr lang="es-MX" sz="1600" dirty="0" smtClean="0"/>
              <a:t> y flujos de IPTV.</a:t>
            </a:r>
            <a:endParaRPr lang="es-EC" sz="1600" dirty="0"/>
          </a:p>
        </p:txBody>
      </p:sp>
    </p:spTree>
    <p:extLst>
      <p:ext uri="{BB962C8B-B14F-4D97-AF65-F5344CB8AC3E}">
        <p14:creationId xmlns:p14="http://schemas.microsoft.com/office/powerpoint/2010/main" val="326800720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txBox="1">
            <a:spLocks/>
          </p:cNvSpPr>
          <p:nvPr/>
        </p:nvSpPr>
        <p:spPr>
          <a:xfrm>
            <a:off x="869240" y="-27384"/>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dirty="0">
                <a:solidFill>
                  <a:srgbClr val="00B050"/>
                </a:solidFill>
                <a:latin typeface="Times New Roman" panose="02020603050405020304" pitchFamily="18" charset="0"/>
                <a:cs typeface="Times New Roman" panose="02020603050405020304" pitchFamily="18" charset="0"/>
              </a:rPr>
              <a:t>Conclusiones</a:t>
            </a:r>
          </a:p>
        </p:txBody>
      </p:sp>
      <p:sp>
        <p:nvSpPr>
          <p:cNvPr id="7" name="CuadroTexto 6"/>
          <p:cNvSpPr txBox="1"/>
          <p:nvPr/>
        </p:nvSpPr>
        <p:spPr>
          <a:xfrm>
            <a:off x="0" y="6488668"/>
            <a:ext cx="705967" cy="369332"/>
          </a:xfrm>
          <a:prstGeom prst="rect">
            <a:avLst/>
          </a:prstGeom>
          <a:noFill/>
        </p:spPr>
        <p:txBody>
          <a:bodyPr wrap="square" rtlCol="0">
            <a:spAutoFit/>
          </a:bodyPr>
          <a:lstStyle/>
          <a:p>
            <a:r>
              <a:rPr lang="en-BZ" dirty="0" smtClean="0"/>
              <a:t>43</a:t>
            </a:r>
            <a:endParaRPr lang="en-BZ" dirty="0"/>
          </a:p>
        </p:txBody>
      </p:sp>
      <p:sp>
        <p:nvSpPr>
          <p:cNvPr id="5" name="CuadroTexto 4"/>
          <p:cNvSpPr txBox="1"/>
          <p:nvPr/>
        </p:nvSpPr>
        <p:spPr>
          <a:xfrm>
            <a:off x="179512" y="764704"/>
            <a:ext cx="8640960" cy="558614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s-MX" sz="1600" dirty="0" smtClean="0"/>
              <a:t>Se logran transmitir IPTV </a:t>
            </a:r>
            <a:r>
              <a:rPr lang="es-MX" sz="1600" dirty="0"/>
              <a:t>y VoIP, ya que ambas son aplicaciones a tiempo real, en el primer escenario, VoIP, G.711 se pueden transmitir hasta 8 flujos, pero con G.723.1 y G,729 más de 50 flujos a la vez; IPTV no se puede enviar ningún flujo. En el segundo escenario, en lo que respecta a VoIP, G.711 se pueden transmitir hasta 10 flujo, pero con G.723.1 y G,729 se pueden enviar más de 50 flujos a la vez; en cuanto a IPTV se puede enviar un flujo con MPEG-4; un máximo de 35 flujos de VoIP con el códec G.729 y 1 flujo de IPTV con MPEG-4. </a:t>
            </a:r>
            <a:endParaRPr lang="es-EC" sz="1600" dirty="0"/>
          </a:p>
          <a:p>
            <a:pPr marL="285750" indent="-285750">
              <a:lnSpc>
                <a:spcPct val="150000"/>
              </a:lnSpc>
              <a:buFont typeface="Arial" panose="020B0604020202020204" pitchFamily="34" charset="0"/>
              <a:buChar char="•"/>
            </a:pPr>
            <a:r>
              <a:rPr lang="es-MX" sz="1600" dirty="0"/>
              <a:t>En general ambos escenarios presentan eficiencias máximas muy buenas, ya que superan el 90%, estas son, 92,813% para el primer escenario, y 94,074% para el segundo escenario. Con los resultados obtenidos en cada uno de las pruebas se concluyó que el segundo escenario presenta mejores condiciones para la transmisión de estos dos servicios, ya que en comparación con el primer escenario, es posible enviar ambos servicios al mismo tiempo sin perder </a:t>
            </a:r>
            <a:r>
              <a:rPr lang="es-MX" sz="1600" dirty="0" err="1"/>
              <a:t>QoS</a:t>
            </a:r>
            <a:r>
              <a:rPr lang="es-MX" sz="1600" dirty="0"/>
              <a:t>.</a:t>
            </a:r>
            <a:endParaRPr lang="es-EC" sz="1600" dirty="0"/>
          </a:p>
          <a:p>
            <a:pPr marL="285750" indent="-285750">
              <a:lnSpc>
                <a:spcPct val="150000"/>
              </a:lnSpc>
              <a:buFont typeface="Arial" panose="020B0604020202020204" pitchFamily="34" charset="0"/>
              <a:buChar char="•"/>
            </a:pPr>
            <a:r>
              <a:rPr lang="es-MX" sz="1600" dirty="0" smtClean="0"/>
              <a:t>.</a:t>
            </a:r>
            <a:endParaRPr lang="es-EC" sz="1600" dirty="0"/>
          </a:p>
          <a:p>
            <a:endParaRPr lang="es-EC" sz="1600" dirty="0"/>
          </a:p>
        </p:txBody>
      </p:sp>
    </p:spTree>
    <p:extLst>
      <p:ext uri="{BB962C8B-B14F-4D97-AF65-F5344CB8AC3E}">
        <p14:creationId xmlns:p14="http://schemas.microsoft.com/office/powerpoint/2010/main" val="201112744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txBox="1">
            <a:spLocks/>
          </p:cNvSpPr>
          <p:nvPr/>
        </p:nvSpPr>
        <p:spPr>
          <a:xfrm>
            <a:off x="869240" y="-27384"/>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dirty="0">
                <a:solidFill>
                  <a:srgbClr val="00B050"/>
                </a:solidFill>
                <a:latin typeface="Times New Roman" panose="02020603050405020304" pitchFamily="18" charset="0"/>
                <a:cs typeface="Times New Roman" panose="02020603050405020304" pitchFamily="18" charset="0"/>
              </a:rPr>
              <a:t>Trabajos futuros</a:t>
            </a:r>
          </a:p>
        </p:txBody>
      </p:sp>
      <p:sp>
        <p:nvSpPr>
          <p:cNvPr id="7" name="CuadroTexto 6"/>
          <p:cNvSpPr txBox="1"/>
          <p:nvPr/>
        </p:nvSpPr>
        <p:spPr>
          <a:xfrm>
            <a:off x="0" y="6488668"/>
            <a:ext cx="705967" cy="646331"/>
          </a:xfrm>
          <a:prstGeom prst="rect">
            <a:avLst/>
          </a:prstGeom>
          <a:noFill/>
        </p:spPr>
        <p:txBody>
          <a:bodyPr wrap="square" rtlCol="0">
            <a:spAutoFit/>
          </a:bodyPr>
          <a:lstStyle/>
          <a:p>
            <a:r>
              <a:rPr lang="en-BZ" dirty="0" smtClean="0"/>
              <a:t>44</a:t>
            </a:r>
            <a:endParaRPr lang="en-BZ" dirty="0"/>
          </a:p>
          <a:p>
            <a:endParaRPr lang="es-ES" dirty="0"/>
          </a:p>
        </p:txBody>
      </p:sp>
      <p:sp>
        <p:nvSpPr>
          <p:cNvPr id="8" name="Rectángulo 7"/>
          <p:cNvSpPr/>
          <p:nvPr/>
        </p:nvSpPr>
        <p:spPr>
          <a:xfrm>
            <a:off x="352983" y="836712"/>
            <a:ext cx="8568951" cy="4708981"/>
          </a:xfrm>
          <a:prstGeom prst="rect">
            <a:avLst/>
          </a:prstGeom>
        </p:spPr>
        <p:txBody>
          <a:bodyPr wrap="square">
            <a:spAutoFit/>
          </a:bodyPr>
          <a:lstStyle/>
          <a:p>
            <a:pPr marL="285750" indent="-285750">
              <a:lnSpc>
                <a:spcPct val="150000"/>
              </a:lnSpc>
              <a:spcBef>
                <a:spcPts val="1200"/>
              </a:spcBef>
              <a:spcAft>
                <a:spcPts val="0"/>
              </a:spcAft>
              <a:buFont typeface="Arial" panose="020B0604020202020204" pitchFamily="34" charset="0"/>
              <a:buChar char="•"/>
              <a:tabLst>
                <a:tab pos="891540" algn="l"/>
              </a:tabLst>
            </a:pPr>
            <a:r>
              <a:rPr lang="es-EC" dirty="0">
                <a:latin typeface="Arial" panose="020B0604020202020204" pitchFamily="34" charset="0"/>
                <a:ea typeface="Calibri" panose="020F0502020204030204" pitchFamily="34" charset="0"/>
                <a:cs typeface="Calibri" panose="020F0502020204030204" pitchFamily="34" charset="0"/>
              </a:rPr>
              <a:t>Se propone llevar a cabo los mismos estudios en diferentes ubicaciones geográficas que tengan características diferentes a las utilizadas.</a:t>
            </a:r>
            <a:endParaRPr lang="es-EC" dirty="0">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50000"/>
              </a:lnSpc>
              <a:spcBef>
                <a:spcPts val="1200"/>
              </a:spcBef>
              <a:spcAft>
                <a:spcPts val="0"/>
              </a:spcAft>
              <a:buFont typeface="Arial" panose="020B0604020202020204" pitchFamily="34" charset="0"/>
              <a:buChar char="•"/>
              <a:tabLst>
                <a:tab pos="891540" algn="l"/>
              </a:tabLst>
            </a:pPr>
            <a:r>
              <a:rPr lang="es-EC" dirty="0">
                <a:latin typeface="Arial" panose="020B0604020202020204" pitchFamily="34" charset="0"/>
                <a:ea typeface="Calibri" panose="020F0502020204030204" pitchFamily="34" charset="0"/>
                <a:cs typeface="Calibri" panose="020F0502020204030204" pitchFamily="34" charset="0"/>
              </a:rPr>
              <a:t>Realizar pruebas de funcionamiento y desempeño con transmisiones reales, con la aplicación de programas como </a:t>
            </a:r>
            <a:r>
              <a:rPr lang="es-EC" dirty="0" err="1">
                <a:latin typeface="Arial" panose="020B0604020202020204" pitchFamily="34" charset="0"/>
                <a:ea typeface="Calibri" panose="020F0502020204030204" pitchFamily="34" charset="0"/>
                <a:cs typeface="Calibri" panose="020F0502020204030204" pitchFamily="34" charset="0"/>
              </a:rPr>
              <a:t>Softphone</a:t>
            </a:r>
            <a:r>
              <a:rPr lang="es-EC" dirty="0">
                <a:latin typeface="Arial" panose="020B0604020202020204" pitchFamily="34" charset="0"/>
                <a:ea typeface="Calibri" panose="020F0502020204030204" pitchFamily="34" charset="0"/>
                <a:cs typeface="Calibri" panose="020F0502020204030204" pitchFamily="34" charset="0"/>
              </a:rPr>
              <a:t> o VLC, para ver realmente desde la perspectiva del usuario.</a:t>
            </a:r>
            <a:endParaRPr lang="es-EC" dirty="0">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50000"/>
              </a:lnSpc>
              <a:spcBef>
                <a:spcPts val="1200"/>
              </a:spcBef>
              <a:spcAft>
                <a:spcPts val="0"/>
              </a:spcAft>
              <a:buFont typeface="Arial" panose="020B0604020202020204" pitchFamily="34" charset="0"/>
              <a:buChar char="•"/>
              <a:tabLst>
                <a:tab pos="891540" algn="l"/>
              </a:tabLst>
            </a:pPr>
            <a:r>
              <a:rPr lang="es-EC" dirty="0">
                <a:latin typeface="Arial" panose="020B0604020202020204" pitchFamily="34" charset="0"/>
                <a:ea typeface="Calibri" panose="020F0502020204030204" pitchFamily="34" charset="0"/>
                <a:cs typeface="Calibri" panose="020F0502020204030204" pitchFamily="34" charset="0"/>
              </a:rPr>
              <a:t>Implementar diferentes tecnologías de </a:t>
            </a:r>
            <a:r>
              <a:rPr lang="es-EC" dirty="0" err="1">
                <a:latin typeface="Arial" panose="020B0604020202020204" pitchFamily="34" charset="0"/>
                <a:ea typeface="Calibri" panose="020F0502020204030204" pitchFamily="34" charset="0"/>
                <a:cs typeface="Calibri" panose="020F0502020204030204" pitchFamily="34" charset="0"/>
              </a:rPr>
              <a:t>WiMAX</a:t>
            </a:r>
            <a:r>
              <a:rPr lang="es-EC" dirty="0">
                <a:latin typeface="Arial" panose="020B0604020202020204" pitchFamily="34" charset="0"/>
                <a:ea typeface="Calibri" panose="020F0502020204030204" pitchFamily="34" charset="0"/>
                <a:cs typeface="Calibri" panose="020F0502020204030204" pitchFamily="34" charset="0"/>
              </a:rPr>
              <a:t> para determinar cómo funcionan los servicios con cada una de estas y encontrar la que preste mejores prestaciones al momento de la transmisión.</a:t>
            </a:r>
            <a:endParaRPr lang="es-EC" dirty="0">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50000"/>
              </a:lnSpc>
              <a:spcBef>
                <a:spcPts val="1200"/>
              </a:spcBef>
              <a:spcAft>
                <a:spcPts val="0"/>
              </a:spcAft>
              <a:buFont typeface="Arial" panose="020B0604020202020204" pitchFamily="34" charset="0"/>
              <a:buChar char="•"/>
              <a:tabLst>
                <a:tab pos="891540" algn="l"/>
              </a:tabLst>
            </a:pPr>
            <a:r>
              <a:rPr lang="es-EC" dirty="0">
                <a:latin typeface="Arial" panose="020B0604020202020204" pitchFamily="34" charset="0"/>
                <a:ea typeface="Calibri" panose="020F0502020204030204" pitchFamily="34" charset="0"/>
                <a:cs typeface="Calibri" panose="020F0502020204030204" pitchFamily="34" charset="0"/>
              </a:rPr>
              <a:t>Utilizar computadoras con mayor capacidad de procesamiento para probar la simulación de servicios más allá de los 50 flujos.</a:t>
            </a:r>
            <a:endParaRPr lang="es-EC"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9645922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553867" y="1062899"/>
            <a:ext cx="8784183" cy="1077218"/>
          </a:xfrm>
          <a:prstGeom prst="rect">
            <a:avLst/>
          </a:prstGeom>
          <a:noFill/>
        </p:spPr>
        <p:txBody>
          <a:bodyPr wrap="square">
            <a:spAutoFit/>
          </a:bodyPr>
          <a:lstStyle/>
          <a:p>
            <a:pPr algn="ctr">
              <a:defRPr/>
            </a:pPr>
            <a:r>
              <a:rPr lang="es-ES" sz="3200" b="1" dirty="0">
                <a:solidFill>
                  <a:srgbClr val="336600"/>
                </a:solidFill>
                <a:latin typeface="Times New Roman" panose="02020603050405020304" pitchFamily="18" charset="0"/>
                <a:cs typeface="Times New Roman" panose="02020603050405020304" pitchFamily="18" charset="0"/>
              </a:rPr>
              <a:t>DEPARTAMENTO DE ELÉCTRICA, ELECTRÓNICA Y TELECOMUNICACIONES</a:t>
            </a:r>
          </a:p>
        </p:txBody>
      </p:sp>
      <p:sp>
        <p:nvSpPr>
          <p:cNvPr id="3" name="2 CuadroTexto"/>
          <p:cNvSpPr txBox="1"/>
          <p:nvPr/>
        </p:nvSpPr>
        <p:spPr>
          <a:xfrm>
            <a:off x="1474307" y="4321454"/>
            <a:ext cx="6743722" cy="830997"/>
          </a:xfrm>
          <a:prstGeom prst="rect">
            <a:avLst/>
          </a:prstGeom>
          <a:noFill/>
        </p:spPr>
        <p:txBody>
          <a:bodyPr wrap="square">
            <a:spAutoFit/>
          </a:bodyPr>
          <a:lstStyle/>
          <a:p>
            <a:pPr algn="ctr">
              <a:defRPr/>
            </a:pPr>
            <a:r>
              <a:rPr lang="es-ES" sz="2400" b="1" dirty="0">
                <a:solidFill>
                  <a:srgbClr val="336600"/>
                </a:solidFill>
                <a:latin typeface="Times New Roman" panose="02020603050405020304" pitchFamily="18" charset="0"/>
                <a:cs typeface="Times New Roman" panose="02020603050405020304" pitchFamily="18" charset="0"/>
              </a:rPr>
              <a:t>Autores: </a:t>
            </a:r>
            <a:r>
              <a:rPr lang="es-ES" sz="2400" b="1" dirty="0">
                <a:latin typeface="Times New Roman" panose="02020603050405020304" pitchFamily="18" charset="0"/>
                <a:cs typeface="Times New Roman" panose="02020603050405020304" pitchFamily="18" charset="0"/>
              </a:rPr>
              <a:t>Alexandra Daniela Frías Silva</a:t>
            </a:r>
          </a:p>
          <a:p>
            <a:pPr algn="ctr">
              <a:defRPr/>
            </a:pPr>
            <a:r>
              <a:rPr lang="es-ES" sz="2400" b="1" dirty="0">
                <a:latin typeface="Times New Roman" panose="02020603050405020304" pitchFamily="18" charset="0"/>
                <a:cs typeface="Times New Roman" panose="02020603050405020304" pitchFamily="18" charset="0"/>
              </a:rPr>
              <a:t>Erik Ronaldo Gutiérrez </a:t>
            </a:r>
          </a:p>
        </p:txBody>
      </p:sp>
      <p:sp>
        <p:nvSpPr>
          <p:cNvPr id="6" name="5 CuadroTexto"/>
          <p:cNvSpPr txBox="1"/>
          <p:nvPr/>
        </p:nvSpPr>
        <p:spPr>
          <a:xfrm>
            <a:off x="1835692" y="2332836"/>
            <a:ext cx="6048375" cy="830997"/>
          </a:xfrm>
          <a:prstGeom prst="rect">
            <a:avLst/>
          </a:prstGeom>
          <a:noFill/>
        </p:spPr>
        <p:txBody>
          <a:bodyPr>
            <a:spAutoFit/>
          </a:bodyPr>
          <a:lstStyle/>
          <a:p>
            <a:pPr algn="ctr">
              <a:defRPr/>
            </a:pPr>
            <a:r>
              <a:rPr lang="es-EC" sz="2400" b="1" dirty="0">
                <a:solidFill>
                  <a:srgbClr val="336600"/>
                </a:solidFill>
                <a:latin typeface="Times New Roman" panose="02020603050405020304" pitchFamily="18" charset="0"/>
                <a:cs typeface="Times New Roman" panose="02020603050405020304" pitchFamily="18" charset="0"/>
              </a:rPr>
              <a:t>Carrera de Ingeniería en Electrónica y Telecomunicaciones</a:t>
            </a:r>
            <a:endParaRPr lang="en-US" sz="2400" b="1" dirty="0">
              <a:solidFill>
                <a:srgbClr val="336600"/>
              </a:solidFill>
              <a:latin typeface="Times New Roman" panose="02020603050405020304" pitchFamily="18" charset="0"/>
              <a:cs typeface="Times New Roman" panose="02020603050405020304" pitchFamily="18" charset="0"/>
            </a:endParaRPr>
          </a:p>
        </p:txBody>
      </p:sp>
      <p:sp>
        <p:nvSpPr>
          <p:cNvPr id="7" name="2 CuadroTexto"/>
          <p:cNvSpPr txBox="1"/>
          <p:nvPr/>
        </p:nvSpPr>
        <p:spPr>
          <a:xfrm>
            <a:off x="1488019" y="5056051"/>
            <a:ext cx="6743722" cy="461665"/>
          </a:xfrm>
          <a:prstGeom prst="rect">
            <a:avLst/>
          </a:prstGeom>
          <a:noFill/>
        </p:spPr>
        <p:txBody>
          <a:bodyPr wrap="square">
            <a:spAutoFit/>
          </a:bodyPr>
          <a:lstStyle/>
          <a:p>
            <a:pPr algn="ctr">
              <a:defRPr/>
            </a:pPr>
            <a:r>
              <a:rPr lang="es-ES" sz="2400" b="1" dirty="0">
                <a:solidFill>
                  <a:srgbClr val="336600"/>
                </a:solidFill>
                <a:latin typeface="Times New Roman" panose="02020603050405020304" pitchFamily="18" charset="0"/>
                <a:cs typeface="Times New Roman" panose="02020603050405020304" pitchFamily="18" charset="0"/>
              </a:rPr>
              <a:t>Director: </a:t>
            </a:r>
            <a:r>
              <a:rPr lang="es-US" sz="2400" b="1" dirty="0">
                <a:latin typeface="Times New Roman" panose="02020603050405020304" pitchFamily="18" charset="0"/>
                <a:ea typeface="Ebrima" panose="02000000000000000000" pitchFamily="2" charset="0"/>
                <a:cs typeface="Times New Roman" panose="02020603050405020304" pitchFamily="18" charset="0"/>
              </a:rPr>
              <a:t>Ing. Román  Lara</a:t>
            </a:r>
          </a:p>
        </p:txBody>
      </p:sp>
      <p:sp>
        <p:nvSpPr>
          <p:cNvPr id="4" name="CuadroTexto 3"/>
          <p:cNvSpPr txBox="1"/>
          <p:nvPr/>
        </p:nvSpPr>
        <p:spPr>
          <a:xfrm>
            <a:off x="827584" y="2730748"/>
            <a:ext cx="8510466" cy="1569660"/>
          </a:xfrm>
          <a:prstGeom prst="rect">
            <a:avLst/>
          </a:prstGeom>
          <a:noFill/>
        </p:spPr>
        <p:txBody>
          <a:bodyPr wrap="square" rtlCol="0">
            <a:spAutoFit/>
          </a:bodyPr>
          <a:lstStyle/>
          <a:p>
            <a:r>
              <a:rPr lang="es-EC" sz="2400" dirty="0">
                <a:solidFill>
                  <a:srgbClr val="FF0000"/>
                </a:solidFill>
              </a:rPr>
              <a:t> </a:t>
            </a:r>
            <a:endParaRPr lang="es-ES" sz="2800" dirty="0">
              <a:solidFill>
                <a:srgbClr val="FF0000"/>
              </a:solidFill>
              <a:latin typeface="Times New Roman" panose="02020603050405020304" pitchFamily="18" charset="0"/>
            </a:endParaRPr>
          </a:p>
          <a:p>
            <a:r>
              <a:rPr lang="es-EC" sz="2400" b="1" dirty="0"/>
              <a:t>Evaluación de desempeño de estándar 802.16 2009 en dos escenarios medianamente interferidos mediante inundación de trafico.</a:t>
            </a:r>
            <a:r>
              <a:rPr lang="es-ES" sz="2400" dirty="0">
                <a:solidFill>
                  <a:srgbClr val="FF0000"/>
                </a:solidFill>
                <a:latin typeface="Times New Roman" panose="02020603050405020304" pitchFamily="18" charset="0"/>
              </a:rPr>
              <a:t>	</a:t>
            </a:r>
          </a:p>
        </p:txBody>
      </p:sp>
    </p:spTree>
    <p:extLst>
      <p:ext uri="{BB962C8B-B14F-4D97-AF65-F5344CB8AC3E}">
        <p14:creationId xmlns:p14="http://schemas.microsoft.com/office/powerpoint/2010/main" val="1430355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250"/>
                                        <p:tgtEl>
                                          <p:spTgt spid="2"/>
                                        </p:tgtEl>
                                      </p:cBhvr>
                                    </p:animEffect>
                                  </p:childTnLst>
                                </p:cTn>
                              </p:par>
                            </p:childTnLst>
                          </p:cTn>
                        </p:par>
                        <p:par>
                          <p:cTn id="8" fill="hold">
                            <p:stCondLst>
                              <p:cond delay="25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250"/>
                                        <p:tgtEl>
                                          <p:spTgt spid="6"/>
                                        </p:tgtEl>
                                      </p:cBhvr>
                                    </p:animEffect>
                                  </p:childTnLst>
                                </p:cTn>
                              </p:par>
                            </p:childTnLst>
                          </p:cTn>
                        </p:par>
                        <p:par>
                          <p:cTn id="12" fill="hold">
                            <p:stCondLst>
                              <p:cond delay="500"/>
                            </p:stCondLst>
                            <p:childTnLst>
                              <p:par>
                                <p:cTn id="13" presetID="22" presetClass="entr" presetSubtype="4"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250"/>
                                        <p:tgtEl>
                                          <p:spTgt spid="4"/>
                                        </p:tgtEl>
                                      </p:cBhvr>
                                    </p:animEffect>
                                  </p:childTnLst>
                                </p:cTn>
                              </p:par>
                            </p:childTnLst>
                          </p:cTn>
                        </p:par>
                        <p:par>
                          <p:cTn id="16" fill="hold">
                            <p:stCondLst>
                              <p:cond delay="750"/>
                            </p:stCondLst>
                            <p:childTnLst>
                              <p:par>
                                <p:cTn id="17" presetID="22" presetClass="entr" presetSubtype="4"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250"/>
                                        <p:tgtEl>
                                          <p:spTgt spid="7"/>
                                        </p:tgtEl>
                                      </p:cBhvr>
                                    </p:animEffect>
                                  </p:childTnLst>
                                </p:cTn>
                              </p:par>
                            </p:childTnLst>
                          </p:cTn>
                        </p:par>
                        <p:par>
                          <p:cTn id="20" fill="hold">
                            <p:stCondLst>
                              <p:cond delay="1000"/>
                            </p:stCondLst>
                            <p:childTnLst>
                              <p:par>
                                <p:cTn id="21" presetID="22" presetClass="entr" presetSubtype="4"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7"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251520" y="836712"/>
            <a:ext cx="5112568" cy="523220"/>
          </a:xfrm>
          <a:prstGeom prst="rect">
            <a:avLst/>
          </a:prstGeom>
          <a:noFill/>
        </p:spPr>
        <p:txBody>
          <a:bodyPr wrap="square" rtlCol="0">
            <a:spAutoFit/>
          </a:bodyPr>
          <a:lstStyle/>
          <a:p>
            <a:r>
              <a:rPr lang="es-ES" sz="2800" b="1" dirty="0">
                <a:latin typeface="Palatino Linotype" panose="02040502050505030304" pitchFamily="18" charset="0"/>
              </a:rPr>
              <a:t>Motivación</a:t>
            </a:r>
          </a:p>
        </p:txBody>
      </p:sp>
      <p:sp>
        <p:nvSpPr>
          <p:cNvPr id="4" name="Rectángulo 3"/>
          <p:cNvSpPr/>
          <p:nvPr/>
        </p:nvSpPr>
        <p:spPr>
          <a:xfrm>
            <a:off x="36936" y="1598653"/>
            <a:ext cx="4617416" cy="1323439"/>
          </a:xfrm>
          <a:prstGeom prst="rect">
            <a:avLst/>
          </a:prstGeom>
        </p:spPr>
        <p:txBody>
          <a:bodyPr wrap="square">
            <a:spAutoFit/>
          </a:bodyPr>
          <a:lstStyle/>
          <a:p>
            <a:pPr algn="ctr"/>
            <a:r>
              <a:rPr lang="es-EC" sz="2000" dirty="0"/>
              <a:t>Debido a la inexistente promoción de redes </a:t>
            </a:r>
            <a:r>
              <a:rPr lang="es-EC" sz="2000" dirty="0" err="1"/>
              <a:t>Wi</a:t>
            </a:r>
            <a:r>
              <a:rPr lang="es-EC" sz="2000" dirty="0"/>
              <a:t> MAX en el mercado Ecuatoriano se presenta un interés para determinar el porque de esto.</a:t>
            </a:r>
          </a:p>
        </p:txBody>
      </p:sp>
      <p:sp>
        <p:nvSpPr>
          <p:cNvPr id="6" name="CuadroTexto 5"/>
          <p:cNvSpPr txBox="1"/>
          <p:nvPr/>
        </p:nvSpPr>
        <p:spPr>
          <a:xfrm>
            <a:off x="0" y="6495522"/>
            <a:ext cx="705967" cy="369332"/>
          </a:xfrm>
          <a:prstGeom prst="rect">
            <a:avLst/>
          </a:prstGeom>
          <a:noFill/>
        </p:spPr>
        <p:txBody>
          <a:bodyPr wrap="square" rtlCol="0">
            <a:spAutoFit/>
          </a:bodyPr>
          <a:lstStyle/>
          <a:p>
            <a:r>
              <a:rPr lang="es-ES" dirty="0"/>
              <a:t>5</a:t>
            </a:r>
          </a:p>
        </p:txBody>
      </p:sp>
      <p:sp>
        <p:nvSpPr>
          <p:cNvPr id="5" name="Título 5"/>
          <p:cNvSpPr>
            <a:spLocks noGrp="1"/>
          </p:cNvSpPr>
          <p:nvPr>
            <p:ph type="title"/>
          </p:nvPr>
        </p:nvSpPr>
        <p:spPr>
          <a:xfrm>
            <a:off x="539552" y="28978"/>
            <a:ext cx="8229600" cy="1143000"/>
          </a:xfrm>
        </p:spPr>
        <p:txBody>
          <a:bodyPr/>
          <a:lstStyle/>
          <a:p>
            <a:r>
              <a:rPr lang="es-EC" i="0" dirty="0">
                <a:solidFill>
                  <a:srgbClr val="00B050"/>
                </a:solidFill>
                <a:latin typeface="Times New Roman" panose="02020603050405020304" pitchFamily="18" charset="0"/>
                <a:cs typeface="Times New Roman" panose="02020603050405020304" pitchFamily="18" charset="0"/>
              </a:rPr>
              <a:t>Introducción</a:t>
            </a:r>
          </a:p>
        </p:txBody>
      </p:sp>
      <p:pic>
        <p:nvPicPr>
          <p:cNvPr id="8" name="Picture 6" descr="Resultado de imagen para wima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2384" y="836712"/>
            <a:ext cx="4130296" cy="2324101"/>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9792" y="3077865"/>
            <a:ext cx="3631705" cy="2821511"/>
          </a:xfrm>
          <a:prstGeom prst="rect">
            <a:avLst/>
          </a:prstGeom>
        </p:spPr>
      </p:pic>
    </p:spTree>
    <p:extLst>
      <p:ext uri="{BB962C8B-B14F-4D97-AF65-F5344CB8AC3E}">
        <p14:creationId xmlns:p14="http://schemas.microsoft.com/office/powerpoint/2010/main" val="8270858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p:cNvSpPr>
            <a:spLocks noGrp="1"/>
          </p:cNvSpPr>
          <p:nvPr>
            <p:ph sz="half" idx="1"/>
          </p:nvPr>
        </p:nvSpPr>
        <p:spPr>
          <a:xfrm>
            <a:off x="107504" y="620688"/>
            <a:ext cx="8698160" cy="5040560"/>
          </a:xfrm>
        </p:spPr>
        <p:txBody>
          <a:bodyPr/>
          <a:lstStyle/>
          <a:p>
            <a:pPr marL="0" indent="0" algn="just">
              <a:buNone/>
            </a:pPr>
            <a:r>
              <a:rPr lang="es-EC" b="1" dirty="0">
                <a:solidFill>
                  <a:srgbClr val="336600"/>
                </a:solidFill>
                <a:latin typeface="Times New Roman" panose="02020603050405020304" pitchFamily="18" charset="0"/>
                <a:cs typeface="Times New Roman" panose="02020603050405020304" pitchFamily="18" charset="0"/>
              </a:rPr>
              <a:t>Objetivo General</a:t>
            </a:r>
          </a:p>
          <a:p>
            <a:pPr marL="0" indent="0" algn="just">
              <a:buNone/>
            </a:pPr>
            <a:endParaRPr lang="es-EC" sz="1400" dirty="0">
              <a:solidFill>
                <a:schemeClr val="tx1"/>
              </a:solidFill>
              <a:latin typeface="Arial" panose="020B0604020202020204" pitchFamily="34" charset="0"/>
              <a:cs typeface="Arial" panose="020B0604020202020204" pitchFamily="34" charset="0"/>
            </a:endParaRPr>
          </a:p>
          <a:p>
            <a:pPr marL="0" indent="0" algn="just">
              <a:lnSpc>
                <a:spcPct val="150000"/>
              </a:lnSpc>
              <a:buNone/>
            </a:pPr>
            <a:r>
              <a:rPr lang="es-MX" sz="1400" dirty="0">
                <a:solidFill>
                  <a:schemeClr val="tx1"/>
                </a:solidFill>
                <a:latin typeface="Arial" panose="020B0604020202020204" pitchFamily="34" charset="0"/>
                <a:cs typeface="Arial" panose="020B0604020202020204" pitchFamily="34" charset="0"/>
              </a:rPr>
              <a:t>Evaluar del desempeño del estándar IEEE 802.16-2009 en escenarios mediante interferidos mediante inundación de tráfico.</a:t>
            </a:r>
            <a:endParaRPr lang="es-EC" sz="1400" dirty="0">
              <a:solidFill>
                <a:schemeClr val="tx1"/>
              </a:solidFill>
              <a:latin typeface="Arial" panose="020B0604020202020204" pitchFamily="34" charset="0"/>
              <a:cs typeface="Arial" panose="020B0604020202020204" pitchFamily="34" charset="0"/>
            </a:endParaRPr>
          </a:p>
          <a:p>
            <a:pPr marL="0" indent="0" algn="just">
              <a:lnSpc>
                <a:spcPct val="150000"/>
              </a:lnSpc>
              <a:buNone/>
            </a:pPr>
            <a:r>
              <a:rPr lang="es-EC" b="1" dirty="0">
                <a:solidFill>
                  <a:srgbClr val="336600"/>
                </a:solidFill>
                <a:latin typeface="Times New Roman" panose="02020603050405020304" pitchFamily="18" charset="0"/>
                <a:cs typeface="Times New Roman" panose="02020603050405020304" pitchFamily="18" charset="0"/>
              </a:rPr>
              <a:t>Objetivos Específicos</a:t>
            </a:r>
          </a:p>
          <a:p>
            <a:pPr lvl="0">
              <a:lnSpc>
                <a:spcPct val="150000"/>
              </a:lnSpc>
            </a:pPr>
            <a:r>
              <a:rPr lang="es-MX" sz="1400" dirty="0">
                <a:solidFill>
                  <a:schemeClr val="tx1"/>
                </a:solidFill>
                <a:latin typeface="Arial" panose="020B0604020202020204" pitchFamily="34" charset="0"/>
                <a:cs typeface="Arial" panose="020B0604020202020204" pitchFamily="34" charset="0"/>
              </a:rPr>
              <a:t>Identificar la tasa de transmisión máxima del estándar IEEE 802.16-2009 en un escenario exterior, mediante la realización de varias pruebas de rendimiento, usando la tecnología </a:t>
            </a:r>
            <a:r>
              <a:rPr lang="es-MX" sz="1400" dirty="0" err="1">
                <a:solidFill>
                  <a:schemeClr val="tx1"/>
                </a:solidFill>
                <a:latin typeface="Arial" panose="020B0604020202020204" pitchFamily="34" charset="0"/>
                <a:cs typeface="Arial" panose="020B0604020202020204" pitchFamily="34" charset="0"/>
              </a:rPr>
              <a:t>A</a:t>
            </a:r>
            <a:r>
              <a:rPr lang="es-MX" sz="1400" dirty="0" err="1" smtClean="0">
                <a:solidFill>
                  <a:schemeClr val="tx1"/>
                </a:solidFill>
                <a:latin typeface="Arial" panose="020B0604020202020204" pitchFamily="34" charset="0"/>
                <a:cs typeface="Arial" panose="020B0604020202020204" pitchFamily="34" charset="0"/>
              </a:rPr>
              <a:t>lbentia</a:t>
            </a:r>
            <a:r>
              <a:rPr lang="es-MX" sz="1400" dirty="0">
                <a:solidFill>
                  <a:schemeClr val="tx1"/>
                </a:solidFill>
                <a:latin typeface="Arial" panose="020B0604020202020204" pitchFamily="34" charset="0"/>
                <a:cs typeface="Arial" panose="020B0604020202020204" pitchFamily="34" charset="0"/>
              </a:rPr>
              <a:t>. </a:t>
            </a:r>
            <a:endParaRPr lang="es-EC" sz="1400" dirty="0">
              <a:solidFill>
                <a:schemeClr val="tx1"/>
              </a:solidFill>
              <a:latin typeface="Arial" panose="020B0604020202020204" pitchFamily="34" charset="0"/>
              <a:cs typeface="Arial" panose="020B0604020202020204" pitchFamily="34" charset="0"/>
            </a:endParaRPr>
          </a:p>
          <a:p>
            <a:pPr lvl="0">
              <a:lnSpc>
                <a:spcPct val="150000"/>
              </a:lnSpc>
            </a:pPr>
            <a:r>
              <a:rPr lang="es-MX" sz="1400" dirty="0">
                <a:solidFill>
                  <a:schemeClr val="tx1"/>
                </a:solidFill>
                <a:latin typeface="Arial" panose="020B0604020202020204" pitchFamily="34" charset="0"/>
                <a:cs typeface="Arial" panose="020B0604020202020204" pitchFamily="34" charset="0"/>
              </a:rPr>
              <a:t>Evaluar el desempeño del estándar IEEE 802.16-2009 para escenarios exteriores en presencia de interferencia entre suscriptoras, mediante inundación de tráfico, usando el software DITG. </a:t>
            </a:r>
            <a:endParaRPr lang="es-EC" sz="1400" dirty="0">
              <a:solidFill>
                <a:schemeClr val="tx1"/>
              </a:solidFill>
              <a:latin typeface="Arial" panose="020B0604020202020204" pitchFamily="34" charset="0"/>
              <a:cs typeface="Arial" panose="020B0604020202020204" pitchFamily="34" charset="0"/>
            </a:endParaRPr>
          </a:p>
          <a:p>
            <a:pPr lvl="0">
              <a:lnSpc>
                <a:spcPct val="150000"/>
              </a:lnSpc>
            </a:pPr>
            <a:r>
              <a:rPr lang="es-MX" sz="1400" dirty="0">
                <a:solidFill>
                  <a:schemeClr val="tx1"/>
                </a:solidFill>
                <a:latin typeface="Arial" panose="020B0604020202020204" pitchFamily="34" charset="0"/>
                <a:cs typeface="Arial" panose="020B0604020202020204" pitchFamily="34" charset="0"/>
              </a:rPr>
              <a:t>Evaluar el desempeño del estándar IEEE 802.16-2009 para escenarios exteriores enfocados en los servicios VoIP e IPTV, en presencia de interferencia entre suscriptoras, mediante inundación de tráfico, usando el software DITG. </a:t>
            </a:r>
            <a:endParaRPr lang="es-EC" sz="1400" dirty="0">
              <a:solidFill>
                <a:schemeClr val="tx1"/>
              </a:solidFill>
              <a:latin typeface="Arial" panose="020B0604020202020204" pitchFamily="34" charset="0"/>
              <a:cs typeface="Arial" panose="020B0604020202020204" pitchFamily="34" charset="0"/>
            </a:endParaRPr>
          </a:p>
          <a:p>
            <a:pPr lvl="0">
              <a:lnSpc>
                <a:spcPct val="150000"/>
              </a:lnSpc>
            </a:pPr>
            <a:r>
              <a:rPr lang="es-MX" sz="1400" dirty="0">
                <a:solidFill>
                  <a:schemeClr val="tx1"/>
                </a:solidFill>
                <a:latin typeface="Arial" panose="020B0604020202020204" pitchFamily="34" charset="0"/>
                <a:cs typeface="Arial" panose="020B0604020202020204" pitchFamily="34" charset="0"/>
              </a:rPr>
              <a:t>Determinar el tipo de servicios que se puede garantizar, usando los datos recopilados mediante las pruebas realizadas con VoIP e IPTV. </a:t>
            </a:r>
            <a:endParaRPr lang="es-EC" sz="1400" dirty="0">
              <a:solidFill>
                <a:schemeClr val="tx1"/>
              </a:solidFill>
              <a:latin typeface="Arial" panose="020B0604020202020204" pitchFamily="34" charset="0"/>
              <a:cs typeface="Arial" panose="020B0604020202020204" pitchFamily="34" charset="0"/>
            </a:endParaRPr>
          </a:p>
        </p:txBody>
      </p:sp>
      <p:sp>
        <p:nvSpPr>
          <p:cNvPr id="3" name="CuadroTexto 2"/>
          <p:cNvSpPr txBox="1"/>
          <p:nvPr/>
        </p:nvSpPr>
        <p:spPr>
          <a:xfrm>
            <a:off x="0" y="6488668"/>
            <a:ext cx="705967" cy="369332"/>
          </a:xfrm>
          <a:prstGeom prst="rect">
            <a:avLst/>
          </a:prstGeom>
          <a:noFill/>
        </p:spPr>
        <p:txBody>
          <a:bodyPr wrap="square" rtlCol="0">
            <a:spAutoFit/>
          </a:bodyPr>
          <a:lstStyle/>
          <a:p>
            <a:r>
              <a:rPr lang="en-BZ" dirty="0"/>
              <a:t>6</a:t>
            </a:r>
            <a:endParaRPr lang="es-ES" dirty="0"/>
          </a:p>
        </p:txBody>
      </p:sp>
      <p:sp>
        <p:nvSpPr>
          <p:cNvPr id="4" name="Título 5"/>
          <p:cNvSpPr>
            <a:spLocks noGrp="1"/>
          </p:cNvSpPr>
          <p:nvPr>
            <p:ph type="title"/>
          </p:nvPr>
        </p:nvSpPr>
        <p:spPr>
          <a:xfrm>
            <a:off x="539552" y="28978"/>
            <a:ext cx="8229600" cy="1143000"/>
          </a:xfrm>
        </p:spPr>
        <p:txBody>
          <a:bodyPr/>
          <a:lstStyle/>
          <a:p>
            <a:r>
              <a:rPr lang="es-EC" i="0" dirty="0">
                <a:solidFill>
                  <a:srgbClr val="00B050"/>
                </a:solidFill>
                <a:latin typeface="Times New Roman" panose="02020603050405020304" pitchFamily="18" charset="0"/>
                <a:cs typeface="Times New Roman" panose="02020603050405020304" pitchFamily="18" charset="0"/>
              </a:rPr>
              <a:t>Objetivos</a:t>
            </a:r>
            <a:r>
              <a:rPr lang="es-EC" i="0" dirty="0">
                <a:latin typeface="Times New Roman" panose="02020603050405020304" pitchFamily="18" charset="0"/>
                <a:cs typeface="Times New Roman" panose="02020603050405020304" pitchFamily="18" charset="0"/>
              </a:rPr>
              <a:t/>
            </a:r>
            <a:br>
              <a:rPr lang="es-EC" i="0" dirty="0">
                <a:latin typeface="Times New Roman" panose="02020603050405020304" pitchFamily="18" charset="0"/>
                <a:cs typeface="Times New Roman" panose="02020603050405020304" pitchFamily="18" charset="0"/>
              </a:rPr>
            </a:br>
            <a:endParaRPr lang="es-EC" i="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40964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5"/>
          <p:cNvSpPr txBox="1">
            <a:spLocks/>
          </p:cNvSpPr>
          <p:nvPr/>
        </p:nvSpPr>
        <p:spPr>
          <a:xfrm>
            <a:off x="539552" y="28978"/>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dirty="0">
                <a:solidFill>
                  <a:srgbClr val="00B050"/>
                </a:solidFill>
                <a:latin typeface="Times New Roman" panose="02020603050405020304" pitchFamily="18" charset="0"/>
                <a:cs typeface="Times New Roman" panose="02020603050405020304" pitchFamily="18" charset="0"/>
              </a:rPr>
              <a:t>Materiales e Implementación</a:t>
            </a:r>
          </a:p>
        </p:txBody>
      </p:sp>
      <p:sp>
        <p:nvSpPr>
          <p:cNvPr id="17" name="CuadroTexto 16"/>
          <p:cNvSpPr txBox="1"/>
          <p:nvPr/>
        </p:nvSpPr>
        <p:spPr>
          <a:xfrm>
            <a:off x="0" y="6488668"/>
            <a:ext cx="705967" cy="369332"/>
          </a:xfrm>
          <a:prstGeom prst="rect">
            <a:avLst/>
          </a:prstGeom>
          <a:noFill/>
        </p:spPr>
        <p:txBody>
          <a:bodyPr wrap="square" rtlCol="0">
            <a:spAutoFit/>
          </a:bodyPr>
          <a:lstStyle/>
          <a:p>
            <a:r>
              <a:rPr lang="en-BZ" dirty="0"/>
              <a:t>7</a:t>
            </a:r>
          </a:p>
        </p:txBody>
      </p:sp>
      <p:pic>
        <p:nvPicPr>
          <p:cNvPr id="2" name="Imagen 1"/>
          <p:cNvPicPr>
            <a:picLocks noChangeAspect="1"/>
          </p:cNvPicPr>
          <p:nvPr/>
        </p:nvPicPr>
        <p:blipFill>
          <a:blip r:embed="rId2"/>
          <a:stretch>
            <a:fillRect/>
          </a:stretch>
        </p:blipFill>
        <p:spPr>
          <a:xfrm>
            <a:off x="66675" y="1709737"/>
            <a:ext cx="9010650" cy="3438525"/>
          </a:xfrm>
          <a:prstGeom prst="rect">
            <a:avLst/>
          </a:prstGeom>
        </p:spPr>
      </p:pic>
    </p:spTree>
    <p:extLst>
      <p:ext uri="{BB962C8B-B14F-4D97-AF65-F5344CB8AC3E}">
        <p14:creationId xmlns:p14="http://schemas.microsoft.com/office/powerpoint/2010/main" val="19226954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5"/>
          <p:cNvSpPr txBox="1">
            <a:spLocks/>
          </p:cNvSpPr>
          <p:nvPr/>
        </p:nvSpPr>
        <p:spPr>
          <a:xfrm>
            <a:off x="539552" y="28978"/>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dirty="0">
                <a:solidFill>
                  <a:srgbClr val="00B050"/>
                </a:solidFill>
                <a:latin typeface="Times New Roman" panose="02020603050405020304" pitchFamily="18" charset="0"/>
                <a:cs typeface="Times New Roman" panose="02020603050405020304" pitchFamily="18" charset="0"/>
              </a:rPr>
              <a:t>Materiales e Implementación</a:t>
            </a:r>
          </a:p>
        </p:txBody>
      </p:sp>
      <p:sp>
        <p:nvSpPr>
          <p:cNvPr id="6" name="Título 5"/>
          <p:cNvSpPr txBox="1">
            <a:spLocks/>
          </p:cNvSpPr>
          <p:nvPr/>
        </p:nvSpPr>
        <p:spPr>
          <a:xfrm>
            <a:off x="33189" y="216048"/>
            <a:ext cx="3456384" cy="304664"/>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s-EC" sz="2000" b="1" dirty="0">
                <a:latin typeface="Georgia" panose="02040502050405020303" pitchFamily="18" charset="0"/>
              </a:rPr>
              <a:t>Equipos y configuración</a:t>
            </a:r>
          </a:p>
        </p:txBody>
      </p:sp>
      <p:sp>
        <p:nvSpPr>
          <p:cNvPr id="17" name="CuadroTexto 16"/>
          <p:cNvSpPr txBox="1"/>
          <p:nvPr/>
        </p:nvSpPr>
        <p:spPr>
          <a:xfrm>
            <a:off x="0" y="6488668"/>
            <a:ext cx="705967" cy="369332"/>
          </a:xfrm>
          <a:prstGeom prst="rect">
            <a:avLst/>
          </a:prstGeom>
          <a:noFill/>
        </p:spPr>
        <p:txBody>
          <a:bodyPr wrap="square" rtlCol="0">
            <a:spAutoFit/>
          </a:bodyPr>
          <a:lstStyle/>
          <a:p>
            <a:r>
              <a:rPr lang="en-BZ" dirty="0"/>
              <a:t>8</a:t>
            </a:r>
          </a:p>
        </p:txBody>
      </p:sp>
      <p:sp>
        <p:nvSpPr>
          <p:cNvPr id="9" name="Rectángulo 8"/>
          <p:cNvSpPr/>
          <p:nvPr/>
        </p:nvSpPr>
        <p:spPr>
          <a:xfrm>
            <a:off x="558949" y="847147"/>
            <a:ext cx="2442723" cy="2069704"/>
          </a:xfrm>
          <a:prstGeom prst="rect">
            <a:avLst/>
          </a:prstGeom>
          <a:blipFill rotWithShape="1">
            <a:blip r:embed="rId2"/>
            <a:stretch>
              <a:fillRect/>
            </a:stretch>
          </a:blipFill>
        </p:spPr>
        <p:style>
          <a:lnRef idx="3">
            <a:schemeClr val="lt1">
              <a:hueOff val="0"/>
              <a:satOff val="0"/>
              <a:lumOff val="0"/>
              <a:alphaOff val="0"/>
            </a:schemeClr>
          </a:lnRef>
          <a:fillRef idx="1">
            <a:scrgbClr r="0" g="0" b="0"/>
          </a:fillRef>
          <a:effectRef idx="1">
            <a:schemeClr val="accent4">
              <a:tint val="50000"/>
              <a:hueOff val="0"/>
              <a:satOff val="0"/>
              <a:lumOff val="0"/>
              <a:alphaOff val="0"/>
            </a:schemeClr>
          </a:effectRef>
          <a:fontRef idx="minor">
            <a:schemeClr val="lt1">
              <a:hueOff val="0"/>
              <a:satOff val="0"/>
              <a:lumOff val="0"/>
              <a:alphaOff val="0"/>
            </a:schemeClr>
          </a:fontRef>
        </p:style>
      </p:sp>
      <p:sp>
        <p:nvSpPr>
          <p:cNvPr id="10" name="Rectángulo 9"/>
          <p:cNvSpPr/>
          <p:nvPr/>
        </p:nvSpPr>
        <p:spPr>
          <a:xfrm>
            <a:off x="5940520" y="844036"/>
            <a:ext cx="2442723" cy="2069704"/>
          </a:xfrm>
          <a:prstGeom prst="rect">
            <a:avLst/>
          </a:prstGeom>
          <a:blipFill rotWithShape="1">
            <a:blip r:embed="rId3"/>
            <a:stretch>
              <a:fillRect/>
            </a:stretch>
          </a:blipFill>
        </p:spPr>
        <p:style>
          <a:lnRef idx="3">
            <a:schemeClr val="lt1">
              <a:hueOff val="0"/>
              <a:satOff val="0"/>
              <a:lumOff val="0"/>
              <a:alphaOff val="0"/>
            </a:schemeClr>
          </a:lnRef>
          <a:fillRef idx="1">
            <a:scrgbClr r="0" g="0" b="0"/>
          </a:fillRef>
          <a:effectRef idx="1">
            <a:schemeClr val="accent4">
              <a:tint val="50000"/>
              <a:hueOff val="-16765"/>
              <a:satOff val="-811"/>
              <a:lumOff val="6024"/>
              <a:alphaOff val="0"/>
            </a:schemeClr>
          </a:effectRef>
          <a:fontRef idx="minor">
            <a:schemeClr val="lt1">
              <a:hueOff val="0"/>
              <a:satOff val="0"/>
              <a:lumOff val="0"/>
              <a:alphaOff val="0"/>
            </a:schemeClr>
          </a:fontRef>
        </p:style>
      </p:sp>
      <p:sp>
        <p:nvSpPr>
          <p:cNvPr id="2" name="CuadroTexto 1"/>
          <p:cNvSpPr txBox="1"/>
          <p:nvPr/>
        </p:nvSpPr>
        <p:spPr>
          <a:xfrm>
            <a:off x="598635" y="3027596"/>
            <a:ext cx="2031325" cy="369332"/>
          </a:xfrm>
          <a:prstGeom prst="rect">
            <a:avLst/>
          </a:prstGeom>
          <a:noFill/>
        </p:spPr>
        <p:txBody>
          <a:bodyPr wrap="none" rtlCol="0">
            <a:spAutoFit/>
          </a:bodyPr>
          <a:lstStyle/>
          <a:p>
            <a:r>
              <a:rPr lang="es-EC" dirty="0"/>
              <a:t>BS Estación Base</a:t>
            </a:r>
          </a:p>
        </p:txBody>
      </p:sp>
      <p:sp>
        <p:nvSpPr>
          <p:cNvPr id="13" name="CuadroTexto 12"/>
          <p:cNvSpPr txBox="1"/>
          <p:nvPr/>
        </p:nvSpPr>
        <p:spPr>
          <a:xfrm>
            <a:off x="6372569" y="3052251"/>
            <a:ext cx="1313180" cy="369332"/>
          </a:xfrm>
          <a:prstGeom prst="rect">
            <a:avLst/>
          </a:prstGeom>
          <a:noFill/>
        </p:spPr>
        <p:txBody>
          <a:bodyPr wrap="none" rtlCol="0">
            <a:spAutoFit/>
          </a:bodyPr>
          <a:lstStyle/>
          <a:p>
            <a:r>
              <a:rPr lang="es-EC" dirty="0"/>
              <a:t>Repetidora</a:t>
            </a:r>
          </a:p>
        </p:txBody>
      </p:sp>
      <p:sp>
        <p:nvSpPr>
          <p:cNvPr id="14" name="Rectángulo 13"/>
          <p:cNvSpPr/>
          <p:nvPr/>
        </p:nvSpPr>
        <p:spPr>
          <a:xfrm>
            <a:off x="3156851" y="799127"/>
            <a:ext cx="2495637" cy="2166283"/>
          </a:xfrm>
          <a:prstGeom prst="rect">
            <a:avLst/>
          </a:prstGeom>
          <a:blipFill rotWithShape="1">
            <a:blip r:embed="rId4"/>
            <a:stretch>
              <a:fillRect/>
            </a:stretch>
          </a:blipFill>
        </p:spPr>
        <p:style>
          <a:lnRef idx="3">
            <a:schemeClr val="lt1">
              <a:hueOff val="0"/>
              <a:satOff val="0"/>
              <a:lumOff val="0"/>
              <a:alphaOff val="0"/>
            </a:schemeClr>
          </a:lnRef>
          <a:fillRef idx="1">
            <a:scrgbClr r="0" g="0" b="0"/>
          </a:fillRef>
          <a:effectRef idx="1">
            <a:schemeClr val="accent4">
              <a:tint val="50000"/>
              <a:hueOff val="-33530"/>
              <a:satOff val="-1621"/>
              <a:lumOff val="12048"/>
              <a:alphaOff val="0"/>
            </a:schemeClr>
          </a:effectRef>
          <a:fontRef idx="minor">
            <a:schemeClr val="lt1">
              <a:hueOff val="0"/>
              <a:satOff val="0"/>
              <a:lumOff val="0"/>
              <a:alphaOff val="0"/>
            </a:schemeClr>
          </a:fontRef>
        </p:style>
      </p:sp>
      <p:sp>
        <p:nvSpPr>
          <p:cNvPr id="15" name="CuadroTexto 14"/>
          <p:cNvSpPr txBox="1"/>
          <p:nvPr/>
        </p:nvSpPr>
        <p:spPr>
          <a:xfrm>
            <a:off x="3478774" y="3027596"/>
            <a:ext cx="1851789" cy="369332"/>
          </a:xfrm>
          <a:prstGeom prst="rect">
            <a:avLst/>
          </a:prstGeom>
          <a:noFill/>
        </p:spPr>
        <p:txBody>
          <a:bodyPr wrap="none" rtlCol="0">
            <a:spAutoFit/>
          </a:bodyPr>
          <a:lstStyle/>
          <a:p>
            <a:r>
              <a:rPr lang="es-EC" dirty="0"/>
              <a:t>CPE profesional</a:t>
            </a:r>
          </a:p>
        </p:txBody>
      </p:sp>
      <p:graphicFrame>
        <p:nvGraphicFramePr>
          <p:cNvPr id="3" name="Tabla 3">
            <a:extLst>
              <a:ext uri="{FF2B5EF4-FFF2-40B4-BE49-F238E27FC236}">
                <a16:creationId xmlns:a16="http://schemas.microsoft.com/office/drawing/2014/main" xmlns="" id="{221E6E05-E3A8-4384-8125-A878FE3DE6F0}"/>
              </a:ext>
            </a:extLst>
          </p:cNvPr>
          <p:cNvGraphicFramePr>
            <a:graphicFrameLocks noGrp="1"/>
          </p:cNvGraphicFramePr>
          <p:nvPr>
            <p:extLst/>
          </p:nvPr>
        </p:nvGraphicFramePr>
        <p:xfrm>
          <a:off x="705966" y="3421583"/>
          <a:ext cx="7970490" cy="2595880"/>
        </p:xfrm>
        <a:graphic>
          <a:graphicData uri="http://schemas.openxmlformats.org/drawingml/2006/table">
            <a:tbl>
              <a:tblPr firstRow="1" bandRow="1">
                <a:tableStyleId>{5C22544A-7EE6-4342-B048-85BDC9FD1C3A}</a:tableStyleId>
              </a:tblPr>
              <a:tblGrid>
                <a:gridCol w="2785914">
                  <a:extLst>
                    <a:ext uri="{9D8B030D-6E8A-4147-A177-3AD203B41FA5}">
                      <a16:colId xmlns:a16="http://schemas.microsoft.com/office/drawing/2014/main" xmlns="" val="4073483248"/>
                    </a:ext>
                  </a:extLst>
                </a:gridCol>
                <a:gridCol w="5184576">
                  <a:extLst>
                    <a:ext uri="{9D8B030D-6E8A-4147-A177-3AD203B41FA5}">
                      <a16:colId xmlns:a16="http://schemas.microsoft.com/office/drawing/2014/main" xmlns="" val="1053110522"/>
                    </a:ext>
                  </a:extLst>
                </a:gridCol>
              </a:tblGrid>
              <a:tr h="370840">
                <a:tc>
                  <a:txBody>
                    <a:bodyPr/>
                    <a:lstStyle/>
                    <a:p>
                      <a:r>
                        <a:rPr lang="es-MX" b="1" dirty="0">
                          <a:solidFill>
                            <a:schemeClr val="tx1"/>
                          </a:solidFill>
                        </a:rPr>
                        <a:t>Parámetro</a:t>
                      </a:r>
                    </a:p>
                  </a:txBody>
                  <a:tcPr/>
                </a:tc>
                <a:tc>
                  <a:txBody>
                    <a:bodyPr/>
                    <a:lstStyle/>
                    <a:p>
                      <a:pPr algn="ctr"/>
                      <a:r>
                        <a:rPr lang="es-MX" b="1" dirty="0">
                          <a:solidFill>
                            <a:schemeClr val="tx1"/>
                          </a:solidFill>
                        </a:rPr>
                        <a:t>Valor</a:t>
                      </a:r>
                    </a:p>
                  </a:txBody>
                  <a:tcPr/>
                </a:tc>
                <a:extLst>
                  <a:ext uri="{0D108BD9-81ED-4DB2-BD59-A6C34878D82A}">
                    <a16:rowId xmlns:a16="http://schemas.microsoft.com/office/drawing/2014/main" xmlns="" val="880940100"/>
                  </a:ext>
                </a:extLst>
              </a:tr>
              <a:tr h="370840">
                <a:tc>
                  <a:txBody>
                    <a:bodyPr/>
                    <a:lstStyle/>
                    <a:p>
                      <a:r>
                        <a:rPr lang="es-MX" b="1" dirty="0">
                          <a:solidFill>
                            <a:schemeClr val="tx1"/>
                          </a:solidFill>
                        </a:rPr>
                        <a:t>Frecuencia</a:t>
                      </a:r>
                    </a:p>
                  </a:txBody>
                  <a:tcPr/>
                </a:tc>
                <a:tc>
                  <a:txBody>
                    <a:bodyPr/>
                    <a:lstStyle/>
                    <a:p>
                      <a:pPr algn="ctr"/>
                      <a:r>
                        <a:rPr lang="es-EC" sz="1800" b="0" kern="1200" dirty="0">
                          <a:solidFill>
                            <a:schemeClr val="tx1"/>
                          </a:solidFill>
                          <a:effectLst/>
                          <a:latin typeface="+mn-lt"/>
                          <a:ea typeface="+mn-ea"/>
                          <a:cs typeface="+mn-cs"/>
                        </a:rPr>
                        <a:t>5800 MHz</a:t>
                      </a:r>
                      <a:endParaRPr lang="es-MX" b="0" dirty="0">
                        <a:solidFill>
                          <a:schemeClr val="tx1"/>
                        </a:solidFill>
                      </a:endParaRPr>
                    </a:p>
                  </a:txBody>
                  <a:tcPr/>
                </a:tc>
                <a:extLst>
                  <a:ext uri="{0D108BD9-81ED-4DB2-BD59-A6C34878D82A}">
                    <a16:rowId xmlns:a16="http://schemas.microsoft.com/office/drawing/2014/main" xmlns="" val="3997846847"/>
                  </a:ext>
                </a:extLst>
              </a:tr>
              <a:tr h="370840">
                <a:tc>
                  <a:txBody>
                    <a:bodyPr/>
                    <a:lstStyle/>
                    <a:p>
                      <a:r>
                        <a:rPr lang="es-MX" b="1" dirty="0">
                          <a:solidFill>
                            <a:schemeClr val="tx1"/>
                          </a:solidFill>
                        </a:rPr>
                        <a:t>Ancho de Banda</a:t>
                      </a:r>
                    </a:p>
                  </a:txBody>
                  <a:tcPr/>
                </a:tc>
                <a:tc>
                  <a:txBody>
                    <a:bodyPr/>
                    <a:lstStyle/>
                    <a:p>
                      <a:pPr algn="ctr"/>
                      <a:r>
                        <a:rPr lang="es-MX" b="0" dirty="0">
                          <a:solidFill>
                            <a:schemeClr val="tx1"/>
                          </a:solidFill>
                        </a:rPr>
                        <a:t>10 MHz</a:t>
                      </a:r>
                    </a:p>
                  </a:txBody>
                  <a:tcPr/>
                </a:tc>
                <a:extLst>
                  <a:ext uri="{0D108BD9-81ED-4DB2-BD59-A6C34878D82A}">
                    <a16:rowId xmlns:a16="http://schemas.microsoft.com/office/drawing/2014/main" xmlns="" val="3529308667"/>
                  </a:ext>
                </a:extLst>
              </a:tr>
              <a:tr h="370840">
                <a:tc>
                  <a:txBody>
                    <a:bodyPr/>
                    <a:lstStyle/>
                    <a:p>
                      <a:r>
                        <a:rPr lang="es-MX" b="1" dirty="0">
                          <a:solidFill>
                            <a:schemeClr val="tx1"/>
                          </a:solidFill>
                        </a:rPr>
                        <a:t>Modulación</a:t>
                      </a:r>
                    </a:p>
                  </a:txBody>
                  <a:tcPr/>
                </a:tc>
                <a:tc>
                  <a:txBody>
                    <a:bodyPr/>
                    <a:lstStyle/>
                    <a:p>
                      <a:pPr algn="ctr"/>
                      <a:r>
                        <a:rPr lang="es-MX" b="0" dirty="0">
                          <a:solidFill>
                            <a:schemeClr val="tx1"/>
                          </a:solidFill>
                        </a:rPr>
                        <a:t>Automática (BPSK, QPSK, 16QAM y 64QAM)</a:t>
                      </a:r>
                    </a:p>
                  </a:txBody>
                  <a:tcPr/>
                </a:tc>
                <a:extLst>
                  <a:ext uri="{0D108BD9-81ED-4DB2-BD59-A6C34878D82A}">
                    <a16:rowId xmlns:a16="http://schemas.microsoft.com/office/drawing/2014/main" xmlns="" val="2068590171"/>
                  </a:ext>
                </a:extLst>
              </a:tr>
              <a:tr h="370840">
                <a:tc>
                  <a:txBody>
                    <a:bodyPr/>
                    <a:lstStyle/>
                    <a:p>
                      <a:r>
                        <a:rPr lang="es-MX" b="1" dirty="0">
                          <a:solidFill>
                            <a:schemeClr val="tx1"/>
                          </a:solidFill>
                        </a:rPr>
                        <a:t>Distancia Máxima</a:t>
                      </a:r>
                    </a:p>
                  </a:txBody>
                  <a:tcPr/>
                </a:tc>
                <a:tc>
                  <a:txBody>
                    <a:bodyPr/>
                    <a:lstStyle/>
                    <a:p>
                      <a:pPr algn="ctr"/>
                      <a:r>
                        <a:rPr lang="es-MX" b="0" dirty="0">
                          <a:solidFill>
                            <a:schemeClr val="tx1"/>
                          </a:solidFill>
                        </a:rPr>
                        <a:t>10 km</a:t>
                      </a:r>
                    </a:p>
                  </a:txBody>
                  <a:tcPr/>
                </a:tc>
                <a:extLst>
                  <a:ext uri="{0D108BD9-81ED-4DB2-BD59-A6C34878D82A}">
                    <a16:rowId xmlns:a16="http://schemas.microsoft.com/office/drawing/2014/main" xmlns="" val="910860847"/>
                  </a:ext>
                </a:extLst>
              </a:tr>
              <a:tr h="370840">
                <a:tc>
                  <a:txBody>
                    <a:bodyPr/>
                    <a:lstStyle/>
                    <a:p>
                      <a:r>
                        <a:rPr lang="es-MX" b="1" dirty="0">
                          <a:solidFill>
                            <a:schemeClr val="tx1"/>
                          </a:solidFill>
                        </a:rPr>
                        <a:t>Planificación</a:t>
                      </a:r>
                    </a:p>
                  </a:txBody>
                  <a:tcPr/>
                </a:tc>
                <a:tc>
                  <a:txBody>
                    <a:bodyPr/>
                    <a:lstStyle/>
                    <a:p>
                      <a:pPr algn="ctr"/>
                      <a:r>
                        <a:rPr lang="es-MX" b="0" dirty="0">
                          <a:solidFill>
                            <a:schemeClr val="tx1"/>
                          </a:solidFill>
                        </a:rPr>
                        <a:t>UGS 10 Mbps</a:t>
                      </a:r>
                    </a:p>
                  </a:txBody>
                  <a:tcPr/>
                </a:tc>
                <a:extLst>
                  <a:ext uri="{0D108BD9-81ED-4DB2-BD59-A6C34878D82A}">
                    <a16:rowId xmlns:a16="http://schemas.microsoft.com/office/drawing/2014/main" xmlns="" val="1861819333"/>
                  </a:ext>
                </a:extLst>
              </a:tr>
              <a:tr h="370840">
                <a:tc>
                  <a:txBody>
                    <a:bodyPr/>
                    <a:lstStyle/>
                    <a:p>
                      <a:r>
                        <a:rPr lang="es-MX" b="1" dirty="0">
                          <a:solidFill>
                            <a:schemeClr val="tx1"/>
                          </a:solidFill>
                        </a:rPr>
                        <a:t>Prefijo </a:t>
                      </a:r>
                      <a:r>
                        <a:rPr lang="es-MX" b="1" dirty="0" err="1">
                          <a:solidFill>
                            <a:schemeClr val="tx1"/>
                          </a:solidFill>
                        </a:rPr>
                        <a:t>Ciclico</a:t>
                      </a:r>
                      <a:endParaRPr lang="es-MX" b="1" dirty="0">
                        <a:solidFill>
                          <a:schemeClr val="tx1"/>
                        </a:solidFill>
                      </a:endParaRPr>
                    </a:p>
                  </a:txBody>
                  <a:tcPr/>
                </a:tc>
                <a:tc>
                  <a:txBody>
                    <a:bodyPr/>
                    <a:lstStyle/>
                    <a:p>
                      <a:pPr algn="ctr"/>
                      <a:r>
                        <a:rPr lang="es-MX" b="0" dirty="0">
                          <a:solidFill>
                            <a:schemeClr val="tx1"/>
                          </a:solidFill>
                        </a:rPr>
                        <a:t>¼, </a:t>
                      </a:r>
                      <a:r>
                        <a:rPr lang="es-MX" sz="1800" b="0" kern="1200" dirty="0">
                          <a:solidFill>
                            <a:schemeClr val="tx1"/>
                          </a:solidFill>
                          <a:latin typeface="+mn-lt"/>
                          <a:ea typeface="+mn-ea"/>
                          <a:cs typeface="+mn-cs"/>
                        </a:rPr>
                        <a:t>1/8, 1/16 y 1/32</a:t>
                      </a:r>
                      <a:endParaRPr lang="es-MX" b="0" dirty="0">
                        <a:solidFill>
                          <a:schemeClr val="tx1"/>
                        </a:solidFill>
                      </a:endParaRPr>
                    </a:p>
                  </a:txBody>
                  <a:tcPr/>
                </a:tc>
                <a:extLst>
                  <a:ext uri="{0D108BD9-81ED-4DB2-BD59-A6C34878D82A}">
                    <a16:rowId xmlns:a16="http://schemas.microsoft.com/office/drawing/2014/main" xmlns="" val="1041306035"/>
                  </a:ext>
                </a:extLst>
              </a:tr>
            </a:tbl>
          </a:graphicData>
        </a:graphic>
      </p:graphicFrame>
    </p:spTree>
    <p:extLst>
      <p:ext uri="{BB962C8B-B14F-4D97-AF65-F5344CB8AC3E}">
        <p14:creationId xmlns:p14="http://schemas.microsoft.com/office/powerpoint/2010/main" val="38967976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 xmlns:a16="http://schemas.microsoft.com/office/drawing/2014/main" id="{7A57F931-88E6-4E51-8CD2-B9DD6795CEEC}"/>
              </a:ext>
            </a:extLst>
          </p:cNvPr>
          <p:cNvPicPr/>
          <p:nvPr/>
        </p:nvPicPr>
        <p:blipFill>
          <a:blip r:embed="rId2"/>
          <a:stretch>
            <a:fillRect/>
          </a:stretch>
        </p:blipFill>
        <p:spPr>
          <a:xfrm>
            <a:off x="998730" y="624655"/>
            <a:ext cx="7173670" cy="3631257"/>
          </a:xfrm>
          <a:prstGeom prst="rect">
            <a:avLst/>
          </a:prstGeom>
        </p:spPr>
      </p:pic>
      <p:graphicFrame>
        <p:nvGraphicFramePr>
          <p:cNvPr id="5" name="Tabla 5">
            <a:extLst>
              <a:ext uri="{FF2B5EF4-FFF2-40B4-BE49-F238E27FC236}">
                <a16:creationId xmlns="" xmlns:a16="http://schemas.microsoft.com/office/drawing/2014/main" id="{89FC57A3-D403-4B37-ADCA-C1F8D36D6612}"/>
              </a:ext>
            </a:extLst>
          </p:cNvPr>
          <p:cNvGraphicFramePr>
            <a:graphicFrameLocks noGrp="1"/>
          </p:cNvGraphicFramePr>
          <p:nvPr>
            <p:extLst>
              <p:ext uri="{D42A27DB-BD31-4B8C-83A1-F6EECF244321}">
                <p14:modId xmlns:p14="http://schemas.microsoft.com/office/powerpoint/2010/main" val="1118440931"/>
              </p:ext>
            </p:extLst>
          </p:nvPr>
        </p:nvGraphicFramePr>
        <p:xfrm>
          <a:off x="1241630" y="4255913"/>
          <a:ext cx="6660740" cy="1698382"/>
        </p:xfrm>
        <a:graphic>
          <a:graphicData uri="http://schemas.openxmlformats.org/drawingml/2006/table">
            <a:tbl>
              <a:tblPr firstRow="1" bandRow="1">
                <a:tableStyleId>{5C22544A-7EE6-4342-B048-85BDC9FD1C3A}</a:tableStyleId>
              </a:tblPr>
              <a:tblGrid>
                <a:gridCol w="2439046">
                  <a:extLst>
                    <a:ext uri="{9D8B030D-6E8A-4147-A177-3AD203B41FA5}">
                      <a16:colId xmlns="" xmlns:a16="http://schemas.microsoft.com/office/drawing/2014/main" val="2537284794"/>
                    </a:ext>
                  </a:extLst>
                </a:gridCol>
                <a:gridCol w="2203009">
                  <a:extLst>
                    <a:ext uri="{9D8B030D-6E8A-4147-A177-3AD203B41FA5}">
                      <a16:colId xmlns="" xmlns:a16="http://schemas.microsoft.com/office/drawing/2014/main" val="3803621240"/>
                    </a:ext>
                  </a:extLst>
                </a:gridCol>
                <a:gridCol w="2018685">
                  <a:extLst>
                    <a:ext uri="{9D8B030D-6E8A-4147-A177-3AD203B41FA5}">
                      <a16:colId xmlns="" xmlns:a16="http://schemas.microsoft.com/office/drawing/2014/main" val="1415143530"/>
                    </a:ext>
                  </a:extLst>
                </a:gridCol>
              </a:tblGrid>
              <a:tr h="418222">
                <a:tc>
                  <a:txBody>
                    <a:bodyPr/>
                    <a:lstStyle/>
                    <a:p>
                      <a:endParaRPr lang="es-MX" dirty="0"/>
                    </a:p>
                  </a:txBody>
                  <a:tcPr/>
                </a:tc>
                <a:tc>
                  <a:txBody>
                    <a:bodyPr/>
                    <a:lstStyle/>
                    <a:p>
                      <a:r>
                        <a:rPr lang="es-MX" b="1" dirty="0">
                          <a:solidFill>
                            <a:schemeClr val="tx1"/>
                          </a:solidFill>
                        </a:rPr>
                        <a:t>Ubicación</a:t>
                      </a:r>
                    </a:p>
                  </a:txBody>
                  <a:tcPr/>
                </a:tc>
                <a:tc>
                  <a:txBody>
                    <a:bodyPr/>
                    <a:lstStyle/>
                    <a:p>
                      <a:r>
                        <a:rPr lang="es-MX" b="1" dirty="0">
                          <a:solidFill>
                            <a:schemeClr val="tx1"/>
                          </a:solidFill>
                        </a:rPr>
                        <a:t>Altura</a:t>
                      </a:r>
                    </a:p>
                  </a:txBody>
                  <a:tcPr/>
                </a:tc>
                <a:extLst>
                  <a:ext uri="{0D108BD9-81ED-4DB2-BD59-A6C34878D82A}">
                    <a16:rowId xmlns="" xmlns:a16="http://schemas.microsoft.com/office/drawing/2014/main" val="4204267455"/>
                  </a:ext>
                </a:extLst>
              </a:tr>
              <a:tr h="586986">
                <a:tc>
                  <a:txBody>
                    <a:bodyPr/>
                    <a:lstStyle/>
                    <a:p>
                      <a:r>
                        <a:rPr lang="es-MX" b="1" dirty="0"/>
                        <a:t>Estación Base</a:t>
                      </a:r>
                    </a:p>
                  </a:txBody>
                  <a:tcPr/>
                </a:tc>
                <a:tc>
                  <a:txBody>
                    <a:bodyPr/>
                    <a:lstStyle/>
                    <a:p>
                      <a:r>
                        <a:rPr lang="es-EC" sz="1800" b="1" kern="1200" dirty="0">
                          <a:solidFill>
                            <a:schemeClr val="tx1"/>
                          </a:solidFill>
                          <a:effectLst/>
                          <a:latin typeface="+mn-lt"/>
                          <a:ea typeface="+mn-ea"/>
                          <a:cs typeface="+mn-cs"/>
                        </a:rPr>
                        <a:t>0°30'00.9"S 78°30'07.9"W</a:t>
                      </a:r>
                      <a:endParaRPr lang="es-MX" b="1" dirty="0">
                        <a:solidFill>
                          <a:schemeClr val="tx1"/>
                        </a:solidFill>
                      </a:endParaRPr>
                    </a:p>
                  </a:txBody>
                  <a:tcPr/>
                </a:tc>
                <a:tc>
                  <a:txBody>
                    <a:bodyPr/>
                    <a:lstStyle/>
                    <a:p>
                      <a:r>
                        <a:rPr lang="es-EC" sz="1800" b="1" kern="1200" dirty="0">
                          <a:solidFill>
                            <a:schemeClr val="tx1"/>
                          </a:solidFill>
                          <a:effectLst/>
                          <a:latin typeface="+mn-lt"/>
                          <a:ea typeface="+mn-ea"/>
                          <a:cs typeface="+mn-cs"/>
                        </a:rPr>
                        <a:t>3320 metros </a:t>
                      </a:r>
                      <a:endParaRPr lang="es-MX" b="1" dirty="0">
                        <a:solidFill>
                          <a:schemeClr val="tx1"/>
                        </a:solidFill>
                      </a:endParaRPr>
                    </a:p>
                  </a:txBody>
                  <a:tcPr/>
                </a:tc>
                <a:extLst>
                  <a:ext uri="{0D108BD9-81ED-4DB2-BD59-A6C34878D82A}">
                    <a16:rowId xmlns="" xmlns:a16="http://schemas.microsoft.com/office/drawing/2014/main" val="3784094706"/>
                  </a:ext>
                </a:extLst>
              </a:tr>
              <a:tr h="586986">
                <a:tc>
                  <a:txBody>
                    <a:bodyPr/>
                    <a:lstStyle/>
                    <a:p>
                      <a:r>
                        <a:rPr lang="es-MX" b="1" dirty="0" err="1"/>
                        <a:t>CPE´s</a:t>
                      </a:r>
                      <a:r>
                        <a:rPr lang="es-MX" b="1" dirty="0"/>
                        <a:t>, Repetidora</a:t>
                      </a:r>
                    </a:p>
                  </a:txBody>
                  <a:tcPr/>
                </a:tc>
                <a:tc>
                  <a:txBody>
                    <a:bodyPr/>
                    <a:lstStyle/>
                    <a:p>
                      <a:r>
                        <a:rPr lang="es-EC" sz="1800" b="1" kern="1200" dirty="0">
                          <a:solidFill>
                            <a:schemeClr val="tx1"/>
                          </a:solidFill>
                          <a:effectLst/>
                          <a:latin typeface="+mn-lt"/>
                          <a:ea typeface="+mn-ea"/>
                          <a:cs typeface="+mn-cs"/>
                        </a:rPr>
                        <a:t>0°30'16.3"S 78°33'58.5"W</a:t>
                      </a:r>
                      <a:endParaRPr lang="es-MX" b="1" dirty="0">
                        <a:solidFill>
                          <a:schemeClr val="tx1"/>
                        </a:solidFill>
                      </a:endParaRPr>
                    </a:p>
                  </a:txBody>
                  <a:tcPr/>
                </a:tc>
                <a:tc>
                  <a:txBody>
                    <a:bodyPr/>
                    <a:lstStyle/>
                    <a:p>
                      <a:r>
                        <a:rPr lang="es-EC" sz="1800" b="1" kern="1200" dirty="0">
                          <a:solidFill>
                            <a:schemeClr val="tx1"/>
                          </a:solidFill>
                          <a:effectLst/>
                          <a:latin typeface="+mn-lt"/>
                          <a:ea typeface="+mn-ea"/>
                          <a:cs typeface="+mn-cs"/>
                        </a:rPr>
                        <a:t>2910 metros  </a:t>
                      </a:r>
                      <a:endParaRPr lang="es-MX" b="1" dirty="0">
                        <a:solidFill>
                          <a:schemeClr val="tx1"/>
                        </a:solidFill>
                      </a:endParaRPr>
                    </a:p>
                  </a:txBody>
                  <a:tcPr/>
                </a:tc>
                <a:extLst>
                  <a:ext uri="{0D108BD9-81ED-4DB2-BD59-A6C34878D82A}">
                    <a16:rowId xmlns="" xmlns:a16="http://schemas.microsoft.com/office/drawing/2014/main" val="774533822"/>
                  </a:ext>
                </a:extLst>
              </a:tr>
            </a:tbl>
          </a:graphicData>
        </a:graphic>
      </p:graphicFrame>
      <p:sp>
        <p:nvSpPr>
          <p:cNvPr id="7" name="Título 5">
            <a:extLst>
              <a:ext uri="{FF2B5EF4-FFF2-40B4-BE49-F238E27FC236}">
                <a16:creationId xmlns="" xmlns:a16="http://schemas.microsoft.com/office/drawing/2014/main" id="{A60B462A-56FA-43BB-9F55-3C000C2DF93E}"/>
              </a:ext>
            </a:extLst>
          </p:cNvPr>
          <p:cNvSpPr txBox="1">
            <a:spLocks/>
          </p:cNvSpPr>
          <p:nvPr/>
        </p:nvSpPr>
        <p:spPr>
          <a:xfrm>
            <a:off x="539552" y="28978"/>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dirty="0">
                <a:solidFill>
                  <a:srgbClr val="00B050"/>
                </a:solidFill>
                <a:latin typeface="Times New Roman" panose="02020603050405020304" pitchFamily="18" charset="0"/>
                <a:cs typeface="Times New Roman" panose="02020603050405020304" pitchFamily="18" charset="0"/>
              </a:rPr>
              <a:t>Materiales e Implementación</a:t>
            </a:r>
          </a:p>
        </p:txBody>
      </p:sp>
      <p:sp>
        <p:nvSpPr>
          <p:cNvPr id="8" name="CuadroTexto 7">
            <a:extLst>
              <a:ext uri="{FF2B5EF4-FFF2-40B4-BE49-F238E27FC236}">
                <a16:creationId xmlns="" xmlns:a16="http://schemas.microsoft.com/office/drawing/2014/main" id="{0EFE2BA3-8506-4353-A4A8-A285975FA9EC}"/>
              </a:ext>
            </a:extLst>
          </p:cNvPr>
          <p:cNvSpPr txBox="1"/>
          <p:nvPr/>
        </p:nvSpPr>
        <p:spPr>
          <a:xfrm>
            <a:off x="0" y="6495522"/>
            <a:ext cx="705967" cy="369332"/>
          </a:xfrm>
          <a:prstGeom prst="rect">
            <a:avLst/>
          </a:prstGeom>
          <a:noFill/>
        </p:spPr>
        <p:txBody>
          <a:bodyPr wrap="square" rtlCol="0">
            <a:spAutoFit/>
          </a:bodyPr>
          <a:lstStyle/>
          <a:p>
            <a:r>
              <a:rPr lang="es-ES" dirty="0"/>
              <a:t>9</a:t>
            </a:r>
          </a:p>
        </p:txBody>
      </p:sp>
    </p:spTree>
    <p:extLst>
      <p:ext uri="{BB962C8B-B14F-4D97-AF65-F5344CB8AC3E}">
        <p14:creationId xmlns:p14="http://schemas.microsoft.com/office/powerpoint/2010/main" val="3959275586"/>
      </p:ext>
    </p:extLst>
  </p:cSld>
  <p:clrMapOvr>
    <a:masterClrMapping/>
  </p:clrMapOvr>
  <p:timing>
    <p:tnLst>
      <p:par>
        <p:cTn id="1" dur="indefinite" restart="never" nodeType="tmRoot"/>
      </p:par>
    </p:tnLst>
  </p:timing>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16130</TotalTime>
  <Words>3849</Words>
  <Application>Microsoft Office PowerPoint</Application>
  <PresentationFormat>Presentación en pantalla (4:3)</PresentationFormat>
  <Paragraphs>1887</Paragraphs>
  <Slides>45</Slides>
  <Notes>15</Notes>
  <HiddenSlides>0</HiddenSlides>
  <MMClips>1</MMClips>
  <ScaleCrop>false</ScaleCrop>
  <HeadingPairs>
    <vt:vector size="8" baseType="variant">
      <vt:variant>
        <vt:lpstr>Fuentes usadas</vt:lpstr>
      </vt:variant>
      <vt:variant>
        <vt:i4>7</vt:i4>
      </vt:variant>
      <vt:variant>
        <vt:lpstr>Tema</vt:lpstr>
      </vt:variant>
      <vt:variant>
        <vt:i4>1</vt:i4>
      </vt:variant>
      <vt:variant>
        <vt:lpstr>Servidores OLE incrustados</vt:lpstr>
      </vt:variant>
      <vt:variant>
        <vt:i4>1</vt:i4>
      </vt:variant>
      <vt:variant>
        <vt:lpstr>Títulos de diapositiva</vt:lpstr>
      </vt:variant>
      <vt:variant>
        <vt:i4>45</vt:i4>
      </vt:variant>
    </vt:vector>
  </HeadingPairs>
  <TitlesOfParts>
    <vt:vector size="54" baseType="lpstr">
      <vt:lpstr>Arial</vt:lpstr>
      <vt:lpstr>Calibri</vt:lpstr>
      <vt:lpstr>Cambria Math</vt:lpstr>
      <vt:lpstr>Ebrima</vt:lpstr>
      <vt:lpstr>Georgia</vt:lpstr>
      <vt:lpstr>Palatino Linotype</vt:lpstr>
      <vt:lpstr>Times New Roman</vt:lpstr>
      <vt:lpstr>Diseño predeterminado</vt:lpstr>
      <vt:lpstr>CorelDRAW</vt:lpstr>
      <vt:lpstr>Presentación de PowerPoint</vt:lpstr>
      <vt:lpstr>agenda</vt:lpstr>
      <vt:lpstr>Presentación de PowerPoint</vt:lpstr>
      <vt:lpstr>Presentación de PowerPoint</vt:lpstr>
      <vt:lpstr>Introducción</vt:lpstr>
      <vt:lpstr>Objetivos </vt:lpstr>
      <vt:lpstr>Presentación de PowerPoint</vt:lpstr>
      <vt:lpstr>Presentación de PowerPoint</vt:lpstr>
      <vt:lpstr>Presentación de PowerPoint</vt:lpstr>
      <vt:lpstr>           Vista </vt:lpstr>
      <vt:lpstr>Materiales e Implementación </vt:lpstr>
      <vt:lpstr>Presentación de PowerPoint</vt:lpstr>
      <vt:lpstr>Presentación de PowerPoint</vt:lpstr>
      <vt:lpstr>           Escenario 1 (sin repetidora)</vt:lpstr>
      <vt:lpstr>           Escenario 2 (con repetidora)</vt:lpstr>
      <vt:lpstr>           Escenario 2 (con repetidora)</vt:lpstr>
      <vt:lpstr>Escenario 1 (sin repetidora): Inundación de trafico</vt:lpstr>
      <vt:lpstr>Escenario 1 (sin repetidora): Inundación de trafico</vt:lpstr>
      <vt:lpstr>Escenario 1 (sin repetidora): Inundación de trafico</vt:lpstr>
      <vt:lpstr>Escenario 1 (sin repetidora): Prueba códecs de voz</vt:lpstr>
      <vt:lpstr>Escenario 1 (sin repetidora): Prueba códecs de voz</vt:lpstr>
      <vt:lpstr>Escenario 1 (sin repetidora): Prueba códecs de voz</vt:lpstr>
      <vt:lpstr>Escenario 1 (sin repetidora): Prueba códecs de voz</vt:lpstr>
      <vt:lpstr>Escenario 1 (sin repetidora): Prueba códecs de voz</vt:lpstr>
      <vt:lpstr>Escenario 1 (sin repetidora): Prueba códecs de voz</vt:lpstr>
      <vt:lpstr>Escenario 1 (sin repetidora): Prueba  para IPTV</vt:lpstr>
      <vt:lpstr>Escenario 1 (sin repetidora): Prueba  para IPTV</vt:lpstr>
      <vt:lpstr>Escenario 2 (con repetidora): Inundación de trafico</vt:lpstr>
      <vt:lpstr>Escenario 2 (con repetidora): Inundación de trafico</vt:lpstr>
      <vt:lpstr>Escenario 2 (con repetidora): Inundación de trafico</vt:lpstr>
      <vt:lpstr>Escenario 2 (con repetidora): Prueba códecs de voz</vt:lpstr>
      <vt:lpstr>Escenario 2 (con repetidora): Prueba códecs de voz</vt:lpstr>
      <vt:lpstr>Escenario 2 (con repetidora): Prueba códecs de voz</vt:lpstr>
      <vt:lpstr>Escenario 2 (con repetidora): Prueba códecs de voz</vt:lpstr>
      <vt:lpstr>Escenario 2 (con repetidora): Prueba códecs de voz</vt:lpstr>
      <vt:lpstr>Escenario 2 (con repetidora): Prueba códecs de voz</vt:lpstr>
      <vt:lpstr>Escenario 2 (con repetidora): Prueba  para IPTV</vt:lpstr>
      <vt:lpstr>Escenario 2 (con repetidora): Prueba para IPTV</vt:lpstr>
      <vt:lpstr>Escenario 2 (con repetidora): IPTV y VoIP</vt:lpstr>
      <vt:lpstr>Escenario 2 (con repetidora): IPTV y VoIP</vt:lpstr>
      <vt:lpstr>Escenario 2 (con repetidora): IPTV y VoIP</vt:lpstr>
      <vt:lpstr>Presentación de PowerPoint</vt:lpstr>
      <vt:lpstr>Presentación de PowerPoint</vt:lpstr>
      <vt:lpstr>Presentación de PowerPoint</vt:lpstr>
      <vt:lpstr>Presentación de PowerPoint</vt:lpstr>
    </vt:vector>
  </TitlesOfParts>
  <Company>ESPE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Ghjgh hjghjg hghg hghghghjgg h</dc:title>
  <dc:creator>core i5</dc:creator>
  <cp:lastModifiedBy>Cuenta Microsoft</cp:lastModifiedBy>
  <cp:revision>829</cp:revision>
  <dcterms:created xsi:type="dcterms:W3CDTF">2008-02-13T16:07:44Z</dcterms:created>
  <dcterms:modified xsi:type="dcterms:W3CDTF">2021-09-07T00:54:42Z</dcterms:modified>
</cp:coreProperties>
</file>