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sldIdLst>
    <p:sldId id="258" r:id="rId3"/>
    <p:sldId id="261" r:id="rId4"/>
    <p:sldId id="344" r:id="rId5"/>
    <p:sldId id="260" r:id="rId6"/>
    <p:sldId id="345" r:id="rId7"/>
    <p:sldId id="268" r:id="rId8"/>
    <p:sldId id="270" r:id="rId9"/>
    <p:sldId id="347" r:id="rId10"/>
    <p:sldId id="348" r:id="rId11"/>
    <p:sldId id="353" r:id="rId12"/>
    <p:sldId id="354" r:id="rId13"/>
    <p:sldId id="355" r:id="rId14"/>
    <p:sldId id="356" r:id="rId15"/>
    <p:sldId id="357" r:id="rId16"/>
    <p:sldId id="358" r:id="rId17"/>
    <p:sldId id="359" r:id="rId18"/>
    <p:sldId id="360" r:id="rId19"/>
    <p:sldId id="361" r:id="rId20"/>
    <p:sldId id="362" r:id="rId21"/>
    <p:sldId id="363" r:id="rId22"/>
    <p:sldId id="364" r:id="rId23"/>
    <p:sldId id="365" r:id="rId24"/>
    <p:sldId id="366" r:id="rId25"/>
    <p:sldId id="368" r:id="rId26"/>
    <p:sldId id="369" r:id="rId27"/>
    <p:sldId id="371" r:id="rId28"/>
    <p:sldId id="372" r:id="rId29"/>
    <p:sldId id="374" r:id="rId30"/>
    <p:sldId id="375" r:id="rId31"/>
    <p:sldId id="376" r:id="rId32"/>
    <p:sldId id="377" r:id="rId33"/>
    <p:sldId id="378" r:id="rId34"/>
    <p:sldId id="382" r:id="rId35"/>
    <p:sldId id="383" r:id="rId36"/>
    <p:sldId id="384" r:id="rId37"/>
    <p:sldId id="385" r:id="rId38"/>
    <p:sldId id="386" r:id="rId39"/>
    <p:sldId id="387" r:id="rId40"/>
    <p:sldId id="388" r:id="rId41"/>
    <p:sldId id="379" r:id="rId42"/>
    <p:sldId id="389" r:id="rId43"/>
    <p:sldId id="380" r:id="rId44"/>
    <p:sldId id="390" r:id="rId45"/>
    <p:sldId id="391" r:id="rId46"/>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7" autoAdjust="0"/>
    <p:restoredTop sz="94660"/>
  </p:normalViewPr>
  <p:slideViewPr>
    <p:cSldViewPr snapToGrid="0">
      <p:cViewPr varScale="1">
        <p:scale>
          <a:sx n="86" d="100"/>
          <a:sy n="86" d="100"/>
        </p:scale>
        <p:origin x="32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UIS\Documents\ESPE\TITULACI&#211;N\UNIDAD%20DE%20INTEGRACION%20CURRICULAR\Libro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s-EC"/>
              <a:t>𝜂𝑡1 vs  </a:t>
            </a:r>
            <a:r>
              <a:rPr lang="el-GR"/>
              <a:t>ϕ</a:t>
            </a:r>
            <a:r>
              <a:rPr lang="es-ES"/>
              <a:t>1</a:t>
            </a:r>
            <a:endParaRPr lang="es-EC"/>
          </a:p>
        </c:rich>
      </c:tx>
      <c:layout>
        <c:manualLayout>
          <c:xMode val="edge"/>
          <c:yMode val="edge"/>
          <c:x val="0.43812451075194547"/>
          <c:y val="2.442002442002442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1"/>
              <c:layout>
                <c:manualLayout>
                  <c:x val="1.063264221158958E-4"/>
                  <c:y val="-2.00455712266735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34-4EAF-ADFF-4D3903FC24B6}"/>
                </c:ext>
              </c:extLst>
            </c:dLbl>
            <c:dLbl>
              <c:idx val="2"/>
              <c:layout>
                <c:manualLayout>
                  <c:x val="-0.12482721956406172"/>
                  <c:y val="-2.00455712266735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34-4EAF-ADFF-4D3903FC24B6}"/>
                </c:ext>
              </c:extLst>
            </c:dLbl>
            <c:dLbl>
              <c:idx val="3"/>
              <c:layout>
                <c:manualLayout>
                  <c:x val="1.0738968633705475E-2"/>
                  <c:y val="3.46254795073692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34-4EAF-ADFF-4D3903FC24B6}"/>
                </c:ext>
              </c:extLst>
            </c:dLbl>
            <c:dLbl>
              <c:idx val="5"/>
              <c:layout>
                <c:manualLayout>
                  <c:x val="5.4226475279106857E-3"/>
                  <c:y val="1.42754591573489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34-4EAF-ADFF-4D3903FC24B6}"/>
                </c:ext>
              </c:extLst>
            </c:dLbl>
            <c:dLbl>
              <c:idx val="7"/>
              <c:layout>
                <c:manualLayout>
                  <c:x val="-5.2099946836788938E-3"/>
                  <c:y val="-3.049458561269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34-4EAF-ADFF-4D3903FC24B6}"/>
                </c:ext>
              </c:extLst>
            </c:dLbl>
            <c:spPr>
              <a:noFill/>
              <a:ln>
                <a:noFill/>
              </a:ln>
              <a:effectLst/>
            </c:spPr>
            <c:txPr>
              <a:bodyPr rot="0" spcFirstLastPara="1" vertOverflow="ellipsis"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Hoja3!$D$7:$D$14</c:f>
              <c:numCache>
                <c:formatCode>General</c:formatCode>
                <c:ptCount val="8"/>
                <c:pt idx="0">
                  <c:v>33</c:v>
                </c:pt>
                <c:pt idx="1">
                  <c:v>36</c:v>
                </c:pt>
                <c:pt idx="2">
                  <c:v>39</c:v>
                </c:pt>
                <c:pt idx="3">
                  <c:v>42</c:v>
                </c:pt>
                <c:pt idx="4">
                  <c:v>47</c:v>
                </c:pt>
                <c:pt idx="5">
                  <c:v>50</c:v>
                </c:pt>
                <c:pt idx="6">
                  <c:v>53</c:v>
                </c:pt>
                <c:pt idx="7">
                  <c:v>56</c:v>
                </c:pt>
              </c:numCache>
            </c:numRef>
          </c:xVal>
          <c:yVal>
            <c:numRef>
              <c:f>Hoja3!$G$7:$G$14</c:f>
              <c:numCache>
                <c:formatCode>0.00</c:formatCode>
                <c:ptCount val="8"/>
                <c:pt idx="0">
                  <c:v>51.612903225806448</c:v>
                </c:pt>
                <c:pt idx="1">
                  <c:v>48.514851485148505</c:v>
                </c:pt>
                <c:pt idx="2">
                  <c:v>46.534653465346537</c:v>
                </c:pt>
                <c:pt idx="3">
                  <c:v>46.078431372549005</c:v>
                </c:pt>
                <c:pt idx="4">
                  <c:v>51.086956521739154</c:v>
                </c:pt>
                <c:pt idx="5">
                  <c:v>44.554455445544555</c:v>
                </c:pt>
                <c:pt idx="6">
                  <c:v>50.515463917525757</c:v>
                </c:pt>
                <c:pt idx="7">
                  <c:v>47.572815533980602</c:v>
                </c:pt>
              </c:numCache>
            </c:numRef>
          </c:yVal>
          <c:smooth val="1"/>
          <c:extLst>
            <c:ext xmlns:c16="http://schemas.microsoft.com/office/drawing/2014/chart" uri="{C3380CC4-5D6E-409C-BE32-E72D297353CC}">
              <c16:uniqueId val="{00000005-4B34-4EAF-ADFF-4D3903FC24B6}"/>
            </c:ext>
          </c:extLst>
        </c:ser>
        <c:dLbls>
          <c:dLblPos val="t"/>
          <c:showLegendKey val="0"/>
          <c:showVal val="1"/>
          <c:showCatName val="1"/>
          <c:showSerName val="0"/>
          <c:showPercent val="0"/>
          <c:showBubbleSize val="0"/>
        </c:dLbls>
        <c:axId val="671564703"/>
        <c:axId val="671565535"/>
      </c:scatterChart>
      <c:valAx>
        <c:axId val="671564703"/>
        <c:scaling>
          <c:orientation val="minMax"/>
          <c:min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s-EC"/>
                  <a:t>Humedad Relativa</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671565535"/>
        <c:crosses val="autoZero"/>
        <c:crossBetween val="midCat"/>
      </c:valAx>
      <c:valAx>
        <c:axId val="6715655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s-EC"/>
                  <a:t>Eficiencia</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6715647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FB8040-98C8-4D79-B4E0-EAA52A676AD3}" type="doc">
      <dgm:prSet loTypeId="urn:microsoft.com/office/officeart/2005/8/layout/chevron2" loCatId="process" qsTypeId="urn:microsoft.com/office/officeart/2005/8/quickstyle/simple1" qsCatId="simple" csTypeId="urn:microsoft.com/office/officeart/2005/8/colors/accent3_4" csCatId="accent3" phldr="1"/>
      <dgm:spPr/>
      <dgm:t>
        <a:bodyPr/>
        <a:lstStyle/>
        <a:p>
          <a:endParaRPr lang="es-EC"/>
        </a:p>
      </dgm:t>
    </dgm:pt>
    <dgm:pt modelId="{480B48F1-67C3-4D2C-B776-0CD26FBAB7E7}">
      <dgm:prSet phldrT="[Texto]" custT="1"/>
      <dgm:spPr/>
      <dgm:t>
        <a:bodyPr/>
        <a:lstStyle/>
        <a:p>
          <a:r>
            <a:rPr lang="es-ES" sz="2800" dirty="0">
              <a:latin typeface="Times New Roman" panose="02020603050405020304" pitchFamily="18" charset="0"/>
              <a:cs typeface="Times New Roman" panose="02020603050405020304" pitchFamily="18" charset="0"/>
            </a:rPr>
            <a:t>2007</a:t>
          </a:r>
          <a:endParaRPr lang="es-EC" sz="2800" dirty="0">
            <a:latin typeface="Times New Roman" panose="02020603050405020304" pitchFamily="18" charset="0"/>
            <a:cs typeface="Times New Roman" panose="02020603050405020304" pitchFamily="18" charset="0"/>
          </a:endParaRPr>
        </a:p>
      </dgm:t>
    </dgm:pt>
    <dgm:pt modelId="{E44E8247-EC0D-4656-82F0-C388BF496305}" type="parTrans" cxnId="{7AC479F6-91B8-4D9D-9D14-257167DE797D}">
      <dgm:prSet/>
      <dgm:spPr/>
      <dgm:t>
        <a:bodyPr/>
        <a:lstStyle/>
        <a:p>
          <a:endParaRPr lang="es-EC" sz="2000">
            <a:latin typeface="Times New Roman" panose="02020603050405020304" pitchFamily="18" charset="0"/>
            <a:cs typeface="Times New Roman" panose="02020603050405020304" pitchFamily="18" charset="0"/>
          </a:endParaRPr>
        </a:p>
      </dgm:t>
    </dgm:pt>
    <dgm:pt modelId="{AC8BBC66-1A3B-4C7A-BC12-7679C39A80C5}" type="sibTrans" cxnId="{7AC479F6-91B8-4D9D-9D14-257167DE797D}">
      <dgm:prSet/>
      <dgm:spPr/>
      <dgm:t>
        <a:bodyPr/>
        <a:lstStyle/>
        <a:p>
          <a:endParaRPr lang="es-EC" sz="2000">
            <a:latin typeface="Times New Roman" panose="02020603050405020304" pitchFamily="18" charset="0"/>
            <a:cs typeface="Times New Roman" panose="02020603050405020304" pitchFamily="18" charset="0"/>
          </a:endParaRPr>
        </a:p>
      </dgm:t>
    </dgm:pt>
    <dgm:pt modelId="{F72EB7D3-6B6D-45C8-964D-59F943871ED7}">
      <dgm:prSet phldrT="[Texto]" custT="1"/>
      <dgm:spPr/>
      <dgm:t>
        <a:bodyPr/>
        <a:lstStyle/>
        <a:p>
          <a:pPr>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Compra de Caldero marca York </a:t>
          </a:r>
          <a:r>
            <a:rPr lang="es-EC" sz="2000" dirty="0" err="1">
              <a:latin typeface="Times New Roman" panose="02020603050405020304" pitchFamily="18" charset="0"/>
              <a:cs typeface="Times New Roman" panose="02020603050405020304" pitchFamily="18" charset="0"/>
            </a:rPr>
            <a:t>Shipley</a:t>
          </a:r>
          <a:r>
            <a:rPr lang="es-EC" sz="2000" dirty="0">
              <a:latin typeface="Times New Roman" panose="02020603050405020304" pitchFamily="18" charset="0"/>
              <a:cs typeface="Times New Roman" panose="02020603050405020304" pitchFamily="18" charset="0"/>
            </a:rPr>
            <a:t> Global Serie VTB, con una capacidad de 30 </a:t>
          </a:r>
          <a:r>
            <a:rPr lang="es-EC" sz="2000" b="0" dirty="0">
              <a:latin typeface="Times New Roman" panose="02020603050405020304" pitchFamily="18" charset="0"/>
              <a:cs typeface="Times New Roman" panose="02020603050405020304" pitchFamily="18" charset="0"/>
            </a:rPr>
            <a:t>BHP (</a:t>
          </a:r>
          <a:r>
            <a:rPr lang="es-EC" sz="2000" b="0" i="0" dirty="0">
              <a:latin typeface="Times New Roman" panose="02020603050405020304" pitchFamily="18" charset="0"/>
              <a:cs typeface="Times New Roman" panose="02020603050405020304" pitchFamily="18" charset="0"/>
            </a:rPr>
            <a:t>294.29</a:t>
          </a:r>
          <a:r>
            <a:rPr lang="es-EC" sz="2000" b="0" dirty="0">
              <a:latin typeface="Times New Roman" panose="02020603050405020304" pitchFamily="18" charset="0"/>
              <a:cs typeface="Times New Roman" panose="02020603050405020304" pitchFamily="18" charset="0"/>
            </a:rPr>
            <a:t> kW).</a:t>
          </a:r>
        </a:p>
      </dgm:t>
    </dgm:pt>
    <dgm:pt modelId="{8E0F6EC4-9EE2-44FA-85C6-D02B420882CB}" type="parTrans" cxnId="{1D74E2FE-76A3-416E-B70B-D4A3445B8AE4}">
      <dgm:prSet/>
      <dgm:spPr/>
      <dgm:t>
        <a:bodyPr/>
        <a:lstStyle/>
        <a:p>
          <a:endParaRPr lang="es-EC" sz="2000">
            <a:latin typeface="Times New Roman" panose="02020603050405020304" pitchFamily="18" charset="0"/>
            <a:cs typeface="Times New Roman" panose="02020603050405020304" pitchFamily="18" charset="0"/>
          </a:endParaRPr>
        </a:p>
      </dgm:t>
    </dgm:pt>
    <dgm:pt modelId="{826FB2F7-BE7E-4F2F-966F-6859B2D849E2}" type="sibTrans" cxnId="{1D74E2FE-76A3-416E-B70B-D4A3445B8AE4}">
      <dgm:prSet/>
      <dgm:spPr/>
      <dgm:t>
        <a:bodyPr/>
        <a:lstStyle/>
        <a:p>
          <a:endParaRPr lang="es-EC" sz="2000">
            <a:latin typeface="Times New Roman" panose="02020603050405020304" pitchFamily="18" charset="0"/>
            <a:cs typeface="Times New Roman" panose="02020603050405020304" pitchFamily="18" charset="0"/>
          </a:endParaRPr>
        </a:p>
      </dgm:t>
    </dgm:pt>
    <dgm:pt modelId="{9258BDA8-5045-4E3E-983E-8CF79A32DB23}">
      <dgm:prSet phldrT="[Texto]" custT="1"/>
      <dgm:spPr/>
      <dgm:t>
        <a:bodyPr/>
        <a:lstStyle/>
        <a:p>
          <a:r>
            <a:rPr lang="es-EC" sz="2800" dirty="0">
              <a:latin typeface="Times New Roman" panose="02020603050405020304" pitchFamily="18" charset="0"/>
              <a:cs typeface="Times New Roman" panose="02020603050405020304" pitchFamily="18" charset="0"/>
            </a:rPr>
            <a:t>2009</a:t>
          </a:r>
        </a:p>
      </dgm:t>
    </dgm:pt>
    <dgm:pt modelId="{632C79D5-6C72-42D5-A09B-39A5AEBDA6D8}" type="parTrans" cxnId="{8C7CE27F-8A98-4AF0-A633-F9BF4A31761F}">
      <dgm:prSet/>
      <dgm:spPr/>
      <dgm:t>
        <a:bodyPr/>
        <a:lstStyle/>
        <a:p>
          <a:endParaRPr lang="es-EC" sz="2000">
            <a:latin typeface="Times New Roman" panose="02020603050405020304" pitchFamily="18" charset="0"/>
            <a:cs typeface="Times New Roman" panose="02020603050405020304" pitchFamily="18" charset="0"/>
          </a:endParaRPr>
        </a:p>
      </dgm:t>
    </dgm:pt>
    <dgm:pt modelId="{8F1E0E8E-20F1-4CDE-93E4-AAD811323A9E}" type="sibTrans" cxnId="{8C7CE27F-8A98-4AF0-A633-F9BF4A31761F}">
      <dgm:prSet/>
      <dgm:spPr/>
      <dgm:t>
        <a:bodyPr/>
        <a:lstStyle/>
        <a:p>
          <a:endParaRPr lang="es-EC" sz="2000">
            <a:latin typeface="Times New Roman" panose="02020603050405020304" pitchFamily="18" charset="0"/>
            <a:cs typeface="Times New Roman" panose="02020603050405020304" pitchFamily="18" charset="0"/>
          </a:endParaRPr>
        </a:p>
      </dgm:t>
    </dgm:pt>
    <dgm:pt modelId="{8419DEA5-300A-4F88-B063-62CDA9634870}">
      <dgm:prSet phldrT="[Texto]" custT="1"/>
      <dgm:spPr/>
      <dgm:t>
        <a:bodyPr/>
        <a:lstStyle/>
        <a:p>
          <a:pPr>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Trabajo  de titulación “Puesta en marcha, automatización y curvas de calibración para el caldero York </a:t>
          </a:r>
          <a:r>
            <a:rPr lang="es-EC" sz="2000" dirty="0" err="1">
              <a:latin typeface="Times New Roman" panose="02020603050405020304" pitchFamily="18" charset="0"/>
              <a:cs typeface="Times New Roman" panose="02020603050405020304" pitchFamily="18" charset="0"/>
            </a:rPr>
            <a:t>Shipley</a:t>
          </a:r>
          <a:r>
            <a:rPr lang="es-EC" sz="2000" dirty="0">
              <a:latin typeface="Times New Roman" panose="02020603050405020304" pitchFamily="18" charset="0"/>
              <a:cs typeface="Times New Roman" panose="02020603050405020304" pitchFamily="18" charset="0"/>
            </a:rPr>
            <a:t> del </a:t>
          </a:r>
          <a:r>
            <a:rPr lang="es-EC" sz="2000" dirty="0" err="1">
              <a:latin typeface="Times New Roman" panose="02020603050405020304" pitchFamily="18" charset="0"/>
              <a:cs typeface="Times New Roman" panose="02020603050405020304" pitchFamily="18" charset="0"/>
            </a:rPr>
            <a:t>Lab</a:t>
          </a:r>
          <a:r>
            <a:rPr lang="es-EC" sz="2000" dirty="0">
              <a:latin typeface="Times New Roman" panose="02020603050405020304" pitchFamily="18" charset="0"/>
              <a:cs typeface="Times New Roman" panose="02020603050405020304" pitchFamily="18" charset="0"/>
            </a:rPr>
            <a:t>. De Termodinámica del DECEM”. (Silva, </a:t>
          </a:r>
          <a:r>
            <a:rPr lang="es-EC" sz="2000" dirty="0" err="1">
              <a:latin typeface="Times New Roman" panose="02020603050405020304" pitchFamily="18" charset="0"/>
              <a:cs typeface="Times New Roman" panose="02020603050405020304" pitchFamily="18" charset="0"/>
            </a:rPr>
            <a:t>Velasteguí</a:t>
          </a:r>
          <a:r>
            <a:rPr lang="es-EC" sz="2000" dirty="0">
              <a:latin typeface="Times New Roman" panose="02020603050405020304" pitchFamily="18" charset="0"/>
              <a:cs typeface="Times New Roman" panose="02020603050405020304" pitchFamily="18" charset="0"/>
            </a:rPr>
            <a:t>. 2009), </a:t>
          </a:r>
        </a:p>
      </dgm:t>
    </dgm:pt>
    <dgm:pt modelId="{5F67F8DC-43A0-41E4-8D1B-7C4889D67972}" type="parTrans" cxnId="{88276B55-F68D-43B2-AEC7-368E5FCA6585}">
      <dgm:prSet/>
      <dgm:spPr/>
      <dgm:t>
        <a:bodyPr/>
        <a:lstStyle/>
        <a:p>
          <a:endParaRPr lang="es-EC" sz="2000">
            <a:latin typeface="Times New Roman" panose="02020603050405020304" pitchFamily="18" charset="0"/>
            <a:cs typeface="Times New Roman" panose="02020603050405020304" pitchFamily="18" charset="0"/>
          </a:endParaRPr>
        </a:p>
      </dgm:t>
    </dgm:pt>
    <dgm:pt modelId="{AF6B173E-6C65-4D7A-AA86-D18F1AE65FB5}" type="sibTrans" cxnId="{88276B55-F68D-43B2-AEC7-368E5FCA6585}">
      <dgm:prSet/>
      <dgm:spPr/>
      <dgm:t>
        <a:bodyPr/>
        <a:lstStyle/>
        <a:p>
          <a:endParaRPr lang="es-EC" sz="2000">
            <a:latin typeface="Times New Roman" panose="02020603050405020304" pitchFamily="18" charset="0"/>
            <a:cs typeface="Times New Roman" panose="02020603050405020304" pitchFamily="18" charset="0"/>
          </a:endParaRPr>
        </a:p>
      </dgm:t>
    </dgm:pt>
    <dgm:pt modelId="{E24F3C81-DCA9-4EB9-BEEB-1B28D95E778D}">
      <dgm:prSet phldrT="[Texto]" custT="1"/>
      <dgm:spPr/>
      <dgm:t>
        <a:bodyPr/>
        <a:lstStyle/>
        <a:p>
          <a:r>
            <a:rPr lang="es-EC" sz="2800" dirty="0">
              <a:latin typeface="Times New Roman" panose="02020603050405020304" pitchFamily="18" charset="0"/>
              <a:cs typeface="Times New Roman" panose="02020603050405020304" pitchFamily="18" charset="0"/>
            </a:rPr>
            <a:t>2019</a:t>
          </a:r>
        </a:p>
      </dgm:t>
    </dgm:pt>
    <dgm:pt modelId="{C511FD56-4261-4F18-9959-7CB200F1E356}" type="parTrans" cxnId="{7EFB563F-BCA6-4432-A4E1-85FAC3E3C859}">
      <dgm:prSet/>
      <dgm:spPr/>
      <dgm:t>
        <a:bodyPr/>
        <a:lstStyle/>
        <a:p>
          <a:endParaRPr lang="es-EC" sz="2000">
            <a:latin typeface="Times New Roman" panose="02020603050405020304" pitchFamily="18" charset="0"/>
            <a:cs typeface="Times New Roman" panose="02020603050405020304" pitchFamily="18" charset="0"/>
          </a:endParaRPr>
        </a:p>
      </dgm:t>
    </dgm:pt>
    <dgm:pt modelId="{32166E59-76BC-4FF6-AE64-6C6F29843DB9}" type="sibTrans" cxnId="{7EFB563F-BCA6-4432-A4E1-85FAC3E3C859}">
      <dgm:prSet/>
      <dgm:spPr/>
      <dgm:t>
        <a:bodyPr/>
        <a:lstStyle/>
        <a:p>
          <a:endParaRPr lang="es-EC" sz="2000">
            <a:latin typeface="Times New Roman" panose="02020603050405020304" pitchFamily="18" charset="0"/>
            <a:cs typeface="Times New Roman" panose="02020603050405020304" pitchFamily="18" charset="0"/>
          </a:endParaRPr>
        </a:p>
      </dgm:t>
    </dgm:pt>
    <dgm:pt modelId="{8379BCBA-66F3-49FA-B210-7C5D0C7E3F26}">
      <dgm:prSet phldrT="[Texto]" custT="1"/>
      <dgm:spPr/>
      <dgm:t>
        <a:bodyPr/>
        <a:lstStyle/>
        <a:p>
          <a:r>
            <a:rPr lang="es-EC" sz="2000" dirty="0">
              <a:latin typeface="Times New Roman" panose="02020603050405020304" pitchFamily="18" charset="0"/>
              <a:cs typeface="Times New Roman" panose="02020603050405020304" pitchFamily="18" charset="0"/>
            </a:rPr>
            <a:t>Trabajo  de titulación  “Análisis, Evaluación Termodinámica y Puesta a Punto del Sistema Térmico del Caldero York </a:t>
          </a:r>
          <a:r>
            <a:rPr lang="es-EC" sz="2000" dirty="0" err="1">
              <a:latin typeface="Times New Roman" panose="02020603050405020304" pitchFamily="18" charset="0"/>
              <a:cs typeface="Times New Roman" panose="02020603050405020304" pitchFamily="18" charset="0"/>
            </a:rPr>
            <a:t>Shipley</a:t>
          </a:r>
          <a:r>
            <a:rPr lang="es-EC" sz="2000" dirty="0">
              <a:latin typeface="Times New Roman" panose="02020603050405020304" pitchFamily="18" charset="0"/>
              <a:cs typeface="Times New Roman" panose="02020603050405020304" pitchFamily="18" charset="0"/>
            </a:rPr>
            <a:t>”. (Jurado. Tapia. 2019). </a:t>
          </a:r>
        </a:p>
      </dgm:t>
    </dgm:pt>
    <dgm:pt modelId="{B1FB6CAE-7379-4B76-843E-461136BC3B54}" type="parTrans" cxnId="{70ACC493-DB83-419E-B243-BE80E894E657}">
      <dgm:prSet/>
      <dgm:spPr/>
      <dgm:t>
        <a:bodyPr/>
        <a:lstStyle/>
        <a:p>
          <a:endParaRPr lang="es-EC" sz="2000">
            <a:latin typeface="Times New Roman" panose="02020603050405020304" pitchFamily="18" charset="0"/>
            <a:cs typeface="Times New Roman" panose="02020603050405020304" pitchFamily="18" charset="0"/>
          </a:endParaRPr>
        </a:p>
      </dgm:t>
    </dgm:pt>
    <dgm:pt modelId="{5F5DFD39-DC6C-4244-A79B-47DB8ECB9EE5}" type="sibTrans" cxnId="{70ACC493-DB83-419E-B243-BE80E894E657}">
      <dgm:prSet/>
      <dgm:spPr/>
      <dgm:t>
        <a:bodyPr/>
        <a:lstStyle/>
        <a:p>
          <a:endParaRPr lang="es-EC" sz="2000">
            <a:latin typeface="Times New Roman" panose="02020603050405020304" pitchFamily="18" charset="0"/>
            <a:cs typeface="Times New Roman" panose="02020603050405020304" pitchFamily="18" charset="0"/>
          </a:endParaRPr>
        </a:p>
      </dgm:t>
    </dgm:pt>
    <dgm:pt modelId="{7372E2AF-C191-4F66-9D5B-5ED7BF0E79C0}">
      <dgm:prSet custT="1"/>
      <dgm:spPr/>
      <dgm:t>
        <a:bodyPr/>
        <a:lstStyle/>
        <a:p>
          <a:r>
            <a:rPr lang="es-EC" sz="2800" dirty="0">
              <a:latin typeface="Times New Roman" panose="02020603050405020304" pitchFamily="18" charset="0"/>
              <a:cs typeface="Times New Roman" panose="02020603050405020304" pitchFamily="18" charset="0"/>
            </a:rPr>
            <a:t>2018</a:t>
          </a:r>
        </a:p>
      </dgm:t>
    </dgm:pt>
    <dgm:pt modelId="{B2F1A50E-D57C-416C-B6DB-6C0F5A2EE10B}" type="parTrans" cxnId="{68B70B44-B957-4082-8918-B5404BB81BBC}">
      <dgm:prSet/>
      <dgm:spPr/>
      <dgm:t>
        <a:bodyPr/>
        <a:lstStyle/>
        <a:p>
          <a:endParaRPr lang="es-EC" sz="2000">
            <a:latin typeface="Times New Roman" panose="02020603050405020304" pitchFamily="18" charset="0"/>
            <a:cs typeface="Times New Roman" panose="02020603050405020304" pitchFamily="18" charset="0"/>
          </a:endParaRPr>
        </a:p>
      </dgm:t>
    </dgm:pt>
    <dgm:pt modelId="{5DB3FBF1-39D3-4C39-A13E-FF4B1B1EA856}" type="sibTrans" cxnId="{68B70B44-B957-4082-8918-B5404BB81BBC}">
      <dgm:prSet/>
      <dgm:spPr/>
      <dgm:t>
        <a:bodyPr/>
        <a:lstStyle/>
        <a:p>
          <a:endParaRPr lang="es-EC" sz="2000">
            <a:latin typeface="Times New Roman" panose="02020603050405020304" pitchFamily="18" charset="0"/>
            <a:cs typeface="Times New Roman" panose="02020603050405020304" pitchFamily="18" charset="0"/>
          </a:endParaRPr>
        </a:p>
      </dgm:t>
    </dgm:pt>
    <dgm:pt modelId="{0BE1DF7A-B3B3-4F82-8A23-43D9735E893F}">
      <dgm:prSet custT="1"/>
      <dgm:spPr/>
      <dgm:t>
        <a:bodyPr/>
        <a:lstStyle/>
        <a:p>
          <a:r>
            <a:rPr lang="es-EC" sz="2000" dirty="0">
              <a:latin typeface="Times New Roman" panose="02020603050405020304" pitchFamily="18" charset="0"/>
              <a:cs typeface="Times New Roman" panose="02020603050405020304" pitchFamily="18" charset="0"/>
            </a:rPr>
            <a:t>Trabajo de titulación “Mantenimiento de Cuarto y Quinto Escalón e Implementación de un Sistema de Adquisición de Datos para el </a:t>
          </a:r>
          <a:r>
            <a:rPr lang="es-EC" sz="2000" dirty="0" err="1">
              <a:latin typeface="Times New Roman" panose="02020603050405020304" pitchFamily="18" charset="0"/>
              <a:cs typeface="Times New Roman" panose="02020603050405020304" pitchFamily="18" charset="0"/>
            </a:rPr>
            <a:t>Supercalentador</a:t>
          </a:r>
          <a:r>
            <a:rPr lang="es-EC" sz="2000" dirty="0">
              <a:latin typeface="Times New Roman" panose="02020603050405020304" pitchFamily="18" charset="0"/>
              <a:cs typeface="Times New Roman" panose="02020603050405020304" pitchFamily="18" charset="0"/>
            </a:rPr>
            <a:t> de la Planta de Vapor del Laboratorio de Conversión de Energía”. (Buenaño, Salguero. 2018).</a:t>
          </a:r>
        </a:p>
      </dgm:t>
    </dgm:pt>
    <dgm:pt modelId="{FB769DA0-499B-4AF4-9D36-FBD121D4C2DC}" type="parTrans" cxnId="{A6A76E0F-D8F5-46EC-9BD1-72869F15AD6E}">
      <dgm:prSet/>
      <dgm:spPr/>
      <dgm:t>
        <a:bodyPr/>
        <a:lstStyle/>
        <a:p>
          <a:endParaRPr lang="es-EC" sz="2000">
            <a:latin typeface="Times New Roman" panose="02020603050405020304" pitchFamily="18" charset="0"/>
            <a:cs typeface="Times New Roman" panose="02020603050405020304" pitchFamily="18" charset="0"/>
          </a:endParaRPr>
        </a:p>
      </dgm:t>
    </dgm:pt>
    <dgm:pt modelId="{AA481BED-342E-4D36-A91A-8F0279DB9B86}" type="sibTrans" cxnId="{A6A76E0F-D8F5-46EC-9BD1-72869F15AD6E}">
      <dgm:prSet/>
      <dgm:spPr/>
      <dgm:t>
        <a:bodyPr/>
        <a:lstStyle/>
        <a:p>
          <a:endParaRPr lang="es-EC" sz="2000">
            <a:latin typeface="Times New Roman" panose="02020603050405020304" pitchFamily="18" charset="0"/>
            <a:cs typeface="Times New Roman" panose="02020603050405020304" pitchFamily="18" charset="0"/>
          </a:endParaRPr>
        </a:p>
      </dgm:t>
    </dgm:pt>
    <dgm:pt modelId="{3CABA52A-1EBE-4C65-B65A-F5FA883780E0}">
      <dgm:prSet custT="1"/>
      <dgm:spPr/>
      <dgm:t>
        <a:bodyPr/>
        <a:lstStyle/>
        <a:p>
          <a:r>
            <a:rPr lang="es-ES" sz="2800" dirty="0">
              <a:latin typeface="Times New Roman" panose="02020603050405020304" pitchFamily="18" charset="0"/>
              <a:cs typeface="Times New Roman" panose="02020603050405020304" pitchFamily="18" charset="0"/>
            </a:rPr>
            <a:t>2020</a:t>
          </a:r>
          <a:endParaRPr lang="es-EC" sz="2800" dirty="0">
            <a:latin typeface="Times New Roman" panose="02020603050405020304" pitchFamily="18" charset="0"/>
            <a:cs typeface="Times New Roman" panose="02020603050405020304" pitchFamily="18" charset="0"/>
          </a:endParaRPr>
        </a:p>
      </dgm:t>
    </dgm:pt>
    <dgm:pt modelId="{D642C54B-586D-4CD0-B159-E35C2FA64C5C}" type="parTrans" cxnId="{56C940AC-4A55-4B0B-A23E-BF0D2B3A933F}">
      <dgm:prSet/>
      <dgm:spPr/>
      <dgm:t>
        <a:bodyPr/>
        <a:lstStyle/>
        <a:p>
          <a:endParaRPr lang="es-EC" sz="2000">
            <a:latin typeface="Times New Roman" panose="02020603050405020304" pitchFamily="18" charset="0"/>
            <a:cs typeface="Times New Roman" panose="02020603050405020304" pitchFamily="18" charset="0"/>
          </a:endParaRPr>
        </a:p>
      </dgm:t>
    </dgm:pt>
    <dgm:pt modelId="{827CE3D8-1479-4354-B127-83907916A4D5}" type="sibTrans" cxnId="{56C940AC-4A55-4B0B-A23E-BF0D2B3A933F}">
      <dgm:prSet/>
      <dgm:spPr/>
      <dgm:t>
        <a:bodyPr/>
        <a:lstStyle/>
        <a:p>
          <a:endParaRPr lang="es-EC" sz="2000">
            <a:latin typeface="Times New Roman" panose="02020603050405020304" pitchFamily="18" charset="0"/>
            <a:cs typeface="Times New Roman" panose="02020603050405020304" pitchFamily="18" charset="0"/>
          </a:endParaRPr>
        </a:p>
      </dgm:t>
    </dgm:pt>
    <dgm:pt modelId="{956715A7-98D6-44A1-A54C-839CB9D72AA6}">
      <dgm:prSet custT="1"/>
      <dgm:spPr/>
      <dgm:t>
        <a:bodyPr/>
        <a:lstStyle/>
        <a:p>
          <a:r>
            <a:rPr lang="es-ES" sz="2000" i="0" dirty="0">
              <a:latin typeface="Times New Roman" panose="02020603050405020304" pitchFamily="18" charset="0"/>
              <a:cs typeface="Times New Roman" panose="02020603050405020304" pitchFamily="18" charset="0"/>
            </a:rPr>
            <a:t>Trabajo de titulación “Evaluación energética y técnico - mecánica de la turbina de vapor </a:t>
          </a:r>
          <a:r>
            <a:rPr lang="es-ES" sz="2000" i="0" dirty="0" err="1">
              <a:latin typeface="Times New Roman" panose="02020603050405020304" pitchFamily="18" charset="0"/>
              <a:cs typeface="Times New Roman" panose="02020603050405020304" pitchFamily="18" charset="0"/>
            </a:rPr>
            <a:t>Coppus</a:t>
          </a:r>
          <a:r>
            <a:rPr lang="es-ES" sz="2000" i="0" dirty="0">
              <a:latin typeface="Times New Roman" panose="02020603050405020304" pitchFamily="18" charset="0"/>
              <a:cs typeface="Times New Roman" panose="02020603050405020304" pitchFamily="18" charset="0"/>
            </a:rPr>
            <a:t> RL del laboratorio de conversión de energía de la Universidad de las Fuerzas Armadas – ESPE”. (Cobo, Espinosa. 2020)</a:t>
          </a:r>
          <a:endParaRPr lang="es-EC" sz="2000" i="0" dirty="0">
            <a:latin typeface="Times New Roman" panose="02020603050405020304" pitchFamily="18" charset="0"/>
            <a:cs typeface="Times New Roman" panose="02020603050405020304" pitchFamily="18" charset="0"/>
          </a:endParaRPr>
        </a:p>
      </dgm:t>
    </dgm:pt>
    <dgm:pt modelId="{214EEF5E-9B20-401A-A8E5-71FD61D196E8}" type="parTrans" cxnId="{FAA31FC5-621F-4B66-A9FA-CFAFF2F68E9D}">
      <dgm:prSet/>
      <dgm:spPr/>
      <dgm:t>
        <a:bodyPr/>
        <a:lstStyle/>
        <a:p>
          <a:endParaRPr lang="es-EC" sz="2000">
            <a:latin typeface="Times New Roman" panose="02020603050405020304" pitchFamily="18" charset="0"/>
            <a:cs typeface="Times New Roman" panose="02020603050405020304" pitchFamily="18" charset="0"/>
          </a:endParaRPr>
        </a:p>
      </dgm:t>
    </dgm:pt>
    <dgm:pt modelId="{F82E66D4-BC2A-4842-9563-47513E54DB38}" type="sibTrans" cxnId="{FAA31FC5-621F-4B66-A9FA-CFAFF2F68E9D}">
      <dgm:prSet/>
      <dgm:spPr/>
      <dgm:t>
        <a:bodyPr/>
        <a:lstStyle/>
        <a:p>
          <a:endParaRPr lang="es-EC" sz="2000">
            <a:latin typeface="Times New Roman" panose="02020603050405020304" pitchFamily="18" charset="0"/>
            <a:cs typeface="Times New Roman" panose="02020603050405020304" pitchFamily="18" charset="0"/>
          </a:endParaRPr>
        </a:p>
      </dgm:t>
    </dgm:pt>
    <dgm:pt modelId="{29BE0024-73C5-46BE-8333-DC1765A4866F}" type="pres">
      <dgm:prSet presAssocID="{A9FB8040-98C8-4D79-B4E0-EAA52A676AD3}" presName="linearFlow" presStyleCnt="0">
        <dgm:presLayoutVars>
          <dgm:dir/>
          <dgm:animLvl val="lvl"/>
          <dgm:resizeHandles val="exact"/>
        </dgm:presLayoutVars>
      </dgm:prSet>
      <dgm:spPr/>
    </dgm:pt>
    <dgm:pt modelId="{C545E9A8-EBD8-40A2-8858-FDE2BDD438D9}" type="pres">
      <dgm:prSet presAssocID="{480B48F1-67C3-4D2C-B776-0CD26FBAB7E7}" presName="composite" presStyleCnt="0"/>
      <dgm:spPr/>
    </dgm:pt>
    <dgm:pt modelId="{EB1AF30C-C145-4164-BD0E-5416C99093A2}" type="pres">
      <dgm:prSet presAssocID="{480B48F1-67C3-4D2C-B776-0CD26FBAB7E7}" presName="parentText" presStyleLbl="alignNode1" presStyleIdx="0" presStyleCnt="5">
        <dgm:presLayoutVars>
          <dgm:chMax val="1"/>
          <dgm:bulletEnabled val="1"/>
        </dgm:presLayoutVars>
      </dgm:prSet>
      <dgm:spPr/>
    </dgm:pt>
    <dgm:pt modelId="{FF167EE0-87D8-45F3-B18F-99513389A208}" type="pres">
      <dgm:prSet presAssocID="{480B48F1-67C3-4D2C-B776-0CD26FBAB7E7}" presName="descendantText" presStyleLbl="alignAcc1" presStyleIdx="0" presStyleCnt="5" custLinFactNeighborX="-187" custLinFactNeighborY="-7141">
        <dgm:presLayoutVars>
          <dgm:bulletEnabled val="1"/>
        </dgm:presLayoutVars>
      </dgm:prSet>
      <dgm:spPr/>
    </dgm:pt>
    <dgm:pt modelId="{81DBCB83-DE18-42F6-8EC4-5C9CAC0A763B}" type="pres">
      <dgm:prSet presAssocID="{AC8BBC66-1A3B-4C7A-BC12-7679C39A80C5}" presName="sp" presStyleCnt="0"/>
      <dgm:spPr/>
    </dgm:pt>
    <dgm:pt modelId="{859AA3ED-7B9B-4843-AB83-87B2181E07BB}" type="pres">
      <dgm:prSet presAssocID="{9258BDA8-5045-4E3E-983E-8CF79A32DB23}" presName="composite" presStyleCnt="0"/>
      <dgm:spPr/>
    </dgm:pt>
    <dgm:pt modelId="{3FAC14EF-199C-4D70-AEDE-105FBC8D7FE5}" type="pres">
      <dgm:prSet presAssocID="{9258BDA8-5045-4E3E-983E-8CF79A32DB23}" presName="parentText" presStyleLbl="alignNode1" presStyleIdx="1" presStyleCnt="5">
        <dgm:presLayoutVars>
          <dgm:chMax val="1"/>
          <dgm:bulletEnabled val="1"/>
        </dgm:presLayoutVars>
      </dgm:prSet>
      <dgm:spPr/>
    </dgm:pt>
    <dgm:pt modelId="{9A83AF9C-4086-416E-BAC4-FBA0C5F7FFA2}" type="pres">
      <dgm:prSet presAssocID="{9258BDA8-5045-4E3E-983E-8CF79A32DB23}" presName="descendantText" presStyleLbl="alignAcc1" presStyleIdx="1" presStyleCnt="5">
        <dgm:presLayoutVars>
          <dgm:bulletEnabled val="1"/>
        </dgm:presLayoutVars>
      </dgm:prSet>
      <dgm:spPr/>
    </dgm:pt>
    <dgm:pt modelId="{8CC1A8F4-C433-413D-B817-7F870FB66389}" type="pres">
      <dgm:prSet presAssocID="{8F1E0E8E-20F1-4CDE-93E4-AAD811323A9E}" presName="sp" presStyleCnt="0"/>
      <dgm:spPr/>
    </dgm:pt>
    <dgm:pt modelId="{5E180DEE-C9A8-4893-A58C-DE518EED1787}" type="pres">
      <dgm:prSet presAssocID="{7372E2AF-C191-4F66-9D5B-5ED7BF0E79C0}" presName="composite" presStyleCnt="0"/>
      <dgm:spPr/>
    </dgm:pt>
    <dgm:pt modelId="{D943D2B8-AE77-4AAE-BDB6-B484F4E6DC16}" type="pres">
      <dgm:prSet presAssocID="{7372E2AF-C191-4F66-9D5B-5ED7BF0E79C0}" presName="parentText" presStyleLbl="alignNode1" presStyleIdx="2" presStyleCnt="5">
        <dgm:presLayoutVars>
          <dgm:chMax val="1"/>
          <dgm:bulletEnabled val="1"/>
        </dgm:presLayoutVars>
      </dgm:prSet>
      <dgm:spPr/>
    </dgm:pt>
    <dgm:pt modelId="{E361DE6E-26A2-40D9-88E3-47BA65FBC0C4}" type="pres">
      <dgm:prSet presAssocID="{7372E2AF-C191-4F66-9D5B-5ED7BF0E79C0}" presName="descendantText" presStyleLbl="alignAcc1" presStyleIdx="2" presStyleCnt="5">
        <dgm:presLayoutVars>
          <dgm:bulletEnabled val="1"/>
        </dgm:presLayoutVars>
      </dgm:prSet>
      <dgm:spPr/>
    </dgm:pt>
    <dgm:pt modelId="{8C24EEB2-0E7C-4FE1-BC7C-331595D1B302}" type="pres">
      <dgm:prSet presAssocID="{5DB3FBF1-39D3-4C39-A13E-FF4B1B1EA856}" presName="sp" presStyleCnt="0"/>
      <dgm:spPr/>
    </dgm:pt>
    <dgm:pt modelId="{7DDA09F2-7C6B-4630-86D5-84F8752C78EF}" type="pres">
      <dgm:prSet presAssocID="{E24F3C81-DCA9-4EB9-BEEB-1B28D95E778D}" presName="composite" presStyleCnt="0"/>
      <dgm:spPr/>
    </dgm:pt>
    <dgm:pt modelId="{65F4923E-1503-44C0-ADEC-08E5004D5C8C}" type="pres">
      <dgm:prSet presAssocID="{E24F3C81-DCA9-4EB9-BEEB-1B28D95E778D}" presName="parentText" presStyleLbl="alignNode1" presStyleIdx="3" presStyleCnt="5">
        <dgm:presLayoutVars>
          <dgm:chMax val="1"/>
          <dgm:bulletEnabled val="1"/>
        </dgm:presLayoutVars>
      </dgm:prSet>
      <dgm:spPr/>
    </dgm:pt>
    <dgm:pt modelId="{FA5E0E5A-8CAB-414A-814D-F7472385115F}" type="pres">
      <dgm:prSet presAssocID="{E24F3C81-DCA9-4EB9-BEEB-1B28D95E778D}" presName="descendantText" presStyleLbl="alignAcc1" presStyleIdx="3" presStyleCnt="5">
        <dgm:presLayoutVars>
          <dgm:bulletEnabled val="1"/>
        </dgm:presLayoutVars>
      </dgm:prSet>
      <dgm:spPr/>
    </dgm:pt>
    <dgm:pt modelId="{3B1033ED-98BD-4FC4-A0BA-DB1B8269E36C}" type="pres">
      <dgm:prSet presAssocID="{32166E59-76BC-4FF6-AE64-6C6F29843DB9}" presName="sp" presStyleCnt="0"/>
      <dgm:spPr/>
    </dgm:pt>
    <dgm:pt modelId="{FB12EB98-6A2E-49DF-A5BA-6DE36D3C25B8}" type="pres">
      <dgm:prSet presAssocID="{3CABA52A-1EBE-4C65-B65A-F5FA883780E0}" presName="composite" presStyleCnt="0"/>
      <dgm:spPr/>
    </dgm:pt>
    <dgm:pt modelId="{4447F423-AF2F-47B1-BE72-B9EA2FBB1866}" type="pres">
      <dgm:prSet presAssocID="{3CABA52A-1EBE-4C65-B65A-F5FA883780E0}" presName="parentText" presStyleLbl="alignNode1" presStyleIdx="4" presStyleCnt="5">
        <dgm:presLayoutVars>
          <dgm:chMax val="1"/>
          <dgm:bulletEnabled val="1"/>
        </dgm:presLayoutVars>
      </dgm:prSet>
      <dgm:spPr/>
    </dgm:pt>
    <dgm:pt modelId="{9EADE253-B248-42FD-A1F8-A8245D9DE1B6}" type="pres">
      <dgm:prSet presAssocID="{3CABA52A-1EBE-4C65-B65A-F5FA883780E0}" presName="descendantText" presStyleLbl="alignAcc1" presStyleIdx="4" presStyleCnt="5">
        <dgm:presLayoutVars>
          <dgm:bulletEnabled val="1"/>
        </dgm:presLayoutVars>
      </dgm:prSet>
      <dgm:spPr/>
    </dgm:pt>
  </dgm:ptLst>
  <dgm:cxnLst>
    <dgm:cxn modelId="{A6A76E0F-D8F5-46EC-9BD1-72869F15AD6E}" srcId="{7372E2AF-C191-4F66-9D5B-5ED7BF0E79C0}" destId="{0BE1DF7A-B3B3-4F82-8A23-43D9735E893F}" srcOrd="0" destOrd="0" parTransId="{FB769DA0-499B-4AF4-9D36-FBD121D4C2DC}" sibTransId="{AA481BED-342E-4D36-A91A-8F0279DB9B86}"/>
    <dgm:cxn modelId="{BD212E2E-10E0-4CD0-95F7-50597CA02DC8}" type="presOf" srcId="{3CABA52A-1EBE-4C65-B65A-F5FA883780E0}" destId="{4447F423-AF2F-47B1-BE72-B9EA2FBB1866}" srcOrd="0" destOrd="0" presId="urn:microsoft.com/office/officeart/2005/8/layout/chevron2"/>
    <dgm:cxn modelId="{36104B2E-AC0F-472B-A78A-7C63485C708F}" type="presOf" srcId="{8419DEA5-300A-4F88-B063-62CDA9634870}" destId="{9A83AF9C-4086-416E-BAC4-FBA0C5F7FFA2}" srcOrd="0" destOrd="0" presId="urn:microsoft.com/office/officeart/2005/8/layout/chevron2"/>
    <dgm:cxn modelId="{DF34663E-51CA-4A29-A8E0-7D3E4F61E903}" type="presOf" srcId="{956715A7-98D6-44A1-A54C-839CB9D72AA6}" destId="{9EADE253-B248-42FD-A1F8-A8245D9DE1B6}" srcOrd="0" destOrd="0" presId="urn:microsoft.com/office/officeart/2005/8/layout/chevron2"/>
    <dgm:cxn modelId="{7EFB563F-BCA6-4432-A4E1-85FAC3E3C859}" srcId="{A9FB8040-98C8-4D79-B4E0-EAA52A676AD3}" destId="{E24F3C81-DCA9-4EB9-BEEB-1B28D95E778D}" srcOrd="3" destOrd="0" parTransId="{C511FD56-4261-4F18-9959-7CB200F1E356}" sibTransId="{32166E59-76BC-4FF6-AE64-6C6F29843DB9}"/>
    <dgm:cxn modelId="{2C996A5F-C7E0-4352-BC60-D6F1D68564B3}" type="presOf" srcId="{7372E2AF-C191-4F66-9D5B-5ED7BF0E79C0}" destId="{D943D2B8-AE77-4AAE-BDB6-B484F4E6DC16}" srcOrd="0" destOrd="0" presId="urn:microsoft.com/office/officeart/2005/8/layout/chevron2"/>
    <dgm:cxn modelId="{68B70B44-B957-4082-8918-B5404BB81BBC}" srcId="{A9FB8040-98C8-4D79-B4E0-EAA52A676AD3}" destId="{7372E2AF-C191-4F66-9D5B-5ED7BF0E79C0}" srcOrd="2" destOrd="0" parTransId="{B2F1A50E-D57C-416C-B6DB-6C0F5A2EE10B}" sibTransId="{5DB3FBF1-39D3-4C39-A13E-FF4B1B1EA856}"/>
    <dgm:cxn modelId="{88276B55-F68D-43B2-AEC7-368E5FCA6585}" srcId="{9258BDA8-5045-4E3E-983E-8CF79A32DB23}" destId="{8419DEA5-300A-4F88-B063-62CDA9634870}" srcOrd="0" destOrd="0" parTransId="{5F67F8DC-43A0-41E4-8D1B-7C4889D67972}" sibTransId="{AF6B173E-6C65-4D7A-AA86-D18F1AE65FB5}"/>
    <dgm:cxn modelId="{85850058-C4D2-468B-8544-F109DBCCEE72}" type="presOf" srcId="{A9FB8040-98C8-4D79-B4E0-EAA52A676AD3}" destId="{29BE0024-73C5-46BE-8333-DC1765A4866F}" srcOrd="0" destOrd="0" presId="urn:microsoft.com/office/officeart/2005/8/layout/chevron2"/>
    <dgm:cxn modelId="{6D55517E-366E-48A4-96DD-A2BB4AA0F7CC}" type="presOf" srcId="{E24F3C81-DCA9-4EB9-BEEB-1B28D95E778D}" destId="{65F4923E-1503-44C0-ADEC-08E5004D5C8C}" srcOrd="0" destOrd="0" presId="urn:microsoft.com/office/officeart/2005/8/layout/chevron2"/>
    <dgm:cxn modelId="{8C7CE27F-8A98-4AF0-A633-F9BF4A31761F}" srcId="{A9FB8040-98C8-4D79-B4E0-EAA52A676AD3}" destId="{9258BDA8-5045-4E3E-983E-8CF79A32DB23}" srcOrd="1" destOrd="0" parTransId="{632C79D5-6C72-42D5-A09B-39A5AEBDA6D8}" sibTransId="{8F1E0E8E-20F1-4CDE-93E4-AAD811323A9E}"/>
    <dgm:cxn modelId="{70ACC493-DB83-419E-B243-BE80E894E657}" srcId="{E24F3C81-DCA9-4EB9-BEEB-1B28D95E778D}" destId="{8379BCBA-66F3-49FA-B210-7C5D0C7E3F26}" srcOrd="0" destOrd="0" parTransId="{B1FB6CAE-7379-4B76-843E-461136BC3B54}" sibTransId="{5F5DFD39-DC6C-4244-A79B-47DB8ECB9EE5}"/>
    <dgm:cxn modelId="{9D05CC9B-9B86-410E-B089-A5436A0D4FBC}" type="presOf" srcId="{9258BDA8-5045-4E3E-983E-8CF79A32DB23}" destId="{3FAC14EF-199C-4D70-AEDE-105FBC8D7FE5}" srcOrd="0" destOrd="0" presId="urn:microsoft.com/office/officeart/2005/8/layout/chevron2"/>
    <dgm:cxn modelId="{56C940AC-4A55-4B0B-A23E-BF0D2B3A933F}" srcId="{A9FB8040-98C8-4D79-B4E0-EAA52A676AD3}" destId="{3CABA52A-1EBE-4C65-B65A-F5FA883780E0}" srcOrd="4" destOrd="0" parTransId="{D642C54B-586D-4CD0-B159-E35C2FA64C5C}" sibTransId="{827CE3D8-1479-4354-B127-83907916A4D5}"/>
    <dgm:cxn modelId="{A3532CC2-B354-42C1-8D24-C432E8AE0CBB}" type="presOf" srcId="{480B48F1-67C3-4D2C-B776-0CD26FBAB7E7}" destId="{EB1AF30C-C145-4164-BD0E-5416C99093A2}" srcOrd="0" destOrd="0" presId="urn:microsoft.com/office/officeart/2005/8/layout/chevron2"/>
    <dgm:cxn modelId="{FAA31FC5-621F-4B66-A9FA-CFAFF2F68E9D}" srcId="{3CABA52A-1EBE-4C65-B65A-F5FA883780E0}" destId="{956715A7-98D6-44A1-A54C-839CB9D72AA6}" srcOrd="0" destOrd="0" parTransId="{214EEF5E-9B20-401A-A8E5-71FD61D196E8}" sibTransId="{F82E66D4-BC2A-4842-9563-47513E54DB38}"/>
    <dgm:cxn modelId="{1FD15DC8-418D-4AA9-B4BA-B6DC341C98D5}" type="presOf" srcId="{0BE1DF7A-B3B3-4F82-8A23-43D9735E893F}" destId="{E361DE6E-26A2-40D9-88E3-47BA65FBC0C4}" srcOrd="0" destOrd="0" presId="urn:microsoft.com/office/officeart/2005/8/layout/chevron2"/>
    <dgm:cxn modelId="{ADA61BE1-FC07-4764-A832-3FDBF8AA333C}" type="presOf" srcId="{8379BCBA-66F3-49FA-B210-7C5D0C7E3F26}" destId="{FA5E0E5A-8CAB-414A-814D-F7472385115F}" srcOrd="0" destOrd="0" presId="urn:microsoft.com/office/officeart/2005/8/layout/chevron2"/>
    <dgm:cxn modelId="{20EF20E5-901C-4961-8EC7-0852ACC0AFAE}" type="presOf" srcId="{F72EB7D3-6B6D-45C8-964D-59F943871ED7}" destId="{FF167EE0-87D8-45F3-B18F-99513389A208}" srcOrd="0" destOrd="0" presId="urn:microsoft.com/office/officeart/2005/8/layout/chevron2"/>
    <dgm:cxn modelId="{7AC479F6-91B8-4D9D-9D14-257167DE797D}" srcId="{A9FB8040-98C8-4D79-B4E0-EAA52A676AD3}" destId="{480B48F1-67C3-4D2C-B776-0CD26FBAB7E7}" srcOrd="0" destOrd="0" parTransId="{E44E8247-EC0D-4656-82F0-C388BF496305}" sibTransId="{AC8BBC66-1A3B-4C7A-BC12-7679C39A80C5}"/>
    <dgm:cxn modelId="{1D74E2FE-76A3-416E-B70B-D4A3445B8AE4}" srcId="{480B48F1-67C3-4D2C-B776-0CD26FBAB7E7}" destId="{F72EB7D3-6B6D-45C8-964D-59F943871ED7}" srcOrd="0" destOrd="0" parTransId="{8E0F6EC4-9EE2-44FA-85C6-D02B420882CB}" sibTransId="{826FB2F7-BE7E-4F2F-966F-6859B2D849E2}"/>
    <dgm:cxn modelId="{428FF43D-9FAD-4AC7-887B-2BDA40B8B421}" type="presParOf" srcId="{29BE0024-73C5-46BE-8333-DC1765A4866F}" destId="{C545E9A8-EBD8-40A2-8858-FDE2BDD438D9}" srcOrd="0" destOrd="0" presId="urn:microsoft.com/office/officeart/2005/8/layout/chevron2"/>
    <dgm:cxn modelId="{B8F8AA3E-EC30-40F5-9DAE-381A0E9E88B8}" type="presParOf" srcId="{C545E9A8-EBD8-40A2-8858-FDE2BDD438D9}" destId="{EB1AF30C-C145-4164-BD0E-5416C99093A2}" srcOrd="0" destOrd="0" presId="urn:microsoft.com/office/officeart/2005/8/layout/chevron2"/>
    <dgm:cxn modelId="{F43DC2B7-29B3-4820-9FFC-082B465F65B3}" type="presParOf" srcId="{C545E9A8-EBD8-40A2-8858-FDE2BDD438D9}" destId="{FF167EE0-87D8-45F3-B18F-99513389A208}" srcOrd="1" destOrd="0" presId="urn:microsoft.com/office/officeart/2005/8/layout/chevron2"/>
    <dgm:cxn modelId="{7C848D9A-353D-407D-924A-ADBE23EACEED}" type="presParOf" srcId="{29BE0024-73C5-46BE-8333-DC1765A4866F}" destId="{81DBCB83-DE18-42F6-8EC4-5C9CAC0A763B}" srcOrd="1" destOrd="0" presId="urn:microsoft.com/office/officeart/2005/8/layout/chevron2"/>
    <dgm:cxn modelId="{AF3AC31F-DA1A-4A38-A724-A933B3E26ADC}" type="presParOf" srcId="{29BE0024-73C5-46BE-8333-DC1765A4866F}" destId="{859AA3ED-7B9B-4843-AB83-87B2181E07BB}" srcOrd="2" destOrd="0" presId="urn:microsoft.com/office/officeart/2005/8/layout/chevron2"/>
    <dgm:cxn modelId="{8723576A-8502-4B5A-A137-66CD03337185}" type="presParOf" srcId="{859AA3ED-7B9B-4843-AB83-87B2181E07BB}" destId="{3FAC14EF-199C-4D70-AEDE-105FBC8D7FE5}" srcOrd="0" destOrd="0" presId="urn:microsoft.com/office/officeart/2005/8/layout/chevron2"/>
    <dgm:cxn modelId="{5F6734C7-353B-4EA9-8F0D-587DF1AF8705}" type="presParOf" srcId="{859AA3ED-7B9B-4843-AB83-87B2181E07BB}" destId="{9A83AF9C-4086-416E-BAC4-FBA0C5F7FFA2}" srcOrd="1" destOrd="0" presId="urn:microsoft.com/office/officeart/2005/8/layout/chevron2"/>
    <dgm:cxn modelId="{C48415BF-B6DB-4D17-8622-DA13A293A87B}" type="presParOf" srcId="{29BE0024-73C5-46BE-8333-DC1765A4866F}" destId="{8CC1A8F4-C433-413D-B817-7F870FB66389}" srcOrd="3" destOrd="0" presId="urn:microsoft.com/office/officeart/2005/8/layout/chevron2"/>
    <dgm:cxn modelId="{37E7CBDC-FA0D-4DA8-A1A5-7B9CB7581ACF}" type="presParOf" srcId="{29BE0024-73C5-46BE-8333-DC1765A4866F}" destId="{5E180DEE-C9A8-4893-A58C-DE518EED1787}" srcOrd="4" destOrd="0" presId="urn:microsoft.com/office/officeart/2005/8/layout/chevron2"/>
    <dgm:cxn modelId="{F57E1FA0-335F-413E-AAAD-92CCB5771EDD}" type="presParOf" srcId="{5E180DEE-C9A8-4893-A58C-DE518EED1787}" destId="{D943D2B8-AE77-4AAE-BDB6-B484F4E6DC16}" srcOrd="0" destOrd="0" presId="urn:microsoft.com/office/officeart/2005/8/layout/chevron2"/>
    <dgm:cxn modelId="{5E64716A-813F-4F95-896C-4321A29C0CF0}" type="presParOf" srcId="{5E180DEE-C9A8-4893-A58C-DE518EED1787}" destId="{E361DE6E-26A2-40D9-88E3-47BA65FBC0C4}" srcOrd="1" destOrd="0" presId="urn:microsoft.com/office/officeart/2005/8/layout/chevron2"/>
    <dgm:cxn modelId="{13882663-64FC-4028-999F-C3D92E94F0F6}" type="presParOf" srcId="{29BE0024-73C5-46BE-8333-DC1765A4866F}" destId="{8C24EEB2-0E7C-4FE1-BC7C-331595D1B302}" srcOrd="5" destOrd="0" presId="urn:microsoft.com/office/officeart/2005/8/layout/chevron2"/>
    <dgm:cxn modelId="{4BF92032-792D-4AD9-A1EE-0B2B7EC4A558}" type="presParOf" srcId="{29BE0024-73C5-46BE-8333-DC1765A4866F}" destId="{7DDA09F2-7C6B-4630-86D5-84F8752C78EF}" srcOrd="6" destOrd="0" presId="urn:microsoft.com/office/officeart/2005/8/layout/chevron2"/>
    <dgm:cxn modelId="{9FD40314-31CB-43D7-9C95-C980D8963D5E}" type="presParOf" srcId="{7DDA09F2-7C6B-4630-86D5-84F8752C78EF}" destId="{65F4923E-1503-44C0-ADEC-08E5004D5C8C}" srcOrd="0" destOrd="0" presId="urn:microsoft.com/office/officeart/2005/8/layout/chevron2"/>
    <dgm:cxn modelId="{A296DD20-C1C0-4AD4-B24F-91419652FBDF}" type="presParOf" srcId="{7DDA09F2-7C6B-4630-86D5-84F8752C78EF}" destId="{FA5E0E5A-8CAB-414A-814D-F7472385115F}" srcOrd="1" destOrd="0" presId="urn:microsoft.com/office/officeart/2005/8/layout/chevron2"/>
    <dgm:cxn modelId="{6EEBDC66-C18C-4D40-940B-4FE0FC8A702E}" type="presParOf" srcId="{29BE0024-73C5-46BE-8333-DC1765A4866F}" destId="{3B1033ED-98BD-4FC4-A0BA-DB1B8269E36C}" srcOrd="7" destOrd="0" presId="urn:microsoft.com/office/officeart/2005/8/layout/chevron2"/>
    <dgm:cxn modelId="{60E0F0D7-4B80-4625-9395-B7BFBF32D0CA}" type="presParOf" srcId="{29BE0024-73C5-46BE-8333-DC1765A4866F}" destId="{FB12EB98-6A2E-49DF-A5BA-6DE36D3C25B8}" srcOrd="8" destOrd="0" presId="urn:microsoft.com/office/officeart/2005/8/layout/chevron2"/>
    <dgm:cxn modelId="{B704F4C4-BC1C-4EF5-86DF-0A31E72EB045}" type="presParOf" srcId="{FB12EB98-6A2E-49DF-A5BA-6DE36D3C25B8}" destId="{4447F423-AF2F-47B1-BE72-B9EA2FBB1866}" srcOrd="0" destOrd="0" presId="urn:microsoft.com/office/officeart/2005/8/layout/chevron2"/>
    <dgm:cxn modelId="{B706B9E2-4759-4C76-9CE7-9575770C5106}" type="presParOf" srcId="{FB12EB98-6A2E-49DF-A5BA-6DE36D3C25B8}" destId="{9EADE253-B248-42FD-A1F8-A8245D9DE1B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AF30C-C145-4164-BD0E-5416C99093A2}">
      <dsp:nvSpPr>
        <dsp:cNvPr id="0" name=""/>
        <dsp:cNvSpPr/>
      </dsp:nvSpPr>
      <dsp:spPr>
        <a:xfrm rot="5400000">
          <a:off x="-180071" y="185156"/>
          <a:ext cx="1200477" cy="840334"/>
        </a:xfrm>
        <a:prstGeom prst="chevron">
          <a:avLst/>
        </a:prstGeom>
        <a:solidFill>
          <a:schemeClr val="accent3">
            <a:shade val="5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kern="1200" dirty="0">
              <a:latin typeface="Times New Roman" panose="02020603050405020304" pitchFamily="18" charset="0"/>
              <a:cs typeface="Times New Roman" panose="02020603050405020304" pitchFamily="18" charset="0"/>
            </a:rPr>
            <a:t>2007</a:t>
          </a:r>
          <a:endParaRPr lang="es-EC" sz="2800" kern="1200" dirty="0">
            <a:latin typeface="Times New Roman" panose="02020603050405020304" pitchFamily="18" charset="0"/>
            <a:cs typeface="Times New Roman" panose="02020603050405020304" pitchFamily="18" charset="0"/>
          </a:endParaRPr>
        </a:p>
      </dsp:txBody>
      <dsp:txXfrm rot="-5400000">
        <a:off x="1" y="425251"/>
        <a:ext cx="840334" cy="360143"/>
      </dsp:txXfrm>
    </dsp:sp>
    <dsp:sp modelId="{FF167EE0-87D8-45F3-B18F-99513389A208}">
      <dsp:nvSpPr>
        <dsp:cNvPr id="0" name=""/>
        <dsp:cNvSpPr/>
      </dsp:nvSpPr>
      <dsp:spPr>
        <a:xfrm rot="5400000">
          <a:off x="5063846" y="-4240832"/>
          <a:ext cx="780720" cy="9262385"/>
        </a:xfrm>
        <a:prstGeom prst="round2SameRect">
          <a:avLst/>
        </a:prstGeom>
        <a:solidFill>
          <a:schemeClr val="lt1">
            <a:alpha val="9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s-EC" sz="2000" kern="1200" dirty="0">
              <a:latin typeface="Times New Roman" panose="02020603050405020304" pitchFamily="18" charset="0"/>
              <a:cs typeface="Times New Roman" panose="02020603050405020304" pitchFamily="18" charset="0"/>
            </a:rPr>
            <a:t>Compra de Caldero marca York </a:t>
          </a:r>
          <a:r>
            <a:rPr lang="es-EC" sz="2000" kern="1200" dirty="0" err="1">
              <a:latin typeface="Times New Roman" panose="02020603050405020304" pitchFamily="18" charset="0"/>
              <a:cs typeface="Times New Roman" panose="02020603050405020304" pitchFamily="18" charset="0"/>
            </a:rPr>
            <a:t>Shipley</a:t>
          </a:r>
          <a:r>
            <a:rPr lang="es-EC" sz="2000" kern="1200" dirty="0">
              <a:latin typeface="Times New Roman" panose="02020603050405020304" pitchFamily="18" charset="0"/>
              <a:cs typeface="Times New Roman" panose="02020603050405020304" pitchFamily="18" charset="0"/>
            </a:rPr>
            <a:t> Global Serie VTB, con una capacidad de 30 </a:t>
          </a:r>
          <a:r>
            <a:rPr lang="es-EC" sz="2000" b="0" kern="1200" dirty="0">
              <a:latin typeface="Times New Roman" panose="02020603050405020304" pitchFamily="18" charset="0"/>
              <a:cs typeface="Times New Roman" panose="02020603050405020304" pitchFamily="18" charset="0"/>
            </a:rPr>
            <a:t>BHP (</a:t>
          </a:r>
          <a:r>
            <a:rPr lang="es-EC" sz="2000" b="0" i="0" kern="1200" dirty="0">
              <a:latin typeface="Times New Roman" panose="02020603050405020304" pitchFamily="18" charset="0"/>
              <a:cs typeface="Times New Roman" panose="02020603050405020304" pitchFamily="18" charset="0"/>
            </a:rPr>
            <a:t>294.29</a:t>
          </a:r>
          <a:r>
            <a:rPr lang="es-EC" sz="2000" b="0" kern="1200" dirty="0">
              <a:latin typeface="Times New Roman" panose="02020603050405020304" pitchFamily="18" charset="0"/>
              <a:cs typeface="Times New Roman" panose="02020603050405020304" pitchFamily="18" charset="0"/>
            </a:rPr>
            <a:t> kW).</a:t>
          </a:r>
        </a:p>
      </dsp:txBody>
      <dsp:txXfrm rot="-5400000">
        <a:off x="823014" y="38112"/>
        <a:ext cx="9224273" cy="704496"/>
      </dsp:txXfrm>
    </dsp:sp>
    <dsp:sp modelId="{3FAC14EF-199C-4D70-AEDE-105FBC8D7FE5}">
      <dsp:nvSpPr>
        <dsp:cNvPr id="0" name=""/>
        <dsp:cNvSpPr/>
      </dsp:nvSpPr>
      <dsp:spPr>
        <a:xfrm rot="5400000">
          <a:off x="-180071" y="1269745"/>
          <a:ext cx="1200477" cy="840334"/>
        </a:xfrm>
        <a:prstGeom prst="chevron">
          <a:avLst/>
        </a:prstGeom>
        <a:solidFill>
          <a:schemeClr val="accent3">
            <a:shade val="50000"/>
            <a:hueOff val="229483"/>
            <a:satOff val="-22134"/>
            <a:lumOff val="21274"/>
            <a:alphaOff val="0"/>
          </a:schemeClr>
        </a:solidFill>
        <a:ln w="25400" cap="flat" cmpd="sng" algn="ctr">
          <a:solidFill>
            <a:schemeClr val="accent3">
              <a:shade val="50000"/>
              <a:hueOff val="229483"/>
              <a:satOff val="-22134"/>
              <a:lumOff val="2127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latin typeface="Times New Roman" panose="02020603050405020304" pitchFamily="18" charset="0"/>
              <a:cs typeface="Times New Roman" panose="02020603050405020304" pitchFamily="18" charset="0"/>
            </a:rPr>
            <a:t>2009</a:t>
          </a:r>
        </a:p>
      </dsp:txBody>
      <dsp:txXfrm rot="-5400000">
        <a:off x="1" y="1509840"/>
        <a:ext cx="840334" cy="360143"/>
      </dsp:txXfrm>
    </dsp:sp>
    <dsp:sp modelId="{9A83AF9C-4086-416E-BAC4-FBA0C5F7FFA2}">
      <dsp:nvSpPr>
        <dsp:cNvPr id="0" name=""/>
        <dsp:cNvSpPr/>
      </dsp:nvSpPr>
      <dsp:spPr>
        <a:xfrm rot="5400000">
          <a:off x="5081371" y="-3151364"/>
          <a:ext cx="780310" cy="9262385"/>
        </a:xfrm>
        <a:prstGeom prst="round2SameRect">
          <a:avLst/>
        </a:prstGeom>
        <a:solidFill>
          <a:schemeClr val="lt1">
            <a:alpha val="90000"/>
            <a:hueOff val="0"/>
            <a:satOff val="0"/>
            <a:lumOff val="0"/>
            <a:alphaOff val="0"/>
          </a:schemeClr>
        </a:solidFill>
        <a:ln w="25400" cap="flat" cmpd="sng" algn="ctr">
          <a:solidFill>
            <a:schemeClr val="accent3">
              <a:shade val="50000"/>
              <a:hueOff val="229483"/>
              <a:satOff val="-22134"/>
              <a:lumOff val="212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s-EC" sz="2000" kern="1200" dirty="0">
              <a:latin typeface="Times New Roman" panose="02020603050405020304" pitchFamily="18" charset="0"/>
              <a:cs typeface="Times New Roman" panose="02020603050405020304" pitchFamily="18" charset="0"/>
            </a:rPr>
            <a:t>Trabajo  de titulación “Puesta en marcha, automatización y curvas de calibración para el caldero York </a:t>
          </a:r>
          <a:r>
            <a:rPr lang="es-EC" sz="2000" kern="1200" dirty="0" err="1">
              <a:latin typeface="Times New Roman" panose="02020603050405020304" pitchFamily="18" charset="0"/>
              <a:cs typeface="Times New Roman" panose="02020603050405020304" pitchFamily="18" charset="0"/>
            </a:rPr>
            <a:t>Shipley</a:t>
          </a:r>
          <a:r>
            <a:rPr lang="es-EC" sz="2000" kern="1200" dirty="0">
              <a:latin typeface="Times New Roman" panose="02020603050405020304" pitchFamily="18" charset="0"/>
              <a:cs typeface="Times New Roman" panose="02020603050405020304" pitchFamily="18" charset="0"/>
            </a:rPr>
            <a:t> del </a:t>
          </a:r>
          <a:r>
            <a:rPr lang="es-EC" sz="2000" kern="1200" dirty="0" err="1">
              <a:latin typeface="Times New Roman" panose="02020603050405020304" pitchFamily="18" charset="0"/>
              <a:cs typeface="Times New Roman" panose="02020603050405020304" pitchFamily="18" charset="0"/>
            </a:rPr>
            <a:t>Lab</a:t>
          </a:r>
          <a:r>
            <a:rPr lang="es-EC" sz="2000" kern="1200" dirty="0">
              <a:latin typeface="Times New Roman" panose="02020603050405020304" pitchFamily="18" charset="0"/>
              <a:cs typeface="Times New Roman" panose="02020603050405020304" pitchFamily="18" charset="0"/>
            </a:rPr>
            <a:t>. De Termodinámica del DECEM”. (Silva, </a:t>
          </a:r>
          <a:r>
            <a:rPr lang="es-EC" sz="2000" kern="1200" dirty="0" err="1">
              <a:latin typeface="Times New Roman" panose="02020603050405020304" pitchFamily="18" charset="0"/>
              <a:cs typeface="Times New Roman" panose="02020603050405020304" pitchFamily="18" charset="0"/>
            </a:rPr>
            <a:t>Velasteguí</a:t>
          </a:r>
          <a:r>
            <a:rPr lang="es-EC" sz="2000" kern="1200" dirty="0">
              <a:latin typeface="Times New Roman" panose="02020603050405020304" pitchFamily="18" charset="0"/>
              <a:cs typeface="Times New Roman" panose="02020603050405020304" pitchFamily="18" charset="0"/>
            </a:rPr>
            <a:t>. 2009), </a:t>
          </a:r>
        </a:p>
      </dsp:txBody>
      <dsp:txXfrm rot="-5400000">
        <a:off x="840334" y="1127765"/>
        <a:ext cx="9224293" cy="704126"/>
      </dsp:txXfrm>
    </dsp:sp>
    <dsp:sp modelId="{D943D2B8-AE77-4AAE-BDB6-B484F4E6DC16}">
      <dsp:nvSpPr>
        <dsp:cNvPr id="0" name=""/>
        <dsp:cNvSpPr/>
      </dsp:nvSpPr>
      <dsp:spPr>
        <a:xfrm rot="5400000">
          <a:off x="-180071" y="2354333"/>
          <a:ext cx="1200477" cy="840334"/>
        </a:xfrm>
        <a:prstGeom prst="chevron">
          <a:avLst/>
        </a:prstGeom>
        <a:solidFill>
          <a:schemeClr val="accent3">
            <a:shade val="50000"/>
            <a:hueOff val="458966"/>
            <a:satOff val="-44269"/>
            <a:lumOff val="42548"/>
            <a:alphaOff val="0"/>
          </a:schemeClr>
        </a:solidFill>
        <a:ln w="25400" cap="flat" cmpd="sng" algn="ctr">
          <a:solidFill>
            <a:schemeClr val="accent3">
              <a:shade val="50000"/>
              <a:hueOff val="458966"/>
              <a:satOff val="-44269"/>
              <a:lumOff val="4254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latin typeface="Times New Roman" panose="02020603050405020304" pitchFamily="18" charset="0"/>
              <a:cs typeface="Times New Roman" panose="02020603050405020304" pitchFamily="18" charset="0"/>
            </a:rPr>
            <a:t>2018</a:t>
          </a:r>
        </a:p>
      </dsp:txBody>
      <dsp:txXfrm rot="-5400000">
        <a:off x="1" y="2594428"/>
        <a:ext cx="840334" cy="360143"/>
      </dsp:txXfrm>
    </dsp:sp>
    <dsp:sp modelId="{E361DE6E-26A2-40D9-88E3-47BA65FBC0C4}">
      <dsp:nvSpPr>
        <dsp:cNvPr id="0" name=""/>
        <dsp:cNvSpPr/>
      </dsp:nvSpPr>
      <dsp:spPr>
        <a:xfrm rot="5400000">
          <a:off x="5081371" y="-2066775"/>
          <a:ext cx="780310" cy="9262385"/>
        </a:xfrm>
        <a:prstGeom prst="round2SameRect">
          <a:avLst/>
        </a:prstGeom>
        <a:solidFill>
          <a:schemeClr val="lt1">
            <a:alpha val="90000"/>
            <a:hueOff val="0"/>
            <a:satOff val="0"/>
            <a:lumOff val="0"/>
            <a:alphaOff val="0"/>
          </a:schemeClr>
        </a:solidFill>
        <a:ln w="25400" cap="flat" cmpd="sng" algn="ctr">
          <a:solidFill>
            <a:schemeClr val="accent3">
              <a:shade val="50000"/>
              <a:hueOff val="458966"/>
              <a:satOff val="-44269"/>
              <a:lumOff val="425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a:latin typeface="Times New Roman" panose="02020603050405020304" pitchFamily="18" charset="0"/>
              <a:cs typeface="Times New Roman" panose="02020603050405020304" pitchFamily="18" charset="0"/>
            </a:rPr>
            <a:t>Trabajo de titulación “Mantenimiento de Cuarto y Quinto Escalón e Implementación de un Sistema de Adquisición de Datos para el </a:t>
          </a:r>
          <a:r>
            <a:rPr lang="es-EC" sz="2000" kern="1200" dirty="0" err="1">
              <a:latin typeface="Times New Roman" panose="02020603050405020304" pitchFamily="18" charset="0"/>
              <a:cs typeface="Times New Roman" panose="02020603050405020304" pitchFamily="18" charset="0"/>
            </a:rPr>
            <a:t>Supercalentador</a:t>
          </a:r>
          <a:r>
            <a:rPr lang="es-EC" sz="2000" kern="1200" dirty="0">
              <a:latin typeface="Times New Roman" panose="02020603050405020304" pitchFamily="18" charset="0"/>
              <a:cs typeface="Times New Roman" panose="02020603050405020304" pitchFamily="18" charset="0"/>
            </a:rPr>
            <a:t> de la Planta de Vapor del Laboratorio de Conversión de Energía”. (Buenaño, Salguero. 2018).</a:t>
          </a:r>
        </a:p>
      </dsp:txBody>
      <dsp:txXfrm rot="-5400000">
        <a:off x="840334" y="2212354"/>
        <a:ext cx="9224293" cy="704126"/>
      </dsp:txXfrm>
    </dsp:sp>
    <dsp:sp modelId="{65F4923E-1503-44C0-ADEC-08E5004D5C8C}">
      <dsp:nvSpPr>
        <dsp:cNvPr id="0" name=""/>
        <dsp:cNvSpPr/>
      </dsp:nvSpPr>
      <dsp:spPr>
        <a:xfrm rot="5400000">
          <a:off x="-180071" y="3438921"/>
          <a:ext cx="1200477" cy="840334"/>
        </a:xfrm>
        <a:prstGeom prst="chevron">
          <a:avLst/>
        </a:prstGeom>
        <a:solidFill>
          <a:schemeClr val="accent3">
            <a:shade val="50000"/>
            <a:hueOff val="458966"/>
            <a:satOff val="-44269"/>
            <a:lumOff val="42548"/>
            <a:alphaOff val="0"/>
          </a:schemeClr>
        </a:solidFill>
        <a:ln w="25400" cap="flat" cmpd="sng" algn="ctr">
          <a:solidFill>
            <a:schemeClr val="accent3">
              <a:shade val="50000"/>
              <a:hueOff val="458966"/>
              <a:satOff val="-44269"/>
              <a:lumOff val="4254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C" sz="2800" kern="1200" dirty="0">
              <a:latin typeface="Times New Roman" panose="02020603050405020304" pitchFamily="18" charset="0"/>
              <a:cs typeface="Times New Roman" panose="02020603050405020304" pitchFamily="18" charset="0"/>
            </a:rPr>
            <a:t>2019</a:t>
          </a:r>
        </a:p>
      </dsp:txBody>
      <dsp:txXfrm rot="-5400000">
        <a:off x="1" y="3679016"/>
        <a:ext cx="840334" cy="360143"/>
      </dsp:txXfrm>
    </dsp:sp>
    <dsp:sp modelId="{FA5E0E5A-8CAB-414A-814D-F7472385115F}">
      <dsp:nvSpPr>
        <dsp:cNvPr id="0" name=""/>
        <dsp:cNvSpPr/>
      </dsp:nvSpPr>
      <dsp:spPr>
        <a:xfrm rot="5400000">
          <a:off x="5081371" y="-982187"/>
          <a:ext cx="780310" cy="9262385"/>
        </a:xfrm>
        <a:prstGeom prst="round2SameRect">
          <a:avLst/>
        </a:prstGeom>
        <a:solidFill>
          <a:schemeClr val="lt1">
            <a:alpha val="90000"/>
            <a:hueOff val="0"/>
            <a:satOff val="0"/>
            <a:lumOff val="0"/>
            <a:alphaOff val="0"/>
          </a:schemeClr>
        </a:solidFill>
        <a:ln w="25400" cap="flat" cmpd="sng" algn="ctr">
          <a:solidFill>
            <a:schemeClr val="accent3">
              <a:shade val="50000"/>
              <a:hueOff val="458966"/>
              <a:satOff val="-44269"/>
              <a:lumOff val="425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a:latin typeface="Times New Roman" panose="02020603050405020304" pitchFamily="18" charset="0"/>
              <a:cs typeface="Times New Roman" panose="02020603050405020304" pitchFamily="18" charset="0"/>
            </a:rPr>
            <a:t>Trabajo  de titulación  “Análisis, Evaluación Termodinámica y Puesta a Punto del Sistema Térmico del Caldero York </a:t>
          </a:r>
          <a:r>
            <a:rPr lang="es-EC" sz="2000" kern="1200" dirty="0" err="1">
              <a:latin typeface="Times New Roman" panose="02020603050405020304" pitchFamily="18" charset="0"/>
              <a:cs typeface="Times New Roman" panose="02020603050405020304" pitchFamily="18" charset="0"/>
            </a:rPr>
            <a:t>Shipley</a:t>
          </a:r>
          <a:r>
            <a:rPr lang="es-EC" sz="2000" kern="1200" dirty="0">
              <a:latin typeface="Times New Roman" panose="02020603050405020304" pitchFamily="18" charset="0"/>
              <a:cs typeface="Times New Roman" panose="02020603050405020304" pitchFamily="18" charset="0"/>
            </a:rPr>
            <a:t>”. (Jurado. Tapia. 2019). </a:t>
          </a:r>
        </a:p>
      </dsp:txBody>
      <dsp:txXfrm rot="-5400000">
        <a:off x="840334" y="3296942"/>
        <a:ext cx="9224293" cy="704126"/>
      </dsp:txXfrm>
    </dsp:sp>
    <dsp:sp modelId="{4447F423-AF2F-47B1-BE72-B9EA2FBB1866}">
      <dsp:nvSpPr>
        <dsp:cNvPr id="0" name=""/>
        <dsp:cNvSpPr/>
      </dsp:nvSpPr>
      <dsp:spPr>
        <a:xfrm rot="5400000">
          <a:off x="-180071" y="4523509"/>
          <a:ext cx="1200477" cy="840334"/>
        </a:xfrm>
        <a:prstGeom prst="chevron">
          <a:avLst/>
        </a:prstGeom>
        <a:solidFill>
          <a:schemeClr val="accent3">
            <a:shade val="50000"/>
            <a:hueOff val="229483"/>
            <a:satOff val="-22134"/>
            <a:lumOff val="21274"/>
            <a:alphaOff val="0"/>
          </a:schemeClr>
        </a:solidFill>
        <a:ln w="25400" cap="flat" cmpd="sng" algn="ctr">
          <a:solidFill>
            <a:schemeClr val="accent3">
              <a:shade val="50000"/>
              <a:hueOff val="229483"/>
              <a:satOff val="-22134"/>
              <a:lumOff val="2127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kern="1200" dirty="0">
              <a:latin typeface="Times New Roman" panose="02020603050405020304" pitchFamily="18" charset="0"/>
              <a:cs typeface="Times New Roman" panose="02020603050405020304" pitchFamily="18" charset="0"/>
            </a:rPr>
            <a:t>2020</a:t>
          </a:r>
          <a:endParaRPr lang="es-EC" sz="2800" kern="1200" dirty="0">
            <a:latin typeface="Times New Roman" panose="02020603050405020304" pitchFamily="18" charset="0"/>
            <a:cs typeface="Times New Roman" panose="02020603050405020304" pitchFamily="18" charset="0"/>
          </a:endParaRPr>
        </a:p>
      </dsp:txBody>
      <dsp:txXfrm rot="-5400000">
        <a:off x="1" y="4763604"/>
        <a:ext cx="840334" cy="360143"/>
      </dsp:txXfrm>
    </dsp:sp>
    <dsp:sp modelId="{9EADE253-B248-42FD-A1F8-A8245D9DE1B6}">
      <dsp:nvSpPr>
        <dsp:cNvPr id="0" name=""/>
        <dsp:cNvSpPr/>
      </dsp:nvSpPr>
      <dsp:spPr>
        <a:xfrm rot="5400000">
          <a:off x="5081371" y="102400"/>
          <a:ext cx="780310" cy="9262385"/>
        </a:xfrm>
        <a:prstGeom prst="round2SameRect">
          <a:avLst/>
        </a:prstGeom>
        <a:solidFill>
          <a:schemeClr val="lt1">
            <a:alpha val="90000"/>
            <a:hueOff val="0"/>
            <a:satOff val="0"/>
            <a:lumOff val="0"/>
            <a:alphaOff val="0"/>
          </a:schemeClr>
        </a:solidFill>
        <a:ln w="25400" cap="flat" cmpd="sng" algn="ctr">
          <a:solidFill>
            <a:schemeClr val="accent3">
              <a:shade val="50000"/>
              <a:hueOff val="229483"/>
              <a:satOff val="-22134"/>
              <a:lumOff val="212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i="0" kern="1200" dirty="0">
              <a:latin typeface="Times New Roman" panose="02020603050405020304" pitchFamily="18" charset="0"/>
              <a:cs typeface="Times New Roman" panose="02020603050405020304" pitchFamily="18" charset="0"/>
            </a:rPr>
            <a:t>Trabajo de titulación “Evaluación energética y técnico - mecánica de la turbina de vapor </a:t>
          </a:r>
          <a:r>
            <a:rPr lang="es-ES" sz="2000" i="0" kern="1200" dirty="0" err="1">
              <a:latin typeface="Times New Roman" panose="02020603050405020304" pitchFamily="18" charset="0"/>
              <a:cs typeface="Times New Roman" panose="02020603050405020304" pitchFamily="18" charset="0"/>
            </a:rPr>
            <a:t>Coppus</a:t>
          </a:r>
          <a:r>
            <a:rPr lang="es-ES" sz="2000" i="0" kern="1200" dirty="0">
              <a:latin typeface="Times New Roman" panose="02020603050405020304" pitchFamily="18" charset="0"/>
              <a:cs typeface="Times New Roman" panose="02020603050405020304" pitchFamily="18" charset="0"/>
            </a:rPr>
            <a:t> RL del laboratorio de conversión de energía de la Universidad de las Fuerzas Armadas – ESPE”. (Cobo, Espinosa. 2020)</a:t>
          </a:r>
          <a:endParaRPr lang="es-EC" sz="2000" i="0" kern="1200" dirty="0">
            <a:latin typeface="Times New Roman" panose="02020603050405020304" pitchFamily="18" charset="0"/>
            <a:cs typeface="Times New Roman" panose="02020603050405020304" pitchFamily="18" charset="0"/>
          </a:endParaRPr>
        </a:p>
      </dsp:txBody>
      <dsp:txXfrm rot="-5400000">
        <a:off x="840334" y="4381529"/>
        <a:ext cx="9224293" cy="70412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1.bin"/><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86087F07-4BC9-4DF0-80EB-8B8992D4CAD2}" type="datetimeFigureOut">
              <a:rPr lang="es-419" smtClean="0"/>
              <a:t>21/8/2021</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23334D0A-BC19-4D8F-851A-716945E1A301}" type="slidenum">
              <a:rPr lang="es-419" smtClean="0"/>
              <a:t>‹Nº›</a:t>
            </a:fld>
            <a:endParaRPr lang="es-419"/>
          </a:p>
        </p:txBody>
      </p:sp>
    </p:spTree>
    <p:extLst>
      <p:ext uri="{BB962C8B-B14F-4D97-AF65-F5344CB8AC3E}">
        <p14:creationId xmlns:p14="http://schemas.microsoft.com/office/powerpoint/2010/main" val="365843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2" name="1 Image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4194" y="43581"/>
            <a:ext cx="1280160" cy="1173480"/>
          </a:xfrm>
          <a:prstGeom prst="rect">
            <a:avLst/>
          </a:prstGeom>
        </p:spPr>
      </p:pic>
    </p:spTree>
    <p:extLst>
      <p:ext uri="{BB962C8B-B14F-4D97-AF65-F5344CB8AC3E}">
        <p14:creationId xmlns:p14="http://schemas.microsoft.com/office/powerpoint/2010/main" val="2287617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s-ES"/>
              <a:t>Haga clic para modificar el estilo de título del patrón</a:t>
            </a:r>
            <a:endParaRPr lang="es-EC"/>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21/08/2021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12133" y="5942478"/>
            <a:ext cx="3695733" cy="77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7">
            <a:extLst>
              <a:ext uri="{FF2B5EF4-FFF2-40B4-BE49-F238E27FC236}">
                <a16:creationId xmlns:a16="http://schemas.microsoft.com/office/drawing/2014/main" id="{8741EE9F-68BC-4141-8B03-6A086BA715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38" y="21319"/>
            <a:ext cx="1222576" cy="954041"/>
          </a:xfrm>
          <a:prstGeom prst="rect">
            <a:avLst/>
          </a:prstGeom>
        </p:spPr>
      </p:pic>
    </p:spTree>
    <p:extLst>
      <p:ext uri="{BB962C8B-B14F-4D97-AF65-F5344CB8AC3E}">
        <p14:creationId xmlns:p14="http://schemas.microsoft.com/office/powerpoint/2010/main" val="213156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s-EC"/>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21/08/2021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12133" y="5942478"/>
            <a:ext cx="3695733" cy="77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7">
            <a:extLst>
              <a:ext uri="{FF2B5EF4-FFF2-40B4-BE49-F238E27FC236}">
                <a16:creationId xmlns:a16="http://schemas.microsoft.com/office/drawing/2014/main" id="{8741EE9F-68BC-4141-8B03-6A086BA715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38" y="21319"/>
            <a:ext cx="1222576" cy="954041"/>
          </a:xfrm>
          <a:prstGeom prst="rect">
            <a:avLst/>
          </a:prstGeom>
        </p:spPr>
      </p:pic>
    </p:spTree>
    <p:extLst>
      <p:ext uri="{BB962C8B-B14F-4D97-AF65-F5344CB8AC3E}">
        <p14:creationId xmlns:p14="http://schemas.microsoft.com/office/powerpoint/2010/main" val="1192914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EC"/>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21/08/2021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12133" y="5942478"/>
            <a:ext cx="3695733" cy="77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7">
            <a:extLst>
              <a:ext uri="{FF2B5EF4-FFF2-40B4-BE49-F238E27FC236}">
                <a16:creationId xmlns:a16="http://schemas.microsoft.com/office/drawing/2014/main" id="{8741EE9F-68BC-4141-8B03-6A086BA715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38" y="21319"/>
            <a:ext cx="1222576" cy="954041"/>
          </a:xfrm>
          <a:prstGeom prst="rect">
            <a:avLst/>
          </a:prstGeom>
        </p:spPr>
      </p:pic>
    </p:spTree>
    <p:extLst>
      <p:ext uri="{BB962C8B-B14F-4D97-AF65-F5344CB8AC3E}">
        <p14:creationId xmlns:p14="http://schemas.microsoft.com/office/powerpoint/2010/main" val="3473793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s-EC"/>
          </a:p>
        </p:txBody>
      </p:sp>
      <p:sp>
        <p:nvSpPr>
          <p:cNvPr id="3" name="Date Placeholder 2"/>
          <p:cNvSpPr>
            <a:spLocks noGrp="1"/>
          </p:cNvSpPr>
          <p:nvPr>
            <p:ph type="dt" sz="half" idx="10"/>
          </p:nvPr>
        </p:nvSpPr>
        <p:spPr/>
        <p:txBody>
          <a:bodyPr/>
          <a:lstStyle/>
          <a:p>
            <a:fld id="{2E3E9B8E-25EE-42B3-9A10-33EFB9306C1C}" type="datetimeFigureOut">
              <a:rPr lang="es-ES" smtClean="0">
                <a:solidFill>
                  <a:prstClr val="black">
                    <a:tint val="75000"/>
                  </a:prstClr>
                </a:solidFill>
              </a:rPr>
              <a:pPr/>
              <a:t>21/08/2021</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pic>
        <p:nvPicPr>
          <p:cNvPr id="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12133" y="5942478"/>
            <a:ext cx="3695733" cy="77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n 6">
            <a:extLst>
              <a:ext uri="{FF2B5EF4-FFF2-40B4-BE49-F238E27FC236}">
                <a16:creationId xmlns:a16="http://schemas.microsoft.com/office/drawing/2014/main" id="{8741EE9F-68BC-4141-8B03-6A086BA715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38" y="21319"/>
            <a:ext cx="1222576" cy="954041"/>
          </a:xfrm>
          <a:prstGeom prst="rect">
            <a:avLst/>
          </a:prstGeom>
        </p:spPr>
      </p:pic>
    </p:spTree>
    <p:extLst>
      <p:ext uri="{BB962C8B-B14F-4D97-AF65-F5344CB8AC3E}">
        <p14:creationId xmlns:p14="http://schemas.microsoft.com/office/powerpoint/2010/main" val="4063872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17454"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solidFill>
                <a:prstClr val="black"/>
              </a:solidFill>
            </a:endParaRPr>
          </a:p>
        </p:txBody>
      </p:sp>
      <p:sp>
        <p:nvSpPr>
          <p:cNvPr id="17433" name="Rectangle 25"/>
          <p:cNvSpPr>
            <a:spLocks noChangeArrowheads="1"/>
          </p:cNvSpPr>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solidFill>
                <a:prstClr val="black"/>
              </a:solidFill>
            </a:endParaRPr>
          </a:p>
        </p:txBody>
      </p:sp>
      <p:sp>
        <p:nvSpPr>
          <p:cNvPr id="17434" name="Rectangle 26"/>
          <p:cNvSpPr>
            <a:spLocks noChangeArrowheads="1"/>
          </p:cNvSpPr>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solidFill>
                <a:prstClr val="black"/>
              </a:solidFill>
            </a:endParaRPr>
          </a:p>
        </p:txBody>
      </p:sp>
      <p:sp>
        <p:nvSpPr>
          <p:cNvPr id="17435" name="Rectangle 27"/>
          <p:cNvSpPr>
            <a:spLocks noChangeArrowheads="1"/>
          </p:cNvSpPr>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solidFill>
                <a:prstClr val="black"/>
              </a:solidFill>
            </a:endParaRPr>
          </a:p>
        </p:txBody>
      </p:sp>
      <p:pic>
        <p:nvPicPr>
          <p:cNvPr id="17456" name="Picture 48" descr="bannner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89984" y="260351"/>
            <a:ext cx="1056216"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sz="1800">
              <a:solidFill>
                <a:prstClr val="black"/>
              </a:solidFill>
            </a:endParaRPr>
          </a:p>
        </p:txBody>
      </p:sp>
      <p:pic>
        <p:nvPicPr>
          <p:cNvPr id="10" name="Imagen 9"/>
          <p:cNvPicPr>
            <a:picLocks noChangeAspect="1"/>
          </p:cNvPicPr>
          <p:nvPr userDrawn="1"/>
        </p:nvPicPr>
        <p:blipFill>
          <a:blip r:embed="rId5"/>
          <a:stretch>
            <a:fillRect/>
          </a:stretch>
        </p:blipFill>
        <p:spPr>
          <a:xfrm>
            <a:off x="141239" y="0"/>
            <a:ext cx="1353705" cy="1063625"/>
          </a:xfrm>
          <a:prstGeom prst="rect">
            <a:avLst/>
          </a:prstGeom>
        </p:spPr>
      </p:pic>
    </p:spTree>
    <p:extLst>
      <p:ext uri="{BB962C8B-B14F-4D97-AF65-F5344CB8AC3E}">
        <p14:creationId xmlns:p14="http://schemas.microsoft.com/office/powerpoint/2010/main" val="1617277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87F07-4BC9-4DF0-80EB-8B8992D4CAD2}" type="datetimeFigureOut">
              <a:rPr lang="es-419" smtClean="0"/>
              <a:t>21/8/2021</a:t>
            </a:fld>
            <a:endParaRPr lang="es-419"/>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34D0A-BC19-4D8F-851A-716945E1A301}" type="slidenum">
              <a:rPr lang="es-419" smtClean="0"/>
              <a:t>‹Nº›</a:t>
            </a:fld>
            <a:endParaRPr lang="es-419"/>
          </a:p>
        </p:txBody>
      </p:sp>
    </p:spTree>
    <p:extLst>
      <p:ext uri="{BB962C8B-B14F-4D97-AF65-F5344CB8AC3E}">
        <p14:creationId xmlns:p14="http://schemas.microsoft.com/office/powerpoint/2010/main" val="2700915161"/>
      </p:ext>
    </p:extLst>
  </p:cSld>
  <p:clrMap bg1="lt1" tx1="dk1" bg2="lt2" tx2="dk2" accent1="accent1" accent2="accent2" accent3="accent3" accent4="accent4" accent5="accent5" accent6="accent6" hlink="hlink" folHlink="folHlink"/>
  <p:sldLayoutIdLst>
    <p:sldLayoutId id="2147483650"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E9B8E-25EE-42B3-9A10-33EFB9306C1C}" type="datetimeFigureOut">
              <a:rPr lang="es-ES" smtClean="0">
                <a:solidFill>
                  <a:prstClr val="black">
                    <a:tint val="75000"/>
                  </a:prstClr>
                </a:solidFill>
              </a:rPr>
              <a:pPr/>
              <a:t>21/08/2021</a:t>
            </a:fld>
            <a:endParaRPr lang="es-E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
        <p:nvSpPr>
          <p:cNvPr id="7"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sz="1800">
              <a:solidFill>
                <a:prstClr val="black"/>
              </a:solidFill>
            </a:endParaRPr>
          </a:p>
        </p:txBody>
      </p:sp>
      <p:sp>
        <p:nvSpPr>
          <p:cNvPr id="8"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sz="1800">
              <a:solidFill>
                <a:prstClr val="black"/>
              </a:solidFill>
            </a:endParaRPr>
          </a:p>
        </p:txBody>
      </p:sp>
      <p:sp>
        <p:nvSpPr>
          <p:cNvPr id="9"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sz="1800">
              <a:solidFill>
                <a:prstClr val="black"/>
              </a:solidFill>
            </a:endParaRPr>
          </a:p>
        </p:txBody>
      </p:sp>
      <p:sp>
        <p:nvSpPr>
          <p:cNvPr id="10"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sz="1800">
              <a:solidFill>
                <a:prstClr val="black"/>
              </a:solidFill>
            </a:endParaRPr>
          </a:p>
        </p:txBody>
      </p:sp>
      <p:pic>
        <p:nvPicPr>
          <p:cNvPr id="11" name="Picture 26" descr="LOGO ESPE ORIGINAL copia"/>
          <p:cNvPicPr>
            <a:picLocks noChangeAspect="1" noChangeArrowheads="1"/>
          </p:cNvPicPr>
          <p:nvPr/>
        </p:nvPicPr>
        <p:blipFill>
          <a:blip r:embed="rId7" cstate="print">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312133" y="5942478"/>
            <a:ext cx="3695733" cy="77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8741EE9F-68BC-4141-8B03-6A086BA715F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038" y="21319"/>
            <a:ext cx="1222576" cy="954041"/>
          </a:xfrm>
          <a:prstGeom prst="rect">
            <a:avLst/>
          </a:prstGeom>
        </p:spPr>
      </p:pic>
    </p:spTree>
    <p:extLst>
      <p:ext uri="{BB962C8B-B14F-4D97-AF65-F5344CB8AC3E}">
        <p14:creationId xmlns:p14="http://schemas.microsoft.com/office/powerpoint/2010/main" val="29397137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9" r:id="rId4"/>
    <p:sldLayoutId id="2147483685" r:id="rId5"/>
  </p:sldLayoutIdLst>
  <p:transition>
    <p:zo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21.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tmp"/></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39.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4.xml"/><Relationship Id="rId5" Type="http://schemas.microsoft.com/office/2007/relationships/hdphoto" Target="../media/hdphoto11.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8.png"/><Relationship Id="rId1" Type="http://schemas.openxmlformats.org/officeDocument/2006/relationships/slideLayout" Target="../slideLayouts/slideLayout4.xml"/><Relationship Id="rId5" Type="http://schemas.microsoft.com/office/2007/relationships/hdphoto" Target="../media/hdphoto13.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4.jpe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87.png"/><Relationship Id="rId2" Type="http://schemas.openxmlformats.org/officeDocument/2006/relationships/image" Target="../media/image55.jpeg"/><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5187-50C7-4BD9-9667-3CE422351E8F}"/>
              </a:ext>
            </a:extLst>
          </p:cNvPr>
          <p:cNvSpPr>
            <a:spLocks noGrp="1"/>
          </p:cNvSpPr>
          <p:nvPr>
            <p:ph type="ctrTitle" idx="4294967295"/>
          </p:nvPr>
        </p:nvSpPr>
        <p:spPr>
          <a:xfrm>
            <a:off x="1131887" y="2369868"/>
            <a:ext cx="10045099" cy="1489075"/>
          </a:xfrm>
        </p:spPr>
        <p:txBody>
          <a:bodyPr>
            <a:noAutofit/>
          </a:bodyPr>
          <a:lstStyle/>
          <a:p>
            <a:pPr algn="ctr"/>
            <a:r>
              <a:rPr lang="es-EC" sz="3200" b="1" dirty="0">
                <a:latin typeface="Times New Roman" panose="02020603050405020304" pitchFamily="18" charset="0"/>
                <a:cs typeface="Times New Roman" panose="02020603050405020304" pitchFamily="18" charset="0"/>
              </a:rPr>
              <a:t>“</a:t>
            </a:r>
            <a:r>
              <a:rPr lang="es-EC" sz="3200" b="1" dirty="0">
                <a:effectLst/>
                <a:latin typeface="Times New Roman" panose="02020603050405020304" pitchFamily="18" charset="0"/>
                <a:ea typeface="MS Mincho" panose="02020609040205080304" pitchFamily="49" charset="-128"/>
                <a:cs typeface="Times New Roman" panose="02020603050405020304" pitchFamily="18" charset="0"/>
              </a:rPr>
              <a:t>Balance Energético de la torre de enfriamiento de tiro inducido del Laboratorio de Conversión de Energía</a:t>
            </a:r>
            <a:r>
              <a:rPr lang="es-EC" sz="3200" b="1" dirty="0">
                <a:latin typeface="Times New Roman" panose="02020603050405020304" pitchFamily="18" charset="0"/>
                <a:cs typeface="Times New Roman" panose="02020603050405020304" pitchFamily="18" charset="0"/>
              </a:rPr>
              <a:t>”</a:t>
            </a:r>
            <a:endParaRPr lang="es-MX" sz="32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3949B8A0-3230-4796-B837-A66AB625DFC5}"/>
              </a:ext>
            </a:extLst>
          </p:cNvPr>
          <p:cNvSpPr>
            <a:spLocks noGrp="1"/>
          </p:cNvSpPr>
          <p:nvPr>
            <p:ph type="subTitle" idx="4294967295"/>
          </p:nvPr>
        </p:nvSpPr>
        <p:spPr>
          <a:xfrm>
            <a:off x="2552313" y="4395709"/>
            <a:ext cx="7891462" cy="1800225"/>
          </a:xfrm>
        </p:spPr>
        <p:txBody>
          <a:bodyPr>
            <a:normAutofit lnSpcReduction="10000"/>
          </a:bodyPr>
          <a:lstStyle/>
          <a:p>
            <a:pPr marL="0" indent="0" algn="l">
              <a:buNone/>
            </a:pPr>
            <a:r>
              <a:rPr lang="es-EC" sz="1800" b="1" dirty="0">
                <a:latin typeface="Times New Roman" panose="02020603050405020304" pitchFamily="18" charset="0"/>
                <a:cs typeface="Times New Roman" panose="02020603050405020304" pitchFamily="18" charset="0"/>
              </a:rPr>
              <a:t>AUTORES: </a:t>
            </a:r>
          </a:p>
          <a:p>
            <a:pPr marL="0" indent="0" algn="ctr">
              <a:buNone/>
            </a:pPr>
            <a:r>
              <a:rPr lang="es-ES" sz="1800" dirty="0">
                <a:latin typeface="Times New Roman" panose="02020603050405020304" pitchFamily="18" charset="0"/>
                <a:cs typeface="Times New Roman" panose="02020603050405020304" pitchFamily="18" charset="0"/>
              </a:rPr>
              <a:t>COLOMA PÉREZ LUIS ADRIÁN</a:t>
            </a:r>
          </a:p>
          <a:p>
            <a:pPr marL="0" indent="0" algn="ctr">
              <a:buNone/>
            </a:pPr>
            <a:r>
              <a:rPr lang="es-ES" sz="1800" dirty="0">
                <a:latin typeface="Times New Roman" panose="02020603050405020304" pitchFamily="18" charset="0"/>
                <a:cs typeface="Times New Roman" panose="02020603050405020304" pitchFamily="18" charset="0"/>
              </a:rPr>
              <a:t>VÁSCONEZ JARRÍN JHONATAN XAVIER</a:t>
            </a:r>
            <a:endParaRPr lang="es-419" sz="1800" dirty="0">
              <a:latin typeface="Times New Roman" panose="02020603050405020304" pitchFamily="18" charset="0"/>
              <a:cs typeface="Times New Roman" panose="02020603050405020304" pitchFamily="18" charset="0"/>
            </a:endParaRPr>
          </a:p>
          <a:p>
            <a:endParaRPr lang="es-MX" sz="1800" dirty="0">
              <a:latin typeface="Times New Roman" panose="02020603050405020304" pitchFamily="18" charset="0"/>
              <a:cs typeface="Times New Roman" panose="02020603050405020304" pitchFamily="18" charset="0"/>
            </a:endParaRPr>
          </a:p>
          <a:p>
            <a:pPr marL="0" indent="0" algn="l">
              <a:buNone/>
            </a:pPr>
            <a:r>
              <a:rPr lang="es-EC" sz="1800" b="1" dirty="0">
                <a:latin typeface="Times New Roman" panose="02020603050405020304" pitchFamily="18" charset="0"/>
                <a:cs typeface="Times New Roman" panose="02020603050405020304" pitchFamily="18" charset="0"/>
              </a:rPr>
              <a:t>TUTOR:       </a:t>
            </a:r>
            <a:r>
              <a:rPr lang="es-EC" sz="1800" dirty="0">
                <a:latin typeface="Times New Roman" panose="02020603050405020304" pitchFamily="18" charset="0"/>
                <a:cs typeface="Times New Roman" panose="02020603050405020304" pitchFamily="18" charset="0"/>
              </a:rPr>
              <a:t>ING. GUTIÉRREZ GUALOTUÑA EDUARDO ROBERTO </a:t>
            </a:r>
            <a:r>
              <a:rPr lang="es-EC" sz="1800" dirty="0" err="1">
                <a:latin typeface="Times New Roman" panose="02020603050405020304" pitchFamily="18" charset="0"/>
                <a:cs typeface="Times New Roman" panose="02020603050405020304" pitchFamily="18" charset="0"/>
              </a:rPr>
              <a:t>Msc</a:t>
            </a:r>
            <a:r>
              <a:rPr lang="es-EC" sz="1800" dirty="0">
                <a:latin typeface="Times New Roman" panose="02020603050405020304" pitchFamily="18" charset="0"/>
                <a:cs typeface="Times New Roman" panose="02020603050405020304" pitchFamily="18" charset="0"/>
              </a:rPr>
              <a:t>.</a:t>
            </a:r>
            <a:endParaRPr lang="es-MX" sz="1800" dirty="0">
              <a:latin typeface="Times New Roman" panose="02020603050405020304" pitchFamily="18" charset="0"/>
              <a:cs typeface="Times New Roman" panose="02020603050405020304" pitchFamily="18" charset="0"/>
            </a:endParaRPr>
          </a:p>
        </p:txBody>
      </p:sp>
      <p:pic>
        <p:nvPicPr>
          <p:cNvPr id="5" name="Imagen 92" descr="Resultado de imagen para espe">
            <a:extLst>
              <a:ext uri="{FF2B5EF4-FFF2-40B4-BE49-F238E27FC236}">
                <a16:creationId xmlns:a16="http://schemas.microsoft.com/office/drawing/2014/main" id="{E886EABD-9E69-4C71-81B7-DDCBBF767CC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37" y="170086"/>
            <a:ext cx="5214646" cy="1012397"/>
          </a:xfrm>
          <a:prstGeom prst="rect">
            <a:avLst/>
          </a:prstGeom>
          <a:noFill/>
          <a:ln>
            <a:noFill/>
          </a:ln>
        </p:spPr>
      </p:pic>
      <p:sp>
        <p:nvSpPr>
          <p:cNvPr id="4" name="Rectángulo 3">
            <a:extLst>
              <a:ext uri="{FF2B5EF4-FFF2-40B4-BE49-F238E27FC236}">
                <a16:creationId xmlns:a16="http://schemas.microsoft.com/office/drawing/2014/main" id="{FA22C516-1257-49EF-B127-F703CA2491EB}"/>
              </a:ext>
            </a:extLst>
          </p:cNvPr>
          <p:cNvSpPr/>
          <p:nvPr/>
        </p:nvSpPr>
        <p:spPr>
          <a:xfrm>
            <a:off x="3048000" y="1464893"/>
            <a:ext cx="6096000" cy="707886"/>
          </a:xfrm>
          <a:prstGeom prst="rect">
            <a:avLst/>
          </a:prstGeom>
        </p:spPr>
        <p:txBody>
          <a:bodyPr>
            <a:spAutoFit/>
          </a:bodyPr>
          <a:lstStyle/>
          <a:p>
            <a:pPr algn="ctr"/>
            <a:r>
              <a:rPr lang="es-EC" sz="2000" b="1" dirty="0">
                <a:latin typeface="Times New Roman" panose="02020603050405020304" pitchFamily="18" charset="0"/>
                <a:cs typeface="Times New Roman" panose="02020603050405020304" pitchFamily="18" charset="0"/>
              </a:rPr>
              <a:t>Departamento de Ciencias de la Energía y Mecánica </a:t>
            </a:r>
          </a:p>
          <a:p>
            <a:pPr algn="ctr"/>
            <a:r>
              <a:rPr lang="es-EC" sz="2000" b="1" dirty="0">
                <a:latin typeface="Times New Roman" panose="02020603050405020304" pitchFamily="18" charset="0"/>
                <a:cs typeface="Times New Roman" panose="02020603050405020304" pitchFamily="18" charset="0"/>
              </a:rPr>
              <a:t>Carrera de Ingeniería Mecánica</a:t>
            </a:r>
            <a:r>
              <a:rPr lang="es-EC" sz="2000" dirty="0">
                <a:latin typeface="Times New Roman" panose="02020603050405020304" pitchFamily="18" charset="0"/>
                <a:cs typeface="Times New Roman" panose="02020603050405020304" pitchFamily="18" charset="0"/>
              </a:rPr>
              <a:t> </a:t>
            </a:r>
          </a:p>
        </p:txBody>
      </p:sp>
      <p:cxnSp>
        <p:nvCxnSpPr>
          <p:cNvPr id="13" name="Conector recto 12"/>
          <p:cNvCxnSpPr/>
          <p:nvPr/>
        </p:nvCxnSpPr>
        <p:spPr>
          <a:xfrm>
            <a:off x="1688238" y="4145280"/>
            <a:ext cx="9773919" cy="49414"/>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51870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60779" y="0"/>
            <a:ext cx="4873024" cy="651337"/>
          </a:xfrm>
        </p:spPr>
        <p:txBody>
          <a:bodyPr>
            <a:normAutofit fontScale="90000"/>
          </a:bodyPr>
          <a:lstStyle/>
          <a:p>
            <a:r>
              <a:rPr lang="es-419" b="1" dirty="0">
                <a:latin typeface="Times New Roman" panose="02020603050405020304" pitchFamily="18" charset="0"/>
                <a:cs typeface="Times New Roman" panose="02020603050405020304" pitchFamily="18" charset="0"/>
              </a:rPr>
              <a:t>MARCO TEÓRICO</a:t>
            </a:r>
          </a:p>
        </p:txBody>
      </p:sp>
      <p:sp>
        <p:nvSpPr>
          <p:cNvPr id="8" name="Rectángulo 7">
            <a:extLst>
              <a:ext uri="{FF2B5EF4-FFF2-40B4-BE49-F238E27FC236}">
                <a16:creationId xmlns:a16="http://schemas.microsoft.com/office/drawing/2014/main" id="{7D26F707-8F75-4313-AF06-CA73EB152545}"/>
              </a:ext>
            </a:extLst>
          </p:cNvPr>
          <p:cNvSpPr/>
          <p:nvPr/>
        </p:nvSpPr>
        <p:spPr>
          <a:xfrm>
            <a:off x="903326" y="978791"/>
            <a:ext cx="4873024" cy="4393510"/>
          </a:xfrm>
          <a:prstGeom prst="rect">
            <a:avLst/>
          </a:prstGeom>
        </p:spPr>
        <p:txBody>
          <a:bodyPr wrap="square">
            <a:spAutoFit/>
          </a:bodyPr>
          <a:lstStyle/>
          <a:p>
            <a:pPr lvl="0" algn="just">
              <a:spcAft>
                <a:spcPts val="900"/>
              </a:spcAft>
            </a:pPr>
            <a:r>
              <a:rPr lang="es-ES" sz="3600" b="1" dirty="0">
                <a:latin typeface="Times New Roman" panose="02020603050405020304" pitchFamily="18" charset="0"/>
                <a:cs typeface="Times New Roman" panose="02020603050405020304" pitchFamily="18" charset="0"/>
              </a:rPr>
              <a:t>Temperatura de bulbo húmedo</a:t>
            </a:r>
          </a:p>
          <a:p>
            <a:pPr algn="just">
              <a:spcAft>
                <a:spcPts val="900"/>
              </a:spcAft>
            </a:pPr>
            <a:r>
              <a:rPr lang="es-ES" sz="2000" dirty="0">
                <a:latin typeface="Times New Roman" panose="02020603050405020304" pitchFamily="18" charset="0"/>
                <a:ea typeface="MS Mincho" panose="02020609040205080304" pitchFamily="49" charset="-128"/>
                <a:cs typeface="Times New Roman" panose="02020603050405020304" pitchFamily="18" charset="0"/>
              </a:rPr>
              <a:t>Es usada como una medición del contenido de agua en la humedad del aire. Se obtiene al pasar aire sobre un termómetro que tiene un trapo húmedo sobre su bulbo sensor. Cuanto más seco es el aire, mas agua se evaporar del trapo lo que reduce la lectura del termómetro. Si el aire es saturado (100% de humedad relativa), no se evaporará agua del trapo y la temperatura de bulbo húmedo se igualará a la temperatura de bulbo seco. </a:t>
            </a:r>
            <a:endParaRPr lang="es-EC" sz="2000" dirty="0">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5122" name="Picture 2" descr="El calor letal es más frío de lo que se imagina | Abdul Latif Jameel®">
            <a:extLst>
              <a:ext uri="{FF2B5EF4-FFF2-40B4-BE49-F238E27FC236}">
                <a16:creationId xmlns:a16="http://schemas.microsoft.com/office/drawing/2014/main" id="{DC644DD8-6BAC-4916-9221-ADCF3080111C}"/>
              </a:ext>
            </a:extLst>
          </p:cNvPr>
          <p:cNvPicPr>
            <a:picLocks noChangeAspect="1" noChangeArrowheads="1"/>
          </p:cNvPicPr>
          <p:nvPr/>
        </p:nvPicPr>
        <p:blipFill rotWithShape="1">
          <a:blip r:embed="rId2" cstate="print">
            <a:clrChange>
              <a:clrFrom>
                <a:srgbClr val="DFDDD1"/>
              </a:clrFrom>
              <a:clrTo>
                <a:srgbClr val="DFDDD1">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8397" t="10013" r="4612" b="6735"/>
          <a:stretch/>
        </p:blipFill>
        <p:spPr bwMode="auto">
          <a:xfrm>
            <a:off x="8657862" y="783110"/>
            <a:ext cx="3125165" cy="47167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l calor letal es más frío de lo que se imagina | Abdul Latif Jameel®">
            <a:extLst>
              <a:ext uri="{FF2B5EF4-FFF2-40B4-BE49-F238E27FC236}">
                <a16:creationId xmlns:a16="http://schemas.microsoft.com/office/drawing/2014/main" id="{07D5E626-06B1-47CD-B457-136681FE320A}"/>
              </a:ext>
            </a:extLst>
          </p:cNvPr>
          <p:cNvPicPr>
            <a:picLocks noChangeAspect="1" noChangeArrowheads="1"/>
          </p:cNvPicPr>
          <p:nvPr/>
        </p:nvPicPr>
        <p:blipFill rotWithShape="1">
          <a:blip r:embed="rId2" cstate="print">
            <a:clrChange>
              <a:clrFrom>
                <a:srgbClr val="DFDDD1"/>
              </a:clrFrom>
              <a:clrTo>
                <a:srgbClr val="DFDDD1">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9970" t="10013" r="61642" b="6735"/>
          <a:stretch/>
        </p:blipFill>
        <p:spPr bwMode="auto">
          <a:xfrm>
            <a:off x="6852212" y="783110"/>
            <a:ext cx="1967695" cy="491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57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60779" y="0"/>
            <a:ext cx="4873024" cy="651337"/>
          </a:xfrm>
        </p:spPr>
        <p:txBody>
          <a:bodyPr>
            <a:normAutofit fontScale="90000"/>
          </a:bodyPr>
          <a:lstStyle/>
          <a:p>
            <a:r>
              <a:rPr lang="es-419" b="1" dirty="0">
                <a:latin typeface="Times New Roman" panose="02020603050405020304" pitchFamily="18" charset="0"/>
                <a:cs typeface="Times New Roman" panose="02020603050405020304" pitchFamily="18" charset="0"/>
              </a:rPr>
              <a:t>MARCO TEÓRICO</a:t>
            </a:r>
          </a:p>
        </p:txBody>
      </p:sp>
      <p:sp>
        <p:nvSpPr>
          <p:cNvPr id="8" name="Rectángulo 7">
            <a:extLst>
              <a:ext uri="{FF2B5EF4-FFF2-40B4-BE49-F238E27FC236}">
                <a16:creationId xmlns:a16="http://schemas.microsoft.com/office/drawing/2014/main" id="{7D26F707-8F75-4313-AF06-CA73EB152545}"/>
              </a:ext>
            </a:extLst>
          </p:cNvPr>
          <p:cNvSpPr/>
          <p:nvPr/>
        </p:nvSpPr>
        <p:spPr>
          <a:xfrm>
            <a:off x="671833" y="1638548"/>
            <a:ext cx="3691823" cy="3162404"/>
          </a:xfrm>
          <a:prstGeom prst="rect">
            <a:avLst/>
          </a:prstGeom>
        </p:spPr>
        <p:txBody>
          <a:bodyPr wrap="square">
            <a:spAutoFit/>
          </a:bodyPr>
          <a:lstStyle/>
          <a:p>
            <a:pPr lvl="0" algn="just">
              <a:spcAft>
                <a:spcPts val="900"/>
              </a:spcAft>
            </a:pPr>
            <a:r>
              <a:rPr lang="es-ES" sz="3600" b="1" dirty="0">
                <a:latin typeface="Times New Roman" panose="02020603050405020304" pitchFamily="18" charset="0"/>
                <a:cs typeface="Times New Roman" panose="02020603050405020304" pitchFamily="18" charset="0"/>
              </a:rPr>
              <a:t>Carta psicrométrica </a:t>
            </a:r>
          </a:p>
          <a:p>
            <a:pPr lvl="0" algn="just">
              <a:spcAft>
                <a:spcPts val="900"/>
              </a:spcAft>
            </a:pPr>
            <a:r>
              <a:rPr lang="es-ES" sz="2000" dirty="0">
                <a:latin typeface="Times New Roman" panose="02020603050405020304" pitchFamily="18" charset="0"/>
                <a:ea typeface="MS Mincho" panose="02020609040205080304" pitchFamily="49" charset="-128"/>
                <a:cs typeface="Times New Roman" panose="02020603050405020304" pitchFamily="18" charset="0"/>
              </a:rPr>
              <a:t>La carta psicrométrica está formada por una serie de datos a una misma presión atmosférica que permiten en una configuración aire - agua la obtención de características.</a:t>
            </a:r>
            <a:endParaRPr lang="es-EC" sz="2000" dirty="0">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6146" name="Picture 2" descr="Psicrometria (2)">
            <a:extLst>
              <a:ext uri="{FF2B5EF4-FFF2-40B4-BE49-F238E27FC236}">
                <a16:creationId xmlns:a16="http://schemas.microsoft.com/office/drawing/2014/main" id="{360E0E2C-7CA1-4D24-B488-F3445DB22306}"/>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7315" t="18482" r="4487"/>
          <a:stretch/>
        </p:blipFill>
        <p:spPr bwMode="auto">
          <a:xfrm>
            <a:off x="4710897" y="905572"/>
            <a:ext cx="7280476" cy="504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07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78242" y="85846"/>
            <a:ext cx="5584508" cy="1819154"/>
          </a:xfrm>
        </p:spPr>
        <p:txBody>
          <a:bodyPr>
            <a:normAutofit fontScale="90000"/>
          </a:bodyPr>
          <a:lstStyle/>
          <a:p>
            <a:r>
              <a:rPr lang="es-419" b="1" dirty="0">
                <a:latin typeface="Times New Roman" panose="02020603050405020304" pitchFamily="18" charset="0"/>
                <a:cs typeface="Times New Roman" panose="02020603050405020304" pitchFamily="18" charset="0"/>
              </a:rPr>
              <a:t>ESTADO INICIAL DE LA TORRE DE ENFRIAMIENTO</a:t>
            </a:r>
          </a:p>
        </p:txBody>
      </p:sp>
      <p:pic>
        <p:nvPicPr>
          <p:cNvPr id="5" name="Imagen 4">
            <a:extLst>
              <a:ext uri="{FF2B5EF4-FFF2-40B4-BE49-F238E27FC236}">
                <a16:creationId xmlns:a16="http://schemas.microsoft.com/office/drawing/2014/main" id="{33CC85B0-D5C6-41C8-995E-D5F2AA2E327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792" y="1981200"/>
            <a:ext cx="5584508" cy="4140200"/>
          </a:xfrm>
          <a:prstGeom prst="rect">
            <a:avLst/>
          </a:prstGeom>
          <a:noFill/>
          <a:ln>
            <a:noFill/>
          </a:ln>
        </p:spPr>
      </p:pic>
      <p:graphicFrame>
        <p:nvGraphicFramePr>
          <p:cNvPr id="3" name="Tabla 2">
            <a:extLst>
              <a:ext uri="{FF2B5EF4-FFF2-40B4-BE49-F238E27FC236}">
                <a16:creationId xmlns:a16="http://schemas.microsoft.com/office/drawing/2014/main" id="{76BC7771-B560-41DE-97A1-9934281BA60C}"/>
              </a:ext>
            </a:extLst>
          </p:cNvPr>
          <p:cNvGraphicFramePr>
            <a:graphicFrameLocks noGrp="1"/>
          </p:cNvGraphicFramePr>
          <p:nvPr>
            <p:extLst>
              <p:ext uri="{D42A27DB-BD31-4B8C-83A1-F6EECF244321}">
                <p14:modId xmlns:p14="http://schemas.microsoft.com/office/powerpoint/2010/main" val="4180588791"/>
              </p:ext>
            </p:extLst>
          </p:nvPr>
        </p:nvGraphicFramePr>
        <p:xfrm>
          <a:off x="7426326" y="285871"/>
          <a:ext cx="4394200" cy="5515066"/>
        </p:xfrm>
        <a:graphic>
          <a:graphicData uri="http://schemas.openxmlformats.org/drawingml/2006/table">
            <a:tbl>
              <a:tblPr firstRow="1" firstCol="1" bandRow="1"/>
              <a:tblGrid>
                <a:gridCol w="859432">
                  <a:extLst>
                    <a:ext uri="{9D8B030D-6E8A-4147-A177-3AD203B41FA5}">
                      <a16:colId xmlns:a16="http://schemas.microsoft.com/office/drawing/2014/main" val="753959842"/>
                    </a:ext>
                  </a:extLst>
                </a:gridCol>
                <a:gridCol w="3534768">
                  <a:extLst>
                    <a:ext uri="{9D8B030D-6E8A-4147-A177-3AD203B41FA5}">
                      <a16:colId xmlns:a16="http://schemas.microsoft.com/office/drawing/2014/main" val="1906126672"/>
                    </a:ext>
                  </a:extLst>
                </a:gridCol>
              </a:tblGrid>
              <a:tr h="263495">
                <a:tc>
                  <a:txBody>
                    <a:bodyPr/>
                    <a:lstStyle/>
                    <a:p>
                      <a:pPr algn="ctr">
                        <a:lnSpc>
                          <a:spcPct val="150000"/>
                        </a:lnSpc>
                        <a:spcAft>
                          <a:spcPts val="800"/>
                        </a:spcAft>
                      </a:pPr>
                      <a:r>
                        <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rPr>
                        <a:t>ITEM</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Componente</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813595875"/>
                  </a:ext>
                </a:extLst>
              </a:tr>
              <a:tr h="263495">
                <a:tc>
                  <a:txBody>
                    <a:bodyPr/>
                    <a:lstStyle/>
                    <a:p>
                      <a:pPr algn="ctr">
                        <a:lnSpc>
                          <a:spcPct val="150000"/>
                        </a:lnSpc>
                        <a:spcAft>
                          <a:spcPts val="800"/>
                        </a:spcAft>
                      </a:pPr>
                      <a:r>
                        <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a:effectLst/>
                          <a:latin typeface="Times New Roman" panose="02020603050405020304" pitchFamily="18" charset="0"/>
                          <a:ea typeface="Times New Roman" panose="02020603050405020304" pitchFamily="18" charset="0"/>
                          <a:cs typeface="Times New Roman" panose="02020603050405020304" pitchFamily="18" charset="0"/>
                        </a:rPr>
                        <a:t>Motor - Ventilador</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065815002"/>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dirty="0">
                          <a:effectLst/>
                          <a:latin typeface="Times New Roman" panose="02020603050405020304" pitchFamily="18" charset="0"/>
                          <a:ea typeface="Times New Roman" panose="02020603050405020304" pitchFamily="18" charset="0"/>
                          <a:cs typeface="Times New Roman" panose="02020603050405020304" pitchFamily="18" charset="0"/>
                        </a:rPr>
                        <a:t>Tapa superior</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678023372"/>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a:effectLst/>
                          <a:latin typeface="Times New Roman" panose="02020603050405020304" pitchFamily="18" charset="0"/>
                          <a:ea typeface="Times New Roman" panose="02020603050405020304" pitchFamily="18" charset="0"/>
                          <a:cs typeface="Times New Roman" panose="02020603050405020304" pitchFamily="18" charset="0"/>
                        </a:rPr>
                        <a:t>Entrada de agua caliente</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330460060"/>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dirty="0">
                          <a:effectLst/>
                          <a:latin typeface="Times New Roman" panose="02020603050405020304" pitchFamily="18" charset="0"/>
                          <a:ea typeface="Times New Roman" panose="02020603050405020304" pitchFamily="18" charset="0"/>
                          <a:cs typeface="Times New Roman" panose="02020603050405020304" pitchFamily="18" charset="0"/>
                        </a:rPr>
                        <a:t>Válvula de regulación</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85711635"/>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dirty="0">
                          <a:effectLst/>
                          <a:latin typeface="Times New Roman" panose="02020603050405020304" pitchFamily="18" charset="0"/>
                          <a:ea typeface="Times New Roman" panose="02020603050405020304" pitchFamily="18" charset="0"/>
                          <a:cs typeface="Times New Roman" panose="02020603050405020304" pitchFamily="18" charset="0"/>
                        </a:rPr>
                        <a:t>Salida del agua del Condensador</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195974414"/>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a:effectLst/>
                          <a:latin typeface="Times New Roman" panose="02020603050405020304" pitchFamily="18" charset="0"/>
                          <a:ea typeface="Times New Roman" panose="02020603050405020304" pitchFamily="18" charset="0"/>
                          <a:cs typeface="Times New Roman" panose="02020603050405020304" pitchFamily="18" charset="0"/>
                        </a:rPr>
                        <a:t>Entrada de vapor de la turbina</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61390805"/>
                  </a:ext>
                </a:extLst>
              </a:tr>
              <a:tr h="363946">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dirty="0">
                          <a:effectLst/>
                          <a:latin typeface="Times New Roman" panose="02020603050405020304" pitchFamily="18" charset="0"/>
                          <a:ea typeface="Times New Roman" panose="02020603050405020304" pitchFamily="18" charset="0"/>
                          <a:cs typeface="Times New Roman" panose="02020603050405020304" pitchFamily="18" charset="0"/>
                        </a:rPr>
                        <a:t>Salida del condensado</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196845117"/>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dirty="0">
                          <a:effectLst/>
                          <a:latin typeface="Times New Roman" panose="02020603050405020304" pitchFamily="18" charset="0"/>
                          <a:ea typeface="Times New Roman" panose="02020603050405020304" pitchFamily="18" charset="0"/>
                          <a:cs typeface="Times New Roman" panose="02020603050405020304" pitchFamily="18" charset="0"/>
                        </a:rPr>
                        <a:t>Entrada de agua del Condensador</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64150492"/>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a:effectLst/>
                          <a:latin typeface="Times New Roman" panose="02020603050405020304" pitchFamily="18" charset="0"/>
                          <a:ea typeface="Times New Roman" panose="02020603050405020304" pitchFamily="18" charset="0"/>
                          <a:cs typeface="Times New Roman" panose="02020603050405020304" pitchFamily="18" charset="0"/>
                        </a:rPr>
                        <a:t>Bomba</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647157068"/>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dirty="0">
                          <a:effectLst/>
                          <a:latin typeface="Times New Roman" panose="02020603050405020304" pitchFamily="18" charset="0"/>
                          <a:ea typeface="Times New Roman" panose="02020603050405020304" pitchFamily="18" charset="0"/>
                          <a:cs typeface="Times New Roman" panose="02020603050405020304" pitchFamily="18" charset="0"/>
                        </a:rPr>
                        <a:t>Válvula de regulación</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144298721"/>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dirty="0">
                          <a:effectLst/>
                          <a:latin typeface="Times New Roman" panose="02020603050405020304" pitchFamily="18" charset="0"/>
                          <a:ea typeface="Times New Roman" panose="02020603050405020304" pitchFamily="18" charset="0"/>
                          <a:cs typeface="Times New Roman" panose="02020603050405020304" pitchFamily="18" charset="0"/>
                        </a:rPr>
                        <a:t>Salida de agua fría</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885786365"/>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dirty="0">
                          <a:effectLst/>
                          <a:latin typeface="Times New Roman" panose="02020603050405020304" pitchFamily="18" charset="0"/>
                          <a:ea typeface="Times New Roman" panose="02020603050405020304" pitchFamily="18" charset="0"/>
                          <a:cs typeface="Times New Roman" panose="02020603050405020304" pitchFamily="18" charset="0"/>
                        </a:rPr>
                        <a:t>Purga</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169051662"/>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dirty="0">
                          <a:effectLst/>
                          <a:latin typeface="Times New Roman" panose="02020603050405020304" pitchFamily="18" charset="0"/>
                          <a:ea typeface="Times New Roman" panose="02020603050405020304" pitchFamily="18" charset="0"/>
                          <a:cs typeface="Times New Roman" panose="02020603050405020304" pitchFamily="18" charset="0"/>
                        </a:rPr>
                        <a:t>Ingreso de agua de reposición</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05423684"/>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dirty="0">
                          <a:effectLst/>
                          <a:latin typeface="Times New Roman" panose="02020603050405020304" pitchFamily="18" charset="0"/>
                          <a:ea typeface="Times New Roman" panose="02020603050405020304" pitchFamily="18" charset="0"/>
                          <a:cs typeface="Times New Roman" panose="02020603050405020304" pitchFamily="18" charset="0"/>
                        </a:rPr>
                        <a:t>Reservorio</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907752743"/>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dirty="0">
                          <a:effectLst/>
                          <a:latin typeface="Times New Roman" panose="02020603050405020304" pitchFamily="18" charset="0"/>
                          <a:ea typeface="Times New Roman" panose="02020603050405020304" pitchFamily="18" charset="0"/>
                          <a:cs typeface="Times New Roman" panose="02020603050405020304" pitchFamily="18" charset="0"/>
                        </a:rPr>
                        <a:t>Ranuras de entrada de aire</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82640509"/>
                  </a:ext>
                </a:extLst>
              </a:tr>
              <a:tr h="263495">
                <a:tc>
                  <a:txBody>
                    <a:bodyPr/>
                    <a:lstStyle/>
                    <a:p>
                      <a:pPr algn="ctr">
                        <a:lnSpc>
                          <a:spcPct val="150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s-EC"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dirty="0">
                          <a:effectLst/>
                          <a:latin typeface="Times New Roman" panose="02020603050405020304" pitchFamily="18" charset="0"/>
                          <a:ea typeface="Times New Roman" panose="02020603050405020304" pitchFamily="18" charset="0"/>
                          <a:cs typeface="Times New Roman" panose="02020603050405020304" pitchFamily="18" charset="0"/>
                        </a:rPr>
                        <a:t>Cuerpo de la Torre de enfriamiento</a:t>
                      </a:r>
                      <a:endParaRPr lang="es-EC"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745302452"/>
                  </a:ext>
                </a:extLst>
              </a:tr>
            </a:tbl>
          </a:graphicData>
        </a:graphic>
      </p:graphicFrame>
    </p:spTree>
    <p:extLst>
      <p:ext uri="{BB962C8B-B14F-4D97-AF65-F5344CB8AC3E}">
        <p14:creationId xmlns:p14="http://schemas.microsoft.com/office/powerpoint/2010/main" val="3474891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71842" y="-97155"/>
            <a:ext cx="10423208" cy="1466850"/>
          </a:xfrm>
        </p:spPr>
        <p:txBody>
          <a:bodyPr>
            <a:normAutofit/>
          </a:bodyPr>
          <a:lstStyle/>
          <a:p>
            <a:r>
              <a:rPr lang="es-419" b="1" dirty="0">
                <a:latin typeface="Times New Roman" panose="02020603050405020304" pitchFamily="18" charset="0"/>
                <a:cs typeface="Times New Roman" panose="02020603050405020304" pitchFamily="18" charset="0"/>
              </a:rPr>
              <a:t>ESTADO INICIAL DE LA TORRE DE ENFRIAMIENTO</a:t>
            </a:r>
          </a:p>
        </p:txBody>
      </p:sp>
      <p:sp>
        <p:nvSpPr>
          <p:cNvPr id="6" name="Rectángulo 5">
            <a:extLst>
              <a:ext uri="{FF2B5EF4-FFF2-40B4-BE49-F238E27FC236}">
                <a16:creationId xmlns:a16="http://schemas.microsoft.com/office/drawing/2014/main" id="{F7B233A4-F14B-48BA-8E40-291165CF5864}"/>
              </a:ext>
            </a:extLst>
          </p:cNvPr>
          <p:cNvSpPr/>
          <p:nvPr/>
        </p:nvSpPr>
        <p:spPr>
          <a:xfrm>
            <a:off x="671834" y="1638548"/>
            <a:ext cx="3604892" cy="3777957"/>
          </a:xfrm>
          <a:prstGeom prst="rect">
            <a:avLst/>
          </a:prstGeom>
        </p:spPr>
        <p:txBody>
          <a:bodyPr wrap="square">
            <a:spAutoFit/>
          </a:bodyPr>
          <a:lstStyle/>
          <a:p>
            <a:pPr lvl="0" algn="just">
              <a:spcAft>
                <a:spcPts val="900"/>
              </a:spcAft>
            </a:pPr>
            <a:r>
              <a:rPr lang="es-ES" sz="3600" b="1" dirty="0">
                <a:latin typeface="Times New Roman" panose="02020603050405020304" pitchFamily="18" charset="0"/>
                <a:cs typeface="Times New Roman" panose="02020603050405020304" pitchFamily="18" charset="0"/>
              </a:rPr>
              <a:t>Carcasa torre de enfriamiento </a:t>
            </a:r>
          </a:p>
          <a:p>
            <a:pPr lvl="0" algn="just">
              <a:spcAft>
                <a:spcPts val="900"/>
              </a:spcAft>
            </a:pPr>
            <a:r>
              <a:rPr lang="es-ES" sz="2000" dirty="0">
                <a:latin typeface="Times New Roman" panose="02020603050405020304" pitchFamily="18" charset="0"/>
                <a:ea typeface="MS Mincho" panose="02020609040205080304" pitchFamily="49" charset="-128"/>
                <a:cs typeface="Times New Roman" panose="02020603050405020304" pitchFamily="18" charset="0"/>
              </a:rPr>
              <a:t>La fibra de vidrio presenta fisuras, socavados y desgaste en uniones, además la conexión entre el cuerpo y la parte superior de la torre es deficiente, el espacio por el cual ingresa aire no presenta una protección que evite el ingreso de desperdicios.</a:t>
            </a:r>
            <a:endParaRPr lang="es-EC" sz="2000" dirty="0">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7" name="Imagen 6">
            <a:extLst>
              <a:ext uri="{FF2B5EF4-FFF2-40B4-BE49-F238E27FC236}">
                <a16:creationId xmlns:a16="http://schemas.microsoft.com/office/drawing/2014/main" id="{92BBB317-5811-4C19-8727-90AAECC3E9B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7452" y="1591558"/>
            <a:ext cx="2573973" cy="4165918"/>
          </a:xfrm>
          <a:prstGeom prst="rect">
            <a:avLst/>
          </a:prstGeom>
          <a:noFill/>
          <a:ln>
            <a:noFill/>
          </a:ln>
        </p:spPr>
      </p:pic>
      <p:pic>
        <p:nvPicPr>
          <p:cNvPr id="8" name="Imagen 7">
            <a:extLst>
              <a:ext uri="{FF2B5EF4-FFF2-40B4-BE49-F238E27FC236}">
                <a16:creationId xmlns:a16="http://schemas.microsoft.com/office/drawing/2014/main" id="{ECA76722-E328-479F-B3D7-9597B78B1301}"/>
              </a:ext>
            </a:extLst>
          </p:cNvPr>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7257" t="27395" r="16841" b="2490"/>
          <a:stretch/>
        </p:blipFill>
        <p:spPr bwMode="auto">
          <a:xfrm>
            <a:off x="8178792" y="3205480"/>
            <a:ext cx="3230888" cy="2698705"/>
          </a:xfrm>
          <a:prstGeom prst="rect">
            <a:avLst/>
          </a:prstGeom>
          <a:noFill/>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1D8D69F2-986A-43FC-B714-71F268C516A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739813" y="730884"/>
            <a:ext cx="1832614" cy="2372996"/>
          </a:xfrm>
          <a:prstGeom prst="rect">
            <a:avLst/>
          </a:prstGeom>
        </p:spPr>
      </p:pic>
    </p:spTree>
    <p:extLst>
      <p:ext uri="{BB962C8B-B14F-4D97-AF65-F5344CB8AC3E}">
        <p14:creationId xmlns:p14="http://schemas.microsoft.com/office/powerpoint/2010/main" val="4088606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30642" y="-66675"/>
            <a:ext cx="10423208" cy="1466850"/>
          </a:xfrm>
        </p:spPr>
        <p:txBody>
          <a:bodyPr>
            <a:normAutofit/>
          </a:bodyPr>
          <a:lstStyle/>
          <a:p>
            <a:r>
              <a:rPr lang="es-419" b="1" dirty="0">
                <a:latin typeface="Times New Roman" panose="02020603050405020304" pitchFamily="18" charset="0"/>
                <a:cs typeface="Times New Roman" panose="02020603050405020304" pitchFamily="18" charset="0"/>
              </a:rPr>
              <a:t>ESTADO INICIAL DE LA TORRE DE ENFRIAMIENTO</a:t>
            </a:r>
          </a:p>
        </p:txBody>
      </p:sp>
      <p:sp>
        <p:nvSpPr>
          <p:cNvPr id="6" name="Rectángulo 5">
            <a:extLst>
              <a:ext uri="{FF2B5EF4-FFF2-40B4-BE49-F238E27FC236}">
                <a16:creationId xmlns:a16="http://schemas.microsoft.com/office/drawing/2014/main" id="{F7B233A4-F14B-48BA-8E40-291165CF5864}"/>
              </a:ext>
            </a:extLst>
          </p:cNvPr>
          <p:cNvSpPr/>
          <p:nvPr/>
        </p:nvSpPr>
        <p:spPr>
          <a:xfrm>
            <a:off x="900433" y="1422574"/>
            <a:ext cx="4648672" cy="2608406"/>
          </a:xfrm>
          <a:prstGeom prst="rect">
            <a:avLst/>
          </a:prstGeom>
        </p:spPr>
        <p:txBody>
          <a:bodyPr wrap="square">
            <a:spAutoFit/>
          </a:bodyPr>
          <a:lstStyle/>
          <a:p>
            <a:pPr lvl="0" algn="just">
              <a:spcAft>
                <a:spcPts val="900"/>
              </a:spcAft>
            </a:pPr>
            <a:r>
              <a:rPr lang="es-ES" sz="3600" b="1" dirty="0">
                <a:latin typeface="Times New Roman" panose="02020603050405020304" pitchFamily="18" charset="0"/>
                <a:cs typeface="Times New Roman" panose="02020603050405020304" pitchFamily="18" charset="0"/>
              </a:rPr>
              <a:t>Motor – Ventilador</a:t>
            </a:r>
          </a:p>
          <a:p>
            <a:pPr lvl="0" algn="just">
              <a:spcAft>
                <a:spcPts val="900"/>
              </a:spcAft>
            </a:pPr>
            <a:r>
              <a:rPr lang="es-ES" sz="2000" dirty="0">
                <a:latin typeface="Times New Roman" panose="02020603050405020304" pitchFamily="18" charset="0"/>
                <a:ea typeface="MS Mincho" panose="02020609040205080304" pitchFamily="49" charset="-128"/>
                <a:cs typeface="Times New Roman" panose="02020603050405020304" pitchFamily="18" charset="0"/>
              </a:rPr>
              <a:t>Presentaba pernos, arandelas y tuercas oxidadas además desgaste en la pintura de los alabes, falta de lubricación en la conexión con el eje. Debido a la falta de ajuste los seis alabes no se encontraban en posición uniforme.</a:t>
            </a:r>
            <a:endParaRPr lang="es-EC" sz="2000" dirty="0">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9" name="Imagen 8">
            <a:extLst>
              <a:ext uri="{FF2B5EF4-FFF2-40B4-BE49-F238E27FC236}">
                <a16:creationId xmlns:a16="http://schemas.microsoft.com/office/drawing/2014/main" id="{3945E59C-062A-4091-8B54-E5216854749C}"/>
              </a:ext>
            </a:extLst>
          </p:cNvPr>
          <p:cNvPicPr/>
          <p:nvPr/>
        </p:nvPicPr>
        <p:blipFill rotWithShape="1">
          <a:blip r:embed="rId2" cstate="print">
            <a:extLst>
              <a:ext uri="{28A0092B-C50C-407E-A947-70E740481C1C}">
                <a14:useLocalDpi xmlns:a14="http://schemas.microsoft.com/office/drawing/2010/main" val="0"/>
              </a:ext>
            </a:extLst>
          </a:blip>
          <a:srcRect l="1708" t="3151" r="10901" b="2451"/>
          <a:stretch/>
        </p:blipFill>
        <p:spPr bwMode="auto">
          <a:xfrm>
            <a:off x="5772150" y="1736812"/>
            <a:ext cx="2579365" cy="2168437"/>
          </a:xfrm>
          <a:prstGeom prst="rect">
            <a:avLst/>
          </a:prstGeom>
          <a:noFill/>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513476B0-73AB-4DE2-9D0C-FAE56A69E63D}"/>
              </a:ext>
            </a:extLst>
          </p:cNvPr>
          <p:cNvPicPr/>
          <p:nvPr/>
        </p:nvPicPr>
        <p:blipFill rotWithShape="1">
          <a:blip r:embed="rId3">
            <a:extLst>
              <a:ext uri="{28A0092B-C50C-407E-A947-70E740481C1C}">
                <a14:useLocalDpi xmlns:a14="http://schemas.microsoft.com/office/drawing/2010/main" val="0"/>
              </a:ext>
            </a:extLst>
          </a:blip>
          <a:srcRect l="33771" t="20982" r="30906" b="19217"/>
          <a:stretch/>
        </p:blipFill>
        <p:spPr bwMode="auto">
          <a:xfrm rot="5400000">
            <a:off x="2427527" y="3197679"/>
            <a:ext cx="1594485" cy="3599815"/>
          </a:xfrm>
          <a:prstGeom prst="rect">
            <a:avLst/>
          </a:prstGeom>
          <a:noFill/>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C68C4BE7-E7AB-45AD-8383-2296F1362448}"/>
              </a:ext>
            </a:extLst>
          </p:cNvPr>
          <p:cNvPicPr/>
          <p:nvPr/>
        </p:nvPicPr>
        <p:blipFill rotWithShape="1">
          <a:blip r:embed="rId4" cstate="print">
            <a:extLst>
              <a:ext uri="{28A0092B-C50C-407E-A947-70E740481C1C}">
                <a14:useLocalDpi xmlns:a14="http://schemas.microsoft.com/office/drawing/2010/main" val="0"/>
              </a:ext>
            </a:extLst>
          </a:blip>
          <a:srcRect l="3828" t="22620" r="6296" b="16504"/>
          <a:stretch/>
        </p:blipFill>
        <p:spPr bwMode="auto">
          <a:xfrm>
            <a:off x="8470265" y="2030582"/>
            <a:ext cx="3188335" cy="1619885"/>
          </a:xfrm>
          <a:prstGeom prst="rect">
            <a:avLst/>
          </a:prstGeom>
          <a:noFill/>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EA18D6A6-61BF-49FF-9164-CFF106E37E5A}"/>
              </a:ext>
            </a:extLst>
          </p:cNvPr>
          <p:cNvSpPr txBox="1"/>
          <p:nvPr/>
        </p:nvSpPr>
        <p:spPr>
          <a:xfrm>
            <a:off x="5908035" y="4163613"/>
            <a:ext cx="5156994" cy="1631216"/>
          </a:xfrm>
          <a:prstGeom prst="rect">
            <a:avLst/>
          </a:prstGeom>
          <a:noFill/>
        </p:spPr>
        <p:txBody>
          <a:bodyPr wrap="square">
            <a:spAutoFit/>
          </a:bodyPr>
          <a:lstStyle/>
          <a:p>
            <a:pPr algn="just">
              <a:spcAft>
                <a:spcPts val="900"/>
              </a:spcAft>
            </a:pPr>
            <a:r>
              <a:rPr lang="es-ES" sz="2000" dirty="0">
                <a:latin typeface="Times New Roman" panose="02020603050405020304" pitchFamily="18" charset="0"/>
                <a:ea typeface="MS Mincho" panose="02020609040205080304" pitchFamily="49" charset="-128"/>
                <a:cs typeface="Times New Roman" panose="02020603050405020304" pitchFamily="18" charset="0"/>
              </a:rPr>
              <a:t>El motor trifásico presentaba desgaste en componentes internos como rodamientos y tapas, ya que se encontraba sin ninguna protección contra el agua y el sol se observó deterioro, oxido y daños en la pintura.</a:t>
            </a:r>
            <a:endParaRPr lang="es-EC" sz="2000" dirty="0">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427306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30642" y="-66675"/>
            <a:ext cx="10423208" cy="1466850"/>
          </a:xfrm>
        </p:spPr>
        <p:txBody>
          <a:bodyPr>
            <a:normAutofit/>
          </a:bodyPr>
          <a:lstStyle/>
          <a:p>
            <a:r>
              <a:rPr lang="es-419" b="1" dirty="0">
                <a:latin typeface="Times New Roman" panose="02020603050405020304" pitchFamily="18" charset="0"/>
                <a:cs typeface="Times New Roman" panose="02020603050405020304" pitchFamily="18" charset="0"/>
              </a:rPr>
              <a:t>ESTADO INICIAL DE LA TORRE DE ENFRIAMIENTO</a:t>
            </a:r>
          </a:p>
        </p:txBody>
      </p:sp>
      <p:sp>
        <p:nvSpPr>
          <p:cNvPr id="6" name="Rectángulo 5">
            <a:extLst>
              <a:ext uri="{FF2B5EF4-FFF2-40B4-BE49-F238E27FC236}">
                <a16:creationId xmlns:a16="http://schemas.microsoft.com/office/drawing/2014/main" id="{F7B233A4-F14B-48BA-8E40-291165CF5864}"/>
              </a:ext>
            </a:extLst>
          </p:cNvPr>
          <p:cNvSpPr/>
          <p:nvPr/>
        </p:nvSpPr>
        <p:spPr>
          <a:xfrm>
            <a:off x="709933" y="1507341"/>
            <a:ext cx="4648672" cy="2300630"/>
          </a:xfrm>
          <a:prstGeom prst="rect">
            <a:avLst/>
          </a:prstGeom>
        </p:spPr>
        <p:txBody>
          <a:bodyPr wrap="square">
            <a:spAutoFit/>
          </a:bodyPr>
          <a:lstStyle/>
          <a:p>
            <a:pPr lvl="0" algn="just">
              <a:spcAft>
                <a:spcPts val="900"/>
              </a:spcAft>
            </a:pPr>
            <a:r>
              <a:rPr lang="es-ES" sz="3600" b="1" dirty="0">
                <a:latin typeface="Times New Roman" panose="02020603050405020304" pitchFamily="18" charset="0"/>
                <a:cs typeface="Times New Roman" panose="02020603050405020304" pitchFamily="18" charset="0"/>
              </a:rPr>
              <a:t>Empaquetadura</a:t>
            </a:r>
          </a:p>
          <a:p>
            <a:pPr lvl="0" algn="just">
              <a:spcAft>
                <a:spcPts val="900"/>
              </a:spcAft>
            </a:pPr>
            <a:r>
              <a:rPr lang="es-ES" sz="2000" dirty="0">
                <a:latin typeface="Times New Roman" panose="02020603050405020304" pitchFamily="18" charset="0"/>
                <a:ea typeface="MS Mincho" panose="02020609040205080304" pitchFamily="49" charset="-128"/>
                <a:cs typeface="Times New Roman" panose="02020603050405020304" pitchFamily="18" charset="0"/>
              </a:rPr>
              <a:t>Tenían desgaste en los bordes y se observó suciedad en el interior en especial el relleno colocado en la parte superior ya que el agua que sale del aspersor golpea directamente en esta zona.</a:t>
            </a:r>
            <a:endParaRPr lang="es-EC" sz="2000" dirty="0">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8" name="Imagen 7">
            <a:extLst>
              <a:ext uri="{FF2B5EF4-FFF2-40B4-BE49-F238E27FC236}">
                <a16:creationId xmlns:a16="http://schemas.microsoft.com/office/drawing/2014/main" id="{CD3BE82B-213F-4883-BF72-8651EF6C9DFF}"/>
              </a:ext>
            </a:extLst>
          </p:cNvPr>
          <p:cNvPicPr/>
          <p:nvPr/>
        </p:nvPicPr>
        <p:blipFill rotWithShape="1">
          <a:blip r:embed="rId2" cstate="print">
            <a:extLst>
              <a:ext uri="{28A0092B-C50C-407E-A947-70E740481C1C}">
                <a14:useLocalDpi xmlns:a14="http://schemas.microsoft.com/office/drawing/2010/main" val="0"/>
              </a:ext>
            </a:extLst>
          </a:blip>
          <a:srcRect l="-1" t="-1" r="1379" b="487"/>
          <a:stretch/>
        </p:blipFill>
        <p:spPr bwMode="auto">
          <a:xfrm>
            <a:off x="6096000" y="1869291"/>
            <a:ext cx="4298315" cy="3305299"/>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75BB138D-86EA-48FD-B9D4-5D12626C9C9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0284" y="3915136"/>
            <a:ext cx="4298314" cy="2180863"/>
          </a:xfrm>
          <a:prstGeom prst="rect">
            <a:avLst/>
          </a:prstGeom>
          <a:noFill/>
          <a:ln>
            <a:noFill/>
          </a:ln>
        </p:spPr>
      </p:pic>
    </p:spTree>
    <p:extLst>
      <p:ext uri="{BB962C8B-B14F-4D97-AF65-F5344CB8AC3E}">
        <p14:creationId xmlns:p14="http://schemas.microsoft.com/office/powerpoint/2010/main" val="883002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30642" y="-66675"/>
            <a:ext cx="10423208" cy="1466850"/>
          </a:xfrm>
        </p:spPr>
        <p:txBody>
          <a:bodyPr>
            <a:normAutofit/>
          </a:bodyPr>
          <a:lstStyle/>
          <a:p>
            <a:r>
              <a:rPr lang="es-419" b="1" dirty="0">
                <a:latin typeface="Times New Roman" panose="02020603050405020304" pitchFamily="18" charset="0"/>
                <a:cs typeface="Times New Roman" panose="02020603050405020304" pitchFamily="18" charset="0"/>
              </a:rPr>
              <a:t>ESTADO INICIAL DE LA TORRE DE ENFRIAMIENTO</a:t>
            </a:r>
          </a:p>
        </p:txBody>
      </p:sp>
      <p:sp>
        <p:nvSpPr>
          <p:cNvPr id="6" name="Rectángulo 5">
            <a:extLst>
              <a:ext uri="{FF2B5EF4-FFF2-40B4-BE49-F238E27FC236}">
                <a16:creationId xmlns:a16="http://schemas.microsoft.com/office/drawing/2014/main" id="{F7B233A4-F14B-48BA-8E40-291165CF5864}"/>
              </a:ext>
            </a:extLst>
          </p:cNvPr>
          <p:cNvSpPr/>
          <p:nvPr/>
        </p:nvSpPr>
        <p:spPr>
          <a:xfrm>
            <a:off x="709933" y="1507341"/>
            <a:ext cx="4595492" cy="3162404"/>
          </a:xfrm>
          <a:prstGeom prst="rect">
            <a:avLst/>
          </a:prstGeom>
        </p:spPr>
        <p:txBody>
          <a:bodyPr wrap="square">
            <a:spAutoFit/>
          </a:bodyPr>
          <a:lstStyle/>
          <a:p>
            <a:pPr lvl="0" algn="just">
              <a:spcAft>
                <a:spcPts val="900"/>
              </a:spcAft>
            </a:pPr>
            <a:r>
              <a:rPr lang="es-ES" sz="3600" b="1" dirty="0">
                <a:latin typeface="Times New Roman" panose="02020603050405020304" pitchFamily="18" charset="0"/>
                <a:cs typeface="Times New Roman" panose="02020603050405020304" pitchFamily="18" charset="0"/>
              </a:rPr>
              <a:t>Tuberías de la Torre de Enfriamiento </a:t>
            </a:r>
          </a:p>
          <a:p>
            <a:pPr lvl="0" algn="just">
              <a:spcAft>
                <a:spcPts val="900"/>
              </a:spcAft>
            </a:pPr>
            <a:r>
              <a:rPr lang="es-ES" sz="2000" dirty="0">
                <a:latin typeface="Times New Roman" panose="02020603050405020304" pitchFamily="18" charset="0"/>
                <a:ea typeface="MS Mincho" panose="02020609040205080304" pitchFamily="49" charset="-128"/>
                <a:cs typeface="Times New Roman" panose="02020603050405020304" pitchFamily="18" charset="0"/>
              </a:rPr>
              <a:t>En la conexión de la tubería de agua caliente y la torre se encontró una fuga y exceso de pegamento, de igual forma la brida presentaba pernos, rodelas y tuercas oxidadas. El empaque entre las bridas de la no sellaba la junta.</a:t>
            </a:r>
            <a:endParaRPr lang="es-EC" sz="2000" dirty="0">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7" name="Imagen 6">
            <a:extLst>
              <a:ext uri="{FF2B5EF4-FFF2-40B4-BE49-F238E27FC236}">
                <a16:creationId xmlns:a16="http://schemas.microsoft.com/office/drawing/2014/main" id="{1A76A2BE-BB84-4856-A34F-27EA43822914}"/>
              </a:ext>
            </a:extLst>
          </p:cNvPr>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068820" y="1507341"/>
            <a:ext cx="3698240" cy="2780665"/>
          </a:xfrm>
          <a:prstGeom prst="rect">
            <a:avLst/>
          </a:prstGeom>
        </p:spPr>
      </p:pic>
      <p:pic>
        <p:nvPicPr>
          <p:cNvPr id="9" name="Imagen 8">
            <a:extLst>
              <a:ext uri="{FF2B5EF4-FFF2-40B4-BE49-F238E27FC236}">
                <a16:creationId xmlns:a16="http://schemas.microsoft.com/office/drawing/2014/main" id="{FD0B451F-D34D-4831-B9BC-9BB2AE2CC0D7}"/>
              </a:ext>
            </a:extLst>
          </p:cNvPr>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8750" t="27499" r="20683" b="45110"/>
          <a:stretch/>
        </p:blipFill>
        <p:spPr bwMode="auto">
          <a:xfrm>
            <a:off x="3512821" y="4561331"/>
            <a:ext cx="2033270" cy="1578656"/>
          </a:xfrm>
          <a:prstGeom prst="rect">
            <a:avLst/>
          </a:prstGeom>
          <a:noFill/>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ACCE59B1-DD77-423F-8B51-0FCCDFEC164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546090" y="4561331"/>
            <a:ext cx="1934210" cy="1578656"/>
          </a:xfrm>
          <a:prstGeom prst="rect">
            <a:avLst/>
          </a:prstGeom>
        </p:spPr>
      </p:pic>
    </p:spTree>
    <p:extLst>
      <p:ext uri="{BB962C8B-B14F-4D97-AF65-F5344CB8AC3E}">
        <p14:creationId xmlns:p14="http://schemas.microsoft.com/office/powerpoint/2010/main" val="2875010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30642" y="-66675"/>
            <a:ext cx="10423208" cy="1466850"/>
          </a:xfrm>
        </p:spPr>
        <p:txBody>
          <a:bodyPr>
            <a:normAutofit/>
          </a:bodyPr>
          <a:lstStyle/>
          <a:p>
            <a:r>
              <a:rPr lang="es-419" b="1" dirty="0">
                <a:latin typeface="Times New Roman" panose="02020603050405020304" pitchFamily="18" charset="0"/>
                <a:cs typeface="Times New Roman" panose="02020603050405020304" pitchFamily="18" charset="0"/>
              </a:rPr>
              <a:t>ESTADO ACTUAL DE LA TORRE DE ENFRIAMIENTO</a:t>
            </a:r>
          </a:p>
        </p:txBody>
      </p:sp>
      <p:sp>
        <p:nvSpPr>
          <p:cNvPr id="6" name="Rectángulo 5">
            <a:extLst>
              <a:ext uri="{FF2B5EF4-FFF2-40B4-BE49-F238E27FC236}">
                <a16:creationId xmlns:a16="http://schemas.microsoft.com/office/drawing/2014/main" id="{F7B233A4-F14B-48BA-8E40-291165CF5864}"/>
              </a:ext>
            </a:extLst>
          </p:cNvPr>
          <p:cNvSpPr/>
          <p:nvPr/>
        </p:nvSpPr>
        <p:spPr>
          <a:xfrm>
            <a:off x="875030" y="1547981"/>
            <a:ext cx="6267450" cy="2300630"/>
          </a:xfrm>
          <a:prstGeom prst="rect">
            <a:avLst/>
          </a:prstGeom>
        </p:spPr>
        <p:txBody>
          <a:bodyPr wrap="square">
            <a:spAutoFit/>
          </a:bodyPr>
          <a:lstStyle/>
          <a:p>
            <a:pPr lvl="0" algn="just">
              <a:spcAft>
                <a:spcPts val="900"/>
              </a:spcAft>
            </a:pPr>
            <a:r>
              <a:rPr lang="es-ES" sz="3600" b="1" dirty="0">
                <a:latin typeface="Times New Roman" panose="02020603050405020304" pitchFamily="18" charset="0"/>
                <a:cs typeface="Times New Roman" panose="02020603050405020304" pitchFamily="18" charset="0"/>
              </a:rPr>
              <a:t>Reparación estructural </a:t>
            </a:r>
          </a:p>
          <a:p>
            <a:pPr lvl="0" algn="just">
              <a:spcAft>
                <a:spcPts val="900"/>
              </a:spcAft>
            </a:pPr>
            <a:r>
              <a:rPr lang="es-ES" sz="2000" dirty="0">
                <a:latin typeface="Times New Roman" panose="02020603050405020304" pitchFamily="18" charset="0"/>
                <a:ea typeface="MS Mincho" panose="02020609040205080304" pitchFamily="49" charset="-128"/>
                <a:cs typeface="Times New Roman" panose="02020603050405020304" pitchFamily="18" charset="0"/>
              </a:rPr>
              <a:t>Una vez detectados los problemas se procedió a rellenar agujeros presentes en la superficie exterior de la torre utilizando masilla epóxica en los casos leves y se empleó fibra de vidrio y resina para secciones con daños críticos en las ranuras de entrada de aire. </a:t>
            </a:r>
            <a:endParaRPr lang="es-EC" sz="2000" dirty="0">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8" name="Imagen 7">
            <a:extLst>
              <a:ext uri="{FF2B5EF4-FFF2-40B4-BE49-F238E27FC236}">
                <a16:creationId xmlns:a16="http://schemas.microsoft.com/office/drawing/2014/main" id="{72BE6497-7127-44A7-B265-B4659862A7E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7676" y="1613815"/>
            <a:ext cx="3069588" cy="3630369"/>
          </a:xfrm>
          <a:prstGeom prst="rect">
            <a:avLst/>
          </a:prstGeom>
          <a:noFill/>
          <a:ln>
            <a:noFill/>
          </a:ln>
        </p:spPr>
      </p:pic>
      <p:pic>
        <p:nvPicPr>
          <p:cNvPr id="10" name="Imagen 9">
            <a:extLst>
              <a:ext uri="{FF2B5EF4-FFF2-40B4-BE49-F238E27FC236}">
                <a16:creationId xmlns:a16="http://schemas.microsoft.com/office/drawing/2014/main" id="{37432EE8-9526-4091-BB05-356CBAC9CE2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90" y="3996416"/>
            <a:ext cx="2934970" cy="2191023"/>
          </a:xfrm>
          <a:prstGeom prst="rect">
            <a:avLst/>
          </a:prstGeom>
          <a:noFill/>
          <a:ln>
            <a:noFill/>
          </a:ln>
        </p:spPr>
      </p:pic>
      <p:pic>
        <p:nvPicPr>
          <p:cNvPr id="12" name="Imagen 11">
            <a:extLst>
              <a:ext uri="{FF2B5EF4-FFF2-40B4-BE49-F238E27FC236}">
                <a16:creationId xmlns:a16="http://schemas.microsoft.com/office/drawing/2014/main" id="{8AC3C811-869E-4430-8005-28FA8CD86BCA}"/>
              </a:ext>
            </a:extLst>
          </p:cNvPr>
          <p:cNvPicPr/>
          <p:nvPr/>
        </p:nvPicPr>
        <p:blipFill rotWithShape="1">
          <a:blip r:embed="rId4">
            <a:extLst>
              <a:ext uri="{28A0092B-C50C-407E-A947-70E740481C1C}">
                <a14:useLocalDpi xmlns:a14="http://schemas.microsoft.com/office/drawing/2010/main" val="0"/>
              </a:ext>
            </a:extLst>
          </a:blip>
          <a:srcRect l="10810" t="5419" r="11386" b="6380"/>
          <a:stretch/>
        </p:blipFill>
        <p:spPr bwMode="auto">
          <a:xfrm>
            <a:off x="3401698" y="3996415"/>
            <a:ext cx="2460622" cy="2191023"/>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B311CB99-2212-47C3-975C-9A197F66E1C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862320" y="3996414"/>
            <a:ext cx="1666240" cy="2191022"/>
          </a:xfrm>
          <a:prstGeom prst="rect">
            <a:avLst/>
          </a:prstGeom>
        </p:spPr>
      </p:pic>
    </p:spTree>
    <p:extLst>
      <p:ext uri="{BB962C8B-B14F-4D97-AF65-F5344CB8AC3E}">
        <p14:creationId xmlns:p14="http://schemas.microsoft.com/office/powerpoint/2010/main" val="3505790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30642" y="-66675"/>
            <a:ext cx="10423208" cy="1466850"/>
          </a:xfrm>
        </p:spPr>
        <p:txBody>
          <a:bodyPr>
            <a:normAutofit/>
          </a:bodyPr>
          <a:lstStyle/>
          <a:p>
            <a:r>
              <a:rPr lang="es-419" b="1" dirty="0">
                <a:latin typeface="Times New Roman" panose="02020603050405020304" pitchFamily="18" charset="0"/>
                <a:cs typeface="Times New Roman" panose="02020603050405020304" pitchFamily="18" charset="0"/>
              </a:rPr>
              <a:t>ESTADO ACTUAL DE LA TORRE DE ENFRIAMIENTO</a:t>
            </a:r>
          </a:p>
        </p:txBody>
      </p:sp>
      <p:sp>
        <p:nvSpPr>
          <p:cNvPr id="6" name="Rectángulo 5">
            <a:extLst>
              <a:ext uri="{FF2B5EF4-FFF2-40B4-BE49-F238E27FC236}">
                <a16:creationId xmlns:a16="http://schemas.microsoft.com/office/drawing/2014/main" id="{F7B233A4-F14B-48BA-8E40-291165CF5864}"/>
              </a:ext>
            </a:extLst>
          </p:cNvPr>
          <p:cNvSpPr/>
          <p:nvPr/>
        </p:nvSpPr>
        <p:spPr>
          <a:xfrm>
            <a:off x="312494" y="1377314"/>
            <a:ext cx="7162800" cy="2300630"/>
          </a:xfrm>
          <a:prstGeom prst="rect">
            <a:avLst/>
          </a:prstGeom>
        </p:spPr>
        <p:txBody>
          <a:bodyPr wrap="square">
            <a:spAutoFit/>
          </a:bodyPr>
          <a:lstStyle/>
          <a:p>
            <a:pPr lvl="0" algn="just">
              <a:spcAft>
                <a:spcPts val="900"/>
              </a:spcAft>
            </a:pPr>
            <a:r>
              <a:rPr lang="es-ES" sz="3600" b="1" dirty="0">
                <a:latin typeface="Times New Roman" panose="02020603050405020304" pitchFamily="18" charset="0"/>
                <a:cs typeface="Times New Roman" panose="02020603050405020304" pitchFamily="18" charset="0"/>
              </a:rPr>
              <a:t>Recuperación Motor – Ventilador</a:t>
            </a:r>
          </a:p>
          <a:p>
            <a:pPr lvl="0" algn="just">
              <a:spcAft>
                <a:spcPts val="900"/>
              </a:spcAft>
            </a:pPr>
            <a:r>
              <a:rPr lang="es-ES" sz="2000" dirty="0">
                <a:latin typeface="Times New Roman" panose="02020603050405020304" pitchFamily="18" charset="0"/>
                <a:ea typeface="MS Mincho" panose="02020609040205080304" pitchFamily="49" charset="-128"/>
                <a:cs typeface="Times New Roman" panose="02020603050405020304" pitchFamily="18" charset="0"/>
              </a:rPr>
              <a:t>Para el mantenimiento de los componentes del motor se realizó el desmontaje del estator para lavarlo en seco y barnizarlo, además se reemplazaron los rodamientos 6203 y 6205 finalmente se montaron los elementos, se aplicó pintura exterior y se realizaron pruebas de funcionamiento.</a:t>
            </a:r>
            <a:endParaRPr lang="es-EC" sz="2000" dirty="0">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9" name="Imagen 8">
            <a:extLst>
              <a:ext uri="{FF2B5EF4-FFF2-40B4-BE49-F238E27FC236}">
                <a16:creationId xmlns:a16="http://schemas.microsoft.com/office/drawing/2014/main" id="{A7B17082-45F5-41E7-8FE1-8A7351265655}"/>
              </a:ext>
            </a:extLst>
          </p:cNvPr>
          <p:cNvPicPr/>
          <p:nvPr/>
        </p:nvPicPr>
        <p:blipFill rotWithShape="1">
          <a:blip r:embed="rId2" cstate="print">
            <a:extLst>
              <a:ext uri="{28A0092B-C50C-407E-A947-70E740481C1C}">
                <a14:useLocalDpi xmlns:a14="http://schemas.microsoft.com/office/drawing/2010/main" val="0"/>
              </a:ext>
            </a:extLst>
          </a:blip>
          <a:srcRect l="22996" t="21348" r="20299" b="3852"/>
          <a:stretch/>
        </p:blipFill>
        <p:spPr bwMode="auto">
          <a:xfrm>
            <a:off x="1617437" y="3765429"/>
            <a:ext cx="2391867" cy="2369038"/>
          </a:xfrm>
          <a:prstGeom prst="rect">
            <a:avLst/>
          </a:prstGeom>
          <a:noFill/>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144A11FE-0AEF-4486-8BDC-DAA858AA5167}"/>
              </a:ext>
            </a:extLst>
          </p:cNvPr>
          <p:cNvPicPr/>
          <p:nvPr/>
        </p:nvPicPr>
        <p:blipFill rotWithShape="1">
          <a:blip r:embed="rId3" cstate="print">
            <a:extLst>
              <a:ext uri="{28A0092B-C50C-407E-A947-70E740481C1C}">
                <a14:useLocalDpi xmlns:a14="http://schemas.microsoft.com/office/drawing/2010/main" val="0"/>
              </a:ext>
            </a:extLst>
          </a:blip>
          <a:srcRect l="10775" t="14059" r="4140" b="35316"/>
          <a:stretch/>
        </p:blipFill>
        <p:spPr bwMode="auto">
          <a:xfrm>
            <a:off x="8009927" y="2102118"/>
            <a:ext cx="3209290" cy="3151652"/>
          </a:xfrm>
          <a:prstGeom prst="rect">
            <a:avLst/>
          </a:prstGeom>
          <a:noFill/>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85A21772-D063-40EB-88E2-744C62F3D920}"/>
              </a:ext>
            </a:extLst>
          </p:cNvPr>
          <p:cNvPicPr/>
          <p:nvPr/>
        </p:nvPicPr>
        <p:blipFill rotWithShape="1">
          <a:blip r:embed="rId4" cstate="print">
            <a:extLst>
              <a:ext uri="{28A0092B-C50C-407E-A947-70E740481C1C}">
                <a14:useLocalDpi xmlns:a14="http://schemas.microsoft.com/office/drawing/2010/main" val="0"/>
              </a:ext>
            </a:extLst>
          </a:blip>
          <a:srcRect l="10350" t="3583" r="22506" b="1274"/>
          <a:stretch/>
        </p:blipFill>
        <p:spPr bwMode="auto">
          <a:xfrm rot="16200000">
            <a:off x="4759424" y="3516119"/>
            <a:ext cx="1517650" cy="28676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242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30642" y="-66675"/>
            <a:ext cx="10423208" cy="1466850"/>
          </a:xfrm>
        </p:spPr>
        <p:txBody>
          <a:bodyPr>
            <a:normAutofit/>
          </a:bodyPr>
          <a:lstStyle/>
          <a:p>
            <a:r>
              <a:rPr lang="es-419" b="1" dirty="0">
                <a:latin typeface="Times New Roman" panose="02020603050405020304" pitchFamily="18" charset="0"/>
                <a:cs typeface="Times New Roman" panose="02020603050405020304" pitchFamily="18" charset="0"/>
              </a:rPr>
              <a:t>ESTADO ACTUAL DE LA TORRE DE ENFRIAMIENTO</a:t>
            </a:r>
          </a:p>
        </p:txBody>
      </p:sp>
      <p:sp>
        <p:nvSpPr>
          <p:cNvPr id="6" name="Rectángulo 5">
            <a:extLst>
              <a:ext uri="{FF2B5EF4-FFF2-40B4-BE49-F238E27FC236}">
                <a16:creationId xmlns:a16="http://schemas.microsoft.com/office/drawing/2014/main" id="{F7B233A4-F14B-48BA-8E40-291165CF5864}"/>
              </a:ext>
            </a:extLst>
          </p:cNvPr>
          <p:cNvSpPr/>
          <p:nvPr/>
        </p:nvSpPr>
        <p:spPr>
          <a:xfrm>
            <a:off x="5524770" y="1316276"/>
            <a:ext cx="5632276" cy="2669962"/>
          </a:xfrm>
          <a:prstGeom prst="rect">
            <a:avLst/>
          </a:prstGeom>
        </p:spPr>
        <p:txBody>
          <a:bodyPr wrap="square">
            <a:spAutoFit/>
          </a:bodyPr>
          <a:lstStyle/>
          <a:p>
            <a:pPr algn="just">
              <a:spcAft>
                <a:spcPts val="900"/>
              </a:spcAft>
            </a:pPr>
            <a:r>
              <a:rPr lang="es-ES" sz="3200" b="1" dirty="0">
                <a:latin typeface="Times New Roman" panose="02020603050405020304" pitchFamily="18" charset="0"/>
                <a:cs typeface="Times New Roman" panose="02020603050405020304" pitchFamily="18" charset="0"/>
              </a:rPr>
              <a:t>Sustitución de empaquetadura deteriorada </a:t>
            </a:r>
          </a:p>
          <a:p>
            <a:pPr algn="just">
              <a:spcAft>
                <a:spcPts val="900"/>
              </a:spcAft>
            </a:pPr>
            <a:r>
              <a:rPr lang="es-EC" sz="1600" dirty="0">
                <a:effectLst/>
                <a:latin typeface="Times New Roman" panose="02020603050405020304" pitchFamily="18" charset="0"/>
                <a:ea typeface="MS Mincho" panose="02020609040205080304" pitchFamily="49" charset="-128"/>
                <a:cs typeface="Times New Roman" panose="02020603050405020304" pitchFamily="18" charset="0"/>
              </a:rPr>
              <a:t>Se reemplazo el tercer nivel del relleno por un nuevo fabricado con una matriz de tol tomando como referencia la forma de la empaquetadura dañada, el proceso de fabricación consiste en cortar del material PVC rígido en secciones rectangulares de 15cm x 40cm, después se procede a calentar la plancha mientras se prensa la </a:t>
            </a:r>
            <a:r>
              <a:rPr lang="es-EC" sz="1600" dirty="0">
                <a:latin typeface="Times New Roman" panose="02020603050405020304" pitchFamily="18" charset="0"/>
                <a:ea typeface="MS Mincho" panose="02020609040205080304" pitchFamily="49" charset="-128"/>
                <a:cs typeface="Times New Roman" panose="02020603050405020304" pitchFamily="18" charset="0"/>
              </a:rPr>
              <a:t>matriz </a:t>
            </a:r>
            <a:r>
              <a:rPr lang="es-EC" sz="1600" dirty="0">
                <a:effectLst/>
                <a:latin typeface="Times New Roman" panose="02020603050405020304" pitchFamily="18" charset="0"/>
                <a:ea typeface="MS Mincho" panose="02020609040205080304" pitchFamily="49" charset="-128"/>
                <a:cs typeface="Times New Roman" panose="02020603050405020304" pitchFamily="18" charset="0"/>
              </a:rPr>
              <a:t>hasta deformarla.</a:t>
            </a:r>
          </a:p>
        </p:txBody>
      </p:sp>
      <p:pic>
        <p:nvPicPr>
          <p:cNvPr id="7" name="Imagen 6">
            <a:extLst>
              <a:ext uri="{FF2B5EF4-FFF2-40B4-BE49-F238E27FC236}">
                <a16:creationId xmlns:a16="http://schemas.microsoft.com/office/drawing/2014/main" id="{43D3BAD8-150D-4F4D-8447-95E625E97C9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40908" y="4220624"/>
            <a:ext cx="3319657" cy="1648261"/>
          </a:xfrm>
          <a:prstGeom prst="rect">
            <a:avLst/>
          </a:prstGeom>
        </p:spPr>
      </p:pic>
      <p:pic>
        <p:nvPicPr>
          <p:cNvPr id="12" name="Imagen 11">
            <a:extLst>
              <a:ext uri="{FF2B5EF4-FFF2-40B4-BE49-F238E27FC236}">
                <a16:creationId xmlns:a16="http://schemas.microsoft.com/office/drawing/2014/main" id="{486CEBF1-82B6-4264-83E6-E6443FACE252}"/>
              </a:ext>
            </a:extLst>
          </p:cNvPr>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9466" t="8557" r="8226" b="60289"/>
          <a:stretch/>
        </p:blipFill>
        <p:spPr bwMode="auto">
          <a:xfrm>
            <a:off x="1025777" y="4061481"/>
            <a:ext cx="3080323" cy="2208365"/>
          </a:xfrm>
          <a:prstGeom prst="rect">
            <a:avLst/>
          </a:prstGeom>
          <a:noFill/>
          <a:ln>
            <a:noFill/>
          </a:ln>
        </p:spPr>
      </p:pic>
      <p:pic>
        <p:nvPicPr>
          <p:cNvPr id="3" name="Imagen 2">
            <a:extLst>
              <a:ext uri="{FF2B5EF4-FFF2-40B4-BE49-F238E27FC236}">
                <a16:creationId xmlns:a16="http://schemas.microsoft.com/office/drawing/2014/main" id="{11B1E953-703F-46CE-8CA4-B3AB95CB8F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4674" t="26631" r="2650" b="12014"/>
          <a:stretch/>
        </p:blipFill>
        <p:spPr>
          <a:xfrm>
            <a:off x="5636221" y="4061481"/>
            <a:ext cx="1987420" cy="1966548"/>
          </a:xfrm>
          <a:prstGeom prst="rect">
            <a:avLst/>
          </a:prstGeom>
        </p:spPr>
      </p:pic>
      <p:pic>
        <p:nvPicPr>
          <p:cNvPr id="13" name="Imagen 12">
            <a:extLst>
              <a:ext uri="{FF2B5EF4-FFF2-40B4-BE49-F238E27FC236}">
                <a16:creationId xmlns:a16="http://schemas.microsoft.com/office/drawing/2014/main" id="{549EBEA4-57D8-4D4F-9C12-79ACB52FA53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r="19370"/>
          <a:stretch/>
        </p:blipFill>
        <p:spPr>
          <a:xfrm rot="16200000">
            <a:off x="1277459" y="642295"/>
            <a:ext cx="2576961" cy="4261410"/>
          </a:xfrm>
          <a:prstGeom prst="rect">
            <a:avLst/>
          </a:prstGeom>
        </p:spPr>
      </p:pic>
    </p:spTree>
    <p:extLst>
      <p:ext uri="{BB962C8B-B14F-4D97-AF65-F5344CB8AC3E}">
        <p14:creationId xmlns:p14="http://schemas.microsoft.com/office/powerpoint/2010/main" val="472924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5115AC4-41B1-4CE5-B3D9-BE3CF97559A5}"/>
              </a:ext>
            </a:extLst>
          </p:cNvPr>
          <p:cNvSpPr txBox="1"/>
          <p:nvPr/>
        </p:nvSpPr>
        <p:spPr>
          <a:xfrm>
            <a:off x="4410379" y="0"/>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ANTECEDENTES</a:t>
            </a:r>
          </a:p>
        </p:txBody>
      </p:sp>
      <p:sp>
        <p:nvSpPr>
          <p:cNvPr id="13" name="Rectángulo 12">
            <a:extLst>
              <a:ext uri="{FF2B5EF4-FFF2-40B4-BE49-F238E27FC236}">
                <a16:creationId xmlns:a16="http://schemas.microsoft.com/office/drawing/2014/main" id="{F73F0EFE-0BD4-4B44-BE7D-29F4F9256BD7}"/>
              </a:ext>
            </a:extLst>
          </p:cNvPr>
          <p:cNvSpPr/>
          <p:nvPr/>
        </p:nvSpPr>
        <p:spPr>
          <a:xfrm>
            <a:off x="672832" y="1705583"/>
            <a:ext cx="3980191" cy="3046988"/>
          </a:xfrm>
          <a:prstGeom prst="rect">
            <a:avLst/>
          </a:prstGeom>
        </p:spPr>
        <p:txBody>
          <a:bodyPr wrap="square">
            <a:spAutoFit/>
          </a:bodyPr>
          <a:lstStyle/>
          <a:p>
            <a:pPr marL="285750" lvl="0" indent="-285750" algn="just">
              <a:spcAft>
                <a:spcPts val="1200"/>
              </a:spcAft>
              <a:buFont typeface="Arial" panose="020B0604020202020204" pitchFamily="34" charset="0"/>
              <a:buChar char="•"/>
            </a:pPr>
            <a:r>
              <a:rPr lang="es-EC" sz="2400" dirty="0">
                <a:latin typeface="Times New Roman" panose="02020603050405020304" pitchFamily="18" charset="0"/>
                <a:cs typeface="Times New Roman" panose="02020603050405020304" pitchFamily="18" charset="0"/>
              </a:rPr>
              <a:t>En el año 1981 el laboratorio de Conversión de la Energía de la Universidad de las Fuerzas Armadas ESPE, adquiere la Torre de Enfriamiento como sistema anexo a la Planta de Vapor.  </a:t>
            </a:r>
          </a:p>
        </p:txBody>
      </p:sp>
      <p:pic>
        <p:nvPicPr>
          <p:cNvPr id="3" name="Imagen 2">
            <a:extLst>
              <a:ext uri="{FF2B5EF4-FFF2-40B4-BE49-F238E27FC236}">
                <a16:creationId xmlns:a16="http://schemas.microsoft.com/office/drawing/2014/main" id="{6D6DFC8A-40EA-440B-8B38-4D15E268B889}"/>
              </a:ext>
            </a:extLst>
          </p:cNvPr>
          <p:cNvPicPr>
            <a:picLocks noChangeAspect="1"/>
          </p:cNvPicPr>
          <p:nvPr/>
        </p:nvPicPr>
        <p:blipFill rotWithShape="1">
          <a:blip r:embed="rId2">
            <a:extLst>
              <a:ext uri="{28A0092B-C50C-407E-A947-70E740481C1C}">
                <a14:useLocalDpi xmlns:a14="http://schemas.microsoft.com/office/drawing/2010/main" val="0"/>
              </a:ext>
            </a:extLst>
          </a:blip>
          <a:srcRect l="16493" t="15304" r="3982" b="3121"/>
          <a:stretch/>
        </p:blipFill>
        <p:spPr>
          <a:xfrm>
            <a:off x="8613887" y="1196416"/>
            <a:ext cx="2974730" cy="4065322"/>
          </a:xfrm>
          <a:prstGeom prst="rect">
            <a:avLst/>
          </a:prstGeom>
        </p:spPr>
      </p:pic>
      <p:pic>
        <p:nvPicPr>
          <p:cNvPr id="5" name="Imagen 4">
            <a:extLst>
              <a:ext uri="{FF2B5EF4-FFF2-40B4-BE49-F238E27FC236}">
                <a16:creationId xmlns:a16="http://schemas.microsoft.com/office/drawing/2014/main" id="{F0F207BD-EA7B-4A47-B424-E46B699B7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198" y="1196416"/>
            <a:ext cx="3410689" cy="4065322"/>
          </a:xfrm>
          <a:prstGeom prst="rect">
            <a:avLst/>
          </a:prstGeom>
        </p:spPr>
      </p:pic>
    </p:spTree>
    <p:extLst>
      <p:ext uri="{BB962C8B-B14F-4D97-AF65-F5344CB8AC3E}">
        <p14:creationId xmlns:p14="http://schemas.microsoft.com/office/powerpoint/2010/main" val="1317687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30642" y="-66675"/>
            <a:ext cx="10423208" cy="1466850"/>
          </a:xfrm>
        </p:spPr>
        <p:txBody>
          <a:bodyPr>
            <a:normAutofit/>
          </a:bodyPr>
          <a:lstStyle/>
          <a:p>
            <a:r>
              <a:rPr lang="es-419" b="1" dirty="0">
                <a:latin typeface="Times New Roman" panose="02020603050405020304" pitchFamily="18" charset="0"/>
                <a:cs typeface="Times New Roman" panose="02020603050405020304" pitchFamily="18" charset="0"/>
              </a:rPr>
              <a:t>ESTADO ACTUAL DE LA TORRE DE ENFRIAMIENTO</a:t>
            </a:r>
          </a:p>
        </p:txBody>
      </p:sp>
      <p:sp>
        <p:nvSpPr>
          <p:cNvPr id="6" name="Rectángulo 5">
            <a:extLst>
              <a:ext uri="{FF2B5EF4-FFF2-40B4-BE49-F238E27FC236}">
                <a16:creationId xmlns:a16="http://schemas.microsoft.com/office/drawing/2014/main" id="{F7B233A4-F14B-48BA-8E40-291165CF5864}"/>
              </a:ext>
            </a:extLst>
          </p:cNvPr>
          <p:cNvSpPr/>
          <p:nvPr/>
        </p:nvSpPr>
        <p:spPr>
          <a:xfrm>
            <a:off x="978387" y="1420487"/>
            <a:ext cx="3899019" cy="2916183"/>
          </a:xfrm>
          <a:prstGeom prst="rect">
            <a:avLst/>
          </a:prstGeom>
        </p:spPr>
        <p:txBody>
          <a:bodyPr wrap="square">
            <a:spAutoFit/>
          </a:bodyPr>
          <a:lstStyle/>
          <a:p>
            <a:pPr algn="just">
              <a:spcAft>
                <a:spcPts val="900"/>
              </a:spcAft>
            </a:pPr>
            <a:r>
              <a:rPr lang="es-ES" sz="3200" b="1" dirty="0">
                <a:latin typeface="Times New Roman" panose="02020603050405020304" pitchFamily="18" charset="0"/>
                <a:cs typeface="Times New Roman" panose="02020603050405020304" pitchFamily="18" charset="0"/>
              </a:rPr>
              <a:t>Separador de gotas fabricado</a:t>
            </a:r>
          </a:p>
          <a:p>
            <a:r>
              <a:rPr lang="es-ES" sz="1600" dirty="0">
                <a:latin typeface="Times New Roman" panose="02020603050405020304" pitchFamily="18" charset="0"/>
              </a:rPr>
              <a:t>Para las láminas del separador de gotas se utilizó </a:t>
            </a:r>
            <a:r>
              <a:rPr lang="es-ES" sz="1600" dirty="0" err="1">
                <a:latin typeface="Times New Roman" panose="02020603050405020304" pitchFamily="18" charset="0"/>
              </a:rPr>
              <a:t>galvalume</a:t>
            </a:r>
            <a:r>
              <a:rPr lang="es-ES" sz="1600" dirty="0">
                <a:latin typeface="Times New Roman" panose="02020603050405020304" pitchFamily="18" charset="0"/>
              </a:rPr>
              <a:t> de 0.3 mm de espesor, ya que presentan una geometría que permite cambiar la dirección del flujo de aire, se modificó la lámina realizando un doblez en la parte superior de 70⁰ para aumentar el área de contacto.</a:t>
            </a:r>
            <a:endParaRPr lang="en-US" sz="1600" dirty="0">
              <a:latin typeface="Times New Roman" panose="02020603050405020304" pitchFamily="18" charset="0"/>
            </a:endParaRPr>
          </a:p>
        </p:txBody>
      </p:sp>
      <p:pic>
        <p:nvPicPr>
          <p:cNvPr id="8" name="Imagen 7">
            <a:extLst>
              <a:ext uri="{FF2B5EF4-FFF2-40B4-BE49-F238E27FC236}">
                <a16:creationId xmlns:a16="http://schemas.microsoft.com/office/drawing/2014/main" id="{303870B6-9EE9-4EDE-A2BC-9AD5D2C7C027}"/>
              </a:ext>
            </a:extLst>
          </p:cNvPr>
          <p:cNvPicPr/>
          <p:nvPr/>
        </p:nvPicPr>
        <p:blipFill rotWithShape="1">
          <a:blip r:embed="rId2" cstate="print">
            <a:extLst>
              <a:ext uri="{28A0092B-C50C-407E-A947-70E740481C1C}">
                <a14:useLocalDpi xmlns:a14="http://schemas.microsoft.com/office/drawing/2010/main" val="0"/>
              </a:ext>
            </a:extLst>
          </a:blip>
          <a:srcRect t="1622" b="5114"/>
          <a:stretch/>
        </p:blipFill>
        <p:spPr bwMode="auto">
          <a:xfrm>
            <a:off x="6319386" y="1549881"/>
            <a:ext cx="3530050" cy="2430911"/>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D5324AE6-9D72-4FC1-AC6E-BD9FFD792285}"/>
              </a:ext>
            </a:extLst>
          </p:cNvPr>
          <p:cNvPicPr>
            <a:picLocks noChangeAspect="1"/>
          </p:cNvPicPr>
          <p:nvPr/>
        </p:nvPicPr>
        <p:blipFill>
          <a:blip r:embed="rId3"/>
          <a:stretch>
            <a:fillRect/>
          </a:stretch>
        </p:blipFill>
        <p:spPr>
          <a:xfrm>
            <a:off x="492283" y="4611423"/>
            <a:ext cx="5106113" cy="1247949"/>
          </a:xfrm>
          <a:prstGeom prst="rect">
            <a:avLst/>
          </a:prstGeom>
        </p:spPr>
      </p:pic>
      <p:pic>
        <p:nvPicPr>
          <p:cNvPr id="10" name="Imagen 9">
            <a:extLst>
              <a:ext uri="{FF2B5EF4-FFF2-40B4-BE49-F238E27FC236}">
                <a16:creationId xmlns:a16="http://schemas.microsoft.com/office/drawing/2014/main" id="{91CFD21D-4F20-468B-A330-534884D0B88E}"/>
              </a:ext>
            </a:extLst>
          </p:cNvPr>
          <p:cNvPicPr>
            <a:picLocks noChangeAspect="1"/>
          </p:cNvPicPr>
          <p:nvPr/>
        </p:nvPicPr>
        <p:blipFill>
          <a:blip r:embed="rId4"/>
          <a:stretch>
            <a:fillRect/>
          </a:stretch>
        </p:blipFill>
        <p:spPr>
          <a:xfrm>
            <a:off x="6319386" y="4130498"/>
            <a:ext cx="4028816" cy="1860885"/>
          </a:xfrm>
          <a:prstGeom prst="rect">
            <a:avLst/>
          </a:prstGeom>
        </p:spPr>
      </p:pic>
    </p:spTree>
    <p:extLst>
      <p:ext uri="{BB962C8B-B14F-4D97-AF65-F5344CB8AC3E}">
        <p14:creationId xmlns:p14="http://schemas.microsoft.com/office/powerpoint/2010/main" val="1219381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30642" y="-66675"/>
            <a:ext cx="10423208" cy="1466850"/>
          </a:xfrm>
        </p:spPr>
        <p:txBody>
          <a:bodyPr>
            <a:normAutofit/>
          </a:bodyPr>
          <a:lstStyle/>
          <a:p>
            <a:r>
              <a:rPr lang="es-419" b="1" dirty="0">
                <a:latin typeface="Times New Roman" panose="02020603050405020304" pitchFamily="18" charset="0"/>
                <a:cs typeface="Times New Roman" panose="02020603050405020304" pitchFamily="18" charset="0"/>
              </a:rPr>
              <a:t>ESTADO ACTUAL DE LA TORRE DE ENFRIAMIENTO</a:t>
            </a:r>
          </a:p>
        </p:txBody>
      </p:sp>
      <p:sp>
        <p:nvSpPr>
          <p:cNvPr id="7" name="Subtítulo 2">
            <a:extLst>
              <a:ext uri="{FF2B5EF4-FFF2-40B4-BE49-F238E27FC236}">
                <a16:creationId xmlns:a16="http://schemas.microsoft.com/office/drawing/2014/main" id="{9C92942E-A77C-4841-BD57-9A28877CD55F}"/>
              </a:ext>
            </a:extLst>
          </p:cNvPr>
          <p:cNvSpPr txBox="1">
            <a:spLocks/>
          </p:cNvSpPr>
          <p:nvPr/>
        </p:nvSpPr>
        <p:spPr>
          <a:xfrm>
            <a:off x="615839" y="1400176"/>
            <a:ext cx="5446295" cy="9662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800" b="1" dirty="0">
                <a:latin typeface="Times New Roman" panose="02020603050405020304" pitchFamily="18" charset="0"/>
              </a:rPr>
              <a:t>Mantenimiento del sistema de tuberías</a:t>
            </a:r>
          </a:p>
        </p:txBody>
      </p:sp>
      <p:pic>
        <p:nvPicPr>
          <p:cNvPr id="11" name="Imagen 10">
            <a:extLst>
              <a:ext uri="{FF2B5EF4-FFF2-40B4-BE49-F238E27FC236}">
                <a16:creationId xmlns:a16="http://schemas.microsoft.com/office/drawing/2014/main" id="{3DC2872F-EE6C-4C4C-9E34-CF9568CE7331}"/>
              </a:ext>
            </a:extLst>
          </p:cNvPr>
          <p:cNvPicPr/>
          <p:nvPr/>
        </p:nvPicPr>
        <p:blipFill rotWithShape="1">
          <a:blip r:embed="rId2" cstate="print">
            <a:extLst>
              <a:ext uri="{28A0092B-C50C-407E-A947-70E740481C1C}">
                <a14:useLocalDpi xmlns:a14="http://schemas.microsoft.com/office/drawing/2010/main" val="0"/>
              </a:ext>
            </a:extLst>
          </a:blip>
          <a:srcRect l="5516" t="4044" r="6765" b="8811"/>
          <a:stretch/>
        </p:blipFill>
        <p:spPr bwMode="auto">
          <a:xfrm>
            <a:off x="1099842" y="2494399"/>
            <a:ext cx="4721659" cy="3650565"/>
          </a:xfrm>
          <a:prstGeom prst="rect">
            <a:avLst/>
          </a:prstGeom>
          <a:noFill/>
          <a:ln>
            <a:noFill/>
          </a:ln>
          <a:extLst>
            <a:ext uri="{53640926-AAD7-44D8-BBD7-CCE9431645EC}">
              <a14:shadowObscured xmlns:a14="http://schemas.microsoft.com/office/drawing/2010/main"/>
            </a:ext>
          </a:extLst>
        </p:spPr>
      </p:pic>
      <p:sp>
        <p:nvSpPr>
          <p:cNvPr id="12" name="Subtítulo 2">
            <a:extLst>
              <a:ext uri="{FF2B5EF4-FFF2-40B4-BE49-F238E27FC236}">
                <a16:creationId xmlns:a16="http://schemas.microsoft.com/office/drawing/2014/main" id="{2A83AD60-E97E-4FEF-B47E-5ACC984BB433}"/>
              </a:ext>
            </a:extLst>
          </p:cNvPr>
          <p:cNvSpPr txBox="1">
            <a:spLocks/>
          </p:cNvSpPr>
          <p:nvPr/>
        </p:nvSpPr>
        <p:spPr>
          <a:xfrm>
            <a:off x="6062134" y="1400175"/>
            <a:ext cx="5446295" cy="19063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s-ES" sz="3300" b="1" dirty="0">
                <a:latin typeface="Times New Roman" panose="02020603050405020304" pitchFamily="18" charset="0"/>
              </a:rPr>
              <a:t>Reemplazo de brida</a:t>
            </a:r>
          </a:p>
          <a:p>
            <a:r>
              <a:rPr lang="es-ES" dirty="0">
                <a:latin typeface="Times New Roman" panose="02020603050405020304" pitchFamily="18" charset="0"/>
              </a:rPr>
              <a:t>Se reemplazo la brida de PVC , el empaque y los pernos de la conexión, además se utilizó sellante térmico rojo y pagamentos de PVC </a:t>
            </a:r>
          </a:p>
        </p:txBody>
      </p:sp>
      <p:pic>
        <p:nvPicPr>
          <p:cNvPr id="13" name="Imagen 12">
            <a:extLst>
              <a:ext uri="{FF2B5EF4-FFF2-40B4-BE49-F238E27FC236}">
                <a16:creationId xmlns:a16="http://schemas.microsoft.com/office/drawing/2014/main" id="{2314427D-F665-4F83-B9B8-1A5875CC7FAA}"/>
              </a:ext>
            </a:extLst>
          </p:cNvPr>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 t="17472" r="1089" b="18690"/>
          <a:stretch/>
        </p:blipFill>
        <p:spPr bwMode="auto">
          <a:xfrm>
            <a:off x="7449359" y="3766073"/>
            <a:ext cx="2671843" cy="21426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8727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338986" y="78026"/>
            <a:ext cx="5932348" cy="450856"/>
          </a:xfrm>
        </p:spPr>
        <p:txBody>
          <a:bodyPr>
            <a:normAutofit fontScale="90000"/>
          </a:bodyPr>
          <a:lstStyle/>
          <a:p>
            <a:r>
              <a:rPr lang="es-419" b="1" dirty="0">
                <a:latin typeface="Times New Roman" panose="02020603050405020304" pitchFamily="18" charset="0"/>
                <a:cs typeface="Times New Roman" panose="02020603050405020304" pitchFamily="18" charset="0"/>
              </a:rPr>
              <a:t>INSTRUMENTACIÓN</a:t>
            </a:r>
          </a:p>
        </p:txBody>
      </p:sp>
      <p:pic>
        <p:nvPicPr>
          <p:cNvPr id="9" name="Imagen 8">
            <a:extLst>
              <a:ext uri="{FF2B5EF4-FFF2-40B4-BE49-F238E27FC236}">
                <a16:creationId xmlns:a16="http://schemas.microsoft.com/office/drawing/2014/main" id="{4F616DCC-F112-45E1-9270-462F4906D80C}"/>
              </a:ext>
            </a:extLst>
          </p:cNvPr>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73491" y="728133"/>
            <a:ext cx="3874242" cy="5237442"/>
          </a:xfrm>
          <a:prstGeom prst="rect">
            <a:avLst/>
          </a:prstGeom>
          <a:noFill/>
          <a:ln>
            <a:noFill/>
          </a:ln>
        </p:spPr>
      </p:pic>
      <p:pic>
        <p:nvPicPr>
          <p:cNvPr id="10" name="Imagen 9">
            <a:extLst>
              <a:ext uri="{FF2B5EF4-FFF2-40B4-BE49-F238E27FC236}">
                <a16:creationId xmlns:a16="http://schemas.microsoft.com/office/drawing/2014/main" id="{F05951F2-1E7A-474E-A286-4DC3B88A3A1F}"/>
              </a:ext>
            </a:extLst>
          </p:cNvPr>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5547"/>
          <a:stretch/>
        </p:blipFill>
        <p:spPr bwMode="auto">
          <a:xfrm>
            <a:off x="5783067" y="2126425"/>
            <a:ext cx="4614000" cy="3613975"/>
          </a:xfrm>
          <a:prstGeom prst="rect">
            <a:avLst/>
          </a:prstGeom>
          <a:ln>
            <a:noFill/>
          </a:ln>
          <a:extLst>
            <a:ext uri="{53640926-AAD7-44D8-BBD7-CCE9431645EC}">
              <a14:shadowObscured xmlns:a14="http://schemas.microsoft.com/office/drawing/2010/main"/>
            </a:ext>
          </a:extLst>
        </p:spPr>
      </p:pic>
      <p:sp>
        <p:nvSpPr>
          <p:cNvPr id="16" name="CuadroTexto 15">
            <a:extLst>
              <a:ext uri="{FF2B5EF4-FFF2-40B4-BE49-F238E27FC236}">
                <a16:creationId xmlns:a16="http://schemas.microsoft.com/office/drawing/2014/main" id="{7304C1CA-9267-407F-AFBD-1CAA6644CF84}"/>
              </a:ext>
            </a:extLst>
          </p:cNvPr>
          <p:cNvSpPr txBox="1"/>
          <p:nvPr/>
        </p:nvSpPr>
        <p:spPr>
          <a:xfrm>
            <a:off x="5825066" y="710653"/>
            <a:ext cx="5249333" cy="1415772"/>
          </a:xfrm>
          <a:prstGeom prst="rect">
            <a:avLst/>
          </a:prstGeom>
          <a:noFill/>
        </p:spPr>
        <p:txBody>
          <a:bodyPr wrap="square">
            <a:spAutoFit/>
          </a:bodyPr>
          <a:lstStyle/>
          <a:p>
            <a:r>
              <a:rPr lang="es-ES" sz="3200" b="1" dirty="0">
                <a:latin typeface="Times New Roman" panose="02020603050405020304" pitchFamily="18" charset="0"/>
                <a:cs typeface="Times New Roman" panose="02020603050405020304" pitchFamily="18" charset="0"/>
              </a:rPr>
              <a:t>Descripción</a:t>
            </a:r>
          </a:p>
          <a:p>
            <a:r>
              <a:rPr lang="es-ES" dirty="0">
                <a:latin typeface="Times New Roman" panose="02020603050405020304" pitchFamily="18" charset="0"/>
                <a:cs typeface="Times New Roman" panose="02020603050405020304" pitchFamily="18" charset="0"/>
              </a:rPr>
              <a:t>Se instalaron equipos necesarios para obtener datos de temperatura y caudal en puntos específicos para una correcta recolección de información</a:t>
            </a:r>
          </a:p>
        </p:txBody>
      </p:sp>
    </p:spTree>
    <p:extLst>
      <p:ext uri="{BB962C8B-B14F-4D97-AF65-F5344CB8AC3E}">
        <p14:creationId xmlns:p14="http://schemas.microsoft.com/office/powerpoint/2010/main" val="1499149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338986" y="78026"/>
            <a:ext cx="5932348" cy="450856"/>
          </a:xfrm>
        </p:spPr>
        <p:txBody>
          <a:bodyPr>
            <a:normAutofit fontScale="90000"/>
          </a:bodyPr>
          <a:lstStyle/>
          <a:p>
            <a:r>
              <a:rPr lang="es-419" b="1" dirty="0">
                <a:latin typeface="Times New Roman" panose="02020603050405020304" pitchFamily="18" charset="0"/>
                <a:cs typeface="Times New Roman" panose="02020603050405020304" pitchFamily="18" charset="0"/>
              </a:rPr>
              <a:t>INSTRUMENTACIÓN</a:t>
            </a:r>
          </a:p>
        </p:txBody>
      </p:sp>
      <p:sp>
        <p:nvSpPr>
          <p:cNvPr id="16" name="CuadroTexto 15">
            <a:extLst>
              <a:ext uri="{FF2B5EF4-FFF2-40B4-BE49-F238E27FC236}">
                <a16:creationId xmlns:a16="http://schemas.microsoft.com/office/drawing/2014/main" id="{7304C1CA-9267-407F-AFBD-1CAA6644CF84}"/>
              </a:ext>
            </a:extLst>
          </p:cNvPr>
          <p:cNvSpPr txBox="1"/>
          <p:nvPr/>
        </p:nvSpPr>
        <p:spPr>
          <a:xfrm>
            <a:off x="810242" y="882808"/>
            <a:ext cx="4835956" cy="3046988"/>
          </a:xfrm>
          <a:prstGeom prst="rect">
            <a:avLst/>
          </a:prstGeom>
          <a:noFill/>
        </p:spPr>
        <p:txBody>
          <a:bodyPr wrap="square">
            <a:spAutoFit/>
          </a:bodyPr>
          <a:lstStyle/>
          <a:p>
            <a:r>
              <a:rPr lang="es-ES" sz="3600" b="1" dirty="0">
                <a:latin typeface="Times New Roman" panose="02020603050405020304" pitchFamily="18" charset="0"/>
                <a:cs typeface="Times New Roman" panose="02020603050405020304" pitchFamily="18" charset="0"/>
              </a:rPr>
              <a:t>Caudalímetro ultrasónico TUF 2000B.</a:t>
            </a:r>
          </a:p>
          <a:p>
            <a:r>
              <a:rPr lang="es-ES" sz="2400" dirty="0">
                <a:latin typeface="Times New Roman" panose="02020603050405020304" pitchFamily="18" charset="0"/>
              </a:rPr>
              <a:t>Los parámetros básicos que necesita el equipo son: diámetros exterior e interior, espesor, material de la tubería, método de lectura de los transductores y fluido de circulación. </a:t>
            </a:r>
            <a:endParaRPr lang="en-US" sz="2400" dirty="0">
              <a:latin typeface="Times New Roman" panose="02020603050405020304" pitchFamily="18" charset="0"/>
            </a:endParaRPr>
          </a:p>
        </p:txBody>
      </p:sp>
      <p:pic>
        <p:nvPicPr>
          <p:cNvPr id="6" name="Imagen 5">
            <a:extLst>
              <a:ext uri="{FF2B5EF4-FFF2-40B4-BE49-F238E27FC236}">
                <a16:creationId xmlns:a16="http://schemas.microsoft.com/office/drawing/2014/main" id="{1EF15C17-4CAD-4FDC-AB7C-55C042D46874}"/>
              </a:ext>
            </a:extLst>
          </p:cNvPr>
          <p:cNvPicPr/>
          <p:nvPr/>
        </p:nvPicPr>
        <p:blipFill rotWithShape="1">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13048"/>
          <a:stretch/>
        </p:blipFill>
        <p:spPr bwMode="auto">
          <a:xfrm>
            <a:off x="4735951" y="4014246"/>
            <a:ext cx="2291381" cy="2217470"/>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D2770AF0-40CA-4EF2-82E9-03FEC6D5FFA3}"/>
              </a:ext>
            </a:extLst>
          </p:cNvPr>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305160" y="1139489"/>
            <a:ext cx="4540223" cy="2832532"/>
          </a:xfrm>
          <a:prstGeom prst="rect">
            <a:avLst/>
          </a:prstGeom>
        </p:spPr>
      </p:pic>
    </p:spTree>
    <p:extLst>
      <p:ext uri="{BB962C8B-B14F-4D97-AF65-F5344CB8AC3E}">
        <p14:creationId xmlns:p14="http://schemas.microsoft.com/office/powerpoint/2010/main" val="1198897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338986" y="78026"/>
            <a:ext cx="5932348" cy="450856"/>
          </a:xfrm>
        </p:spPr>
        <p:txBody>
          <a:bodyPr>
            <a:normAutofit fontScale="90000"/>
          </a:bodyPr>
          <a:lstStyle/>
          <a:p>
            <a:r>
              <a:rPr lang="es-419" b="1" dirty="0">
                <a:latin typeface="Times New Roman" panose="02020603050405020304" pitchFamily="18" charset="0"/>
                <a:cs typeface="Times New Roman" panose="02020603050405020304" pitchFamily="18" charset="0"/>
              </a:rPr>
              <a:t>INSTRUMENTACIÓN</a:t>
            </a:r>
          </a:p>
        </p:txBody>
      </p:sp>
      <p:sp>
        <p:nvSpPr>
          <p:cNvPr id="16" name="CuadroTexto 15">
            <a:extLst>
              <a:ext uri="{FF2B5EF4-FFF2-40B4-BE49-F238E27FC236}">
                <a16:creationId xmlns:a16="http://schemas.microsoft.com/office/drawing/2014/main" id="{7304C1CA-9267-407F-AFBD-1CAA6644CF84}"/>
              </a:ext>
            </a:extLst>
          </p:cNvPr>
          <p:cNvSpPr txBox="1"/>
          <p:nvPr/>
        </p:nvSpPr>
        <p:spPr>
          <a:xfrm>
            <a:off x="896354" y="951351"/>
            <a:ext cx="3724676" cy="1938992"/>
          </a:xfrm>
          <a:prstGeom prst="rect">
            <a:avLst/>
          </a:prstGeom>
          <a:noFill/>
        </p:spPr>
        <p:txBody>
          <a:bodyPr wrap="square">
            <a:spAutoFit/>
          </a:bodyPr>
          <a:lstStyle/>
          <a:p>
            <a:r>
              <a:rPr lang="es-ES" sz="2000" b="1" dirty="0">
                <a:latin typeface="Times New Roman" panose="02020603050405020304" pitchFamily="18" charset="0"/>
              </a:rPr>
              <a:t>Anemómetro HP-846A</a:t>
            </a:r>
          </a:p>
          <a:p>
            <a:r>
              <a:rPr lang="es-ES" sz="2000" dirty="0">
                <a:latin typeface="Times New Roman" panose="02020603050405020304" pitchFamily="18" charset="0"/>
              </a:rPr>
              <a:t>Es necesario la utilización de este instrumento para obtener la velocidad de salida del ventilador y entrada de aire de la torre de enfriamiento</a:t>
            </a:r>
          </a:p>
        </p:txBody>
      </p:sp>
      <p:pic>
        <p:nvPicPr>
          <p:cNvPr id="5" name="Imagen 4">
            <a:extLst>
              <a:ext uri="{FF2B5EF4-FFF2-40B4-BE49-F238E27FC236}">
                <a16:creationId xmlns:a16="http://schemas.microsoft.com/office/drawing/2014/main" id="{B075D9B5-44D5-42EE-A2DF-A85F157B138D}"/>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7348" y="3293614"/>
            <a:ext cx="3222687" cy="2429563"/>
          </a:xfrm>
          <a:prstGeom prst="rect">
            <a:avLst/>
          </a:prstGeom>
        </p:spPr>
      </p:pic>
      <p:sp>
        <p:nvSpPr>
          <p:cNvPr id="6" name="CuadroTexto 5">
            <a:extLst>
              <a:ext uri="{FF2B5EF4-FFF2-40B4-BE49-F238E27FC236}">
                <a16:creationId xmlns:a16="http://schemas.microsoft.com/office/drawing/2014/main" id="{96A4406D-4348-452F-956C-EF4C9F19D449}"/>
              </a:ext>
            </a:extLst>
          </p:cNvPr>
          <p:cNvSpPr txBox="1"/>
          <p:nvPr/>
        </p:nvSpPr>
        <p:spPr>
          <a:xfrm>
            <a:off x="6305160" y="797462"/>
            <a:ext cx="4323424" cy="2246769"/>
          </a:xfrm>
          <a:prstGeom prst="rect">
            <a:avLst/>
          </a:prstGeom>
          <a:noFill/>
        </p:spPr>
        <p:txBody>
          <a:bodyPr wrap="square">
            <a:spAutoFit/>
          </a:bodyPr>
          <a:lstStyle/>
          <a:p>
            <a:r>
              <a:rPr lang="es-ES" sz="2000" b="1" dirty="0">
                <a:latin typeface="Times New Roman" panose="02020603050405020304" pitchFamily="18" charset="0"/>
              </a:rPr>
              <a:t>Transductores Ultrasónicos TS-2</a:t>
            </a:r>
          </a:p>
          <a:p>
            <a:r>
              <a:rPr lang="es-ES" sz="2000" dirty="0">
                <a:latin typeface="Times New Roman" panose="02020603050405020304" pitchFamily="18" charset="0"/>
              </a:rPr>
              <a:t>El rango de medición de tuberías de este tipo de transductores TS-2 es DN25-DN100, trabajando en un intervalo de temperatura de -30℃ a 90 ℃, para su anclaje es necesario abrazaderas y gel de acople ultrasónico. </a:t>
            </a:r>
            <a:endParaRPr lang="en-US" sz="2000" dirty="0">
              <a:latin typeface="Times New Roman" panose="02020603050405020304" pitchFamily="18" charset="0"/>
            </a:endParaRPr>
          </a:p>
        </p:txBody>
      </p:sp>
      <p:pic>
        <p:nvPicPr>
          <p:cNvPr id="7" name="Imagen 6">
            <a:extLst>
              <a:ext uri="{FF2B5EF4-FFF2-40B4-BE49-F238E27FC236}">
                <a16:creationId xmlns:a16="http://schemas.microsoft.com/office/drawing/2014/main" id="{721F5028-6DE4-40DE-A544-8859211FF241}"/>
              </a:ext>
            </a:extLst>
          </p:cNvPr>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4" t="1814" r="2122" b="2269"/>
          <a:stretch/>
        </p:blipFill>
        <p:spPr bwMode="auto">
          <a:xfrm flipH="1">
            <a:off x="6899963" y="3220374"/>
            <a:ext cx="3133817" cy="25760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9295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338986" y="78026"/>
            <a:ext cx="5932348" cy="450856"/>
          </a:xfrm>
        </p:spPr>
        <p:txBody>
          <a:bodyPr>
            <a:normAutofit fontScale="90000"/>
          </a:bodyPr>
          <a:lstStyle/>
          <a:p>
            <a:r>
              <a:rPr lang="es-419" b="1" dirty="0">
                <a:latin typeface="Times New Roman" panose="02020603050405020304" pitchFamily="18" charset="0"/>
                <a:cs typeface="Times New Roman" panose="02020603050405020304" pitchFamily="18" charset="0"/>
              </a:rPr>
              <a:t>INSTRUMENTACIÓN</a:t>
            </a:r>
          </a:p>
        </p:txBody>
      </p:sp>
      <p:sp>
        <p:nvSpPr>
          <p:cNvPr id="6" name="Subtítulo 2">
            <a:extLst>
              <a:ext uri="{FF2B5EF4-FFF2-40B4-BE49-F238E27FC236}">
                <a16:creationId xmlns:a16="http://schemas.microsoft.com/office/drawing/2014/main" id="{7C0D520F-C3E1-4265-AF98-8B9E6D8B84D0}"/>
              </a:ext>
            </a:extLst>
          </p:cNvPr>
          <p:cNvSpPr txBox="1">
            <a:spLocks/>
          </p:cNvSpPr>
          <p:nvPr/>
        </p:nvSpPr>
        <p:spPr>
          <a:xfrm>
            <a:off x="678402" y="1013221"/>
            <a:ext cx="3201140" cy="450856"/>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s-ES" sz="9600" b="1" dirty="0">
                <a:latin typeface="Times New Roman" panose="02020603050405020304" pitchFamily="18" charset="0"/>
              </a:rPr>
              <a:t>Termómetro digital </a:t>
            </a:r>
          </a:p>
          <a:p>
            <a:pPr algn="l"/>
            <a:endParaRPr lang="es-ES" sz="2000" b="1" dirty="0">
              <a:latin typeface="Times New Roman" panose="02020603050405020304" pitchFamily="18" charset="0"/>
            </a:endParaRPr>
          </a:p>
        </p:txBody>
      </p:sp>
      <p:pic>
        <p:nvPicPr>
          <p:cNvPr id="7" name="Imagen 6">
            <a:extLst>
              <a:ext uri="{FF2B5EF4-FFF2-40B4-BE49-F238E27FC236}">
                <a16:creationId xmlns:a16="http://schemas.microsoft.com/office/drawing/2014/main" id="{4B18F969-3E6D-4BEC-9604-D0FEA234475E}"/>
              </a:ext>
            </a:extLst>
          </p:cNvPr>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891826" y="3820657"/>
            <a:ext cx="2475988" cy="1940948"/>
          </a:xfrm>
          <a:prstGeom prst="rect">
            <a:avLst/>
          </a:prstGeom>
        </p:spPr>
      </p:pic>
      <p:graphicFrame>
        <p:nvGraphicFramePr>
          <p:cNvPr id="10" name="Tabla 9">
            <a:extLst>
              <a:ext uri="{FF2B5EF4-FFF2-40B4-BE49-F238E27FC236}">
                <a16:creationId xmlns:a16="http://schemas.microsoft.com/office/drawing/2014/main" id="{C3F12C61-65A2-4B54-B3DB-3DB55EF6B5ED}"/>
              </a:ext>
            </a:extLst>
          </p:cNvPr>
          <p:cNvGraphicFramePr>
            <a:graphicFrameLocks noGrp="1"/>
          </p:cNvGraphicFramePr>
          <p:nvPr>
            <p:extLst>
              <p:ext uri="{D42A27DB-BD31-4B8C-83A1-F6EECF244321}">
                <p14:modId xmlns:p14="http://schemas.microsoft.com/office/powerpoint/2010/main" val="1823881565"/>
              </p:ext>
            </p:extLst>
          </p:nvPr>
        </p:nvGraphicFramePr>
        <p:xfrm>
          <a:off x="678402" y="1593012"/>
          <a:ext cx="4429959" cy="1940948"/>
        </p:xfrm>
        <a:graphic>
          <a:graphicData uri="http://schemas.openxmlformats.org/drawingml/2006/table">
            <a:tbl>
              <a:tblPr firstRow="1" firstCol="1" bandRow="1"/>
              <a:tblGrid>
                <a:gridCol w="2363210">
                  <a:extLst>
                    <a:ext uri="{9D8B030D-6E8A-4147-A177-3AD203B41FA5}">
                      <a16:colId xmlns:a16="http://schemas.microsoft.com/office/drawing/2014/main" val="3327082041"/>
                    </a:ext>
                  </a:extLst>
                </a:gridCol>
                <a:gridCol w="2066749">
                  <a:extLst>
                    <a:ext uri="{9D8B030D-6E8A-4147-A177-3AD203B41FA5}">
                      <a16:colId xmlns:a16="http://schemas.microsoft.com/office/drawing/2014/main" val="2059975312"/>
                    </a:ext>
                  </a:extLst>
                </a:gridCol>
              </a:tblGrid>
              <a:tr h="311517">
                <a:tc>
                  <a:txBody>
                    <a:bodyPr/>
                    <a:lstStyle/>
                    <a:p>
                      <a:pPr marL="0" marR="0" algn="l">
                        <a:lnSpc>
                          <a:spcPct val="150000"/>
                        </a:lnSpc>
                        <a:spcBef>
                          <a:spcPts val="0"/>
                        </a:spcBef>
                        <a:spcAft>
                          <a:spcPts val="0"/>
                        </a:spcAft>
                      </a:pPr>
                      <a:r>
                        <a:rPr lang="es-EC" sz="1400" b="1" dirty="0">
                          <a:effectLst/>
                          <a:latin typeface="Calibri" panose="020F0502020204030204" pitchFamily="34" charset="0"/>
                          <a:ea typeface="MS Mincho" panose="02020609040205080304" pitchFamily="49" charset="-128"/>
                          <a:cs typeface="Calibri" panose="020F0502020204030204" pitchFamily="34" charset="0"/>
                        </a:rPr>
                        <a:t>Característica </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l">
                        <a:lnSpc>
                          <a:spcPct val="150000"/>
                        </a:lnSpc>
                        <a:spcBef>
                          <a:spcPts val="0"/>
                        </a:spcBef>
                        <a:spcAft>
                          <a:spcPts val="0"/>
                        </a:spcAft>
                      </a:pPr>
                      <a:r>
                        <a:rPr lang="es-EC" sz="1400" b="1" dirty="0">
                          <a:effectLst/>
                          <a:latin typeface="Calibri" panose="020F0502020204030204" pitchFamily="34" charset="0"/>
                          <a:ea typeface="MS Mincho" panose="02020609040205080304" pitchFamily="49" charset="-128"/>
                          <a:cs typeface="Calibri" panose="020F0502020204030204" pitchFamily="34" charset="0"/>
                        </a:rPr>
                        <a:t>Unidades </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17471186"/>
                  </a:ext>
                </a:extLst>
              </a:tr>
              <a:tr h="311517">
                <a:tc>
                  <a:txBody>
                    <a:bodyPr/>
                    <a:lstStyle/>
                    <a:p>
                      <a:pPr marL="0" marR="0" algn="l">
                        <a:lnSpc>
                          <a:spcPct val="150000"/>
                        </a:lnSpc>
                        <a:spcBef>
                          <a:spcPts val="0"/>
                        </a:spcBef>
                        <a:spcAft>
                          <a:spcPts val="0"/>
                        </a:spcAft>
                      </a:pPr>
                      <a:r>
                        <a:rPr lang="es-EC" sz="1400" b="1" dirty="0">
                          <a:effectLst/>
                          <a:latin typeface="Calibri" panose="020F0502020204030204" pitchFamily="34" charset="0"/>
                          <a:ea typeface="MS Mincho" panose="02020609040205080304" pitchFamily="49" charset="-128"/>
                          <a:cs typeface="Calibri" panose="020F0502020204030204" pitchFamily="34" charset="0"/>
                        </a:rPr>
                        <a:t>Rango de temperatura</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l">
                        <a:lnSpc>
                          <a:spcPct val="150000"/>
                        </a:lnSpc>
                        <a:spcBef>
                          <a:spcPts val="0"/>
                        </a:spcBef>
                        <a:spcAft>
                          <a:spcPts val="0"/>
                        </a:spcAft>
                      </a:pPr>
                      <a:r>
                        <a:rPr lang="es-EC" sz="1400">
                          <a:effectLst/>
                          <a:latin typeface="Calibri" panose="020F0502020204030204" pitchFamily="34" charset="0"/>
                          <a:ea typeface="MS Mincho" panose="02020609040205080304" pitchFamily="49" charset="-128"/>
                          <a:cs typeface="Calibri" panose="020F0502020204030204" pitchFamily="34" charset="0"/>
                        </a:rPr>
                        <a:t>-50 °C ~ + 110 °C</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968789467"/>
                  </a:ext>
                </a:extLst>
              </a:tr>
              <a:tr h="658957">
                <a:tc>
                  <a:txBody>
                    <a:bodyPr/>
                    <a:lstStyle/>
                    <a:p>
                      <a:pPr marL="0" marR="0" algn="l">
                        <a:lnSpc>
                          <a:spcPct val="150000"/>
                        </a:lnSpc>
                        <a:spcBef>
                          <a:spcPts val="0"/>
                        </a:spcBef>
                        <a:spcAft>
                          <a:spcPts val="0"/>
                        </a:spcAft>
                      </a:pPr>
                      <a:r>
                        <a:rPr lang="es-EC" sz="1400" b="1">
                          <a:effectLst/>
                          <a:latin typeface="Calibri" panose="020F0502020204030204" pitchFamily="34" charset="0"/>
                          <a:ea typeface="MS Mincho" panose="02020609040205080304" pitchFamily="49" charset="-128"/>
                          <a:cs typeface="Calibri" panose="020F0502020204030204" pitchFamily="34" charset="0"/>
                        </a:rPr>
                        <a:t>Resolución de la pantalla de temperatura</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l">
                        <a:lnSpc>
                          <a:spcPct val="150000"/>
                        </a:lnSpc>
                        <a:spcBef>
                          <a:spcPts val="0"/>
                        </a:spcBef>
                        <a:spcAft>
                          <a:spcPts val="0"/>
                        </a:spcAft>
                      </a:pPr>
                      <a:r>
                        <a:rPr lang="es-EC" sz="1400" dirty="0">
                          <a:effectLst/>
                          <a:latin typeface="Calibri" panose="020F0502020204030204" pitchFamily="34" charset="0"/>
                          <a:ea typeface="MS Mincho" panose="02020609040205080304" pitchFamily="49" charset="-128"/>
                          <a:cs typeface="Calibri" panose="020F0502020204030204" pitchFamily="34" charset="0"/>
                        </a:rPr>
                        <a:t>0,1 °C</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360406675"/>
                  </a:ext>
                </a:extLst>
              </a:tr>
              <a:tr h="658957">
                <a:tc>
                  <a:txBody>
                    <a:bodyPr/>
                    <a:lstStyle/>
                    <a:p>
                      <a:pPr marL="0" marR="0" algn="l">
                        <a:lnSpc>
                          <a:spcPct val="150000"/>
                        </a:lnSpc>
                        <a:spcBef>
                          <a:spcPts val="0"/>
                        </a:spcBef>
                        <a:spcAft>
                          <a:spcPts val="0"/>
                        </a:spcAft>
                      </a:pPr>
                      <a:r>
                        <a:rPr lang="es-EC" sz="1400" b="1" dirty="0">
                          <a:effectLst/>
                          <a:latin typeface="Calibri" panose="020F0502020204030204" pitchFamily="34" charset="0"/>
                          <a:ea typeface="MS Mincho" panose="02020609040205080304" pitchFamily="49" charset="-128"/>
                          <a:cs typeface="Calibri" panose="020F0502020204030204" pitchFamily="34" charset="0"/>
                        </a:rPr>
                        <a:t>Precisión de la medición de temperatura</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l">
                        <a:lnSpc>
                          <a:spcPct val="150000"/>
                        </a:lnSpc>
                        <a:spcBef>
                          <a:spcPts val="0"/>
                        </a:spcBef>
                        <a:spcAft>
                          <a:spcPts val="0"/>
                        </a:spcAft>
                      </a:pPr>
                      <a:r>
                        <a:rPr lang="es-EC" sz="1400" dirty="0">
                          <a:effectLst/>
                          <a:latin typeface="Calibri" panose="020F0502020204030204" pitchFamily="34" charset="0"/>
                          <a:ea typeface="MS Mincho" panose="02020609040205080304" pitchFamily="49" charset="-128"/>
                          <a:cs typeface="Calibri" panose="020F0502020204030204" pitchFamily="34" charset="0"/>
                        </a:rPr>
                        <a:t>1 °C</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746430233"/>
                  </a:ext>
                </a:extLst>
              </a:tr>
            </a:tbl>
          </a:graphicData>
        </a:graphic>
      </p:graphicFrame>
      <p:sp>
        <p:nvSpPr>
          <p:cNvPr id="8" name="CuadroTexto 7">
            <a:extLst>
              <a:ext uri="{FF2B5EF4-FFF2-40B4-BE49-F238E27FC236}">
                <a16:creationId xmlns:a16="http://schemas.microsoft.com/office/drawing/2014/main" id="{45A97877-BA90-4AD5-B190-44188841631B}"/>
              </a:ext>
            </a:extLst>
          </p:cNvPr>
          <p:cNvSpPr txBox="1"/>
          <p:nvPr/>
        </p:nvSpPr>
        <p:spPr>
          <a:xfrm>
            <a:off x="5894773" y="985039"/>
            <a:ext cx="4791855" cy="461665"/>
          </a:xfrm>
          <a:prstGeom prst="rect">
            <a:avLst/>
          </a:prstGeom>
          <a:noFill/>
        </p:spPr>
        <p:txBody>
          <a:bodyPr wrap="square">
            <a:spAutoFit/>
          </a:bodyPr>
          <a:lstStyle/>
          <a:p>
            <a:r>
              <a:rPr lang="es-ES" sz="2400" b="1" dirty="0">
                <a:latin typeface="Times New Roman" panose="02020603050405020304" pitchFamily="18" charset="0"/>
              </a:rPr>
              <a:t>Termohigrómetro digital </a:t>
            </a:r>
          </a:p>
        </p:txBody>
      </p:sp>
      <p:pic>
        <p:nvPicPr>
          <p:cNvPr id="9" name="Imagen 8">
            <a:extLst>
              <a:ext uri="{FF2B5EF4-FFF2-40B4-BE49-F238E27FC236}">
                <a16:creationId xmlns:a16="http://schemas.microsoft.com/office/drawing/2014/main" id="{DE34CB46-D9B4-4AE2-9032-06BEE3720F3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110821" y="3820657"/>
            <a:ext cx="2666999" cy="2065672"/>
          </a:xfrm>
          <a:prstGeom prst="rect">
            <a:avLst/>
          </a:prstGeom>
        </p:spPr>
      </p:pic>
      <p:graphicFrame>
        <p:nvGraphicFramePr>
          <p:cNvPr id="11" name="Tabla 10">
            <a:extLst>
              <a:ext uri="{FF2B5EF4-FFF2-40B4-BE49-F238E27FC236}">
                <a16:creationId xmlns:a16="http://schemas.microsoft.com/office/drawing/2014/main" id="{57C15E00-64AC-4CDC-9967-A2DA1FE20399}"/>
              </a:ext>
            </a:extLst>
          </p:cNvPr>
          <p:cNvGraphicFramePr>
            <a:graphicFrameLocks noGrp="1"/>
          </p:cNvGraphicFramePr>
          <p:nvPr>
            <p:extLst>
              <p:ext uri="{D42A27DB-BD31-4B8C-83A1-F6EECF244321}">
                <p14:modId xmlns:p14="http://schemas.microsoft.com/office/powerpoint/2010/main" val="3735824508"/>
              </p:ext>
            </p:extLst>
          </p:nvPr>
        </p:nvGraphicFramePr>
        <p:xfrm>
          <a:off x="5894773" y="1524734"/>
          <a:ext cx="5099096" cy="2077504"/>
        </p:xfrm>
        <a:graphic>
          <a:graphicData uri="http://schemas.openxmlformats.org/drawingml/2006/table">
            <a:tbl>
              <a:tblPr firstRow="1" firstCol="1" bandRow="1"/>
              <a:tblGrid>
                <a:gridCol w="3074456">
                  <a:extLst>
                    <a:ext uri="{9D8B030D-6E8A-4147-A177-3AD203B41FA5}">
                      <a16:colId xmlns:a16="http://schemas.microsoft.com/office/drawing/2014/main" val="3950136127"/>
                    </a:ext>
                  </a:extLst>
                </a:gridCol>
                <a:gridCol w="2024640">
                  <a:extLst>
                    <a:ext uri="{9D8B030D-6E8A-4147-A177-3AD203B41FA5}">
                      <a16:colId xmlns:a16="http://schemas.microsoft.com/office/drawing/2014/main" val="1261248276"/>
                    </a:ext>
                  </a:extLst>
                </a:gridCol>
              </a:tblGrid>
              <a:tr h="354089">
                <a:tc>
                  <a:txBody>
                    <a:bodyPr/>
                    <a:lstStyle/>
                    <a:p>
                      <a:pPr marL="0" marR="0" algn="l">
                        <a:lnSpc>
                          <a:spcPct val="150000"/>
                        </a:lnSpc>
                        <a:spcBef>
                          <a:spcPts val="0"/>
                        </a:spcBef>
                        <a:spcAft>
                          <a:spcPts val="0"/>
                        </a:spcAft>
                      </a:pPr>
                      <a:r>
                        <a:rPr lang="es-EC" sz="1400" b="1">
                          <a:effectLst/>
                          <a:latin typeface="Calibri" panose="020F0502020204030204" pitchFamily="34" charset="0"/>
                          <a:ea typeface="MS Mincho" panose="02020609040205080304" pitchFamily="49" charset="-128"/>
                          <a:cs typeface="Calibri" panose="020F0502020204030204" pitchFamily="34" charset="0"/>
                        </a:rPr>
                        <a:t>Característica</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l">
                        <a:lnSpc>
                          <a:spcPct val="150000"/>
                        </a:lnSpc>
                        <a:spcBef>
                          <a:spcPts val="0"/>
                        </a:spcBef>
                        <a:spcAft>
                          <a:spcPts val="0"/>
                        </a:spcAft>
                      </a:pPr>
                      <a:r>
                        <a:rPr lang="es-EC" sz="1400" b="1" dirty="0">
                          <a:effectLst/>
                          <a:latin typeface="Calibri" panose="020F0502020204030204" pitchFamily="34" charset="0"/>
                          <a:ea typeface="MS Mincho" panose="02020609040205080304" pitchFamily="49" charset="-128"/>
                          <a:cs typeface="Calibri" panose="020F0502020204030204" pitchFamily="34" charset="0"/>
                        </a:rPr>
                        <a:t>Unidades</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995569418"/>
                  </a:ext>
                </a:extLst>
              </a:tr>
              <a:tr h="272104">
                <a:tc>
                  <a:txBody>
                    <a:bodyPr/>
                    <a:lstStyle/>
                    <a:p>
                      <a:pPr marL="0" marR="0" algn="l">
                        <a:lnSpc>
                          <a:spcPct val="150000"/>
                        </a:lnSpc>
                        <a:spcBef>
                          <a:spcPts val="0"/>
                        </a:spcBef>
                        <a:spcAft>
                          <a:spcPts val="0"/>
                        </a:spcAft>
                      </a:pPr>
                      <a:r>
                        <a:rPr lang="es-EC" sz="1400" b="1" dirty="0">
                          <a:effectLst/>
                          <a:latin typeface="Calibri" panose="020F0502020204030204" pitchFamily="34" charset="0"/>
                          <a:ea typeface="MS Mincho" panose="02020609040205080304" pitchFamily="49" charset="-128"/>
                          <a:cs typeface="Calibri" panose="020F0502020204030204" pitchFamily="34" charset="0"/>
                        </a:rPr>
                        <a:t>Rango de temperatura:</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l">
                        <a:lnSpc>
                          <a:spcPct val="150000"/>
                        </a:lnSpc>
                        <a:spcBef>
                          <a:spcPts val="0"/>
                        </a:spcBef>
                        <a:spcAft>
                          <a:spcPts val="0"/>
                        </a:spcAft>
                      </a:pPr>
                      <a:r>
                        <a:rPr lang="es-EC" sz="1400">
                          <a:effectLst/>
                          <a:latin typeface="Calibri" panose="020F0502020204030204" pitchFamily="34" charset="0"/>
                          <a:ea typeface="MS Mincho" panose="02020609040205080304" pitchFamily="49" charset="-128"/>
                          <a:cs typeface="Calibri" panose="020F0502020204030204" pitchFamily="34" charset="0"/>
                        </a:rPr>
                        <a:t>-50 °C ~ 70 °C</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2654823"/>
                  </a:ext>
                </a:extLst>
              </a:tr>
              <a:tr h="284292">
                <a:tc>
                  <a:txBody>
                    <a:bodyPr/>
                    <a:lstStyle/>
                    <a:p>
                      <a:pPr marL="0" marR="0" algn="l">
                        <a:lnSpc>
                          <a:spcPct val="150000"/>
                        </a:lnSpc>
                        <a:spcBef>
                          <a:spcPts val="0"/>
                        </a:spcBef>
                        <a:spcAft>
                          <a:spcPts val="0"/>
                        </a:spcAft>
                      </a:pPr>
                      <a:r>
                        <a:rPr lang="es-EC" sz="1400" b="1" dirty="0">
                          <a:effectLst/>
                          <a:latin typeface="Calibri" panose="020F0502020204030204" pitchFamily="34" charset="0"/>
                          <a:ea typeface="MS Mincho" panose="02020609040205080304" pitchFamily="49" charset="-128"/>
                          <a:cs typeface="Calibri" panose="020F0502020204030204" pitchFamily="34" charset="0"/>
                        </a:rPr>
                        <a:t>Rango de humedad de medición:</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l">
                        <a:lnSpc>
                          <a:spcPct val="150000"/>
                        </a:lnSpc>
                        <a:spcBef>
                          <a:spcPts val="0"/>
                        </a:spcBef>
                        <a:spcAft>
                          <a:spcPts val="0"/>
                        </a:spcAft>
                      </a:pPr>
                      <a:r>
                        <a:rPr lang="es-EC" sz="1400">
                          <a:effectLst/>
                          <a:latin typeface="Calibri" panose="020F0502020204030204" pitchFamily="34" charset="0"/>
                          <a:ea typeface="MS Mincho" panose="02020609040205080304" pitchFamily="49" charset="-128"/>
                          <a:cs typeface="Calibri" panose="020F0502020204030204" pitchFamily="34" charset="0"/>
                        </a:rPr>
                        <a:t>10% RH ~ 99% RH</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330608"/>
                  </a:ext>
                </a:extLst>
              </a:tr>
              <a:tr h="272104">
                <a:tc>
                  <a:txBody>
                    <a:bodyPr/>
                    <a:lstStyle/>
                    <a:p>
                      <a:pPr marL="0" marR="0" algn="l">
                        <a:lnSpc>
                          <a:spcPct val="150000"/>
                        </a:lnSpc>
                        <a:spcBef>
                          <a:spcPts val="0"/>
                        </a:spcBef>
                        <a:spcAft>
                          <a:spcPts val="0"/>
                        </a:spcAft>
                      </a:pPr>
                      <a:r>
                        <a:rPr lang="es-EC" sz="1400" b="1">
                          <a:effectLst/>
                          <a:latin typeface="Calibri" panose="020F0502020204030204" pitchFamily="34" charset="0"/>
                          <a:ea typeface="MS Mincho" panose="02020609040205080304" pitchFamily="49" charset="-128"/>
                          <a:cs typeface="Calibri" panose="020F0502020204030204" pitchFamily="34" charset="0"/>
                        </a:rPr>
                        <a:t>Precisión de humedad:</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l">
                        <a:lnSpc>
                          <a:spcPct val="150000"/>
                        </a:lnSpc>
                        <a:spcBef>
                          <a:spcPts val="0"/>
                        </a:spcBef>
                        <a:spcAft>
                          <a:spcPts val="0"/>
                        </a:spcAft>
                      </a:pPr>
                      <a:r>
                        <a:rPr lang="es-EC" sz="1400">
                          <a:effectLst/>
                          <a:latin typeface="Calibri" panose="020F0502020204030204" pitchFamily="34" charset="0"/>
                          <a:ea typeface="MS Mincho" panose="02020609040205080304" pitchFamily="49" charset="-128"/>
                          <a:cs typeface="Calibri" panose="020F0502020204030204" pitchFamily="34" charset="0"/>
                        </a:rPr>
                        <a:t>5%</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876908513"/>
                  </a:ext>
                </a:extLst>
              </a:tr>
              <a:tr h="575587">
                <a:tc>
                  <a:txBody>
                    <a:bodyPr/>
                    <a:lstStyle/>
                    <a:p>
                      <a:pPr marL="0" marR="0" algn="l">
                        <a:lnSpc>
                          <a:spcPct val="150000"/>
                        </a:lnSpc>
                        <a:spcBef>
                          <a:spcPts val="0"/>
                        </a:spcBef>
                        <a:spcAft>
                          <a:spcPts val="0"/>
                        </a:spcAft>
                      </a:pPr>
                      <a:r>
                        <a:rPr lang="es-EC" sz="1400" b="1">
                          <a:effectLst/>
                          <a:latin typeface="Calibri" panose="020F0502020204030204" pitchFamily="34" charset="0"/>
                          <a:ea typeface="MS Mincho" panose="02020609040205080304" pitchFamily="49" charset="-128"/>
                          <a:cs typeface="Calibri" panose="020F0502020204030204" pitchFamily="34" charset="0"/>
                        </a:rPr>
                        <a:t>Resolución de la pantalla de humedad:</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l">
                        <a:lnSpc>
                          <a:spcPct val="150000"/>
                        </a:lnSpc>
                        <a:spcBef>
                          <a:spcPts val="0"/>
                        </a:spcBef>
                        <a:spcAft>
                          <a:spcPts val="0"/>
                        </a:spcAft>
                      </a:pPr>
                      <a:r>
                        <a:rPr lang="es-EC" sz="1400" dirty="0">
                          <a:effectLst/>
                          <a:latin typeface="Calibri" panose="020F0502020204030204" pitchFamily="34" charset="0"/>
                          <a:ea typeface="MS Mincho" panose="02020609040205080304" pitchFamily="49" charset="-128"/>
                          <a:cs typeface="Calibri" panose="020F0502020204030204" pitchFamily="34" charset="0"/>
                        </a:rPr>
                        <a:t>1% de HR</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282822455"/>
                  </a:ext>
                </a:extLst>
              </a:tr>
              <a:tr h="272104">
                <a:tc>
                  <a:txBody>
                    <a:bodyPr/>
                    <a:lstStyle/>
                    <a:p>
                      <a:pPr marL="0" marR="0" algn="l">
                        <a:lnSpc>
                          <a:spcPct val="150000"/>
                        </a:lnSpc>
                        <a:spcBef>
                          <a:spcPts val="0"/>
                        </a:spcBef>
                        <a:spcAft>
                          <a:spcPts val="0"/>
                        </a:spcAft>
                      </a:pPr>
                      <a:r>
                        <a:rPr lang="es-EC" sz="1400" b="1">
                          <a:effectLst/>
                          <a:latin typeface="Calibri" panose="020F0502020204030204" pitchFamily="34" charset="0"/>
                          <a:ea typeface="MS Mincho" panose="02020609040205080304" pitchFamily="49" charset="-128"/>
                          <a:cs typeface="Calibri" panose="020F0502020204030204" pitchFamily="34" charset="0"/>
                        </a:rPr>
                        <a:t>Exactitud de la temperatura:</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l">
                        <a:lnSpc>
                          <a:spcPct val="150000"/>
                        </a:lnSpc>
                        <a:spcBef>
                          <a:spcPts val="0"/>
                        </a:spcBef>
                        <a:spcAft>
                          <a:spcPts val="0"/>
                        </a:spcAft>
                      </a:pPr>
                      <a:r>
                        <a:rPr lang="es-EC" sz="1400" dirty="0">
                          <a:effectLst/>
                          <a:latin typeface="Calibri" panose="020F0502020204030204" pitchFamily="34" charset="0"/>
                          <a:ea typeface="MS Mincho" panose="02020609040205080304" pitchFamily="49" charset="-128"/>
                          <a:cs typeface="Calibri" panose="020F0502020204030204" pitchFamily="34" charset="0"/>
                        </a:rPr>
                        <a:t>1 ° C</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16958454"/>
                  </a:ext>
                </a:extLst>
              </a:tr>
            </a:tbl>
          </a:graphicData>
        </a:graphic>
      </p:graphicFrame>
    </p:spTree>
    <p:extLst>
      <p:ext uri="{BB962C8B-B14F-4D97-AF65-F5344CB8AC3E}">
        <p14:creationId xmlns:p14="http://schemas.microsoft.com/office/powerpoint/2010/main" val="1965878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538868" y="21897"/>
            <a:ext cx="9825428" cy="616241"/>
          </a:xfrm>
        </p:spPr>
        <p:txBody>
          <a:bodyPr>
            <a:normAutofit fontScale="90000"/>
          </a:bodyPr>
          <a:lstStyle/>
          <a:p>
            <a:r>
              <a:rPr lang="es-419" b="1" dirty="0">
                <a:latin typeface="Times New Roman" panose="02020603050405020304" pitchFamily="18" charset="0"/>
                <a:cs typeface="Times New Roman" panose="02020603050405020304" pitchFamily="18" charset="0"/>
              </a:rPr>
              <a:t>BALANCE MÁSICO Y ENERGÉTICO </a:t>
            </a:r>
          </a:p>
        </p:txBody>
      </p:sp>
      <p:sp>
        <p:nvSpPr>
          <p:cNvPr id="5" name="Subtítulo 2">
            <a:extLst>
              <a:ext uri="{FF2B5EF4-FFF2-40B4-BE49-F238E27FC236}">
                <a16:creationId xmlns:a16="http://schemas.microsoft.com/office/drawing/2014/main" id="{F9C43803-9130-41B1-BA21-A0200CD20AB3}"/>
              </a:ext>
            </a:extLst>
          </p:cNvPr>
          <p:cNvSpPr txBox="1">
            <a:spLocks/>
          </p:cNvSpPr>
          <p:nvPr/>
        </p:nvSpPr>
        <p:spPr>
          <a:xfrm>
            <a:off x="748518" y="1378168"/>
            <a:ext cx="5839968" cy="5654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800" b="1" dirty="0">
                <a:latin typeface="Times New Roman" panose="02020603050405020304" pitchFamily="18" charset="0"/>
              </a:rPr>
              <a:t>Balance energético del condensador</a:t>
            </a: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A329660F-96CF-418D-8E1D-0C1ACF4BD3BD}"/>
                  </a:ext>
                </a:extLst>
              </p:cNvPr>
              <p:cNvSpPr txBox="1"/>
              <p:nvPr/>
            </p:nvSpPr>
            <p:spPr>
              <a:xfrm>
                <a:off x="1655426" y="2288388"/>
                <a:ext cx="3224784" cy="4069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𝑡𝑟𝑎𝑛𝑠𝑓𝑒𝑟𝑒𝑛𝑐𝑖𝑎</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𝑎𝑔</m:t>
                          </m:r>
                          <m:r>
                            <a:rPr lang="en-US" i="0">
                              <a:latin typeface="Cambria Math" panose="02040503050406030204" pitchFamily="18" charset="0"/>
                            </a:rPr>
                            <m:t>2</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𝑎𝑔</m:t>
                          </m:r>
                          <m:r>
                            <a:rPr lang="en-US" i="0">
                              <a:latin typeface="Cambria Math" panose="02040503050406030204" pitchFamily="18" charset="0"/>
                            </a:rPr>
                            <m:t>1</m:t>
                          </m:r>
                        </m:sub>
                      </m:sSub>
                    </m:oMath>
                  </m:oMathPara>
                </a14:m>
                <a:endParaRPr lang="en-US" dirty="0"/>
              </a:p>
            </p:txBody>
          </p:sp>
        </mc:Choice>
        <mc:Fallback xmlns="">
          <p:sp>
            <p:nvSpPr>
              <p:cNvPr id="6" name="CuadroTexto 5">
                <a:extLst>
                  <a:ext uri="{FF2B5EF4-FFF2-40B4-BE49-F238E27FC236}">
                    <a16:creationId xmlns:a16="http://schemas.microsoft.com/office/drawing/2014/main" id="{A329660F-96CF-418D-8E1D-0C1ACF4BD3BD}"/>
                  </a:ext>
                </a:extLst>
              </p:cNvPr>
              <p:cNvSpPr txBox="1">
                <a:spLocks noRot="1" noChangeAspect="1" noMove="1" noResize="1" noEditPoints="1" noAdjustHandles="1" noChangeArrowheads="1" noChangeShapeType="1" noTextEdit="1"/>
              </p:cNvSpPr>
              <p:nvPr/>
            </p:nvSpPr>
            <p:spPr>
              <a:xfrm>
                <a:off x="1655426" y="2288388"/>
                <a:ext cx="3224784" cy="406906"/>
              </a:xfrm>
              <a:prstGeom prst="rect">
                <a:avLst/>
              </a:prstGeom>
              <a:blipFill>
                <a:blip r:embed="rId2"/>
                <a:stretch>
                  <a:fillRect b="-895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D7E43976-56D2-4381-9769-D6A963C11659}"/>
                  </a:ext>
                </a:extLst>
              </p:cNvPr>
              <p:cNvSpPr txBox="1"/>
              <p:nvPr/>
            </p:nvSpPr>
            <p:spPr>
              <a:xfrm>
                <a:off x="748518" y="2899938"/>
                <a:ext cx="5038600" cy="3919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𝑡𝑟𝑎𝑛𝑠𝑓𝑒𝑟𝑒𝑛𝑐𝑖𝑎</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𝑎𝑔𝑐</m:t>
                          </m:r>
                          <m:r>
                            <a:rPr lang="en-US" i="0">
                              <a:latin typeface="Cambria Math" panose="02040503050406030204" pitchFamily="18" charset="0"/>
                            </a:rPr>
                            <m:t>2</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𝑎𝑔𝑐</m:t>
                          </m:r>
                          <m:r>
                            <a:rPr lang="en-US" i="0">
                              <a:latin typeface="Cambria Math" panose="02040503050406030204" pitchFamily="18" charset="0"/>
                            </a:rPr>
                            <m:t>2</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𝑎𝑔𝑐</m:t>
                          </m:r>
                          <m:r>
                            <a:rPr lang="en-US" i="0">
                              <a:latin typeface="Cambria Math" panose="02040503050406030204" pitchFamily="18" charset="0"/>
                            </a:rPr>
                            <m:t>1</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𝑎𝑔𝑐</m:t>
                          </m:r>
                          <m:r>
                            <a:rPr lang="en-US" i="0">
                              <a:latin typeface="Cambria Math" panose="02040503050406030204" pitchFamily="18" charset="0"/>
                            </a:rPr>
                            <m:t>1</m:t>
                          </m:r>
                        </m:sub>
                      </m:sSub>
                    </m:oMath>
                  </m:oMathPara>
                </a14:m>
                <a:endParaRPr lang="en-US" dirty="0"/>
              </a:p>
            </p:txBody>
          </p:sp>
        </mc:Choice>
        <mc:Fallback xmlns="">
          <p:sp>
            <p:nvSpPr>
              <p:cNvPr id="8" name="CuadroTexto 7">
                <a:extLst>
                  <a:ext uri="{FF2B5EF4-FFF2-40B4-BE49-F238E27FC236}">
                    <a16:creationId xmlns:a16="http://schemas.microsoft.com/office/drawing/2014/main" id="{D7E43976-56D2-4381-9769-D6A963C11659}"/>
                  </a:ext>
                </a:extLst>
              </p:cNvPr>
              <p:cNvSpPr txBox="1">
                <a:spLocks noRot="1" noChangeAspect="1" noMove="1" noResize="1" noEditPoints="1" noAdjustHandles="1" noChangeArrowheads="1" noChangeShapeType="1" noTextEdit="1"/>
              </p:cNvSpPr>
              <p:nvPr/>
            </p:nvSpPr>
            <p:spPr>
              <a:xfrm>
                <a:off x="748518" y="2899938"/>
                <a:ext cx="5038600" cy="391902"/>
              </a:xfrm>
              <a:prstGeom prst="rect">
                <a:avLst/>
              </a:prstGeom>
              <a:blipFill>
                <a:blip r:embed="rId3"/>
                <a:stretch>
                  <a:fillRect b="-1093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5C81FA56-3C18-4B0F-81BB-9042C220655B}"/>
                  </a:ext>
                </a:extLst>
              </p:cNvPr>
              <p:cNvSpPr txBox="1"/>
              <p:nvPr/>
            </p:nvSpPr>
            <p:spPr>
              <a:xfrm>
                <a:off x="7338232" y="3020079"/>
                <a:ext cx="4137488" cy="2678169"/>
              </a:xfrm>
              <a:prstGeom prst="rect">
                <a:avLst/>
              </a:prstGeom>
              <a:noFill/>
            </p:spPr>
            <p:txBody>
              <a:bodyPr wrap="square">
                <a:spAutoFit/>
              </a:bodyPr>
              <a:lstStyle/>
              <a:p>
                <a:pPr>
                  <a:lnSpc>
                    <a:spcPct val="150000"/>
                  </a:lnSpc>
                  <a:spcAft>
                    <a:spcPts val="800"/>
                  </a:spcAft>
                </a:pPr>
                <a:r>
                  <a:rPr lang="es-EC" sz="1800" dirty="0">
                    <a:effectLst/>
                    <a:latin typeface="Calibri" panose="020F0502020204030204" pitchFamily="34" charset="0"/>
                    <a:ea typeface="MS Mincho" panose="02020609040205080304" pitchFamily="49" charset="-128"/>
                    <a:cs typeface="Calibri" panose="020F0502020204030204" pitchFamily="34" charset="0"/>
                  </a:rPr>
                  <a:t>Donde:</a:t>
                </a:r>
                <a:endParaRPr lang="es-EC" sz="1800" i="1" dirty="0">
                  <a:effectLst/>
                  <a:latin typeface="Cambria Math" panose="02040503050406030204" pitchFamily="18" charset="0"/>
                  <a:ea typeface="MS Mincho" panose="02020609040205080304" pitchFamily="49" charset="-128"/>
                  <a:cs typeface="Calibri" panose="020F0502020204030204" pitchFamily="34" charset="0"/>
                </a:endParaRPr>
              </a:p>
              <a:p>
                <a:pPr marL="0" marR="0">
                  <a:lnSpc>
                    <a:spcPct val="150000"/>
                  </a:lnSpc>
                  <a:spcBef>
                    <a:spcPts val="0"/>
                  </a:spcBef>
                  <a:spcAft>
                    <a:spcPts val="800"/>
                  </a:spcAft>
                </a:pPr>
                <a14:m>
                  <m:oMath xmlns:m="http://schemas.openxmlformats.org/officeDocument/2006/math">
                    <m:sSub>
                      <m:sSubPr>
                        <m:ctrlPr>
                          <a:rPr lang="en-US" sz="1800" i="1" smtClean="0">
                            <a:effectLst/>
                            <a:latin typeface="Cambria Math" panose="02040503050406030204" pitchFamily="18" charset="0"/>
                            <a:ea typeface="MS Mincho" panose="02020609040205080304" pitchFamily="49" charset="-128"/>
                            <a:cs typeface="Calibri" panose="020F0502020204030204" pitchFamily="34" charset="0"/>
                          </a:rPr>
                        </m:ctrlPr>
                      </m:sSubPr>
                      <m:e>
                        <m:acc>
                          <m:accPr>
                            <m:chr m:val="̇"/>
                            <m:ctrlPr>
                              <a:rPr lang="en-US" sz="1800" i="1">
                                <a:effectLst/>
                                <a:latin typeface="Cambria Math" panose="02040503050406030204" pitchFamily="18" charset="0"/>
                                <a:ea typeface="MS Mincho" panose="02020609040205080304" pitchFamily="49" charset="-128"/>
                                <a:cs typeface="Calibri" panose="020F0502020204030204" pitchFamily="34" charset="0"/>
                              </a:rPr>
                            </m:ctrlPr>
                          </m:accPr>
                          <m:e>
                            <m:r>
                              <a:rPr lang="es-EC" sz="1800" i="1">
                                <a:effectLst/>
                                <a:latin typeface="Cambria Math" panose="02040503050406030204" pitchFamily="18" charset="0"/>
                                <a:ea typeface="MS Mincho" panose="02020609040205080304" pitchFamily="49" charset="-128"/>
                                <a:cs typeface="Calibri" panose="020F0502020204030204" pitchFamily="34" charset="0"/>
                              </a:rPr>
                              <m:t>𝑚</m:t>
                            </m:r>
                          </m:e>
                        </m:acc>
                      </m:e>
                      <m:sub>
                        <m:r>
                          <a:rPr lang="es-EC" sz="1800" i="1">
                            <a:effectLst/>
                            <a:latin typeface="Cambria Math" panose="02040503050406030204" pitchFamily="18" charset="0"/>
                            <a:ea typeface="MS Mincho" panose="02020609040205080304" pitchFamily="49" charset="-128"/>
                            <a:cs typeface="Calibri" panose="020F0502020204030204" pitchFamily="34" charset="0"/>
                          </a:rPr>
                          <m:t>𝑎𝑔𝑐</m:t>
                        </m:r>
                        <m:r>
                          <a:rPr lang="es-EC" sz="1800" i="1">
                            <a:effectLst/>
                            <a:latin typeface="Cambria Math" panose="02040503050406030204" pitchFamily="18" charset="0"/>
                            <a:ea typeface="MS Mincho" panose="02020609040205080304" pitchFamily="49" charset="-128"/>
                            <a:cs typeface="Calibri" panose="020F0502020204030204" pitchFamily="34" charset="0"/>
                          </a:rPr>
                          <m:t>1</m:t>
                        </m:r>
                      </m:sub>
                    </m:sSub>
                  </m:oMath>
                </a14:m>
                <a:r>
                  <a:rPr lang="es-EC" sz="1800" dirty="0">
                    <a:effectLst/>
                    <a:latin typeface="Calibri" panose="020F0502020204030204" pitchFamily="34" charset="0"/>
                    <a:ea typeface="MS Mincho" panose="02020609040205080304" pitchFamily="49" charset="-128"/>
                    <a:cs typeface="Calibri" panose="020F0502020204030204" pitchFamily="34" charset="0"/>
                  </a:rPr>
                  <a:t> : Flujo másico del agua de entrada</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50000"/>
                  </a:lnSpc>
                  <a:spcBef>
                    <a:spcPts val="0"/>
                  </a:spcBef>
                  <a:spcAft>
                    <a:spcPts val="800"/>
                  </a:spcAft>
                </a:pPr>
                <a14:m>
                  <m:oMath xmlns:m="http://schemas.openxmlformats.org/officeDocument/2006/math">
                    <m:sSub>
                      <m:sSubPr>
                        <m:ctrlPr>
                          <a:rPr lang="en-US" sz="1800" i="1">
                            <a:effectLst/>
                            <a:latin typeface="Cambria Math" panose="02040503050406030204" pitchFamily="18" charset="0"/>
                            <a:ea typeface="MS Mincho" panose="02020609040205080304" pitchFamily="49" charset="-128"/>
                            <a:cs typeface="Calibri" panose="020F0502020204030204" pitchFamily="34" charset="0"/>
                          </a:rPr>
                        </m:ctrlPr>
                      </m:sSubPr>
                      <m:e>
                        <m:r>
                          <a:rPr lang="es-EC" sz="1800" i="1">
                            <a:effectLst/>
                            <a:latin typeface="Cambria Math" panose="02040503050406030204" pitchFamily="18" charset="0"/>
                            <a:ea typeface="MS Mincho" panose="02020609040205080304" pitchFamily="49" charset="-128"/>
                            <a:cs typeface="Calibri" panose="020F0502020204030204" pitchFamily="34" charset="0"/>
                          </a:rPr>
                          <m:t>h</m:t>
                        </m:r>
                      </m:e>
                      <m:sub>
                        <m:r>
                          <a:rPr lang="es-EC" sz="1800" i="1">
                            <a:effectLst/>
                            <a:latin typeface="Cambria Math" panose="02040503050406030204" pitchFamily="18" charset="0"/>
                            <a:ea typeface="MS Mincho" panose="02020609040205080304" pitchFamily="49" charset="-128"/>
                            <a:cs typeface="Calibri" panose="020F0502020204030204" pitchFamily="34" charset="0"/>
                          </a:rPr>
                          <m:t>𝑎𝑔𝑐</m:t>
                        </m:r>
                        <m:r>
                          <a:rPr lang="es-EC" sz="1800" i="1">
                            <a:effectLst/>
                            <a:latin typeface="Cambria Math" panose="02040503050406030204" pitchFamily="18" charset="0"/>
                            <a:ea typeface="MS Mincho" panose="02020609040205080304" pitchFamily="49" charset="-128"/>
                            <a:cs typeface="Calibri" panose="020F0502020204030204" pitchFamily="34" charset="0"/>
                          </a:rPr>
                          <m:t>1</m:t>
                        </m:r>
                      </m:sub>
                    </m:sSub>
                  </m:oMath>
                </a14:m>
                <a:r>
                  <a:rPr lang="es-EC" sz="1800" dirty="0">
                    <a:effectLst/>
                    <a:latin typeface="Calibri" panose="020F0502020204030204" pitchFamily="34" charset="0"/>
                    <a:ea typeface="MS Mincho" panose="02020609040205080304" pitchFamily="49" charset="-128"/>
                    <a:cs typeface="Calibri" panose="020F0502020204030204" pitchFamily="34" charset="0"/>
                  </a:rPr>
                  <a:t> : Entalpia de agua de entrada </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50000"/>
                  </a:lnSpc>
                  <a:spcBef>
                    <a:spcPts val="0"/>
                  </a:spcBef>
                  <a:spcAft>
                    <a:spcPts val="800"/>
                  </a:spcAft>
                </a:pPr>
                <a14:m>
                  <m:oMath xmlns:m="http://schemas.openxmlformats.org/officeDocument/2006/math">
                    <m:sSub>
                      <m:sSubPr>
                        <m:ctrlPr>
                          <a:rPr lang="en-US" sz="1800" i="1">
                            <a:effectLst/>
                            <a:latin typeface="Cambria Math" panose="02040503050406030204" pitchFamily="18" charset="0"/>
                            <a:ea typeface="MS Mincho" panose="02020609040205080304" pitchFamily="49" charset="-128"/>
                            <a:cs typeface="Calibri" panose="020F0502020204030204" pitchFamily="34" charset="0"/>
                          </a:rPr>
                        </m:ctrlPr>
                      </m:sSubPr>
                      <m:e>
                        <m:acc>
                          <m:accPr>
                            <m:chr m:val="̇"/>
                            <m:ctrlPr>
                              <a:rPr lang="en-US" sz="1800" i="1">
                                <a:effectLst/>
                                <a:latin typeface="Cambria Math" panose="02040503050406030204" pitchFamily="18" charset="0"/>
                                <a:ea typeface="MS Mincho" panose="02020609040205080304" pitchFamily="49" charset="-128"/>
                                <a:cs typeface="Calibri" panose="020F0502020204030204" pitchFamily="34" charset="0"/>
                              </a:rPr>
                            </m:ctrlPr>
                          </m:accPr>
                          <m:e>
                            <m:r>
                              <a:rPr lang="es-EC" sz="1800" i="1">
                                <a:effectLst/>
                                <a:latin typeface="Cambria Math" panose="02040503050406030204" pitchFamily="18" charset="0"/>
                                <a:ea typeface="MS Mincho" panose="02020609040205080304" pitchFamily="49" charset="-128"/>
                                <a:cs typeface="Calibri" panose="020F0502020204030204" pitchFamily="34" charset="0"/>
                              </a:rPr>
                              <m:t>𝑚</m:t>
                            </m:r>
                          </m:e>
                        </m:acc>
                      </m:e>
                      <m:sub>
                        <m:r>
                          <a:rPr lang="es-EC" sz="1800" i="1">
                            <a:effectLst/>
                            <a:latin typeface="Cambria Math" panose="02040503050406030204" pitchFamily="18" charset="0"/>
                            <a:ea typeface="MS Mincho" panose="02020609040205080304" pitchFamily="49" charset="-128"/>
                            <a:cs typeface="Calibri" panose="020F0502020204030204" pitchFamily="34" charset="0"/>
                          </a:rPr>
                          <m:t>𝑎𝑔𝑐</m:t>
                        </m:r>
                        <m:r>
                          <a:rPr lang="es-EC" sz="1800" i="1">
                            <a:effectLst/>
                            <a:latin typeface="Cambria Math" panose="02040503050406030204" pitchFamily="18" charset="0"/>
                            <a:ea typeface="MS Mincho" panose="02020609040205080304" pitchFamily="49" charset="-128"/>
                            <a:cs typeface="Calibri" panose="020F0502020204030204" pitchFamily="34" charset="0"/>
                          </a:rPr>
                          <m:t>2</m:t>
                        </m:r>
                      </m:sub>
                    </m:sSub>
                  </m:oMath>
                </a14:m>
                <a:r>
                  <a:rPr lang="es-EC" sz="1800" dirty="0">
                    <a:effectLst/>
                    <a:latin typeface="Calibri" panose="020F0502020204030204" pitchFamily="34" charset="0"/>
                    <a:ea typeface="MS Mincho" panose="02020609040205080304" pitchFamily="49" charset="-128"/>
                    <a:cs typeface="Calibri" panose="020F0502020204030204" pitchFamily="34" charset="0"/>
                  </a:rPr>
                  <a:t>: Flujo másico del agua de salida</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50000"/>
                  </a:lnSpc>
                  <a:spcBef>
                    <a:spcPts val="0"/>
                  </a:spcBef>
                  <a:spcAft>
                    <a:spcPts val="800"/>
                  </a:spcAft>
                </a:pPr>
                <a14:m>
                  <m:oMath xmlns:m="http://schemas.openxmlformats.org/officeDocument/2006/math">
                    <m:sSub>
                      <m:sSubPr>
                        <m:ctrlPr>
                          <a:rPr lang="en-US" sz="1800" i="1">
                            <a:effectLst/>
                            <a:latin typeface="Cambria Math" panose="02040503050406030204" pitchFamily="18" charset="0"/>
                            <a:ea typeface="MS Mincho" panose="02020609040205080304" pitchFamily="49" charset="-128"/>
                            <a:cs typeface="Calibri" panose="020F0502020204030204" pitchFamily="34" charset="0"/>
                          </a:rPr>
                        </m:ctrlPr>
                      </m:sSubPr>
                      <m:e>
                        <m:r>
                          <a:rPr lang="es-EC" sz="1800" i="1">
                            <a:effectLst/>
                            <a:latin typeface="Cambria Math" panose="02040503050406030204" pitchFamily="18" charset="0"/>
                            <a:ea typeface="MS Mincho" panose="02020609040205080304" pitchFamily="49" charset="-128"/>
                            <a:cs typeface="Calibri" panose="020F0502020204030204" pitchFamily="34" charset="0"/>
                          </a:rPr>
                          <m:t>h</m:t>
                        </m:r>
                      </m:e>
                      <m:sub>
                        <m:r>
                          <a:rPr lang="es-EC" sz="1800" i="1">
                            <a:effectLst/>
                            <a:latin typeface="Cambria Math" panose="02040503050406030204" pitchFamily="18" charset="0"/>
                            <a:ea typeface="MS Mincho" panose="02020609040205080304" pitchFamily="49" charset="-128"/>
                            <a:cs typeface="Calibri" panose="020F0502020204030204" pitchFamily="34" charset="0"/>
                          </a:rPr>
                          <m:t>𝑎𝑔𝑐</m:t>
                        </m:r>
                        <m:r>
                          <a:rPr lang="es-EC" sz="1800" i="1">
                            <a:effectLst/>
                            <a:latin typeface="Cambria Math" panose="02040503050406030204" pitchFamily="18" charset="0"/>
                            <a:ea typeface="MS Mincho" panose="02020609040205080304" pitchFamily="49" charset="-128"/>
                            <a:cs typeface="Calibri" panose="020F0502020204030204" pitchFamily="34" charset="0"/>
                          </a:rPr>
                          <m:t>2</m:t>
                        </m:r>
                      </m:sub>
                    </m:sSub>
                  </m:oMath>
                </a14:m>
                <a:r>
                  <a:rPr lang="es-EC" sz="1800" dirty="0">
                    <a:effectLst/>
                    <a:latin typeface="Calibri" panose="020F0502020204030204" pitchFamily="34" charset="0"/>
                    <a:ea typeface="MS Mincho" panose="02020609040205080304" pitchFamily="49" charset="-128"/>
                    <a:cs typeface="Calibri" panose="020F0502020204030204" pitchFamily="34" charset="0"/>
                  </a:rPr>
                  <a:t>: Entalpia de agua de salida</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p:txBody>
          </p:sp>
        </mc:Choice>
        <mc:Fallback xmlns="">
          <p:sp>
            <p:nvSpPr>
              <p:cNvPr id="9" name="CuadroTexto 8">
                <a:extLst>
                  <a:ext uri="{FF2B5EF4-FFF2-40B4-BE49-F238E27FC236}">
                    <a16:creationId xmlns:a16="http://schemas.microsoft.com/office/drawing/2014/main" id="{5C81FA56-3C18-4B0F-81BB-9042C220655B}"/>
                  </a:ext>
                </a:extLst>
              </p:cNvPr>
              <p:cNvSpPr txBox="1">
                <a:spLocks noRot="1" noChangeAspect="1" noMove="1" noResize="1" noEditPoints="1" noAdjustHandles="1" noChangeArrowheads="1" noChangeShapeType="1" noTextEdit="1"/>
              </p:cNvSpPr>
              <p:nvPr/>
            </p:nvSpPr>
            <p:spPr>
              <a:xfrm>
                <a:off x="7338232" y="3020079"/>
                <a:ext cx="4137488" cy="2678169"/>
              </a:xfrm>
              <a:prstGeom prst="rect">
                <a:avLst/>
              </a:prstGeom>
              <a:blipFill>
                <a:blip r:embed="rId4"/>
                <a:stretch>
                  <a:fillRect l="-1325" b="-181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598C18C7-B21E-4A5E-9637-C8071700B7F3}"/>
                  </a:ext>
                </a:extLst>
              </p:cNvPr>
              <p:cNvSpPr txBox="1"/>
              <p:nvPr/>
            </p:nvSpPr>
            <p:spPr>
              <a:xfrm>
                <a:off x="716280" y="3520299"/>
                <a:ext cx="5630636"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𝑡𝑟𝑎𝑛𝑠𝑓𝑒𝑟𝑒𝑛𝑐𝑖𝑎</m:t>
                          </m:r>
                        </m:sub>
                      </m:sSub>
                      <m:r>
                        <a:rPr lang="en-US" i="0">
                          <a:latin typeface="Cambria Math" panose="02040503050406030204" pitchFamily="18" charset="0"/>
                        </a:rPr>
                        <m:t>=4.923 </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𝑘𝑔</m:t>
                          </m:r>
                        </m:num>
                        <m:den>
                          <m:r>
                            <a:rPr lang="en-US" i="1">
                              <a:latin typeface="Cambria Math" panose="02040503050406030204" pitchFamily="18" charset="0"/>
                            </a:rPr>
                            <m:t>𝑠</m:t>
                          </m:r>
                        </m:den>
                      </m:f>
                      <m:r>
                        <a:rPr lang="en-US" i="0">
                          <a:latin typeface="Cambria Math" panose="02040503050406030204" pitchFamily="18" charset="0"/>
                        </a:rPr>
                        <m:t>·</m:t>
                      </m:r>
                      <m:d>
                        <m:dPr>
                          <m:ctrlPr>
                            <a:rPr lang="en-US" i="1">
                              <a:solidFill>
                                <a:srgbClr val="836967"/>
                              </a:solidFill>
                              <a:latin typeface="Cambria Math" panose="02040503050406030204" pitchFamily="18" charset="0"/>
                            </a:rPr>
                          </m:ctrlPr>
                        </m:dPr>
                        <m:e>
                          <m:r>
                            <a:rPr lang="en-US" i="0">
                              <a:latin typeface="Cambria Math" panose="02040503050406030204" pitchFamily="18" charset="0"/>
                            </a:rPr>
                            <m:t>100.228</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𝑘𝐽</m:t>
                              </m:r>
                            </m:num>
                            <m:den>
                              <m:r>
                                <a:rPr lang="en-US" i="1">
                                  <a:latin typeface="Cambria Math" panose="02040503050406030204" pitchFamily="18" charset="0"/>
                                </a:rPr>
                                <m:t>𝑘𝑔</m:t>
                              </m:r>
                            </m:den>
                          </m:f>
                          <m:r>
                            <a:rPr lang="en-US" i="0">
                              <a:latin typeface="Cambria Math" panose="02040503050406030204" pitchFamily="18" charset="0"/>
                            </a:rPr>
                            <m:t>−75.121</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𝑘𝐽</m:t>
                              </m:r>
                            </m:num>
                            <m:den>
                              <m:r>
                                <a:rPr lang="en-US" i="1">
                                  <a:latin typeface="Cambria Math" panose="02040503050406030204" pitchFamily="18" charset="0"/>
                                </a:rPr>
                                <m:t>𝑘𝑔</m:t>
                              </m:r>
                            </m:den>
                          </m:f>
                        </m:e>
                      </m:d>
                    </m:oMath>
                  </m:oMathPara>
                </a14:m>
                <a:endParaRPr lang="en-US" dirty="0"/>
              </a:p>
            </p:txBody>
          </p:sp>
        </mc:Choice>
        <mc:Fallback xmlns="">
          <p:sp>
            <p:nvSpPr>
              <p:cNvPr id="11" name="CuadroTexto 10">
                <a:extLst>
                  <a:ext uri="{FF2B5EF4-FFF2-40B4-BE49-F238E27FC236}">
                    <a16:creationId xmlns:a16="http://schemas.microsoft.com/office/drawing/2014/main" id="{598C18C7-B21E-4A5E-9637-C8071700B7F3}"/>
                  </a:ext>
                </a:extLst>
              </p:cNvPr>
              <p:cNvSpPr txBox="1">
                <a:spLocks noRot="1" noChangeAspect="1" noMove="1" noResize="1" noEditPoints="1" noAdjustHandles="1" noChangeArrowheads="1" noChangeShapeType="1" noTextEdit="1"/>
              </p:cNvSpPr>
              <p:nvPr/>
            </p:nvSpPr>
            <p:spPr>
              <a:xfrm>
                <a:off x="716280" y="3520299"/>
                <a:ext cx="5630636" cy="714683"/>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2261ECE6-5051-49D4-ADAC-645DE9850B0F}"/>
                  </a:ext>
                </a:extLst>
              </p:cNvPr>
              <p:cNvSpPr txBox="1"/>
              <p:nvPr/>
            </p:nvSpPr>
            <p:spPr>
              <a:xfrm>
                <a:off x="156482" y="4359163"/>
                <a:ext cx="5630636"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𝑡𝑟𝑎𝑛𝑠𝑓𝑒𝑟𝑒𝑛𝑐𝑖𝑎</m:t>
                          </m:r>
                        </m:sub>
                      </m:sSub>
                      <m:r>
                        <a:rPr lang="en-US" i="0">
                          <a:latin typeface="Cambria Math" panose="02040503050406030204" pitchFamily="18" charset="0"/>
                        </a:rPr>
                        <m:t>=123.602</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𝑘𝐽</m:t>
                          </m:r>
                        </m:num>
                        <m:den>
                          <m:r>
                            <a:rPr lang="en-US" i="1">
                              <a:latin typeface="Cambria Math" panose="02040503050406030204" pitchFamily="18" charset="0"/>
                            </a:rPr>
                            <m:t>𝑠</m:t>
                          </m:r>
                        </m:den>
                      </m:f>
                      <m:r>
                        <a:rPr lang="en-US" i="0">
                          <a:latin typeface="Cambria Math" panose="02040503050406030204" pitchFamily="18" charset="0"/>
                        </a:rPr>
                        <m:t>=123.602 </m:t>
                      </m:r>
                      <m:r>
                        <a:rPr lang="en-US" i="1">
                          <a:latin typeface="Cambria Math" panose="02040503050406030204" pitchFamily="18" charset="0"/>
                        </a:rPr>
                        <m:t>𝑘𝑊</m:t>
                      </m:r>
                    </m:oMath>
                  </m:oMathPara>
                </a14:m>
                <a:endParaRPr lang="en-US" dirty="0"/>
              </a:p>
            </p:txBody>
          </p:sp>
        </mc:Choice>
        <mc:Fallback xmlns="">
          <p:sp>
            <p:nvSpPr>
              <p:cNvPr id="12" name="CuadroTexto 11">
                <a:extLst>
                  <a:ext uri="{FF2B5EF4-FFF2-40B4-BE49-F238E27FC236}">
                    <a16:creationId xmlns:a16="http://schemas.microsoft.com/office/drawing/2014/main" id="{2261ECE6-5051-49D4-ADAC-645DE9850B0F}"/>
                  </a:ext>
                </a:extLst>
              </p:cNvPr>
              <p:cNvSpPr txBox="1">
                <a:spLocks noRot="1" noChangeAspect="1" noMove="1" noResize="1" noEditPoints="1" noAdjustHandles="1" noChangeArrowheads="1" noChangeShapeType="1" noTextEdit="1"/>
              </p:cNvSpPr>
              <p:nvPr/>
            </p:nvSpPr>
            <p:spPr>
              <a:xfrm>
                <a:off x="156482" y="4359163"/>
                <a:ext cx="5630636" cy="618311"/>
              </a:xfrm>
              <a:prstGeom prst="rect">
                <a:avLst/>
              </a:prstGeom>
              <a:blipFill>
                <a:blip r:embed="rId6"/>
                <a:stretch>
                  <a:fillRect/>
                </a:stretch>
              </a:blipFill>
            </p:spPr>
            <p:txBody>
              <a:bodyPr/>
              <a:lstStyle/>
              <a:p>
                <a:r>
                  <a:rPr lang="es-EC">
                    <a:noFill/>
                  </a:rPr>
                  <a:t> </a:t>
                </a:r>
              </a:p>
            </p:txBody>
          </p:sp>
        </mc:Fallback>
      </mc:AlternateContent>
      <p:pic>
        <p:nvPicPr>
          <p:cNvPr id="10" name="Imagen 9">
            <a:extLst>
              <a:ext uri="{FF2B5EF4-FFF2-40B4-BE49-F238E27FC236}">
                <a16:creationId xmlns:a16="http://schemas.microsoft.com/office/drawing/2014/main" id="{F0208EE2-0256-4C10-B982-F2AD247AAF10}"/>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0812" y="1033853"/>
            <a:ext cx="4762670" cy="2395147"/>
          </a:xfrm>
          <a:prstGeom prst="rect">
            <a:avLst/>
          </a:prstGeom>
          <a:noFill/>
          <a:ln>
            <a:noFill/>
          </a:ln>
        </p:spPr>
      </p:pic>
    </p:spTree>
    <p:extLst>
      <p:ext uri="{BB962C8B-B14F-4D97-AF65-F5344CB8AC3E}">
        <p14:creationId xmlns:p14="http://schemas.microsoft.com/office/powerpoint/2010/main" val="1202793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538868" y="21897"/>
            <a:ext cx="9825428" cy="616241"/>
          </a:xfrm>
        </p:spPr>
        <p:txBody>
          <a:bodyPr>
            <a:normAutofit fontScale="90000"/>
          </a:bodyPr>
          <a:lstStyle/>
          <a:p>
            <a:r>
              <a:rPr lang="es-419" b="1" dirty="0">
                <a:latin typeface="Times New Roman" panose="02020603050405020304" pitchFamily="18" charset="0"/>
                <a:cs typeface="Times New Roman" panose="02020603050405020304" pitchFamily="18" charset="0"/>
              </a:rPr>
              <a:t>BALANCE MÁSICO Y ENERGÉTICO </a:t>
            </a:r>
          </a:p>
        </p:txBody>
      </p:sp>
      <p:sp>
        <p:nvSpPr>
          <p:cNvPr id="5" name="Subtítulo 2">
            <a:extLst>
              <a:ext uri="{FF2B5EF4-FFF2-40B4-BE49-F238E27FC236}">
                <a16:creationId xmlns:a16="http://schemas.microsoft.com/office/drawing/2014/main" id="{F9C43803-9130-41B1-BA21-A0200CD20AB3}"/>
              </a:ext>
            </a:extLst>
          </p:cNvPr>
          <p:cNvSpPr txBox="1">
            <a:spLocks/>
          </p:cNvSpPr>
          <p:nvPr/>
        </p:nvSpPr>
        <p:spPr>
          <a:xfrm>
            <a:off x="3419856" y="924356"/>
            <a:ext cx="5839968" cy="5654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800" b="1" dirty="0">
                <a:latin typeface="Times New Roman" panose="02020603050405020304" pitchFamily="18" charset="0"/>
              </a:rPr>
              <a:t>Balance energético del condensador</a:t>
            </a:r>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5278C080-3270-4CDE-A1C5-CF29DDC4A91F}"/>
                  </a:ext>
                </a:extLst>
              </p:cNvPr>
              <p:cNvSpPr txBox="1"/>
              <p:nvPr/>
            </p:nvSpPr>
            <p:spPr>
              <a:xfrm>
                <a:off x="4650330" y="1529257"/>
                <a:ext cx="3379019" cy="3955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𝑡𝑟𝑎𝑛𝑠𝑓𝑒𝑟𝑒𝑛𝑐𝑖𝑎</m:t>
                          </m:r>
                          <m:r>
                            <a:rPr lang="es-EC" i="1">
                              <a:latin typeface="Cambria Math" panose="02040503050406030204" pitchFamily="18" charset="0"/>
                            </a:rPr>
                            <m:t>.</m:t>
                          </m:r>
                          <m:r>
                            <a:rPr lang="es-EC" i="1">
                              <a:latin typeface="Cambria Math" panose="02040503050406030204" pitchFamily="18" charset="0"/>
                            </a:rPr>
                            <m:t>𝑣</m:t>
                          </m:r>
                        </m:sub>
                      </m:sSub>
                      <m:r>
                        <a:rPr lang="en-US" i="0">
                          <a:latin typeface="Cambria Math" panose="02040503050406030204" pitchFamily="18" charset="0"/>
                        </a:rPr>
                        <m:t>=</m:t>
                      </m:r>
                      <m:r>
                        <a:rPr lang="en-US" i="1">
                          <a:latin typeface="Cambria Math" panose="02040503050406030204" pitchFamily="18" charset="0"/>
                        </a:rPr>
                        <m:t>𝑈</m:t>
                      </m:r>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𝑜</m:t>
                          </m:r>
                        </m:sub>
                      </m:sSub>
                      <m:r>
                        <a:rPr lang="en-US" i="0">
                          <a:latin typeface="Cambria Math" panose="02040503050406030204" pitchFamily="18" charset="0"/>
                        </a:rPr>
                        <m:t>∙</m:t>
                      </m:r>
                      <m:r>
                        <a:rPr lang="en-US" i="1">
                          <a:latin typeface="Cambria Math" panose="02040503050406030204" pitchFamily="18" charset="0"/>
                        </a:rPr>
                        <m:t>𝐿𝑀𝑇𝐷</m:t>
                      </m:r>
                    </m:oMath>
                  </m:oMathPara>
                </a14:m>
                <a:endParaRPr lang="en-US" dirty="0"/>
              </a:p>
            </p:txBody>
          </p:sp>
        </mc:Choice>
        <mc:Fallback xmlns="">
          <p:sp>
            <p:nvSpPr>
              <p:cNvPr id="10" name="CuadroTexto 9">
                <a:extLst>
                  <a:ext uri="{FF2B5EF4-FFF2-40B4-BE49-F238E27FC236}">
                    <a16:creationId xmlns:a16="http://schemas.microsoft.com/office/drawing/2014/main" id="{5278C080-3270-4CDE-A1C5-CF29DDC4A91F}"/>
                  </a:ext>
                </a:extLst>
              </p:cNvPr>
              <p:cNvSpPr txBox="1">
                <a:spLocks noRot="1" noChangeAspect="1" noMove="1" noResize="1" noEditPoints="1" noAdjustHandles="1" noChangeArrowheads="1" noChangeShapeType="1" noTextEdit="1"/>
              </p:cNvSpPr>
              <p:nvPr/>
            </p:nvSpPr>
            <p:spPr>
              <a:xfrm>
                <a:off x="4650330" y="1529257"/>
                <a:ext cx="3379019" cy="395558"/>
              </a:xfrm>
              <a:prstGeom prst="rect">
                <a:avLst/>
              </a:prstGeom>
              <a:blipFill>
                <a:blip r:embed="rId2"/>
                <a:stretch>
                  <a:fillRect b="-923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6BD6C8FF-EF66-4CCF-B871-40227A6D00E3}"/>
                  </a:ext>
                </a:extLst>
              </p:cNvPr>
              <p:cNvSpPr txBox="1"/>
              <p:nvPr/>
            </p:nvSpPr>
            <p:spPr>
              <a:xfrm>
                <a:off x="2804160" y="2186853"/>
                <a:ext cx="2275052" cy="6108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𝑈</m:t>
                      </m:r>
                      <m:r>
                        <a:rPr lang="en-US" i="0">
                          <a:latin typeface="Cambria Math" panose="02040503050406030204" pitchFamily="18" charset="0"/>
                        </a:rPr>
                        <m:t>=1.046</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𝐾𝑊</m:t>
                          </m:r>
                        </m:num>
                        <m:den>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𝑚</m:t>
                              </m:r>
                            </m:e>
                            <m:sup>
                              <m:r>
                                <a:rPr lang="en-US" i="0">
                                  <a:latin typeface="Cambria Math" panose="02040503050406030204" pitchFamily="18" charset="0"/>
                                </a:rPr>
                                <m:t>2</m:t>
                              </m:r>
                            </m:sup>
                          </m:sSup>
                          <m:r>
                            <a:rPr lang="en-US" i="0">
                              <a:latin typeface="Cambria Math" panose="02040503050406030204" pitchFamily="18" charset="0"/>
                            </a:rPr>
                            <m:t>∙°</m:t>
                          </m:r>
                          <m:r>
                            <a:rPr lang="en-US" i="1">
                              <a:latin typeface="Cambria Math" panose="02040503050406030204" pitchFamily="18" charset="0"/>
                            </a:rPr>
                            <m:t>𝐾</m:t>
                          </m:r>
                          <m:r>
                            <a:rPr lang="en-US" i="0">
                              <a:latin typeface="Cambria Math" panose="02040503050406030204" pitchFamily="18" charset="0"/>
                            </a:rPr>
                            <m:t> </m:t>
                          </m:r>
                        </m:den>
                      </m:f>
                    </m:oMath>
                  </m:oMathPara>
                </a14:m>
                <a:endParaRPr lang="en-US" dirty="0"/>
              </a:p>
            </p:txBody>
          </p:sp>
        </mc:Choice>
        <mc:Fallback xmlns="">
          <p:sp>
            <p:nvSpPr>
              <p:cNvPr id="13" name="CuadroTexto 12">
                <a:extLst>
                  <a:ext uri="{FF2B5EF4-FFF2-40B4-BE49-F238E27FC236}">
                    <a16:creationId xmlns:a16="http://schemas.microsoft.com/office/drawing/2014/main" id="{6BD6C8FF-EF66-4CCF-B871-40227A6D00E3}"/>
                  </a:ext>
                </a:extLst>
              </p:cNvPr>
              <p:cNvSpPr txBox="1">
                <a:spLocks noRot="1" noChangeAspect="1" noMove="1" noResize="1" noEditPoints="1" noAdjustHandles="1" noChangeArrowheads="1" noChangeShapeType="1" noTextEdit="1"/>
              </p:cNvSpPr>
              <p:nvPr/>
            </p:nvSpPr>
            <p:spPr>
              <a:xfrm>
                <a:off x="2804160" y="2186853"/>
                <a:ext cx="2275052" cy="610873"/>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9CFE4FAF-464F-4629-8EC4-19F51F446A31}"/>
                  </a:ext>
                </a:extLst>
              </p:cNvPr>
              <p:cNvSpPr txBox="1"/>
              <p:nvPr/>
            </p:nvSpPr>
            <p:spPr>
              <a:xfrm>
                <a:off x="7151407" y="2193841"/>
                <a:ext cx="223643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𝑜</m:t>
                          </m:r>
                        </m:sub>
                      </m:sSub>
                      <m:r>
                        <a:rPr lang="en-US" i="0">
                          <a:latin typeface="Cambria Math" panose="02040503050406030204" pitchFamily="18" charset="0"/>
                        </a:rPr>
                        <m:t>=</m:t>
                      </m:r>
                      <m:r>
                        <a:rPr lang="en-US" i="1">
                          <a:latin typeface="Cambria Math" panose="02040503050406030204" pitchFamily="18" charset="0"/>
                        </a:rPr>
                        <m:t>𝜋</m:t>
                      </m:r>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𝑒</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𝑐</m:t>
                          </m:r>
                        </m:sub>
                      </m:sSub>
                      <m:r>
                        <a:rPr lang="en-US" i="0">
                          <a:latin typeface="Cambria Math" panose="02040503050406030204" pitchFamily="18" charset="0"/>
                        </a:rPr>
                        <m:t>∙</m:t>
                      </m:r>
                      <m:r>
                        <a:rPr lang="en-US" i="1">
                          <a:latin typeface="Cambria Math" panose="02040503050406030204" pitchFamily="18" charset="0"/>
                        </a:rPr>
                        <m:t>𝑁</m:t>
                      </m:r>
                    </m:oMath>
                  </m:oMathPara>
                </a14:m>
                <a:endParaRPr lang="en-US" dirty="0"/>
              </a:p>
            </p:txBody>
          </p:sp>
        </mc:Choice>
        <mc:Fallback xmlns="">
          <p:sp>
            <p:nvSpPr>
              <p:cNvPr id="14" name="CuadroTexto 13">
                <a:extLst>
                  <a:ext uri="{FF2B5EF4-FFF2-40B4-BE49-F238E27FC236}">
                    <a16:creationId xmlns:a16="http://schemas.microsoft.com/office/drawing/2014/main" id="{9CFE4FAF-464F-4629-8EC4-19F51F446A31}"/>
                  </a:ext>
                </a:extLst>
              </p:cNvPr>
              <p:cNvSpPr txBox="1">
                <a:spLocks noRot="1" noChangeAspect="1" noMove="1" noResize="1" noEditPoints="1" noAdjustHandles="1" noChangeArrowheads="1" noChangeShapeType="1" noTextEdit="1"/>
              </p:cNvSpPr>
              <p:nvPr/>
            </p:nvSpPr>
            <p:spPr>
              <a:xfrm>
                <a:off x="7151407" y="2193841"/>
                <a:ext cx="2236433" cy="369332"/>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6DE9C61B-BDD8-4145-899A-BE4A152C149B}"/>
                  </a:ext>
                </a:extLst>
              </p:cNvPr>
              <p:cNvSpPr txBox="1"/>
              <p:nvPr/>
            </p:nvSpPr>
            <p:spPr>
              <a:xfrm>
                <a:off x="7369033" y="3096036"/>
                <a:ext cx="4393880" cy="1980029"/>
              </a:xfrm>
              <a:prstGeom prst="rect">
                <a:avLst/>
              </a:prstGeom>
              <a:noFill/>
            </p:spPr>
            <p:txBody>
              <a:bodyPr wrap="square">
                <a:spAutoFit/>
              </a:bodyPr>
              <a:lstStyle/>
              <a:p>
                <a:pPr marL="0" marR="0">
                  <a:lnSpc>
                    <a:spcPct val="150000"/>
                  </a:lnSpc>
                  <a:spcBef>
                    <a:spcPts val="0"/>
                  </a:spcBef>
                  <a:spcAft>
                    <a:spcPts val="800"/>
                  </a:spcAft>
                </a:pPr>
                <a:r>
                  <a:rPr lang="es-EC" sz="1600" dirty="0">
                    <a:effectLst/>
                    <a:latin typeface="Calibri" panose="020F0502020204030204" pitchFamily="34" charset="0"/>
                    <a:ea typeface="Times New Roman" panose="02020603050405020304" pitchFamily="18" charset="0"/>
                    <a:cs typeface="Calibri" panose="020F0502020204030204" pitchFamily="34" charset="0"/>
                  </a:rPr>
                  <a:t>Donde: </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50000"/>
                  </a:lnSpc>
                  <a:spcBef>
                    <a:spcPts val="0"/>
                  </a:spcBef>
                  <a:spcAft>
                    <a:spcPts val="800"/>
                  </a:spcAft>
                </a:pPr>
                <a14:m>
                  <m:oMathPara xmlns:m="http://schemas.openxmlformats.org/officeDocument/2006/math">
                    <m:oMathParaPr>
                      <m:jc m:val="left"/>
                    </m:oMathParaPr>
                    <m:oMath xmlns:m="http://schemas.openxmlformats.org/officeDocument/2006/math">
                      <m:sSub>
                        <m:sSubPr>
                          <m:ctrlPr>
                            <a:rPr lang="en-US" sz="1600" i="1">
                              <a:effectLst/>
                              <a:latin typeface="Cambria Math" panose="02040503050406030204" pitchFamily="18" charset="0"/>
                              <a:ea typeface="MS Mincho" panose="02020609040205080304" pitchFamily="49" charset="-128"/>
                              <a:cs typeface="Calibri" panose="020F0502020204030204" pitchFamily="34" charset="0"/>
                            </a:rPr>
                          </m:ctrlPr>
                        </m:sSubPr>
                        <m:e>
                          <m:r>
                            <a:rPr lang="es-EC" sz="1600" i="1">
                              <a:effectLst/>
                              <a:latin typeface="Cambria Math" panose="02040503050406030204" pitchFamily="18" charset="0"/>
                              <a:ea typeface="MS Mincho" panose="02020609040205080304" pitchFamily="49" charset="-128"/>
                              <a:cs typeface="Calibri" panose="020F0502020204030204" pitchFamily="34" charset="0"/>
                            </a:rPr>
                            <m:t>𝐷</m:t>
                          </m:r>
                        </m:e>
                        <m:sub>
                          <m:r>
                            <a:rPr lang="es-EC" sz="1600" i="1">
                              <a:effectLst/>
                              <a:latin typeface="Cambria Math" panose="02040503050406030204" pitchFamily="18" charset="0"/>
                              <a:ea typeface="MS Mincho" panose="02020609040205080304" pitchFamily="49" charset="-128"/>
                              <a:cs typeface="Calibri" panose="020F0502020204030204" pitchFamily="34" charset="0"/>
                            </a:rPr>
                            <m:t>𝑒</m:t>
                          </m:r>
                        </m:sub>
                      </m:sSub>
                      <m:r>
                        <a:rPr lang="es-EC" sz="1600" i="1">
                          <a:effectLst/>
                          <a:latin typeface="Cambria Math" panose="02040503050406030204" pitchFamily="18" charset="0"/>
                          <a:ea typeface="MS Mincho" panose="02020609040205080304" pitchFamily="49" charset="-128"/>
                          <a:cs typeface="Calibri" panose="020F0502020204030204" pitchFamily="34" charset="0"/>
                        </a:rPr>
                        <m:t>:</m:t>
                      </m:r>
                      <m:r>
                        <a:rPr lang="es-EC" sz="1600" i="1">
                          <a:effectLst/>
                          <a:latin typeface="Cambria Math" panose="02040503050406030204" pitchFamily="18" charset="0"/>
                          <a:ea typeface="Times New Roman" panose="02020603050405020304" pitchFamily="18" charset="0"/>
                          <a:cs typeface="Calibri" panose="020F0502020204030204" pitchFamily="34" charset="0"/>
                        </a:rPr>
                        <m:t>𝐷𝑖𝑎𝑚𝑒𝑡𝑟𝑜</m:t>
                      </m:r>
                      <m:r>
                        <a:rPr lang="es-EC" sz="1600" i="1">
                          <a:effectLst/>
                          <a:latin typeface="Cambria Math" panose="02040503050406030204" pitchFamily="18" charset="0"/>
                          <a:ea typeface="Times New Roman" panose="02020603050405020304" pitchFamily="18" charset="0"/>
                          <a:cs typeface="Calibri" panose="020F0502020204030204" pitchFamily="34" charset="0"/>
                        </a:rPr>
                        <m:t> </m:t>
                      </m:r>
                      <m:r>
                        <a:rPr lang="es-EC" sz="1600" i="1">
                          <a:effectLst/>
                          <a:latin typeface="Cambria Math" panose="02040503050406030204" pitchFamily="18" charset="0"/>
                          <a:ea typeface="Times New Roman" panose="02020603050405020304" pitchFamily="18" charset="0"/>
                          <a:cs typeface="Calibri" panose="020F0502020204030204" pitchFamily="34" charset="0"/>
                        </a:rPr>
                        <m:t>𝑒𝑥𝑡𝑒𝑟𝑖𝑜𝑟</m:t>
                      </m:r>
                      <m:r>
                        <a:rPr lang="es-EC" sz="1600" i="1">
                          <a:effectLst/>
                          <a:latin typeface="Cambria Math" panose="02040503050406030204" pitchFamily="18" charset="0"/>
                          <a:ea typeface="Times New Roman" panose="02020603050405020304" pitchFamily="18" charset="0"/>
                          <a:cs typeface="Calibri" panose="020F0502020204030204" pitchFamily="34" charset="0"/>
                        </a:rPr>
                        <m:t> </m:t>
                      </m:r>
                      <m:r>
                        <a:rPr lang="es-EC" sz="1600" i="1">
                          <a:effectLst/>
                          <a:latin typeface="Cambria Math" panose="02040503050406030204" pitchFamily="18" charset="0"/>
                          <a:ea typeface="Times New Roman" panose="02020603050405020304" pitchFamily="18" charset="0"/>
                          <a:cs typeface="Calibri" panose="020F0502020204030204" pitchFamily="34" charset="0"/>
                        </a:rPr>
                        <m:t>𝑑𝑒</m:t>
                      </m:r>
                      <m:r>
                        <a:rPr lang="es-EC" sz="1600" i="1">
                          <a:effectLst/>
                          <a:latin typeface="Cambria Math" panose="02040503050406030204" pitchFamily="18" charset="0"/>
                          <a:ea typeface="Times New Roman" panose="02020603050405020304" pitchFamily="18" charset="0"/>
                          <a:cs typeface="Calibri" panose="020F0502020204030204" pitchFamily="34" charset="0"/>
                        </a:rPr>
                        <m:t> </m:t>
                      </m:r>
                      <m:r>
                        <a:rPr lang="es-EC" sz="1600" i="1">
                          <a:effectLst/>
                          <a:latin typeface="Cambria Math" panose="02040503050406030204" pitchFamily="18" charset="0"/>
                          <a:ea typeface="Times New Roman" panose="02020603050405020304" pitchFamily="18" charset="0"/>
                          <a:cs typeface="Calibri" panose="020F0502020204030204" pitchFamily="34" charset="0"/>
                        </a:rPr>
                        <m:t>𝑡𝑢𝑏𝑜</m:t>
                      </m:r>
                      <m:r>
                        <a:rPr lang="es-EC" sz="1600" i="1">
                          <a:effectLst/>
                          <a:latin typeface="Cambria Math" panose="02040503050406030204" pitchFamily="18" charset="0"/>
                          <a:ea typeface="Times New Roman" panose="02020603050405020304" pitchFamily="18" charset="0"/>
                          <a:cs typeface="Calibri" panose="020F0502020204030204" pitchFamily="34" charset="0"/>
                        </a:rPr>
                        <m:t> </m:t>
                      </m:r>
                      <m:d>
                        <m:dPr>
                          <m:ctrlPr>
                            <a:rPr lang="en-US" sz="1600" i="1">
                              <a:effectLst/>
                              <a:latin typeface="Cambria Math" panose="02040503050406030204" pitchFamily="18" charset="0"/>
                              <a:ea typeface="Times New Roman" panose="02020603050405020304" pitchFamily="18" charset="0"/>
                              <a:cs typeface="Calibri" panose="020F0502020204030204" pitchFamily="34" charset="0"/>
                            </a:rPr>
                          </m:ctrlPr>
                        </m:dPr>
                        <m:e>
                          <m:r>
                            <a:rPr lang="es-EC" sz="1600" i="1">
                              <a:effectLst/>
                              <a:latin typeface="Cambria Math" panose="02040503050406030204" pitchFamily="18" charset="0"/>
                              <a:ea typeface="Times New Roman" panose="02020603050405020304" pitchFamily="18" charset="0"/>
                              <a:cs typeface="Calibri" panose="020F0502020204030204" pitchFamily="34" charset="0"/>
                            </a:rPr>
                            <m:t>𝑐𝑜𝑛𝑑𝑒𝑛𝑠𝑎𝑑𝑜𝑟</m:t>
                          </m:r>
                        </m:e>
                      </m:d>
                    </m:oMath>
                  </m:oMathPara>
                </a14:m>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50000"/>
                  </a:lnSpc>
                  <a:spcBef>
                    <a:spcPts val="0"/>
                  </a:spcBef>
                  <a:spcAft>
                    <a:spcPts val="800"/>
                  </a:spcAft>
                </a:pPr>
                <a14:m>
                  <m:oMathPara xmlns:m="http://schemas.openxmlformats.org/officeDocument/2006/math">
                    <m:oMathParaPr>
                      <m:jc m:val="left"/>
                    </m:oMathParaPr>
                    <m:oMath xmlns:m="http://schemas.openxmlformats.org/officeDocument/2006/math">
                      <m:sSub>
                        <m:sSubPr>
                          <m:ctrlPr>
                            <a:rPr lang="en-US" sz="1600" i="1">
                              <a:effectLst/>
                              <a:latin typeface="Cambria Math" panose="02040503050406030204" pitchFamily="18" charset="0"/>
                              <a:ea typeface="MS Mincho" panose="02020609040205080304" pitchFamily="49" charset="-128"/>
                              <a:cs typeface="Calibri" panose="020F0502020204030204" pitchFamily="34" charset="0"/>
                            </a:rPr>
                          </m:ctrlPr>
                        </m:sSubPr>
                        <m:e>
                          <m:r>
                            <a:rPr lang="es-EC" sz="1600" i="1">
                              <a:effectLst/>
                              <a:latin typeface="Cambria Math" panose="02040503050406030204" pitchFamily="18" charset="0"/>
                              <a:ea typeface="MS Mincho" panose="02020609040205080304" pitchFamily="49" charset="-128"/>
                              <a:cs typeface="Calibri" panose="020F0502020204030204" pitchFamily="34" charset="0"/>
                            </a:rPr>
                            <m:t>𝐿</m:t>
                          </m:r>
                        </m:e>
                        <m:sub>
                          <m:r>
                            <a:rPr lang="es-EC" sz="1600" i="1">
                              <a:effectLst/>
                              <a:latin typeface="Cambria Math" panose="02040503050406030204" pitchFamily="18" charset="0"/>
                              <a:ea typeface="MS Mincho" panose="02020609040205080304" pitchFamily="49" charset="-128"/>
                              <a:cs typeface="Calibri" panose="020F0502020204030204" pitchFamily="34" charset="0"/>
                            </a:rPr>
                            <m:t>𝑐</m:t>
                          </m:r>
                        </m:sub>
                      </m:sSub>
                      <m:r>
                        <a:rPr lang="es-EC" sz="1600" i="1">
                          <a:effectLst/>
                          <a:latin typeface="Cambria Math" panose="02040503050406030204" pitchFamily="18" charset="0"/>
                          <a:ea typeface="MS Mincho" panose="02020609040205080304" pitchFamily="49" charset="-128"/>
                          <a:cs typeface="Calibri" panose="020F0502020204030204" pitchFamily="34" charset="0"/>
                        </a:rPr>
                        <m:t>:</m:t>
                      </m:r>
                      <m:r>
                        <a:rPr lang="es-EC" sz="1600" i="1">
                          <a:effectLst/>
                          <a:latin typeface="Cambria Math" panose="02040503050406030204" pitchFamily="18" charset="0"/>
                          <a:ea typeface="MS Mincho" panose="02020609040205080304" pitchFamily="49" charset="-128"/>
                          <a:cs typeface="Calibri" panose="020F0502020204030204" pitchFamily="34" charset="0"/>
                        </a:rPr>
                        <m:t>𝐿𝑜𝑛𝑔𝑢𝑖𝑡𝑢𝑑</m:t>
                      </m:r>
                      <m:r>
                        <a:rPr lang="es-EC" sz="1600" i="1">
                          <a:effectLst/>
                          <a:latin typeface="Cambria Math" panose="02040503050406030204" pitchFamily="18" charset="0"/>
                          <a:ea typeface="MS Mincho" panose="02020609040205080304" pitchFamily="49" charset="-128"/>
                          <a:cs typeface="Calibri" panose="020F0502020204030204" pitchFamily="34" charset="0"/>
                        </a:rPr>
                        <m:t> </m:t>
                      </m:r>
                      <m:r>
                        <a:rPr lang="es-EC" sz="1600" i="1">
                          <a:effectLst/>
                          <a:latin typeface="Cambria Math" panose="02040503050406030204" pitchFamily="18" charset="0"/>
                          <a:ea typeface="MS Mincho" panose="02020609040205080304" pitchFamily="49" charset="-128"/>
                          <a:cs typeface="Calibri" panose="020F0502020204030204" pitchFamily="34" charset="0"/>
                        </a:rPr>
                        <m:t>𝑑𝑒</m:t>
                      </m:r>
                      <m:r>
                        <a:rPr lang="es-EC" sz="1600" i="1">
                          <a:effectLst/>
                          <a:latin typeface="Cambria Math" panose="02040503050406030204" pitchFamily="18" charset="0"/>
                          <a:ea typeface="MS Mincho" panose="02020609040205080304" pitchFamily="49" charset="-128"/>
                          <a:cs typeface="Calibri" panose="020F0502020204030204" pitchFamily="34" charset="0"/>
                        </a:rPr>
                        <m:t> </m:t>
                      </m:r>
                      <m:r>
                        <a:rPr lang="es-EC" sz="1600" i="1">
                          <a:effectLst/>
                          <a:latin typeface="Cambria Math" panose="02040503050406030204" pitchFamily="18" charset="0"/>
                          <a:ea typeface="MS Mincho" panose="02020609040205080304" pitchFamily="49" charset="-128"/>
                          <a:cs typeface="Calibri" panose="020F0502020204030204" pitchFamily="34" charset="0"/>
                        </a:rPr>
                        <m:t>𝑡𝑢𝑏𝑜</m:t>
                      </m:r>
                      <m:r>
                        <a:rPr lang="es-EC" sz="1600" i="1">
                          <a:effectLst/>
                          <a:latin typeface="Cambria Math" panose="02040503050406030204" pitchFamily="18" charset="0"/>
                          <a:ea typeface="MS Mincho" panose="02020609040205080304" pitchFamily="49" charset="-128"/>
                          <a:cs typeface="Calibri" panose="020F0502020204030204" pitchFamily="34" charset="0"/>
                        </a:rPr>
                        <m:t> (</m:t>
                      </m:r>
                      <m:r>
                        <a:rPr lang="es-EC" sz="1600" i="1">
                          <a:effectLst/>
                          <a:latin typeface="Cambria Math" panose="02040503050406030204" pitchFamily="18" charset="0"/>
                          <a:ea typeface="MS Mincho" panose="02020609040205080304" pitchFamily="49" charset="-128"/>
                          <a:cs typeface="Calibri" panose="020F0502020204030204" pitchFamily="34" charset="0"/>
                        </a:rPr>
                        <m:t>𝑐𝑜𝑛𝑑𝑒𝑛𝑠𝑎𝑑𝑜𝑟</m:t>
                      </m:r>
                      <m:r>
                        <a:rPr lang="es-EC" sz="1600" i="1">
                          <a:effectLst/>
                          <a:latin typeface="Cambria Math" panose="02040503050406030204" pitchFamily="18" charset="0"/>
                          <a:ea typeface="MS Mincho" panose="02020609040205080304" pitchFamily="49" charset="-128"/>
                          <a:cs typeface="Calibri" panose="020F0502020204030204" pitchFamily="34" charset="0"/>
                        </a:rPr>
                        <m:t>)</m:t>
                      </m:r>
                    </m:oMath>
                  </m:oMathPara>
                </a14:m>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50000"/>
                  </a:lnSpc>
                  <a:spcBef>
                    <a:spcPts val="0"/>
                  </a:spcBef>
                  <a:spcAft>
                    <a:spcPts val="800"/>
                  </a:spcAft>
                </a:pPr>
                <a14:m>
                  <m:oMathPara xmlns:m="http://schemas.openxmlformats.org/officeDocument/2006/math">
                    <m:oMathParaPr>
                      <m:jc m:val="left"/>
                    </m:oMathParaPr>
                    <m:oMath xmlns:m="http://schemas.openxmlformats.org/officeDocument/2006/math">
                      <m:r>
                        <a:rPr lang="es-EC" sz="1600" i="1">
                          <a:effectLst/>
                          <a:latin typeface="Cambria Math" panose="02040503050406030204" pitchFamily="18" charset="0"/>
                          <a:ea typeface="MS Mincho" panose="02020609040205080304" pitchFamily="49" charset="-128"/>
                          <a:cs typeface="Calibri" panose="020F0502020204030204" pitchFamily="34" charset="0"/>
                        </a:rPr>
                        <m:t>𝑁</m:t>
                      </m:r>
                      <m:r>
                        <a:rPr lang="es-EC" sz="1600" i="1">
                          <a:effectLst/>
                          <a:latin typeface="Cambria Math" panose="02040503050406030204" pitchFamily="18" charset="0"/>
                          <a:ea typeface="MS Mincho" panose="02020609040205080304" pitchFamily="49" charset="-128"/>
                          <a:cs typeface="Calibri" panose="020F0502020204030204" pitchFamily="34" charset="0"/>
                        </a:rPr>
                        <m:t>:</m:t>
                      </m:r>
                      <m:r>
                        <a:rPr lang="es-EC" sz="1600" i="1">
                          <a:effectLst/>
                          <a:latin typeface="Cambria Math" panose="02040503050406030204" pitchFamily="18" charset="0"/>
                          <a:ea typeface="MS Mincho" panose="02020609040205080304" pitchFamily="49" charset="-128"/>
                          <a:cs typeface="Calibri" panose="020F0502020204030204" pitchFamily="34" charset="0"/>
                        </a:rPr>
                        <m:t>𝑁</m:t>
                      </m:r>
                      <m:r>
                        <a:rPr lang="es-EC" sz="1600" i="1">
                          <a:effectLst/>
                          <a:latin typeface="Cambria Math" panose="02040503050406030204" pitchFamily="18" charset="0"/>
                          <a:ea typeface="MS Mincho" panose="02020609040205080304" pitchFamily="49" charset="-128"/>
                          <a:cs typeface="Calibri" panose="020F0502020204030204" pitchFamily="34" charset="0"/>
                        </a:rPr>
                        <m:t>ú</m:t>
                      </m:r>
                      <m:r>
                        <a:rPr lang="es-EC" sz="1600" i="1">
                          <a:effectLst/>
                          <a:latin typeface="Cambria Math" panose="02040503050406030204" pitchFamily="18" charset="0"/>
                          <a:ea typeface="MS Mincho" panose="02020609040205080304" pitchFamily="49" charset="-128"/>
                          <a:cs typeface="Calibri" panose="020F0502020204030204" pitchFamily="34" charset="0"/>
                        </a:rPr>
                        <m:t>𝑚𝑒𝑟𝑜</m:t>
                      </m:r>
                      <m:r>
                        <a:rPr lang="es-EC" sz="1600" i="1">
                          <a:effectLst/>
                          <a:latin typeface="Cambria Math" panose="02040503050406030204" pitchFamily="18" charset="0"/>
                          <a:ea typeface="MS Mincho" panose="02020609040205080304" pitchFamily="49" charset="-128"/>
                          <a:cs typeface="Calibri" panose="020F0502020204030204" pitchFamily="34" charset="0"/>
                        </a:rPr>
                        <m:t> </m:t>
                      </m:r>
                      <m:r>
                        <a:rPr lang="es-EC" sz="1600" i="1">
                          <a:effectLst/>
                          <a:latin typeface="Cambria Math" panose="02040503050406030204" pitchFamily="18" charset="0"/>
                          <a:ea typeface="MS Mincho" panose="02020609040205080304" pitchFamily="49" charset="-128"/>
                          <a:cs typeface="Calibri" panose="020F0502020204030204" pitchFamily="34" charset="0"/>
                        </a:rPr>
                        <m:t>𝑑𝑒</m:t>
                      </m:r>
                      <m:r>
                        <a:rPr lang="es-EC" sz="1600" i="1">
                          <a:effectLst/>
                          <a:latin typeface="Cambria Math" panose="02040503050406030204" pitchFamily="18" charset="0"/>
                          <a:ea typeface="MS Mincho" panose="02020609040205080304" pitchFamily="49" charset="-128"/>
                          <a:cs typeface="Calibri" panose="020F0502020204030204" pitchFamily="34" charset="0"/>
                        </a:rPr>
                        <m:t> </m:t>
                      </m:r>
                      <m:r>
                        <a:rPr lang="es-EC" sz="1600" i="1">
                          <a:effectLst/>
                          <a:latin typeface="Cambria Math" panose="02040503050406030204" pitchFamily="18" charset="0"/>
                          <a:ea typeface="MS Mincho" panose="02020609040205080304" pitchFamily="49" charset="-128"/>
                          <a:cs typeface="Calibri" panose="020F0502020204030204" pitchFamily="34" charset="0"/>
                        </a:rPr>
                        <m:t>𝑡𝑢𝑏𝑜𝑠</m:t>
                      </m:r>
                    </m:oMath>
                  </m:oMathPara>
                </a14:m>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p:txBody>
          </p:sp>
        </mc:Choice>
        <mc:Fallback xmlns="">
          <p:sp>
            <p:nvSpPr>
              <p:cNvPr id="15" name="CuadroTexto 14">
                <a:extLst>
                  <a:ext uri="{FF2B5EF4-FFF2-40B4-BE49-F238E27FC236}">
                    <a16:creationId xmlns:a16="http://schemas.microsoft.com/office/drawing/2014/main" id="{6DE9C61B-BDD8-4145-899A-BE4A152C149B}"/>
                  </a:ext>
                </a:extLst>
              </p:cNvPr>
              <p:cNvSpPr txBox="1">
                <a:spLocks noRot="1" noChangeAspect="1" noMove="1" noResize="1" noEditPoints="1" noAdjustHandles="1" noChangeArrowheads="1" noChangeShapeType="1" noTextEdit="1"/>
              </p:cNvSpPr>
              <p:nvPr/>
            </p:nvSpPr>
            <p:spPr>
              <a:xfrm>
                <a:off x="7369033" y="3096036"/>
                <a:ext cx="4393880" cy="1980029"/>
              </a:xfrm>
              <a:prstGeom prst="rect">
                <a:avLst/>
              </a:prstGeom>
              <a:blipFill>
                <a:blip r:embed="rId5"/>
                <a:stretch>
                  <a:fillRect l="-83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2CFD8C23-067B-44E1-8140-17626ED3F059}"/>
                  </a:ext>
                </a:extLst>
              </p:cNvPr>
              <p:cNvSpPr txBox="1"/>
              <p:nvPr/>
            </p:nvSpPr>
            <p:spPr>
              <a:xfrm>
                <a:off x="1146996" y="3096732"/>
                <a:ext cx="4864963" cy="11013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𝐿𝑀𝑇𝐷</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𝑣𝑎𝑝</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𝑎𝑔𝑐</m:t>
                                  </m:r>
                                  <m:r>
                                    <a:rPr lang="en-US" i="0">
                                      <a:latin typeface="Cambria Math" panose="02040503050406030204" pitchFamily="18" charset="0"/>
                                    </a:rPr>
                                    <m:t>2</m:t>
                                  </m:r>
                                </m:sub>
                              </m:sSub>
                            </m:e>
                          </m:d>
                          <m:r>
                            <a:rPr lang="en-US" i="0">
                              <a:latin typeface="Cambria Math" panose="02040503050406030204" pitchFamily="18" charset="0"/>
                            </a:rPr>
                            <m:t>−</m:t>
                          </m:r>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𝑐𝑜𝑛𝑑</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𝑎𝑔𝑐</m:t>
                                  </m:r>
                                  <m:r>
                                    <a:rPr lang="en-US" i="0">
                                      <a:latin typeface="Cambria Math" panose="02040503050406030204" pitchFamily="18" charset="0"/>
                                    </a:rPr>
                                    <m:t>1</m:t>
                                  </m:r>
                                </m:sub>
                              </m:sSub>
                            </m:e>
                          </m:d>
                          <m:r>
                            <a:rPr lang="en-US" i="0">
                              <a:latin typeface="Cambria Math" panose="02040503050406030204" pitchFamily="18" charset="0"/>
                            </a:rPr>
                            <m:t> </m:t>
                          </m:r>
                        </m:num>
                        <m:den>
                          <m:r>
                            <a:rPr lang="en-US" i="1">
                              <a:latin typeface="Cambria Math" panose="02040503050406030204" pitchFamily="18" charset="0"/>
                            </a:rPr>
                            <m:t>𝐿𝑛</m:t>
                          </m:r>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𝑣𝑎𝑝</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𝑎𝑔𝑐</m:t>
                                          </m:r>
                                          <m:r>
                                            <a:rPr lang="en-US" i="0">
                                              <a:latin typeface="Cambria Math" panose="02040503050406030204" pitchFamily="18" charset="0"/>
                                            </a:rPr>
                                            <m:t>2</m:t>
                                          </m:r>
                                        </m:sub>
                                      </m:sSub>
                                    </m:e>
                                  </m:d>
                                </m:num>
                                <m:den>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𝑐𝑜𝑛𝑑</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𝑎𝑔𝑐</m:t>
                                          </m:r>
                                          <m:r>
                                            <a:rPr lang="en-US" i="0">
                                              <a:latin typeface="Cambria Math" panose="02040503050406030204" pitchFamily="18" charset="0"/>
                                            </a:rPr>
                                            <m:t>1</m:t>
                                          </m:r>
                                        </m:sub>
                                      </m:sSub>
                                    </m:e>
                                  </m:d>
                                </m:den>
                              </m:f>
                            </m:e>
                          </m:d>
                        </m:den>
                      </m:f>
                    </m:oMath>
                  </m:oMathPara>
                </a14:m>
                <a:endParaRPr lang="en-US" dirty="0"/>
              </a:p>
            </p:txBody>
          </p:sp>
        </mc:Choice>
        <mc:Fallback xmlns="">
          <p:sp>
            <p:nvSpPr>
              <p:cNvPr id="16" name="CuadroTexto 15">
                <a:extLst>
                  <a:ext uri="{FF2B5EF4-FFF2-40B4-BE49-F238E27FC236}">
                    <a16:creationId xmlns:a16="http://schemas.microsoft.com/office/drawing/2014/main" id="{2CFD8C23-067B-44E1-8140-17626ED3F059}"/>
                  </a:ext>
                </a:extLst>
              </p:cNvPr>
              <p:cNvSpPr txBox="1">
                <a:spLocks noRot="1" noChangeAspect="1" noMove="1" noResize="1" noEditPoints="1" noAdjustHandles="1" noChangeArrowheads="1" noChangeShapeType="1" noTextEdit="1"/>
              </p:cNvSpPr>
              <p:nvPr/>
            </p:nvSpPr>
            <p:spPr>
              <a:xfrm>
                <a:off x="1146996" y="3096732"/>
                <a:ext cx="4864963" cy="1101327"/>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AEBF18A8-62A7-4579-89FE-E17C30916458}"/>
                  </a:ext>
                </a:extLst>
              </p:cNvPr>
              <p:cNvSpPr txBox="1"/>
              <p:nvPr/>
            </p:nvSpPr>
            <p:spPr>
              <a:xfrm>
                <a:off x="832726" y="4465192"/>
                <a:ext cx="5781138" cy="6108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𝑡𝑟𝑎𝑛𝑠𝑓𝑒𝑟𝑒𝑛𝑐𝑖𝑎</m:t>
                          </m:r>
                          <m:r>
                            <a:rPr lang="es-EC" i="1">
                              <a:latin typeface="Cambria Math" panose="02040503050406030204" pitchFamily="18" charset="0"/>
                            </a:rPr>
                            <m:t>.</m:t>
                          </m:r>
                          <m:r>
                            <a:rPr lang="es-EC" i="1">
                              <a:latin typeface="Cambria Math" panose="02040503050406030204" pitchFamily="18" charset="0"/>
                            </a:rPr>
                            <m:t>𝑣</m:t>
                          </m:r>
                        </m:sub>
                      </m:sSub>
                      <m:r>
                        <a:rPr lang="en-US" i="0">
                          <a:latin typeface="Cambria Math" panose="02040503050406030204" pitchFamily="18" charset="0"/>
                        </a:rPr>
                        <m:t>=1.046</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𝐾𝑊</m:t>
                          </m:r>
                        </m:num>
                        <m:den>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𝑚</m:t>
                              </m:r>
                            </m:e>
                            <m:sup>
                              <m:r>
                                <a:rPr lang="en-US" i="0">
                                  <a:latin typeface="Cambria Math" panose="02040503050406030204" pitchFamily="18" charset="0"/>
                                </a:rPr>
                                <m:t>2</m:t>
                              </m:r>
                            </m:sup>
                          </m:sSup>
                          <m:r>
                            <a:rPr lang="en-US" i="0">
                              <a:latin typeface="Cambria Math" panose="02040503050406030204" pitchFamily="18" charset="0"/>
                            </a:rPr>
                            <m:t>∙°</m:t>
                          </m:r>
                          <m:r>
                            <a:rPr lang="en-US" i="1">
                              <a:latin typeface="Cambria Math" panose="02040503050406030204" pitchFamily="18" charset="0"/>
                            </a:rPr>
                            <m:t>𝐾</m:t>
                          </m:r>
                          <m:r>
                            <a:rPr lang="en-US" i="0">
                              <a:latin typeface="Cambria Math" panose="02040503050406030204" pitchFamily="18" charset="0"/>
                            </a:rPr>
                            <m:t> </m:t>
                          </m:r>
                        </m:den>
                      </m:f>
                      <m:r>
                        <a:rPr lang="en-US" i="0">
                          <a:latin typeface="Cambria Math" panose="02040503050406030204" pitchFamily="18" charset="0"/>
                        </a:rPr>
                        <m:t>∙2.516 </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𝑚</m:t>
                          </m:r>
                        </m:e>
                        <m:sup>
                          <m:r>
                            <a:rPr lang="en-US" i="0">
                              <a:latin typeface="Cambria Math" panose="02040503050406030204" pitchFamily="18" charset="0"/>
                            </a:rPr>
                            <m:t>2</m:t>
                          </m:r>
                        </m:sup>
                      </m:sSup>
                      <m:r>
                        <a:rPr lang="en-US" i="0">
                          <a:latin typeface="Cambria Math" panose="02040503050406030204" pitchFamily="18" charset="0"/>
                        </a:rPr>
                        <m:t>∙49.293°</m:t>
                      </m:r>
                      <m:r>
                        <a:rPr lang="en-US" i="1">
                          <a:latin typeface="Cambria Math" panose="02040503050406030204" pitchFamily="18" charset="0"/>
                        </a:rPr>
                        <m:t>𝐶</m:t>
                      </m:r>
                    </m:oMath>
                  </m:oMathPara>
                </a14:m>
                <a:endParaRPr lang="en-US" dirty="0"/>
              </a:p>
            </p:txBody>
          </p:sp>
        </mc:Choice>
        <mc:Fallback xmlns="">
          <p:sp>
            <p:nvSpPr>
              <p:cNvPr id="17" name="CuadroTexto 16">
                <a:extLst>
                  <a:ext uri="{FF2B5EF4-FFF2-40B4-BE49-F238E27FC236}">
                    <a16:creationId xmlns:a16="http://schemas.microsoft.com/office/drawing/2014/main" id="{AEBF18A8-62A7-4579-89FE-E17C30916458}"/>
                  </a:ext>
                </a:extLst>
              </p:cNvPr>
              <p:cNvSpPr txBox="1">
                <a:spLocks noRot="1" noChangeAspect="1" noMove="1" noResize="1" noEditPoints="1" noAdjustHandles="1" noChangeArrowheads="1" noChangeShapeType="1" noTextEdit="1"/>
              </p:cNvSpPr>
              <p:nvPr/>
            </p:nvSpPr>
            <p:spPr>
              <a:xfrm>
                <a:off x="832726" y="4465192"/>
                <a:ext cx="5781138" cy="610873"/>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42615ACA-390F-42C8-B05A-45BD40C58E58}"/>
                  </a:ext>
                </a:extLst>
              </p:cNvPr>
              <p:cNvSpPr txBox="1"/>
              <p:nvPr/>
            </p:nvSpPr>
            <p:spPr>
              <a:xfrm>
                <a:off x="4442830" y="5465355"/>
                <a:ext cx="3306340"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𝑡𝑟𝑎𝑛𝑠𝑓𝑒𝑟𝑒𝑛𝑐𝑖𝑎</m:t>
                          </m:r>
                          <m:r>
                            <a:rPr lang="es-EC" i="1">
                              <a:latin typeface="Cambria Math" panose="02040503050406030204" pitchFamily="18" charset="0"/>
                            </a:rPr>
                            <m:t>.</m:t>
                          </m:r>
                          <m:r>
                            <a:rPr lang="es-EC" i="1">
                              <a:latin typeface="Cambria Math" panose="02040503050406030204" pitchFamily="18" charset="0"/>
                            </a:rPr>
                            <m:t>𝑣</m:t>
                          </m:r>
                        </m:sub>
                      </m:sSub>
                      <m:r>
                        <a:rPr lang="en-US" i="0">
                          <a:latin typeface="Cambria Math" panose="02040503050406030204" pitchFamily="18" charset="0"/>
                        </a:rPr>
                        <m:t>=129.764</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𝑘𝐽</m:t>
                          </m:r>
                        </m:num>
                        <m:den>
                          <m:r>
                            <a:rPr lang="en-US" i="1">
                              <a:latin typeface="Cambria Math" panose="02040503050406030204" pitchFamily="18" charset="0"/>
                            </a:rPr>
                            <m:t>𝑠</m:t>
                          </m:r>
                        </m:den>
                      </m:f>
                    </m:oMath>
                  </m:oMathPara>
                </a14:m>
                <a:endParaRPr lang="en-US" dirty="0"/>
              </a:p>
            </p:txBody>
          </p:sp>
        </mc:Choice>
        <mc:Fallback xmlns="">
          <p:sp>
            <p:nvSpPr>
              <p:cNvPr id="18" name="CuadroTexto 17">
                <a:extLst>
                  <a:ext uri="{FF2B5EF4-FFF2-40B4-BE49-F238E27FC236}">
                    <a16:creationId xmlns:a16="http://schemas.microsoft.com/office/drawing/2014/main" id="{42615ACA-390F-42C8-B05A-45BD40C58E58}"/>
                  </a:ext>
                </a:extLst>
              </p:cNvPr>
              <p:cNvSpPr txBox="1">
                <a:spLocks noRot="1" noChangeAspect="1" noMove="1" noResize="1" noEditPoints="1" noAdjustHandles="1" noChangeArrowheads="1" noChangeShapeType="1" noTextEdit="1"/>
              </p:cNvSpPr>
              <p:nvPr/>
            </p:nvSpPr>
            <p:spPr>
              <a:xfrm>
                <a:off x="4442830" y="5465355"/>
                <a:ext cx="3306340" cy="618311"/>
              </a:xfrm>
              <a:prstGeom prst="rect">
                <a:avLst/>
              </a:prstGeom>
              <a:blipFill>
                <a:blip r:embed="rId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787083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538868" y="21897"/>
            <a:ext cx="9825428" cy="616241"/>
          </a:xfrm>
        </p:spPr>
        <p:txBody>
          <a:bodyPr>
            <a:normAutofit fontScale="90000"/>
          </a:bodyPr>
          <a:lstStyle/>
          <a:p>
            <a:r>
              <a:rPr lang="es-419" b="1" dirty="0">
                <a:latin typeface="Times New Roman" panose="02020603050405020304" pitchFamily="18" charset="0"/>
                <a:cs typeface="Times New Roman" panose="02020603050405020304" pitchFamily="18" charset="0"/>
              </a:rPr>
              <a:t>BALANCE MÁSICO</a:t>
            </a:r>
          </a:p>
        </p:txBody>
      </p:sp>
      <p:pic>
        <p:nvPicPr>
          <p:cNvPr id="6" name="Imagen 5">
            <a:extLst>
              <a:ext uri="{FF2B5EF4-FFF2-40B4-BE49-F238E27FC236}">
                <a16:creationId xmlns:a16="http://schemas.microsoft.com/office/drawing/2014/main" id="{EC387389-1953-4835-BF96-2C343FA526B8}"/>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1499" y="1153271"/>
            <a:ext cx="4084990" cy="4368640"/>
          </a:xfrm>
          <a:prstGeom prst="rect">
            <a:avLst/>
          </a:prstGeom>
          <a:noFill/>
          <a:ln>
            <a:noFill/>
          </a:ln>
        </p:spPr>
      </p:pic>
      <p:pic>
        <p:nvPicPr>
          <p:cNvPr id="7" name="Imagen 6">
            <a:extLst>
              <a:ext uri="{FF2B5EF4-FFF2-40B4-BE49-F238E27FC236}">
                <a16:creationId xmlns:a16="http://schemas.microsoft.com/office/drawing/2014/main" id="{C638C723-8223-4405-9ABC-2D77AB8C7E3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53877" y="1044478"/>
            <a:ext cx="5821679" cy="2384522"/>
          </a:xfrm>
          <a:prstGeom prst="rect">
            <a:avLst/>
          </a:prstGeom>
          <a:noFill/>
          <a:ln>
            <a:noFill/>
          </a:ln>
        </p:spPr>
      </p:pic>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FA1F37CA-6D10-448C-9BA4-564B7DA78022}"/>
                  </a:ext>
                </a:extLst>
              </p:cNvPr>
              <p:cNvSpPr txBox="1"/>
              <p:nvPr/>
            </p:nvSpPr>
            <p:spPr>
              <a:xfrm>
                <a:off x="6615630" y="3506527"/>
                <a:ext cx="3128990" cy="3919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𝑎𝑔𝑝𝑒𝑟</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𝑒𝑛𝑡𝑟𝑎𝑑𝑎</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𝑠𝑎𝑙𝑖𝑑𝑎</m:t>
                          </m:r>
                        </m:sub>
                      </m:sSub>
                    </m:oMath>
                  </m:oMathPara>
                </a14:m>
                <a:endParaRPr lang="en-US" dirty="0"/>
              </a:p>
            </p:txBody>
          </p:sp>
        </mc:Choice>
        <mc:Fallback xmlns="">
          <p:sp>
            <p:nvSpPr>
              <p:cNvPr id="8" name="CuadroTexto 7">
                <a:extLst>
                  <a:ext uri="{FF2B5EF4-FFF2-40B4-BE49-F238E27FC236}">
                    <a16:creationId xmlns:a16="http://schemas.microsoft.com/office/drawing/2014/main" id="{FA1F37CA-6D10-448C-9BA4-564B7DA78022}"/>
                  </a:ext>
                </a:extLst>
              </p:cNvPr>
              <p:cNvSpPr txBox="1">
                <a:spLocks noRot="1" noChangeAspect="1" noMove="1" noResize="1" noEditPoints="1" noAdjustHandles="1" noChangeArrowheads="1" noChangeShapeType="1" noTextEdit="1"/>
              </p:cNvSpPr>
              <p:nvPr/>
            </p:nvSpPr>
            <p:spPr>
              <a:xfrm>
                <a:off x="6615630" y="3506527"/>
                <a:ext cx="3128990" cy="391902"/>
              </a:xfrm>
              <a:prstGeom prst="rect">
                <a:avLst/>
              </a:prstGeom>
              <a:blipFill>
                <a:blip r:embed="rId4"/>
                <a:stretch>
                  <a:fillRect b="-461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E8798BFC-266E-49ED-8014-5C2DDC5DDB6A}"/>
                  </a:ext>
                </a:extLst>
              </p:cNvPr>
              <p:cNvSpPr txBox="1"/>
              <p:nvPr/>
            </p:nvSpPr>
            <p:spPr>
              <a:xfrm>
                <a:off x="9113777" y="4143179"/>
                <a:ext cx="2257257" cy="6765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𝑟𝑒𝑥𝑝</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𝑚</m:t>
                                  </m:r>
                                </m:e>
                                <m:sub>
                                  <m:r>
                                    <a:rPr lang="en-US" i="0">
                                      <a:latin typeface="Cambria Math" panose="02040503050406030204" pitchFamily="18" charset="0"/>
                                    </a:rPr>
                                    <m:t>1</m:t>
                                  </m:r>
                                </m:sub>
                              </m:sSub>
                              <m:sSub>
                                <m:sSubPr>
                                  <m:ctrlPr>
                                    <a:rPr lang="en-US" i="1">
                                      <a:solidFill>
                                        <a:srgbClr val="836967"/>
                                      </a:solidFill>
                                      <a:latin typeface="Cambria Math" panose="02040503050406030204" pitchFamily="18" charset="0"/>
                                    </a:rPr>
                                  </m:ctrlPr>
                                </m:sSubPr>
                                <m:e>
                                  <m:r>
                                    <a:rPr lang="en-US" i="0">
                                      <a:latin typeface="Cambria Math" panose="02040503050406030204" pitchFamily="18" charset="0"/>
                                    </a:rPr>
                                    <m:t>−</m:t>
                                  </m:r>
                                  <m:r>
                                    <a:rPr lang="en-US" i="1">
                                      <a:latin typeface="Cambria Math" panose="02040503050406030204" pitchFamily="18" charset="0"/>
                                    </a:rPr>
                                    <m:t>𝑚</m:t>
                                  </m:r>
                                </m:e>
                                <m:sub>
                                  <m:r>
                                    <a:rPr lang="en-US" i="0">
                                      <a:latin typeface="Cambria Math" panose="02040503050406030204" pitchFamily="18" charset="0"/>
                                    </a:rPr>
                                    <m:t>2</m:t>
                                  </m:r>
                                </m:sub>
                              </m:sSub>
                            </m:e>
                          </m:d>
                        </m:num>
                        <m:den>
                          <m:r>
                            <a:rPr lang="en-US" i="1">
                              <a:latin typeface="Cambria Math" panose="02040503050406030204" pitchFamily="18" charset="0"/>
                            </a:rPr>
                            <m:t>𝑡𝑖𝑒𝑚𝑝𝑜</m:t>
                          </m:r>
                        </m:den>
                      </m:f>
                    </m:oMath>
                  </m:oMathPara>
                </a14:m>
                <a:endParaRPr lang="en-US" dirty="0"/>
              </a:p>
            </p:txBody>
          </p:sp>
        </mc:Choice>
        <mc:Fallback xmlns="">
          <p:sp>
            <p:nvSpPr>
              <p:cNvPr id="9" name="CuadroTexto 8">
                <a:extLst>
                  <a:ext uri="{FF2B5EF4-FFF2-40B4-BE49-F238E27FC236}">
                    <a16:creationId xmlns:a16="http://schemas.microsoft.com/office/drawing/2014/main" id="{E8798BFC-266E-49ED-8014-5C2DDC5DDB6A}"/>
                  </a:ext>
                </a:extLst>
              </p:cNvPr>
              <p:cNvSpPr txBox="1">
                <a:spLocks noRot="1" noChangeAspect="1" noMove="1" noResize="1" noEditPoints="1" noAdjustHandles="1" noChangeArrowheads="1" noChangeShapeType="1" noTextEdit="1"/>
              </p:cNvSpPr>
              <p:nvPr/>
            </p:nvSpPr>
            <p:spPr>
              <a:xfrm>
                <a:off x="9113777" y="4143179"/>
                <a:ext cx="2257257" cy="676532"/>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736000BB-8E67-4D93-A195-248BD7F1B06B}"/>
                  </a:ext>
                </a:extLst>
              </p:cNvPr>
              <p:cNvSpPr txBox="1"/>
              <p:nvPr/>
            </p:nvSpPr>
            <p:spPr>
              <a:xfrm>
                <a:off x="7218693" y="5078265"/>
                <a:ext cx="1922864" cy="390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𝑟</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𝑟𝑒𝑥𝑝</m:t>
                          </m:r>
                        </m:sub>
                      </m:sSub>
                    </m:oMath>
                  </m:oMathPara>
                </a14:m>
                <a:endParaRPr lang="en-US" dirty="0"/>
              </a:p>
            </p:txBody>
          </p:sp>
        </mc:Choice>
        <mc:Fallback xmlns="">
          <p:sp>
            <p:nvSpPr>
              <p:cNvPr id="10" name="CuadroTexto 9">
                <a:extLst>
                  <a:ext uri="{FF2B5EF4-FFF2-40B4-BE49-F238E27FC236}">
                    <a16:creationId xmlns:a16="http://schemas.microsoft.com/office/drawing/2014/main" id="{736000BB-8E67-4D93-A195-248BD7F1B06B}"/>
                  </a:ext>
                </a:extLst>
              </p:cNvPr>
              <p:cNvSpPr txBox="1">
                <a:spLocks noRot="1" noChangeAspect="1" noMove="1" noResize="1" noEditPoints="1" noAdjustHandles="1" noChangeArrowheads="1" noChangeShapeType="1" noTextEdit="1"/>
              </p:cNvSpPr>
              <p:nvPr/>
            </p:nvSpPr>
            <p:spPr>
              <a:xfrm>
                <a:off x="7218693" y="5078265"/>
                <a:ext cx="1922864" cy="390748"/>
              </a:xfrm>
              <a:prstGeom prst="rect">
                <a:avLst/>
              </a:prstGeom>
              <a:blipFill>
                <a:blip r:embed="rId6"/>
                <a:stretch>
                  <a:fillRect b="-468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C064A044-5D3F-4C68-B86F-148CC3F40D18}"/>
                  </a:ext>
                </a:extLst>
              </p:cNvPr>
              <p:cNvSpPr txBox="1"/>
              <p:nvPr/>
            </p:nvSpPr>
            <p:spPr>
              <a:xfrm>
                <a:off x="4955590" y="4284475"/>
                <a:ext cx="2776861" cy="3919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𝑎𝑔𝑝𝑒𝑟</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𝑎𝑠</m:t>
                          </m:r>
                        </m:sub>
                      </m:sSub>
                      <m:r>
                        <a:rPr lang="en-US" i="0">
                          <a:latin typeface="Cambria Math" panose="02040503050406030204" pitchFamily="18" charset="0"/>
                        </a:rPr>
                        <m:t>·</m:t>
                      </m:r>
                      <m:d>
                        <m:dPr>
                          <m:ctrlPr>
                            <a:rPr lang="en-US" i="1">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𝜔</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𝜔</m:t>
                              </m:r>
                            </m:e>
                            <m:sub>
                              <m:r>
                                <a:rPr lang="en-US" i="0">
                                  <a:latin typeface="Cambria Math" panose="02040503050406030204" pitchFamily="18" charset="0"/>
                                </a:rPr>
                                <m:t>1</m:t>
                              </m:r>
                            </m:sub>
                          </m:sSub>
                        </m:e>
                      </m:d>
                    </m:oMath>
                  </m:oMathPara>
                </a14:m>
                <a:endParaRPr lang="en-US" dirty="0"/>
              </a:p>
            </p:txBody>
          </p:sp>
        </mc:Choice>
        <mc:Fallback xmlns="">
          <p:sp>
            <p:nvSpPr>
              <p:cNvPr id="11" name="CuadroTexto 10">
                <a:extLst>
                  <a:ext uri="{FF2B5EF4-FFF2-40B4-BE49-F238E27FC236}">
                    <a16:creationId xmlns:a16="http://schemas.microsoft.com/office/drawing/2014/main" id="{C064A044-5D3F-4C68-B86F-148CC3F40D18}"/>
                  </a:ext>
                </a:extLst>
              </p:cNvPr>
              <p:cNvSpPr txBox="1">
                <a:spLocks noRot="1" noChangeAspect="1" noMove="1" noResize="1" noEditPoints="1" noAdjustHandles="1" noChangeArrowheads="1" noChangeShapeType="1" noTextEdit="1"/>
              </p:cNvSpPr>
              <p:nvPr/>
            </p:nvSpPr>
            <p:spPr>
              <a:xfrm>
                <a:off x="4955590" y="4284475"/>
                <a:ext cx="2776861" cy="391902"/>
              </a:xfrm>
              <a:prstGeom prst="rect">
                <a:avLst/>
              </a:prstGeom>
              <a:blipFill>
                <a:blip r:embed="rId7"/>
                <a:stretch>
                  <a:fillRect b="-6250"/>
                </a:stretch>
              </a:blipFill>
            </p:spPr>
            <p:txBody>
              <a:bodyPr/>
              <a:lstStyle/>
              <a:p>
                <a:r>
                  <a:rPr lang="es-EC">
                    <a:noFill/>
                  </a:rPr>
                  <a:t> </a:t>
                </a:r>
              </a:p>
            </p:txBody>
          </p:sp>
        </mc:Fallback>
      </mc:AlternateContent>
    </p:spTree>
    <p:extLst>
      <p:ext uri="{BB962C8B-B14F-4D97-AF65-F5344CB8AC3E}">
        <p14:creationId xmlns:p14="http://schemas.microsoft.com/office/powerpoint/2010/main" val="51089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538868" y="21897"/>
            <a:ext cx="9825428" cy="616241"/>
          </a:xfrm>
        </p:spPr>
        <p:txBody>
          <a:bodyPr>
            <a:normAutofit fontScale="90000"/>
          </a:bodyPr>
          <a:lstStyle/>
          <a:p>
            <a:r>
              <a:rPr lang="es-419" b="1" dirty="0">
                <a:latin typeface="Times New Roman" panose="02020603050405020304" pitchFamily="18" charset="0"/>
                <a:cs typeface="Times New Roman" panose="02020603050405020304" pitchFamily="18" charset="0"/>
              </a:rPr>
              <a:t>BALANCE ENERGÉTICO </a:t>
            </a:r>
          </a:p>
        </p:txBody>
      </p:sp>
      <p:pic>
        <p:nvPicPr>
          <p:cNvPr id="6" name="Imagen 5">
            <a:extLst>
              <a:ext uri="{FF2B5EF4-FFF2-40B4-BE49-F238E27FC236}">
                <a16:creationId xmlns:a16="http://schemas.microsoft.com/office/drawing/2014/main" id="{ED0DB6CF-A1B3-4369-9D43-A3A2CFAF5E9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9819" y="1080079"/>
            <a:ext cx="5683884" cy="2603500"/>
          </a:xfrm>
          <a:prstGeom prst="rect">
            <a:avLst/>
          </a:prstGeom>
          <a:noFill/>
          <a:ln>
            <a:noFill/>
          </a:ln>
        </p:spPr>
      </p:pic>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78EBFE13-FDC5-4117-B97C-CF610B444EF3}"/>
                  </a:ext>
                </a:extLst>
              </p:cNvPr>
              <p:cNvSpPr txBox="1"/>
              <p:nvPr/>
            </p:nvSpPr>
            <p:spPr>
              <a:xfrm>
                <a:off x="7301907" y="3761946"/>
                <a:ext cx="1679709" cy="4069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𝑎𝑔𝑢𝑎</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𝑎𝑖𝑟𝑒</m:t>
                          </m:r>
                        </m:sub>
                      </m:sSub>
                    </m:oMath>
                  </m:oMathPara>
                </a14:m>
                <a:endParaRPr lang="en-US" dirty="0"/>
              </a:p>
            </p:txBody>
          </p:sp>
        </mc:Choice>
        <mc:Fallback xmlns="">
          <p:sp>
            <p:nvSpPr>
              <p:cNvPr id="7" name="CuadroTexto 6">
                <a:extLst>
                  <a:ext uri="{FF2B5EF4-FFF2-40B4-BE49-F238E27FC236}">
                    <a16:creationId xmlns:a16="http://schemas.microsoft.com/office/drawing/2014/main" id="{78EBFE13-FDC5-4117-B97C-CF610B444EF3}"/>
                  </a:ext>
                </a:extLst>
              </p:cNvPr>
              <p:cNvSpPr txBox="1">
                <a:spLocks noRot="1" noChangeAspect="1" noMove="1" noResize="1" noEditPoints="1" noAdjustHandles="1" noChangeArrowheads="1" noChangeShapeType="1" noTextEdit="1"/>
              </p:cNvSpPr>
              <p:nvPr/>
            </p:nvSpPr>
            <p:spPr>
              <a:xfrm>
                <a:off x="7301907" y="3761946"/>
                <a:ext cx="1679709" cy="406906"/>
              </a:xfrm>
              <a:prstGeom prst="rect">
                <a:avLst/>
              </a:prstGeom>
              <a:blipFill>
                <a:blip r:embed="rId3"/>
                <a:stretch>
                  <a:fillRect b="-4478"/>
                </a:stretch>
              </a:blipFill>
            </p:spPr>
            <p:txBody>
              <a:bodyPr/>
              <a:lstStyle/>
              <a:p>
                <a:r>
                  <a:rPr lang="es-EC">
                    <a:noFill/>
                  </a:rPr>
                  <a:t> </a:t>
                </a:r>
              </a:p>
            </p:txBody>
          </p:sp>
        </mc:Fallback>
      </mc:AlternateContent>
      <p:pic>
        <p:nvPicPr>
          <p:cNvPr id="8" name="Imagen 7">
            <a:extLst>
              <a:ext uri="{FF2B5EF4-FFF2-40B4-BE49-F238E27FC236}">
                <a16:creationId xmlns:a16="http://schemas.microsoft.com/office/drawing/2014/main" id="{88D87C17-B736-4F10-9B72-54EB15C8FB8A}"/>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924" y="1080079"/>
            <a:ext cx="3935730" cy="4273868"/>
          </a:xfrm>
          <a:prstGeom prst="rect">
            <a:avLst/>
          </a:prstGeom>
          <a:noFill/>
          <a:ln>
            <a:noFill/>
          </a:ln>
        </p:spPr>
      </p:pic>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252B3950-8C6B-49E7-A72F-97561A52227D}"/>
                  </a:ext>
                </a:extLst>
              </p:cNvPr>
              <p:cNvSpPr txBox="1"/>
              <p:nvPr/>
            </p:nvSpPr>
            <p:spPr>
              <a:xfrm>
                <a:off x="4445998" y="4329339"/>
                <a:ext cx="3659315" cy="4069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𝑎𝑔𝑢𝑎</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𝑎𝑔</m:t>
                          </m:r>
                          <m:r>
                            <a:rPr lang="en-US" i="0">
                              <a:latin typeface="Cambria Math" panose="02040503050406030204" pitchFamily="18" charset="0"/>
                            </a:rPr>
                            <m:t>1</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𝑎𝑔</m:t>
                          </m:r>
                          <m:r>
                            <a:rPr lang="en-US" i="0">
                              <a:latin typeface="Cambria Math" panose="02040503050406030204" pitchFamily="18" charset="0"/>
                            </a:rPr>
                            <m:t>1</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𝑎𝑔</m:t>
                          </m:r>
                          <m:r>
                            <a:rPr lang="en-US" i="0">
                              <a:latin typeface="Cambria Math" panose="02040503050406030204" pitchFamily="18" charset="0"/>
                            </a:rPr>
                            <m:t>2</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𝑎𝑔</m:t>
                          </m:r>
                          <m:r>
                            <a:rPr lang="en-US" i="0">
                              <a:latin typeface="Cambria Math" panose="02040503050406030204" pitchFamily="18" charset="0"/>
                            </a:rPr>
                            <m:t>2</m:t>
                          </m:r>
                        </m:sub>
                      </m:sSub>
                    </m:oMath>
                  </m:oMathPara>
                </a14:m>
                <a:endParaRPr lang="en-US" dirty="0"/>
              </a:p>
            </p:txBody>
          </p:sp>
        </mc:Choice>
        <mc:Fallback xmlns="">
          <p:sp>
            <p:nvSpPr>
              <p:cNvPr id="9" name="CuadroTexto 8">
                <a:extLst>
                  <a:ext uri="{FF2B5EF4-FFF2-40B4-BE49-F238E27FC236}">
                    <a16:creationId xmlns:a16="http://schemas.microsoft.com/office/drawing/2014/main" id="{252B3950-8C6B-49E7-A72F-97561A52227D}"/>
                  </a:ext>
                </a:extLst>
              </p:cNvPr>
              <p:cNvSpPr txBox="1">
                <a:spLocks noRot="1" noChangeAspect="1" noMove="1" noResize="1" noEditPoints="1" noAdjustHandles="1" noChangeArrowheads="1" noChangeShapeType="1" noTextEdit="1"/>
              </p:cNvSpPr>
              <p:nvPr/>
            </p:nvSpPr>
            <p:spPr>
              <a:xfrm>
                <a:off x="4445998" y="4329339"/>
                <a:ext cx="3659315" cy="406906"/>
              </a:xfrm>
              <a:prstGeom prst="rect">
                <a:avLst/>
              </a:prstGeom>
              <a:blipFill>
                <a:blip r:embed="rId5"/>
                <a:stretch>
                  <a:fillRect b="-447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D3309627-7098-4911-82AA-B61D46E449B9}"/>
                  </a:ext>
                </a:extLst>
              </p:cNvPr>
              <p:cNvSpPr txBox="1"/>
              <p:nvPr/>
            </p:nvSpPr>
            <p:spPr>
              <a:xfrm>
                <a:off x="8390907" y="4358256"/>
                <a:ext cx="3572650" cy="3779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𝑎𝑖𝑟𝑒</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𝑎𝑠</m:t>
                          </m:r>
                          <m:r>
                            <a:rPr lang="en-US" i="0">
                              <a:latin typeface="Cambria Math" panose="02040503050406030204" pitchFamily="18" charset="0"/>
                            </a:rPr>
                            <m:t>2</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𝑎𝑠</m:t>
                          </m:r>
                          <m:r>
                            <a:rPr lang="en-US" i="0">
                              <a:latin typeface="Cambria Math" panose="02040503050406030204" pitchFamily="18" charset="0"/>
                            </a:rPr>
                            <m:t>2</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𝑚</m:t>
                              </m:r>
                            </m:e>
                          </m:acc>
                        </m:e>
                        <m:sub>
                          <m:r>
                            <a:rPr lang="en-US" i="1">
                              <a:latin typeface="Cambria Math" panose="02040503050406030204" pitchFamily="18" charset="0"/>
                            </a:rPr>
                            <m:t>𝑎𝑠</m:t>
                          </m:r>
                          <m:r>
                            <a:rPr lang="en-US" i="0">
                              <a:latin typeface="Cambria Math" panose="02040503050406030204" pitchFamily="18" charset="0"/>
                            </a:rPr>
                            <m:t>1</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𝑎𝑠</m:t>
                          </m:r>
                          <m:r>
                            <a:rPr lang="en-US" i="0">
                              <a:latin typeface="Cambria Math" panose="02040503050406030204" pitchFamily="18" charset="0"/>
                            </a:rPr>
                            <m:t>1</m:t>
                          </m:r>
                        </m:sub>
                      </m:sSub>
                    </m:oMath>
                  </m:oMathPara>
                </a14:m>
                <a:endParaRPr lang="en-US" dirty="0"/>
              </a:p>
            </p:txBody>
          </p:sp>
        </mc:Choice>
        <mc:Fallback xmlns="">
          <p:sp>
            <p:nvSpPr>
              <p:cNvPr id="10" name="CuadroTexto 9">
                <a:extLst>
                  <a:ext uri="{FF2B5EF4-FFF2-40B4-BE49-F238E27FC236}">
                    <a16:creationId xmlns:a16="http://schemas.microsoft.com/office/drawing/2014/main" id="{D3309627-7098-4911-82AA-B61D46E449B9}"/>
                  </a:ext>
                </a:extLst>
              </p:cNvPr>
              <p:cNvSpPr txBox="1">
                <a:spLocks noRot="1" noChangeAspect="1" noMove="1" noResize="1" noEditPoints="1" noAdjustHandles="1" noChangeArrowheads="1" noChangeShapeType="1" noTextEdit="1"/>
              </p:cNvSpPr>
              <p:nvPr/>
            </p:nvSpPr>
            <p:spPr>
              <a:xfrm>
                <a:off x="8390907" y="4358256"/>
                <a:ext cx="3572650" cy="377989"/>
              </a:xfrm>
              <a:prstGeom prst="rect">
                <a:avLst/>
              </a:prstGeom>
              <a:blipFill>
                <a:blip r:embed="rId6"/>
                <a:stretch>
                  <a:fillRect b="-16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998F1DF3-938A-45F0-BB2F-FF35D7A62E41}"/>
                  </a:ext>
                </a:extLst>
              </p:cNvPr>
              <p:cNvSpPr txBox="1"/>
              <p:nvPr/>
            </p:nvSpPr>
            <p:spPr>
              <a:xfrm>
                <a:off x="7301907" y="4997519"/>
                <a:ext cx="1606812" cy="4069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𝑎𝑔𝑢𝑎</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𝑎𝑖𝑟𝑒</m:t>
                          </m:r>
                        </m:sub>
                      </m:sSub>
                    </m:oMath>
                  </m:oMathPara>
                </a14:m>
                <a:endParaRPr lang="en-US" dirty="0"/>
              </a:p>
            </p:txBody>
          </p:sp>
        </mc:Choice>
        <mc:Fallback xmlns="">
          <p:sp>
            <p:nvSpPr>
              <p:cNvPr id="11" name="CuadroTexto 10">
                <a:extLst>
                  <a:ext uri="{FF2B5EF4-FFF2-40B4-BE49-F238E27FC236}">
                    <a16:creationId xmlns:a16="http://schemas.microsoft.com/office/drawing/2014/main" id="{998F1DF3-938A-45F0-BB2F-FF35D7A62E41}"/>
                  </a:ext>
                </a:extLst>
              </p:cNvPr>
              <p:cNvSpPr txBox="1">
                <a:spLocks noRot="1" noChangeAspect="1" noMove="1" noResize="1" noEditPoints="1" noAdjustHandles="1" noChangeArrowheads="1" noChangeShapeType="1" noTextEdit="1"/>
              </p:cNvSpPr>
              <p:nvPr/>
            </p:nvSpPr>
            <p:spPr>
              <a:xfrm>
                <a:off x="7301907" y="4997519"/>
                <a:ext cx="1606812" cy="406906"/>
              </a:xfrm>
              <a:prstGeom prst="rect">
                <a:avLst/>
              </a:prstGeom>
              <a:blipFill>
                <a:blip r:embed="rId7"/>
                <a:stretch>
                  <a:fillRect b="-4478"/>
                </a:stretch>
              </a:blipFill>
            </p:spPr>
            <p:txBody>
              <a:bodyPr/>
              <a:lstStyle/>
              <a:p>
                <a:r>
                  <a:rPr lang="es-EC">
                    <a:noFill/>
                  </a:rPr>
                  <a:t> </a:t>
                </a:r>
              </a:p>
            </p:txBody>
          </p:sp>
        </mc:Fallback>
      </mc:AlternateContent>
    </p:spTree>
    <p:extLst>
      <p:ext uri="{BB962C8B-B14F-4D97-AF65-F5344CB8AC3E}">
        <p14:creationId xmlns:p14="http://schemas.microsoft.com/office/powerpoint/2010/main" val="487728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191B9B-E309-4698-B132-D7403D7C9511}"/>
              </a:ext>
            </a:extLst>
          </p:cNvPr>
          <p:cNvSpPr txBox="1"/>
          <p:nvPr/>
        </p:nvSpPr>
        <p:spPr>
          <a:xfrm>
            <a:off x="4469807" y="0"/>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ANTECEDENTES</a:t>
            </a:r>
          </a:p>
        </p:txBody>
      </p:sp>
      <p:graphicFrame>
        <p:nvGraphicFramePr>
          <p:cNvPr id="4" name="Diagrama 3">
            <a:extLst>
              <a:ext uri="{FF2B5EF4-FFF2-40B4-BE49-F238E27FC236}">
                <a16:creationId xmlns:a16="http://schemas.microsoft.com/office/drawing/2014/main" id="{B500E32C-669D-4FC9-B9C6-8D963C9AF0E3}"/>
              </a:ext>
            </a:extLst>
          </p:cNvPr>
          <p:cNvGraphicFramePr/>
          <p:nvPr>
            <p:extLst>
              <p:ext uri="{D42A27DB-BD31-4B8C-83A1-F6EECF244321}">
                <p14:modId xmlns:p14="http://schemas.microsoft.com/office/powerpoint/2010/main" val="1537742950"/>
              </p:ext>
            </p:extLst>
          </p:nvPr>
        </p:nvGraphicFramePr>
        <p:xfrm>
          <a:off x="1460389" y="654499"/>
          <a:ext cx="10102720" cy="5549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0634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281548" y="752749"/>
            <a:ext cx="4328920" cy="616241"/>
          </a:xfrm>
        </p:spPr>
        <p:txBody>
          <a:bodyPr>
            <a:normAutofit fontScale="90000"/>
          </a:bodyPr>
          <a:lstStyle/>
          <a:p>
            <a:r>
              <a:rPr lang="es-ES" sz="4400" b="1" dirty="0">
                <a:latin typeface="Times New Roman" panose="02020603050405020304" pitchFamily="18" charset="0"/>
              </a:rPr>
              <a:t>Eficiencia térmica </a:t>
            </a: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DF1D41DC-9381-486E-985E-C5C00CBEAA91}"/>
                  </a:ext>
                </a:extLst>
              </p:cNvPr>
              <p:cNvSpPr txBox="1"/>
              <p:nvPr/>
            </p:nvSpPr>
            <p:spPr>
              <a:xfrm>
                <a:off x="2404186" y="4635855"/>
                <a:ext cx="2521043" cy="7357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𝑡</m:t>
                          </m:r>
                          <m:r>
                            <a:rPr lang="en-US" i="0">
                              <a:latin typeface="Cambria Math" panose="02040503050406030204" pitchFamily="18" charset="0"/>
                            </a:rPr>
                            <m:t>3</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𝑎𝑖𝑟𝑒</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𝑡𝑟𝑎𝑛𝑠𝑓𝑒𝑟𝑒𝑛𝑐𝑖𝑎</m:t>
                              </m:r>
                            </m:sub>
                          </m:sSub>
                        </m:den>
                      </m:f>
                    </m:oMath>
                  </m:oMathPara>
                </a14:m>
                <a:endParaRPr lang="en-US" dirty="0"/>
              </a:p>
            </p:txBody>
          </p:sp>
        </mc:Choice>
        <mc:Fallback xmlns="">
          <p:sp>
            <p:nvSpPr>
              <p:cNvPr id="7" name="CuadroTexto 6">
                <a:extLst>
                  <a:ext uri="{FF2B5EF4-FFF2-40B4-BE49-F238E27FC236}">
                    <a16:creationId xmlns:a16="http://schemas.microsoft.com/office/drawing/2014/main" id="{DF1D41DC-9381-486E-985E-C5C00CBEAA91}"/>
                  </a:ext>
                </a:extLst>
              </p:cNvPr>
              <p:cNvSpPr txBox="1">
                <a:spLocks noRot="1" noChangeAspect="1" noMove="1" noResize="1" noEditPoints="1" noAdjustHandles="1" noChangeArrowheads="1" noChangeShapeType="1" noTextEdit="1"/>
              </p:cNvSpPr>
              <p:nvPr/>
            </p:nvSpPr>
            <p:spPr>
              <a:xfrm>
                <a:off x="2404186" y="4635855"/>
                <a:ext cx="2521043" cy="735714"/>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583DC61B-523C-426E-AC32-F43355049F4B}"/>
                  </a:ext>
                </a:extLst>
              </p:cNvPr>
              <p:cNvSpPr txBox="1"/>
              <p:nvPr/>
            </p:nvSpPr>
            <p:spPr>
              <a:xfrm>
                <a:off x="7966788" y="4586348"/>
                <a:ext cx="2300066" cy="7439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𝑡</m:t>
                          </m:r>
                          <m:r>
                            <a:rPr lang="en-US" i="0">
                              <a:latin typeface="Cambria Math" panose="02040503050406030204" pitchFamily="18" charset="0"/>
                            </a:rPr>
                            <m:t>4</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𝑎𝑔𝑢𝑎</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𝑡𝑟𝑎𝑛𝑠𝑓𝑒𝑟𝑒𝑛𝑐𝑖𝑎</m:t>
                              </m:r>
                            </m:sub>
                          </m:sSub>
                        </m:den>
                      </m:f>
                    </m:oMath>
                  </m:oMathPara>
                </a14:m>
                <a:endParaRPr lang="en-US" dirty="0"/>
              </a:p>
            </p:txBody>
          </p:sp>
        </mc:Choice>
        <mc:Fallback xmlns="">
          <p:sp>
            <p:nvSpPr>
              <p:cNvPr id="8" name="CuadroTexto 7">
                <a:extLst>
                  <a:ext uri="{FF2B5EF4-FFF2-40B4-BE49-F238E27FC236}">
                    <a16:creationId xmlns:a16="http://schemas.microsoft.com/office/drawing/2014/main" id="{583DC61B-523C-426E-AC32-F43355049F4B}"/>
                  </a:ext>
                </a:extLst>
              </p:cNvPr>
              <p:cNvSpPr txBox="1">
                <a:spLocks noRot="1" noChangeAspect="1" noMove="1" noResize="1" noEditPoints="1" noAdjustHandles="1" noChangeArrowheads="1" noChangeShapeType="1" noTextEdit="1"/>
              </p:cNvSpPr>
              <p:nvPr/>
            </p:nvSpPr>
            <p:spPr>
              <a:xfrm>
                <a:off x="7966788" y="4586348"/>
                <a:ext cx="2300066" cy="743922"/>
              </a:xfrm>
              <a:prstGeom prst="rect">
                <a:avLst/>
              </a:prstGeom>
              <a:blipFill>
                <a:blip r:embed="rId3"/>
                <a:stretch>
                  <a:fillRect/>
                </a:stretch>
              </a:blipFill>
            </p:spPr>
            <p:txBody>
              <a:bodyPr/>
              <a:lstStyle/>
              <a:p>
                <a:r>
                  <a:rPr lang="es-EC">
                    <a:noFill/>
                  </a:rPr>
                  <a:t> </a:t>
                </a:r>
              </a:p>
            </p:txBody>
          </p:sp>
        </mc:Fallback>
      </mc:AlternateContent>
      <p:sp>
        <p:nvSpPr>
          <p:cNvPr id="9" name="Subtítulo 2">
            <a:extLst>
              <a:ext uri="{FF2B5EF4-FFF2-40B4-BE49-F238E27FC236}">
                <a16:creationId xmlns:a16="http://schemas.microsoft.com/office/drawing/2014/main" id="{25466F3F-9788-4700-BB71-4CC6D2EAD95E}"/>
              </a:ext>
            </a:extLst>
          </p:cNvPr>
          <p:cNvSpPr txBox="1">
            <a:spLocks/>
          </p:cNvSpPr>
          <p:nvPr/>
        </p:nvSpPr>
        <p:spPr>
          <a:xfrm>
            <a:off x="1603500" y="1931717"/>
            <a:ext cx="4122419" cy="3892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1800" b="1" dirty="0">
                <a:latin typeface="Times New Roman" panose="02020603050405020304" pitchFamily="18" charset="0"/>
              </a:rPr>
              <a:t>Eficiencia térmica real.</a:t>
            </a:r>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928B628E-A9A0-4C70-90AF-9E8D34B702FA}"/>
                  </a:ext>
                </a:extLst>
              </p:cNvPr>
              <p:cNvSpPr txBox="1"/>
              <p:nvPr/>
            </p:nvSpPr>
            <p:spPr>
              <a:xfrm>
                <a:off x="2404187" y="2517992"/>
                <a:ext cx="2521043" cy="6974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𝑡</m:t>
                          </m:r>
                          <m:r>
                            <a:rPr lang="en-US" i="0">
                              <a:latin typeface="Cambria Math" panose="02040503050406030204" pitchFamily="18" charset="0"/>
                            </a:rPr>
                            <m:t>1</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𝑎𝑔</m:t>
                              </m:r>
                              <m:r>
                                <a:rPr lang="en-US" i="0">
                                  <a:latin typeface="Cambria Math" panose="02040503050406030204" pitchFamily="18" charset="0"/>
                                </a:rPr>
                                <m:t>1</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𝑎𝑔</m:t>
                              </m:r>
                              <m:r>
                                <a:rPr lang="en-US" i="0">
                                  <a:latin typeface="Cambria Math" panose="02040503050406030204" pitchFamily="18" charset="0"/>
                                </a:rPr>
                                <m:t>2</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𝑎𝑔</m:t>
                              </m:r>
                              <m:r>
                                <a:rPr lang="en-US" i="0">
                                  <a:latin typeface="Cambria Math" panose="02040503050406030204" pitchFamily="18" charset="0"/>
                                </a:rPr>
                                <m:t>1</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𝑏h</m:t>
                              </m:r>
                              <m:r>
                                <a:rPr lang="en-US" i="0">
                                  <a:latin typeface="Cambria Math" panose="02040503050406030204" pitchFamily="18" charset="0"/>
                                </a:rPr>
                                <m:t>1</m:t>
                              </m:r>
                              <m:d>
                                <m:dPr>
                                  <m:ctrlPr>
                                    <a:rPr lang="en-US" i="1">
                                      <a:latin typeface="Cambria Math" panose="02040503050406030204" pitchFamily="18" charset="0"/>
                                    </a:rPr>
                                  </m:ctrlPr>
                                </m:dPr>
                                <m:e>
                                  <m:r>
                                    <a:rPr lang="en-US" i="1">
                                      <a:latin typeface="Cambria Math" panose="02040503050406030204" pitchFamily="18" charset="0"/>
                                    </a:rPr>
                                    <m:t>𝑟𝑒𝑎𝑙</m:t>
                                  </m:r>
                                </m:e>
                              </m:d>
                            </m:sub>
                          </m:sSub>
                        </m:den>
                      </m:f>
                    </m:oMath>
                  </m:oMathPara>
                </a14:m>
                <a:endParaRPr lang="en-US" dirty="0"/>
              </a:p>
            </p:txBody>
          </p:sp>
        </mc:Choice>
        <mc:Fallback xmlns="">
          <p:sp>
            <p:nvSpPr>
              <p:cNvPr id="10" name="CuadroTexto 9">
                <a:extLst>
                  <a:ext uri="{FF2B5EF4-FFF2-40B4-BE49-F238E27FC236}">
                    <a16:creationId xmlns:a16="http://schemas.microsoft.com/office/drawing/2014/main" id="{928B628E-A9A0-4C70-90AF-9E8D34B702FA}"/>
                  </a:ext>
                </a:extLst>
              </p:cNvPr>
              <p:cNvSpPr txBox="1">
                <a:spLocks noRot="1" noChangeAspect="1" noMove="1" noResize="1" noEditPoints="1" noAdjustHandles="1" noChangeArrowheads="1" noChangeShapeType="1" noTextEdit="1"/>
              </p:cNvSpPr>
              <p:nvPr/>
            </p:nvSpPr>
            <p:spPr>
              <a:xfrm>
                <a:off x="2404187" y="2517992"/>
                <a:ext cx="2521043" cy="697499"/>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77C6BED1-7546-461E-BC7B-3BA5623431C3}"/>
                  </a:ext>
                </a:extLst>
              </p:cNvPr>
              <p:cNvSpPr txBox="1"/>
              <p:nvPr/>
            </p:nvSpPr>
            <p:spPr>
              <a:xfrm>
                <a:off x="7883369" y="2517991"/>
                <a:ext cx="3054668" cy="6974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𝑡</m:t>
                          </m:r>
                          <m:r>
                            <a:rPr lang="en-US" i="0">
                              <a:latin typeface="Cambria Math" panose="02040503050406030204" pitchFamily="18" charset="0"/>
                            </a:rPr>
                            <m:t>2</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𝑎𝑔</m:t>
                              </m:r>
                              <m:r>
                                <a:rPr lang="en-US" i="0">
                                  <a:latin typeface="Cambria Math" panose="02040503050406030204" pitchFamily="18" charset="0"/>
                                </a:rPr>
                                <m:t>1</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𝑎𝑔</m:t>
                              </m:r>
                              <m:r>
                                <a:rPr lang="en-US" i="0">
                                  <a:latin typeface="Cambria Math" panose="02040503050406030204" pitchFamily="18" charset="0"/>
                                </a:rPr>
                                <m:t>2</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𝑎𝑔</m:t>
                              </m:r>
                              <m:r>
                                <a:rPr lang="en-US" i="0">
                                  <a:latin typeface="Cambria Math" panose="02040503050406030204" pitchFamily="18" charset="0"/>
                                </a:rPr>
                                <m:t>1</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𝑏h</m:t>
                              </m:r>
                              <m:r>
                                <a:rPr lang="en-US" i="0">
                                  <a:latin typeface="Cambria Math" panose="02040503050406030204" pitchFamily="18" charset="0"/>
                                </a:rPr>
                                <m:t>1</m:t>
                              </m:r>
                              <m:d>
                                <m:dPr>
                                  <m:ctrlPr>
                                    <a:rPr lang="en-US" i="1">
                                      <a:latin typeface="Cambria Math" panose="02040503050406030204" pitchFamily="18" charset="0"/>
                                    </a:rPr>
                                  </m:ctrlPr>
                                </m:dPr>
                                <m:e>
                                  <m:r>
                                    <a:rPr lang="en-US" i="1">
                                      <a:latin typeface="Cambria Math" panose="02040503050406030204" pitchFamily="18" charset="0"/>
                                    </a:rPr>
                                    <m:t>𝑐𝑎𝑙𝑐𝑢𝑙𝑎𝑑𝑎</m:t>
                                  </m:r>
                                </m:e>
                              </m:d>
                            </m:sub>
                          </m:sSub>
                        </m:den>
                      </m:f>
                    </m:oMath>
                  </m:oMathPara>
                </a14:m>
                <a:endParaRPr lang="en-US" dirty="0"/>
              </a:p>
            </p:txBody>
          </p:sp>
        </mc:Choice>
        <mc:Fallback xmlns="">
          <p:sp>
            <p:nvSpPr>
              <p:cNvPr id="11" name="CuadroTexto 10">
                <a:extLst>
                  <a:ext uri="{FF2B5EF4-FFF2-40B4-BE49-F238E27FC236}">
                    <a16:creationId xmlns:a16="http://schemas.microsoft.com/office/drawing/2014/main" id="{77C6BED1-7546-461E-BC7B-3BA5623431C3}"/>
                  </a:ext>
                </a:extLst>
              </p:cNvPr>
              <p:cNvSpPr txBox="1">
                <a:spLocks noRot="1" noChangeAspect="1" noMove="1" noResize="1" noEditPoints="1" noAdjustHandles="1" noChangeArrowheads="1" noChangeShapeType="1" noTextEdit="1"/>
              </p:cNvSpPr>
              <p:nvPr/>
            </p:nvSpPr>
            <p:spPr>
              <a:xfrm>
                <a:off x="7883369" y="2517991"/>
                <a:ext cx="3054668" cy="697499"/>
              </a:xfrm>
              <a:prstGeom prst="rect">
                <a:avLst/>
              </a:prstGeom>
              <a:blipFill>
                <a:blip r:embed="rId5"/>
                <a:stretch>
                  <a:fillRect/>
                </a:stretch>
              </a:blipFill>
            </p:spPr>
            <p:txBody>
              <a:bodyPr/>
              <a:lstStyle/>
              <a:p>
                <a:r>
                  <a:rPr lang="es-EC">
                    <a:noFill/>
                  </a:rPr>
                  <a:t> </a:t>
                </a:r>
              </a:p>
            </p:txBody>
          </p:sp>
        </mc:Fallback>
      </mc:AlternateContent>
      <p:sp>
        <p:nvSpPr>
          <p:cNvPr id="12" name="Subtítulo 2">
            <a:extLst>
              <a:ext uri="{FF2B5EF4-FFF2-40B4-BE49-F238E27FC236}">
                <a16:creationId xmlns:a16="http://schemas.microsoft.com/office/drawing/2014/main" id="{3572D056-503C-4ECB-ACBD-B7217318DEE2}"/>
              </a:ext>
            </a:extLst>
          </p:cNvPr>
          <p:cNvSpPr txBox="1">
            <a:spLocks/>
          </p:cNvSpPr>
          <p:nvPr/>
        </p:nvSpPr>
        <p:spPr>
          <a:xfrm>
            <a:off x="7166101" y="1921633"/>
            <a:ext cx="4122419" cy="3892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1800" b="1" dirty="0">
                <a:latin typeface="Times New Roman" panose="02020603050405020304" pitchFamily="18" charset="0"/>
              </a:rPr>
              <a:t>Eficiencia térmica ideal.</a:t>
            </a:r>
          </a:p>
        </p:txBody>
      </p:sp>
      <p:sp>
        <p:nvSpPr>
          <p:cNvPr id="13" name="Subtítulo 2">
            <a:extLst>
              <a:ext uri="{FF2B5EF4-FFF2-40B4-BE49-F238E27FC236}">
                <a16:creationId xmlns:a16="http://schemas.microsoft.com/office/drawing/2014/main" id="{C4E075A3-9A8D-4271-996E-E335BEC5A756}"/>
              </a:ext>
            </a:extLst>
          </p:cNvPr>
          <p:cNvSpPr txBox="1">
            <a:spLocks/>
          </p:cNvSpPr>
          <p:nvPr/>
        </p:nvSpPr>
        <p:spPr>
          <a:xfrm>
            <a:off x="1603500" y="3973439"/>
            <a:ext cx="4122419" cy="3892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1800" b="1" dirty="0">
                <a:latin typeface="Times New Roman" panose="02020603050405020304" pitchFamily="18" charset="0"/>
              </a:rPr>
              <a:t>Utilizando la energía que absorbe el aire </a:t>
            </a:r>
          </a:p>
        </p:txBody>
      </p:sp>
      <p:sp>
        <p:nvSpPr>
          <p:cNvPr id="14" name="Subtítulo 2">
            <a:extLst>
              <a:ext uri="{FF2B5EF4-FFF2-40B4-BE49-F238E27FC236}">
                <a16:creationId xmlns:a16="http://schemas.microsoft.com/office/drawing/2014/main" id="{316E2777-56E3-41D0-ACAD-5AAC57B9304C}"/>
              </a:ext>
            </a:extLst>
          </p:cNvPr>
          <p:cNvSpPr txBox="1">
            <a:spLocks/>
          </p:cNvSpPr>
          <p:nvPr/>
        </p:nvSpPr>
        <p:spPr>
          <a:xfrm>
            <a:off x="7166101" y="3963355"/>
            <a:ext cx="4122419" cy="3892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1800" b="1" dirty="0">
                <a:latin typeface="Times New Roman" panose="02020603050405020304" pitchFamily="18" charset="0"/>
              </a:rPr>
              <a:t>Utilizando la energía que cede el agua</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C2AE0D18-3191-4907-80AB-EA1E5C621A3D}"/>
                  </a:ext>
                </a:extLst>
              </p:cNvPr>
              <p:cNvSpPr txBox="1"/>
              <p:nvPr/>
            </p:nvSpPr>
            <p:spPr>
              <a:xfrm>
                <a:off x="5794499" y="2405077"/>
                <a:ext cx="1303019" cy="9233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0" smtClean="0">
                          <a:latin typeface="Cambria Math" panose="02040503050406030204" pitchFamily="18" charset="0"/>
                        </a:rPr>
                        <m:t>≈</m:t>
                      </m:r>
                    </m:oMath>
                  </m:oMathPara>
                </a14:m>
                <a:endParaRPr lang="en-US" sz="5400" dirty="0"/>
              </a:p>
            </p:txBody>
          </p:sp>
        </mc:Choice>
        <mc:Fallback xmlns="">
          <p:sp>
            <p:nvSpPr>
              <p:cNvPr id="15" name="CuadroTexto 14">
                <a:extLst>
                  <a:ext uri="{FF2B5EF4-FFF2-40B4-BE49-F238E27FC236}">
                    <a16:creationId xmlns:a16="http://schemas.microsoft.com/office/drawing/2014/main" id="{C2AE0D18-3191-4907-80AB-EA1E5C621A3D}"/>
                  </a:ext>
                </a:extLst>
              </p:cNvPr>
              <p:cNvSpPr txBox="1">
                <a:spLocks noRot="1" noChangeAspect="1" noMove="1" noResize="1" noEditPoints="1" noAdjustHandles="1" noChangeArrowheads="1" noChangeShapeType="1" noTextEdit="1"/>
              </p:cNvSpPr>
              <p:nvPr/>
            </p:nvSpPr>
            <p:spPr>
              <a:xfrm>
                <a:off x="5794499" y="2405077"/>
                <a:ext cx="1303019" cy="923330"/>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4E34551E-A8AF-42AB-8198-A9E5B28DCA1E}"/>
                  </a:ext>
                </a:extLst>
              </p:cNvPr>
              <p:cNvSpPr txBox="1"/>
              <p:nvPr/>
            </p:nvSpPr>
            <p:spPr>
              <a:xfrm>
                <a:off x="5794499" y="4364494"/>
                <a:ext cx="1303019" cy="9233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0" smtClean="0">
                          <a:latin typeface="Cambria Math" panose="02040503050406030204" pitchFamily="18" charset="0"/>
                        </a:rPr>
                        <m:t>≈</m:t>
                      </m:r>
                    </m:oMath>
                  </m:oMathPara>
                </a14:m>
                <a:endParaRPr lang="en-US" sz="5400" dirty="0"/>
              </a:p>
            </p:txBody>
          </p:sp>
        </mc:Choice>
        <mc:Fallback xmlns="">
          <p:sp>
            <p:nvSpPr>
              <p:cNvPr id="16" name="CuadroTexto 15">
                <a:extLst>
                  <a:ext uri="{FF2B5EF4-FFF2-40B4-BE49-F238E27FC236}">
                    <a16:creationId xmlns:a16="http://schemas.microsoft.com/office/drawing/2014/main" id="{4E34551E-A8AF-42AB-8198-A9E5B28DCA1E}"/>
                  </a:ext>
                </a:extLst>
              </p:cNvPr>
              <p:cNvSpPr txBox="1">
                <a:spLocks noRot="1" noChangeAspect="1" noMove="1" noResize="1" noEditPoints="1" noAdjustHandles="1" noChangeArrowheads="1" noChangeShapeType="1" noTextEdit="1"/>
              </p:cNvSpPr>
              <p:nvPr/>
            </p:nvSpPr>
            <p:spPr>
              <a:xfrm>
                <a:off x="5794499" y="4364494"/>
                <a:ext cx="1303019" cy="923330"/>
              </a:xfrm>
              <a:prstGeom prst="rect">
                <a:avLst/>
              </a:prstGeom>
              <a:blipFill>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426665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544493" y="88777"/>
            <a:ext cx="7103014" cy="549361"/>
          </a:xfrm>
        </p:spPr>
        <p:txBody>
          <a:bodyPr>
            <a:normAutofit fontScale="90000"/>
          </a:bodyPr>
          <a:lstStyle/>
          <a:p>
            <a:r>
              <a:rPr lang="es-419" b="1" dirty="0">
                <a:latin typeface="Times New Roman" panose="02020603050405020304" pitchFamily="18" charset="0"/>
                <a:cs typeface="Times New Roman" panose="02020603050405020304" pitchFamily="18" charset="0"/>
              </a:rPr>
              <a:t>RECOLECCIÓN DE DATOS </a:t>
            </a:r>
          </a:p>
        </p:txBody>
      </p:sp>
      <p:sp>
        <p:nvSpPr>
          <p:cNvPr id="8" name="CuadroTexto 7">
            <a:extLst>
              <a:ext uri="{FF2B5EF4-FFF2-40B4-BE49-F238E27FC236}">
                <a16:creationId xmlns:a16="http://schemas.microsoft.com/office/drawing/2014/main" id="{DCCCA3C1-E25D-4129-901F-6788F65050AA}"/>
              </a:ext>
            </a:extLst>
          </p:cNvPr>
          <p:cNvSpPr txBox="1"/>
          <p:nvPr/>
        </p:nvSpPr>
        <p:spPr>
          <a:xfrm>
            <a:off x="1413933" y="638138"/>
            <a:ext cx="2785533" cy="461665"/>
          </a:xfrm>
          <a:prstGeom prst="rect">
            <a:avLst/>
          </a:prstGeom>
          <a:noFill/>
        </p:spPr>
        <p:txBody>
          <a:bodyPr wrap="square">
            <a:spAutoFit/>
          </a:bodyPr>
          <a:lstStyle/>
          <a:p>
            <a:r>
              <a:rPr lang="es-EC" sz="2400" b="1" dirty="0">
                <a:effectLst/>
                <a:latin typeface="Times New Roman" panose="02020603050405020304" pitchFamily="18" charset="0"/>
                <a:ea typeface="MS Mincho" panose="02020609040205080304" pitchFamily="49" charset="-128"/>
                <a:cs typeface="Times New Roman" panose="02020603050405020304" pitchFamily="18" charset="0"/>
              </a:rPr>
              <a:t>Promedio de datos</a:t>
            </a:r>
            <a:endParaRPr lang="en-US" sz="24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E2D724AC-CE55-4E44-86D2-7EBED992955A}"/>
                  </a:ext>
                </a:extLst>
              </p:cNvPr>
              <p:cNvGraphicFramePr>
                <a:graphicFrameLocks noGrp="1"/>
              </p:cNvGraphicFramePr>
              <p:nvPr>
                <p:extLst>
                  <p:ext uri="{D42A27DB-BD31-4B8C-83A1-F6EECF244321}">
                    <p14:modId xmlns:p14="http://schemas.microsoft.com/office/powerpoint/2010/main" val="2759233673"/>
                  </p:ext>
                </p:extLst>
              </p:nvPr>
            </p:nvGraphicFramePr>
            <p:xfrm>
              <a:off x="609599" y="1098486"/>
              <a:ext cx="10972799" cy="2320037"/>
            </p:xfrm>
            <a:graphic>
              <a:graphicData uri="http://schemas.openxmlformats.org/drawingml/2006/table">
                <a:tbl>
                  <a:tblPr firstRow="1" firstCol="1" bandRow="1">
                    <a:tableStyleId>{9D7B26C5-4107-4FEC-AEDC-1716B250A1EF}</a:tableStyleId>
                  </a:tblPr>
                  <a:tblGrid>
                    <a:gridCol w="943661">
                      <a:extLst>
                        <a:ext uri="{9D8B030D-6E8A-4147-A177-3AD203B41FA5}">
                          <a16:colId xmlns:a16="http://schemas.microsoft.com/office/drawing/2014/main" val="2079303212"/>
                        </a:ext>
                      </a:extLst>
                    </a:gridCol>
                    <a:gridCol w="972190">
                      <a:extLst>
                        <a:ext uri="{9D8B030D-6E8A-4147-A177-3AD203B41FA5}">
                          <a16:colId xmlns:a16="http://schemas.microsoft.com/office/drawing/2014/main" val="1154515078"/>
                        </a:ext>
                      </a:extLst>
                    </a:gridCol>
                    <a:gridCol w="972190">
                      <a:extLst>
                        <a:ext uri="{9D8B030D-6E8A-4147-A177-3AD203B41FA5}">
                          <a16:colId xmlns:a16="http://schemas.microsoft.com/office/drawing/2014/main" val="3341076196"/>
                        </a:ext>
                      </a:extLst>
                    </a:gridCol>
                    <a:gridCol w="774680">
                      <a:extLst>
                        <a:ext uri="{9D8B030D-6E8A-4147-A177-3AD203B41FA5}">
                          <a16:colId xmlns:a16="http://schemas.microsoft.com/office/drawing/2014/main" val="2421312321"/>
                        </a:ext>
                      </a:extLst>
                    </a:gridCol>
                    <a:gridCol w="774680">
                      <a:extLst>
                        <a:ext uri="{9D8B030D-6E8A-4147-A177-3AD203B41FA5}">
                          <a16:colId xmlns:a16="http://schemas.microsoft.com/office/drawing/2014/main" val="2944707550"/>
                        </a:ext>
                      </a:extLst>
                    </a:gridCol>
                    <a:gridCol w="1198230">
                      <a:extLst>
                        <a:ext uri="{9D8B030D-6E8A-4147-A177-3AD203B41FA5}">
                          <a16:colId xmlns:a16="http://schemas.microsoft.com/office/drawing/2014/main" val="1810411302"/>
                        </a:ext>
                      </a:extLst>
                    </a:gridCol>
                    <a:gridCol w="972190">
                      <a:extLst>
                        <a:ext uri="{9D8B030D-6E8A-4147-A177-3AD203B41FA5}">
                          <a16:colId xmlns:a16="http://schemas.microsoft.com/office/drawing/2014/main" val="2732877388"/>
                        </a:ext>
                      </a:extLst>
                    </a:gridCol>
                    <a:gridCol w="741761">
                      <a:extLst>
                        <a:ext uri="{9D8B030D-6E8A-4147-A177-3AD203B41FA5}">
                          <a16:colId xmlns:a16="http://schemas.microsoft.com/office/drawing/2014/main" val="2610279596"/>
                        </a:ext>
                      </a:extLst>
                    </a:gridCol>
                    <a:gridCol w="765901">
                      <a:extLst>
                        <a:ext uri="{9D8B030D-6E8A-4147-A177-3AD203B41FA5}">
                          <a16:colId xmlns:a16="http://schemas.microsoft.com/office/drawing/2014/main" val="1380923820"/>
                        </a:ext>
                      </a:extLst>
                    </a:gridCol>
                    <a:gridCol w="741761">
                      <a:extLst>
                        <a:ext uri="{9D8B030D-6E8A-4147-A177-3AD203B41FA5}">
                          <a16:colId xmlns:a16="http://schemas.microsoft.com/office/drawing/2014/main" val="637466222"/>
                        </a:ext>
                      </a:extLst>
                    </a:gridCol>
                    <a:gridCol w="765901">
                      <a:extLst>
                        <a:ext uri="{9D8B030D-6E8A-4147-A177-3AD203B41FA5}">
                          <a16:colId xmlns:a16="http://schemas.microsoft.com/office/drawing/2014/main" val="2248563292"/>
                        </a:ext>
                      </a:extLst>
                    </a:gridCol>
                    <a:gridCol w="675924">
                      <a:extLst>
                        <a:ext uri="{9D8B030D-6E8A-4147-A177-3AD203B41FA5}">
                          <a16:colId xmlns:a16="http://schemas.microsoft.com/office/drawing/2014/main" val="1224083971"/>
                        </a:ext>
                      </a:extLst>
                    </a:gridCol>
                    <a:gridCol w="673730">
                      <a:extLst>
                        <a:ext uri="{9D8B030D-6E8A-4147-A177-3AD203B41FA5}">
                          <a16:colId xmlns:a16="http://schemas.microsoft.com/office/drawing/2014/main" val="312845790"/>
                        </a:ext>
                      </a:extLst>
                    </a:gridCol>
                  </a:tblGrid>
                  <a:tr h="0">
                    <a:tc gridSpan="13">
                      <a:txBody>
                        <a:bodyPr/>
                        <a:lstStyle/>
                        <a:p>
                          <a:pPr algn="ctr">
                            <a:lnSpc>
                              <a:spcPct val="150000"/>
                            </a:lnSpc>
                            <a:spcAft>
                              <a:spcPts val="800"/>
                            </a:spcAft>
                          </a:pPr>
                          <a:r>
                            <a:rPr lang="es-EC" sz="1800" dirty="0">
                              <a:effectLst/>
                            </a:rPr>
                            <a:t>Iniciales</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869385943"/>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𝑹𝑷𝑴</m:t>
                                </m:r>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rPr>
                                    </m:ctrlPr>
                                  </m:sSubPr>
                                  <m:e>
                                    <m:r>
                                      <a:rPr lang="es-EC" sz="1800">
                                        <a:effectLst/>
                                        <a:latin typeface="Cambria Math" panose="02040503050406030204" pitchFamily="18" charset="0"/>
                                      </a:rPr>
                                      <m:t>𝑸</m:t>
                                    </m:r>
                                  </m:e>
                                  <m:sub>
                                    <m:r>
                                      <a:rPr lang="es-EC" sz="1800">
                                        <a:effectLst/>
                                        <a:latin typeface="Cambria Math" panose="02040503050406030204" pitchFamily="18" charset="0"/>
                                      </a:rPr>
                                      <m:t>𝒂𝒈</m:t>
                                    </m:r>
                                    <m:r>
                                      <a:rPr lang="es-EC" sz="1800">
                                        <a:effectLst/>
                                        <a:latin typeface="Cambria Math" panose="02040503050406030204" pitchFamily="18" charset="0"/>
                                      </a:rPr>
                                      <m:t>𝟏</m:t>
                                    </m:r>
                                  </m:sub>
                                </m:sSub>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rPr>
                                    </m:ctrlPr>
                                  </m:sSubPr>
                                  <m:e>
                                    <m:r>
                                      <a:rPr lang="es-EC" sz="1800">
                                        <a:effectLst/>
                                        <a:latin typeface="Cambria Math" panose="02040503050406030204" pitchFamily="18" charset="0"/>
                                      </a:rPr>
                                      <m:t>𝑸</m:t>
                                    </m:r>
                                  </m:e>
                                  <m:sub>
                                    <m:r>
                                      <a:rPr lang="es-EC" sz="1800">
                                        <a:effectLst/>
                                        <a:latin typeface="Cambria Math" panose="02040503050406030204" pitchFamily="18" charset="0"/>
                                      </a:rPr>
                                      <m:t>𝒂𝒈</m:t>
                                    </m:r>
                                    <m:r>
                                      <a:rPr lang="es-EC" sz="1800">
                                        <a:effectLst/>
                                        <a:latin typeface="Cambria Math" panose="02040503050406030204" pitchFamily="18" charset="0"/>
                                      </a:rPr>
                                      <m:t>𝟐</m:t>
                                    </m:r>
                                  </m:sub>
                                </m:sSub>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rPr>
                                    </m:ctrlPr>
                                  </m:sSubPr>
                                  <m:e>
                                    <m:r>
                                      <a:rPr lang="es-EC" sz="1800">
                                        <a:effectLst/>
                                        <a:latin typeface="Cambria Math" panose="02040503050406030204" pitchFamily="18" charset="0"/>
                                      </a:rPr>
                                      <m:t>𝑻</m:t>
                                    </m:r>
                                  </m:e>
                                  <m:sub>
                                    <m:r>
                                      <a:rPr lang="es-EC" sz="1800">
                                        <a:effectLst/>
                                        <a:latin typeface="Cambria Math" panose="02040503050406030204" pitchFamily="18" charset="0"/>
                                      </a:rPr>
                                      <m:t>𝒂𝒈</m:t>
                                    </m:r>
                                    <m:r>
                                      <a:rPr lang="es-EC" sz="1800">
                                        <a:effectLst/>
                                        <a:latin typeface="Cambria Math" panose="02040503050406030204" pitchFamily="18" charset="0"/>
                                      </a:rPr>
                                      <m:t>𝟏</m:t>
                                    </m:r>
                                  </m:sub>
                                </m:sSub>
                              </m:oMath>
                            </m:oMathPara>
                          </a14:m>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rPr>
                                    </m:ctrlPr>
                                  </m:sSubPr>
                                  <m:e>
                                    <m:r>
                                      <a:rPr lang="es-EC" sz="1800">
                                        <a:effectLst/>
                                        <a:latin typeface="Cambria Math" panose="02040503050406030204" pitchFamily="18" charset="0"/>
                                      </a:rPr>
                                      <m:t>𝑻</m:t>
                                    </m:r>
                                  </m:e>
                                  <m:sub>
                                    <m:r>
                                      <a:rPr lang="es-EC" sz="1800">
                                        <a:effectLst/>
                                        <a:latin typeface="Cambria Math" panose="02040503050406030204" pitchFamily="18" charset="0"/>
                                      </a:rPr>
                                      <m:t>𝒂𝒈</m:t>
                                    </m:r>
                                    <m:r>
                                      <a:rPr lang="es-EC" sz="1800">
                                        <a:effectLst/>
                                        <a:latin typeface="Cambria Math" panose="02040503050406030204" pitchFamily="18" charset="0"/>
                                      </a:rPr>
                                      <m:t>𝟐</m:t>
                                    </m:r>
                                  </m:sub>
                                </m:sSub>
                              </m:oMath>
                            </m:oMathPara>
                          </a14:m>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rPr>
                                    </m:ctrlPr>
                                  </m:sSubPr>
                                  <m:e>
                                    <m:r>
                                      <a:rPr lang="es-EC" sz="1800">
                                        <a:effectLst/>
                                        <a:latin typeface="Cambria Math" panose="02040503050406030204" pitchFamily="18" charset="0"/>
                                      </a:rPr>
                                      <m:t>𝑽</m:t>
                                    </m:r>
                                  </m:e>
                                  <m:sub>
                                    <m:r>
                                      <a:rPr lang="es-EC" sz="1800">
                                        <a:effectLst/>
                                        <a:latin typeface="Cambria Math" panose="02040503050406030204" pitchFamily="18" charset="0"/>
                                      </a:rPr>
                                      <m:t>𝒂𝒔</m:t>
                                    </m:r>
                                    <m:r>
                                      <a:rPr lang="es-EC" sz="1800">
                                        <a:effectLst/>
                                        <a:latin typeface="Cambria Math" panose="02040503050406030204" pitchFamily="18" charset="0"/>
                                      </a:rPr>
                                      <m:t>𝟏</m:t>
                                    </m:r>
                                  </m:sub>
                                </m:sSub>
                              </m:oMath>
                            </m:oMathPara>
                          </a14:m>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rPr>
                                    </m:ctrlPr>
                                  </m:sSubPr>
                                  <m:e>
                                    <m:r>
                                      <a:rPr lang="es-EC" sz="1800">
                                        <a:effectLst/>
                                        <a:latin typeface="Cambria Math" panose="02040503050406030204" pitchFamily="18" charset="0"/>
                                      </a:rPr>
                                      <m:t>𝑽</m:t>
                                    </m:r>
                                  </m:e>
                                  <m:sub>
                                    <m:r>
                                      <a:rPr lang="es-EC" sz="1800">
                                        <a:effectLst/>
                                        <a:latin typeface="Cambria Math" panose="02040503050406030204" pitchFamily="18" charset="0"/>
                                      </a:rPr>
                                      <m:t>𝒂𝒔</m:t>
                                    </m:r>
                                    <m:r>
                                      <a:rPr lang="es-EC" sz="1800">
                                        <a:effectLst/>
                                        <a:latin typeface="Cambria Math" panose="02040503050406030204" pitchFamily="18" charset="0"/>
                                      </a:rPr>
                                      <m:t>𝟐</m:t>
                                    </m:r>
                                  </m:sub>
                                </m:sSub>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rPr>
                                    </m:ctrlPr>
                                  </m:sSubPr>
                                  <m:e>
                                    <m:r>
                                      <a:rPr lang="es-EC" sz="1800">
                                        <a:effectLst/>
                                        <a:latin typeface="Cambria Math" panose="02040503050406030204" pitchFamily="18" charset="0"/>
                                      </a:rPr>
                                      <m:t>𝑻</m:t>
                                    </m:r>
                                  </m:e>
                                  <m:sub>
                                    <m:r>
                                      <a:rPr lang="es-EC" sz="1800">
                                        <a:effectLst/>
                                        <a:latin typeface="Cambria Math" panose="02040503050406030204" pitchFamily="18" charset="0"/>
                                      </a:rPr>
                                      <m:t>𝒃𝒔</m:t>
                                    </m:r>
                                    <m:r>
                                      <a:rPr lang="es-EC" sz="1800">
                                        <a:effectLst/>
                                        <a:latin typeface="Cambria Math" panose="02040503050406030204" pitchFamily="18" charset="0"/>
                                      </a:rPr>
                                      <m:t>𝟏</m:t>
                                    </m:r>
                                  </m:sub>
                                </m:sSub>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rPr>
                                    </m:ctrlPr>
                                  </m:sSubPr>
                                  <m:e>
                                    <m:r>
                                      <a:rPr lang="es-EC" sz="1800">
                                        <a:effectLst/>
                                        <a:latin typeface="Cambria Math" panose="02040503050406030204" pitchFamily="18" charset="0"/>
                                      </a:rPr>
                                      <m:t>𝑻</m:t>
                                    </m:r>
                                  </m:e>
                                  <m:sub>
                                    <m:r>
                                      <a:rPr lang="es-EC" sz="1800">
                                        <a:effectLst/>
                                        <a:latin typeface="Cambria Math" panose="02040503050406030204" pitchFamily="18" charset="0"/>
                                      </a:rPr>
                                      <m:t>𝒃𝒉</m:t>
                                    </m:r>
                                    <m:r>
                                      <a:rPr lang="es-EC" sz="1800">
                                        <a:effectLst/>
                                        <a:latin typeface="Cambria Math" panose="02040503050406030204" pitchFamily="18" charset="0"/>
                                      </a:rPr>
                                      <m:t>𝟏</m:t>
                                    </m:r>
                                  </m:sub>
                                </m:sSub>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rPr>
                                    </m:ctrlPr>
                                  </m:sSubPr>
                                  <m:e>
                                    <m:r>
                                      <a:rPr lang="es-EC" sz="1800">
                                        <a:effectLst/>
                                        <a:latin typeface="Cambria Math" panose="02040503050406030204" pitchFamily="18" charset="0"/>
                                      </a:rPr>
                                      <m:t>𝑻</m:t>
                                    </m:r>
                                  </m:e>
                                  <m:sub>
                                    <m:r>
                                      <a:rPr lang="es-EC" sz="1800">
                                        <a:effectLst/>
                                        <a:latin typeface="Cambria Math" panose="02040503050406030204" pitchFamily="18" charset="0"/>
                                      </a:rPr>
                                      <m:t>𝒃𝒔</m:t>
                                    </m:r>
                                    <m:r>
                                      <a:rPr lang="es-EC" sz="1800">
                                        <a:effectLst/>
                                        <a:latin typeface="Cambria Math" panose="02040503050406030204" pitchFamily="18" charset="0"/>
                                      </a:rPr>
                                      <m:t>𝟐</m:t>
                                    </m:r>
                                  </m:sub>
                                </m:sSub>
                              </m:oMath>
                            </m:oMathPara>
                          </a14:m>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rPr>
                                    </m:ctrlPr>
                                  </m:sSubPr>
                                  <m:e>
                                    <m:r>
                                      <a:rPr lang="es-EC" sz="1800">
                                        <a:effectLst/>
                                        <a:latin typeface="Cambria Math" panose="02040503050406030204" pitchFamily="18" charset="0"/>
                                      </a:rPr>
                                      <m:t>𝑻</m:t>
                                    </m:r>
                                  </m:e>
                                  <m:sub>
                                    <m:r>
                                      <a:rPr lang="es-EC" sz="1800">
                                        <a:effectLst/>
                                        <a:latin typeface="Cambria Math" panose="02040503050406030204" pitchFamily="18" charset="0"/>
                                      </a:rPr>
                                      <m:t>𝒃𝒉</m:t>
                                    </m:r>
                                    <m:r>
                                      <a:rPr lang="es-EC" sz="1800">
                                        <a:effectLst/>
                                        <a:latin typeface="Cambria Math" panose="02040503050406030204" pitchFamily="18" charset="0"/>
                                      </a:rPr>
                                      <m:t>𝟐</m:t>
                                    </m:r>
                                  </m:sub>
                                </m:sSub>
                              </m:oMath>
                            </m:oMathPara>
                          </a14:m>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rPr>
                                    </m:ctrlPr>
                                  </m:sSubPr>
                                  <m:e>
                                    <m:r>
                                      <a:rPr lang="es-EC" sz="1800">
                                        <a:effectLst/>
                                        <a:latin typeface="Cambria Math" panose="02040503050406030204" pitchFamily="18" charset="0"/>
                                      </a:rPr>
                                      <m:t>𝝓</m:t>
                                    </m:r>
                                  </m:e>
                                  <m:sub>
                                    <m:r>
                                      <a:rPr lang="es-EC" sz="1800">
                                        <a:effectLst/>
                                        <a:latin typeface="Cambria Math" panose="02040503050406030204" pitchFamily="18" charset="0"/>
                                      </a:rPr>
                                      <m:t>𝟏</m:t>
                                    </m:r>
                                  </m:sub>
                                </m:sSub>
                              </m:oMath>
                            </m:oMathPara>
                          </a14:m>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rPr>
                                    </m:ctrlPr>
                                  </m:sSubPr>
                                  <m:e>
                                    <m:r>
                                      <a:rPr lang="es-EC" sz="1800">
                                        <a:effectLst/>
                                        <a:latin typeface="Cambria Math" panose="02040503050406030204" pitchFamily="18" charset="0"/>
                                      </a:rPr>
                                      <m:t>𝝓</m:t>
                                    </m:r>
                                  </m:e>
                                  <m:sub>
                                    <m:r>
                                      <a:rPr lang="es-EC" sz="1800">
                                        <a:effectLst/>
                                        <a:latin typeface="Cambria Math" panose="02040503050406030204" pitchFamily="18" charset="0"/>
                                      </a:rPr>
                                      <m:t>𝟐</m:t>
                                    </m:r>
                                  </m:sub>
                                </m:sSub>
                              </m:oMath>
                            </m:oMathPara>
                          </a14:m>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014972296"/>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800" i="1">
                                        <a:effectLst/>
                                        <a:latin typeface="Cambria Math" panose="02040503050406030204" pitchFamily="18" charset="0"/>
                                      </a:rPr>
                                    </m:ctrlPr>
                                  </m:dPr>
                                  <m:e>
                                    <m:f>
                                      <m:fPr>
                                        <m:ctrlPr>
                                          <a:rPr lang="es-EC" sz="1800" i="1">
                                            <a:effectLst/>
                                            <a:latin typeface="Cambria Math" panose="02040503050406030204" pitchFamily="18" charset="0"/>
                                          </a:rPr>
                                        </m:ctrlPr>
                                      </m:fPr>
                                      <m:num>
                                        <m:r>
                                          <a:rPr lang="es-EC" sz="1800">
                                            <a:effectLst/>
                                            <a:latin typeface="Cambria Math" panose="02040503050406030204" pitchFamily="18" charset="0"/>
                                          </a:rPr>
                                          <m:t>𝒓𝒆𝒗</m:t>
                                        </m:r>
                                      </m:num>
                                      <m:den>
                                        <m:r>
                                          <a:rPr lang="es-EC" sz="1800">
                                            <a:effectLst/>
                                            <a:latin typeface="Cambria Math" panose="02040503050406030204" pitchFamily="18" charset="0"/>
                                          </a:rPr>
                                          <m:t>𝒎𝒊𝒏</m:t>
                                        </m:r>
                                      </m:den>
                                    </m:f>
                                  </m:e>
                                </m:d>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800" i="1">
                                        <a:effectLst/>
                                        <a:latin typeface="Cambria Math" panose="02040503050406030204" pitchFamily="18" charset="0"/>
                                      </a:rPr>
                                    </m:ctrlPr>
                                  </m:dPr>
                                  <m:e>
                                    <m:f>
                                      <m:fPr>
                                        <m:ctrlPr>
                                          <a:rPr lang="es-EC" sz="1800" i="1">
                                            <a:effectLst/>
                                            <a:latin typeface="Cambria Math" panose="02040503050406030204" pitchFamily="18" charset="0"/>
                                          </a:rPr>
                                        </m:ctrlPr>
                                      </m:fPr>
                                      <m:num>
                                        <m:sSup>
                                          <m:sSupPr>
                                            <m:ctrlPr>
                                              <a:rPr lang="es-EC" sz="1800" i="1">
                                                <a:effectLst/>
                                                <a:latin typeface="Cambria Math" panose="02040503050406030204" pitchFamily="18" charset="0"/>
                                              </a:rPr>
                                            </m:ctrlPr>
                                          </m:sSupPr>
                                          <m:e>
                                            <m:r>
                                              <a:rPr lang="es-EC" sz="1800">
                                                <a:effectLst/>
                                                <a:latin typeface="Cambria Math" panose="02040503050406030204" pitchFamily="18" charset="0"/>
                                              </a:rPr>
                                              <m:t>𝑚</m:t>
                                            </m:r>
                                          </m:e>
                                          <m:sup>
                                            <m:r>
                                              <a:rPr lang="es-EC" sz="1800">
                                                <a:effectLst/>
                                                <a:latin typeface="Cambria Math" panose="02040503050406030204" pitchFamily="18" charset="0"/>
                                              </a:rPr>
                                              <m:t>3</m:t>
                                            </m:r>
                                          </m:sup>
                                        </m:sSup>
                                      </m:num>
                                      <m:den>
                                        <m:r>
                                          <a:rPr lang="es-EC" sz="1800">
                                            <a:effectLst/>
                                            <a:latin typeface="Cambria Math" panose="02040503050406030204" pitchFamily="18" charset="0"/>
                                          </a:rPr>
                                          <m:t>h𝑟</m:t>
                                        </m:r>
                                      </m:den>
                                    </m:f>
                                  </m:e>
                                </m:d>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800" i="1">
                                        <a:effectLst/>
                                        <a:latin typeface="Cambria Math" panose="02040503050406030204" pitchFamily="18" charset="0"/>
                                      </a:rPr>
                                    </m:ctrlPr>
                                  </m:dPr>
                                  <m:e>
                                    <m:f>
                                      <m:fPr>
                                        <m:ctrlPr>
                                          <a:rPr lang="es-EC" sz="1800" i="1">
                                            <a:effectLst/>
                                            <a:latin typeface="Cambria Math" panose="02040503050406030204" pitchFamily="18" charset="0"/>
                                          </a:rPr>
                                        </m:ctrlPr>
                                      </m:fPr>
                                      <m:num>
                                        <m:sSup>
                                          <m:sSupPr>
                                            <m:ctrlPr>
                                              <a:rPr lang="es-EC" sz="1800" i="1">
                                                <a:effectLst/>
                                                <a:latin typeface="Cambria Math" panose="02040503050406030204" pitchFamily="18" charset="0"/>
                                              </a:rPr>
                                            </m:ctrlPr>
                                          </m:sSupPr>
                                          <m:e>
                                            <m:r>
                                              <a:rPr lang="es-EC" sz="1800">
                                                <a:effectLst/>
                                                <a:latin typeface="Cambria Math" panose="02040503050406030204" pitchFamily="18" charset="0"/>
                                              </a:rPr>
                                              <m:t>𝑚</m:t>
                                            </m:r>
                                          </m:e>
                                          <m:sup>
                                            <m:r>
                                              <a:rPr lang="es-EC" sz="1800">
                                                <a:effectLst/>
                                                <a:latin typeface="Cambria Math" panose="02040503050406030204" pitchFamily="18" charset="0"/>
                                              </a:rPr>
                                              <m:t>3</m:t>
                                            </m:r>
                                          </m:sup>
                                        </m:sSup>
                                      </m:num>
                                      <m:den>
                                        <m:r>
                                          <a:rPr lang="es-EC" sz="1800">
                                            <a:effectLst/>
                                            <a:latin typeface="Cambria Math" panose="02040503050406030204" pitchFamily="18" charset="0"/>
                                          </a:rPr>
                                          <m:t>h𝑟</m:t>
                                        </m:r>
                                      </m:den>
                                    </m:f>
                                  </m:e>
                                </m:d>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m:t>
                                </m:r>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m:t>
                                </m:r>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800" i="1">
                                        <a:effectLst/>
                                        <a:latin typeface="Cambria Math" panose="02040503050406030204" pitchFamily="18" charset="0"/>
                                      </a:rPr>
                                    </m:ctrlPr>
                                  </m:dPr>
                                  <m:e>
                                    <m:f>
                                      <m:fPr>
                                        <m:ctrlPr>
                                          <a:rPr lang="es-EC" sz="1800" i="1">
                                            <a:effectLst/>
                                            <a:latin typeface="Cambria Math" panose="02040503050406030204" pitchFamily="18" charset="0"/>
                                          </a:rPr>
                                        </m:ctrlPr>
                                      </m:fPr>
                                      <m:num>
                                        <m:r>
                                          <a:rPr lang="es-EC" sz="1800">
                                            <a:effectLst/>
                                            <a:latin typeface="Cambria Math" panose="02040503050406030204" pitchFamily="18" charset="0"/>
                                          </a:rPr>
                                          <m:t>𝑚</m:t>
                                        </m:r>
                                      </m:num>
                                      <m:den>
                                        <m:r>
                                          <a:rPr lang="es-EC" sz="1800">
                                            <a:effectLst/>
                                            <a:latin typeface="Cambria Math" panose="02040503050406030204" pitchFamily="18" charset="0"/>
                                          </a:rPr>
                                          <m:t>𝑠</m:t>
                                        </m:r>
                                      </m:den>
                                    </m:f>
                                  </m:e>
                                </m:d>
                              </m:oMath>
                            </m:oMathPara>
                          </a14:m>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800" i="1">
                                        <a:effectLst/>
                                        <a:latin typeface="Cambria Math" panose="02040503050406030204" pitchFamily="18" charset="0"/>
                                      </a:rPr>
                                    </m:ctrlPr>
                                  </m:dPr>
                                  <m:e>
                                    <m:f>
                                      <m:fPr>
                                        <m:ctrlPr>
                                          <a:rPr lang="es-EC" sz="1800" i="1">
                                            <a:effectLst/>
                                            <a:latin typeface="Cambria Math" panose="02040503050406030204" pitchFamily="18" charset="0"/>
                                          </a:rPr>
                                        </m:ctrlPr>
                                      </m:fPr>
                                      <m:num>
                                        <m:r>
                                          <a:rPr lang="es-EC" sz="1800">
                                            <a:effectLst/>
                                            <a:latin typeface="Cambria Math" panose="02040503050406030204" pitchFamily="18" charset="0"/>
                                          </a:rPr>
                                          <m:t>𝑚</m:t>
                                        </m:r>
                                      </m:num>
                                      <m:den>
                                        <m:r>
                                          <a:rPr lang="es-EC" sz="1800">
                                            <a:effectLst/>
                                            <a:latin typeface="Cambria Math" panose="02040503050406030204" pitchFamily="18" charset="0"/>
                                          </a:rPr>
                                          <m:t>𝑠</m:t>
                                        </m:r>
                                      </m:den>
                                    </m:f>
                                  </m:e>
                                </m:d>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m:t>
                                </m:r>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m:t>
                                </m:r>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m:t>
                                </m:r>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m:t>
                                </m:r>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m:t>
                                </m:r>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m:t>
                                </m:r>
                              </m:oMath>
                            </m:oMathPara>
                          </a14:m>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92247262"/>
                      </a:ext>
                    </a:extLst>
                  </a:tr>
                  <a:tr h="0">
                    <a:tc>
                      <a:txBody>
                        <a:bodyPr/>
                        <a:lstStyle/>
                        <a:p>
                          <a:pPr algn="ctr">
                            <a:lnSpc>
                              <a:spcPct val="150000"/>
                            </a:lnSpc>
                            <a:spcAft>
                              <a:spcPts val="800"/>
                            </a:spcAft>
                          </a:pPr>
                          <a:r>
                            <a:rPr lang="es-EC" sz="1800">
                              <a:effectLst/>
                            </a:rPr>
                            <a:t>2492</a:t>
                          </a:r>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a:effectLst/>
                            </a:rPr>
                            <a:t>17.723</a:t>
                          </a:r>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a:effectLst/>
                            </a:rPr>
                            <a:t>17.719</a:t>
                          </a:r>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22.9</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18.5</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10.125</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24.101</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20.5</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13.3</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21.1</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16.9</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53</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71</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91535124"/>
                      </a:ext>
                    </a:extLst>
                  </a:tr>
                </a:tbl>
              </a:graphicData>
            </a:graphic>
          </p:graphicFrame>
        </mc:Choice>
        <mc:Fallback xmlns="">
          <p:graphicFrame>
            <p:nvGraphicFramePr>
              <p:cNvPr id="2" name="Tabla 1">
                <a:extLst>
                  <a:ext uri="{FF2B5EF4-FFF2-40B4-BE49-F238E27FC236}">
                    <a16:creationId xmlns:a16="http://schemas.microsoft.com/office/drawing/2014/main" id="{E2D724AC-CE55-4E44-86D2-7EBED992955A}"/>
                  </a:ext>
                </a:extLst>
              </p:cNvPr>
              <p:cNvGraphicFramePr>
                <a:graphicFrameLocks noGrp="1"/>
              </p:cNvGraphicFramePr>
              <p:nvPr>
                <p:extLst>
                  <p:ext uri="{D42A27DB-BD31-4B8C-83A1-F6EECF244321}">
                    <p14:modId xmlns:p14="http://schemas.microsoft.com/office/powerpoint/2010/main" val="2759233673"/>
                  </p:ext>
                </p:extLst>
              </p:nvPr>
            </p:nvGraphicFramePr>
            <p:xfrm>
              <a:off x="609599" y="1098486"/>
              <a:ext cx="10972799" cy="2330514"/>
            </p:xfrm>
            <a:graphic>
              <a:graphicData uri="http://schemas.openxmlformats.org/drawingml/2006/table">
                <a:tbl>
                  <a:tblPr firstRow="1" firstCol="1" bandRow="1">
                    <a:tableStyleId>{9D7B26C5-4107-4FEC-AEDC-1716B250A1EF}</a:tableStyleId>
                  </a:tblPr>
                  <a:tblGrid>
                    <a:gridCol w="943661">
                      <a:extLst>
                        <a:ext uri="{9D8B030D-6E8A-4147-A177-3AD203B41FA5}">
                          <a16:colId xmlns:a16="http://schemas.microsoft.com/office/drawing/2014/main" val="2079303212"/>
                        </a:ext>
                      </a:extLst>
                    </a:gridCol>
                    <a:gridCol w="972190">
                      <a:extLst>
                        <a:ext uri="{9D8B030D-6E8A-4147-A177-3AD203B41FA5}">
                          <a16:colId xmlns:a16="http://schemas.microsoft.com/office/drawing/2014/main" val="1154515078"/>
                        </a:ext>
                      </a:extLst>
                    </a:gridCol>
                    <a:gridCol w="972190">
                      <a:extLst>
                        <a:ext uri="{9D8B030D-6E8A-4147-A177-3AD203B41FA5}">
                          <a16:colId xmlns:a16="http://schemas.microsoft.com/office/drawing/2014/main" val="3341076196"/>
                        </a:ext>
                      </a:extLst>
                    </a:gridCol>
                    <a:gridCol w="774680">
                      <a:extLst>
                        <a:ext uri="{9D8B030D-6E8A-4147-A177-3AD203B41FA5}">
                          <a16:colId xmlns:a16="http://schemas.microsoft.com/office/drawing/2014/main" val="2421312321"/>
                        </a:ext>
                      </a:extLst>
                    </a:gridCol>
                    <a:gridCol w="774680">
                      <a:extLst>
                        <a:ext uri="{9D8B030D-6E8A-4147-A177-3AD203B41FA5}">
                          <a16:colId xmlns:a16="http://schemas.microsoft.com/office/drawing/2014/main" val="2944707550"/>
                        </a:ext>
                      </a:extLst>
                    </a:gridCol>
                    <a:gridCol w="1198230">
                      <a:extLst>
                        <a:ext uri="{9D8B030D-6E8A-4147-A177-3AD203B41FA5}">
                          <a16:colId xmlns:a16="http://schemas.microsoft.com/office/drawing/2014/main" val="1810411302"/>
                        </a:ext>
                      </a:extLst>
                    </a:gridCol>
                    <a:gridCol w="972190">
                      <a:extLst>
                        <a:ext uri="{9D8B030D-6E8A-4147-A177-3AD203B41FA5}">
                          <a16:colId xmlns:a16="http://schemas.microsoft.com/office/drawing/2014/main" val="2732877388"/>
                        </a:ext>
                      </a:extLst>
                    </a:gridCol>
                    <a:gridCol w="741761">
                      <a:extLst>
                        <a:ext uri="{9D8B030D-6E8A-4147-A177-3AD203B41FA5}">
                          <a16:colId xmlns:a16="http://schemas.microsoft.com/office/drawing/2014/main" val="2610279596"/>
                        </a:ext>
                      </a:extLst>
                    </a:gridCol>
                    <a:gridCol w="765901">
                      <a:extLst>
                        <a:ext uri="{9D8B030D-6E8A-4147-A177-3AD203B41FA5}">
                          <a16:colId xmlns:a16="http://schemas.microsoft.com/office/drawing/2014/main" val="1380923820"/>
                        </a:ext>
                      </a:extLst>
                    </a:gridCol>
                    <a:gridCol w="741761">
                      <a:extLst>
                        <a:ext uri="{9D8B030D-6E8A-4147-A177-3AD203B41FA5}">
                          <a16:colId xmlns:a16="http://schemas.microsoft.com/office/drawing/2014/main" val="637466222"/>
                        </a:ext>
                      </a:extLst>
                    </a:gridCol>
                    <a:gridCol w="765901">
                      <a:extLst>
                        <a:ext uri="{9D8B030D-6E8A-4147-A177-3AD203B41FA5}">
                          <a16:colId xmlns:a16="http://schemas.microsoft.com/office/drawing/2014/main" val="2248563292"/>
                        </a:ext>
                      </a:extLst>
                    </a:gridCol>
                    <a:gridCol w="675924">
                      <a:extLst>
                        <a:ext uri="{9D8B030D-6E8A-4147-A177-3AD203B41FA5}">
                          <a16:colId xmlns:a16="http://schemas.microsoft.com/office/drawing/2014/main" val="1224083971"/>
                        </a:ext>
                      </a:extLst>
                    </a:gridCol>
                    <a:gridCol w="673730">
                      <a:extLst>
                        <a:ext uri="{9D8B030D-6E8A-4147-A177-3AD203B41FA5}">
                          <a16:colId xmlns:a16="http://schemas.microsoft.com/office/drawing/2014/main" val="312845790"/>
                        </a:ext>
                      </a:extLst>
                    </a:gridCol>
                  </a:tblGrid>
                  <a:tr h="368935">
                    <a:tc gridSpan="13">
                      <a:txBody>
                        <a:bodyPr/>
                        <a:lstStyle/>
                        <a:p>
                          <a:pPr algn="ctr">
                            <a:lnSpc>
                              <a:spcPct val="150000"/>
                            </a:lnSpc>
                            <a:spcAft>
                              <a:spcPts val="800"/>
                            </a:spcAft>
                          </a:pPr>
                          <a:r>
                            <a:rPr lang="es-EC" sz="1800" dirty="0">
                              <a:effectLst/>
                            </a:rPr>
                            <a:t>Iniciales</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869385943"/>
                      </a:ext>
                    </a:extLst>
                  </a:tr>
                  <a:tr h="552133">
                    <a:tc>
                      <a:txBody>
                        <a:bodyPr/>
                        <a:lstStyle/>
                        <a:p>
                          <a:endParaRPr lang="es-EC"/>
                        </a:p>
                      </a:txBody>
                      <a:tcPr marL="68580" marR="68580" marT="0" marB="0">
                        <a:blipFill>
                          <a:blip r:embed="rId2"/>
                          <a:stretch>
                            <a:fillRect l="645" t="-68889" r="-1063226" b="-283333"/>
                          </a:stretch>
                        </a:blipFill>
                      </a:tcPr>
                    </a:tc>
                    <a:tc>
                      <a:txBody>
                        <a:bodyPr/>
                        <a:lstStyle/>
                        <a:p>
                          <a:endParaRPr lang="es-EC"/>
                        </a:p>
                      </a:txBody>
                      <a:tcPr marL="68580" marR="68580" marT="0" marB="0">
                        <a:blipFill>
                          <a:blip r:embed="rId2"/>
                          <a:stretch>
                            <a:fillRect l="-96855" t="-68889" r="-936478" b="-283333"/>
                          </a:stretch>
                        </a:blipFill>
                      </a:tcPr>
                    </a:tc>
                    <a:tc>
                      <a:txBody>
                        <a:bodyPr/>
                        <a:lstStyle/>
                        <a:p>
                          <a:endParaRPr lang="es-EC"/>
                        </a:p>
                      </a:txBody>
                      <a:tcPr marL="68580" marR="68580" marT="0" marB="0">
                        <a:blipFill>
                          <a:blip r:embed="rId2"/>
                          <a:stretch>
                            <a:fillRect l="-195625" t="-68889" r="-830625" b="-283333"/>
                          </a:stretch>
                        </a:blipFill>
                      </a:tcPr>
                    </a:tc>
                    <a:tc>
                      <a:txBody>
                        <a:bodyPr/>
                        <a:lstStyle/>
                        <a:p>
                          <a:endParaRPr lang="es-EC"/>
                        </a:p>
                      </a:txBody>
                      <a:tcPr marL="68580" marR="68580" marT="0" marB="0">
                        <a:blipFill>
                          <a:blip r:embed="rId2"/>
                          <a:stretch>
                            <a:fillRect l="-372441" t="-68889" r="-946457" b="-283333"/>
                          </a:stretch>
                        </a:blipFill>
                      </a:tcPr>
                    </a:tc>
                    <a:tc>
                      <a:txBody>
                        <a:bodyPr/>
                        <a:lstStyle/>
                        <a:p>
                          <a:endParaRPr lang="es-EC"/>
                        </a:p>
                      </a:txBody>
                      <a:tcPr marL="68580" marR="68580" marT="0" marB="0">
                        <a:blipFill>
                          <a:blip r:embed="rId2"/>
                          <a:stretch>
                            <a:fillRect l="-472441" t="-68889" r="-846457" b="-283333"/>
                          </a:stretch>
                        </a:blipFill>
                      </a:tcPr>
                    </a:tc>
                    <a:tc>
                      <a:txBody>
                        <a:bodyPr/>
                        <a:lstStyle/>
                        <a:p>
                          <a:endParaRPr lang="es-EC"/>
                        </a:p>
                      </a:txBody>
                      <a:tcPr marL="68580" marR="68580" marT="0" marB="0">
                        <a:blipFill>
                          <a:blip r:embed="rId2"/>
                          <a:stretch>
                            <a:fillRect l="-369036" t="-68889" r="-445685" b="-283333"/>
                          </a:stretch>
                        </a:blipFill>
                      </a:tcPr>
                    </a:tc>
                    <a:tc>
                      <a:txBody>
                        <a:bodyPr/>
                        <a:lstStyle/>
                        <a:p>
                          <a:endParaRPr lang="es-EC"/>
                        </a:p>
                      </a:txBody>
                      <a:tcPr marL="68580" marR="68580" marT="0" marB="0">
                        <a:blipFill>
                          <a:blip r:embed="rId2"/>
                          <a:stretch>
                            <a:fillRect l="-577500" t="-68889" r="-448750" b="-283333"/>
                          </a:stretch>
                        </a:blipFill>
                      </a:tcPr>
                    </a:tc>
                    <a:tc>
                      <a:txBody>
                        <a:bodyPr/>
                        <a:lstStyle/>
                        <a:p>
                          <a:endParaRPr lang="es-EC"/>
                        </a:p>
                      </a:txBody>
                      <a:tcPr marL="68580" marR="68580" marT="0" marB="0">
                        <a:blipFill>
                          <a:blip r:embed="rId2"/>
                          <a:stretch>
                            <a:fillRect l="-895868" t="-68889" r="-493388" b="-283333"/>
                          </a:stretch>
                        </a:blipFill>
                      </a:tcPr>
                    </a:tc>
                    <a:tc>
                      <a:txBody>
                        <a:bodyPr/>
                        <a:lstStyle/>
                        <a:p>
                          <a:endParaRPr lang="es-EC"/>
                        </a:p>
                      </a:txBody>
                      <a:tcPr marL="68580" marR="68580" marT="0" marB="0">
                        <a:blipFill>
                          <a:blip r:embed="rId2"/>
                          <a:stretch>
                            <a:fillRect l="-956349" t="-68889" r="-373810" b="-283333"/>
                          </a:stretch>
                        </a:blipFill>
                      </a:tcPr>
                    </a:tc>
                    <a:tc>
                      <a:txBody>
                        <a:bodyPr/>
                        <a:lstStyle/>
                        <a:p>
                          <a:endParaRPr lang="es-EC"/>
                        </a:p>
                      </a:txBody>
                      <a:tcPr marL="68580" marR="68580" marT="0" marB="0">
                        <a:blipFill>
                          <a:blip r:embed="rId2"/>
                          <a:stretch>
                            <a:fillRect l="-1090984" t="-68889" r="-286066" b="-283333"/>
                          </a:stretch>
                        </a:blipFill>
                      </a:tcPr>
                    </a:tc>
                    <a:tc>
                      <a:txBody>
                        <a:bodyPr/>
                        <a:lstStyle/>
                        <a:p>
                          <a:endParaRPr lang="es-EC"/>
                        </a:p>
                      </a:txBody>
                      <a:tcPr marL="68580" marR="68580" marT="0" marB="0">
                        <a:blipFill>
                          <a:blip r:embed="rId2"/>
                          <a:stretch>
                            <a:fillRect l="-1162400" t="-68889" r="-179200" b="-283333"/>
                          </a:stretch>
                        </a:blipFill>
                      </a:tcPr>
                    </a:tc>
                    <a:tc>
                      <a:txBody>
                        <a:bodyPr/>
                        <a:lstStyle/>
                        <a:p>
                          <a:endParaRPr lang="es-EC"/>
                        </a:p>
                      </a:txBody>
                      <a:tcPr marL="68580" marR="68580" marT="0" marB="0">
                        <a:blipFill>
                          <a:blip r:embed="rId2"/>
                          <a:stretch>
                            <a:fillRect l="-1421622" t="-68889" r="-101802" b="-283333"/>
                          </a:stretch>
                        </a:blipFill>
                      </a:tcPr>
                    </a:tc>
                    <a:tc>
                      <a:txBody>
                        <a:bodyPr/>
                        <a:lstStyle/>
                        <a:p>
                          <a:endParaRPr lang="es-EC"/>
                        </a:p>
                      </a:txBody>
                      <a:tcPr marL="68580" marR="68580" marT="0" marB="0">
                        <a:blipFill>
                          <a:blip r:embed="rId2"/>
                          <a:stretch>
                            <a:fillRect l="-1521622" t="-68889" r="-1802" b="-283333"/>
                          </a:stretch>
                        </a:blipFill>
                      </a:tcPr>
                    </a:tc>
                    <a:extLst>
                      <a:ext uri="{0D108BD9-81ED-4DB2-BD59-A6C34878D82A}">
                        <a16:rowId xmlns:a16="http://schemas.microsoft.com/office/drawing/2014/main" val="2014972296"/>
                      </a:ext>
                    </a:extLst>
                  </a:tr>
                  <a:tr h="1040511">
                    <a:tc>
                      <a:txBody>
                        <a:bodyPr/>
                        <a:lstStyle/>
                        <a:p>
                          <a:endParaRPr lang="es-EC"/>
                        </a:p>
                      </a:txBody>
                      <a:tcPr marL="68580" marR="68580" marT="0" marB="0">
                        <a:blipFill>
                          <a:blip r:embed="rId2"/>
                          <a:stretch>
                            <a:fillRect l="645" t="-88889" r="-1063226" b="-49123"/>
                          </a:stretch>
                        </a:blipFill>
                      </a:tcPr>
                    </a:tc>
                    <a:tc>
                      <a:txBody>
                        <a:bodyPr/>
                        <a:lstStyle/>
                        <a:p>
                          <a:endParaRPr lang="es-EC"/>
                        </a:p>
                      </a:txBody>
                      <a:tcPr marL="68580" marR="68580" marT="0" marB="0">
                        <a:blipFill>
                          <a:blip r:embed="rId2"/>
                          <a:stretch>
                            <a:fillRect l="-96855" t="-88889" r="-936478" b="-49123"/>
                          </a:stretch>
                        </a:blipFill>
                      </a:tcPr>
                    </a:tc>
                    <a:tc>
                      <a:txBody>
                        <a:bodyPr/>
                        <a:lstStyle/>
                        <a:p>
                          <a:endParaRPr lang="es-EC"/>
                        </a:p>
                      </a:txBody>
                      <a:tcPr marL="68580" marR="68580" marT="0" marB="0">
                        <a:blipFill>
                          <a:blip r:embed="rId2"/>
                          <a:stretch>
                            <a:fillRect l="-195625" t="-88889" r="-830625" b="-49123"/>
                          </a:stretch>
                        </a:blipFill>
                      </a:tcPr>
                    </a:tc>
                    <a:tc>
                      <a:txBody>
                        <a:bodyPr/>
                        <a:lstStyle/>
                        <a:p>
                          <a:endParaRPr lang="es-EC"/>
                        </a:p>
                      </a:txBody>
                      <a:tcPr marL="68580" marR="68580" marT="0" marB="0">
                        <a:blipFill>
                          <a:blip r:embed="rId2"/>
                          <a:stretch>
                            <a:fillRect l="-372441" t="-88889" r="-946457" b="-49123"/>
                          </a:stretch>
                        </a:blipFill>
                      </a:tcPr>
                    </a:tc>
                    <a:tc>
                      <a:txBody>
                        <a:bodyPr/>
                        <a:lstStyle/>
                        <a:p>
                          <a:endParaRPr lang="es-EC"/>
                        </a:p>
                      </a:txBody>
                      <a:tcPr marL="68580" marR="68580" marT="0" marB="0">
                        <a:blipFill>
                          <a:blip r:embed="rId2"/>
                          <a:stretch>
                            <a:fillRect l="-472441" t="-88889" r="-846457" b="-49123"/>
                          </a:stretch>
                        </a:blipFill>
                      </a:tcPr>
                    </a:tc>
                    <a:tc>
                      <a:txBody>
                        <a:bodyPr/>
                        <a:lstStyle/>
                        <a:p>
                          <a:endParaRPr lang="es-EC"/>
                        </a:p>
                      </a:txBody>
                      <a:tcPr marL="68580" marR="68580" marT="0" marB="0">
                        <a:blipFill>
                          <a:blip r:embed="rId2"/>
                          <a:stretch>
                            <a:fillRect l="-369036" t="-88889" r="-445685" b="-49123"/>
                          </a:stretch>
                        </a:blipFill>
                      </a:tcPr>
                    </a:tc>
                    <a:tc>
                      <a:txBody>
                        <a:bodyPr/>
                        <a:lstStyle/>
                        <a:p>
                          <a:endParaRPr lang="es-EC"/>
                        </a:p>
                      </a:txBody>
                      <a:tcPr marL="68580" marR="68580" marT="0" marB="0">
                        <a:blipFill>
                          <a:blip r:embed="rId2"/>
                          <a:stretch>
                            <a:fillRect l="-577500" t="-88889" r="-448750" b="-49123"/>
                          </a:stretch>
                        </a:blipFill>
                      </a:tcPr>
                    </a:tc>
                    <a:tc>
                      <a:txBody>
                        <a:bodyPr/>
                        <a:lstStyle/>
                        <a:p>
                          <a:endParaRPr lang="es-EC"/>
                        </a:p>
                      </a:txBody>
                      <a:tcPr marL="68580" marR="68580" marT="0" marB="0">
                        <a:blipFill>
                          <a:blip r:embed="rId2"/>
                          <a:stretch>
                            <a:fillRect l="-895868" t="-88889" r="-493388" b="-49123"/>
                          </a:stretch>
                        </a:blipFill>
                      </a:tcPr>
                    </a:tc>
                    <a:tc>
                      <a:txBody>
                        <a:bodyPr/>
                        <a:lstStyle/>
                        <a:p>
                          <a:endParaRPr lang="es-EC"/>
                        </a:p>
                      </a:txBody>
                      <a:tcPr marL="68580" marR="68580" marT="0" marB="0">
                        <a:blipFill>
                          <a:blip r:embed="rId2"/>
                          <a:stretch>
                            <a:fillRect l="-956349" t="-88889" r="-373810" b="-49123"/>
                          </a:stretch>
                        </a:blipFill>
                      </a:tcPr>
                    </a:tc>
                    <a:tc>
                      <a:txBody>
                        <a:bodyPr/>
                        <a:lstStyle/>
                        <a:p>
                          <a:endParaRPr lang="es-EC"/>
                        </a:p>
                      </a:txBody>
                      <a:tcPr marL="68580" marR="68580" marT="0" marB="0">
                        <a:blipFill>
                          <a:blip r:embed="rId2"/>
                          <a:stretch>
                            <a:fillRect l="-1090984" t="-88889" r="-286066" b="-49123"/>
                          </a:stretch>
                        </a:blipFill>
                      </a:tcPr>
                    </a:tc>
                    <a:tc>
                      <a:txBody>
                        <a:bodyPr/>
                        <a:lstStyle/>
                        <a:p>
                          <a:endParaRPr lang="es-EC"/>
                        </a:p>
                      </a:txBody>
                      <a:tcPr marL="68580" marR="68580" marT="0" marB="0">
                        <a:blipFill>
                          <a:blip r:embed="rId2"/>
                          <a:stretch>
                            <a:fillRect l="-1162400" t="-88889" r="-179200" b="-49123"/>
                          </a:stretch>
                        </a:blipFill>
                      </a:tcPr>
                    </a:tc>
                    <a:tc>
                      <a:txBody>
                        <a:bodyPr/>
                        <a:lstStyle/>
                        <a:p>
                          <a:endParaRPr lang="es-EC"/>
                        </a:p>
                      </a:txBody>
                      <a:tcPr marL="68580" marR="68580" marT="0" marB="0">
                        <a:blipFill>
                          <a:blip r:embed="rId2"/>
                          <a:stretch>
                            <a:fillRect l="-1421622" t="-88889" r="-101802" b="-49123"/>
                          </a:stretch>
                        </a:blipFill>
                      </a:tcPr>
                    </a:tc>
                    <a:tc>
                      <a:txBody>
                        <a:bodyPr/>
                        <a:lstStyle/>
                        <a:p>
                          <a:endParaRPr lang="es-EC"/>
                        </a:p>
                      </a:txBody>
                      <a:tcPr marL="68580" marR="68580" marT="0" marB="0">
                        <a:blipFill>
                          <a:blip r:embed="rId2"/>
                          <a:stretch>
                            <a:fillRect l="-1521622" t="-88889" r="-1802" b="-49123"/>
                          </a:stretch>
                        </a:blipFill>
                      </a:tcPr>
                    </a:tc>
                    <a:extLst>
                      <a:ext uri="{0D108BD9-81ED-4DB2-BD59-A6C34878D82A}">
                        <a16:rowId xmlns:a16="http://schemas.microsoft.com/office/drawing/2014/main" val="3592247262"/>
                      </a:ext>
                    </a:extLst>
                  </a:tr>
                  <a:tr h="368935">
                    <a:tc>
                      <a:txBody>
                        <a:bodyPr/>
                        <a:lstStyle/>
                        <a:p>
                          <a:pPr algn="ctr">
                            <a:lnSpc>
                              <a:spcPct val="150000"/>
                            </a:lnSpc>
                            <a:spcAft>
                              <a:spcPts val="800"/>
                            </a:spcAft>
                          </a:pPr>
                          <a:r>
                            <a:rPr lang="es-EC" sz="1800">
                              <a:effectLst/>
                            </a:rPr>
                            <a:t>2492</a:t>
                          </a:r>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a:effectLst/>
                            </a:rPr>
                            <a:t>17.723</a:t>
                          </a:r>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a:effectLst/>
                            </a:rPr>
                            <a:t>17.719</a:t>
                          </a:r>
                          <a:endParaRPr lang="es-EC" sz="2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22.9</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18.5</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10.125</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24.101</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20.5</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13.3</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21.1</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16.9</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53</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50000"/>
                            </a:lnSpc>
                            <a:spcAft>
                              <a:spcPts val="800"/>
                            </a:spcAft>
                          </a:pPr>
                          <a:r>
                            <a:rPr lang="es-EC" sz="1800" dirty="0">
                              <a:effectLst/>
                            </a:rPr>
                            <a:t>71</a:t>
                          </a:r>
                          <a:endParaRPr lang="es-EC" sz="2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9153512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3E6D0A7B-810F-466F-BAF7-05F1396BA44C}"/>
                  </a:ext>
                </a:extLst>
              </p:cNvPr>
              <p:cNvGraphicFramePr>
                <a:graphicFrameLocks noGrp="1"/>
              </p:cNvGraphicFramePr>
              <p:nvPr>
                <p:extLst>
                  <p:ext uri="{D42A27DB-BD31-4B8C-83A1-F6EECF244321}">
                    <p14:modId xmlns:p14="http://schemas.microsoft.com/office/powerpoint/2010/main" val="2941808885"/>
                  </p:ext>
                </p:extLst>
              </p:nvPr>
            </p:nvGraphicFramePr>
            <p:xfrm>
              <a:off x="609600" y="3478383"/>
              <a:ext cx="10972800" cy="2371455"/>
            </p:xfrm>
            <a:graphic>
              <a:graphicData uri="http://schemas.openxmlformats.org/drawingml/2006/table">
                <a:tbl>
                  <a:tblPr firstRow="1" firstCol="1" bandRow="1">
                    <a:tableStyleId>{9D7B26C5-4107-4FEC-AEDC-1716B250A1EF}</a:tableStyleId>
                  </a:tblPr>
                  <a:tblGrid>
                    <a:gridCol w="1051194">
                      <a:extLst>
                        <a:ext uri="{9D8B030D-6E8A-4147-A177-3AD203B41FA5}">
                          <a16:colId xmlns:a16="http://schemas.microsoft.com/office/drawing/2014/main" val="1421970061"/>
                        </a:ext>
                      </a:extLst>
                    </a:gridCol>
                    <a:gridCol w="996330">
                      <a:extLst>
                        <a:ext uri="{9D8B030D-6E8A-4147-A177-3AD203B41FA5}">
                          <a16:colId xmlns:a16="http://schemas.microsoft.com/office/drawing/2014/main" val="859204485"/>
                        </a:ext>
                      </a:extLst>
                    </a:gridCol>
                    <a:gridCol w="880019">
                      <a:extLst>
                        <a:ext uri="{9D8B030D-6E8A-4147-A177-3AD203B41FA5}">
                          <a16:colId xmlns:a16="http://schemas.microsoft.com/office/drawing/2014/main" val="1335215648"/>
                        </a:ext>
                      </a:extLst>
                    </a:gridCol>
                    <a:gridCol w="880019">
                      <a:extLst>
                        <a:ext uri="{9D8B030D-6E8A-4147-A177-3AD203B41FA5}">
                          <a16:colId xmlns:a16="http://schemas.microsoft.com/office/drawing/2014/main" val="1923902490"/>
                        </a:ext>
                      </a:extLst>
                    </a:gridCol>
                    <a:gridCol w="996330">
                      <a:extLst>
                        <a:ext uri="{9D8B030D-6E8A-4147-A177-3AD203B41FA5}">
                          <a16:colId xmlns:a16="http://schemas.microsoft.com/office/drawing/2014/main" val="226528381"/>
                        </a:ext>
                      </a:extLst>
                    </a:gridCol>
                    <a:gridCol w="1138977">
                      <a:extLst>
                        <a:ext uri="{9D8B030D-6E8A-4147-A177-3AD203B41FA5}">
                          <a16:colId xmlns:a16="http://schemas.microsoft.com/office/drawing/2014/main" val="2167716100"/>
                        </a:ext>
                      </a:extLst>
                    </a:gridCol>
                    <a:gridCol w="851489">
                      <a:extLst>
                        <a:ext uri="{9D8B030D-6E8A-4147-A177-3AD203B41FA5}">
                          <a16:colId xmlns:a16="http://schemas.microsoft.com/office/drawing/2014/main" val="2061811028"/>
                        </a:ext>
                      </a:extLst>
                    </a:gridCol>
                    <a:gridCol w="866851">
                      <a:extLst>
                        <a:ext uri="{9D8B030D-6E8A-4147-A177-3AD203B41FA5}">
                          <a16:colId xmlns:a16="http://schemas.microsoft.com/office/drawing/2014/main" val="2738965314"/>
                        </a:ext>
                      </a:extLst>
                    </a:gridCol>
                    <a:gridCol w="851489">
                      <a:extLst>
                        <a:ext uri="{9D8B030D-6E8A-4147-A177-3AD203B41FA5}">
                          <a16:colId xmlns:a16="http://schemas.microsoft.com/office/drawing/2014/main" val="337481171"/>
                        </a:ext>
                      </a:extLst>
                    </a:gridCol>
                    <a:gridCol w="866851">
                      <a:extLst>
                        <a:ext uri="{9D8B030D-6E8A-4147-A177-3AD203B41FA5}">
                          <a16:colId xmlns:a16="http://schemas.microsoft.com/office/drawing/2014/main" val="2708993239"/>
                        </a:ext>
                      </a:extLst>
                    </a:gridCol>
                    <a:gridCol w="798820">
                      <a:extLst>
                        <a:ext uri="{9D8B030D-6E8A-4147-A177-3AD203B41FA5}">
                          <a16:colId xmlns:a16="http://schemas.microsoft.com/office/drawing/2014/main" val="2698902470"/>
                        </a:ext>
                      </a:extLst>
                    </a:gridCol>
                    <a:gridCol w="794431">
                      <a:extLst>
                        <a:ext uri="{9D8B030D-6E8A-4147-A177-3AD203B41FA5}">
                          <a16:colId xmlns:a16="http://schemas.microsoft.com/office/drawing/2014/main" val="1072768788"/>
                        </a:ext>
                      </a:extLst>
                    </a:gridCol>
                  </a:tblGrid>
                  <a:tr h="420353">
                    <a:tc gridSpan="12">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Finales</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a:solidFill>
                                <a:schemeClr val="tx1"/>
                              </a:solidFill>
                              <a:effectLst/>
                              <a:latin typeface="+mn-lt"/>
                              <a:ea typeface="+mn-ea"/>
                              <a:cs typeface="+mn-cs"/>
                            </a:rPr>
                            <a:t>Finales</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 </a:t>
                          </a:r>
                        </a:p>
                      </a:txBody>
                      <a:tcPr marL="68580" marR="68580" marT="0" marB="0" anchor="ctr"/>
                    </a:tc>
                    <a:extLst>
                      <a:ext uri="{0D108BD9-81ED-4DB2-BD59-A6C34878D82A}">
                        <a16:rowId xmlns:a16="http://schemas.microsoft.com/office/drawing/2014/main" val="469201007"/>
                      </a:ext>
                    </a:extLst>
                  </a:tr>
                  <a:tr h="472118">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r>
                                  <a:rPr lang="es-EC" sz="1800" b="1" kern="1200">
                                    <a:solidFill>
                                      <a:schemeClr val="tx1"/>
                                    </a:solidFill>
                                    <a:effectLst/>
                                    <a:latin typeface="Cambria Math" panose="02040503050406030204" pitchFamily="18" charset="0"/>
                                    <a:ea typeface="+mn-ea"/>
                                    <a:cs typeface="+mn-cs"/>
                                  </a:rPr>
                                  <m:t>𝑹𝑷𝑴</m:t>
                                </m:r>
                              </m:oMath>
                            </m:oMathPara>
                          </a14:m>
                          <a:endParaRPr lang="es-EC" sz="1800" b="1" kern="120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b="1" i="1" kern="1200">
                                        <a:solidFill>
                                          <a:schemeClr val="tx1"/>
                                        </a:solidFill>
                                        <a:effectLst/>
                                        <a:latin typeface="Cambria Math" panose="02040503050406030204" pitchFamily="18" charset="0"/>
                                        <a:ea typeface="+mn-ea"/>
                                        <a:cs typeface="+mn-cs"/>
                                      </a:rPr>
                                    </m:ctrlPr>
                                  </m:sSubPr>
                                  <m:e>
                                    <m:r>
                                      <a:rPr lang="es-EC" sz="1800" b="1" kern="1200">
                                        <a:solidFill>
                                          <a:schemeClr val="tx1"/>
                                        </a:solidFill>
                                        <a:effectLst/>
                                        <a:latin typeface="Cambria Math" panose="02040503050406030204" pitchFamily="18" charset="0"/>
                                        <a:ea typeface="+mn-ea"/>
                                        <a:cs typeface="+mn-cs"/>
                                      </a:rPr>
                                      <m:t>𝑸</m:t>
                                    </m:r>
                                  </m:e>
                                  <m:sub>
                                    <m:r>
                                      <a:rPr lang="es-EC" sz="1800" b="1" kern="1200">
                                        <a:solidFill>
                                          <a:schemeClr val="tx1"/>
                                        </a:solidFill>
                                        <a:effectLst/>
                                        <a:latin typeface="Cambria Math" panose="02040503050406030204" pitchFamily="18" charset="0"/>
                                        <a:ea typeface="+mn-ea"/>
                                        <a:cs typeface="+mn-cs"/>
                                      </a:rPr>
                                      <m:t>𝒂𝒈</m:t>
                                    </m:r>
                                  </m:sub>
                                </m:sSub>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b="1" i="1" kern="1200">
                                        <a:solidFill>
                                          <a:schemeClr val="tx1"/>
                                        </a:solidFill>
                                        <a:effectLst/>
                                        <a:latin typeface="Cambria Math" panose="02040503050406030204" pitchFamily="18" charset="0"/>
                                        <a:ea typeface="+mn-ea"/>
                                        <a:cs typeface="+mn-cs"/>
                                      </a:rPr>
                                    </m:ctrlPr>
                                  </m:sSubPr>
                                  <m:e>
                                    <m:r>
                                      <a:rPr lang="es-EC" sz="1800" b="1" kern="1200">
                                        <a:solidFill>
                                          <a:schemeClr val="tx1"/>
                                        </a:solidFill>
                                        <a:effectLst/>
                                        <a:latin typeface="Cambria Math" panose="02040503050406030204" pitchFamily="18" charset="0"/>
                                        <a:ea typeface="+mn-ea"/>
                                        <a:cs typeface="+mn-cs"/>
                                      </a:rPr>
                                      <m:t>𝑻</m:t>
                                    </m:r>
                                  </m:e>
                                  <m:sub>
                                    <m:r>
                                      <a:rPr lang="es-EC" sz="1800" b="1" kern="1200">
                                        <a:solidFill>
                                          <a:schemeClr val="tx1"/>
                                        </a:solidFill>
                                        <a:effectLst/>
                                        <a:latin typeface="Cambria Math" panose="02040503050406030204" pitchFamily="18" charset="0"/>
                                        <a:ea typeface="+mn-ea"/>
                                        <a:cs typeface="+mn-cs"/>
                                      </a:rPr>
                                      <m:t>𝒂𝒈</m:t>
                                    </m:r>
                                    <m:r>
                                      <a:rPr lang="es-EC" sz="1800" b="1" kern="1200">
                                        <a:solidFill>
                                          <a:schemeClr val="tx1"/>
                                        </a:solidFill>
                                        <a:effectLst/>
                                        <a:latin typeface="Cambria Math" panose="02040503050406030204" pitchFamily="18" charset="0"/>
                                        <a:ea typeface="+mn-ea"/>
                                        <a:cs typeface="+mn-cs"/>
                                      </a:rPr>
                                      <m:t>𝟏</m:t>
                                    </m:r>
                                  </m:sub>
                                </m:sSub>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b="1" i="1" kern="1200">
                                        <a:solidFill>
                                          <a:schemeClr val="tx1"/>
                                        </a:solidFill>
                                        <a:effectLst/>
                                        <a:latin typeface="Cambria Math" panose="02040503050406030204" pitchFamily="18" charset="0"/>
                                        <a:ea typeface="+mn-ea"/>
                                        <a:cs typeface="+mn-cs"/>
                                      </a:rPr>
                                    </m:ctrlPr>
                                  </m:sSubPr>
                                  <m:e>
                                    <m:r>
                                      <a:rPr lang="es-EC" sz="1800" b="1" kern="1200">
                                        <a:solidFill>
                                          <a:schemeClr val="tx1"/>
                                        </a:solidFill>
                                        <a:effectLst/>
                                        <a:latin typeface="Cambria Math" panose="02040503050406030204" pitchFamily="18" charset="0"/>
                                        <a:ea typeface="+mn-ea"/>
                                        <a:cs typeface="+mn-cs"/>
                                      </a:rPr>
                                      <m:t>𝑻</m:t>
                                    </m:r>
                                  </m:e>
                                  <m:sub>
                                    <m:r>
                                      <a:rPr lang="es-EC" sz="1800" b="1" kern="1200">
                                        <a:solidFill>
                                          <a:schemeClr val="tx1"/>
                                        </a:solidFill>
                                        <a:effectLst/>
                                        <a:latin typeface="Cambria Math" panose="02040503050406030204" pitchFamily="18" charset="0"/>
                                        <a:ea typeface="+mn-ea"/>
                                        <a:cs typeface="+mn-cs"/>
                                      </a:rPr>
                                      <m:t>𝒂𝒈</m:t>
                                    </m:r>
                                    <m:r>
                                      <a:rPr lang="es-EC" sz="1800" b="1" kern="1200">
                                        <a:solidFill>
                                          <a:schemeClr val="tx1"/>
                                        </a:solidFill>
                                        <a:effectLst/>
                                        <a:latin typeface="Cambria Math" panose="02040503050406030204" pitchFamily="18" charset="0"/>
                                        <a:ea typeface="+mn-ea"/>
                                        <a:cs typeface="+mn-cs"/>
                                      </a:rPr>
                                      <m:t>𝟐</m:t>
                                    </m:r>
                                  </m:sub>
                                </m:sSub>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b="1" i="1" kern="1200">
                                        <a:solidFill>
                                          <a:schemeClr val="tx1"/>
                                        </a:solidFill>
                                        <a:effectLst/>
                                        <a:latin typeface="Cambria Math" panose="02040503050406030204" pitchFamily="18" charset="0"/>
                                        <a:ea typeface="+mn-ea"/>
                                        <a:cs typeface="+mn-cs"/>
                                      </a:rPr>
                                    </m:ctrlPr>
                                  </m:sSubPr>
                                  <m:e>
                                    <m:r>
                                      <a:rPr lang="es-EC" sz="1800" b="1" kern="1200">
                                        <a:solidFill>
                                          <a:schemeClr val="tx1"/>
                                        </a:solidFill>
                                        <a:effectLst/>
                                        <a:latin typeface="Cambria Math" panose="02040503050406030204" pitchFamily="18" charset="0"/>
                                        <a:ea typeface="+mn-ea"/>
                                        <a:cs typeface="+mn-cs"/>
                                      </a:rPr>
                                      <m:t>𝑽</m:t>
                                    </m:r>
                                  </m:e>
                                  <m:sub>
                                    <m:r>
                                      <a:rPr lang="es-EC" sz="1800" b="1" kern="1200">
                                        <a:solidFill>
                                          <a:schemeClr val="tx1"/>
                                        </a:solidFill>
                                        <a:effectLst/>
                                        <a:latin typeface="Cambria Math" panose="02040503050406030204" pitchFamily="18" charset="0"/>
                                        <a:ea typeface="+mn-ea"/>
                                        <a:cs typeface="+mn-cs"/>
                                      </a:rPr>
                                      <m:t>𝒂𝒔</m:t>
                                    </m:r>
                                    <m:r>
                                      <a:rPr lang="es-EC" sz="1800" b="1" kern="1200">
                                        <a:solidFill>
                                          <a:schemeClr val="tx1"/>
                                        </a:solidFill>
                                        <a:effectLst/>
                                        <a:latin typeface="Cambria Math" panose="02040503050406030204" pitchFamily="18" charset="0"/>
                                        <a:ea typeface="+mn-ea"/>
                                        <a:cs typeface="+mn-cs"/>
                                      </a:rPr>
                                      <m:t>𝟏</m:t>
                                    </m:r>
                                  </m:sub>
                                </m:sSub>
                              </m:oMath>
                            </m:oMathPara>
                          </a14:m>
                          <a:endParaRPr lang="es-EC" sz="1800" b="1" kern="120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b="1" i="1" kern="1200">
                                        <a:solidFill>
                                          <a:schemeClr val="tx1"/>
                                        </a:solidFill>
                                        <a:effectLst/>
                                        <a:latin typeface="Cambria Math" panose="02040503050406030204" pitchFamily="18" charset="0"/>
                                        <a:ea typeface="+mn-ea"/>
                                        <a:cs typeface="+mn-cs"/>
                                      </a:rPr>
                                    </m:ctrlPr>
                                  </m:sSubPr>
                                  <m:e>
                                    <m:r>
                                      <a:rPr lang="es-EC" sz="1800" b="1" kern="1200">
                                        <a:solidFill>
                                          <a:schemeClr val="tx1"/>
                                        </a:solidFill>
                                        <a:effectLst/>
                                        <a:latin typeface="Cambria Math" panose="02040503050406030204" pitchFamily="18" charset="0"/>
                                        <a:ea typeface="+mn-ea"/>
                                        <a:cs typeface="+mn-cs"/>
                                      </a:rPr>
                                      <m:t>𝑽</m:t>
                                    </m:r>
                                  </m:e>
                                  <m:sub>
                                    <m:r>
                                      <a:rPr lang="es-EC" sz="1800" b="1" kern="1200">
                                        <a:solidFill>
                                          <a:schemeClr val="tx1"/>
                                        </a:solidFill>
                                        <a:effectLst/>
                                        <a:latin typeface="Cambria Math" panose="02040503050406030204" pitchFamily="18" charset="0"/>
                                        <a:ea typeface="+mn-ea"/>
                                        <a:cs typeface="+mn-cs"/>
                                      </a:rPr>
                                      <m:t>𝒂𝒔</m:t>
                                    </m:r>
                                    <m:r>
                                      <a:rPr lang="es-EC" sz="1800" b="1" kern="1200">
                                        <a:solidFill>
                                          <a:schemeClr val="tx1"/>
                                        </a:solidFill>
                                        <a:effectLst/>
                                        <a:latin typeface="Cambria Math" panose="02040503050406030204" pitchFamily="18" charset="0"/>
                                        <a:ea typeface="+mn-ea"/>
                                        <a:cs typeface="+mn-cs"/>
                                      </a:rPr>
                                      <m:t>𝟐</m:t>
                                    </m:r>
                                  </m:sub>
                                </m:sSub>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b="1" i="1" kern="1200">
                                        <a:solidFill>
                                          <a:schemeClr val="tx1"/>
                                        </a:solidFill>
                                        <a:effectLst/>
                                        <a:latin typeface="Cambria Math" panose="02040503050406030204" pitchFamily="18" charset="0"/>
                                        <a:ea typeface="+mn-ea"/>
                                        <a:cs typeface="+mn-cs"/>
                                      </a:rPr>
                                    </m:ctrlPr>
                                  </m:sSubPr>
                                  <m:e>
                                    <m:r>
                                      <a:rPr lang="es-EC" sz="1800" b="1" kern="1200">
                                        <a:solidFill>
                                          <a:schemeClr val="tx1"/>
                                        </a:solidFill>
                                        <a:effectLst/>
                                        <a:latin typeface="Cambria Math" panose="02040503050406030204" pitchFamily="18" charset="0"/>
                                        <a:ea typeface="+mn-ea"/>
                                        <a:cs typeface="+mn-cs"/>
                                      </a:rPr>
                                      <m:t>𝑻</m:t>
                                    </m:r>
                                  </m:e>
                                  <m:sub>
                                    <m:r>
                                      <a:rPr lang="es-EC" sz="1800" b="1" kern="1200">
                                        <a:solidFill>
                                          <a:schemeClr val="tx1"/>
                                        </a:solidFill>
                                        <a:effectLst/>
                                        <a:latin typeface="Cambria Math" panose="02040503050406030204" pitchFamily="18" charset="0"/>
                                        <a:ea typeface="+mn-ea"/>
                                        <a:cs typeface="+mn-cs"/>
                                      </a:rPr>
                                      <m:t>𝒃𝒔</m:t>
                                    </m:r>
                                    <m:r>
                                      <a:rPr lang="es-EC" sz="1800" b="1" kern="1200">
                                        <a:solidFill>
                                          <a:schemeClr val="tx1"/>
                                        </a:solidFill>
                                        <a:effectLst/>
                                        <a:latin typeface="Cambria Math" panose="02040503050406030204" pitchFamily="18" charset="0"/>
                                        <a:ea typeface="+mn-ea"/>
                                        <a:cs typeface="+mn-cs"/>
                                      </a:rPr>
                                      <m:t>𝟏</m:t>
                                    </m:r>
                                  </m:sub>
                                </m:sSub>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b="1" i="1" kern="1200">
                                        <a:solidFill>
                                          <a:schemeClr val="tx1"/>
                                        </a:solidFill>
                                        <a:effectLst/>
                                        <a:latin typeface="Cambria Math" panose="02040503050406030204" pitchFamily="18" charset="0"/>
                                        <a:ea typeface="+mn-ea"/>
                                        <a:cs typeface="+mn-cs"/>
                                      </a:rPr>
                                    </m:ctrlPr>
                                  </m:sSubPr>
                                  <m:e>
                                    <m:r>
                                      <a:rPr lang="es-EC" sz="1800" b="1" kern="1200">
                                        <a:solidFill>
                                          <a:schemeClr val="tx1"/>
                                        </a:solidFill>
                                        <a:effectLst/>
                                        <a:latin typeface="Cambria Math" panose="02040503050406030204" pitchFamily="18" charset="0"/>
                                        <a:ea typeface="+mn-ea"/>
                                        <a:cs typeface="+mn-cs"/>
                                      </a:rPr>
                                      <m:t>𝑻</m:t>
                                    </m:r>
                                  </m:e>
                                  <m:sub>
                                    <m:r>
                                      <a:rPr lang="es-EC" sz="1800" b="1" kern="1200">
                                        <a:solidFill>
                                          <a:schemeClr val="tx1"/>
                                        </a:solidFill>
                                        <a:effectLst/>
                                        <a:latin typeface="Cambria Math" panose="02040503050406030204" pitchFamily="18" charset="0"/>
                                        <a:ea typeface="+mn-ea"/>
                                        <a:cs typeface="+mn-cs"/>
                                      </a:rPr>
                                      <m:t>𝒃𝒉</m:t>
                                    </m:r>
                                    <m:r>
                                      <a:rPr lang="es-EC" sz="1800" b="1" kern="1200">
                                        <a:solidFill>
                                          <a:schemeClr val="tx1"/>
                                        </a:solidFill>
                                        <a:effectLst/>
                                        <a:latin typeface="Cambria Math" panose="02040503050406030204" pitchFamily="18" charset="0"/>
                                        <a:ea typeface="+mn-ea"/>
                                        <a:cs typeface="+mn-cs"/>
                                      </a:rPr>
                                      <m:t>𝟏</m:t>
                                    </m:r>
                                  </m:sub>
                                </m:sSub>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b="1" i="1" kern="1200">
                                        <a:solidFill>
                                          <a:schemeClr val="tx1"/>
                                        </a:solidFill>
                                        <a:effectLst/>
                                        <a:latin typeface="Cambria Math" panose="02040503050406030204" pitchFamily="18" charset="0"/>
                                        <a:ea typeface="+mn-ea"/>
                                        <a:cs typeface="+mn-cs"/>
                                      </a:rPr>
                                    </m:ctrlPr>
                                  </m:sSubPr>
                                  <m:e>
                                    <m:r>
                                      <a:rPr lang="es-EC" sz="1800" b="1" kern="1200">
                                        <a:solidFill>
                                          <a:schemeClr val="tx1"/>
                                        </a:solidFill>
                                        <a:effectLst/>
                                        <a:latin typeface="Cambria Math" panose="02040503050406030204" pitchFamily="18" charset="0"/>
                                        <a:ea typeface="+mn-ea"/>
                                        <a:cs typeface="+mn-cs"/>
                                      </a:rPr>
                                      <m:t>𝑻</m:t>
                                    </m:r>
                                  </m:e>
                                  <m:sub>
                                    <m:r>
                                      <a:rPr lang="es-EC" sz="1800" b="1" kern="1200">
                                        <a:solidFill>
                                          <a:schemeClr val="tx1"/>
                                        </a:solidFill>
                                        <a:effectLst/>
                                        <a:latin typeface="Cambria Math" panose="02040503050406030204" pitchFamily="18" charset="0"/>
                                        <a:ea typeface="+mn-ea"/>
                                        <a:cs typeface="+mn-cs"/>
                                      </a:rPr>
                                      <m:t>𝒃𝒔</m:t>
                                    </m:r>
                                    <m:r>
                                      <a:rPr lang="es-EC" sz="1800" b="1" kern="1200">
                                        <a:solidFill>
                                          <a:schemeClr val="tx1"/>
                                        </a:solidFill>
                                        <a:effectLst/>
                                        <a:latin typeface="Cambria Math" panose="02040503050406030204" pitchFamily="18" charset="0"/>
                                        <a:ea typeface="+mn-ea"/>
                                        <a:cs typeface="+mn-cs"/>
                                      </a:rPr>
                                      <m:t>𝟐</m:t>
                                    </m:r>
                                  </m:sub>
                                </m:sSub>
                              </m:oMath>
                            </m:oMathPara>
                          </a14:m>
                          <a:endParaRPr lang="es-EC" sz="1800" b="1" kern="120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b="1" i="1" kern="1200">
                                        <a:solidFill>
                                          <a:schemeClr val="tx1"/>
                                        </a:solidFill>
                                        <a:effectLst/>
                                        <a:latin typeface="Cambria Math" panose="02040503050406030204" pitchFamily="18" charset="0"/>
                                        <a:ea typeface="+mn-ea"/>
                                        <a:cs typeface="+mn-cs"/>
                                      </a:rPr>
                                    </m:ctrlPr>
                                  </m:sSubPr>
                                  <m:e>
                                    <m:r>
                                      <a:rPr lang="es-EC" sz="1800" b="1" kern="1200">
                                        <a:solidFill>
                                          <a:schemeClr val="tx1"/>
                                        </a:solidFill>
                                        <a:effectLst/>
                                        <a:latin typeface="Cambria Math" panose="02040503050406030204" pitchFamily="18" charset="0"/>
                                        <a:ea typeface="+mn-ea"/>
                                        <a:cs typeface="+mn-cs"/>
                                      </a:rPr>
                                      <m:t>𝑻</m:t>
                                    </m:r>
                                  </m:e>
                                  <m:sub>
                                    <m:r>
                                      <a:rPr lang="es-EC" sz="1800" b="1" kern="1200">
                                        <a:solidFill>
                                          <a:schemeClr val="tx1"/>
                                        </a:solidFill>
                                        <a:effectLst/>
                                        <a:latin typeface="Cambria Math" panose="02040503050406030204" pitchFamily="18" charset="0"/>
                                        <a:ea typeface="+mn-ea"/>
                                        <a:cs typeface="+mn-cs"/>
                                      </a:rPr>
                                      <m:t>𝒃𝒉</m:t>
                                    </m:r>
                                    <m:r>
                                      <a:rPr lang="es-EC" sz="1800" b="1" kern="1200">
                                        <a:solidFill>
                                          <a:schemeClr val="tx1"/>
                                        </a:solidFill>
                                        <a:effectLst/>
                                        <a:latin typeface="Cambria Math" panose="02040503050406030204" pitchFamily="18" charset="0"/>
                                        <a:ea typeface="+mn-ea"/>
                                        <a:cs typeface="+mn-cs"/>
                                      </a:rPr>
                                      <m:t>𝟐</m:t>
                                    </m:r>
                                  </m:sub>
                                </m:sSub>
                              </m:oMath>
                            </m:oMathPara>
                          </a14:m>
                          <a:endParaRPr lang="es-EC" sz="1800" b="1" kern="120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b="1" i="1" kern="1200">
                                        <a:solidFill>
                                          <a:schemeClr val="tx1"/>
                                        </a:solidFill>
                                        <a:effectLst/>
                                        <a:latin typeface="Cambria Math" panose="02040503050406030204" pitchFamily="18" charset="0"/>
                                        <a:ea typeface="+mn-ea"/>
                                        <a:cs typeface="+mn-cs"/>
                                      </a:rPr>
                                    </m:ctrlPr>
                                  </m:sSubPr>
                                  <m:e>
                                    <m:r>
                                      <a:rPr lang="es-EC" sz="1800" b="1" kern="1200">
                                        <a:solidFill>
                                          <a:schemeClr val="tx1"/>
                                        </a:solidFill>
                                        <a:effectLst/>
                                        <a:latin typeface="Cambria Math" panose="02040503050406030204" pitchFamily="18" charset="0"/>
                                        <a:ea typeface="+mn-ea"/>
                                        <a:cs typeface="+mn-cs"/>
                                      </a:rPr>
                                      <m:t>𝝓</m:t>
                                    </m:r>
                                  </m:e>
                                  <m:sub>
                                    <m:r>
                                      <a:rPr lang="es-EC" sz="1800" b="1" kern="1200">
                                        <a:solidFill>
                                          <a:schemeClr val="tx1"/>
                                        </a:solidFill>
                                        <a:effectLst/>
                                        <a:latin typeface="Cambria Math" panose="02040503050406030204" pitchFamily="18" charset="0"/>
                                        <a:ea typeface="+mn-ea"/>
                                        <a:cs typeface="+mn-cs"/>
                                      </a:rPr>
                                      <m:t>𝟏</m:t>
                                    </m:r>
                                  </m:sub>
                                </m:sSub>
                              </m:oMath>
                            </m:oMathPara>
                          </a14:m>
                          <a:endParaRPr lang="es-EC" sz="1800" b="1" kern="120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b="1" i="1" kern="1200">
                                        <a:solidFill>
                                          <a:schemeClr val="tx1"/>
                                        </a:solidFill>
                                        <a:effectLst/>
                                        <a:latin typeface="Cambria Math" panose="02040503050406030204" pitchFamily="18" charset="0"/>
                                        <a:ea typeface="+mn-ea"/>
                                        <a:cs typeface="+mn-cs"/>
                                      </a:rPr>
                                    </m:ctrlPr>
                                  </m:sSubPr>
                                  <m:e>
                                    <m:r>
                                      <a:rPr lang="es-EC" sz="1800" b="1" kern="1200">
                                        <a:solidFill>
                                          <a:schemeClr val="tx1"/>
                                        </a:solidFill>
                                        <a:effectLst/>
                                        <a:latin typeface="Cambria Math" panose="02040503050406030204" pitchFamily="18" charset="0"/>
                                        <a:ea typeface="+mn-ea"/>
                                        <a:cs typeface="+mn-cs"/>
                                      </a:rPr>
                                      <m:t>𝝓</m:t>
                                    </m:r>
                                  </m:e>
                                  <m:sub>
                                    <m:r>
                                      <a:rPr lang="es-EC" sz="1800" b="1" kern="1200">
                                        <a:solidFill>
                                          <a:schemeClr val="tx1"/>
                                        </a:solidFill>
                                        <a:effectLst/>
                                        <a:latin typeface="Cambria Math" panose="02040503050406030204" pitchFamily="18" charset="0"/>
                                        <a:ea typeface="+mn-ea"/>
                                        <a:cs typeface="+mn-cs"/>
                                      </a:rPr>
                                      <m:t>𝟐</m:t>
                                    </m:r>
                                  </m:sub>
                                </m:sSub>
                              </m:oMath>
                            </m:oMathPara>
                          </a14:m>
                          <a:endParaRPr lang="es-EC" sz="1800" b="1" kern="120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3971411085"/>
                      </a:ext>
                    </a:extLst>
                  </a:tr>
                  <a:tr h="889721">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800" b="1" i="1" kern="1200">
                                        <a:solidFill>
                                          <a:schemeClr val="tx1"/>
                                        </a:solidFill>
                                        <a:effectLst/>
                                        <a:latin typeface="Cambria Math" panose="02040503050406030204" pitchFamily="18" charset="0"/>
                                        <a:ea typeface="+mn-ea"/>
                                        <a:cs typeface="+mn-cs"/>
                                      </a:rPr>
                                    </m:ctrlPr>
                                  </m:dPr>
                                  <m:e>
                                    <m:f>
                                      <m:fPr>
                                        <m:ctrlPr>
                                          <a:rPr lang="es-EC" sz="1800" b="1" i="1" kern="1200">
                                            <a:solidFill>
                                              <a:schemeClr val="tx1"/>
                                            </a:solidFill>
                                            <a:effectLst/>
                                            <a:latin typeface="Cambria Math" panose="02040503050406030204" pitchFamily="18" charset="0"/>
                                            <a:ea typeface="+mn-ea"/>
                                            <a:cs typeface="+mn-cs"/>
                                          </a:rPr>
                                        </m:ctrlPr>
                                      </m:fPr>
                                      <m:num>
                                        <m:r>
                                          <a:rPr lang="es-EC" sz="1800" b="1" kern="1200">
                                            <a:solidFill>
                                              <a:schemeClr val="tx1"/>
                                            </a:solidFill>
                                            <a:effectLst/>
                                            <a:latin typeface="Cambria Math" panose="02040503050406030204" pitchFamily="18" charset="0"/>
                                            <a:ea typeface="+mn-ea"/>
                                            <a:cs typeface="+mn-cs"/>
                                          </a:rPr>
                                          <m:t>𝒓𝒆𝒗</m:t>
                                        </m:r>
                                      </m:num>
                                      <m:den>
                                        <m:r>
                                          <a:rPr lang="es-EC" sz="1800" b="1" kern="1200">
                                            <a:solidFill>
                                              <a:schemeClr val="tx1"/>
                                            </a:solidFill>
                                            <a:effectLst/>
                                            <a:latin typeface="Cambria Math" panose="02040503050406030204" pitchFamily="18" charset="0"/>
                                            <a:ea typeface="+mn-ea"/>
                                            <a:cs typeface="+mn-cs"/>
                                          </a:rPr>
                                          <m:t>𝒎𝒊𝒏</m:t>
                                        </m:r>
                                      </m:den>
                                    </m:f>
                                  </m:e>
                                </m:d>
                              </m:oMath>
                            </m:oMathPara>
                          </a14:m>
                          <a:endParaRPr lang="es-EC" sz="1800" b="1" kern="120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800" b="1" i="1" kern="1200">
                                        <a:solidFill>
                                          <a:schemeClr val="tx1"/>
                                        </a:solidFill>
                                        <a:effectLst/>
                                        <a:latin typeface="Cambria Math" panose="02040503050406030204" pitchFamily="18" charset="0"/>
                                        <a:ea typeface="+mn-ea"/>
                                        <a:cs typeface="+mn-cs"/>
                                      </a:rPr>
                                    </m:ctrlPr>
                                  </m:dPr>
                                  <m:e>
                                    <m:f>
                                      <m:fPr>
                                        <m:ctrlPr>
                                          <a:rPr lang="es-EC" sz="1800" b="1" i="1" kern="1200">
                                            <a:solidFill>
                                              <a:schemeClr val="tx1"/>
                                            </a:solidFill>
                                            <a:effectLst/>
                                            <a:latin typeface="Cambria Math" panose="02040503050406030204" pitchFamily="18" charset="0"/>
                                            <a:ea typeface="+mn-ea"/>
                                            <a:cs typeface="+mn-cs"/>
                                          </a:rPr>
                                        </m:ctrlPr>
                                      </m:fPr>
                                      <m:num>
                                        <m:sSup>
                                          <m:sSupPr>
                                            <m:ctrlPr>
                                              <a:rPr lang="es-EC" sz="1800" b="1" i="1" kern="1200">
                                                <a:solidFill>
                                                  <a:schemeClr val="tx1"/>
                                                </a:solidFill>
                                                <a:effectLst/>
                                                <a:latin typeface="Cambria Math" panose="02040503050406030204" pitchFamily="18" charset="0"/>
                                                <a:ea typeface="+mn-ea"/>
                                                <a:cs typeface="+mn-cs"/>
                                              </a:rPr>
                                            </m:ctrlPr>
                                          </m:sSupPr>
                                          <m:e>
                                            <m:r>
                                              <a:rPr lang="es-EC" sz="1800" b="1" kern="1200">
                                                <a:solidFill>
                                                  <a:schemeClr val="tx1"/>
                                                </a:solidFill>
                                                <a:effectLst/>
                                                <a:latin typeface="Cambria Math" panose="02040503050406030204" pitchFamily="18" charset="0"/>
                                                <a:ea typeface="+mn-ea"/>
                                                <a:cs typeface="+mn-cs"/>
                                              </a:rPr>
                                              <m:t>𝑚</m:t>
                                            </m:r>
                                          </m:e>
                                          <m:sup>
                                            <m:r>
                                              <a:rPr lang="es-EC" sz="1800" b="1" kern="1200">
                                                <a:solidFill>
                                                  <a:schemeClr val="tx1"/>
                                                </a:solidFill>
                                                <a:effectLst/>
                                                <a:latin typeface="Cambria Math" panose="02040503050406030204" pitchFamily="18" charset="0"/>
                                                <a:ea typeface="+mn-ea"/>
                                                <a:cs typeface="+mn-cs"/>
                                              </a:rPr>
                                              <m:t>3</m:t>
                                            </m:r>
                                          </m:sup>
                                        </m:sSup>
                                      </m:num>
                                      <m:den>
                                        <m:r>
                                          <a:rPr lang="es-EC" sz="1800" b="1" kern="1200">
                                            <a:solidFill>
                                              <a:schemeClr val="tx1"/>
                                            </a:solidFill>
                                            <a:effectLst/>
                                            <a:latin typeface="Cambria Math" panose="02040503050406030204" pitchFamily="18" charset="0"/>
                                            <a:ea typeface="+mn-ea"/>
                                            <a:cs typeface="+mn-cs"/>
                                          </a:rPr>
                                          <m:t>h𝑟</m:t>
                                        </m:r>
                                      </m:den>
                                    </m:f>
                                  </m:e>
                                </m:d>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r>
                                  <a:rPr lang="es-EC" sz="1800" b="1" kern="1200">
                                    <a:solidFill>
                                      <a:schemeClr val="tx1"/>
                                    </a:solidFill>
                                    <a:effectLst/>
                                    <a:latin typeface="Cambria Math" panose="02040503050406030204" pitchFamily="18" charset="0"/>
                                    <a:ea typeface="+mn-ea"/>
                                    <a:cs typeface="+mn-cs"/>
                                  </a:rPr>
                                  <m:t>[℃]</m:t>
                                </m:r>
                              </m:oMath>
                            </m:oMathPara>
                          </a14:m>
                          <a:endParaRPr lang="es-EC" sz="1800" b="1" kern="120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r>
                                  <a:rPr lang="es-EC" sz="1800" b="1" kern="1200">
                                    <a:solidFill>
                                      <a:schemeClr val="tx1"/>
                                    </a:solidFill>
                                    <a:effectLst/>
                                    <a:latin typeface="Cambria Math" panose="02040503050406030204" pitchFamily="18" charset="0"/>
                                    <a:ea typeface="+mn-ea"/>
                                    <a:cs typeface="+mn-cs"/>
                                  </a:rPr>
                                  <m:t>[℃]</m:t>
                                </m:r>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800" b="1" i="1" kern="1200">
                                        <a:solidFill>
                                          <a:schemeClr val="tx1"/>
                                        </a:solidFill>
                                        <a:effectLst/>
                                        <a:latin typeface="Cambria Math" panose="02040503050406030204" pitchFamily="18" charset="0"/>
                                        <a:ea typeface="+mn-ea"/>
                                        <a:cs typeface="+mn-cs"/>
                                      </a:rPr>
                                    </m:ctrlPr>
                                  </m:dPr>
                                  <m:e>
                                    <m:f>
                                      <m:fPr>
                                        <m:ctrlPr>
                                          <a:rPr lang="es-EC" sz="1800" b="1" i="1" kern="1200">
                                            <a:solidFill>
                                              <a:schemeClr val="tx1"/>
                                            </a:solidFill>
                                            <a:effectLst/>
                                            <a:latin typeface="Cambria Math" panose="02040503050406030204" pitchFamily="18" charset="0"/>
                                            <a:ea typeface="+mn-ea"/>
                                            <a:cs typeface="+mn-cs"/>
                                          </a:rPr>
                                        </m:ctrlPr>
                                      </m:fPr>
                                      <m:num>
                                        <m:r>
                                          <a:rPr lang="es-EC" sz="1800" b="1" kern="1200">
                                            <a:solidFill>
                                              <a:schemeClr val="tx1"/>
                                            </a:solidFill>
                                            <a:effectLst/>
                                            <a:latin typeface="Cambria Math" panose="02040503050406030204" pitchFamily="18" charset="0"/>
                                            <a:ea typeface="+mn-ea"/>
                                            <a:cs typeface="+mn-cs"/>
                                          </a:rPr>
                                          <m:t>𝑚</m:t>
                                        </m:r>
                                      </m:num>
                                      <m:den>
                                        <m:r>
                                          <a:rPr lang="es-EC" sz="1800" b="1" kern="1200">
                                            <a:solidFill>
                                              <a:schemeClr val="tx1"/>
                                            </a:solidFill>
                                            <a:effectLst/>
                                            <a:latin typeface="Cambria Math" panose="02040503050406030204" pitchFamily="18" charset="0"/>
                                            <a:ea typeface="+mn-ea"/>
                                            <a:cs typeface="+mn-cs"/>
                                          </a:rPr>
                                          <m:t>𝑠</m:t>
                                        </m:r>
                                      </m:den>
                                    </m:f>
                                  </m:e>
                                </m:d>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800" b="1" i="1" kern="1200">
                                        <a:solidFill>
                                          <a:schemeClr val="tx1"/>
                                        </a:solidFill>
                                        <a:effectLst/>
                                        <a:latin typeface="Cambria Math" panose="02040503050406030204" pitchFamily="18" charset="0"/>
                                        <a:ea typeface="+mn-ea"/>
                                        <a:cs typeface="+mn-cs"/>
                                      </a:rPr>
                                    </m:ctrlPr>
                                  </m:dPr>
                                  <m:e>
                                    <m:f>
                                      <m:fPr>
                                        <m:ctrlPr>
                                          <a:rPr lang="es-EC" sz="1800" b="1" i="1" kern="1200">
                                            <a:solidFill>
                                              <a:schemeClr val="tx1"/>
                                            </a:solidFill>
                                            <a:effectLst/>
                                            <a:latin typeface="Cambria Math" panose="02040503050406030204" pitchFamily="18" charset="0"/>
                                            <a:ea typeface="+mn-ea"/>
                                            <a:cs typeface="+mn-cs"/>
                                          </a:rPr>
                                        </m:ctrlPr>
                                      </m:fPr>
                                      <m:num>
                                        <m:r>
                                          <a:rPr lang="es-EC" sz="1800" b="1" kern="1200">
                                            <a:solidFill>
                                              <a:schemeClr val="tx1"/>
                                            </a:solidFill>
                                            <a:effectLst/>
                                            <a:latin typeface="Cambria Math" panose="02040503050406030204" pitchFamily="18" charset="0"/>
                                            <a:ea typeface="+mn-ea"/>
                                            <a:cs typeface="+mn-cs"/>
                                          </a:rPr>
                                          <m:t>𝑚</m:t>
                                        </m:r>
                                      </m:num>
                                      <m:den>
                                        <m:r>
                                          <a:rPr lang="es-EC" sz="1800" b="1" kern="1200">
                                            <a:solidFill>
                                              <a:schemeClr val="tx1"/>
                                            </a:solidFill>
                                            <a:effectLst/>
                                            <a:latin typeface="Cambria Math" panose="02040503050406030204" pitchFamily="18" charset="0"/>
                                            <a:ea typeface="+mn-ea"/>
                                            <a:cs typeface="+mn-cs"/>
                                          </a:rPr>
                                          <m:t>𝑠</m:t>
                                        </m:r>
                                      </m:den>
                                    </m:f>
                                  </m:e>
                                </m:d>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r>
                                  <a:rPr lang="es-EC" sz="1800" b="1" kern="1200">
                                    <a:solidFill>
                                      <a:schemeClr val="tx1"/>
                                    </a:solidFill>
                                    <a:effectLst/>
                                    <a:latin typeface="Cambria Math" panose="02040503050406030204" pitchFamily="18" charset="0"/>
                                    <a:ea typeface="+mn-ea"/>
                                    <a:cs typeface="+mn-cs"/>
                                  </a:rPr>
                                  <m:t>[℃]</m:t>
                                </m:r>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r>
                                  <a:rPr lang="es-EC" sz="1800" b="1" kern="1200">
                                    <a:solidFill>
                                      <a:schemeClr val="tx1"/>
                                    </a:solidFill>
                                    <a:effectLst/>
                                    <a:latin typeface="Cambria Math" panose="02040503050406030204" pitchFamily="18" charset="0"/>
                                    <a:ea typeface="+mn-ea"/>
                                    <a:cs typeface="+mn-cs"/>
                                  </a:rPr>
                                  <m:t>[℃]</m:t>
                                </m:r>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r>
                                  <a:rPr lang="es-EC" sz="1800" b="1" kern="1200">
                                    <a:solidFill>
                                      <a:schemeClr val="tx1"/>
                                    </a:solidFill>
                                    <a:effectLst/>
                                    <a:latin typeface="Cambria Math" panose="02040503050406030204" pitchFamily="18" charset="0"/>
                                    <a:ea typeface="+mn-ea"/>
                                    <a:cs typeface="+mn-cs"/>
                                  </a:rPr>
                                  <m:t>[℃]</m:t>
                                </m:r>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r>
                                  <a:rPr lang="es-EC" sz="1800" b="1" kern="1200">
                                    <a:solidFill>
                                      <a:schemeClr val="tx1"/>
                                    </a:solidFill>
                                    <a:effectLst/>
                                    <a:latin typeface="Cambria Math" panose="02040503050406030204" pitchFamily="18" charset="0"/>
                                    <a:ea typeface="+mn-ea"/>
                                    <a:cs typeface="+mn-cs"/>
                                  </a:rPr>
                                  <m:t>[℃]</m:t>
                                </m:r>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r>
                                  <a:rPr lang="es-EC" sz="1800" b="1" kern="1200">
                                    <a:solidFill>
                                      <a:schemeClr val="tx1"/>
                                    </a:solidFill>
                                    <a:effectLst/>
                                    <a:latin typeface="Cambria Math" panose="02040503050406030204" pitchFamily="18" charset="0"/>
                                    <a:ea typeface="+mn-ea"/>
                                    <a:cs typeface="+mn-cs"/>
                                  </a:rPr>
                                  <m:t>[%]</m:t>
                                </m:r>
                              </m:oMath>
                            </m:oMathPara>
                          </a14:m>
                          <a:endParaRPr lang="es-EC" sz="1800" b="1"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800"/>
                            </a:spcAft>
                          </a:pPr>
                          <a14:m>
                            <m:oMathPara xmlns:m="http://schemas.openxmlformats.org/officeDocument/2006/math">
                              <m:oMathParaPr>
                                <m:jc m:val="centerGroup"/>
                              </m:oMathParaPr>
                              <m:oMath xmlns:m="http://schemas.openxmlformats.org/officeDocument/2006/math">
                                <m:r>
                                  <a:rPr lang="es-EC" sz="1800" b="1" kern="1200">
                                    <a:solidFill>
                                      <a:schemeClr val="tx1"/>
                                    </a:solidFill>
                                    <a:effectLst/>
                                    <a:latin typeface="Cambria Math" panose="02040503050406030204" pitchFamily="18" charset="0"/>
                                    <a:ea typeface="+mn-ea"/>
                                    <a:cs typeface="+mn-cs"/>
                                  </a:rPr>
                                  <m:t>[%]</m:t>
                                </m:r>
                              </m:oMath>
                            </m:oMathPara>
                          </a14:m>
                          <a:endParaRPr lang="es-EC" sz="1800" b="1" kern="120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20104131"/>
                      </a:ext>
                    </a:extLst>
                  </a:tr>
                  <a:tr h="315469">
                    <a:tc>
                      <a:txBody>
                        <a:bodyPr/>
                        <a:lstStyle/>
                        <a:p>
                          <a:pPr marL="0" algn="ctr" defTabSz="914400" rtl="0" eaLnBrk="1" latinLnBrk="0" hangingPunct="1">
                            <a:lnSpc>
                              <a:spcPct val="150000"/>
                            </a:lnSpc>
                            <a:spcAft>
                              <a:spcPts val="800"/>
                            </a:spcAft>
                          </a:pPr>
                          <a:r>
                            <a:rPr lang="es-EC" sz="1800" b="1" kern="1200">
                              <a:solidFill>
                                <a:schemeClr val="tx1"/>
                              </a:solidFill>
                              <a:effectLst/>
                              <a:latin typeface="+mn-lt"/>
                              <a:ea typeface="+mn-ea"/>
                              <a:cs typeface="+mn-cs"/>
                            </a:rPr>
                            <a:t>2512</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17.723</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a:solidFill>
                                <a:schemeClr val="tx1"/>
                              </a:solidFill>
                              <a:effectLst/>
                              <a:latin typeface="+mn-lt"/>
                              <a:ea typeface="+mn-ea"/>
                              <a:cs typeface="+mn-cs"/>
                            </a:rPr>
                            <a:t>22.8</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18</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8.389</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a:solidFill>
                                <a:schemeClr val="tx1"/>
                              </a:solidFill>
                              <a:effectLst/>
                              <a:latin typeface="+mn-lt"/>
                              <a:ea typeface="+mn-ea"/>
                              <a:cs typeface="+mn-cs"/>
                            </a:rPr>
                            <a:t>20.201</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21</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13.1</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22.5</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17.5</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47</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66</a:t>
                          </a:r>
                        </a:p>
                      </a:txBody>
                      <a:tcPr marL="68580" marR="68580" marT="0" marB="0" anchor="ctr"/>
                    </a:tc>
                    <a:extLst>
                      <a:ext uri="{0D108BD9-81ED-4DB2-BD59-A6C34878D82A}">
                        <a16:rowId xmlns:a16="http://schemas.microsoft.com/office/drawing/2014/main" val="3939908088"/>
                      </a:ext>
                    </a:extLst>
                  </a:tr>
                </a:tbl>
              </a:graphicData>
            </a:graphic>
          </p:graphicFrame>
        </mc:Choice>
        <mc:Fallback xmlns="">
          <p:graphicFrame>
            <p:nvGraphicFramePr>
              <p:cNvPr id="3" name="Tabla 2">
                <a:extLst>
                  <a:ext uri="{FF2B5EF4-FFF2-40B4-BE49-F238E27FC236}">
                    <a16:creationId xmlns:a16="http://schemas.microsoft.com/office/drawing/2014/main" id="{3E6D0A7B-810F-466F-BAF7-05F1396BA44C}"/>
                  </a:ext>
                </a:extLst>
              </p:cNvPr>
              <p:cNvGraphicFramePr>
                <a:graphicFrameLocks noGrp="1"/>
              </p:cNvGraphicFramePr>
              <p:nvPr>
                <p:extLst>
                  <p:ext uri="{D42A27DB-BD31-4B8C-83A1-F6EECF244321}">
                    <p14:modId xmlns:p14="http://schemas.microsoft.com/office/powerpoint/2010/main" val="2941808885"/>
                  </p:ext>
                </p:extLst>
              </p:nvPr>
            </p:nvGraphicFramePr>
            <p:xfrm>
              <a:off x="609600" y="3478383"/>
              <a:ext cx="10972800" cy="2381932"/>
            </p:xfrm>
            <a:graphic>
              <a:graphicData uri="http://schemas.openxmlformats.org/drawingml/2006/table">
                <a:tbl>
                  <a:tblPr firstRow="1" firstCol="1" bandRow="1">
                    <a:tableStyleId>{9D7B26C5-4107-4FEC-AEDC-1716B250A1EF}</a:tableStyleId>
                  </a:tblPr>
                  <a:tblGrid>
                    <a:gridCol w="1051194">
                      <a:extLst>
                        <a:ext uri="{9D8B030D-6E8A-4147-A177-3AD203B41FA5}">
                          <a16:colId xmlns:a16="http://schemas.microsoft.com/office/drawing/2014/main" val="1421970061"/>
                        </a:ext>
                      </a:extLst>
                    </a:gridCol>
                    <a:gridCol w="996330">
                      <a:extLst>
                        <a:ext uri="{9D8B030D-6E8A-4147-A177-3AD203B41FA5}">
                          <a16:colId xmlns:a16="http://schemas.microsoft.com/office/drawing/2014/main" val="859204485"/>
                        </a:ext>
                      </a:extLst>
                    </a:gridCol>
                    <a:gridCol w="880019">
                      <a:extLst>
                        <a:ext uri="{9D8B030D-6E8A-4147-A177-3AD203B41FA5}">
                          <a16:colId xmlns:a16="http://schemas.microsoft.com/office/drawing/2014/main" val="1335215648"/>
                        </a:ext>
                      </a:extLst>
                    </a:gridCol>
                    <a:gridCol w="880019">
                      <a:extLst>
                        <a:ext uri="{9D8B030D-6E8A-4147-A177-3AD203B41FA5}">
                          <a16:colId xmlns:a16="http://schemas.microsoft.com/office/drawing/2014/main" val="1923902490"/>
                        </a:ext>
                      </a:extLst>
                    </a:gridCol>
                    <a:gridCol w="996330">
                      <a:extLst>
                        <a:ext uri="{9D8B030D-6E8A-4147-A177-3AD203B41FA5}">
                          <a16:colId xmlns:a16="http://schemas.microsoft.com/office/drawing/2014/main" val="226528381"/>
                        </a:ext>
                      </a:extLst>
                    </a:gridCol>
                    <a:gridCol w="1138977">
                      <a:extLst>
                        <a:ext uri="{9D8B030D-6E8A-4147-A177-3AD203B41FA5}">
                          <a16:colId xmlns:a16="http://schemas.microsoft.com/office/drawing/2014/main" val="2167716100"/>
                        </a:ext>
                      </a:extLst>
                    </a:gridCol>
                    <a:gridCol w="851489">
                      <a:extLst>
                        <a:ext uri="{9D8B030D-6E8A-4147-A177-3AD203B41FA5}">
                          <a16:colId xmlns:a16="http://schemas.microsoft.com/office/drawing/2014/main" val="2061811028"/>
                        </a:ext>
                      </a:extLst>
                    </a:gridCol>
                    <a:gridCol w="866851">
                      <a:extLst>
                        <a:ext uri="{9D8B030D-6E8A-4147-A177-3AD203B41FA5}">
                          <a16:colId xmlns:a16="http://schemas.microsoft.com/office/drawing/2014/main" val="2738965314"/>
                        </a:ext>
                      </a:extLst>
                    </a:gridCol>
                    <a:gridCol w="851489">
                      <a:extLst>
                        <a:ext uri="{9D8B030D-6E8A-4147-A177-3AD203B41FA5}">
                          <a16:colId xmlns:a16="http://schemas.microsoft.com/office/drawing/2014/main" val="337481171"/>
                        </a:ext>
                      </a:extLst>
                    </a:gridCol>
                    <a:gridCol w="866851">
                      <a:extLst>
                        <a:ext uri="{9D8B030D-6E8A-4147-A177-3AD203B41FA5}">
                          <a16:colId xmlns:a16="http://schemas.microsoft.com/office/drawing/2014/main" val="2708993239"/>
                        </a:ext>
                      </a:extLst>
                    </a:gridCol>
                    <a:gridCol w="798820">
                      <a:extLst>
                        <a:ext uri="{9D8B030D-6E8A-4147-A177-3AD203B41FA5}">
                          <a16:colId xmlns:a16="http://schemas.microsoft.com/office/drawing/2014/main" val="2698902470"/>
                        </a:ext>
                      </a:extLst>
                    </a:gridCol>
                    <a:gridCol w="794431">
                      <a:extLst>
                        <a:ext uri="{9D8B030D-6E8A-4147-A177-3AD203B41FA5}">
                          <a16:colId xmlns:a16="http://schemas.microsoft.com/office/drawing/2014/main" val="1072768788"/>
                        </a:ext>
                      </a:extLst>
                    </a:gridCol>
                  </a:tblGrid>
                  <a:tr h="420353">
                    <a:tc gridSpan="12">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Finales</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a:solidFill>
                                <a:schemeClr val="tx1"/>
                              </a:solidFill>
                              <a:effectLst/>
                              <a:latin typeface="+mn-lt"/>
                              <a:ea typeface="+mn-ea"/>
                              <a:cs typeface="+mn-cs"/>
                            </a:rPr>
                            <a:t>Finales</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a:solidFill>
                                <a:schemeClr val="tx1"/>
                              </a:solidFill>
                              <a:effectLst/>
                              <a:latin typeface="+mn-lt"/>
                              <a:ea typeface="+mn-ea"/>
                              <a:cs typeface="+mn-cs"/>
                            </a:rPr>
                            <a:t> </a:t>
                          </a:r>
                        </a:p>
                      </a:txBody>
                      <a:tcPr marL="68580" marR="68580" marT="0" marB="0" anchor="ctr"/>
                    </a:tc>
                    <a:tc hMerge="1">
                      <a:txBody>
                        <a:bodyPr/>
                        <a:lstStyle/>
                        <a:p>
                          <a:pPr marL="0" algn="ctr" defTabSz="914400" rtl="0" eaLnBrk="1" latinLnBrk="0" hangingPunct="1">
                            <a:lnSpc>
                              <a:spcPct val="150000"/>
                            </a:lnSpc>
                            <a:spcAft>
                              <a:spcPts val="800"/>
                            </a:spcAft>
                          </a:pPr>
                          <a:r>
                            <a:rPr lang="es-EC" sz="1800" b="1" kern="1200" dirty="0">
                              <a:solidFill>
                                <a:schemeClr val="tx1"/>
                              </a:solidFill>
                              <a:effectLst/>
                              <a:latin typeface="+mn-lt"/>
                              <a:ea typeface="+mn-ea"/>
                              <a:cs typeface="+mn-cs"/>
                            </a:rPr>
                            <a:t> </a:t>
                          </a:r>
                        </a:p>
                      </a:txBody>
                      <a:tcPr marL="68580" marR="68580" marT="0" marB="0" anchor="ctr"/>
                    </a:tc>
                    <a:extLst>
                      <a:ext uri="{0D108BD9-81ED-4DB2-BD59-A6C34878D82A}">
                        <a16:rowId xmlns:a16="http://schemas.microsoft.com/office/drawing/2014/main" val="469201007"/>
                      </a:ext>
                    </a:extLst>
                  </a:tr>
                  <a:tr h="552133">
                    <a:tc>
                      <a:txBody>
                        <a:bodyPr/>
                        <a:lstStyle/>
                        <a:p>
                          <a:endParaRPr lang="es-EC"/>
                        </a:p>
                      </a:txBody>
                      <a:tcPr marL="68580" marR="68580" marT="0" marB="0" anchor="ctr">
                        <a:blipFill>
                          <a:blip r:embed="rId3"/>
                          <a:stretch>
                            <a:fillRect t="-76923" r="-947674" b="-280220"/>
                          </a:stretch>
                        </a:blipFill>
                      </a:tcPr>
                    </a:tc>
                    <a:tc>
                      <a:txBody>
                        <a:bodyPr/>
                        <a:lstStyle/>
                        <a:p>
                          <a:endParaRPr lang="es-EC"/>
                        </a:p>
                      </a:txBody>
                      <a:tcPr marL="68580" marR="68580" marT="0" marB="0" anchor="ctr">
                        <a:blipFill>
                          <a:blip r:embed="rId3"/>
                          <a:stretch>
                            <a:fillRect l="-104878" t="-76923" r="-893902" b="-280220"/>
                          </a:stretch>
                        </a:blipFill>
                      </a:tcPr>
                    </a:tc>
                    <a:tc>
                      <a:txBody>
                        <a:bodyPr/>
                        <a:lstStyle/>
                        <a:p>
                          <a:endParaRPr lang="es-EC"/>
                        </a:p>
                      </a:txBody>
                      <a:tcPr marL="68580" marR="68580" marT="0" marB="0" anchor="ctr">
                        <a:blipFill>
                          <a:blip r:embed="rId3"/>
                          <a:stretch>
                            <a:fillRect l="-233333" t="-76923" r="-918056" b="-280220"/>
                          </a:stretch>
                        </a:blipFill>
                      </a:tcPr>
                    </a:tc>
                    <a:tc>
                      <a:txBody>
                        <a:bodyPr/>
                        <a:lstStyle/>
                        <a:p>
                          <a:endParaRPr lang="es-EC"/>
                        </a:p>
                      </a:txBody>
                      <a:tcPr marL="68580" marR="68580" marT="0" marB="0" anchor="ctr">
                        <a:blipFill>
                          <a:blip r:embed="rId3"/>
                          <a:stretch>
                            <a:fillRect l="-331034" t="-76923" r="-811724" b="-280220"/>
                          </a:stretch>
                        </a:blipFill>
                      </a:tcPr>
                    </a:tc>
                    <a:tc>
                      <a:txBody>
                        <a:bodyPr/>
                        <a:lstStyle/>
                        <a:p>
                          <a:endParaRPr lang="es-EC"/>
                        </a:p>
                      </a:txBody>
                      <a:tcPr marL="68580" marR="68580" marT="0" marB="0" anchor="ctr">
                        <a:blipFill>
                          <a:blip r:embed="rId3"/>
                          <a:stretch>
                            <a:fillRect l="-383436" t="-76923" r="-622086" b="-280220"/>
                          </a:stretch>
                        </a:blipFill>
                      </a:tcPr>
                    </a:tc>
                    <a:tc>
                      <a:txBody>
                        <a:bodyPr/>
                        <a:lstStyle/>
                        <a:p>
                          <a:endParaRPr lang="es-EC"/>
                        </a:p>
                      </a:txBody>
                      <a:tcPr marL="68580" marR="68580" marT="0" marB="0" anchor="ctr">
                        <a:blipFill>
                          <a:blip r:embed="rId3"/>
                          <a:stretch>
                            <a:fillRect l="-421390" t="-76923" r="-442246" b="-280220"/>
                          </a:stretch>
                        </a:blipFill>
                      </a:tcPr>
                    </a:tc>
                    <a:tc>
                      <a:txBody>
                        <a:bodyPr/>
                        <a:lstStyle/>
                        <a:p>
                          <a:endParaRPr lang="es-EC"/>
                        </a:p>
                      </a:txBody>
                      <a:tcPr marL="68580" marR="68580" marT="0" marB="0" anchor="ctr">
                        <a:blipFill>
                          <a:blip r:embed="rId3"/>
                          <a:stretch>
                            <a:fillRect l="-696429" t="-76923" r="-490714" b="-280220"/>
                          </a:stretch>
                        </a:blipFill>
                      </a:tcPr>
                    </a:tc>
                    <a:tc>
                      <a:txBody>
                        <a:bodyPr/>
                        <a:lstStyle/>
                        <a:p>
                          <a:endParaRPr lang="es-EC"/>
                        </a:p>
                      </a:txBody>
                      <a:tcPr marL="68580" marR="68580" marT="0" marB="0" anchor="ctr">
                        <a:blipFill>
                          <a:blip r:embed="rId3"/>
                          <a:stretch>
                            <a:fillRect l="-785211" t="-76923" r="-383803" b="-280220"/>
                          </a:stretch>
                        </a:blipFill>
                      </a:tcPr>
                    </a:tc>
                    <a:tc>
                      <a:txBody>
                        <a:bodyPr/>
                        <a:lstStyle/>
                        <a:p>
                          <a:endParaRPr lang="es-EC"/>
                        </a:p>
                      </a:txBody>
                      <a:tcPr marL="68580" marR="68580" marT="0" marB="0" anchor="ctr">
                        <a:blipFill>
                          <a:blip r:embed="rId3"/>
                          <a:stretch>
                            <a:fillRect l="-904317" t="-76923" r="-292086" b="-280220"/>
                          </a:stretch>
                        </a:blipFill>
                      </a:tcPr>
                    </a:tc>
                    <a:tc>
                      <a:txBody>
                        <a:bodyPr/>
                        <a:lstStyle/>
                        <a:p>
                          <a:endParaRPr lang="es-EC"/>
                        </a:p>
                      </a:txBody>
                      <a:tcPr marL="68580" marR="68580" marT="0" marB="0" anchor="ctr">
                        <a:blipFill>
                          <a:blip r:embed="rId3"/>
                          <a:stretch>
                            <a:fillRect l="-976224" t="-76923" r="-183916" b="-280220"/>
                          </a:stretch>
                        </a:blipFill>
                      </a:tcPr>
                    </a:tc>
                    <a:tc>
                      <a:txBody>
                        <a:bodyPr/>
                        <a:lstStyle/>
                        <a:p>
                          <a:endParaRPr lang="es-EC"/>
                        </a:p>
                      </a:txBody>
                      <a:tcPr marL="68580" marR="68580" marT="0" marB="0" anchor="ctr">
                        <a:blipFill>
                          <a:blip r:embed="rId3"/>
                          <a:stretch>
                            <a:fillRect l="-1174809" t="-76923" r="-100763" b="-280220"/>
                          </a:stretch>
                        </a:blipFill>
                      </a:tcPr>
                    </a:tc>
                    <a:tc>
                      <a:txBody>
                        <a:bodyPr/>
                        <a:lstStyle/>
                        <a:p>
                          <a:endParaRPr lang="es-EC"/>
                        </a:p>
                      </a:txBody>
                      <a:tcPr marL="68580" marR="68580" marT="0" marB="0" anchor="ctr">
                        <a:blipFill>
                          <a:blip r:embed="rId3"/>
                          <a:stretch>
                            <a:fillRect l="-1284615" t="-76923" r="-1538" b="-280220"/>
                          </a:stretch>
                        </a:blipFill>
                      </a:tcPr>
                    </a:tc>
                    <a:extLst>
                      <a:ext uri="{0D108BD9-81ED-4DB2-BD59-A6C34878D82A}">
                        <a16:rowId xmlns:a16="http://schemas.microsoft.com/office/drawing/2014/main" val="3971411085"/>
                      </a:ext>
                    </a:extLst>
                  </a:tr>
                  <a:tr h="1040511">
                    <a:tc>
                      <a:txBody>
                        <a:bodyPr/>
                        <a:lstStyle/>
                        <a:p>
                          <a:endParaRPr lang="es-EC"/>
                        </a:p>
                      </a:txBody>
                      <a:tcPr marL="68580" marR="68580" marT="0" marB="0" anchor="ctr">
                        <a:blipFill>
                          <a:blip r:embed="rId3"/>
                          <a:stretch>
                            <a:fillRect t="-94152" r="-947674" b="-49123"/>
                          </a:stretch>
                        </a:blipFill>
                      </a:tcPr>
                    </a:tc>
                    <a:tc>
                      <a:txBody>
                        <a:bodyPr/>
                        <a:lstStyle/>
                        <a:p>
                          <a:endParaRPr lang="es-EC"/>
                        </a:p>
                      </a:txBody>
                      <a:tcPr marL="68580" marR="68580" marT="0" marB="0" anchor="ctr">
                        <a:blipFill>
                          <a:blip r:embed="rId3"/>
                          <a:stretch>
                            <a:fillRect l="-104878" t="-94152" r="-893902" b="-49123"/>
                          </a:stretch>
                        </a:blipFill>
                      </a:tcPr>
                    </a:tc>
                    <a:tc>
                      <a:txBody>
                        <a:bodyPr/>
                        <a:lstStyle/>
                        <a:p>
                          <a:endParaRPr lang="es-EC"/>
                        </a:p>
                      </a:txBody>
                      <a:tcPr marL="68580" marR="68580" marT="0" marB="0" anchor="ctr">
                        <a:blipFill>
                          <a:blip r:embed="rId3"/>
                          <a:stretch>
                            <a:fillRect l="-233333" t="-94152" r="-918056" b="-49123"/>
                          </a:stretch>
                        </a:blipFill>
                      </a:tcPr>
                    </a:tc>
                    <a:tc>
                      <a:txBody>
                        <a:bodyPr/>
                        <a:lstStyle/>
                        <a:p>
                          <a:endParaRPr lang="es-EC"/>
                        </a:p>
                      </a:txBody>
                      <a:tcPr marL="68580" marR="68580" marT="0" marB="0" anchor="ctr">
                        <a:blipFill>
                          <a:blip r:embed="rId3"/>
                          <a:stretch>
                            <a:fillRect l="-331034" t="-94152" r="-811724" b="-49123"/>
                          </a:stretch>
                        </a:blipFill>
                      </a:tcPr>
                    </a:tc>
                    <a:tc>
                      <a:txBody>
                        <a:bodyPr/>
                        <a:lstStyle/>
                        <a:p>
                          <a:endParaRPr lang="es-EC"/>
                        </a:p>
                      </a:txBody>
                      <a:tcPr marL="68580" marR="68580" marT="0" marB="0" anchor="ctr">
                        <a:blipFill>
                          <a:blip r:embed="rId3"/>
                          <a:stretch>
                            <a:fillRect l="-383436" t="-94152" r="-622086" b="-49123"/>
                          </a:stretch>
                        </a:blipFill>
                      </a:tcPr>
                    </a:tc>
                    <a:tc>
                      <a:txBody>
                        <a:bodyPr/>
                        <a:lstStyle/>
                        <a:p>
                          <a:endParaRPr lang="es-EC"/>
                        </a:p>
                      </a:txBody>
                      <a:tcPr marL="68580" marR="68580" marT="0" marB="0" anchor="ctr">
                        <a:blipFill>
                          <a:blip r:embed="rId3"/>
                          <a:stretch>
                            <a:fillRect l="-421390" t="-94152" r="-442246" b="-49123"/>
                          </a:stretch>
                        </a:blipFill>
                      </a:tcPr>
                    </a:tc>
                    <a:tc>
                      <a:txBody>
                        <a:bodyPr/>
                        <a:lstStyle/>
                        <a:p>
                          <a:endParaRPr lang="es-EC"/>
                        </a:p>
                      </a:txBody>
                      <a:tcPr marL="68580" marR="68580" marT="0" marB="0" anchor="ctr">
                        <a:blipFill>
                          <a:blip r:embed="rId3"/>
                          <a:stretch>
                            <a:fillRect l="-696429" t="-94152" r="-490714" b="-49123"/>
                          </a:stretch>
                        </a:blipFill>
                      </a:tcPr>
                    </a:tc>
                    <a:tc>
                      <a:txBody>
                        <a:bodyPr/>
                        <a:lstStyle/>
                        <a:p>
                          <a:endParaRPr lang="es-EC"/>
                        </a:p>
                      </a:txBody>
                      <a:tcPr marL="68580" marR="68580" marT="0" marB="0" anchor="ctr">
                        <a:blipFill>
                          <a:blip r:embed="rId3"/>
                          <a:stretch>
                            <a:fillRect l="-785211" t="-94152" r="-383803" b="-49123"/>
                          </a:stretch>
                        </a:blipFill>
                      </a:tcPr>
                    </a:tc>
                    <a:tc>
                      <a:txBody>
                        <a:bodyPr/>
                        <a:lstStyle/>
                        <a:p>
                          <a:endParaRPr lang="es-EC"/>
                        </a:p>
                      </a:txBody>
                      <a:tcPr marL="68580" marR="68580" marT="0" marB="0" anchor="ctr">
                        <a:blipFill>
                          <a:blip r:embed="rId3"/>
                          <a:stretch>
                            <a:fillRect l="-904317" t="-94152" r="-292086" b="-49123"/>
                          </a:stretch>
                        </a:blipFill>
                      </a:tcPr>
                    </a:tc>
                    <a:tc>
                      <a:txBody>
                        <a:bodyPr/>
                        <a:lstStyle/>
                        <a:p>
                          <a:endParaRPr lang="es-EC"/>
                        </a:p>
                      </a:txBody>
                      <a:tcPr marL="68580" marR="68580" marT="0" marB="0" anchor="ctr">
                        <a:blipFill>
                          <a:blip r:embed="rId3"/>
                          <a:stretch>
                            <a:fillRect l="-976224" t="-94152" r="-183916" b="-49123"/>
                          </a:stretch>
                        </a:blipFill>
                      </a:tcPr>
                    </a:tc>
                    <a:tc>
                      <a:txBody>
                        <a:bodyPr/>
                        <a:lstStyle/>
                        <a:p>
                          <a:endParaRPr lang="es-EC"/>
                        </a:p>
                      </a:txBody>
                      <a:tcPr marL="68580" marR="68580" marT="0" marB="0" anchor="ctr">
                        <a:blipFill>
                          <a:blip r:embed="rId3"/>
                          <a:stretch>
                            <a:fillRect l="-1174809" t="-94152" r="-100763" b="-49123"/>
                          </a:stretch>
                        </a:blipFill>
                      </a:tcPr>
                    </a:tc>
                    <a:tc>
                      <a:txBody>
                        <a:bodyPr/>
                        <a:lstStyle/>
                        <a:p>
                          <a:endParaRPr lang="es-EC"/>
                        </a:p>
                      </a:txBody>
                      <a:tcPr marL="68580" marR="68580" marT="0" marB="0" anchor="ctr">
                        <a:blipFill>
                          <a:blip r:embed="rId3"/>
                          <a:stretch>
                            <a:fillRect l="-1284615" t="-94152" r="-1538" b="-49123"/>
                          </a:stretch>
                        </a:blipFill>
                      </a:tcPr>
                    </a:tc>
                    <a:extLst>
                      <a:ext uri="{0D108BD9-81ED-4DB2-BD59-A6C34878D82A}">
                        <a16:rowId xmlns:a16="http://schemas.microsoft.com/office/drawing/2014/main" val="120104131"/>
                      </a:ext>
                    </a:extLst>
                  </a:tr>
                  <a:tr h="368935">
                    <a:tc>
                      <a:txBody>
                        <a:bodyPr/>
                        <a:lstStyle/>
                        <a:p>
                          <a:pPr marL="0" algn="ctr" defTabSz="914400" rtl="0" eaLnBrk="1" latinLnBrk="0" hangingPunct="1">
                            <a:lnSpc>
                              <a:spcPct val="150000"/>
                            </a:lnSpc>
                            <a:spcAft>
                              <a:spcPts val="800"/>
                            </a:spcAft>
                          </a:pPr>
                          <a:r>
                            <a:rPr lang="es-EC" sz="1800" b="1" kern="1200">
                              <a:solidFill>
                                <a:schemeClr val="tx1"/>
                              </a:solidFill>
                              <a:effectLst/>
                              <a:latin typeface="+mn-lt"/>
                              <a:ea typeface="+mn-ea"/>
                              <a:cs typeface="+mn-cs"/>
                            </a:rPr>
                            <a:t>2512</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17.723</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a:solidFill>
                                <a:schemeClr val="tx1"/>
                              </a:solidFill>
                              <a:effectLst/>
                              <a:latin typeface="+mn-lt"/>
                              <a:ea typeface="+mn-ea"/>
                              <a:cs typeface="+mn-cs"/>
                            </a:rPr>
                            <a:t>22.8</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18</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8.389</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a:solidFill>
                                <a:schemeClr val="tx1"/>
                              </a:solidFill>
                              <a:effectLst/>
                              <a:latin typeface="+mn-lt"/>
                              <a:ea typeface="+mn-ea"/>
                              <a:cs typeface="+mn-cs"/>
                            </a:rPr>
                            <a:t>20.201</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21</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13.1</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22.5</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17.5</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47</a:t>
                          </a:r>
                        </a:p>
                      </a:txBody>
                      <a:tcPr marL="68580" marR="68580" marT="0" marB="0" anchor="ctr"/>
                    </a:tc>
                    <a:tc>
                      <a:txBody>
                        <a:bodyPr/>
                        <a:lstStyle/>
                        <a:p>
                          <a:pPr marL="0" algn="ctr" defTabSz="914400" rtl="0" eaLnBrk="1" latinLnBrk="0" hangingPunct="1">
                            <a:lnSpc>
                              <a:spcPct val="150000"/>
                            </a:lnSpc>
                            <a:spcAft>
                              <a:spcPts val="800"/>
                            </a:spcAft>
                          </a:pPr>
                          <a:r>
                            <a:rPr lang="es-EC" sz="1800" b="0" kern="1200" dirty="0">
                              <a:solidFill>
                                <a:schemeClr val="tx1"/>
                              </a:solidFill>
                              <a:effectLst/>
                              <a:latin typeface="+mn-lt"/>
                              <a:ea typeface="+mn-ea"/>
                              <a:cs typeface="+mn-cs"/>
                            </a:rPr>
                            <a:t>66</a:t>
                          </a:r>
                        </a:p>
                      </a:txBody>
                      <a:tcPr marL="68580" marR="68580" marT="0" marB="0" anchor="ctr"/>
                    </a:tc>
                    <a:extLst>
                      <a:ext uri="{0D108BD9-81ED-4DB2-BD59-A6C34878D82A}">
                        <a16:rowId xmlns:a16="http://schemas.microsoft.com/office/drawing/2014/main" val="3939908088"/>
                      </a:ext>
                    </a:extLst>
                  </a:tr>
                </a:tbl>
              </a:graphicData>
            </a:graphic>
          </p:graphicFrame>
        </mc:Fallback>
      </mc:AlternateContent>
    </p:spTree>
    <p:extLst>
      <p:ext uri="{BB962C8B-B14F-4D97-AF65-F5344CB8AC3E}">
        <p14:creationId xmlns:p14="http://schemas.microsoft.com/office/powerpoint/2010/main" val="3906832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986785" y="0"/>
            <a:ext cx="4218429" cy="616241"/>
          </a:xfrm>
        </p:spPr>
        <p:txBody>
          <a:bodyPr>
            <a:normAutofit fontScale="90000"/>
          </a:bodyPr>
          <a:lstStyle/>
          <a:p>
            <a:r>
              <a:rPr lang="es-ES" sz="4400" b="1" dirty="0">
                <a:latin typeface="Times New Roman" panose="02020603050405020304" pitchFamily="18" charset="0"/>
              </a:rPr>
              <a:t>RESULTADOS</a:t>
            </a:r>
          </a:p>
        </p:txBody>
      </p:sp>
      <mc:AlternateContent xmlns:mc="http://schemas.openxmlformats.org/markup-compatibility/2006" xmlns:a14="http://schemas.microsoft.com/office/drawing/2010/main">
        <mc:Choice Requires="a14">
          <p:graphicFrame>
            <p:nvGraphicFramePr>
              <p:cNvPr id="5" name="Tabla 4">
                <a:extLst>
                  <a:ext uri="{FF2B5EF4-FFF2-40B4-BE49-F238E27FC236}">
                    <a16:creationId xmlns:a16="http://schemas.microsoft.com/office/drawing/2014/main" id="{3B013929-EA04-45A9-B37B-5AFDD1D48F6E}"/>
                  </a:ext>
                </a:extLst>
              </p:cNvPr>
              <p:cNvGraphicFramePr>
                <a:graphicFrameLocks noGrp="1"/>
              </p:cNvGraphicFramePr>
              <p:nvPr>
                <p:extLst>
                  <p:ext uri="{D42A27DB-BD31-4B8C-83A1-F6EECF244321}">
                    <p14:modId xmlns:p14="http://schemas.microsoft.com/office/powerpoint/2010/main" val="3806849152"/>
                  </p:ext>
                </p:extLst>
              </p:nvPr>
            </p:nvGraphicFramePr>
            <p:xfrm>
              <a:off x="648069" y="838183"/>
              <a:ext cx="10585142" cy="2478304"/>
            </p:xfrm>
            <a:graphic>
              <a:graphicData uri="http://schemas.openxmlformats.org/drawingml/2006/table">
                <a:tbl>
                  <a:tblPr firstRow="1" firstCol="1" bandRow="1">
                    <a:tableStyleId>{C083E6E3-FA7D-4D7B-A595-EF9225AFEA82}</a:tableStyleId>
                  </a:tblPr>
                  <a:tblGrid>
                    <a:gridCol w="1446787">
                      <a:extLst>
                        <a:ext uri="{9D8B030D-6E8A-4147-A177-3AD203B41FA5}">
                          <a16:colId xmlns:a16="http://schemas.microsoft.com/office/drawing/2014/main" val="920959118"/>
                        </a:ext>
                      </a:extLst>
                    </a:gridCol>
                    <a:gridCol w="1442565">
                      <a:extLst>
                        <a:ext uri="{9D8B030D-6E8A-4147-A177-3AD203B41FA5}">
                          <a16:colId xmlns:a16="http://schemas.microsoft.com/office/drawing/2014/main" val="1565259897"/>
                        </a:ext>
                      </a:extLst>
                    </a:gridCol>
                    <a:gridCol w="1442565">
                      <a:extLst>
                        <a:ext uri="{9D8B030D-6E8A-4147-A177-3AD203B41FA5}">
                          <a16:colId xmlns:a16="http://schemas.microsoft.com/office/drawing/2014/main" val="2126137423"/>
                        </a:ext>
                      </a:extLst>
                    </a:gridCol>
                    <a:gridCol w="1442565">
                      <a:extLst>
                        <a:ext uri="{9D8B030D-6E8A-4147-A177-3AD203B41FA5}">
                          <a16:colId xmlns:a16="http://schemas.microsoft.com/office/drawing/2014/main" val="3150979246"/>
                        </a:ext>
                      </a:extLst>
                    </a:gridCol>
                    <a:gridCol w="1260867">
                      <a:extLst>
                        <a:ext uri="{9D8B030D-6E8A-4147-A177-3AD203B41FA5}">
                          <a16:colId xmlns:a16="http://schemas.microsoft.com/office/drawing/2014/main" val="1888536657"/>
                        </a:ext>
                      </a:extLst>
                    </a:gridCol>
                    <a:gridCol w="1260867">
                      <a:extLst>
                        <a:ext uri="{9D8B030D-6E8A-4147-A177-3AD203B41FA5}">
                          <a16:colId xmlns:a16="http://schemas.microsoft.com/office/drawing/2014/main" val="2212819365"/>
                        </a:ext>
                      </a:extLst>
                    </a:gridCol>
                    <a:gridCol w="1260867">
                      <a:extLst>
                        <a:ext uri="{9D8B030D-6E8A-4147-A177-3AD203B41FA5}">
                          <a16:colId xmlns:a16="http://schemas.microsoft.com/office/drawing/2014/main" val="2897996506"/>
                        </a:ext>
                      </a:extLst>
                    </a:gridCol>
                    <a:gridCol w="1028059">
                      <a:extLst>
                        <a:ext uri="{9D8B030D-6E8A-4147-A177-3AD203B41FA5}">
                          <a16:colId xmlns:a16="http://schemas.microsoft.com/office/drawing/2014/main" val="1078208716"/>
                        </a:ext>
                      </a:extLst>
                    </a:gridCol>
                  </a:tblGrid>
                  <a:tr h="250567">
                    <a:tc gridSpan="8">
                      <a:txBody>
                        <a:bodyPr/>
                        <a:lstStyle/>
                        <a:p>
                          <a:pPr algn="ctr">
                            <a:lnSpc>
                              <a:spcPct val="150000"/>
                            </a:lnSpc>
                            <a:spcAft>
                              <a:spcPts val="800"/>
                            </a:spcAft>
                          </a:pPr>
                          <a:r>
                            <a:rPr lang="es-EC" sz="1600" dirty="0">
                              <a:effectLst/>
                            </a:rPr>
                            <a:t>Iniciales</a:t>
                          </a:r>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192701975"/>
                      </a:ext>
                    </a:extLst>
                  </a:tr>
                  <a:tr h="398849">
                    <a:tc rowSpan="2">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acc>
                                      <m:accPr>
                                        <m:chr m:val="̇"/>
                                        <m:ctrlPr>
                                          <a:rPr lang="es-EC" sz="1600" i="1">
                                            <a:effectLst/>
                                            <a:latin typeface="Cambria Math" panose="02040503050406030204" pitchFamily="18" charset="0"/>
                                          </a:rPr>
                                        </m:ctrlPr>
                                      </m:accPr>
                                      <m:e>
                                        <m:r>
                                          <a:rPr lang="es-EC" sz="1600">
                                            <a:effectLst/>
                                            <a:latin typeface="Cambria Math" panose="02040503050406030204" pitchFamily="18" charset="0"/>
                                          </a:rPr>
                                          <m:t>𝒎</m:t>
                                        </m:r>
                                      </m:e>
                                    </m:acc>
                                  </m:e>
                                  <m:sub>
                                    <m:r>
                                      <a:rPr lang="es-EC" sz="1600">
                                        <a:effectLst/>
                                        <a:latin typeface="Cambria Math" panose="02040503050406030204" pitchFamily="18" charset="0"/>
                                      </a:rPr>
                                      <m:t>𝒓</m:t>
                                    </m:r>
                                  </m:sub>
                                </m:sSub>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449580"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acc>
                                      <m:accPr>
                                        <m:chr m:val="̇"/>
                                        <m:ctrlPr>
                                          <a:rPr lang="es-EC" sz="1600" i="1">
                                            <a:effectLst/>
                                            <a:latin typeface="Cambria Math" panose="02040503050406030204" pitchFamily="18" charset="0"/>
                                          </a:rPr>
                                        </m:ctrlPr>
                                      </m:accPr>
                                      <m:e>
                                        <m:r>
                                          <a:rPr lang="es-EC" sz="1600">
                                            <a:effectLst/>
                                            <a:latin typeface="Cambria Math" panose="02040503050406030204" pitchFamily="18" charset="0"/>
                                          </a:rPr>
                                          <m:t>𝒎</m:t>
                                        </m:r>
                                      </m:e>
                                    </m:acc>
                                  </m:e>
                                  <m:sub>
                                    <m:r>
                                      <a:rPr lang="es-EC" sz="1600">
                                        <a:effectLst/>
                                        <a:latin typeface="Cambria Math" panose="02040503050406030204" pitchFamily="18" charset="0"/>
                                      </a:rPr>
                                      <m:t>𝒓𝒆𝒙𝒑</m:t>
                                    </m:r>
                                  </m:sub>
                                </m:sSub>
                              </m:oMath>
                            </m:oMathPara>
                          </a14:m>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acc>
                                      <m:accPr>
                                        <m:chr m:val="̇"/>
                                        <m:ctrlPr>
                                          <a:rPr lang="es-EC" sz="1600" i="1">
                                            <a:effectLst/>
                                            <a:latin typeface="Cambria Math" panose="02040503050406030204" pitchFamily="18" charset="0"/>
                                          </a:rPr>
                                        </m:ctrlPr>
                                      </m:accPr>
                                      <m:e>
                                        <m:r>
                                          <a:rPr lang="es-EC" sz="1600">
                                            <a:effectLst/>
                                            <a:latin typeface="Cambria Math" panose="02040503050406030204" pitchFamily="18" charset="0"/>
                                          </a:rPr>
                                          <m:t>𝑬</m:t>
                                        </m:r>
                                      </m:e>
                                    </m:acc>
                                  </m:e>
                                  <m:sub>
                                    <m:r>
                                      <a:rPr lang="es-EC" sz="1600">
                                        <a:effectLst/>
                                        <a:latin typeface="Cambria Math" panose="02040503050406030204" pitchFamily="18" charset="0"/>
                                      </a:rPr>
                                      <m:t>𝒕𝒓𝒂𝒏𝒔𝒇𝒆𝒓𝒊𝒅𝒂</m:t>
                                    </m:r>
                                  </m:sub>
                                </m:sSub>
                              </m:oMath>
                            </m:oMathPara>
                          </a14:m>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gridSpan="4">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𝑬𝒇𝒊𝒄𝒊𝒆𝒏𝒄𝒊𝒂</m:t>
                                </m:r>
                                <m:r>
                                  <a:rPr lang="es-EC" sz="1600">
                                    <a:effectLst/>
                                    <a:latin typeface="Cambria Math" panose="02040503050406030204" pitchFamily="18" charset="0"/>
                                  </a:rPr>
                                  <m:t> </m:t>
                                </m:r>
                                <m:r>
                                  <a:rPr lang="es-EC" sz="1600">
                                    <a:effectLst/>
                                    <a:latin typeface="Cambria Math" panose="02040503050406030204" pitchFamily="18" charset="0"/>
                                  </a:rPr>
                                  <m:t>𝑻</m:t>
                                </m:r>
                                <m:r>
                                  <a:rPr lang="es-EC" sz="1600">
                                    <a:effectLst/>
                                    <a:latin typeface="Cambria Math" panose="02040503050406030204" pitchFamily="18" charset="0"/>
                                  </a:rPr>
                                  <m:t>é</m:t>
                                </m:r>
                                <m:r>
                                  <a:rPr lang="es-EC" sz="1600">
                                    <a:effectLst/>
                                    <a:latin typeface="Cambria Math" panose="02040503050406030204" pitchFamily="18" charset="0"/>
                                  </a:rPr>
                                  <m:t>𝒓𝒎𝒊𝒄𝒂</m:t>
                                </m:r>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429482394"/>
                      </a:ext>
                    </a:extLst>
                  </a:tr>
                  <a:tr h="398849">
                    <a:tc vMerge="1">
                      <a:txBody>
                        <a:bodyPr/>
                        <a:lstStyle/>
                        <a:p>
                          <a:endParaRPr lang="es-EC"/>
                        </a:p>
                      </a:txBody>
                      <a:tcPr/>
                    </a:tc>
                    <a:tc vMerge="1">
                      <a:txBody>
                        <a:bodyPr/>
                        <a:lstStyle/>
                        <a:p>
                          <a:endParaRPr lang="es-EC"/>
                        </a:p>
                      </a:txBody>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acc>
                                      <m:accPr>
                                        <m:chr m:val="̇"/>
                                        <m:ctrlPr>
                                          <a:rPr lang="es-EC" sz="1600" i="1">
                                            <a:effectLst/>
                                            <a:latin typeface="Cambria Math" panose="02040503050406030204" pitchFamily="18" charset="0"/>
                                          </a:rPr>
                                        </m:ctrlPr>
                                      </m:accPr>
                                      <m:e>
                                        <m:r>
                                          <a:rPr lang="es-EC" sz="1600">
                                            <a:effectLst/>
                                            <a:latin typeface="Cambria Math" panose="02040503050406030204" pitchFamily="18" charset="0"/>
                                          </a:rPr>
                                          <m:t>𝐸</m:t>
                                        </m:r>
                                      </m:e>
                                    </m:acc>
                                  </m:e>
                                  <m:sub>
                                    <m:r>
                                      <a:rPr lang="es-EC" sz="1600">
                                        <a:effectLst/>
                                        <a:latin typeface="Cambria Math" panose="02040503050406030204" pitchFamily="18" charset="0"/>
                                      </a:rPr>
                                      <m:t>𝑎𝑔𝑢𝑎</m:t>
                                    </m:r>
                                  </m:sub>
                                </m:sSub>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acc>
                                      <m:accPr>
                                        <m:chr m:val="̇"/>
                                        <m:ctrlPr>
                                          <a:rPr lang="es-EC" sz="1600" i="1">
                                            <a:effectLst/>
                                            <a:latin typeface="Cambria Math" panose="02040503050406030204" pitchFamily="18" charset="0"/>
                                          </a:rPr>
                                        </m:ctrlPr>
                                      </m:accPr>
                                      <m:e>
                                        <m:r>
                                          <a:rPr lang="es-EC" sz="1600">
                                            <a:effectLst/>
                                            <a:latin typeface="Cambria Math" panose="02040503050406030204" pitchFamily="18" charset="0"/>
                                          </a:rPr>
                                          <m:t>𝐸</m:t>
                                        </m:r>
                                      </m:e>
                                    </m:acc>
                                  </m:e>
                                  <m:sub>
                                    <m:r>
                                      <a:rPr lang="es-EC" sz="1600">
                                        <a:effectLst/>
                                        <a:latin typeface="Cambria Math" panose="02040503050406030204" pitchFamily="18" charset="0"/>
                                      </a:rPr>
                                      <m:t>𝑎𝑖𝑟𝑒</m:t>
                                    </m:r>
                                  </m:sub>
                                </m:sSub>
                              </m:oMath>
                            </m:oMathPara>
                          </a14:m>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r>
                                      <a:rPr lang="es-EC" sz="1600">
                                        <a:effectLst/>
                                        <a:latin typeface="Cambria Math" panose="02040503050406030204" pitchFamily="18" charset="0"/>
                                      </a:rPr>
                                      <m:t>𝜂</m:t>
                                    </m:r>
                                  </m:e>
                                  <m:sub>
                                    <m:r>
                                      <a:rPr lang="es-EC" sz="1600">
                                        <a:effectLst/>
                                        <a:latin typeface="Cambria Math" panose="02040503050406030204" pitchFamily="18" charset="0"/>
                                      </a:rPr>
                                      <m:t>𝑡</m:t>
                                    </m:r>
                                    <m:r>
                                      <a:rPr lang="es-EC" sz="1600">
                                        <a:effectLst/>
                                        <a:latin typeface="Cambria Math" panose="02040503050406030204" pitchFamily="18" charset="0"/>
                                      </a:rPr>
                                      <m:t>1</m:t>
                                    </m:r>
                                  </m:sub>
                                </m:sSub>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r>
                                      <a:rPr lang="es-EC" sz="1600">
                                        <a:effectLst/>
                                        <a:latin typeface="Cambria Math" panose="02040503050406030204" pitchFamily="18" charset="0"/>
                                      </a:rPr>
                                      <m:t>𝜂</m:t>
                                    </m:r>
                                  </m:e>
                                  <m:sub>
                                    <m:r>
                                      <a:rPr lang="es-EC" sz="1600">
                                        <a:effectLst/>
                                        <a:latin typeface="Cambria Math" panose="02040503050406030204" pitchFamily="18" charset="0"/>
                                      </a:rPr>
                                      <m:t>𝑡</m:t>
                                    </m:r>
                                    <m:r>
                                      <a:rPr lang="es-EC" sz="1600">
                                        <a:effectLst/>
                                        <a:latin typeface="Cambria Math" panose="02040503050406030204" pitchFamily="18" charset="0"/>
                                      </a:rPr>
                                      <m:t>2</m:t>
                                    </m:r>
                                  </m:sub>
                                </m:sSub>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r>
                                      <a:rPr lang="es-EC" sz="1600">
                                        <a:effectLst/>
                                        <a:latin typeface="Cambria Math" panose="02040503050406030204" pitchFamily="18" charset="0"/>
                                      </a:rPr>
                                      <m:t>𝜂</m:t>
                                    </m:r>
                                  </m:e>
                                  <m:sub>
                                    <m:r>
                                      <a:rPr lang="es-EC" sz="1600">
                                        <a:effectLst/>
                                        <a:latin typeface="Cambria Math" panose="02040503050406030204" pitchFamily="18" charset="0"/>
                                      </a:rPr>
                                      <m:t>𝑡</m:t>
                                    </m:r>
                                    <m:r>
                                      <a:rPr lang="es-EC" sz="1600">
                                        <a:effectLst/>
                                        <a:latin typeface="Cambria Math" panose="02040503050406030204" pitchFamily="18" charset="0"/>
                                      </a:rPr>
                                      <m:t>3</m:t>
                                    </m:r>
                                  </m:sub>
                                </m:sSub>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r>
                                      <a:rPr lang="es-EC" sz="1600">
                                        <a:effectLst/>
                                        <a:latin typeface="Cambria Math" panose="02040503050406030204" pitchFamily="18" charset="0"/>
                                      </a:rPr>
                                      <m:t>𝜂</m:t>
                                    </m:r>
                                  </m:e>
                                  <m:sub>
                                    <m:r>
                                      <a:rPr lang="es-EC" sz="1600">
                                        <a:effectLst/>
                                        <a:latin typeface="Cambria Math" panose="02040503050406030204" pitchFamily="18" charset="0"/>
                                      </a:rPr>
                                      <m:t>𝑡</m:t>
                                    </m:r>
                                    <m:r>
                                      <a:rPr lang="es-EC" sz="1600">
                                        <a:effectLst/>
                                        <a:latin typeface="Cambria Math" panose="02040503050406030204" pitchFamily="18" charset="0"/>
                                      </a:rPr>
                                      <m:t>4</m:t>
                                    </m:r>
                                  </m:sub>
                                </m:sSub>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072553"/>
                      </a:ext>
                    </a:extLst>
                  </a:tr>
                  <a:tr h="544124">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200" i="1">
                                        <a:effectLst/>
                                        <a:latin typeface="Cambria Math" panose="02040503050406030204" pitchFamily="18" charset="0"/>
                                      </a:rPr>
                                    </m:ctrlPr>
                                  </m:dPr>
                                  <m:e>
                                    <m:f>
                                      <m:fPr>
                                        <m:ctrlPr>
                                          <a:rPr lang="es-EC" sz="1200" i="1">
                                            <a:effectLst/>
                                            <a:latin typeface="Cambria Math" panose="02040503050406030204" pitchFamily="18" charset="0"/>
                                          </a:rPr>
                                        </m:ctrlPr>
                                      </m:fPr>
                                      <m:num>
                                        <m:r>
                                          <a:rPr lang="es-EC" sz="1200">
                                            <a:effectLst/>
                                            <a:latin typeface="Cambria Math" panose="02040503050406030204" pitchFamily="18" charset="0"/>
                                          </a:rPr>
                                          <m:t>𝒌𝒈</m:t>
                                        </m:r>
                                      </m:num>
                                      <m:den>
                                        <m:r>
                                          <a:rPr lang="es-EC" sz="1200">
                                            <a:effectLst/>
                                            <a:latin typeface="Cambria Math" panose="02040503050406030204" pitchFamily="18" charset="0"/>
                                          </a:rPr>
                                          <m:t>𝒔</m:t>
                                        </m:r>
                                      </m:den>
                                    </m:f>
                                  </m:e>
                                </m:d>
                              </m:oMath>
                            </m:oMathPara>
                          </a14:m>
                          <a:endParaRPr lang="es-EC"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200" i="1">
                                        <a:effectLst/>
                                        <a:latin typeface="Cambria Math" panose="02040503050406030204" pitchFamily="18" charset="0"/>
                                      </a:rPr>
                                    </m:ctrlPr>
                                  </m:dPr>
                                  <m:e>
                                    <m:f>
                                      <m:fPr>
                                        <m:ctrlPr>
                                          <a:rPr lang="es-EC" sz="1200" i="1">
                                            <a:effectLst/>
                                            <a:latin typeface="Cambria Math" panose="02040503050406030204" pitchFamily="18" charset="0"/>
                                          </a:rPr>
                                        </m:ctrlPr>
                                      </m:fPr>
                                      <m:num>
                                        <m:r>
                                          <a:rPr lang="es-EC" sz="1200">
                                            <a:effectLst/>
                                            <a:latin typeface="Cambria Math" panose="02040503050406030204" pitchFamily="18" charset="0"/>
                                          </a:rPr>
                                          <m:t>𝑘𝑔</m:t>
                                        </m:r>
                                      </m:num>
                                      <m:den>
                                        <m:r>
                                          <a:rPr lang="es-EC" sz="1200">
                                            <a:effectLst/>
                                            <a:latin typeface="Cambria Math" panose="02040503050406030204" pitchFamily="18" charset="0"/>
                                          </a:rPr>
                                          <m:t>𝑠</m:t>
                                        </m:r>
                                      </m:den>
                                    </m:f>
                                  </m:e>
                                </m:d>
                              </m:oMath>
                            </m:oMathPara>
                          </a14:m>
                          <a:endParaRPr lang="es-EC"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200" i="1">
                                        <a:effectLst/>
                                        <a:latin typeface="Cambria Math" panose="02040503050406030204" pitchFamily="18" charset="0"/>
                                      </a:rPr>
                                    </m:ctrlPr>
                                  </m:dPr>
                                  <m:e>
                                    <m:f>
                                      <m:fPr>
                                        <m:ctrlPr>
                                          <a:rPr lang="es-EC" sz="1200" i="1">
                                            <a:effectLst/>
                                            <a:latin typeface="Cambria Math" panose="02040503050406030204" pitchFamily="18" charset="0"/>
                                          </a:rPr>
                                        </m:ctrlPr>
                                      </m:fPr>
                                      <m:num>
                                        <m:r>
                                          <a:rPr lang="es-EC" sz="1200">
                                            <a:effectLst/>
                                            <a:latin typeface="Cambria Math" panose="02040503050406030204" pitchFamily="18" charset="0"/>
                                          </a:rPr>
                                          <m:t>𝑘𝐽</m:t>
                                        </m:r>
                                      </m:num>
                                      <m:den>
                                        <m:r>
                                          <a:rPr lang="es-EC" sz="1200">
                                            <a:effectLst/>
                                            <a:latin typeface="Cambria Math" panose="02040503050406030204" pitchFamily="18" charset="0"/>
                                          </a:rPr>
                                          <m:t>𝑠</m:t>
                                        </m:r>
                                      </m:den>
                                    </m:f>
                                  </m:e>
                                </m:d>
                              </m:oMath>
                            </m:oMathPara>
                          </a14:m>
                          <a:endParaRPr lang="es-EC"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gridSpan="4">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200">
                                    <a:effectLst/>
                                    <a:latin typeface="Cambria Math" panose="02040503050406030204" pitchFamily="18" charset="0"/>
                                  </a:rPr>
                                  <m:t>[%]</m:t>
                                </m:r>
                              </m:oMath>
                            </m:oMathPara>
                          </a14:m>
                          <a:endParaRPr lang="es-EC"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419630165"/>
                      </a:ext>
                    </a:extLst>
                  </a:tr>
                  <a:tr h="399314">
                    <a:tc>
                      <a:txBody>
                        <a:bodyPr/>
                        <a:lstStyle/>
                        <a:p>
                          <a:pPr algn="ctr">
                            <a:lnSpc>
                              <a:spcPct val="150000"/>
                            </a:lnSpc>
                            <a:spcAft>
                              <a:spcPts val="800"/>
                            </a:spcAft>
                          </a:pPr>
                          <a:r>
                            <a:rPr lang="es-EC" sz="1600">
                              <a:effectLst/>
                            </a:rPr>
                            <a:t>0.0346</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dirty="0">
                              <a:effectLst/>
                            </a:rPr>
                            <a:t>0.0378</a:t>
                          </a:r>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dirty="0">
                              <a:effectLst/>
                            </a:rPr>
                            <a:t>90.636</a:t>
                          </a:r>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91.176</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45.83</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48.89</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73.76</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dirty="0">
                              <a:effectLst/>
                            </a:rPr>
                            <a:t>73.33</a:t>
                          </a:r>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1504953"/>
                      </a:ext>
                    </a:extLst>
                  </a:tr>
                </a:tbl>
              </a:graphicData>
            </a:graphic>
          </p:graphicFrame>
        </mc:Choice>
        <mc:Fallback xmlns="">
          <p:graphicFrame>
            <p:nvGraphicFramePr>
              <p:cNvPr id="5" name="Tabla 4">
                <a:extLst>
                  <a:ext uri="{FF2B5EF4-FFF2-40B4-BE49-F238E27FC236}">
                    <a16:creationId xmlns:a16="http://schemas.microsoft.com/office/drawing/2014/main" id="{3B013929-EA04-45A9-B37B-5AFDD1D48F6E}"/>
                  </a:ext>
                </a:extLst>
              </p:cNvPr>
              <p:cNvGraphicFramePr>
                <a:graphicFrameLocks noGrp="1"/>
              </p:cNvGraphicFramePr>
              <p:nvPr>
                <p:extLst>
                  <p:ext uri="{D42A27DB-BD31-4B8C-83A1-F6EECF244321}">
                    <p14:modId xmlns:p14="http://schemas.microsoft.com/office/powerpoint/2010/main" val="3806849152"/>
                  </p:ext>
                </p:extLst>
              </p:nvPr>
            </p:nvGraphicFramePr>
            <p:xfrm>
              <a:off x="648069" y="838183"/>
              <a:ext cx="10585142" cy="2483257"/>
            </p:xfrm>
            <a:graphic>
              <a:graphicData uri="http://schemas.openxmlformats.org/drawingml/2006/table">
                <a:tbl>
                  <a:tblPr firstRow="1" firstCol="1" bandRow="1">
                    <a:tableStyleId>{C083E6E3-FA7D-4D7B-A595-EF9225AFEA82}</a:tableStyleId>
                  </a:tblPr>
                  <a:tblGrid>
                    <a:gridCol w="1446787">
                      <a:extLst>
                        <a:ext uri="{9D8B030D-6E8A-4147-A177-3AD203B41FA5}">
                          <a16:colId xmlns:a16="http://schemas.microsoft.com/office/drawing/2014/main" val="920959118"/>
                        </a:ext>
                      </a:extLst>
                    </a:gridCol>
                    <a:gridCol w="1442565">
                      <a:extLst>
                        <a:ext uri="{9D8B030D-6E8A-4147-A177-3AD203B41FA5}">
                          <a16:colId xmlns:a16="http://schemas.microsoft.com/office/drawing/2014/main" val="1565259897"/>
                        </a:ext>
                      </a:extLst>
                    </a:gridCol>
                    <a:gridCol w="1442565">
                      <a:extLst>
                        <a:ext uri="{9D8B030D-6E8A-4147-A177-3AD203B41FA5}">
                          <a16:colId xmlns:a16="http://schemas.microsoft.com/office/drawing/2014/main" val="2126137423"/>
                        </a:ext>
                      </a:extLst>
                    </a:gridCol>
                    <a:gridCol w="1442565">
                      <a:extLst>
                        <a:ext uri="{9D8B030D-6E8A-4147-A177-3AD203B41FA5}">
                          <a16:colId xmlns:a16="http://schemas.microsoft.com/office/drawing/2014/main" val="3150979246"/>
                        </a:ext>
                      </a:extLst>
                    </a:gridCol>
                    <a:gridCol w="1260867">
                      <a:extLst>
                        <a:ext uri="{9D8B030D-6E8A-4147-A177-3AD203B41FA5}">
                          <a16:colId xmlns:a16="http://schemas.microsoft.com/office/drawing/2014/main" val="1888536657"/>
                        </a:ext>
                      </a:extLst>
                    </a:gridCol>
                    <a:gridCol w="1260867">
                      <a:extLst>
                        <a:ext uri="{9D8B030D-6E8A-4147-A177-3AD203B41FA5}">
                          <a16:colId xmlns:a16="http://schemas.microsoft.com/office/drawing/2014/main" val="2212819365"/>
                        </a:ext>
                      </a:extLst>
                    </a:gridCol>
                    <a:gridCol w="1260867">
                      <a:extLst>
                        <a:ext uri="{9D8B030D-6E8A-4147-A177-3AD203B41FA5}">
                          <a16:colId xmlns:a16="http://schemas.microsoft.com/office/drawing/2014/main" val="2897996506"/>
                        </a:ext>
                      </a:extLst>
                    </a:gridCol>
                    <a:gridCol w="1028059">
                      <a:extLst>
                        <a:ext uri="{9D8B030D-6E8A-4147-A177-3AD203B41FA5}">
                          <a16:colId xmlns:a16="http://schemas.microsoft.com/office/drawing/2014/main" val="1078208716"/>
                        </a:ext>
                      </a:extLst>
                    </a:gridCol>
                  </a:tblGrid>
                  <a:tr h="327914">
                    <a:tc gridSpan="8">
                      <a:txBody>
                        <a:bodyPr/>
                        <a:lstStyle/>
                        <a:p>
                          <a:pPr algn="ctr">
                            <a:lnSpc>
                              <a:spcPct val="150000"/>
                            </a:lnSpc>
                            <a:spcAft>
                              <a:spcPts val="800"/>
                            </a:spcAft>
                          </a:pPr>
                          <a:r>
                            <a:rPr lang="es-EC" sz="1600" dirty="0">
                              <a:effectLst/>
                            </a:rPr>
                            <a:t>Iniciales</a:t>
                          </a:r>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192701975"/>
                      </a:ext>
                    </a:extLst>
                  </a:tr>
                  <a:tr h="521970">
                    <a:tc rowSpan="2">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2" t="-32164" r="-633755" b="-112281"/>
                          </a:stretch>
                        </a:blipFill>
                      </a:tcPr>
                    </a:tc>
                    <a:tc rowSpan="2">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422" t="-32164" r="-533755" b="-112281"/>
                          </a:stretch>
                        </a:blipFill>
                      </a:tcPr>
                    </a:tc>
                    <a:tc gridSpan="2">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211" t="-63953" r="-166878" b="-322093"/>
                          </a:stretch>
                        </a:blipFill>
                      </a:tcPr>
                    </a:tc>
                    <a:tc hMerge="1">
                      <a:txBody>
                        <a:bodyPr/>
                        <a:lstStyle/>
                        <a:p>
                          <a:endParaRPr lang="es-EC"/>
                        </a:p>
                      </a:txBody>
                      <a:tcPr/>
                    </a:tc>
                    <a:tc gridSpan="4">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20279" t="-63953" r="-253" b="-322093"/>
                          </a:stretch>
                        </a:blip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429482394"/>
                      </a:ext>
                    </a:extLst>
                  </a:tr>
                  <a:tr h="521970">
                    <a:tc vMerge="1">
                      <a:txBody>
                        <a:bodyPr/>
                        <a:lstStyle/>
                        <a:p>
                          <a:endParaRPr lang="es-EC"/>
                        </a:p>
                      </a:txBody>
                      <a:tcPr/>
                    </a:tc>
                    <a:tc vMerge="1">
                      <a:txBody>
                        <a:bodyPr/>
                        <a:lstStyle/>
                        <a:p>
                          <a:endParaRPr lang="es-EC"/>
                        </a:p>
                      </a:txBody>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422" t="-165882" r="-433755" b="-225882"/>
                          </a:stretch>
                        </a:blipFill>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00422" t="-165882" r="-333755" b="-225882"/>
                          </a:stretch>
                        </a:blipFill>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60680" t="-165882" r="-283981" b="-225882"/>
                          </a:stretch>
                        </a:blipFill>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57971" t="-165882" r="-182609" b="-225882"/>
                          </a:stretch>
                        </a:blipFill>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657971" t="-165882" r="-82609" b="-225882"/>
                          </a:stretch>
                        </a:blipFill>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928402" t="-165882" r="-1183" b="-225882"/>
                          </a:stretch>
                        </a:blipFill>
                      </a:tcPr>
                    </a:tc>
                    <a:extLst>
                      <a:ext uri="{0D108BD9-81ED-4DB2-BD59-A6C34878D82A}">
                        <a16:rowId xmlns:a16="http://schemas.microsoft.com/office/drawing/2014/main" val="162072553"/>
                      </a:ext>
                    </a:extLst>
                  </a:tr>
                  <a:tr h="712089">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2" t="-193162" r="-633755" b="-64103"/>
                          </a:stretch>
                        </a:blipFill>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422" t="-193162" r="-533755" b="-64103"/>
                          </a:stretch>
                        </a:blipFill>
                      </a:tcPr>
                    </a:tc>
                    <a:tc gridSpan="2">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211" t="-193162" r="-166878" b="-64103"/>
                          </a:stretch>
                        </a:blipFill>
                      </a:tcPr>
                    </a:tc>
                    <a:tc hMerge="1">
                      <a:txBody>
                        <a:bodyPr/>
                        <a:lstStyle/>
                        <a:p>
                          <a:endParaRPr lang="es-EC"/>
                        </a:p>
                      </a:txBody>
                      <a:tcPr/>
                    </a:tc>
                    <a:tc gridSpan="4">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20279" t="-193162" r="-253" b="-64103"/>
                          </a:stretch>
                        </a:blip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419630165"/>
                      </a:ext>
                    </a:extLst>
                  </a:tr>
                  <a:tr h="399314">
                    <a:tc>
                      <a:txBody>
                        <a:bodyPr/>
                        <a:lstStyle/>
                        <a:p>
                          <a:pPr algn="ctr">
                            <a:lnSpc>
                              <a:spcPct val="150000"/>
                            </a:lnSpc>
                            <a:spcAft>
                              <a:spcPts val="800"/>
                            </a:spcAft>
                          </a:pPr>
                          <a:r>
                            <a:rPr lang="es-EC" sz="1600">
                              <a:effectLst/>
                            </a:rPr>
                            <a:t>0.0346</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dirty="0">
                              <a:effectLst/>
                            </a:rPr>
                            <a:t>0.0378</a:t>
                          </a:r>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dirty="0">
                              <a:effectLst/>
                            </a:rPr>
                            <a:t>90.636</a:t>
                          </a:r>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91.176</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45.83</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48.89</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73.76</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dirty="0">
                              <a:effectLst/>
                            </a:rPr>
                            <a:t>73.33</a:t>
                          </a:r>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150495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 name="Tabla 6">
                <a:extLst>
                  <a:ext uri="{FF2B5EF4-FFF2-40B4-BE49-F238E27FC236}">
                    <a16:creationId xmlns:a16="http://schemas.microsoft.com/office/drawing/2014/main" id="{4FE7823F-8D03-4C12-8656-DAFCFBB229D8}"/>
                  </a:ext>
                </a:extLst>
              </p:cNvPr>
              <p:cNvGraphicFramePr>
                <a:graphicFrameLocks noGrp="1"/>
              </p:cNvGraphicFramePr>
              <p:nvPr>
                <p:extLst>
                  <p:ext uri="{D42A27DB-BD31-4B8C-83A1-F6EECF244321}">
                    <p14:modId xmlns:p14="http://schemas.microsoft.com/office/powerpoint/2010/main" val="1709900282"/>
                  </p:ext>
                </p:extLst>
              </p:nvPr>
            </p:nvGraphicFramePr>
            <p:xfrm>
              <a:off x="648068" y="3324688"/>
              <a:ext cx="10585147" cy="2556286"/>
            </p:xfrm>
            <a:graphic>
              <a:graphicData uri="http://schemas.openxmlformats.org/drawingml/2006/table">
                <a:tbl>
                  <a:tblPr firstRow="1" firstCol="1" bandRow="1">
                    <a:tableStyleId>{C083E6E3-FA7D-4D7B-A595-EF9225AFEA82}</a:tableStyleId>
                  </a:tblPr>
                  <a:tblGrid>
                    <a:gridCol w="1434855">
                      <a:extLst>
                        <a:ext uri="{9D8B030D-6E8A-4147-A177-3AD203B41FA5}">
                          <a16:colId xmlns:a16="http://schemas.microsoft.com/office/drawing/2014/main" val="4240873854"/>
                        </a:ext>
                      </a:extLst>
                    </a:gridCol>
                    <a:gridCol w="1426780">
                      <a:extLst>
                        <a:ext uri="{9D8B030D-6E8A-4147-A177-3AD203B41FA5}">
                          <a16:colId xmlns:a16="http://schemas.microsoft.com/office/drawing/2014/main" val="8440142"/>
                        </a:ext>
                      </a:extLst>
                    </a:gridCol>
                    <a:gridCol w="1426780">
                      <a:extLst>
                        <a:ext uri="{9D8B030D-6E8A-4147-A177-3AD203B41FA5}">
                          <a16:colId xmlns:a16="http://schemas.microsoft.com/office/drawing/2014/main" val="4012569156"/>
                        </a:ext>
                      </a:extLst>
                    </a:gridCol>
                    <a:gridCol w="1608459">
                      <a:extLst>
                        <a:ext uri="{9D8B030D-6E8A-4147-A177-3AD203B41FA5}">
                          <a16:colId xmlns:a16="http://schemas.microsoft.com/office/drawing/2014/main" val="1405023609"/>
                        </a:ext>
                      </a:extLst>
                    </a:gridCol>
                    <a:gridCol w="1245103">
                      <a:extLst>
                        <a:ext uri="{9D8B030D-6E8A-4147-A177-3AD203B41FA5}">
                          <a16:colId xmlns:a16="http://schemas.microsoft.com/office/drawing/2014/main" val="2120678352"/>
                        </a:ext>
                      </a:extLst>
                    </a:gridCol>
                    <a:gridCol w="1245103">
                      <a:extLst>
                        <a:ext uri="{9D8B030D-6E8A-4147-A177-3AD203B41FA5}">
                          <a16:colId xmlns:a16="http://schemas.microsoft.com/office/drawing/2014/main" val="407234301"/>
                        </a:ext>
                      </a:extLst>
                    </a:gridCol>
                    <a:gridCol w="1245103">
                      <a:extLst>
                        <a:ext uri="{9D8B030D-6E8A-4147-A177-3AD203B41FA5}">
                          <a16:colId xmlns:a16="http://schemas.microsoft.com/office/drawing/2014/main" val="966904241"/>
                        </a:ext>
                      </a:extLst>
                    </a:gridCol>
                    <a:gridCol w="952964">
                      <a:extLst>
                        <a:ext uri="{9D8B030D-6E8A-4147-A177-3AD203B41FA5}">
                          <a16:colId xmlns:a16="http://schemas.microsoft.com/office/drawing/2014/main" val="724521860"/>
                        </a:ext>
                      </a:extLst>
                    </a:gridCol>
                  </a:tblGrid>
                  <a:tr h="226554">
                    <a:tc gridSpan="8">
                      <a:txBody>
                        <a:bodyPr/>
                        <a:lstStyle/>
                        <a:p>
                          <a:pPr algn="ctr">
                            <a:lnSpc>
                              <a:spcPct val="150000"/>
                            </a:lnSpc>
                            <a:spcAft>
                              <a:spcPts val="800"/>
                            </a:spcAft>
                          </a:pPr>
                          <a:r>
                            <a:rPr lang="es-EC" sz="1600" dirty="0">
                              <a:effectLst/>
                            </a:rPr>
                            <a:t>Finales </a:t>
                          </a:r>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483881366"/>
                      </a:ext>
                    </a:extLst>
                  </a:tr>
                  <a:tr h="391220">
                    <a:tc rowSpan="2">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acc>
                                      <m:accPr>
                                        <m:chr m:val="̇"/>
                                        <m:ctrlPr>
                                          <a:rPr lang="es-EC" sz="1600" i="1">
                                            <a:effectLst/>
                                            <a:latin typeface="Cambria Math" panose="02040503050406030204" pitchFamily="18" charset="0"/>
                                          </a:rPr>
                                        </m:ctrlPr>
                                      </m:accPr>
                                      <m:e>
                                        <m:r>
                                          <a:rPr lang="es-EC" sz="1600">
                                            <a:effectLst/>
                                            <a:latin typeface="Cambria Math" panose="02040503050406030204" pitchFamily="18" charset="0"/>
                                          </a:rPr>
                                          <m:t>𝒎</m:t>
                                        </m:r>
                                      </m:e>
                                    </m:acc>
                                  </m:e>
                                  <m:sub>
                                    <m:r>
                                      <a:rPr lang="es-EC" sz="1600">
                                        <a:effectLst/>
                                        <a:latin typeface="Cambria Math" panose="02040503050406030204" pitchFamily="18" charset="0"/>
                                      </a:rPr>
                                      <m:t>𝒓</m:t>
                                    </m:r>
                                  </m:sub>
                                </m:sSub>
                              </m:oMath>
                            </m:oMathPara>
                          </a14:m>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449580"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acc>
                                      <m:accPr>
                                        <m:chr m:val="̇"/>
                                        <m:ctrlPr>
                                          <a:rPr lang="es-EC" sz="1600" i="1">
                                            <a:effectLst/>
                                            <a:latin typeface="Cambria Math" panose="02040503050406030204" pitchFamily="18" charset="0"/>
                                          </a:rPr>
                                        </m:ctrlPr>
                                      </m:accPr>
                                      <m:e>
                                        <m:r>
                                          <a:rPr lang="es-EC" sz="1600">
                                            <a:effectLst/>
                                            <a:latin typeface="Cambria Math" panose="02040503050406030204" pitchFamily="18" charset="0"/>
                                          </a:rPr>
                                          <m:t>𝒎</m:t>
                                        </m:r>
                                      </m:e>
                                    </m:acc>
                                  </m:e>
                                  <m:sub>
                                    <m:r>
                                      <a:rPr lang="es-EC" sz="1600">
                                        <a:effectLst/>
                                        <a:latin typeface="Cambria Math" panose="02040503050406030204" pitchFamily="18" charset="0"/>
                                      </a:rPr>
                                      <m:t>𝒓𝒆𝒙𝒑</m:t>
                                    </m:r>
                                  </m:sub>
                                </m:sSub>
                              </m:oMath>
                            </m:oMathPara>
                          </a14:m>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acc>
                                      <m:accPr>
                                        <m:chr m:val="̇"/>
                                        <m:ctrlPr>
                                          <a:rPr lang="es-EC" sz="1600" i="1">
                                            <a:effectLst/>
                                            <a:latin typeface="Cambria Math" panose="02040503050406030204" pitchFamily="18" charset="0"/>
                                          </a:rPr>
                                        </m:ctrlPr>
                                      </m:accPr>
                                      <m:e>
                                        <m:r>
                                          <a:rPr lang="es-EC" sz="1600">
                                            <a:effectLst/>
                                            <a:latin typeface="Cambria Math" panose="02040503050406030204" pitchFamily="18" charset="0"/>
                                          </a:rPr>
                                          <m:t>𝑬</m:t>
                                        </m:r>
                                      </m:e>
                                    </m:acc>
                                  </m:e>
                                  <m:sub>
                                    <m:r>
                                      <a:rPr lang="es-EC" sz="1600">
                                        <a:effectLst/>
                                        <a:latin typeface="Cambria Math" panose="02040503050406030204" pitchFamily="18" charset="0"/>
                                      </a:rPr>
                                      <m:t>𝒅𝒊𝒔𝒊𝒑𝒂𝒅𝒂</m:t>
                                    </m:r>
                                  </m:sub>
                                </m:sSub>
                              </m:oMath>
                            </m:oMathPara>
                          </a14:m>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gridSpan="4">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𝑬𝒇𝒊𝒄𝒊𝒆𝒏𝒄𝒊𝒂</m:t>
                                </m:r>
                                <m:r>
                                  <a:rPr lang="es-EC" sz="1600">
                                    <a:effectLst/>
                                    <a:latin typeface="Cambria Math" panose="02040503050406030204" pitchFamily="18" charset="0"/>
                                  </a:rPr>
                                  <m:t> </m:t>
                                </m:r>
                                <m:r>
                                  <a:rPr lang="es-EC" sz="1600">
                                    <a:effectLst/>
                                    <a:latin typeface="Cambria Math" panose="02040503050406030204" pitchFamily="18" charset="0"/>
                                  </a:rPr>
                                  <m:t>𝑻</m:t>
                                </m:r>
                                <m:r>
                                  <a:rPr lang="es-EC" sz="1600">
                                    <a:effectLst/>
                                    <a:latin typeface="Cambria Math" panose="02040503050406030204" pitchFamily="18" charset="0"/>
                                  </a:rPr>
                                  <m:t>é</m:t>
                                </m:r>
                                <m:r>
                                  <a:rPr lang="es-EC" sz="1600">
                                    <a:effectLst/>
                                    <a:latin typeface="Cambria Math" panose="02040503050406030204" pitchFamily="18" charset="0"/>
                                  </a:rPr>
                                  <m:t>𝒓𝒎𝒊𝒄𝒂</m:t>
                                </m:r>
                              </m:oMath>
                            </m:oMathPara>
                          </a14:m>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59517053"/>
                      </a:ext>
                    </a:extLst>
                  </a:tr>
                  <a:tr h="392433">
                    <a:tc vMerge="1">
                      <a:txBody>
                        <a:bodyPr/>
                        <a:lstStyle/>
                        <a:p>
                          <a:endParaRPr lang="es-EC"/>
                        </a:p>
                      </a:txBody>
                      <a:tcPr/>
                    </a:tc>
                    <a:tc vMerge="1">
                      <a:txBody>
                        <a:bodyPr/>
                        <a:lstStyle/>
                        <a:p>
                          <a:endParaRPr lang="es-EC"/>
                        </a:p>
                      </a:txBody>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acc>
                                      <m:accPr>
                                        <m:chr m:val="̇"/>
                                        <m:ctrlPr>
                                          <a:rPr lang="es-EC" sz="1600" i="1">
                                            <a:effectLst/>
                                            <a:latin typeface="Cambria Math" panose="02040503050406030204" pitchFamily="18" charset="0"/>
                                          </a:rPr>
                                        </m:ctrlPr>
                                      </m:accPr>
                                      <m:e>
                                        <m:r>
                                          <a:rPr lang="es-EC" sz="1600">
                                            <a:effectLst/>
                                            <a:latin typeface="Cambria Math" panose="02040503050406030204" pitchFamily="18" charset="0"/>
                                          </a:rPr>
                                          <m:t>𝐸</m:t>
                                        </m:r>
                                      </m:e>
                                    </m:acc>
                                  </m:e>
                                  <m:sub>
                                    <m:r>
                                      <a:rPr lang="es-EC" sz="1600">
                                        <a:effectLst/>
                                        <a:latin typeface="Cambria Math" panose="02040503050406030204" pitchFamily="18" charset="0"/>
                                      </a:rPr>
                                      <m:t>𝑎𝑔𝑢𝑎</m:t>
                                    </m:r>
                                  </m:sub>
                                </m:sSub>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acc>
                                      <m:accPr>
                                        <m:chr m:val="̇"/>
                                        <m:ctrlPr>
                                          <a:rPr lang="es-EC" sz="1600" i="1">
                                            <a:effectLst/>
                                            <a:latin typeface="Cambria Math" panose="02040503050406030204" pitchFamily="18" charset="0"/>
                                          </a:rPr>
                                        </m:ctrlPr>
                                      </m:accPr>
                                      <m:e>
                                        <m:r>
                                          <a:rPr lang="es-EC" sz="1600">
                                            <a:effectLst/>
                                            <a:latin typeface="Cambria Math" panose="02040503050406030204" pitchFamily="18" charset="0"/>
                                          </a:rPr>
                                          <m:t>𝐸</m:t>
                                        </m:r>
                                      </m:e>
                                    </m:acc>
                                  </m:e>
                                  <m:sub>
                                    <m:r>
                                      <a:rPr lang="es-EC" sz="1600">
                                        <a:effectLst/>
                                        <a:latin typeface="Cambria Math" panose="02040503050406030204" pitchFamily="18" charset="0"/>
                                      </a:rPr>
                                      <m:t>𝑎𝑖𝑟𝑒</m:t>
                                    </m:r>
                                  </m:sub>
                                </m:sSub>
                              </m:oMath>
                            </m:oMathPara>
                          </a14:m>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r>
                                      <a:rPr lang="es-EC" sz="1600">
                                        <a:effectLst/>
                                        <a:latin typeface="Cambria Math" panose="02040503050406030204" pitchFamily="18" charset="0"/>
                                      </a:rPr>
                                      <m:t>𝜂</m:t>
                                    </m:r>
                                  </m:e>
                                  <m:sub>
                                    <m:r>
                                      <a:rPr lang="es-EC" sz="1600">
                                        <a:effectLst/>
                                        <a:latin typeface="Cambria Math" panose="02040503050406030204" pitchFamily="18" charset="0"/>
                                      </a:rPr>
                                      <m:t>𝑡</m:t>
                                    </m:r>
                                    <m:r>
                                      <a:rPr lang="es-EC" sz="1600">
                                        <a:effectLst/>
                                        <a:latin typeface="Cambria Math" panose="02040503050406030204" pitchFamily="18" charset="0"/>
                                      </a:rPr>
                                      <m:t>1</m:t>
                                    </m:r>
                                  </m:sub>
                                </m:sSub>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r>
                                      <a:rPr lang="es-EC" sz="1600">
                                        <a:effectLst/>
                                        <a:latin typeface="Cambria Math" panose="02040503050406030204" pitchFamily="18" charset="0"/>
                                      </a:rPr>
                                      <m:t>𝜂</m:t>
                                    </m:r>
                                  </m:e>
                                  <m:sub>
                                    <m:r>
                                      <a:rPr lang="es-EC" sz="1600">
                                        <a:effectLst/>
                                        <a:latin typeface="Cambria Math" panose="02040503050406030204" pitchFamily="18" charset="0"/>
                                      </a:rPr>
                                      <m:t>𝑡</m:t>
                                    </m:r>
                                    <m:r>
                                      <a:rPr lang="es-EC" sz="1600">
                                        <a:effectLst/>
                                        <a:latin typeface="Cambria Math" panose="02040503050406030204" pitchFamily="18" charset="0"/>
                                      </a:rPr>
                                      <m:t>2</m:t>
                                    </m:r>
                                  </m:sub>
                                </m:sSub>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r>
                                      <a:rPr lang="es-EC" sz="1600">
                                        <a:effectLst/>
                                        <a:latin typeface="Cambria Math" panose="02040503050406030204" pitchFamily="18" charset="0"/>
                                      </a:rPr>
                                      <m:t>𝜂</m:t>
                                    </m:r>
                                  </m:e>
                                  <m:sub>
                                    <m:r>
                                      <a:rPr lang="es-EC" sz="1600">
                                        <a:effectLst/>
                                        <a:latin typeface="Cambria Math" panose="02040503050406030204" pitchFamily="18" charset="0"/>
                                      </a:rPr>
                                      <m:t>𝑡</m:t>
                                    </m:r>
                                    <m:r>
                                      <a:rPr lang="es-EC" sz="1600">
                                        <a:effectLst/>
                                        <a:latin typeface="Cambria Math" panose="02040503050406030204" pitchFamily="18" charset="0"/>
                                      </a:rPr>
                                      <m:t>3</m:t>
                                    </m:r>
                                  </m:sub>
                                </m:sSub>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r>
                                      <a:rPr lang="es-EC" sz="1600">
                                        <a:effectLst/>
                                        <a:latin typeface="Cambria Math" panose="02040503050406030204" pitchFamily="18" charset="0"/>
                                      </a:rPr>
                                      <m:t>𝜂</m:t>
                                    </m:r>
                                  </m:e>
                                  <m:sub>
                                    <m:r>
                                      <a:rPr lang="es-EC" sz="1600">
                                        <a:effectLst/>
                                        <a:latin typeface="Cambria Math" panose="02040503050406030204" pitchFamily="18" charset="0"/>
                                      </a:rPr>
                                      <m:t>𝑡</m:t>
                                    </m:r>
                                    <m:r>
                                      <a:rPr lang="es-EC" sz="1600">
                                        <a:effectLst/>
                                        <a:latin typeface="Cambria Math" panose="02040503050406030204" pitchFamily="18" charset="0"/>
                                      </a:rPr>
                                      <m:t>4</m:t>
                                    </m:r>
                                  </m:sub>
                                </m:sSub>
                              </m:oMath>
                            </m:oMathPara>
                          </a14:m>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4434567"/>
                      </a:ext>
                    </a:extLst>
                  </a:tr>
                  <a:tr h="664348">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200" i="1">
                                        <a:effectLst/>
                                        <a:latin typeface="Cambria Math" panose="02040503050406030204" pitchFamily="18" charset="0"/>
                                      </a:rPr>
                                    </m:ctrlPr>
                                  </m:dPr>
                                  <m:e>
                                    <m:f>
                                      <m:fPr>
                                        <m:ctrlPr>
                                          <a:rPr lang="es-EC" sz="1200" i="1">
                                            <a:effectLst/>
                                            <a:latin typeface="Cambria Math" panose="02040503050406030204" pitchFamily="18" charset="0"/>
                                          </a:rPr>
                                        </m:ctrlPr>
                                      </m:fPr>
                                      <m:num>
                                        <m:r>
                                          <a:rPr lang="es-EC" sz="1200">
                                            <a:effectLst/>
                                            <a:latin typeface="Cambria Math" panose="02040503050406030204" pitchFamily="18" charset="0"/>
                                          </a:rPr>
                                          <m:t>𝒌𝒈</m:t>
                                        </m:r>
                                      </m:num>
                                      <m:den>
                                        <m:r>
                                          <a:rPr lang="es-EC" sz="1200">
                                            <a:effectLst/>
                                            <a:latin typeface="Cambria Math" panose="02040503050406030204" pitchFamily="18" charset="0"/>
                                          </a:rPr>
                                          <m:t>𝒔</m:t>
                                        </m:r>
                                      </m:den>
                                    </m:f>
                                  </m:e>
                                </m:d>
                              </m:oMath>
                            </m:oMathPara>
                          </a14:m>
                          <a:endParaRPr lang="es-EC"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200" i="1">
                                        <a:effectLst/>
                                        <a:latin typeface="Cambria Math" panose="02040503050406030204" pitchFamily="18" charset="0"/>
                                      </a:rPr>
                                    </m:ctrlPr>
                                  </m:dPr>
                                  <m:e>
                                    <m:f>
                                      <m:fPr>
                                        <m:ctrlPr>
                                          <a:rPr lang="es-EC" sz="1200" i="1">
                                            <a:effectLst/>
                                            <a:latin typeface="Cambria Math" panose="02040503050406030204" pitchFamily="18" charset="0"/>
                                          </a:rPr>
                                        </m:ctrlPr>
                                      </m:fPr>
                                      <m:num>
                                        <m:r>
                                          <a:rPr lang="es-EC" sz="1200">
                                            <a:effectLst/>
                                            <a:latin typeface="Cambria Math" panose="02040503050406030204" pitchFamily="18" charset="0"/>
                                          </a:rPr>
                                          <m:t>𝑘𝑔</m:t>
                                        </m:r>
                                      </m:num>
                                      <m:den>
                                        <m:r>
                                          <a:rPr lang="es-EC" sz="1200">
                                            <a:effectLst/>
                                            <a:latin typeface="Cambria Math" panose="02040503050406030204" pitchFamily="18" charset="0"/>
                                          </a:rPr>
                                          <m:t>𝑠</m:t>
                                        </m:r>
                                      </m:den>
                                    </m:f>
                                  </m:e>
                                </m:d>
                              </m:oMath>
                            </m:oMathPara>
                          </a14:m>
                          <a:endParaRPr lang="es-EC"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EC" sz="1200" i="1">
                                        <a:effectLst/>
                                        <a:latin typeface="Cambria Math" panose="02040503050406030204" pitchFamily="18" charset="0"/>
                                      </a:rPr>
                                    </m:ctrlPr>
                                  </m:dPr>
                                  <m:e>
                                    <m:f>
                                      <m:fPr>
                                        <m:ctrlPr>
                                          <a:rPr lang="es-EC" sz="1200" i="1">
                                            <a:effectLst/>
                                            <a:latin typeface="Cambria Math" panose="02040503050406030204" pitchFamily="18" charset="0"/>
                                          </a:rPr>
                                        </m:ctrlPr>
                                      </m:fPr>
                                      <m:num>
                                        <m:r>
                                          <a:rPr lang="es-EC" sz="1200">
                                            <a:effectLst/>
                                            <a:latin typeface="Cambria Math" panose="02040503050406030204" pitchFamily="18" charset="0"/>
                                          </a:rPr>
                                          <m:t>𝑘𝐽</m:t>
                                        </m:r>
                                      </m:num>
                                      <m:den>
                                        <m:r>
                                          <a:rPr lang="es-EC" sz="1200">
                                            <a:effectLst/>
                                            <a:latin typeface="Cambria Math" panose="02040503050406030204" pitchFamily="18" charset="0"/>
                                          </a:rPr>
                                          <m:t>𝑠</m:t>
                                        </m:r>
                                      </m:den>
                                    </m:f>
                                  </m:e>
                                </m:d>
                              </m:oMath>
                            </m:oMathPara>
                          </a14:m>
                          <a:endParaRPr lang="es-EC"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gridSpan="4">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200">
                                    <a:effectLst/>
                                    <a:latin typeface="Cambria Math" panose="02040503050406030204" pitchFamily="18" charset="0"/>
                                  </a:rPr>
                                  <m:t>[%]</m:t>
                                </m:r>
                              </m:oMath>
                            </m:oMathPara>
                          </a14:m>
                          <a:endParaRPr lang="es-EC"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31275884"/>
                      </a:ext>
                    </a:extLst>
                  </a:tr>
                  <a:tr h="479201">
                    <a:tc>
                      <a:txBody>
                        <a:bodyPr/>
                        <a:lstStyle/>
                        <a:p>
                          <a:pPr algn="ctr">
                            <a:lnSpc>
                              <a:spcPct val="150000"/>
                            </a:lnSpc>
                            <a:spcAft>
                              <a:spcPts val="800"/>
                            </a:spcAft>
                          </a:pPr>
                          <a:r>
                            <a:rPr lang="es-EC" sz="1600">
                              <a:effectLst/>
                            </a:rPr>
                            <a:t>0.0367</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0.0402</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98.860</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101.398</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49.48</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51.06</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80.01</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dirty="0">
                              <a:effectLst/>
                            </a:rPr>
                            <a:t>82.03</a:t>
                          </a:r>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5005011"/>
                      </a:ext>
                    </a:extLst>
                  </a:tr>
                </a:tbl>
              </a:graphicData>
            </a:graphic>
          </p:graphicFrame>
        </mc:Choice>
        <mc:Fallback xmlns="">
          <p:graphicFrame>
            <p:nvGraphicFramePr>
              <p:cNvPr id="7" name="Tabla 6">
                <a:extLst>
                  <a:ext uri="{FF2B5EF4-FFF2-40B4-BE49-F238E27FC236}">
                    <a16:creationId xmlns:a16="http://schemas.microsoft.com/office/drawing/2014/main" id="{4FE7823F-8D03-4C12-8656-DAFCFBB229D8}"/>
                  </a:ext>
                </a:extLst>
              </p:cNvPr>
              <p:cNvGraphicFramePr>
                <a:graphicFrameLocks noGrp="1"/>
              </p:cNvGraphicFramePr>
              <p:nvPr>
                <p:extLst>
                  <p:ext uri="{D42A27DB-BD31-4B8C-83A1-F6EECF244321}">
                    <p14:modId xmlns:p14="http://schemas.microsoft.com/office/powerpoint/2010/main" val="1709900282"/>
                  </p:ext>
                </p:extLst>
              </p:nvPr>
            </p:nvGraphicFramePr>
            <p:xfrm>
              <a:off x="648068" y="3324688"/>
              <a:ext cx="10585147" cy="2561239"/>
            </p:xfrm>
            <a:graphic>
              <a:graphicData uri="http://schemas.openxmlformats.org/drawingml/2006/table">
                <a:tbl>
                  <a:tblPr firstRow="1" firstCol="1" bandRow="1">
                    <a:tableStyleId>{C083E6E3-FA7D-4D7B-A595-EF9225AFEA82}</a:tableStyleId>
                  </a:tblPr>
                  <a:tblGrid>
                    <a:gridCol w="1434855">
                      <a:extLst>
                        <a:ext uri="{9D8B030D-6E8A-4147-A177-3AD203B41FA5}">
                          <a16:colId xmlns:a16="http://schemas.microsoft.com/office/drawing/2014/main" val="4240873854"/>
                        </a:ext>
                      </a:extLst>
                    </a:gridCol>
                    <a:gridCol w="1426780">
                      <a:extLst>
                        <a:ext uri="{9D8B030D-6E8A-4147-A177-3AD203B41FA5}">
                          <a16:colId xmlns:a16="http://schemas.microsoft.com/office/drawing/2014/main" val="8440142"/>
                        </a:ext>
                      </a:extLst>
                    </a:gridCol>
                    <a:gridCol w="1426780">
                      <a:extLst>
                        <a:ext uri="{9D8B030D-6E8A-4147-A177-3AD203B41FA5}">
                          <a16:colId xmlns:a16="http://schemas.microsoft.com/office/drawing/2014/main" val="4012569156"/>
                        </a:ext>
                      </a:extLst>
                    </a:gridCol>
                    <a:gridCol w="1608459">
                      <a:extLst>
                        <a:ext uri="{9D8B030D-6E8A-4147-A177-3AD203B41FA5}">
                          <a16:colId xmlns:a16="http://schemas.microsoft.com/office/drawing/2014/main" val="1405023609"/>
                        </a:ext>
                      </a:extLst>
                    </a:gridCol>
                    <a:gridCol w="1245103">
                      <a:extLst>
                        <a:ext uri="{9D8B030D-6E8A-4147-A177-3AD203B41FA5}">
                          <a16:colId xmlns:a16="http://schemas.microsoft.com/office/drawing/2014/main" val="2120678352"/>
                        </a:ext>
                      </a:extLst>
                    </a:gridCol>
                    <a:gridCol w="1245103">
                      <a:extLst>
                        <a:ext uri="{9D8B030D-6E8A-4147-A177-3AD203B41FA5}">
                          <a16:colId xmlns:a16="http://schemas.microsoft.com/office/drawing/2014/main" val="407234301"/>
                        </a:ext>
                      </a:extLst>
                    </a:gridCol>
                    <a:gridCol w="1245103">
                      <a:extLst>
                        <a:ext uri="{9D8B030D-6E8A-4147-A177-3AD203B41FA5}">
                          <a16:colId xmlns:a16="http://schemas.microsoft.com/office/drawing/2014/main" val="966904241"/>
                        </a:ext>
                      </a:extLst>
                    </a:gridCol>
                    <a:gridCol w="952964">
                      <a:extLst>
                        <a:ext uri="{9D8B030D-6E8A-4147-A177-3AD203B41FA5}">
                          <a16:colId xmlns:a16="http://schemas.microsoft.com/office/drawing/2014/main" val="724521860"/>
                        </a:ext>
                      </a:extLst>
                    </a:gridCol>
                  </a:tblGrid>
                  <a:tr h="327914">
                    <a:tc gridSpan="8">
                      <a:txBody>
                        <a:bodyPr/>
                        <a:lstStyle/>
                        <a:p>
                          <a:pPr algn="ctr">
                            <a:lnSpc>
                              <a:spcPct val="150000"/>
                            </a:lnSpc>
                            <a:spcAft>
                              <a:spcPts val="800"/>
                            </a:spcAft>
                          </a:pPr>
                          <a:r>
                            <a:rPr lang="es-EC" sz="1600" dirty="0">
                              <a:effectLst/>
                            </a:rPr>
                            <a:t>Finales </a:t>
                          </a:r>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483881366"/>
                      </a:ext>
                    </a:extLst>
                  </a:tr>
                  <a:tr h="520065">
                    <a:tc rowSpan="2">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26" t="-32164" r="-640000" b="-115789"/>
                          </a:stretch>
                        </a:blipFill>
                      </a:tcPr>
                    </a:tc>
                    <a:tc rowSpan="2">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426" t="-32164" r="-540000" b="-115789"/>
                          </a:stretch>
                        </a:blipFill>
                      </a:tcPr>
                    </a:tc>
                    <a:tc gridSpan="2">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94578" t="-64706" r="-154819" b="-334118"/>
                          </a:stretch>
                        </a:blipFill>
                      </a:tcPr>
                    </a:tc>
                    <a:tc hMerge="1">
                      <a:txBody>
                        <a:bodyPr/>
                        <a:lstStyle/>
                        <a:p>
                          <a:endParaRPr lang="es-EC"/>
                        </a:p>
                      </a:txBody>
                      <a:tcPr/>
                    </a:tc>
                    <a:tc gridSpan="4">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26008" t="-64706" r="-260" b="-334118"/>
                          </a:stretch>
                        </a:blip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59517053"/>
                      </a:ext>
                    </a:extLst>
                  </a:tr>
                  <a:tr h="521970">
                    <a:tc vMerge="1">
                      <a:txBody>
                        <a:bodyPr/>
                        <a:lstStyle/>
                        <a:p>
                          <a:endParaRPr lang="es-EC"/>
                        </a:p>
                      </a:txBody>
                      <a:tcPr/>
                    </a:tc>
                    <a:tc vMerge="1">
                      <a:txBody>
                        <a:bodyPr/>
                        <a:lstStyle/>
                        <a:p>
                          <a:endParaRPr lang="es-EC"/>
                        </a:p>
                      </a:txBody>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1282" t="-162791" r="-442308" b="-230233"/>
                          </a:stretch>
                        </a:blipFill>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67045" t="-162791" r="-292045" b="-230233"/>
                          </a:stretch>
                        </a:blipFill>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75000" t="-162791" r="-277941" b="-230233"/>
                          </a:stretch>
                        </a:blipFill>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75000" t="-162791" r="-177941" b="-230233"/>
                          </a:stretch>
                        </a:blipFill>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71707" t="-162791" r="-77073" b="-230233"/>
                          </a:stretch>
                        </a:blipFill>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14103" t="-162791" r="-1282" b="-230233"/>
                          </a:stretch>
                        </a:blipFill>
                      </a:tcPr>
                    </a:tc>
                    <a:extLst>
                      <a:ext uri="{0D108BD9-81ED-4DB2-BD59-A6C34878D82A}">
                        <a16:rowId xmlns:a16="http://schemas.microsoft.com/office/drawing/2014/main" val="594434567"/>
                      </a:ext>
                    </a:extLst>
                  </a:tr>
                  <a:tr h="712089">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26" t="-193162" r="-640000" b="-69231"/>
                          </a:stretch>
                        </a:blipFill>
                      </a:tcPr>
                    </a:tc>
                    <a:tc>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426" t="-193162" r="-540000" b="-69231"/>
                          </a:stretch>
                        </a:blipFill>
                      </a:tcPr>
                    </a:tc>
                    <a:tc gridSpan="2">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94578" t="-193162" r="-154819" b="-69231"/>
                          </a:stretch>
                        </a:blipFill>
                      </a:tcPr>
                    </a:tc>
                    <a:tc hMerge="1">
                      <a:txBody>
                        <a:bodyPr/>
                        <a:lstStyle/>
                        <a:p>
                          <a:endParaRPr lang="es-EC"/>
                        </a:p>
                      </a:txBody>
                      <a:tcPr/>
                    </a:tc>
                    <a:tc gridSpan="4">
                      <a:txBody>
                        <a:bodyPr/>
                        <a:lstStyle/>
                        <a:p>
                          <a:endParaRPr lang="es-EC"/>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26008" t="-193162" r="-260" b="-69231"/>
                          </a:stretch>
                        </a:blip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31275884"/>
                      </a:ext>
                    </a:extLst>
                  </a:tr>
                  <a:tr h="479201">
                    <a:tc>
                      <a:txBody>
                        <a:bodyPr/>
                        <a:lstStyle/>
                        <a:p>
                          <a:pPr algn="ctr">
                            <a:lnSpc>
                              <a:spcPct val="150000"/>
                            </a:lnSpc>
                            <a:spcAft>
                              <a:spcPts val="800"/>
                            </a:spcAft>
                          </a:pPr>
                          <a:r>
                            <a:rPr lang="es-EC" sz="1600">
                              <a:effectLst/>
                            </a:rPr>
                            <a:t>0.0367</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0.0402</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98.860</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101.398</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49.48</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51.06</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a:effectLst/>
                            </a:rPr>
                            <a:t>80.01</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600" dirty="0">
                              <a:effectLst/>
                            </a:rPr>
                            <a:t>82.03</a:t>
                          </a:r>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5005011"/>
                      </a:ext>
                    </a:extLst>
                  </a:tr>
                </a:tbl>
              </a:graphicData>
            </a:graphic>
          </p:graphicFrame>
        </mc:Fallback>
      </mc:AlternateContent>
    </p:spTree>
    <p:extLst>
      <p:ext uri="{BB962C8B-B14F-4D97-AF65-F5344CB8AC3E}">
        <p14:creationId xmlns:p14="http://schemas.microsoft.com/office/powerpoint/2010/main" val="2643500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D65FB93-39D4-4662-94E9-4D2CE1B5F2A3}"/>
              </a:ext>
            </a:extLst>
          </p:cNvPr>
          <p:cNvSpPr>
            <a:spLocks noGrp="1"/>
          </p:cNvSpPr>
          <p:nvPr>
            <p:ph type="title"/>
          </p:nvPr>
        </p:nvSpPr>
        <p:spPr>
          <a:xfrm>
            <a:off x="3986785" y="0"/>
            <a:ext cx="4218429" cy="616241"/>
          </a:xfrm>
        </p:spPr>
        <p:txBody>
          <a:bodyPr>
            <a:normAutofit fontScale="90000"/>
          </a:bodyPr>
          <a:lstStyle/>
          <a:p>
            <a:r>
              <a:rPr lang="es-ES" sz="4400" b="1" dirty="0">
                <a:latin typeface="Times New Roman" panose="02020603050405020304" pitchFamily="18" charset="0"/>
              </a:rPr>
              <a:t>ANÁLISIS</a:t>
            </a:r>
          </a:p>
        </p:txBody>
      </p:sp>
      <mc:AlternateContent xmlns:mc="http://schemas.openxmlformats.org/markup-compatibility/2006" xmlns:a14="http://schemas.microsoft.com/office/drawing/2010/main">
        <mc:Choice Requires="a14">
          <p:graphicFrame>
            <p:nvGraphicFramePr>
              <p:cNvPr id="8" name="Tabla 7">
                <a:extLst>
                  <a:ext uri="{FF2B5EF4-FFF2-40B4-BE49-F238E27FC236}">
                    <a16:creationId xmlns:a16="http://schemas.microsoft.com/office/drawing/2014/main" id="{CBDC32D3-B750-4544-88AB-0B190B2846E8}"/>
                  </a:ext>
                </a:extLst>
              </p:cNvPr>
              <p:cNvGraphicFramePr>
                <a:graphicFrameLocks noGrp="1"/>
              </p:cNvGraphicFramePr>
              <p:nvPr>
                <p:extLst>
                  <p:ext uri="{D42A27DB-BD31-4B8C-83A1-F6EECF244321}">
                    <p14:modId xmlns:p14="http://schemas.microsoft.com/office/powerpoint/2010/main" val="1924228258"/>
                  </p:ext>
                </p:extLst>
              </p:nvPr>
            </p:nvGraphicFramePr>
            <p:xfrm>
              <a:off x="614679" y="2181206"/>
              <a:ext cx="6185616" cy="3591052"/>
            </p:xfrm>
            <a:graphic>
              <a:graphicData uri="http://schemas.openxmlformats.org/drawingml/2006/table">
                <a:tbl>
                  <a:tblPr firstRow="1" firstCol="1" bandRow="1"/>
                  <a:tblGrid>
                    <a:gridCol w="1546404">
                      <a:extLst>
                        <a:ext uri="{9D8B030D-6E8A-4147-A177-3AD203B41FA5}">
                          <a16:colId xmlns:a16="http://schemas.microsoft.com/office/drawing/2014/main" val="3937222440"/>
                        </a:ext>
                      </a:extLst>
                    </a:gridCol>
                    <a:gridCol w="1546404">
                      <a:extLst>
                        <a:ext uri="{9D8B030D-6E8A-4147-A177-3AD203B41FA5}">
                          <a16:colId xmlns:a16="http://schemas.microsoft.com/office/drawing/2014/main" val="820339037"/>
                        </a:ext>
                      </a:extLst>
                    </a:gridCol>
                    <a:gridCol w="1546404">
                      <a:extLst>
                        <a:ext uri="{9D8B030D-6E8A-4147-A177-3AD203B41FA5}">
                          <a16:colId xmlns:a16="http://schemas.microsoft.com/office/drawing/2014/main" val="2489035823"/>
                        </a:ext>
                      </a:extLst>
                    </a:gridCol>
                    <a:gridCol w="1546404">
                      <a:extLst>
                        <a:ext uri="{9D8B030D-6E8A-4147-A177-3AD203B41FA5}">
                          <a16:colId xmlns:a16="http://schemas.microsoft.com/office/drawing/2014/main" val="1146419062"/>
                        </a:ext>
                      </a:extLst>
                    </a:gridCol>
                  </a:tblGrid>
                  <a:tr h="267895">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Parámetros</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Estado inicial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Estado final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Incremento</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39399424"/>
                      </a:ext>
                    </a:extLst>
                  </a:tr>
                  <a:tr h="1016956">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Flujo másico de reposición </a:t>
                          </a:r>
                          <a:br>
                            <a:rPr lang="es-EC" sz="1800" b="1" i="1">
                              <a:effectLst/>
                              <a:latin typeface="Calibri" panose="020F0502020204030204" pitchFamily="34" charset="0"/>
                              <a:ea typeface="MS Mincho" panose="02020609040205080304" pitchFamily="49" charset="-128"/>
                              <a:cs typeface="Calibri" panose="020F0502020204030204" pitchFamily="34" charset="0"/>
                            </a:rPr>
                          </a:b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MS Mincho" panose="02020609040205080304" pitchFamily="49" charset="-128"/>
                                        <a:cs typeface="Calibri" panose="020F0502020204030204" pitchFamily="34" charset="0"/>
                                      </a:rPr>
                                    </m:ctrlPr>
                                  </m:sSubPr>
                                  <m:e>
                                    <m:acc>
                                      <m:accPr>
                                        <m:chr m:val="̇"/>
                                        <m:ctrlPr>
                                          <a:rPr lang="es-EC" sz="1800" i="1">
                                            <a:effectLst/>
                                            <a:latin typeface="Cambria Math" panose="02040503050406030204" pitchFamily="18" charset="0"/>
                                            <a:ea typeface="Calibri" panose="020F0502020204030204" pitchFamily="34" charset="0"/>
                                            <a:cs typeface="Calibri" panose="020F0502020204030204" pitchFamily="34" charset="0"/>
                                          </a:rPr>
                                        </m:ctrlPr>
                                      </m:accPr>
                                      <m:e>
                                        <m:r>
                                          <a:rPr lang="es-EC" sz="1800" b="1" i="1">
                                            <a:effectLst/>
                                            <a:latin typeface="Cambria Math" panose="02040503050406030204" pitchFamily="18" charset="0"/>
                                            <a:ea typeface="MS Mincho" panose="02020609040205080304" pitchFamily="49" charset="-128"/>
                                            <a:cs typeface="Calibri" panose="020F0502020204030204" pitchFamily="34" charset="0"/>
                                          </a:rPr>
                                          <m:t>𝒎</m:t>
                                        </m:r>
                                      </m:e>
                                    </m:acc>
                                  </m:e>
                                  <m:sub>
                                    <m:r>
                                      <a:rPr lang="es-EC" sz="1800" b="1" i="1">
                                        <a:effectLst/>
                                        <a:latin typeface="Cambria Math" panose="02040503050406030204" pitchFamily="18" charset="0"/>
                                        <a:ea typeface="MS Mincho" panose="02020609040205080304" pitchFamily="49" charset="-128"/>
                                        <a:cs typeface="Calibri" panose="020F0502020204030204" pitchFamily="34" charset="0"/>
                                      </a:rPr>
                                      <m:t>𝒓</m:t>
                                    </m:r>
                                  </m:sub>
                                </m:sSub>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ea typeface="Calibri" panose="020F0502020204030204" pitchFamily="34" charset="0"/>
                                    <a:cs typeface="Calibri" panose="020F0502020204030204" pitchFamily="34" charset="0"/>
                                  </a:rPr>
                                  <m:t>0.0346 </m:t>
                                </m:r>
                                <m:f>
                                  <m:fPr>
                                    <m:ctrlPr>
                                      <a:rPr lang="es-EC" sz="1800" i="1">
                                        <a:effectLst/>
                                        <a:latin typeface="Cambria Math" panose="02040503050406030204" pitchFamily="18" charset="0"/>
                                        <a:ea typeface="MS Mincho" panose="02020609040205080304" pitchFamily="49" charset="-128"/>
                                        <a:cs typeface="Calibri" panose="020F0502020204030204" pitchFamily="34" charset="0"/>
                                      </a:rPr>
                                    </m:ctrlPr>
                                  </m:fPr>
                                  <m:num>
                                    <m:r>
                                      <a:rPr lang="es-EC" sz="1800" i="1">
                                        <a:effectLst/>
                                        <a:latin typeface="Cambria Math" panose="02040503050406030204" pitchFamily="18" charset="0"/>
                                        <a:ea typeface="MS Mincho" panose="02020609040205080304" pitchFamily="49" charset="-128"/>
                                        <a:cs typeface="Calibri" panose="020F0502020204030204" pitchFamily="34" charset="0"/>
                                      </a:rPr>
                                      <m:t>𝑘𝑔</m:t>
                                    </m:r>
                                  </m:num>
                                  <m:den>
                                    <m:r>
                                      <a:rPr lang="es-EC" sz="1800" i="1">
                                        <a:effectLst/>
                                        <a:latin typeface="Cambria Math" panose="02040503050406030204" pitchFamily="18" charset="0"/>
                                        <a:ea typeface="MS Mincho" panose="02020609040205080304" pitchFamily="49" charset="-128"/>
                                        <a:cs typeface="Calibri" panose="020F0502020204030204" pitchFamily="34" charset="0"/>
                                      </a:rPr>
                                      <m:t>𝑠</m:t>
                                    </m:r>
                                  </m:den>
                                </m:f>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MS Mincho" panose="02020609040205080304" pitchFamily="49" charset="-128"/>
                                    <a:cs typeface="Calibri" panose="020F0502020204030204" pitchFamily="34" charset="0"/>
                                  </a:rPr>
                                  <m:t>0.0367 </m:t>
                                </m:r>
                                <m:f>
                                  <m:fPr>
                                    <m:ctrlPr>
                                      <a:rPr lang="es-EC" sz="1800" i="1">
                                        <a:effectLst/>
                                        <a:latin typeface="Cambria Math" panose="02040503050406030204" pitchFamily="18" charset="0"/>
                                        <a:ea typeface="MS Mincho" panose="02020609040205080304" pitchFamily="49" charset="-128"/>
                                        <a:cs typeface="Calibri" panose="020F0502020204030204" pitchFamily="34" charset="0"/>
                                      </a:rPr>
                                    </m:ctrlPr>
                                  </m:fPr>
                                  <m:num>
                                    <m:r>
                                      <a:rPr lang="es-EC" sz="1800" i="1">
                                        <a:effectLst/>
                                        <a:latin typeface="Cambria Math" panose="02040503050406030204" pitchFamily="18" charset="0"/>
                                        <a:ea typeface="MS Mincho" panose="02020609040205080304" pitchFamily="49" charset="-128"/>
                                        <a:cs typeface="Calibri" panose="020F0502020204030204" pitchFamily="34" charset="0"/>
                                      </a:rPr>
                                      <m:t>𝑘𝑔</m:t>
                                    </m:r>
                                  </m:num>
                                  <m:den>
                                    <m:r>
                                      <a:rPr lang="es-EC" sz="1800" i="1">
                                        <a:effectLst/>
                                        <a:latin typeface="Cambria Math" panose="02040503050406030204" pitchFamily="18" charset="0"/>
                                        <a:ea typeface="MS Mincho" panose="02020609040205080304" pitchFamily="49" charset="-128"/>
                                        <a:cs typeface="Calibri" panose="020F0502020204030204" pitchFamily="34" charset="0"/>
                                      </a:rPr>
                                      <m:t>𝑠</m:t>
                                    </m:r>
                                  </m:den>
                                </m:f>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MS Mincho" panose="02020609040205080304" pitchFamily="49" charset="-128"/>
                                    <a:cs typeface="Calibri" panose="020F0502020204030204" pitchFamily="34" charset="0"/>
                                  </a:rPr>
                                  <m:t>0.0021 </m:t>
                                </m:r>
                                <m:f>
                                  <m:fPr>
                                    <m:ctrlPr>
                                      <a:rPr lang="es-EC" sz="1800" i="1">
                                        <a:effectLst/>
                                        <a:latin typeface="Cambria Math" panose="02040503050406030204" pitchFamily="18" charset="0"/>
                                        <a:ea typeface="MS Mincho" panose="02020609040205080304" pitchFamily="49" charset="-128"/>
                                        <a:cs typeface="Calibri" panose="020F0502020204030204" pitchFamily="34" charset="0"/>
                                      </a:rPr>
                                    </m:ctrlPr>
                                  </m:fPr>
                                  <m:num>
                                    <m:r>
                                      <a:rPr lang="es-EC" sz="1800" i="1">
                                        <a:effectLst/>
                                        <a:latin typeface="Cambria Math" panose="02040503050406030204" pitchFamily="18" charset="0"/>
                                        <a:ea typeface="MS Mincho" panose="02020609040205080304" pitchFamily="49" charset="-128"/>
                                        <a:cs typeface="Calibri" panose="020F0502020204030204" pitchFamily="34" charset="0"/>
                                      </a:rPr>
                                      <m:t>𝑘𝑔</m:t>
                                    </m:r>
                                  </m:num>
                                  <m:den>
                                    <m:r>
                                      <a:rPr lang="es-EC" sz="1800" i="1">
                                        <a:effectLst/>
                                        <a:latin typeface="Cambria Math" panose="02040503050406030204" pitchFamily="18" charset="0"/>
                                        <a:ea typeface="MS Mincho" panose="02020609040205080304" pitchFamily="49" charset="-128"/>
                                        <a:cs typeface="Calibri" panose="020F0502020204030204" pitchFamily="34" charset="0"/>
                                      </a:rPr>
                                      <m:t>𝑠</m:t>
                                    </m:r>
                                  </m:den>
                                </m:f>
                              </m:oMath>
                            </m:oMathPara>
                          </a14:m>
                          <a:endParaRPr lang="es-EC"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21044683"/>
                      </a:ext>
                    </a:extLst>
                  </a:tr>
                  <a:tr h="1463270">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Flujo másico de reposición experimental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MS Mincho" panose="02020609040205080304" pitchFamily="49" charset="-128"/>
                                        <a:cs typeface="Calibri" panose="020F0502020204030204" pitchFamily="34" charset="0"/>
                                      </a:rPr>
                                    </m:ctrlPr>
                                  </m:sSubPr>
                                  <m:e>
                                    <m:acc>
                                      <m:accPr>
                                        <m:chr m:val="̇"/>
                                        <m:ctrlPr>
                                          <a:rPr lang="es-EC" sz="1800" i="1">
                                            <a:effectLst/>
                                            <a:latin typeface="Cambria Math" panose="02040503050406030204" pitchFamily="18" charset="0"/>
                                            <a:ea typeface="Calibri" panose="020F0502020204030204" pitchFamily="34" charset="0"/>
                                            <a:cs typeface="Calibri" panose="020F0502020204030204" pitchFamily="34" charset="0"/>
                                          </a:rPr>
                                        </m:ctrlPr>
                                      </m:accPr>
                                      <m:e>
                                        <m:r>
                                          <a:rPr lang="es-EC" sz="1800" b="1" i="1">
                                            <a:effectLst/>
                                            <a:latin typeface="Cambria Math" panose="02040503050406030204" pitchFamily="18" charset="0"/>
                                            <a:ea typeface="MS Mincho" panose="02020609040205080304" pitchFamily="49" charset="-128"/>
                                            <a:cs typeface="Calibri" panose="020F0502020204030204" pitchFamily="34" charset="0"/>
                                          </a:rPr>
                                          <m:t>𝒎</m:t>
                                        </m:r>
                                      </m:e>
                                    </m:acc>
                                  </m:e>
                                  <m:sub>
                                    <m:r>
                                      <a:rPr lang="es-EC" sz="1800" b="1" i="1">
                                        <a:effectLst/>
                                        <a:latin typeface="Cambria Math" panose="02040503050406030204" pitchFamily="18" charset="0"/>
                                        <a:ea typeface="MS Mincho" panose="02020609040205080304" pitchFamily="49" charset="-128"/>
                                        <a:cs typeface="Calibri" panose="020F0502020204030204" pitchFamily="34" charset="0"/>
                                      </a:rPr>
                                      <m:t>𝒓𝒆𝒙𝒑</m:t>
                                    </m:r>
                                  </m:sub>
                                </m:sSub>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MS Mincho" panose="02020609040205080304" pitchFamily="49" charset="-128"/>
                                    <a:cs typeface="Calibri" panose="020F0502020204030204" pitchFamily="34" charset="0"/>
                                  </a:rPr>
                                  <m:t>0.0378 </m:t>
                                </m:r>
                                <m:f>
                                  <m:fPr>
                                    <m:ctrlPr>
                                      <a:rPr lang="es-EC" sz="1800" i="1">
                                        <a:effectLst/>
                                        <a:latin typeface="Cambria Math" panose="02040503050406030204" pitchFamily="18" charset="0"/>
                                        <a:ea typeface="MS Mincho" panose="02020609040205080304" pitchFamily="49" charset="-128"/>
                                        <a:cs typeface="Calibri" panose="020F0502020204030204" pitchFamily="34" charset="0"/>
                                      </a:rPr>
                                    </m:ctrlPr>
                                  </m:fPr>
                                  <m:num>
                                    <m:r>
                                      <a:rPr lang="es-EC" sz="1800" i="1">
                                        <a:effectLst/>
                                        <a:latin typeface="Cambria Math" panose="02040503050406030204" pitchFamily="18" charset="0"/>
                                        <a:ea typeface="MS Mincho" panose="02020609040205080304" pitchFamily="49" charset="-128"/>
                                        <a:cs typeface="Calibri" panose="020F0502020204030204" pitchFamily="34" charset="0"/>
                                      </a:rPr>
                                      <m:t>𝑘𝑔</m:t>
                                    </m:r>
                                  </m:num>
                                  <m:den>
                                    <m:r>
                                      <a:rPr lang="es-EC" sz="1800" i="1">
                                        <a:effectLst/>
                                        <a:latin typeface="Cambria Math" panose="02040503050406030204" pitchFamily="18" charset="0"/>
                                        <a:ea typeface="MS Mincho" panose="02020609040205080304" pitchFamily="49" charset="-128"/>
                                        <a:cs typeface="Calibri" panose="020F0502020204030204" pitchFamily="34" charset="0"/>
                                      </a:rPr>
                                      <m:t>𝑠</m:t>
                                    </m:r>
                                  </m:den>
                                </m:f>
                              </m:oMath>
                            </m:oMathPara>
                          </a14:m>
                          <a:endParaRPr lang="es-EC"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MS Mincho" panose="02020609040205080304" pitchFamily="49" charset="-128"/>
                                    <a:cs typeface="Calibri" panose="020F0502020204030204" pitchFamily="34" charset="0"/>
                                  </a:rPr>
                                  <m:t>0.0402 </m:t>
                                </m:r>
                                <m:f>
                                  <m:fPr>
                                    <m:ctrlPr>
                                      <a:rPr lang="es-EC" sz="1800" i="1">
                                        <a:effectLst/>
                                        <a:latin typeface="Cambria Math" panose="02040503050406030204" pitchFamily="18" charset="0"/>
                                        <a:ea typeface="MS Mincho" panose="02020609040205080304" pitchFamily="49" charset="-128"/>
                                        <a:cs typeface="Calibri" panose="020F0502020204030204" pitchFamily="34" charset="0"/>
                                      </a:rPr>
                                    </m:ctrlPr>
                                  </m:fPr>
                                  <m:num>
                                    <m:r>
                                      <a:rPr lang="es-EC" sz="1800" i="1">
                                        <a:effectLst/>
                                        <a:latin typeface="Cambria Math" panose="02040503050406030204" pitchFamily="18" charset="0"/>
                                        <a:ea typeface="MS Mincho" panose="02020609040205080304" pitchFamily="49" charset="-128"/>
                                        <a:cs typeface="Calibri" panose="020F0502020204030204" pitchFamily="34" charset="0"/>
                                      </a:rPr>
                                      <m:t>𝑘𝑔</m:t>
                                    </m:r>
                                  </m:num>
                                  <m:den>
                                    <m:r>
                                      <a:rPr lang="es-EC" sz="1800" i="1">
                                        <a:effectLst/>
                                        <a:latin typeface="Cambria Math" panose="02040503050406030204" pitchFamily="18" charset="0"/>
                                        <a:ea typeface="MS Mincho" panose="02020609040205080304" pitchFamily="49" charset="-128"/>
                                        <a:cs typeface="Calibri" panose="020F0502020204030204" pitchFamily="34" charset="0"/>
                                      </a:rPr>
                                      <m:t>𝑠</m:t>
                                    </m:r>
                                  </m:den>
                                </m:f>
                              </m:oMath>
                            </m:oMathPara>
                          </a14:m>
                          <a:endParaRPr lang="es-EC"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MS Mincho" panose="02020609040205080304" pitchFamily="49" charset="-128"/>
                                    <a:cs typeface="Calibri" panose="020F0502020204030204" pitchFamily="34" charset="0"/>
                                  </a:rPr>
                                  <m:t>0.0024 </m:t>
                                </m:r>
                                <m:f>
                                  <m:fPr>
                                    <m:ctrlPr>
                                      <a:rPr lang="es-EC" sz="1800" i="1">
                                        <a:effectLst/>
                                        <a:latin typeface="Cambria Math" panose="02040503050406030204" pitchFamily="18" charset="0"/>
                                        <a:ea typeface="MS Mincho" panose="02020609040205080304" pitchFamily="49" charset="-128"/>
                                        <a:cs typeface="Calibri" panose="020F0502020204030204" pitchFamily="34" charset="0"/>
                                      </a:rPr>
                                    </m:ctrlPr>
                                  </m:fPr>
                                  <m:num>
                                    <m:r>
                                      <a:rPr lang="es-EC" sz="1800" i="1">
                                        <a:effectLst/>
                                        <a:latin typeface="Cambria Math" panose="02040503050406030204" pitchFamily="18" charset="0"/>
                                        <a:ea typeface="MS Mincho" panose="02020609040205080304" pitchFamily="49" charset="-128"/>
                                        <a:cs typeface="Calibri" panose="020F0502020204030204" pitchFamily="34" charset="0"/>
                                      </a:rPr>
                                      <m:t>𝑘𝑔</m:t>
                                    </m:r>
                                  </m:num>
                                  <m:den>
                                    <m:r>
                                      <a:rPr lang="es-EC" sz="1800" i="1">
                                        <a:effectLst/>
                                        <a:latin typeface="Cambria Math" panose="02040503050406030204" pitchFamily="18" charset="0"/>
                                        <a:ea typeface="MS Mincho" panose="02020609040205080304" pitchFamily="49" charset="-128"/>
                                        <a:cs typeface="Calibri" panose="020F0502020204030204" pitchFamily="34" charset="0"/>
                                      </a:rPr>
                                      <m:t>𝑠</m:t>
                                    </m:r>
                                  </m:den>
                                </m:f>
                              </m:oMath>
                            </m:oMathPara>
                          </a14:m>
                          <a:endParaRPr lang="es-EC"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34391992"/>
                      </a:ext>
                    </a:extLst>
                  </a:tr>
                </a:tbl>
              </a:graphicData>
            </a:graphic>
          </p:graphicFrame>
        </mc:Choice>
        <mc:Fallback xmlns="">
          <p:graphicFrame>
            <p:nvGraphicFramePr>
              <p:cNvPr id="8" name="Tabla 7">
                <a:extLst>
                  <a:ext uri="{FF2B5EF4-FFF2-40B4-BE49-F238E27FC236}">
                    <a16:creationId xmlns:a16="http://schemas.microsoft.com/office/drawing/2014/main" id="{CBDC32D3-B750-4544-88AB-0B190B2846E8}"/>
                  </a:ext>
                </a:extLst>
              </p:cNvPr>
              <p:cNvGraphicFramePr>
                <a:graphicFrameLocks noGrp="1"/>
              </p:cNvGraphicFramePr>
              <p:nvPr>
                <p:extLst>
                  <p:ext uri="{D42A27DB-BD31-4B8C-83A1-F6EECF244321}">
                    <p14:modId xmlns:p14="http://schemas.microsoft.com/office/powerpoint/2010/main" val="1924228258"/>
                  </p:ext>
                </p:extLst>
              </p:nvPr>
            </p:nvGraphicFramePr>
            <p:xfrm>
              <a:off x="614679" y="2181206"/>
              <a:ext cx="6185616" cy="3591052"/>
            </p:xfrm>
            <a:graphic>
              <a:graphicData uri="http://schemas.openxmlformats.org/drawingml/2006/table">
                <a:tbl>
                  <a:tblPr firstRow="1" firstCol="1" bandRow="1"/>
                  <a:tblGrid>
                    <a:gridCol w="1546404">
                      <a:extLst>
                        <a:ext uri="{9D8B030D-6E8A-4147-A177-3AD203B41FA5}">
                          <a16:colId xmlns:a16="http://schemas.microsoft.com/office/drawing/2014/main" val="3937222440"/>
                        </a:ext>
                      </a:extLst>
                    </a:gridCol>
                    <a:gridCol w="1546404">
                      <a:extLst>
                        <a:ext uri="{9D8B030D-6E8A-4147-A177-3AD203B41FA5}">
                          <a16:colId xmlns:a16="http://schemas.microsoft.com/office/drawing/2014/main" val="820339037"/>
                        </a:ext>
                      </a:extLst>
                    </a:gridCol>
                    <a:gridCol w="1546404">
                      <a:extLst>
                        <a:ext uri="{9D8B030D-6E8A-4147-A177-3AD203B41FA5}">
                          <a16:colId xmlns:a16="http://schemas.microsoft.com/office/drawing/2014/main" val="2489035823"/>
                        </a:ext>
                      </a:extLst>
                    </a:gridCol>
                    <a:gridCol w="1546404">
                      <a:extLst>
                        <a:ext uri="{9D8B030D-6E8A-4147-A177-3AD203B41FA5}">
                          <a16:colId xmlns:a16="http://schemas.microsoft.com/office/drawing/2014/main" val="1146419062"/>
                        </a:ext>
                      </a:extLst>
                    </a:gridCol>
                  </a:tblGrid>
                  <a:tr h="368935">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Parámetros</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Estado inicial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Estado final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Incremento</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39399424"/>
                      </a:ext>
                    </a:extLst>
                  </a:tr>
                  <a:tr h="1336040">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t="-28311" r="-300394" b="-142009"/>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100000" t="-28311" r="-200394" b="-142009"/>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200000" t="-28311" r="-100394" b="-142009"/>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300000" t="-28311" r="-394" b="-142009"/>
                          </a:stretch>
                        </a:blipFill>
                      </a:tcPr>
                    </a:tc>
                    <a:extLst>
                      <a:ext uri="{0D108BD9-81ED-4DB2-BD59-A6C34878D82A}">
                        <a16:rowId xmlns:a16="http://schemas.microsoft.com/office/drawing/2014/main" val="421044683"/>
                      </a:ext>
                    </a:extLst>
                  </a:tr>
                  <a:tr h="1886077">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t="-90645" r="-300394" b="-323"/>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100000" t="-90645" r="-200394" b="-323"/>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200000" t="-90645" r="-100394" b="-323"/>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300000" t="-90645" r="-394" b="-323"/>
                          </a:stretch>
                        </a:blipFill>
                      </a:tcPr>
                    </a:tc>
                    <a:extLst>
                      <a:ext uri="{0D108BD9-81ED-4DB2-BD59-A6C34878D82A}">
                        <a16:rowId xmlns:a16="http://schemas.microsoft.com/office/drawing/2014/main" val="2534391992"/>
                      </a:ext>
                    </a:extLst>
                  </a:tr>
                </a:tbl>
              </a:graphicData>
            </a:graphic>
          </p:graphicFrame>
        </mc:Fallback>
      </mc:AlternateContent>
      <p:sp>
        <p:nvSpPr>
          <p:cNvPr id="15" name="Subtítulo 2">
            <a:extLst>
              <a:ext uri="{FF2B5EF4-FFF2-40B4-BE49-F238E27FC236}">
                <a16:creationId xmlns:a16="http://schemas.microsoft.com/office/drawing/2014/main" id="{A2F6FC11-285E-42B7-B9FF-4C3A047679D2}"/>
              </a:ext>
            </a:extLst>
          </p:cNvPr>
          <p:cNvSpPr txBox="1">
            <a:spLocks/>
          </p:cNvSpPr>
          <p:nvPr/>
        </p:nvSpPr>
        <p:spPr>
          <a:xfrm>
            <a:off x="7370293" y="2918512"/>
            <a:ext cx="4051160" cy="181163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dirty="0">
                <a:latin typeface="Times New Roman" panose="02020603050405020304" pitchFamily="18" charset="0"/>
              </a:rPr>
              <a:t>La razón de este incremento se debe a que existe mayor cantidad de vapor de agua en la salida de la torre ya que aumento la transferencia de calor entre el agua y el aire.</a:t>
            </a:r>
          </a:p>
        </p:txBody>
      </p:sp>
      <p:sp>
        <p:nvSpPr>
          <p:cNvPr id="17" name="CuadroTexto 16">
            <a:extLst>
              <a:ext uri="{FF2B5EF4-FFF2-40B4-BE49-F238E27FC236}">
                <a16:creationId xmlns:a16="http://schemas.microsoft.com/office/drawing/2014/main" id="{FFF774DC-FB32-4B23-A544-522811F9BCC5}"/>
              </a:ext>
            </a:extLst>
          </p:cNvPr>
          <p:cNvSpPr txBox="1"/>
          <p:nvPr/>
        </p:nvSpPr>
        <p:spPr>
          <a:xfrm>
            <a:off x="535198" y="1137113"/>
            <a:ext cx="11121602" cy="523220"/>
          </a:xfrm>
          <a:prstGeom prst="rect">
            <a:avLst/>
          </a:prstGeom>
          <a:noFill/>
        </p:spPr>
        <p:txBody>
          <a:bodyPr wrap="square">
            <a:spAutoFit/>
          </a:bodyPr>
          <a:lstStyle/>
          <a:p>
            <a:r>
              <a:rPr lang="es-ES" sz="2800" b="1" dirty="0">
                <a:latin typeface="Times New Roman" panose="02020603050405020304" pitchFamily="18" charset="0"/>
              </a:rPr>
              <a:t>Comparación del estado inicial y final del flujo másico de reposición </a:t>
            </a:r>
          </a:p>
        </p:txBody>
      </p:sp>
    </p:spTree>
    <p:extLst>
      <p:ext uri="{BB962C8B-B14F-4D97-AF65-F5344CB8AC3E}">
        <p14:creationId xmlns:p14="http://schemas.microsoft.com/office/powerpoint/2010/main" val="4003871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D65FB93-39D4-4662-94E9-4D2CE1B5F2A3}"/>
              </a:ext>
            </a:extLst>
          </p:cNvPr>
          <p:cNvSpPr>
            <a:spLocks noGrp="1"/>
          </p:cNvSpPr>
          <p:nvPr>
            <p:ph type="title"/>
          </p:nvPr>
        </p:nvSpPr>
        <p:spPr>
          <a:xfrm>
            <a:off x="3986785" y="0"/>
            <a:ext cx="4218429" cy="616241"/>
          </a:xfrm>
        </p:spPr>
        <p:txBody>
          <a:bodyPr>
            <a:normAutofit fontScale="90000"/>
          </a:bodyPr>
          <a:lstStyle/>
          <a:p>
            <a:r>
              <a:rPr lang="es-ES" sz="4400" b="1" dirty="0">
                <a:latin typeface="Times New Roman" panose="02020603050405020304" pitchFamily="18" charset="0"/>
              </a:rPr>
              <a:t>ANÁLISIS</a:t>
            </a:r>
          </a:p>
        </p:txBody>
      </p:sp>
      <p:sp>
        <p:nvSpPr>
          <p:cNvPr id="15" name="Subtítulo 2">
            <a:extLst>
              <a:ext uri="{FF2B5EF4-FFF2-40B4-BE49-F238E27FC236}">
                <a16:creationId xmlns:a16="http://schemas.microsoft.com/office/drawing/2014/main" id="{A2F6FC11-285E-42B7-B9FF-4C3A047679D2}"/>
              </a:ext>
            </a:extLst>
          </p:cNvPr>
          <p:cNvSpPr txBox="1">
            <a:spLocks/>
          </p:cNvSpPr>
          <p:nvPr/>
        </p:nvSpPr>
        <p:spPr>
          <a:xfrm>
            <a:off x="7404162" y="2181203"/>
            <a:ext cx="4051160" cy="31019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dirty="0">
                <a:latin typeface="Times New Roman" panose="02020603050405020304" pitchFamily="18" charset="0"/>
              </a:rPr>
              <a:t>Se evidencia que existió un incremento en la transferencia de energía del agua entre el estado inicial y final, se corroboró al obtener la energía transferida al aire. Los  dos valores son similares debido a que el agua cede energía mientras el aire la absorbe.</a:t>
            </a:r>
          </a:p>
        </p:txBody>
      </p:sp>
      <p:sp>
        <p:nvSpPr>
          <p:cNvPr id="17" name="CuadroTexto 16">
            <a:extLst>
              <a:ext uri="{FF2B5EF4-FFF2-40B4-BE49-F238E27FC236}">
                <a16:creationId xmlns:a16="http://schemas.microsoft.com/office/drawing/2014/main" id="{FFF774DC-FB32-4B23-A544-522811F9BCC5}"/>
              </a:ext>
            </a:extLst>
          </p:cNvPr>
          <p:cNvSpPr txBox="1"/>
          <p:nvPr/>
        </p:nvSpPr>
        <p:spPr>
          <a:xfrm>
            <a:off x="535198" y="1137112"/>
            <a:ext cx="9777202" cy="523220"/>
          </a:xfrm>
          <a:prstGeom prst="rect">
            <a:avLst/>
          </a:prstGeom>
          <a:noFill/>
        </p:spPr>
        <p:txBody>
          <a:bodyPr wrap="square">
            <a:spAutoFit/>
          </a:bodyPr>
          <a:lstStyle/>
          <a:p>
            <a:r>
              <a:rPr lang="es-ES" sz="2800" b="1" dirty="0">
                <a:latin typeface="Times New Roman" panose="02020603050405020304" pitchFamily="18" charset="0"/>
              </a:rPr>
              <a:t>Comparación del estado inicial y final de la energía transferida</a:t>
            </a:r>
          </a:p>
        </p:txBody>
      </p:sp>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198E3410-3F94-480B-B6EE-0E490325A250}"/>
                  </a:ext>
                </a:extLst>
              </p:cNvPr>
              <p:cNvGraphicFramePr>
                <a:graphicFrameLocks noGrp="1"/>
              </p:cNvGraphicFramePr>
              <p:nvPr>
                <p:extLst>
                  <p:ext uri="{D42A27DB-BD31-4B8C-83A1-F6EECF244321}">
                    <p14:modId xmlns:p14="http://schemas.microsoft.com/office/powerpoint/2010/main" val="3060753886"/>
                  </p:ext>
                </p:extLst>
              </p:nvPr>
            </p:nvGraphicFramePr>
            <p:xfrm>
              <a:off x="411479" y="2092434"/>
              <a:ext cx="6666656" cy="3628454"/>
            </p:xfrm>
            <a:graphic>
              <a:graphicData uri="http://schemas.openxmlformats.org/drawingml/2006/table">
                <a:tbl>
                  <a:tblPr firstRow="1" firstCol="1" bandRow="1"/>
                  <a:tblGrid>
                    <a:gridCol w="1666664">
                      <a:extLst>
                        <a:ext uri="{9D8B030D-6E8A-4147-A177-3AD203B41FA5}">
                          <a16:colId xmlns:a16="http://schemas.microsoft.com/office/drawing/2014/main" val="2186898997"/>
                        </a:ext>
                      </a:extLst>
                    </a:gridCol>
                    <a:gridCol w="1666664">
                      <a:extLst>
                        <a:ext uri="{9D8B030D-6E8A-4147-A177-3AD203B41FA5}">
                          <a16:colId xmlns:a16="http://schemas.microsoft.com/office/drawing/2014/main" val="1887028858"/>
                        </a:ext>
                      </a:extLst>
                    </a:gridCol>
                    <a:gridCol w="1666664">
                      <a:extLst>
                        <a:ext uri="{9D8B030D-6E8A-4147-A177-3AD203B41FA5}">
                          <a16:colId xmlns:a16="http://schemas.microsoft.com/office/drawing/2014/main" val="1966344455"/>
                        </a:ext>
                      </a:extLst>
                    </a:gridCol>
                    <a:gridCol w="1666664">
                      <a:extLst>
                        <a:ext uri="{9D8B030D-6E8A-4147-A177-3AD203B41FA5}">
                          <a16:colId xmlns:a16="http://schemas.microsoft.com/office/drawing/2014/main" val="2401346382"/>
                        </a:ext>
                      </a:extLst>
                    </a:gridCol>
                  </a:tblGrid>
                  <a:tr h="0">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Parámetros</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Estado inicial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Estado final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Incremento</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64618246"/>
                      </a:ext>
                    </a:extLst>
                  </a:tr>
                  <a:tr h="0">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Energía transferida agua</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b="0" i="1">
                                        <a:effectLst/>
                                        <a:latin typeface="Cambria Math" panose="02040503050406030204" pitchFamily="18" charset="0"/>
                                        <a:ea typeface="MS Mincho" panose="02020609040205080304" pitchFamily="49" charset="-128"/>
                                        <a:cs typeface="Calibri" panose="020F0502020204030204" pitchFamily="34" charset="0"/>
                                      </a:rPr>
                                    </m:ctrlPr>
                                  </m:sSubPr>
                                  <m:e>
                                    <m:acc>
                                      <m:accPr>
                                        <m:chr m:val="̇"/>
                                        <m:ctrlPr>
                                          <a:rPr lang="es-EC" sz="1800" b="0" i="1">
                                            <a:effectLst/>
                                            <a:latin typeface="Cambria Math" panose="02040503050406030204" pitchFamily="18" charset="0"/>
                                            <a:ea typeface="MS Mincho" panose="02020609040205080304" pitchFamily="49" charset="-128"/>
                                            <a:cs typeface="Calibri" panose="020F0502020204030204" pitchFamily="34" charset="0"/>
                                          </a:rPr>
                                        </m:ctrlPr>
                                      </m:accPr>
                                      <m:e>
                                        <m:r>
                                          <a:rPr lang="es-EC" sz="1800" b="1" i="1">
                                            <a:effectLst/>
                                            <a:latin typeface="Cambria Math" panose="02040503050406030204" pitchFamily="18" charset="0"/>
                                            <a:ea typeface="MS Mincho" panose="02020609040205080304" pitchFamily="49" charset="-128"/>
                                            <a:cs typeface="Calibri" panose="020F0502020204030204" pitchFamily="34" charset="0"/>
                                          </a:rPr>
                                          <m:t>𝐄</m:t>
                                        </m:r>
                                      </m:e>
                                    </m:acc>
                                  </m:e>
                                  <m:sub>
                                    <m:r>
                                      <a:rPr lang="es-EC" sz="1800" b="1" i="1">
                                        <a:effectLst/>
                                        <a:latin typeface="Cambria Math" panose="02040503050406030204" pitchFamily="18" charset="0"/>
                                        <a:ea typeface="MS Mincho" panose="02020609040205080304" pitchFamily="49" charset="-128"/>
                                        <a:cs typeface="Calibri" panose="020F0502020204030204" pitchFamily="34" charset="0"/>
                                      </a:rPr>
                                      <m:t>𝐚𝐠𝐮𝐚</m:t>
                                    </m:r>
                                  </m:sub>
                                </m:sSub>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Times New Roman" panose="02020603050405020304" pitchFamily="18" charset="0"/>
                                    <a:cs typeface="Calibri" panose="020F0502020204030204" pitchFamily="34" charset="0"/>
                                  </a:rPr>
                                  <m:t>90.636 </m:t>
                                </m:r>
                                <m:f>
                                  <m:fPr>
                                    <m:ctrlPr>
                                      <a:rPr lang="es-EC" sz="1800" i="1">
                                        <a:effectLst/>
                                        <a:latin typeface="Cambria Math" panose="02040503050406030204" pitchFamily="18" charset="0"/>
                                        <a:ea typeface="Times New Roman" panose="02020603050405020304" pitchFamily="18" charset="0"/>
                                        <a:cs typeface="Calibri" panose="020F0502020204030204" pitchFamily="34" charset="0"/>
                                      </a:rPr>
                                    </m:ctrlPr>
                                  </m:fPr>
                                  <m:num>
                                    <m:r>
                                      <a:rPr lang="es-EC" sz="1800" i="1">
                                        <a:effectLst/>
                                        <a:latin typeface="Cambria Math" panose="02040503050406030204" pitchFamily="18" charset="0"/>
                                        <a:ea typeface="Times New Roman" panose="02020603050405020304" pitchFamily="18" charset="0"/>
                                        <a:cs typeface="Calibri" panose="020F0502020204030204" pitchFamily="34" charset="0"/>
                                      </a:rPr>
                                      <m:t>𝑘𝐽</m:t>
                                    </m:r>
                                  </m:num>
                                  <m:den>
                                    <m:r>
                                      <a:rPr lang="es-EC" sz="1800" i="1">
                                        <a:effectLst/>
                                        <a:latin typeface="Cambria Math" panose="02040503050406030204" pitchFamily="18" charset="0"/>
                                        <a:ea typeface="Times New Roman" panose="02020603050405020304" pitchFamily="18" charset="0"/>
                                        <a:cs typeface="Calibri" panose="020F0502020204030204" pitchFamily="34" charset="0"/>
                                      </a:rPr>
                                      <m:t>𝑠</m:t>
                                    </m:r>
                                  </m:den>
                                </m:f>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Times New Roman" panose="02020603050405020304" pitchFamily="18" charset="0"/>
                                    <a:cs typeface="Calibri" panose="020F0502020204030204" pitchFamily="34" charset="0"/>
                                  </a:rPr>
                                  <m:t>98.860</m:t>
                                </m:r>
                                <m:f>
                                  <m:fPr>
                                    <m:ctrlPr>
                                      <a:rPr lang="es-EC" sz="1800" i="1">
                                        <a:effectLst/>
                                        <a:latin typeface="Cambria Math" panose="02040503050406030204" pitchFamily="18" charset="0"/>
                                        <a:ea typeface="Times New Roman" panose="02020603050405020304" pitchFamily="18" charset="0"/>
                                        <a:cs typeface="Calibri" panose="020F0502020204030204" pitchFamily="34" charset="0"/>
                                      </a:rPr>
                                    </m:ctrlPr>
                                  </m:fPr>
                                  <m:num>
                                    <m:r>
                                      <a:rPr lang="es-EC" sz="1800" i="1">
                                        <a:effectLst/>
                                        <a:latin typeface="Cambria Math" panose="02040503050406030204" pitchFamily="18" charset="0"/>
                                        <a:ea typeface="Times New Roman" panose="02020603050405020304" pitchFamily="18" charset="0"/>
                                        <a:cs typeface="Calibri" panose="020F0502020204030204" pitchFamily="34" charset="0"/>
                                      </a:rPr>
                                      <m:t>𝑘𝐽</m:t>
                                    </m:r>
                                  </m:num>
                                  <m:den>
                                    <m:r>
                                      <a:rPr lang="es-EC" sz="1800" i="1">
                                        <a:effectLst/>
                                        <a:latin typeface="Cambria Math" panose="02040503050406030204" pitchFamily="18" charset="0"/>
                                        <a:ea typeface="Times New Roman" panose="02020603050405020304" pitchFamily="18" charset="0"/>
                                        <a:cs typeface="Calibri" panose="020F0502020204030204" pitchFamily="34" charset="0"/>
                                      </a:rPr>
                                      <m:t>𝑠</m:t>
                                    </m:r>
                                  </m:den>
                                </m:f>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Times New Roman" panose="02020603050405020304" pitchFamily="18" charset="0"/>
                                    <a:cs typeface="Calibri" panose="020F0502020204030204" pitchFamily="34" charset="0"/>
                                  </a:rPr>
                                  <m:t>8.224 </m:t>
                                </m:r>
                                <m:f>
                                  <m:fPr>
                                    <m:ctrlPr>
                                      <a:rPr lang="es-EC" sz="1800" i="1">
                                        <a:effectLst/>
                                        <a:latin typeface="Cambria Math" panose="02040503050406030204" pitchFamily="18" charset="0"/>
                                        <a:ea typeface="Times New Roman" panose="02020603050405020304" pitchFamily="18" charset="0"/>
                                        <a:cs typeface="Calibri" panose="020F0502020204030204" pitchFamily="34" charset="0"/>
                                      </a:rPr>
                                    </m:ctrlPr>
                                  </m:fPr>
                                  <m:num>
                                    <m:r>
                                      <a:rPr lang="es-EC" sz="1800" i="1">
                                        <a:effectLst/>
                                        <a:latin typeface="Cambria Math" panose="02040503050406030204" pitchFamily="18" charset="0"/>
                                        <a:ea typeface="Times New Roman" panose="02020603050405020304" pitchFamily="18" charset="0"/>
                                        <a:cs typeface="Calibri" panose="020F0502020204030204" pitchFamily="34" charset="0"/>
                                      </a:rPr>
                                      <m:t>𝑘𝐽</m:t>
                                    </m:r>
                                  </m:num>
                                  <m:den>
                                    <m:r>
                                      <a:rPr lang="es-EC" sz="1800" i="1">
                                        <a:effectLst/>
                                        <a:latin typeface="Cambria Math" panose="02040503050406030204" pitchFamily="18" charset="0"/>
                                        <a:ea typeface="Times New Roman" panose="02020603050405020304" pitchFamily="18" charset="0"/>
                                        <a:cs typeface="Calibri" panose="020F0502020204030204" pitchFamily="34" charset="0"/>
                                      </a:rPr>
                                      <m:t>𝑠</m:t>
                                    </m:r>
                                  </m:den>
                                </m:f>
                              </m:oMath>
                            </m:oMathPara>
                          </a14:m>
                          <a:endParaRPr lang="es-EC"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809605882"/>
                      </a:ext>
                    </a:extLst>
                  </a:tr>
                  <a:tr h="0">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Energía transferida aire </a:t>
                          </a:r>
                          <a:br>
                            <a:rPr lang="es-EC" sz="1800" b="1">
                              <a:effectLst/>
                              <a:latin typeface="Calibri" panose="020F0502020204030204" pitchFamily="34" charset="0"/>
                              <a:ea typeface="MS Mincho" panose="02020609040205080304" pitchFamily="49" charset="-128"/>
                              <a:cs typeface="Calibri" panose="020F0502020204030204" pitchFamily="34" charset="0"/>
                            </a:rPr>
                          </a:b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MS Mincho" panose="02020609040205080304" pitchFamily="49" charset="-128"/>
                                        <a:cs typeface="Calibri" panose="020F0502020204030204" pitchFamily="34" charset="0"/>
                                      </a:rPr>
                                    </m:ctrlPr>
                                  </m:sSubPr>
                                  <m:e>
                                    <m:acc>
                                      <m:accPr>
                                        <m:chr m:val="̇"/>
                                        <m:ctrlPr>
                                          <a:rPr lang="es-EC" sz="1800" i="1">
                                            <a:effectLst/>
                                            <a:latin typeface="Cambria Math" panose="02040503050406030204" pitchFamily="18" charset="0"/>
                                            <a:ea typeface="MS Mincho" panose="02020609040205080304" pitchFamily="49" charset="-128"/>
                                            <a:cs typeface="Calibri" panose="020F0502020204030204" pitchFamily="34" charset="0"/>
                                          </a:rPr>
                                        </m:ctrlPr>
                                      </m:accPr>
                                      <m:e>
                                        <m:r>
                                          <a:rPr lang="es-EC" sz="1800" b="1" i="1">
                                            <a:effectLst/>
                                            <a:latin typeface="Cambria Math" panose="02040503050406030204" pitchFamily="18" charset="0"/>
                                            <a:ea typeface="MS Mincho" panose="02020609040205080304" pitchFamily="49" charset="-128"/>
                                            <a:cs typeface="Calibri" panose="020F0502020204030204" pitchFamily="34" charset="0"/>
                                          </a:rPr>
                                          <m:t>𝐄</m:t>
                                        </m:r>
                                      </m:e>
                                    </m:acc>
                                  </m:e>
                                  <m:sub>
                                    <m:r>
                                      <a:rPr lang="es-EC" sz="1800" b="1" i="1">
                                        <a:effectLst/>
                                        <a:latin typeface="Cambria Math" panose="02040503050406030204" pitchFamily="18" charset="0"/>
                                        <a:ea typeface="MS Mincho" panose="02020609040205080304" pitchFamily="49" charset="-128"/>
                                        <a:cs typeface="Calibri" panose="020F0502020204030204" pitchFamily="34" charset="0"/>
                                      </a:rPr>
                                      <m:t>𝐚𝐢𝐫𝐞</m:t>
                                    </m:r>
                                  </m:sub>
                                </m:sSub>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Times New Roman" panose="02020603050405020304" pitchFamily="18" charset="0"/>
                                    <a:cs typeface="Calibri" panose="020F0502020204030204" pitchFamily="34" charset="0"/>
                                  </a:rPr>
                                  <m:t>91.176 </m:t>
                                </m:r>
                                <m:f>
                                  <m:fPr>
                                    <m:ctrlPr>
                                      <a:rPr lang="es-EC" sz="1800" i="1">
                                        <a:effectLst/>
                                        <a:latin typeface="Cambria Math" panose="02040503050406030204" pitchFamily="18" charset="0"/>
                                        <a:ea typeface="Times New Roman" panose="02020603050405020304" pitchFamily="18" charset="0"/>
                                        <a:cs typeface="Calibri" panose="020F0502020204030204" pitchFamily="34" charset="0"/>
                                      </a:rPr>
                                    </m:ctrlPr>
                                  </m:fPr>
                                  <m:num>
                                    <m:r>
                                      <a:rPr lang="es-EC" sz="1800" i="1">
                                        <a:effectLst/>
                                        <a:latin typeface="Cambria Math" panose="02040503050406030204" pitchFamily="18" charset="0"/>
                                        <a:ea typeface="Times New Roman" panose="02020603050405020304" pitchFamily="18" charset="0"/>
                                        <a:cs typeface="Calibri" panose="020F0502020204030204" pitchFamily="34" charset="0"/>
                                      </a:rPr>
                                      <m:t>𝑘𝐽</m:t>
                                    </m:r>
                                  </m:num>
                                  <m:den>
                                    <m:r>
                                      <a:rPr lang="es-EC" sz="1800" i="1">
                                        <a:effectLst/>
                                        <a:latin typeface="Cambria Math" panose="02040503050406030204" pitchFamily="18" charset="0"/>
                                        <a:ea typeface="Times New Roman" panose="02020603050405020304" pitchFamily="18" charset="0"/>
                                        <a:cs typeface="Calibri" panose="020F0502020204030204" pitchFamily="34" charset="0"/>
                                      </a:rPr>
                                      <m:t>𝑠</m:t>
                                    </m:r>
                                  </m:den>
                                </m:f>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MS Mincho" panose="02020609040205080304" pitchFamily="49" charset="-128"/>
                                    <a:cs typeface="Calibri" panose="020F0502020204030204" pitchFamily="34" charset="0"/>
                                  </a:rPr>
                                  <m:t>101.398 </m:t>
                                </m:r>
                                <m:f>
                                  <m:fPr>
                                    <m:ctrlPr>
                                      <a:rPr lang="es-EC" sz="1800" i="1">
                                        <a:effectLst/>
                                        <a:latin typeface="Cambria Math" panose="02040503050406030204" pitchFamily="18" charset="0"/>
                                        <a:ea typeface="Times New Roman" panose="02020603050405020304" pitchFamily="18" charset="0"/>
                                        <a:cs typeface="Calibri" panose="020F0502020204030204" pitchFamily="34" charset="0"/>
                                      </a:rPr>
                                    </m:ctrlPr>
                                  </m:fPr>
                                  <m:num>
                                    <m:r>
                                      <a:rPr lang="es-EC" sz="1800" i="1">
                                        <a:effectLst/>
                                        <a:latin typeface="Cambria Math" panose="02040503050406030204" pitchFamily="18" charset="0"/>
                                        <a:ea typeface="Times New Roman" panose="02020603050405020304" pitchFamily="18" charset="0"/>
                                        <a:cs typeface="Calibri" panose="020F0502020204030204" pitchFamily="34" charset="0"/>
                                      </a:rPr>
                                      <m:t>𝑘𝐽</m:t>
                                    </m:r>
                                  </m:num>
                                  <m:den>
                                    <m:r>
                                      <a:rPr lang="es-EC" sz="1800" i="1">
                                        <a:effectLst/>
                                        <a:latin typeface="Cambria Math" panose="02040503050406030204" pitchFamily="18" charset="0"/>
                                        <a:ea typeface="Times New Roman" panose="02020603050405020304" pitchFamily="18" charset="0"/>
                                        <a:cs typeface="Calibri" panose="020F0502020204030204" pitchFamily="34" charset="0"/>
                                      </a:rPr>
                                      <m:t>𝑠</m:t>
                                    </m:r>
                                  </m:den>
                                </m:f>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Times New Roman" panose="02020603050405020304" pitchFamily="18" charset="0"/>
                                    <a:cs typeface="Calibri" panose="020F0502020204030204" pitchFamily="34" charset="0"/>
                                  </a:rPr>
                                  <m:t>10.222</m:t>
                                </m:r>
                                <m:f>
                                  <m:fPr>
                                    <m:ctrlPr>
                                      <a:rPr lang="es-EC" sz="1800" i="1">
                                        <a:effectLst/>
                                        <a:latin typeface="Cambria Math" panose="02040503050406030204" pitchFamily="18" charset="0"/>
                                        <a:ea typeface="Times New Roman" panose="02020603050405020304" pitchFamily="18" charset="0"/>
                                        <a:cs typeface="Calibri" panose="020F0502020204030204" pitchFamily="34" charset="0"/>
                                      </a:rPr>
                                    </m:ctrlPr>
                                  </m:fPr>
                                  <m:num>
                                    <m:r>
                                      <a:rPr lang="es-EC" sz="1800" i="1">
                                        <a:effectLst/>
                                        <a:latin typeface="Cambria Math" panose="02040503050406030204" pitchFamily="18" charset="0"/>
                                        <a:ea typeface="Times New Roman" panose="02020603050405020304" pitchFamily="18" charset="0"/>
                                        <a:cs typeface="Calibri" panose="020F0502020204030204" pitchFamily="34" charset="0"/>
                                      </a:rPr>
                                      <m:t>𝑘𝐽</m:t>
                                    </m:r>
                                  </m:num>
                                  <m:den>
                                    <m:r>
                                      <a:rPr lang="es-EC" sz="1800" i="1">
                                        <a:effectLst/>
                                        <a:latin typeface="Cambria Math" panose="02040503050406030204" pitchFamily="18" charset="0"/>
                                        <a:ea typeface="Times New Roman" panose="02020603050405020304" pitchFamily="18" charset="0"/>
                                        <a:cs typeface="Calibri" panose="020F0502020204030204" pitchFamily="34" charset="0"/>
                                      </a:rPr>
                                      <m:t>𝑠</m:t>
                                    </m:r>
                                  </m:den>
                                </m:f>
                              </m:oMath>
                            </m:oMathPara>
                          </a14:m>
                          <a:endParaRPr lang="es-EC"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142954570"/>
                      </a:ext>
                    </a:extLst>
                  </a:tr>
                </a:tbl>
              </a:graphicData>
            </a:graphic>
          </p:graphicFrame>
        </mc:Choice>
        <mc:Fallback xmlns="">
          <p:graphicFrame>
            <p:nvGraphicFramePr>
              <p:cNvPr id="3" name="Tabla 2">
                <a:extLst>
                  <a:ext uri="{FF2B5EF4-FFF2-40B4-BE49-F238E27FC236}">
                    <a16:creationId xmlns:a16="http://schemas.microsoft.com/office/drawing/2014/main" id="{198E3410-3F94-480B-B6EE-0E490325A250}"/>
                  </a:ext>
                </a:extLst>
              </p:cNvPr>
              <p:cNvGraphicFramePr>
                <a:graphicFrameLocks noGrp="1"/>
              </p:cNvGraphicFramePr>
              <p:nvPr>
                <p:extLst>
                  <p:ext uri="{D42A27DB-BD31-4B8C-83A1-F6EECF244321}">
                    <p14:modId xmlns:p14="http://schemas.microsoft.com/office/powerpoint/2010/main" val="3060753886"/>
                  </p:ext>
                </p:extLst>
              </p:nvPr>
            </p:nvGraphicFramePr>
            <p:xfrm>
              <a:off x="411479" y="2092434"/>
              <a:ext cx="6666656" cy="3628454"/>
            </p:xfrm>
            <a:graphic>
              <a:graphicData uri="http://schemas.openxmlformats.org/drawingml/2006/table">
                <a:tbl>
                  <a:tblPr firstRow="1" firstCol="1" bandRow="1"/>
                  <a:tblGrid>
                    <a:gridCol w="1666664">
                      <a:extLst>
                        <a:ext uri="{9D8B030D-6E8A-4147-A177-3AD203B41FA5}">
                          <a16:colId xmlns:a16="http://schemas.microsoft.com/office/drawing/2014/main" val="2186898997"/>
                        </a:ext>
                      </a:extLst>
                    </a:gridCol>
                    <a:gridCol w="1666664">
                      <a:extLst>
                        <a:ext uri="{9D8B030D-6E8A-4147-A177-3AD203B41FA5}">
                          <a16:colId xmlns:a16="http://schemas.microsoft.com/office/drawing/2014/main" val="1887028858"/>
                        </a:ext>
                      </a:extLst>
                    </a:gridCol>
                    <a:gridCol w="1666664">
                      <a:extLst>
                        <a:ext uri="{9D8B030D-6E8A-4147-A177-3AD203B41FA5}">
                          <a16:colId xmlns:a16="http://schemas.microsoft.com/office/drawing/2014/main" val="1966344455"/>
                        </a:ext>
                      </a:extLst>
                    </a:gridCol>
                    <a:gridCol w="1666664">
                      <a:extLst>
                        <a:ext uri="{9D8B030D-6E8A-4147-A177-3AD203B41FA5}">
                          <a16:colId xmlns:a16="http://schemas.microsoft.com/office/drawing/2014/main" val="2401346382"/>
                        </a:ext>
                      </a:extLst>
                    </a:gridCol>
                  </a:tblGrid>
                  <a:tr h="368935">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Parámetros</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Estado inicial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Estado final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Incremento</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64618246"/>
                      </a:ext>
                    </a:extLst>
                  </a:tr>
                  <a:tr h="1910588">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t="-19808" r="-300000" b="-71246"/>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100000" t="-19808" r="-200000" b="-71246"/>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200733" t="-19808" r="-100733" b="-71246"/>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299635" t="-19808" r="-365" b="-71246"/>
                          </a:stretch>
                        </a:blipFill>
                      </a:tcPr>
                    </a:tc>
                    <a:extLst>
                      <a:ext uri="{0D108BD9-81ED-4DB2-BD59-A6C34878D82A}">
                        <a16:rowId xmlns:a16="http://schemas.microsoft.com/office/drawing/2014/main" val="2809605882"/>
                      </a:ext>
                    </a:extLst>
                  </a:tr>
                  <a:tr h="1348931">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t="-168919" r="-300000" b="-450"/>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100000" t="-168919" r="-200000" b="-450"/>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200733" t="-168919" r="-100733" b="-450"/>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299635" t="-168919" r="-365" b="-450"/>
                          </a:stretch>
                        </a:blipFill>
                      </a:tcPr>
                    </a:tc>
                    <a:extLst>
                      <a:ext uri="{0D108BD9-81ED-4DB2-BD59-A6C34878D82A}">
                        <a16:rowId xmlns:a16="http://schemas.microsoft.com/office/drawing/2014/main" val="3142954570"/>
                      </a:ext>
                    </a:extLst>
                  </a:tr>
                </a:tbl>
              </a:graphicData>
            </a:graphic>
          </p:graphicFrame>
        </mc:Fallback>
      </mc:AlternateContent>
    </p:spTree>
    <p:extLst>
      <p:ext uri="{BB962C8B-B14F-4D97-AF65-F5344CB8AC3E}">
        <p14:creationId xmlns:p14="http://schemas.microsoft.com/office/powerpoint/2010/main" val="749768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D65FB93-39D4-4662-94E9-4D2CE1B5F2A3}"/>
              </a:ext>
            </a:extLst>
          </p:cNvPr>
          <p:cNvSpPr>
            <a:spLocks noGrp="1"/>
          </p:cNvSpPr>
          <p:nvPr>
            <p:ph type="title"/>
          </p:nvPr>
        </p:nvSpPr>
        <p:spPr>
          <a:xfrm>
            <a:off x="3986785" y="0"/>
            <a:ext cx="4218429" cy="616241"/>
          </a:xfrm>
        </p:spPr>
        <p:txBody>
          <a:bodyPr>
            <a:normAutofit fontScale="90000"/>
          </a:bodyPr>
          <a:lstStyle/>
          <a:p>
            <a:r>
              <a:rPr lang="es-ES" sz="4400" b="1" dirty="0">
                <a:latin typeface="Times New Roman" panose="02020603050405020304" pitchFamily="18" charset="0"/>
              </a:rPr>
              <a:t>ANÁLISIS</a:t>
            </a:r>
          </a:p>
        </p:txBody>
      </p:sp>
      <p:sp>
        <p:nvSpPr>
          <p:cNvPr id="15" name="Subtítulo 2">
            <a:extLst>
              <a:ext uri="{FF2B5EF4-FFF2-40B4-BE49-F238E27FC236}">
                <a16:creationId xmlns:a16="http://schemas.microsoft.com/office/drawing/2014/main" id="{A2F6FC11-285E-42B7-B9FF-4C3A047679D2}"/>
              </a:ext>
            </a:extLst>
          </p:cNvPr>
          <p:cNvSpPr txBox="1">
            <a:spLocks/>
          </p:cNvSpPr>
          <p:nvPr/>
        </p:nvSpPr>
        <p:spPr>
          <a:xfrm>
            <a:off x="7242884" y="2523180"/>
            <a:ext cx="4051160" cy="226188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s-ES" sz="1800" dirty="0">
                <a:latin typeface="Times New Roman" panose="02020603050405020304" pitchFamily="18" charset="0"/>
              </a:rPr>
              <a:t>La diferencia entre la eficiencia real e ideal se debe a que la eficiencia real se calculó con la temperatura de bulbo húmedo tomada directamente con el instrumento mientras la eficiencia ideal utiliza la temperatura de bulbo húmedo determinada en la carta psicrométrica.</a:t>
            </a:r>
          </a:p>
        </p:txBody>
      </p:sp>
      <p:sp>
        <p:nvSpPr>
          <p:cNvPr id="17" name="CuadroTexto 16">
            <a:extLst>
              <a:ext uri="{FF2B5EF4-FFF2-40B4-BE49-F238E27FC236}">
                <a16:creationId xmlns:a16="http://schemas.microsoft.com/office/drawing/2014/main" id="{FFF774DC-FB32-4B23-A544-522811F9BCC5}"/>
              </a:ext>
            </a:extLst>
          </p:cNvPr>
          <p:cNvSpPr txBox="1"/>
          <p:nvPr/>
        </p:nvSpPr>
        <p:spPr>
          <a:xfrm>
            <a:off x="535198" y="1053884"/>
            <a:ext cx="11121602" cy="954107"/>
          </a:xfrm>
          <a:prstGeom prst="rect">
            <a:avLst/>
          </a:prstGeom>
          <a:noFill/>
        </p:spPr>
        <p:txBody>
          <a:bodyPr wrap="square">
            <a:spAutoFit/>
          </a:bodyPr>
          <a:lstStyle/>
          <a:p>
            <a:r>
              <a:rPr lang="es-ES" sz="2800" b="1" dirty="0">
                <a:latin typeface="Times New Roman" panose="02020603050405020304" pitchFamily="18" charset="0"/>
              </a:rPr>
              <a:t>Comparación del estado inicial y final de la eficiencia térmica basada en la humedad relativa</a:t>
            </a:r>
          </a:p>
        </p:txBody>
      </p:sp>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A09D261F-C544-4BB9-BA64-0ED613A3319D}"/>
                  </a:ext>
                </a:extLst>
              </p:cNvPr>
              <p:cNvGraphicFramePr>
                <a:graphicFrameLocks noGrp="1"/>
              </p:cNvGraphicFramePr>
              <p:nvPr>
                <p:extLst>
                  <p:ext uri="{D42A27DB-BD31-4B8C-83A1-F6EECF244321}">
                    <p14:modId xmlns:p14="http://schemas.microsoft.com/office/powerpoint/2010/main" val="3112465093"/>
                  </p:ext>
                </p:extLst>
              </p:nvPr>
            </p:nvGraphicFramePr>
            <p:xfrm>
              <a:off x="716279" y="2445634"/>
              <a:ext cx="5870788" cy="2731135"/>
            </p:xfrm>
            <a:graphic>
              <a:graphicData uri="http://schemas.openxmlformats.org/drawingml/2006/table">
                <a:tbl>
                  <a:tblPr firstRow="1" firstCol="1" bandRow="1"/>
                  <a:tblGrid>
                    <a:gridCol w="1467697">
                      <a:extLst>
                        <a:ext uri="{9D8B030D-6E8A-4147-A177-3AD203B41FA5}">
                          <a16:colId xmlns:a16="http://schemas.microsoft.com/office/drawing/2014/main" val="801918710"/>
                        </a:ext>
                      </a:extLst>
                    </a:gridCol>
                    <a:gridCol w="1467697">
                      <a:extLst>
                        <a:ext uri="{9D8B030D-6E8A-4147-A177-3AD203B41FA5}">
                          <a16:colId xmlns:a16="http://schemas.microsoft.com/office/drawing/2014/main" val="1492919485"/>
                        </a:ext>
                      </a:extLst>
                    </a:gridCol>
                    <a:gridCol w="1467697">
                      <a:extLst>
                        <a:ext uri="{9D8B030D-6E8A-4147-A177-3AD203B41FA5}">
                          <a16:colId xmlns:a16="http://schemas.microsoft.com/office/drawing/2014/main" val="754386334"/>
                        </a:ext>
                      </a:extLst>
                    </a:gridCol>
                    <a:gridCol w="1467697">
                      <a:extLst>
                        <a:ext uri="{9D8B030D-6E8A-4147-A177-3AD203B41FA5}">
                          <a16:colId xmlns:a16="http://schemas.microsoft.com/office/drawing/2014/main" val="2567490547"/>
                        </a:ext>
                      </a:extLst>
                    </a:gridCol>
                  </a:tblGrid>
                  <a:tr h="0">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Parámetros</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Estado inicial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Estado final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Incremento</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842375780"/>
                      </a:ext>
                    </a:extLst>
                  </a:tr>
                  <a:tr h="0">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Eficiencia real </a:t>
                          </a:r>
                          <a:br>
                            <a:rPr lang="es-EC" sz="1800" b="1" i="1">
                              <a:effectLst/>
                              <a:latin typeface="Calibri" panose="020F0502020204030204" pitchFamily="34" charset="0"/>
                              <a:ea typeface="MS Mincho" panose="02020609040205080304" pitchFamily="49" charset="-128"/>
                              <a:cs typeface="Calibri" panose="020F0502020204030204" pitchFamily="34" charset="0"/>
                            </a:rPr>
                          </a:b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MS Mincho" panose="02020609040205080304" pitchFamily="49" charset="-128"/>
                                        <a:cs typeface="Calibri" panose="020F0502020204030204" pitchFamily="34" charset="0"/>
                                      </a:rPr>
                                    </m:ctrlPr>
                                  </m:sSubPr>
                                  <m:e>
                                    <m:r>
                                      <a:rPr lang="es-EC" sz="1800" b="1" i="1">
                                        <a:effectLst/>
                                        <a:latin typeface="Cambria Math" panose="02040503050406030204" pitchFamily="18" charset="0"/>
                                        <a:ea typeface="MS Mincho" panose="02020609040205080304" pitchFamily="49" charset="-128"/>
                                        <a:cs typeface="Calibri" panose="020F0502020204030204" pitchFamily="34" charset="0"/>
                                      </a:rPr>
                                      <m:t>𝜼</m:t>
                                    </m:r>
                                  </m:e>
                                  <m:sub>
                                    <m:r>
                                      <a:rPr lang="es-EC" sz="1800" b="1" i="1">
                                        <a:effectLst/>
                                        <a:latin typeface="Cambria Math" panose="02040503050406030204" pitchFamily="18" charset="0"/>
                                        <a:ea typeface="MS Mincho" panose="02020609040205080304" pitchFamily="49" charset="-128"/>
                                        <a:cs typeface="Calibri" panose="020F0502020204030204" pitchFamily="34" charset="0"/>
                                      </a:rPr>
                                      <m:t>𝒕</m:t>
                                    </m:r>
                                    <m:r>
                                      <a:rPr lang="es-EC" sz="1800" b="1" i="1">
                                        <a:effectLst/>
                                        <a:latin typeface="Cambria Math" panose="02040503050406030204" pitchFamily="18" charset="0"/>
                                        <a:ea typeface="MS Mincho" panose="02020609040205080304" pitchFamily="49" charset="-128"/>
                                        <a:cs typeface="Calibri" panose="020F0502020204030204" pitchFamily="34" charset="0"/>
                                      </a:rPr>
                                      <m:t>𝟏</m:t>
                                    </m:r>
                                  </m:sub>
                                </m:sSub>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Times New Roman" panose="02020603050405020304" pitchFamily="18" charset="0"/>
                                    <a:cs typeface="Calibri" panose="020F0502020204030204" pitchFamily="34" charset="0"/>
                                  </a:rPr>
                                  <m:t>45.83 %</m:t>
                                </m:r>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Times New Roman" panose="02020603050405020304" pitchFamily="18" charset="0"/>
                                    <a:cs typeface="Calibri" panose="020F0502020204030204" pitchFamily="34" charset="0"/>
                                  </a:rPr>
                                  <m:t>49.48 %</m:t>
                                </m:r>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Times New Roman" panose="02020603050405020304" pitchFamily="18" charset="0"/>
                                    <a:cs typeface="Calibri" panose="020F0502020204030204" pitchFamily="34" charset="0"/>
                                  </a:rPr>
                                  <m:t>3.65 %</m:t>
                                </m:r>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489903521"/>
                      </a:ext>
                    </a:extLst>
                  </a:tr>
                  <a:tr h="0">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Eficiencia ideal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MS Mincho" panose="02020609040205080304" pitchFamily="49" charset="-128"/>
                                        <a:cs typeface="Calibri" panose="020F0502020204030204" pitchFamily="34" charset="0"/>
                                      </a:rPr>
                                    </m:ctrlPr>
                                  </m:sSubPr>
                                  <m:e>
                                    <m:r>
                                      <a:rPr lang="es-EC" sz="1800" b="1" i="1">
                                        <a:effectLst/>
                                        <a:latin typeface="Cambria Math" panose="02040503050406030204" pitchFamily="18" charset="0"/>
                                        <a:ea typeface="MS Mincho" panose="02020609040205080304" pitchFamily="49" charset="-128"/>
                                        <a:cs typeface="Calibri" panose="020F0502020204030204" pitchFamily="34" charset="0"/>
                                      </a:rPr>
                                      <m:t>𝜼</m:t>
                                    </m:r>
                                  </m:e>
                                  <m:sub>
                                    <m:r>
                                      <a:rPr lang="es-EC" sz="1800" b="1" i="1">
                                        <a:effectLst/>
                                        <a:latin typeface="Cambria Math" panose="02040503050406030204" pitchFamily="18" charset="0"/>
                                        <a:ea typeface="MS Mincho" panose="02020609040205080304" pitchFamily="49" charset="-128"/>
                                        <a:cs typeface="Calibri" panose="020F0502020204030204" pitchFamily="34" charset="0"/>
                                      </a:rPr>
                                      <m:t>𝒕</m:t>
                                    </m:r>
                                    <m:r>
                                      <a:rPr lang="es-EC" sz="1800" b="1" i="1">
                                        <a:effectLst/>
                                        <a:latin typeface="Cambria Math" panose="02040503050406030204" pitchFamily="18" charset="0"/>
                                        <a:ea typeface="MS Mincho" panose="02020609040205080304" pitchFamily="49" charset="-128"/>
                                        <a:cs typeface="Calibri" panose="020F0502020204030204" pitchFamily="34" charset="0"/>
                                      </a:rPr>
                                      <m:t>𝟐</m:t>
                                    </m:r>
                                  </m:sub>
                                </m:sSub>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Times New Roman" panose="02020603050405020304" pitchFamily="18" charset="0"/>
                                    <a:cs typeface="Calibri" panose="020F0502020204030204" pitchFamily="34" charset="0"/>
                                  </a:rPr>
                                  <m:t>48.89 %</m:t>
                                </m:r>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Times New Roman" panose="02020603050405020304" pitchFamily="18" charset="0"/>
                                    <a:cs typeface="Calibri" panose="020F0502020204030204" pitchFamily="34" charset="0"/>
                                  </a:rPr>
                                  <m:t>51.06 %</m:t>
                                </m:r>
                              </m:oMath>
                            </m:oMathPara>
                          </a14:m>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Times New Roman" panose="02020603050405020304" pitchFamily="18" charset="0"/>
                                    <a:cs typeface="Calibri" panose="020F0502020204030204" pitchFamily="34" charset="0"/>
                                  </a:rPr>
                                  <m:t>2.17 %</m:t>
                                </m:r>
                              </m:oMath>
                            </m:oMathPara>
                          </a14:m>
                          <a:endParaRPr lang="es-EC"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789962098"/>
                      </a:ext>
                    </a:extLst>
                  </a:tr>
                </a:tbl>
              </a:graphicData>
            </a:graphic>
          </p:graphicFrame>
        </mc:Choice>
        <mc:Fallback xmlns="">
          <p:graphicFrame>
            <p:nvGraphicFramePr>
              <p:cNvPr id="3" name="Tabla 2">
                <a:extLst>
                  <a:ext uri="{FF2B5EF4-FFF2-40B4-BE49-F238E27FC236}">
                    <a16:creationId xmlns:a16="http://schemas.microsoft.com/office/drawing/2014/main" id="{A09D261F-C544-4BB9-BA64-0ED613A3319D}"/>
                  </a:ext>
                </a:extLst>
              </p:cNvPr>
              <p:cNvGraphicFramePr>
                <a:graphicFrameLocks noGrp="1"/>
              </p:cNvGraphicFramePr>
              <p:nvPr>
                <p:extLst>
                  <p:ext uri="{D42A27DB-BD31-4B8C-83A1-F6EECF244321}">
                    <p14:modId xmlns:p14="http://schemas.microsoft.com/office/powerpoint/2010/main" val="3112465093"/>
                  </p:ext>
                </p:extLst>
              </p:nvPr>
            </p:nvGraphicFramePr>
            <p:xfrm>
              <a:off x="716279" y="2445634"/>
              <a:ext cx="5870788" cy="2731135"/>
            </p:xfrm>
            <a:graphic>
              <a:graphicData uri="http://schemas.openxmlformats.org/drawingml/2006/table">
                <a:tbl>
                  <a:tblPr firstRow="1" firstCol="1" bandRow="1"/>
                  <a:tblGrid>
                    <a:gridCol w="1467697">
                      <a:extLst>
                        <a:ext uri="{9D8B030D-6E8A-4147-A177-3AD203B41FA5}">
                          <a16:colId xmlns:a16="http://schemas.microsoft.com/office/drawing/2014/main" val="801918710"/>
                        </a:ext>
                      </a:extLst>
                    </a:gridCol>
                    <a:gridCol w="1467697">
                      <a:extLst>
                        <a:ext uri="{9D8B030D-6E8A-4147-A177-3AD203B41FA5}">
                          <a16:colId xmlns:a16="http://schemas.microsoft.com/office/drawing/2014/main" val="1492919485"/>
                        </a:ext>
                      </a:extLst>
                    </a:gridCol>
                    <a:gridCol w="1467697">
                      <a:extLst>
                        <a:ext uri="{9D8B030D-6E8A-4147-A177-3AD203B41FA5}">
                          <a16:colId xmlns:a16="http://schemas.microsoft.com/office/drawing/2014/main" val="754386334"/>
                        </a:ext>
                      </a:extLst>
                    </a:gridCol>
                    <a:gridCol w="1467697">
                      <a:extLst>
                        <a:ext uri="{9D8B030D-6E8A-4147-A177-3AD203B41FA5}">
                          <a16:colId xmlns:a16="http://schemas.microsoft.com/office/drawing/2014/main" val="2567490547"/>
                        </a:ext>
                      </a:extLst>
                    </a:gridCol>
                  </a:tblGrid>
                  <a:tr h="368935">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Parámetros</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Estado inicial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Estado final</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Calibri" panose="020F0502020204030204" pitchFamily="34" charset="0"/>
                              <a:ea typeface="MS Mincho" panose="02020609040205080304" pitchFamily="49" charset="-128"/>
                              <a:cs typeface="Calibri" panose="020F0502020204030204" pitchFamily="34" charset="0"/>
                            </a:rPr>
                            <a:t>Incremento</a:t>
                          </a:r>
                          <a:endParaRPr lang="es-EC"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842375780"/>
                      </a:ext>
                    </a:extLst>
                  </a:tr>
                  <a:tr h="924560">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t="-40789" r="-300415" b="-155921"/>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100000" t="-40789" r="-200415" b="-155921"/>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200000" t="-40789" r="-100415" b="-155921"/>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300000" t="-40789" r="-415" b="-155921"/>
                          </a:stretch>
                        </a:blipFill>
                      </a:tcPr>
                    </a:tc>
                    <a:extLst>
                      <a:ext uri="{0D108BD9-81ED-4DB2-BD59-A6C34878D82A}">
                        <a16:rowId xmlns:a16="http://schemas.microsoft.com/office/drawing/2014/main" val="3489903521"/>
                      </a:ext>
                    </a:extLst>
                  </a:tr>
                  <a:tr h="1437640">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t="-90678" r="-300415" b="-424"/>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100000" t="-90678" r="-200415" b="-424"/>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200000" t="-90678" r="-100415" b="-424"/>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300000" t="-90678" r="-415" b="-424"/>
                          </a:stretch>
                        </a:blipFill>
                      </a:tcPr>
                    </a:tc>
                    <a:extLst>
                      <a:ext uri="{0D108BD9-81ED-4DB2-BD59-A6C34878D82A}">
                        <a16:rowId xmlns:a16="http://schemas.microsoft.com/office/drawing/2014/main" val="2789962098"/>
                      </a:ext>
                    </a:extLst>
                  </a:tr>
                </a:tbl>
              </a:graphicData>
            </a:graphic>
          </p:graphicFrame>
        </mc:Fallback>
      </mc:AlternateContent>
    </p:spTree>
    <p:extLst>
      <p:ext uri="{BB962C8B-B14F-4D97-AF65-F5344CB8AC3E}">
        <p14:creationId xmlns:p14="http://schemas.microsoft.com/office/powerpoint/2010/main" val="3692196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D65FB93-39D4-4662-94E9-4D2CE1B5F2A3}"/>
              </a:ext>
            </a:extLst>
          </p:cNvPr>
          <p:cNvSpPr>
            <a:spLocks noGrp="1"/>
          </p:cNvSpPr>
          <p:nvPr>
            <p:ph type="title"/>
          </p:nvPr>
        </p:nvSpPr>
        <p:spPr>
          <a:xfrm>
            <a:off x="3986785" y="0"/>
            <a:ext cx="4218429" cy="616241"/>
          </a:xfrm>
        </p:spPr>
        <p:txBody>
          <a:bodyPr>
            <a:normAutofit fontScale="90000"/>
          </a:bodyPr>
          <a:lstStyle/>
          <a:p>
            <a:r>
              <a:rPr lang="es-ES" sz="4400" b="1" dirty="0">
                <a:latin typeface="Times New Roman" panose="02020603050405020304" pitchFamily="18" charset="0"/>
              </a:rPr>
              <a:t>ANÁLISIS</a:t>
            </a:r>
          </a:p>
        </p:txBody>
      </p:sp>
      <p:sp>
        <p:nvSpPr>
          <p:cNvPr id="15" name="Subtítulo 2">
            <a:extLst>
              <a:ext uri="{FF2B5EF4-FFF2-40B4-BE49-F238E27FC236}">
                <a16:creationId xmlns:a16="http://schemas.microsoft.com/office/drawing/2014/main" id="{A2F6FC11-285E-42B7-B9FF-4C3A047679D2}"/>
              </a:ext>
            </a:extLst>
          </p:cNvPr>
          <p:cNvSpPr txBox="1">
            <a:spLocks/>
          </p:cNvSpPr>
          <p:nvPr/>
        </p:nvSpPr>
        <p:spPr>
          <a:xfrm>
            <a:off x="6825634" y="2065061"/>
            <a:ext cx="4051160" cy="31496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s-ES" sz="1800" dirty="0">
                <a:latin typeface="Times New Roman" panose="02020603050405020304" pitchFamily="18" charset="0"/>
              </a:rPr>
              <a:t>Durante el día se observa que la variación de humedad relativa en Sangolquí influye mínimamente en la eficiencia de la torre de enfriamiento.</a:t>
            </a:r>
          </a:p>
          <a:p>
            <a:pPr algn="l">
              <a:lnSpc>
                <a:spcPct val="120000"/>
              </a:lnSpc>
            </a:pPr>
            <a:r>
              <a:rPr lang="es-ES" sz="1800" dirty="0">
                <a:latin typeface="Times New Roman" panose="02020603050405020304" pitchFamily="18" charset="0"/>
              </a:rPr>
              <a:t>Los datos obtenidos se obtuvieron a diferentes horas del día para conocer la incidencia de las condiciones ambientales en el funcionamiento de la torre. </a:t>
            </a:r>
          </a:p>
        </p:txBody>
      </p:sp>
      <p:sp>
        <p:nvSpPr>
          <p:cNvPr id="17" name="CuadroTexto 16">
            <a:extLst>
              <a:ext uri="{FF2B5EF4-FFF2-40B4-BE49-F238E27FC236}">
                <a16:creationId xmlns:a16="http://schemas.microsoft.com/office/drawing/2014/main" id="{FFF774DC-FB32-4B23-A544-522811F9BCC5}"/>
              </a:ext>
            </a:extLst>
          </p:cNvPr>
          <p:cNvSpPr txBox="1"/>
          <p:nvPr/>
        </p:nvSpPr>
        <p:spPr>
          <a:xfrm>
            <a:off x="535198" y="1053883"/>
            <a:ext cx="10234402" cy="523220"/>
          </a:xfrm>
          <a:prstGeom prst="rect">
            <a:avLst/>
          </a:prstGeom>
          <a:noFill/>
        </p:spPr>
        <p:txBody>
          <a:bodyPr wrap="square">
            <a:spAutoFit/>
          </a:bodyPr>
          <a:lstStyle/>
          <a:p>
            <a:r>
              <a:rPr lang="es-ES" sz="2800" b="1" dirty="0">
                <a:latin typeface="Times New Roman" panose="02020603050405020304" pitchFamily="18" charset="0"/>
              </a:rPr>
              <a:t>Variación de eficiencia térmica con respecto a la humedad relativa </a:t>
            </a:r>
          </a:p>
        </p:txBody>
      </p:sp>
      <p:graphicFrame>
        <p:nvGraphicFramePr>
          <p:cNvPr id="6" name="Gráfico 5">
            <a:extLst>
              <a:ext uri="{FF2B5EF4-FFF2-40B4-BE49-F238E27FC236}">
                <a16:creationId xmlns:a16="http://schemas.microsoft.com/office/drawing/2014/main" id="{58812F55-4A89-426C-AA12-57B6539EAE74}"/>
              </a:ext>
            </a:extLst>
          </p:cNvPr>
          <p:cNvGraphicFramePr/>
          <p:nvPr>
            <p:extLst>
              <p:ext uri="{D42A27DB-BD31-4B8C-83A1-F6EECF244321}">
                <p14:modId xmlns:p14="http://schemas.microsoft.com/office/powerpoint/2010/main" val="3225948061"/>
              </p:ext>
            </p:extLst>
          </p:nvPr>
        </p:nvGraphicFramePr>
        <p:xfrm>
          <a:off x="954557" y="1745201"/>
          <a:ext cx="5221341" cy="37893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0919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D65FB93-39D4-4662-94E9-4D2CE1B5F2A3}"/>
              </a:ext>
            </a:extLst>
          </p:cNvPr>
          <p:cNvSpPr>
            <a:spLocks noGrp="1"/>
          </p:cNvSpPr>
          <p:nvPr>
            <p:ph type="title"/>
          </p:nvPr>
        </p:nvSpPr>
        <p:spPr>
          <a:xfrm>
            <a:off x="3986785" y="0"/>
            <a:ext cx="4218429" cy="616241"/>
          </a:xfrm>
        </p:spPr>
        <p:txBody>
          <a:bodyPr>
            <a:normAutofit fontScale="90000"/>
          </a:bodyPr>
          <a:lstStyle/>
          <a:p>
            <a:r>
              <a:rPr lang="es-ES" sz="4400" b="1" dirty="0">
                <a:latin typeface="Times New Roman" panose="02020603050405020304" pitchFamily="18" charset="0"/>
              </a:rPr>
              <a:t>ANÁLISIS</a:t>
            </a:r>
          </a:p>
        </p:txBody>
      </p:sp>
      <p:sp>
        <p:nvSpPr>
          <p:cNvPr id="15" name="Subtítulo 2">
            <a:extLst>
              <a:ext uri="{FF2B5EF4-FFF2-40B4-BE49-F238E27FC236}">
                <a16:creationId xmlns:a16="http://schemas.microsoft.com/office/drawing/2014/main" id="{A2F6FC11-285E-42B7-B9FF-4C3A047679D2}"/>
              </a:ext>
            </a:extLst>
          </p:cNvPr>
          <p:cNvSpPr txBox="1">
            <a:spLocks/>
          </p:cNvSpPr>
          <p:nvPr/>
        </p:nvSpPr>
        <p:spPr>
          <a:xfrm>
            <a:off x="7086210" y="2159568"/>
            <a:ext cx="3932627" cy="29628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s-ES" sz="1800" dirty="0">
                <a:latin typeface="Times New Roman" panose="02020603050405020304" pitchFamily="18" charset="0"/>
              </a:rPr>
              <a:t>El grafico representa la mínima variación de entalpia que existe al mantener la temperatura de bulbo húmedo constante.  </a:t>
            </a:r>
          </a:p>
          <a:p>
            <a:pPr algn="l">
              <a:lnSpc>
                <a:spcPct val="120000"/>
              </a:lnSpc>
            </a:pPr>
            <a:r>
              <a:rPr lang="es-ES" sz="1800" dirty="0">
                <a:latin typeface="Times New Roman" panose="02020603050405020304" pitchFamily="18" charset="0"/>
              </a:rPr>
              <a:t>La  temperatura de bulbo húmedo varia en un rango mínimo mientras la humedad relativa y temperatura de bulbo seco fluctúan. </a:t>
            </a:r>
          </a:p>
        </p:txBody>
      </p:sp>
      <p:sp>
        <p:nvSpPr>
          <p:cNvPr id="17" name="CuadroTexto 16">
            <a:extLst>
              <a:ext uri="{FF2B5EF4-FFF2-40B4-BE49-F238E27FC236}">
                <a16:creationId xmlns:a16="http://schemas.microsoft.com/office/drawing/2014/main" id="{FFF774DC-FB32-4B23-A544-522811F9BCC5}"/>
              </a:ext>
            </a:extLst>
          </p:cNvPr>
          <p:cNvSpPr txBox="1"/>
          <p:nvPr/>
        </p:nvSpPr>
        <p:spPr>
          <a:xfrm>
            <a:off x="535198" y="1053883"/>
            <a:ext cx="10341596" cy="523220"/>
          </a:xfrm>
          <a:prstGeom prst="rect">
            <a:avLst/>
          </a:prstGeom>
          <a:noFill/>
        </p:spPr>
        <p:txBody>
          <a:bodyPr wrap="square">
            <a:spAutoFit/>
          </a:bodyPr>
          <a:lstStyle/>
          <a:p>
            <a:r>
              <a:rPr lang="es-ES" sz="2800" b="1" dirty="0">
                <a:latin typeface="Times New Roman" panose="02020603050405020304" pitchFamily="18" charset="0"/>
              </a:rPr>
              <a:t>Explicación de la variación de la entalpia en la carta psicrométrica</a:t>
            </a:r>
          </a:p>
        </p:txBody>
      </p:sp>
      <p:pic>
        <p:nvPicPr>
          <p:cNvPr id="7" name="Imagen 6">
            <a:extLst>
              <a:ext uri="{FF2B5EF4-FFF2-40B4-BE49-F238E27FC236}">
                <a16:creationId xmlns:a16="http://schemas.microsoft.com/office/drawing/2014/main" id="{B7773964-75C7-4E3E-A0A0-E8C3C7362253}"/>
              </a:ext>
            </a:extLst>
          </p:cNvPr>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6407" y="1751196"/>
            <a:ext cx="6642563" cy="4436540"/>
          </a:xfrm>
          <a:prstGeom prst="rect">
            <a:avLst/>
          </a:prstGeom>
          <a:noFill/>
          <a:ln>
            <a:noFill/>
          </a:ln>
        </p:spPr>
      </p:pic>
    </p:spTree>
    <p:extLst>
      <p:ext uri="{BB962C8B-B14F-4D97-AF65-F5344CB8AC3E}">
        <p14:creationId xmlns:p14="http://schemas.microsoft.com/office/powerpoint/2010/main" val="3731974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D65FB93-39D4-4662-94E9-4D2CE1B5F2A3}"/>
              </a:ext>
            </a:extLst>
          </p:cNvPr>
          <p:cNvSpPr>
            <a:spLocks noGrp="1"/>
          </p:cNvSpPr>
          <p:nvPr>
            <p:ph type="title"/>
          </p:nvPr>
        </p:nvSpPr>
        <p:spPr>
          <a:xfrm>
            <a:off x="3986785" y="0"/>
            <a:ext cx="4218429" cy="616241"/>
          </a:xfrm>
        </p:spPr>
        <p:txBody>
          <a:bodyPr>
            <a:normAutofit fontScale="90000"/>
          </a:bodyPr>
          <a:lstStyle/>
          <a:p>
            <a:r>
              <a:rPr lang="es-ES" sz="4400" b="1" dirty="0">
                <a:latin typeface="Times New Roman" panose="02020603050405020304" pitchFamily="18" charset="0"/>
              </a:rPr>
              <a:t>ANÁLISIS</a:t>
            </a:r>
          </a:p>
        </p:txBody>
      </p:sp>
      <p:sp>
        <p:nvSpPr>
          <p:cNvPr id="15" name="Subtítulo 2">
            <a:extLst>
              <a:ext uri="{FF2B5EF4-FFF2-40B4-BE49-F238E27FC236}">
                <a16:creationId xmlns:a16="http://schemas.microsoft.com/office/drawing/2014/main" id="{A2F6FC11-285E-42B7-B9FF-4C3A047679D2}"/>
              </a:ext>
            </a:extLst>
          </p:cNvPr>
          <p:cNvSpPr txBox="1">
            <a:spLocks/>
          </p:cNvSpPr>
          <p:nvPr/>
        </p:nvSpPr>
        <p:spPr>
          <a:xfrm>
            <a:off x="7530094" y="2727738"/>
            <a:ext cx="3673526" cy="195079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s-ES" sz="1800" dirty="0">
                <a:latin typeface="Times New Roman" panose="02020603050405020304" pitchFamily="18" charset="0"/>
              </a:rPr>
              <a:t>El incremento en la eficiencia se debe al mantenimiento y correctivos aplicados en los componentes del sistema generando mayor transferencia aire - agua en el estado final.</a:t>
            </a:r>
          </a:p>
        </p:txBody>
      </p:sp>
      <p:sp>
        <p:nvSpPr>
          <p:cNvPr id="17" name="CuadroTexto 16">
            <a:extLst>
              <a:ext uri="{FF2B5EF4-FFF2-40B4-BE49-F238E27FC236}">
                <a16:creationId xmlns:a16="http://schemas.microsoft.com/office/drawing/2014/main" id="{FFF774DC-FB32-4B23-A544-522811F9BCC5}"/>
              </a:ext>
            </a:extLst>
          </p:cNvPr>
          <p:cNvSpPr txBox="1"/>
          <p:nvPr/>
        </p:nvSpPr>
        <p:spPr>
          <a:xfrm>
            <a:off x="677241" y="910851"/>
            <a:ext cx="10341596" cy="954107"/>
          </a:xfrm>
          <a:prstGeom prst="rect">
            <a:avLst/>
          </a:prstGeom>
          <a:noFill/>
        </p:spPr>
        <p:txBody>
          <a:bodyPr wrap="square">
            <a:spAutoFit/>
          </a:bodyPr>
          <a:lstStyle/>
          <a:p>
            <a:r>
              <a:rPr lang="es-ES" sz="2800" b="1" dirty="0">
                <a:latin typeface="Times New Roman" panose="02020603050405020304" pitchFamily="18" charset="0"/>
              </a:rPr>
              <a:t>Comparación del estado inicial y final de la eficiencia térmica basada en la energía trasferida en la torre de enfriamiento </a:t>
            </a:r>
          </a:p>
        </p:txBody>
      </p:sp>
      <mc:AlternateContent xmlns:mc="http://schemas.openxmlformats.org/markup-compatibility/2006" xmlns:a14="http://schemas.microsoft.com/office/drawing/2010/main">
        <mc:Choice Requires="a14">
          <p:graphicFrame>
            <p:nvGraphicFramePr>
              <p:cNvPr id="5" name="Tabla 4">
                <a:extLst>
                  <a:ext uri="{FF2B5EF4-FFF2-40B4-BE49-F238E27FC236}">
                    <a16:creationId xmlns:a16="http://schemas.microsoft.com/office/drawing/2014/main" id="{556F0D8D-999E-4B56-9135-6A5420006FD3}"/>
                  </a:ext>
                </a:extLst>
              </p:cNvPr>
              <p:cNvGraphicFramePr>
                <a:graphicFrameLocks noGrp="1"/>
              </p:cNvGraphicFramePr>
              <p:nvPr>
                <p:extLst>
                  <p:ext uri="{D42A27DB-BD31-4B8C-83A1-F6EECF244321}">
                    <p14:modId xmlns:p14="http://schemas.microsoft.com/office/powerpoint/2010/main" val="1644810161"/>
                  </p:ext>
                </p:extLst>
              </p:nvPr>
            </p:nvGraphicFramePr>
            <p:xfrm>
              <a:off x="618365" y="2159567"/>
              <a:ext cx="6510404" cy="3787582"/>
            </p:xfrm>
            <a:graphic>
              <a:graphicData uri="http://schemas.openxmlformats.org/drawingml/2006/table">
                <a:tbl>
                  <a:tblPr firstRow="1" firstCol="1" bandRow="1"/>
                  <a:tblGrid>
                    <a:gridCol w="1627601">
                      <a:extLst>
                        <a:ext uri="{9D8B030D-6E8A-4147-A177-3AD203B41FA5}">
                          <a16:colId xmlns:a16="http://schemas.microsoft.com/office/drawing/2014/main" val="3823466212"/>
                        </a:ext>
                      </a:extLst>
                    </a:gridCol>
                    <a:gridCol w="1627601">
                      <a:extLst>
                        <a:ext uri="{9D8B030D-6E8A-4147-A177-3AD203B41FA5}">
                          <a16:colId xmlns:a16="http://schemas.microsoft.com/office/drawing/2014/main" val="1702001036"/>
                        </a:ext>
                      </a:extLst>
                    </a:gridCol>
                    <a:gridCol w="1627601">
                      <a:extLst>
                        <a:ext uri="{9D8B030D-6E8A-4147-A177-3AD203B41FA5}">
                          <a16:colId xmlns:a16="http://schemas.microsoft.com/office/drawing/2014/main" val="439501182"/>
                        </a:ext>
                      </a:extLst>
                    </a:gridCol>
                    <a:gridCol w="1627601">
                      <a:extLst>
                        <a:ext uri="{9D8B030D-6E8A-4147-A177-3AD203B41FA5}">
                          <a16:colId xmlns:a16="http://schemas.microsoft.com/office/drawing/2014/main" val="545489639"/>
                        </a:ext>
                      </a:extLst>
                    </a:gridCol>
                  </a:tblGrid>
                  <a:tr h="339308">
                    <a:tc>
                      <a:txBody>
                        <a:bodyPr/>
                        <a:lstStyle/>
                        <a:p>
                          <a:pPr algn="ctr">
                            <a:lnSpc>
                              <a:spcPct val="150000"/>
                            </a:lnSpc>
                            <a:spcAft>
                              <a:spcPts val="800"/>
                            </a:spcAft>
                          </a:pPr>
                          <a:r>
                            <a:rPr lang="es-EC" sz="1600" b="1">
                              <a:effectLst/>
                              <a:latin typeface="Calibri" panose="020F0502020204030204" pitchFamily="34" charset="0"/>
                              <a:ea typeface="MS Mincho" panose="02020609040205080304" pitchFamily="49" charset="-128"/>
                              <a:cs typeface="Calibri" panose="020F0502020204030204" pitchFamily="34" charset="0"/>
                            </a:rPr>
                            <a:t>Parámetros</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b="1">
                              <a:effectLst/>
                              <a:latin typeface="Calibri" panose="020F0502020204030204" pitchFamily="34" charset="0"/>
                              <a:ea typeface="MS Mincho" panose="02020609040205080304" pitchFamily="49" charset="-128"/>
                              <a:cs typeface="Calibri" panose="020F0502020204030204" pitchFamily="34" charset="0"/>
                            </a:rPr>
                            <a:t>Estado inicial</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b="1">
                              <a:effectLst/>
                              <a:latin typeface="Calibri" panose="020F0502020204030204" pitchFamily="34" charset="0"/>
                              <a:ea typeface="MS Mincho" panose="02020609040205080304" pitchFamily="49" charset="-128"/>
                              <a:cs typeface="Calibri" panose="020F0502020204030204" pitchFamily="34" charset="0"/>
                            </a:rPr>
                            <a:t>Estado final</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b="1">
                              <a:effectLst/>
                              <a:latin typeface="Calibri" panose="020F0502020204030204" pitchFamily="34" charset="0"/>
                              <a:ea typeface="MS Mincho" panose="02020609040205080304" pitchFamily="49" charset="-128"/>
                              <a:cs typeface="Calibri" panose="020F0502020204030204" pitchFamily="34" charset="0"/>
                            </a:rPr>
                            <a:t>Incremento</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15920408"/>
                      </a:ext>
                    </a:extLst>
                  </a:tr>
                  <a:tr h="1724137">
                    <a:tc>
                      <a:txBody>
                        <a:bodyPr/>
                        <a:lstStyle/>
                        <a:p>
                          <a:pPr algn="ctr">
                            <a:lnSpc>
                              <a:spcPct val="150000"/>
                            </a:lnSpc>
                            <a:spcAft>
                              <a:spcPts val="800"/>
                            </a:spcAft>
                          </a:pPr>
                          <a:r>
                            <a:rPr lang="es-EC" sz="1600" b="1">
                              <a:effectLst/>
                              <a:latin typeface="Calibri" panose="020F0502020204030204" pitchFamily="34" charset="0"/>
                              <a:ea typeface="MS Mincho" panose="02020609040205080304" pitchFamily="49" charset="-128"/>
                              <a:cs typeface="Calibri" panose="020F0502020204030204" pitchFamily="34" charset="0"/>
                            </a:rPr>
                            <a:t>Eficiencia (Energía absorbe el aire)</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MS Mincho" panose="02020609040205080304" pitchFamily="49" charset="-128"/>
                                        <a:cs typeface="Calibri" panose="020F0502020204030204" pitchFamily="34" charset="0"/>
                                      </a:rPr>
                                    </m:ctrlPr>
                                  </m:sSubPr>
                                  <m:e>
                                    <m:r>
                                      <a:rPr lang="es-EC" sz="1600" b="1" i="1">
                                        <a:effectLst/>
                                        <a:latin typeface="Cambria Math" panose="02040503050406030204" pitchFamily="18" charset="0"/>
                                        <a:ea typeface="MS Mincho" panose="02020609040205080304" pitchFamily="49" charset="-128"/>
                                        <a:cs typeface="Calibri" panose="020F0502020204030204" pitchFamily="34" charset="0"/>
                                      </a:rPr>
                                      <m:t>𝜼</m:t>
                                    </m:r>
                                  </m:e>
                                  <m:sub>
                                    <m:r>
                                      <a:rPr lang="es-EC" sz="1600" b="1" i="1">
                                        <a:effectLst/>
                                        <a:latin typeface="Cambria Math" panose="02040503050406030204" pitchFamily="18" charset="0"/>
                                        <a:ea typeface="MS Mincho" panose="02020609040205080304" pitchFamily="49" charset="-128"/>
                                        <a:cs typeface="Calibri" panose="020F0502020204030204" pitchFamily="34" charset="0"/>
                                      </a:rPr>
                                      <m:t>𝒕</m:t>
                                    </m:r>
                                    <m:r>
                                      <a:rPr lang="es-EC" sz="1600" b="1" i="1">
                                        <a:effectLst/>
                                        <a:latin typeface="Cambria Math" panose="02040503050406030204" pitchFamily="18" charset="0"/>
                                        <a:ea typeface="MS Mincho" panose="02020609040205080304" pitchFamily="49" charset="-128"/>
                                        <a:cs typeface="Calibri" panose="020F0502020204030204" pitchFamily="34" charset="0"/>
                                      </a:rPr>
                                      <m:t>𝟑</m:t>
                                    </m:r>
                                  </m:sub>
                                </m:sSub>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Times New Roman" panose="02020603050405020304" pitchFamily="18" charset="0"/>
                                    <a:cs typeface="Calibri" panose="020F0502020204030204" pitchFamily="34" charset="0"/>
                                  </a:rPr>
                                  <m:t>73.76  %</m:t>
                                </m:r>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Times New Roman" panose="02020603050405020304" pitchFamily="18" charset="0"/>
                                    <a:cs typeface="Calibri" panose="020F0502020204030204" pitchFamily="34" charset="0"/>
                                  </a:rPr>
                                  <m:t>80.01 %</m:t>
                                </m:r>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Times New Roman" panose="02020603050405020304" pitchFamily="18" charset="0"/>
                                    <a:cs typeface="Calibri" panose="020F0502020204030204" pitchFamily="34" charset="0"/>
                                  </a:rPr>
                                  <m:t>6.25 %</m:t>
                                </m:r>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81859817"/>
                      </a:ext>
                    </a:extLst>
                  </a:tr>
                  <a:tr h="1724137">
                    <a:tc>
                      <a:txBody>
                        <a:bodyPr/>
                        <a:lstStyle/>
                        <a:p>
                          <a:pPr algn="ctr">
                            <a:lnSpc>
                              <a:spcPct val="150000"/>
                            </a:lnSpc>
                            <a:spcAft>
                              <a:spcPts val="800"/>
                            </a:spcAft>
                          </a:pPr>
                          <a:r>
                            <a:rPr lang="es-EC" sz="1600" b="1">
                              <a:effectLst/>
                              <a:latin typeface="Calibri" panose="020F0502020204030204" pitchFamily="34" charset="0"/>
                              <a:ea typeface="MS Mincho" panose="02020609040205080304" pitchFamily="49" charset="-128"/>
                              <a:cs typeface="Calibri" panose="020F0502020204030204" pitchFamily="34" charset="0"/>
                            </a:rPr>
                            <a:t>Eficiencia (Energía cede el agua)</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MS Mincho" panose="02020609040205080304" pitchFamily="49" charset="-128"/>
                                        <a:cs typeface="Calibri" panose="020F0502020204030204" pitchFamily="34" charset="0"/>
                                      </a:rPr>
                                    </m:ctrlPr>
                                  </m:sSubPr>
                                  <m:e>
                                    <m:r>
                                      <a:rPr lang="es-EC" sz="1600" b="1" i="1">
                                        <a:effectLst/>
                                        <a:latin typeface="Cambria Math" panose="02040503050406030204" pitchFamily="18" charset="0"/>
                                        <a:ea typeface="MS Mincho" panose="02020609040205080304" pitchFamily="49" charset="-128"/>
                                        <a:cs typeface="Calibri" panose="020F0502020204030204" pitchFamily="34" charset="0"/>
                                      </a:rPr>
                                      <m:t>𝜼</m:t>
                                    </m:r>
                                  </m:e>
                                  <m:sub>
                                    <m:r>
                                      <a:rPr lang="es-EC" sz="1600" b="1" i="1">
                                        <a:effectLst/>
                                        <a:latin typeface="Cambria Math" panose="02040503050406030204" pitchFamily="18" charset="0"/>
                                        <a:ea typeface="MS Mincho" panose="02020609040205080304" pitchFamily="49" charset="-128"/>
                                        <a:cs typeface="Calibri" panose="020F0502020204030204" pitchFamily="34" charset="0"/>
                                      </a:rPr>
                                      <m:t>𝒕</m:t>
                                    </m:r>
                                    <m:r>
                                      <a:rPr lang="es-EC" sz="1600" b="1" i="1">
                                        <a:effectLst/>
                                        <a:latin typeface="Cambria Math" panose="02040503050406030204" pitchFamily="18" charset="0"/>
                                        <a:ea typeface="MS Mincho" panose="02020609040205080304" pitchFamily="49" charset="-128"/>
                                        <a:cs typeface="Calibri" panose="020F0502020204030204" pitchFamily="34" charset="0"/>
                                      </a:rPr>
                                      <m:t>𝟒</m:t>
                                    </m:r>
                                  </m:sub>
                                </m:sSub>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Times New Roman" panose="02020603050405020304" pitchFamily="18" charset="0"/>
                                    <a:cs typeface="Calibri" panose="020F0502020204030204" pitchFamily="34" charset="0"/>
                                  </a:rPr>
                                  <m:t>73.33 %</m:t>
                                </m:r>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Times New Roman" panose="02020603050405020304" pitchFamily="18" charset="0"/>
                                    <a:cs typeface="Calibri" panose="020F0502020204030204" pitchFamily="34" charset="0"/>
                                  </a:rPr>
                                  <m:t>82.03 %</m:t>
                                </m:r>
                              </m:oMath>
                            </m:oMathPara>
                          </a14:m>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Times New Roman" panose="02020603050405020304" pitchFamily="18" charset="0"/>
                                    <a:cs typeface="Calibri" panose="020F0502020204030204" pitchFamily="34" charset="0"/>
                                  </a:rPr>
                                  <m:t>8.70 %</m:t>
                                </m:r>
                              </m:oMath>
                            </m:oMathPara>
                          </a14:m>
                          <a:endParaRPr lang="es-EC"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881039348"/>
                      </a:ext>
                    </a:extLst>
                  </a:tr>
                </a:tbl>
              </a:graphicData>
            </a:graphic>
          </p:graphicFrame>
        </mc:Choice>
        <mc:Fallback xmlns="">
          <p:graphicFrame>
            <p:nvGraphicFramePr>
              <p:cNvPr id="5" name="Tabla 4">
                <a:extLst>
                  <a:ext uri="{FF2B5EF4-FFF2-40B4-BE49-F238E27FC236}">
                    <a16:creationId xmlns:a16="http://schemas.microsoft.com/office/drawing/2014/main" id="{556F0D8D-999E-4B56-9135-6A5420006FD3}"/>
                  </a:ext>
                </a:extLst>
              </p:cNvPr>
              <p:cNvGraphicFramePr>
                <a:graphicFrameLocks noGrp="1"/>
              </p:cNvGraphicFramePr>
              <p:nvPr>
                <p:extLst>
                  <p:ext uri="{D42A27DB-BD31-4B8C-83A1-F6EECF244321}">
                    <p14:modId xmlns:p14="http://schemas.microsoft.com/office/powerpoint/2010/main" val="1644810161"/>
                  </p:ext>
                </p:extLst>
              </p:nvPr>
            </p:nvGraphicFramePr>
            <p:xfrm>
              <a:off x="618365" y="2159567"/>
              <a:ext cx="6510404" cy="3787582"/>
            </p:xfrm>
            <a:graphic>
              <a:graphicData uri="http://schemas.openxmlformats.org/drawingml/2006/table">
                <a:tbl>
                  <a:tblPr firstRow="1" firstCol="1" bandRow="1"/>
                  <a:tblGrid>
                    <a:gridCol w="1627601">
                      <a:extLst>
                        <a:ext uri="{9D8B030D-6E8A-4147-A177-3AD203B41FA5}">
                          <a16:colId xmlns:a16="http://schemas.microsoft.com/office/drawing/2014/main" val="3823466212"/>
                        </a:ext>
                      </a:extLst>
                    </a:gridCol>
                    <a:gridCol w="1627601">
                      <a:extLst>
                        <a:ext uri="{9D8B030D-6E8A-4147-A177-3AD203B41FA5}">
                          <a16:colId xmlns:a16="http://schemas.microsoft.com/office/drawing/2014/main" val="1702001036"/>
                        </a:ext>
                      </a:extLst>
                    </a:gridCol>
                    <a:gridCol w="1627601">
                      <a:extLst>
                        <a:ext uri="{9D8B030D-6E8A-4147-A177-3AD203B41FA5}">
                          <a16:colId xmlns:a16="http://schemas.microsoft.com/office/drawing/2014/main" val="439501182"/>
                        </a:ext>
                      </a:extLst>
                    </a:gridCol>
                    <a:gridCol w="1627601">
                      <a:extLst>
                        <a:ext uri="{9D8B030D-6E8A-4147-A177-3AD203B41FA5}">
                          <a16:colId xmlns:a16="http://schemas.microsoft.com/office/drawing/2014/main" val="545489639"/>
                        </a:ext>
                      </a:extLst>
                    </a:gridCol>
                  </a:tblGrid>
                  <a:tr h="339308">
                    <a:tc>
                      <a:txBody>
                        <a:bodyPr/>
                        <a:lstStyle/>
                        <a:p>
                          <a:pPr algn="ctr">
                            <a:lnSpc>
                              <a:spcPct val="150000"/>
                            </a:lnSpc>
                            <a:spcAft>
                              <a:spcPts val="800"/>
                            </a:spcAft>
                          </a:pPr>
                          <a:r>
                            <a:rPr lang="es-EC" sz="1600" b="1">
                              <a:effectLst/>
                              <a:latin typeface="Calibri" panose="020F0502020204030204" pitchFamily="34" charset="0"/>
                              <a:ea typeface="MS Mincho" panose="02020609040205080304" pitchFamily="49" charset="-128"/>
                              <a:cs typeface="Calibri" panose="020F0502020204030204" pitchFamily="34" charset="0"/>
                            </a:rPr>
                            <a:t>Parámetros</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b="1">
                              <a:effectLst/>
                              <a:latin typeface="Calibri" panose="020F0502020204030204" pitchFamily="34" charset="0"/>
                              <a:ea typeface="MS Mincho" panose="02020609040205080304" pitchFamily="49" charset="-128"/>
                              <a:cs typeface="Calibri" panose="020F0502020204030204" pitchFamily="34" charset="0"/>
                            </a:rPr>
                            <a:t>Estado inicial</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b="1">
                              <a:effectLst/>
                              <a:latin typeface="Calibri" panose="020F0502020204030204" pitchFamily="34" charset="0"/>
                              <a:ea typeface="MS Mincho" panose="02020609040205080304" pitchFamily="49" charset="-128"/>
                              <a:cs typeface="Calibri" panose="020F0502020204030204" pitchFamily="34" charset="0"/>
                            </a:rPr>
                            <a:t>Estado final</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600" b="1">
                              <a:effectLst/>
                              <a:latin typeface="Calibri" panose="020F0502020204030204" pitchFamily="34" charset="0"/>
                              <a:ea typeface="MS Mincho" panose="02020609040205080304" pitchFamily="49" charset="-128"/>
                              <a:cs typeface="Calibri" panose="020F0502020204030204" pitchFamily="34" charset="0"/>
                            </a:rPr>
                            <a:t>Incremento</a:t>
                          </a:r>
                          <a:endParaRPr lang="es-EC"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15920408"/>
                      </a:ext>
                    </a:extLst>
                  </a:tr>
                  <a:tr h="1724137">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t="-20141" r="-300749" b="-100353"/>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99627" t="-20141" r="-199627" b="-100353"/>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200375" t="-20141" r="-100375" b="-100353"/>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300375" t="-20141" r="-375" b="-100353"/>
                          </a:stretch>
                        </a:blipFill>
                      </a:tcPr>
                    </a:tc>
                    <a:extLst>
                      <a:ext uri="{0D108BD9-81ED-4DB2-BD59-A6C34878D82A}">
                        <a16:rowId xmlns:a16="http://schemas.microsoft.com/office/drawing/2014/main" val="381859817"/>
                      </a:ext>
                    </a:extLst>
                  </a:tr>
                  <a:tr h="1724137">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t="-120141" r="-300749" b="-353"/>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99627" t="-120141" r="-199627" b="-353"/>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200375" t="-120141" r="-100375" b="-353"/>
                          </a:stretch>
                        </a:blipFill>
                      </a:tcPr>
                    </a:tc>
                    <a:tc>
                      <a:txBody>
                        <a:bodyPr/>
                        <a:lstStyle/>
                        <a:p>
                          <a:endParaRPr lang="es-EC"/>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blipFill>
                          <a:blip r:embed="rId2"/>
                          <a:stretch>
                            <a:fillRect l="-300375" t="-120141" r="-375" b="-353"/>
                          </a:stretch>
                        </a:blipFill>
                      </a:tcPr>
                    </a:tc>
                    <a:extLst>
                      <a:ext uri="{0D108BD9-81ED-4DB2-BD59-A6C34878D82A}">
                        <a16:rowId xmlns:a16="http://schemas.microsoft.com/office/drawing/2014/main" val="3881039348"/>
                      </a:ext>
                    </a:extLst>
                  </a:tr>
                </a:tbl>
              </a:graphicData>
            </a:graphic>
          </p:graphicFrame>
        </mc:Fallback>
      </mc:AlternateContent>
    </p:spTree>
    <p:extLst>
      <p:ext uri="{BB962C8B-B14F-4D97-AF65-F5344CB8AC3E}">
        <p14:creationId xmlns:p14="http://schemas.microsoft.com/office/powerpoint/2010/main" val="4219878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D65FB93-39D4-4662-94E9-4D2CE1B5F2A3}"/>
              </a:ext>
            </a:extLst>
          </p:cNvPr>
          <p:cNvSpPr>
            <a:spLocks noGrp="1"/>
          </p:cNvSpPr>
          <p:nvPr>
            <p:ph type="title"/>
          </p:nvPr>
        </p:nvSpPr>
        <p:spPr>
          <a:xfrm>
            <a:off x="2536054" y="48071"/>
            <a:ext cx="7119891" cy="616241"/>
          </a:xfrm>
        </p:spPr>
        <p:txBody>
          <a:bodyPr>
            <a:normAutofit fontScale="90000"/>
          </a:bodyPr>
          <a:lstStyle/>
          <a:p>
            <a:r>
              <a:rPr lang="es-ES" sz="4400" b="1" dirty="0">
                <a:latin typeface="Times New Roman" panose="02020603050405020304" pitchFamily="18" charset="0"/>
              </a:rPr>
              <a:t>ANÁLISIS ECONÓMICO</a:t>
            </a:r>
          </a:p>
        </p:txBody>
      </p:sp>
      <p:graphicFrame>
        <p:nvGraphicFramePr>
          <p:cNvPr id="3" name="Tabla 2">
            <a:extLst>
              <a:ext uri="{FF2B5EF4-FFF2-40B4-BE49-F238E27FC236}">
                <a16:creationId xmlns:a16="http://schemas.microsoft.com/office/drawing/2014/main" id="{6FBD972E-DA00-495E-B8C9-0D2FEC98231D}"/>
              </a:ext>
            </a:extLst>
          </p:cNvPr>
          <p:cNvGraphicFramePr>
            <a:graphicFrameLocks noGrp="1"/>
          </p:cNvGraphicFramePr>
          <p:nvPr>
            <p:extLst>
              <p:ext uri="{D42A27DB-BD31-4B8C-83A1-F6EECF244321}">
                <p14:modId xmlns:p14="http://schemas.microsoft.com/office/powerpoint/2010/main" val="2415973450"/>
              </p:ext>
            </p:extLst>
          </p:nvPr>
        </p:nvGraphicFramePr>
        <p:xfrm>
          <a:off x="1907475" y="1877737"/>
          <a:ext cx="8766419" cy="3597087"/>
        </p:xfrm>
        <a:graphic>
          <a:graphicData uri="http://schemas.openxmlformats.org/drawingml/2006/table">
            <a:tbl>
              <a:tblPr firstRow="1" firstCol="1" bandRow="1"/>
              <a:tblGrid>
                <a:gridCol w="2054387">
                  <a:extLst>
                    <a:ext uri="{9D8B030D-6E8A-4147-A177-3AD203B41FA5}">
                      <a16:colId xmlns:a16="http://schemas.microsoft.com/office/drawing/2014/main" val="2448572052"/>
                    </a:ext>
                  </a:extLst>
                </a:gridCol>
                <a:gridCol w="1845884">
                  <a:extLst>
                    <a:ext uri="{9D8B030D-6E8A-4147-A177-3AD203B41FA5}">
                      <a16:colId xmlns:a16="http://schemas.microsoft.com/office/drawing/2014/main" val="3882745070"/>
                    </a:ext>
                  </a:extLst>
                </a:gridCol>
                <a:gridCol w="4866148">
                  <a:extLst>
                    <a:ext uri="{9D8B030D-6E8A-4147-A177-3AD203B41FA5}">
                      <a16:colId xmlns:a16="http://schemas.microsoft.com/office/drawing/2014/main" val="1133671166"/>
                    </a:ext>
                  </a:extLst>
                </a:gridCol>
              </a:tblGrid>
              <a:tr h="457206">
                <a:tc>
                  <a:txBody>
                    <a:bodyPr/>
                    <a:lstStyle/>
                    <a:p>
                      <a:pPr algn="ctr">
                        <a:lnSpc>
                          <a:spcPct val="150000"/>
                        </a:lnSpc>
                        <a:spcAft>
                          <a:spcPts val="800"/>
                        </a:spcAft>
                      </a:pPr>
                      <a:r>
                        <a:rPr lang="es-EC" sz="1800" b="1" dirty="0">
                          <a:effectLst/>
                          <a:latin typeface="Times New Roman" panose="02020603050405020304" pitchFamily="18" charset="0"/>
                          <a:ea typeface="Times New Roman" panose="02020603050405020304" pitchFamily="18" charset="0"/>
                          <a:cs typeface="Times New Roman" panose="02020603050405020304" pitchFamily="18" charset="0"/>
                        </a:rPr>
                        <a:t>Descripción</a:t>
                      </a:r>
                      <a:endParaRPr lang="es-EC" sz="18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b="1">
                          <a:effectLst/>
                          <a:latin typeface="Times New Roman" panose="02020603050405020304" pitchFamily="18" charset="0"/>
                          <a:ea typeface="Times New Roman" panose="02020603050405020304" pitchFamily="18" charset="0"/>
                          <a:cs typeface="Times New Roman" panose="02020603050405020304" pitchFamily="18" charset="0"/>
                        </a:rPr>
                        <a:t>Valor</a:t>
                      </a:r>
                      <a:endParaRPr lang="es-EC" sz="1800" b="1">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S" sz="1800" b="1" dirty="0">
                          <a:effectLst/>
                          <a:latin typeface="Times New Roman" panose="02020603050405020304" pitchFamily="18" charset="0"/>
                          <a:ea typeface="MS Mincho" panose="02020609040205080304" pitchFamily="49" charset="-128"/>
                          <a:cs typeface="Times New Roman" panose="02020603050405020304" pitchFamily="18" charset="0"/>
                        </a:rPr>
                        <a:t>Observación </a:t>
                      </a:r>
                      <a:endParaRPr lang="es-EC" sz="18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644123660"/>
                  </a:ext>
                </a:extLst>
              </a:tr>
              <a:tr h="457206">
                <a:tc>
                  <a:txBody>
                    <a:bodyPr/>
                    <a:lstStyle/>
                    <a:p>
                      <a:pPr algn="ctr">
                        <a:lnSpc>
                          <a:spcPct val="150000"/>
                        </a:lnSpc>
                        <a:spcAft>
                          <a:spcPts val="800"/>
                        </a:spcAft>
                      </a:pPr>
                      <a:r>
                        <a:rPr lang="es-EC" sz="1800" b="1" dirty="0">
                          <a:effectLst/>
                          <a:latin typeface="Times New Roman" panose="02020603050405020304" pitchFamily="18" charset="0"/>
                          <a:ea typeface="Times New Roman" panose="02020603050405020304" pitchFamily="18" charset="0"/>
                          <a:cs typeface="Times New Roman" panose="02020603050405020304" pitchFamily="18" charset="0"/>
                        </a:rPr>
                        <a:t>Subtotal 1</a:t>
                      </a:r>
                      <a:endParaRPr lang="es-EC"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a:effectLst/>
                          <a:latin typeface="Times New Roman" panose="02020603050405020304" pitchFamily="18" charset="0"/>
                          <a:ea typeface="Times New Roman" panose="02020603050405020304" pitchFamily="18" charset="0"/>
                          <a:cs typeface="Times New Roman" panose="02020603050405020304" pitchFamily="18" charset="0"/>
                        </a:rPr>
                        <a:t>$600,58</a:t>
                      </a:r>
                      <a:endParaRPr lang="es-EC"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kern="1200" dirty="0">
                          <a:solidFill>
                            <a:schemeClr val="tx1"/>
                          </a:solidFill>
                          <a:effectLst/>
                          <a:latin typeface="Times New Roman" panose="02020603050405020304" pitchFamily="18" charset="0"/>
                          <a:ea typeface="+mn-ea"/>
                          <a:cs typeface="Times New Roman" panose="02020603050405020304" pitchFamily="18" charset="0"/>
                        </a:rPr>
                        <a:t>Costos de recuperación y puesta a punto</a:t>
                      </a:r>
                      <a:endParaRPr lang="es-EC"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907858187"/>
                  </a:ext>
                </a:extLst>
              </a:tr>
              <a:tr h="457206">
                <a:tc>
                  <a:txBody>
                    <a:bodyPr/>
                    <a:lstStyle/>
                    <a:p>
                      <a:pPr algn="ctr">
                        <a:lnSpc>
                          <a:spcPct val="150000"/>
                        </a:lnSpc>
                        <a:spcAft>
                          <a:spcPts val="800"/>
                        </a:spcAft>
                      </a:pPr>
                      <a:r>
                        <a:rPr lang="es-EC" sz="1800" b="1">
                          <a:effectLst/>
                          <a:latin typeface="Times New Roman" panose="02020603050405020304" pitchFamily="18" charset="0"/>
                          <a:ea typeface="Times New Roman" panose="02020603050405020304" pitchFamily="18" charset="0"/>
                          <a:cs typeface="Times New Roman" panose="02020603050405020304" pitchFamily="18" charset="0"/>
                        </a:rPr>
                        <a:t>Subtotal 2</a:t>
                      </a:r>
                      <a:endParaRPr lang="es-EC"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a:effectLst/>
                          <a:latin typeface="Times New Roman" panose="02020603050405020304" pitchFamily="18" charset="0"/>
                          <a:ea typeface="Times New Roman" panose="02020603050405020304" pitchFamily="18" charset="0"/>
                          <a:cs typeface="Times New Roman" panose="02020603050405020304" pitchFamily="18" charset="0"/>
                        </a:rPr>
                        <a:t>$642,66</a:t>
                      </a:r>
                      <a:endParaRPr lang="es-EC"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kern="1200" dirty="0">
                          <a:solidFill>
                            <a:schemeClr val="tx1"/>
                          </a:solidFill>
                          <a:effectLst/>
                          <a:latin typeface="Times New Roman" panose="02020603050405020304" pitchFamily="18" charset="0"/>
                          <a:ea typeface="+mn-ea"/>
                          <a:cs typeface="Times New Roman" panose="02020603050405020304" pitchFamily="18" charset="0"/>
                        </a:rPr>
                        <a:t>Costos de implementación de instrumentación</a:t>
                      </a:r>
                      <a:endParaRPr lang="es-EC"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2289130"/>
                  </a:ext>
                </a:extLst>
              </a:tr>
              <a:tr h="457206">
                <a:tc>
                  <a:txBody>
                    <a:bodyPr/>
                    <a:lstStyle/>
                    <a:p>
                      <a:pPr algn="ctr">
                        <a:lnSpc>
                          <a:spcPct val="150000"/>
                        </a:lnSpc>
                        <a:spcAft>
                          <a:spcPts val="800"/>
                        </a:spcAft>
                      </a:pPr>
                      <a:r>
                        <a:rPr lang="es-EC" sz="1800" b="1">
                          <a:effectLst/>
                          <a:latin typeface="Times New Roman" panose="02020603050405020304" pitchFamily="18" charset="0"/>
                          <a:ea typeface="Times New Roman" panose="02020603050405020304" pitchFamily="18" charset="0"/>
                          <a:cs typeface="Times New Roman" panose="02020603050405020304" pitchFamily="18" charset="0"/>
                        </a:rPr>
                        <a:t>Subtotal 3</a:t>
                      </a:r>
                      <a:endParaRPr lang="es-EC"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$1.700,00</a:t>
                      </a:r>
                      <a:endParaRPr lang="es-EC"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kern="1200" dirty="0">
                          <a:solidFill>
                            <a:schemeClr val="tx1"/>
                          </a:solidFill>
                          <a:effectLst/>
                          <a:latin typeface="Times New Roman" panose="02020603050405020304" pitchFamily="18" charset="0"/>
                          <a:ea typeface="+mn-ea"/>
                          <a:cs typeface="Times New Roman" panose="02020603050405020304" pitchFamily="18" charset="0"/>
                        </a:rPr>
                        <a:t>Remuneración a docente (tutor)</a:t>
                      </a:r>
                      <a:endParaRPr lang="es-EC"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329054018"/>
                  </a:ext>
                </a:extLst>
              </a:tr>
              <a:tr h="853851">
                <a:tc>
                  <a:txBody>
                    <a:bodyPr/>
                    <a:lstStyle/>
                    <a:p>
                      <a:pPr algn="ctr">
                        <a:lnSpc>
                          <a:spcPct val="150000"/>
                        </a:lnSpc>
                        <a:spcAft>
                          <a:spcPts val="800"/>
                        </a:spcAft>
                      </a:pPr>
                      <a:r>
                        <a:rPr lang="es-EC" sz="1800" b="1">
                          <a:effectLst/>
                          <a:latin typeface="Times New Roman" panose="02020603050405020304" pitchFamily="18" charset="0"/>
                          <a:ea typeface="Times New Roman" panose="02020603050405020304" pitchFamily="18" charset="0"/>
                          <a:cs typeface="Times New Roman" panose="02020603050405020304" pitchFamily="18" charset="0"/>
                        </a:rPr>
                        <a:t>Subtotal 4</a:t>
                      </a:r>
                      <a:endParaRPr lang="es-EC"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a:effectLst/>
                          <a:latin typeface="Times New Roman" panose="02020603050405020304" pitchFamily="18" charset="0"/>
                          <a:ea typeface="Times New Roman" panose="02020603050405020304" pitchFamily="18" charset="0"/>
                          <a:cs typeface="Times New Roman" panose="02020603050405020304" pitchFamily="18" charset="0"/>
                        </a:rPr>
                        <a:t>$1.000,00</a:t>
                      </a:r>
                      <a:endParaRPr lang="es-EC"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kern="1200" dirty="0">
                          <a:solidFill>
                            <a:schemeClr val="tx1"/>
                          </a:solidFill>
                          <a:effectLst/>
                          <a:latin typeface="Times New Roman" panose="02020603050405020304" pitchFamily="18" charset="0"/>
                          <a:ea typeface="+mn-ea"/>
                          <a:cs typeface="Times New Roman" panose="02020603050405020304" pitchFamily="18" charset="0"/>
                        </a:rPr>
                        <a:t>Remuneración a estudiantes responsables del proyecto</a:t>
                      </a:r>
                      <a:endParaRPr lang="es-EC"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92191224"/>
                  </a:ext>
                </a:extLst>
              </a:tr>
              <a:tr h="457206">
                <a:tc>
                  <a:txBody>
                    <a:bodyPr/>
                    <a:lstStyle/>
                    <a:p>
                      <a:pPr algn="ctr">
                        <a:lnSpc>
                          <a:spcPct val="150000"/>
                        </a:lnSpc>
                        <a:spcAft>
                          <a:spcPts val="800"/>
                        </a:spcAft>
                      </a:pPr>
                      <a:r>
                        <a:rPr lang="es-EC" sz="1800" b="1">
                          <a:effectLst/>
                          <a:latin typeface="Times New Roman" panose="02020603050405020304" pitchFamily="18" charset="0"/>
                          <a:ea typeface="Times New Roman" panose="02020603050405020304" pitchFamily="18" charset="0"/>
                          <a:cs typeface="Times New Roman" panose="02020603050405020304" pitchFamily="18" charset="0"/>
                        </a:rPr>
                        <a:t>Subtotal 5</a:t>
                      </a:r>
                      <a:endParaRPr lang="es-EC"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a:effectLst/>
                          <a:latin typeface="Times New Roman" panose="02020603050405020304" pitchFamily="18" charset="0"/>
                          <a:ea typeface="Times New Roman" panose="02020603050405020304" pitchFamily="18" charset="0"/>
                          <a:cs typeface="Times New Roman" panose="02020603050405020304" pitchFamily="18" charset="0"/>
                        </a:rPr>
                        <a:t>$395,00</a:t>
                      </a:r>
                      <a:endParaRPr lang="es-EC"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kern="1200" dirty="0">
                          <a:solidFill>
                            <a:schemeClr val="tx1"/>
                          </a:solidFill>
                          <a:effectLst/>
                          <a:latin typeface="Times New Roman" panose="02020603050405020304" pitchFamily="18" charset="0"/>
                          <a:ea typeface="+mn-ea"/>
                          <a:cs typeface="Times New Roman" panose="02020603050405020304" pitchFamily="18" charset="0"/>
                        </a:rPr>
                        <a:t>Costos Indirectos</a:t>
                      </a:r>
                      <a:endParaRPr lang="es-EC"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871796328"/>
                  </a:ext>
                </a:extLst>
              </a:tr>
              <a:tr h="457206">
                <a:tc>
                  <a:txBody>
                    <a:bodyPr/>
                    <a:lstStyle/>
                    <a:p>
                      <a:pPr algn="ctr">
                        <a:lnSpc>
                          <a:spcPct val="150000"/>
                        </a:lnSpc>
                        <a:spcAft>
                          <a:spcPts val="800"/>
                        </a:spcAft>
                      </a:pPr>
                      <a:r>
                        <a:rPr lang="es-EC" sz="1800" b="1">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r>
                        <a:rPr lang="es-EC" sz="1800" dirty="0">
                          <a:effectLst/>
                          <a:latin typeface="Times New Roman" panose="02020603050405020304" pitchFamily="18" charset="0"/>
                          <a:ea typeface="MS Mincho" panose="02020609040205080304" pitchFamily="49" charset="-128"/>
                          <a:cs typeface="Times New Roman" panose="02020603050405020304" pitchFamily="18" charset="0"/>
                        </a:rPr>
                        <a:t>$4.338,24</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800"/>
                        </a:spcAft>
                      </a:pPr>
                      <a:endParaRPr lang="es-EC"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457176690"/>
                  </a:ext>
                </a:extLst>
              </a:tr>
            </a:tbl>
          </a:graphicData>
        </a:graphic>
      </p:graphicFrame>
      <p:sp>
        <p:nvSpPr>
          <p:cNvPr id="11" name="CuadroTexto 10">
            <a:extLst>
              <a:ext uri="{FF2B5EF4-FFF2-40B4-BE49-F238E27FC236}">
                <a16:creationId xmlns:a16="http://schemas.microsoft.com/office/drawing/2014/main" id="{9D42107D-BE3D-469E-B0E5-240CFE1719FE}"/>
              </a:ext>
            </a:extLst>
          </p:cNvPr>
          <p:cNvSpPr txBox="1"/>
          <p:nvPr/>
        </p:nvSpPr>
        <p:spPr>
          <a:xfrm>
            <a:off x="873734" y="1091649"/>
            <a:ext cx="4323299" cy="584775"/>
          </a:xfrm>
          <a:prstGeom prst="rect">
            <a:avLst/>
          </a:prstGeom>
          <a:noFill/>
        </p:spPr>
        <p:txBody>
          <a:bodyPr wrap="square">
            <a:spAutoFit/>
          </a:bodyPr>
          <a:lstStyle/>
          <a:p>
            <a:r>
              <a:rPr lang="es-EC" sz="3200" b="1" dirty="0">
                <a:latin typeface="Times New Roman" panose="02020603050405020304" pitchFamily="18" charset="0"/>
                <a:cs typeface="Times New Roman" panose="02020603050405020304" pitchFamily="18" charset="0"/>
              </a:rPr>
              <a:t>Costo total de proyecto</a:t>
            </a:r>
          </a:p>
        </p:txBody>
      </p:sp>
    </p:spTree>
    <p:extLst>
      <p:ext uri="{BB962C8B-B14F-4D97-AF65-F5344CB8AC3E}">
        <p14:creationId xmlns:p14="http://schemas.microsoft.com/office/powerpoint/2010/main" val="2961377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a:extLst>
              <a:ext uri="{FF2B5EF4-FFF2-40B4-BE49-F238E27FC236}">
                <a16:creationId xmlns:a16="http://schemas.microsoft.com/office/drawing/2014/main" id="{F4BE80DF-3E42-4C85-9D43-330E225F9393}"/>
              </a:ext>
            </a:extLst>
          </p:cNvPr>
          <p:cNvSpPr txBox="1"/>
          <p:nvPr/>
        </p:nvSpPr>
        <p:spPr>
          <a:xfrm>
            <a:off x="2141317" y="510033"/>
            <a:ext cx="8102278"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PLANTEAMIENTO DEL PROBLEMA </a:t>
            </a:r>
          </a:p>
        </p:txBody>
      </p:sp>
      <p:sp>
        <p:nvSpPr>
          <p:cNvPr id="9" name="Rectángulo 8">
            <a:extLst>
              <a:ext uri="{FF2B5EF4-FFF2-40B4-BE49-F238E27FC236}">
                <a16:creationId xmlns:a16="http://schemas.microsoft.com/office/drawing/2014/main" id="{84522715-888B-4BD9-AE62-A5452E646EF6}"/>
              </a:ext>
            </a:extLst>
          </p:cNvPr>
          <p:cNvSpPr/>
          <p:nvPr/>
        </p:nvSpPr>
        <p:spPr>
          <a:xfrm>
            <a:off x="938757" y="1905506"/>
            <a:ext cx="4975907" cy="3046988"/>
          </a:xfrm>
          <a:prstGeom prst="rect">
            <a:avLst/>
          </a:prstGeom>
        </p:spPr>
        <p:txBody>
          <a:bodyPr wrap="square">
            <a:spAutoFit/>
          </a:bodyPr>
          <a:lstStyle/>
          <a:p>
            <a:pPr marL="285750" indent="-285750" algn="just">
              <a:spcAft>
                <a:spcPts val="800"/>
              </a:spcAft>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La torre de enfriamiento de tiro inducido del Laboratorio de Conversión de Energía no se encuentra en su máxima capacidad operativa ya que se ha deteriorado con el tiempo y su vida útil se ha reducido por lo que es necesario la evaluación de sus componentes. </a:t>
            </a:r>
            <a:endParaRPr lang="es-EC" sz="2400" dirty="0">
              <a:latin typeface="Times New Roman" panose="02020603050405020304" pitchFamily="18" charset="0"/>
              <a:cs typeface="Times New Roman" panose="02020603050405020304" pitchFamily="18" charset="0"/>
            </a:endParaRPr>
          </a:p>
        </p:txBody>
      </p:sp>
      <p:pic>
        <p:nvPicPr>
          <p:cNvPr id="15" name="Imagen 14">
            <a:extLst>
              <a:ext uri="{FF2B5EF4-FFF2-40B4-BE49-F238E27FC236}">
                <a16:creationId xmlns:a16="http://schemas.microsoft.com/office/drawing/2014/main" id="{3BC02CF2-961F-4779-97CC-56842E539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5477" y="1392169"/>
            <a:ext cx="3232101" cy="4309467"/>
          </a:xfrm>
          <a:prstGeom prst="rect">
            <a:avLst/>
          </a:prstGeom>
        </p:spPr>
      </p:pic>
    </p:spTree>
    <p:extLst>
      <p:ext uri="{BB962C8B-B14F-4D97-AF65-F5344CB8AC3E}">
        <p14:creationId xmlns:p14="http://schemas.microsoft.com/office/powerpoint/2010/main" val="1358290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986785" y="0"/>
            <a:ext cx="4677821" cy="616241"/>
          </a:xfrm>
        </p:spPr>
        <p:txBody>
          <a:bodyPr>
            <a:normAutofit fontScale="90000"/>
          </a:bodyPr>
          <a:lstStyle/>
          <a:p>
            <a:r>
              <a:rPr lang="es-ES" sz="4400" b="1" dirty="0">
                <a:latin typeface="Times New Roman" panose="02020603050405020304" pitchFamily="18" charset="0"/>
              </a:rPr>
              <a:t>CONCLUSIONES</a:t>
            </a: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DB5B1900-CAD7-4205-85EA-23B83BB984FA}"/>
                  </a:ext>
                </a:extLst>
              </p:cNvPr>
              <p:cNvSpPr txBox="1"/>
              <p:nvPr/>
            </p:nvSpPr>
            <p:spPr>
              <a:xfrm>
                <a:off x="821835" y="1153966"/>
                <a:ext cx="10548330" cy="4340099"/>
              </a:xfrm>
              <a:prstGeom prst="rect">
                <a:avLst/>
              </a:prstGeom>
              <a:noFill/>
            </p:spPr>
            <p:txBody>
              <a:bodyPr wrap="square">
                <a:spAutoFit/>
              </a:bodyPr>
              <a:lstStyle/>
              <a:p>
                <a:pPr marL="342900" lvl="0" indent="-342900">
                  <a:lnSpc>
                    <a:spcPct val="150000"/>
                  </a:lnSpc>
                  <a:buFont typeface="Symbol" panose="05050102010706020507" pitchFamily="18" charset="2"/>
                  <a:buChar char=""/>
                </a:pPr>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Realizando el balance de masa se determinó que el flujo másico de reposición es </a:t>
                </a:r>
                <a14:m>
                  <m:oMath xmlns:m="http://schemas.openxmlformats.org/officeDocument/2006/math">
                    <m:r>
                      <a:rPr lang="es-EC" sz="2000" i="1">
                        <a:effectLst/>
                        <a:latin typeface="Cambria Math" panose="02040503050406030204" pitchFamily="18" charset="0"/>
                        <a:ea typeface="MS Mincho" panose="02020609040205080304" pitchFamily="49" charset="-128"/>
                        <a:cs typeface="Calibri" panose="020F0502020204030204" pitchFamily="34" charset="0"/>
                      </a:rPr>
                      <m:t>0.0367 </m:t>
                    </m:r>
                    <m:f>
                      <m:fPr>
                        <m:ctrlPr>
                          <a:rPr lang="es-EC" sz="2000" i="1">
                            <a:effectLst/>
                            <a:latin typeface="Cambria Math" panose="02040503050406030204" pitchFamily="18" charset="0"/>
                            <a:ea typeface="MS Mincho" panose="02020609040205080304" pitchFamily="49" charset="-128"/>
                            <a:cs typeface="Calibri" panose="020F0502020204030204" pitchFamily="34" charset="0"/>
                          </a:rPr>
                        </m:ctrlPr>
                      </m:fPr>
                      <m:num>
                        <m:r>
                          <a:rPr lang="es-EC" sz="2000" i="1">
                            <a:effectLst/>
                            <a:latin typeface="Cambria Math" panose="02040503050406030204" pitchFamily="18" charset="0"/>
                            <a:ea typeface="MS Mincho" panose="02020609040205080304" pitchFamily="49" charset="-128"/>
                            <a:cs typeface="Calibri" panose="020F0502020204030204" pitchFamily="34" charset="0"/>
                          </a:rPr>
                          <m:t>𝑘𝑔</m:t>
                        </m:r>
                      </m:num>
                      <m:den>
                        <m:r>
                          <a:rPr lang="es-EC" sz="2000" i="1">
                            <a:effectLst/>
                            <a:latin typeface="Cambria Math" panose="02040503050406030204" pitchFamily="18" charset="0"/>
                            <a:ea typeface="MS Mincho" panose="02020609040205080304" pitchFamily="49" charset="-128"/>
                            <a:cs typeface="Calibri" panose="020F0502020204030204" pitchFamily="34" charset="0"/>
                          </a:rPr>
                          <m:t>𝑠</m:t>
                        </m:r>
                      </m:den>
                    </m:f>
                  </m:oMath>
                </a14:m>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 , este valor se corroboró mediante la medición experimental del nivel de agua del reservorio antes y después de las pruebas realizadas, dando como resultado </a:t>
                </a:r>
                <a14:m>
                  <m:oMath xmlns:m="http://schemas.openxmlformats.org/officeDocument/2006/math">
                    <m:r>
                      <a:rPr lang="es-EC" sz="2000" i="1">
                        <a:effectLst/>
                        <a:latin typeface="Cambria Math" panose="02040503050406030204" pitchFamily="18" charset="0"/>
                        <a:ea typeface="MS Mincho" panose="02020609040205080304" pitchFamily="49" charset="-128"/>
                        <a:cs typeface="Calibri" panose="020F0502020204030204" pitchFamily="34" charset="0"/>
                      </a:rPr>
                      <m:t>0.0402 </m:t>
                    </m:r>
                    <m:f>
                      <m:fPr>
                        <m:ctrlPr>
                          <a:rPr lang="es-EC" sz="2000" i="1">
                            <a:effectLst/>
                            <a:latin typeface="Cambria Math" panose="02040503050406030204" pitchFamily="18" charset="0"/>
                            <a:ea typeface="MS Mincho" panose="02020609040205080304" pitchFamily="49" charset="-128"/>
                            <a:cs typeface="Calibri" panose="020F0502020204030204" pitchFamily="34" charset="0"/>
                          </a:rPr>
                        </m:ctrlPr>
                      </m:fPr>
                      <m:num>
                        <m:r>
                          <a:rPr lang="es-EC" sz="2000" i="1">
                            <a:effectLst/>
                            <a:latin typeface="Cambria Math" panose="02040503050406030204" pitchFamily="18" charset="0"/>
                            <a:ea typeface="MS Mincho" panose="02020609040205080304" pitchFamily="49" charset="-128"/>
                            <a:cs typeface="Calibri" panose="020F0502020204030204" pitchFamily="34" charset="0"/>
                          </a:rPr>
                          <m:t>𝑘𝑔</m:t>
                        </m:r>
                      </m:num>
                      <m:den>
                        <m:r>
                          <a:rPr lang="es-EC" sz="2000" i="1">
                            <a:effectLst/>
                            <a:latin typeface="Cambria Math" panose="02040503050406030204" pitchFamily="18" charset="0"/>
                            <a:ea typeface="MS Mincho" panose="02020609040205080304" pitchFamily="49" charset="-128"/>
                            <a:cs typeface="Calibri" panose="020F0502020204030204" pitchFamily="34" charset="0"/>
                          </a:rPr>
                          <m:t>𝑠</m:t>
                        </m:r>
                      </m:den>
                    </m:f>
                  </m:oMath>
                </a14:m>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 Estos valores son importantes por que indican la cantidad de agua expulsada del sistema.</a:t>
                </a:r>
              </a:p>
              <a:p>
                <a:pPr marL="342900" lvl="0" indent="-342900">
                  <a:lnSpc>
                    <a:spcPct val="150000"/>
                  </a:lnSpc>
                  <a:buFont typeface="Symbol" panose="05050102010706020507" pitchFamily="18" charset="2"/>
                  <a:buChar char=""/>
                </a:pPr>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Como resultado del balance energético en la torre de enfriamiento, la energía cedida por el agua es </a:t>
                </a:r>
                <a14:m>
                  <m:oMath xmlns:m="http://schemas.openxmlformats.org/officeDocument/2006/math">
                    <m:r>
                      <a:rPr lang="es-EC" sz="2000" i="1">
                        <a:effectLst/>
                        <a:latin typeface="Cambria Math" panose="02040503050406030204" pitchFamily="18" charset="0"/>
                        <a:ea typeface="Times New Roman" panose="02020603050405020304" pitchFamily="18" charset="0"/>
                        <a:cs typeface="Calibri" panose="020F0502020204030204" pitchFamily="34" charset="0"/>
                      </a:rPr>
                      <m:t>98.860</m:t>
                    </m:r>
                    <m:f>
                      <m:fPr>
                        <m:ctrlPr>
                          <a:rPr lang="es-EC" sz="2000" i="1">
                            <a:effectLst/>
                            <a:latin typeface="Cambria Math" panose="02040503050406030204" pitchFamily="18" charset="0"/>
                            <a:ea typeface="Times New Roman" panose="02020603050405020304" pitchFamily="18" charset="0"/>
                            <a:cs typeface="Calibri" panose="020F0502020204030204" pitchFamily="34" charset="0"/>
                          </a:rPr>
                        </m:ctrlPr>
                      </m:fPr>
                      <m:num>
                        <m:r>
                          <a:rPr lang="es-EC" sz="2000" i="1">
                            <a:effectLst/>
                            <a:latin typeface="Cambria Math" panose="02040503050406030204" pitchFamily="18" charset="0"/>
                            <a:ea typeface="Times New Roman" panose="02020603050405020304" pitchFamily="18" charset="0"/>
                            <a:cs typeface="Calibri" panose="020F0502020204030204" pitchFamily="34" charset="0"/>
                          </a:rPr>
                          <m:t>𝑘𝐽</m:t>
                        </m:r>
                      </m:num>
                      <m:den>
                        <m:r>
                          <a:rPr lang="es-EC" sz="2000" i="1">
                            <a:effectLst/>
                            <a:latin typeface="Cambria Math" panose="02040503050406030204" pitchFamily="18" charset="0"/>
                            <a:ea typeface="Times New Roman" panose="02020603050405020304" pitchFamily="18" charset="0"/>
                            <a:cs typeface="Calibri" panose="020F0502020204030204" pitchFamily="34" charset="0"/>
                          </a:rPr>
                          <m:t>𝑠</m:t>
                        </m:r>
                      </m:den>
                    </m:f>
                  </m:oMath>
                </a14:m>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  mientras la energía absorbida por el aire es </a:t>
                </a:r>
                <a14:m>
                  <m:oMath xmlns:m="http://schemas.openxmlformats.org/officeDocument/2006/math">
                    <m:r>
                      <a:rPr lang="es-EC" sz="2000" i="1">
                        <a:effectLst/>
                        <a:latin typeface="Cambria Math" panose="02040503050406030204" pitchFamily="18" charset="0"/>
                        <a:ea typeface="Times New Roman" panose="02020603050405020304" pitchFamily="18" charset="0"/>
                        <a:cs typeface="Calibri" panose="020F0502020204030204" pitchFamily="34" charset="0"/>
                      </a:rPr>
                      <m:t>101.398</m:t>
                    </m:r>
                    <m:f>
                      <m:fPr>
                        <m:ctrlPr>
                          <a:rPr lang="es-EC" sz="2000" i="1">
                            <a:effectLst/>
                            <a:latin typeface="Cambria Math" panose="02040503050406030204" pitchFamily="18" charset="0"/>
                            <a:ea typeface="Times New Roman" panose="02020603050405020304" pitchFamily="18" charset="0"/>
                            <a:cs typeface="Calibri" panose="020F0502020204030204" pitchFamily="34" charset="0"/>
                          </a:rPr>
                        </m:ctrlPr>
                      </m:fPr>
                      <m:num>
                        <m:r>
                          <a:rPr lang="es-EC" sz="2000" i="1">
                            <a:effectLst/>
                            <a:latin typeface="Cambria Math" panose="02040503050406030204" pitchFamily="18" charset="0"/>
                            <a:ea typeface="Times New Roman" panose="02020603050405020304" pitchFamily="18" charset="0"/>
                            <a:cs typeface="Calibri" panose="020F0502020204030204" pitchFamily="34" charset="0"/>
                          </a:rPr>
                          <m:t>𝑘𝐽</m:t>
                        </m:r>
                      </m:num>
                      <m:den>
                        <m:r>
                          <a:rPr lang="es-EC" sz="2000" i="1">
                            <a:effectLst/>
                            <a:latin typeface="Cambria Math" panose="02040503050406030204" pitchFamily="18" charset="0"/>
                            <a:ea typeface="Times New Roman" panose="02020603050405020304" pitchFamily="18" charset="0"/>
                            <a:cs typeface="Calibri" panose="020F0502020204030204" pitchFamily="34" charset="0"/>
                          </a:rPr>
                          <m:t>𝑠</m:t>
                        </m:r>
                      </m:den>
                    </m:f>
                  </m:oMath>
                </a14:m>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 Tomando en cuenta que en un sistema ideal las dos energías se consideran iguales, la diferencia se debe a la obtención de datos experimentales. </a:t>
                </a:r>
              </a:p>
            </p:txBody>
          </p:sp>
        </mc:Choice>
        <mc:Fallback xmlns="">
          <p:sp>
            <p:nvSpPr>
              <p:cNvPr id="6" name="CuadroTexto 5">
                <a:extLst>
                  <a:ext uri="{FF2B5EF4-FFF2-40B4-BE49-F238E27FC236}">
                    <a16:creationId xmlns:a16="http://schemas.microsoft.com/office/drawing/2014/main" id="{DB5B1900-CAD7-4205-85EA-23B83BB984FA}"/>
                  </a:ext>
                </a:extLst>
              </p:cNvPr>
              <p:cNvSpPr txBox="1">
                <a:spLocks noRot="1" noChangeAspect="1" noMove="1" noResize="1" noEditPoints="1" noAdjustHandles="1" noChangeArrowheads="1" noChangeShapeType="1" noTextEdit="1"/>
              </p:cNvSpPr>
              <p:nvPr/>
            </p:nvSpPr>
            <p:spPr>
              <a:xfrm>
                <a:off x="821835" y="1153966"/>
                <a:ext cx="10548330" cy="4340099"/>
              </a:xfrm>
              <a:prstGeom prst="rect">
                <a:avLst/>
              </a:prstGeom>
              <a:blipFill>
                <a:blip r:embed="rId2"/>
                <a:stretch>
                  <a:fillRect l="-636" r="-925" b="-1545"/>
                </a:stretch>
              </a:blipFill>
            </p:spPr>
            <p:txBody>
              <a:bodyPr/>
              <a:lstStyle/>
              <a:p>
                <a:r>
                  <a:rPr lang="es-EC">
                    <a:noFill/>
                  </a:rPr>
                  <a:t> </a:t>
                </a:r>
              </a:p>
            </p:txBody>
          </p:sp>
        </mc:Fallback>
      </mc:AlternateContent>
    </p:spTree>
    <p:extLst>
      <p:ext uri="{BB962C8B-B14F-4D97-AF65-F5344CB8AC3E}">
        <p14:creationId xmlns:p14="http://schemas.microsoft.com/office/powerpoint/2010/main" val="2191972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18A4CC68-1788-4304-824C-7E6DDB5A5810}"/>
                  </a:ext>
                </a:extLst>
              </p:cNvPr>
              <p:cNvSpPr txBox="1"/>
              <p:nvPr/>
            </p:nvSpPr>
            <p:spPr>
              <a:xfrm>
                <a:off x="922116" y="1102177"/>
                <a:ext cx="10347768" cy="4653646"/>
              </a:xfrm>
              <a:prstGeom prst="rect">
                <a:avLst/>
              </a:prstGeom>
              <a:noFill/>
            </p:spPr>
            <p:txBody>
              <a:bodyPr wrap="square">
                <a:spAutoFit/>
              </a:bodyPr>
              <a:lstStyle/>
              <a:p>
                <a:pPr marL="342900" lvl="0" indent="-342900">
                  <a:lnSpc>
                    <a:spcPct val="150000"/>
                  </a:lnSpc>
                  <a:buFont typeface="Symbol" panose="05050102010706020507" pitchFamily="18" charset="2"/>
                  <a:buChar char=""/>
                </a:pPr>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Debido a la intervención de la torre de enfriamiento se incrementó la eficiencia de la energía que cede el agua en </a:t>
                </a:r>
                <a:r>
                  <a:rPr lang="es-EC"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s-EC" sz="2000" i="1">
                        <a:effectLst/>
                        <a:latin typeface="Cambria Math" panose="02040503050406030204" pitchFamily="18" charset="0"/>
                        <a:ea typeface="Times New Roman" panose="02020603050405020304" pitchFamily="18" charset="0"/>
                        <a:cs typeface="Calibri" panose="020F0502020204030204" pitchFamily="34" charset="0"/>
                      </a:rPr>
                      <m:t>8.70 %</m:t>
                    </m:r>
                  </m:oMath>
                </a14:m>
                <a:r>
                  <a:rPr lang="es-EC"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de igual manera aumento la eficiencia de la energía que absorbe el aire en </a:t>
                </a:r>
                <a14:m>
                  <m:oMath xmlns:m="http://schemas.openxmlformats.org/officeDocument/2006/math">
                    <m:r>
                      <a:rPr lang="es-EC" sz="2000" i="1">
                        <a:effectLst/>
                        <a:latin typeface="Cambria Math" panose="02040503050406030204" pitchFamily="18" charset="0"/>
                        <a:ea typeface="Times New Roman" panose="02020603050405020304" pitchFamily="18" charset="0"/>
                        <a:cs typeface="Calibri" panose="020F0502020204030204" pitchFamily="34" charset="0"/>
                      </a:rPr>
                      <m:t>6.25 %</m:t>
                    </m:r>
                  </m:oMath>
                </a14:m>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 Se obtuvo estas eficiencias tomando como referencia la energía que necesita disipar la planta de vapor mediante el condensador.</a:t>
                </a:r>
                <a:endParaRPr lang="es-EC" sz="20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nSpc>
                    <a:spcPct val="150000"/>
                  </a:lnSpc>
                  <a:buFont typeface="Symbol" panose="05050102010706020507" pitchFamily="18" charset="2"/>
                  <a:buChar char=""/>
                </a:pPr>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Al finalizar el mantenimiento y modificaciones en la torre de enfriamiento se prolongó la vida útil del equipo mejorando las condiciones operativas, además se facilitó la recolección de datos con el fin de realizar el balance másico y energético.</a:t>
                </a:r>
              </a:p>
              <a:p>
                <a:pPr marL="342900" lvl="0" indent="-342900">
                  <a:lnSpc>
                    <a:spcPct val="150000"/>
                  </a:lnSpc>
                  <a:spcAft>
                    <a:spcPts val="800"/>
                  </a:spcAft>
                  <a:buFont typeface="Symbol" panose="05050102010706020507" pitchFamily="18" charset="2"/>
                  <a:buChar char=""/>
                </a:pPr>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En el entorno la temperatura de bulbo seco y la humedad relativa varían a lo largo del día, lo que generó un cambio mínimo en la temperatura de bulbo húmedo y en el rendimiento de la torre de enfriamiento.</a:t>
                </a:r>
              </a:p>
            </p:txBody>
          </p:sp>
        </mc:Choice>
        <mc:Fallback xmlns="">
          <p:sp>
            <p:nvSpPr>
              <p:cNvPr id="5" name="CuadroTexto 4">
                <a:extLst>
                  <a:ext uri="{FF2B5EF4-FFF2-40B4-BE49-F238E27FC236}">
                    <a16:creationId xmlns:a16="http://schemas.microsoft.com/office/drawing/2014/main" id="{18A4CC68-1788-4304-824C-7E6DDB5A5810}"/>
                  </a:ext>
                </a:extLst>
              </p:cNvPr>
              <p:cNvSpPr txBox="1">
                <a:spLocks noRot="1" noChangeAspect="1" noMove="1" noResize="1" noEditPoints="1" noAdjustHandles="1" noChangeArrowheads="1" noChangeShapeType="1" noTextEdit="1"/>
              </p:cNvSpPr>
              <p:nvPr/>
            </p:nvSpPr>
            <p:spPr>
              <a:xfrm>
                <a:off x="922116" y="1102177"/>
                <a:ext cx="10347768" cy="4653646"/>
              </a:xfrm>
              <a:prstGeom prst="rect">
                <a:avLst/>
              </a:prstGeom>
              <a:blipFill>
                <a:blip r:embed="rId2"/>
                <a:stretch>
                  <a:fillRect l="-648" r="-1119" b="-1442"/>
                </a:stretch>
              </a:blipFill>
            </p:spPr>
            <p:txBody>
              <a:bodyPr/>
              <a:lstStyle/>
              <a:p>
                <a:r>
                  <a:rPr lang="es-EC">
                    <a:noFill/>
                  </a:rPr>
                  <a:t> </a:t>
                </a:r>
              </a:p>
            </p:txBody>
          </p:sp>
        </mc:Fallback>
      </mc:AlternateContent>
      <p:sp>
        <p:nvSpPr>
          <p:cNvPr id="6" name="Título 3">
            <a:extLst>
              <a:ext uri="{FF2B5EF4-FFF2-40B4-BE49-F238E27FC236}">
                <a16:creationId xmlns:a16="http://schemas.microsoft.com/office/drawing/2014/main" id="{F766DFA8-1187-4ED2-9A79-41E97F966B38}"/>
              </a:ext>
            </a:extLst>
          </p:cNvPr>
          <p:cNvSpPr>
            <a:spLocks noGrp="1"/>
          </p:cNvSpPr>
          <p:nvPr>
            <p:ph type="title"/>
          </p:nvPr>
        </p:nvSpPr>
        <p:spPr>
          <a:xfrm>
            <a:off x="3986785" y="0"/>
            <a:ext cx="4677821" cy="616241"/>
          </a:xfrm>
        </p:spPr>
        <p:txBody>
          <a:bodyPr>
            <a:normAutofit fontScale="90000"/>
          </a:bodyPr>
          <a:lstStyle/>
          <a:p>
            <a:r>
              <a:rPr lang="es-ES" sz="4400" b="1" dirty="0">
                <a:latin typeface="Times New Roman" panose="02020603050405020304" pitchFamily="18" charset="0"/>
              </a:rPr>
              <a:t>CONCLUSIONES</a:t>
            </a:r>
          </a:p>
        </p:txBody>
      </p:sp>
    </p:spTree>
    <p:extLst>
      <p:ext uri="{BB962C8B-B14F-4D97-AF65-F5344CB8AC3E}">
        <p14:creationId xmlns:p14="http://schemas.microsoft.com/office/powerpoint/2010/main" val="3208495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295095" y="0"/>
            <a:ext cx="5601809" cy="616241"/>
          </a:xfrm>
        </p:spPr>
        <p:txBody>
          <a:bodyPr>
            <a:normAutofit fontScale="90000"/>
          </a:bodyPr>
          <a:lstStyle/>
          <a:p>
            <a:r>
              <a:rPr lang="es-ES" sz="4400" b="1" dirty="0">
                <a:latin typeface="Times New Roman" panose="02020603050405020304" pitchFamily="18" charset="0"/>
              </a:rPr>
              <a:t>RECOMENDACIONES</a:t>
            </a:r>
          </a:p>
        </p:txBody>
      </p:sp>
      <p:sp>
        <p:nvSpPr>
          <p:cNvPr id="5" name="CuadroTexto 4">
            <a:extLst>
              <a:ext uri="{FF2B5EF4-FFF2-40B4-BE49-F238E27FC236}">
                <a16:creationId xmlns:a16="http://schemas.microsoft.com/office/drawing/2014/main" id="{6A4913A8-4C63-4C36-98F7-AA77CAB1F6C4}"/>
              </a:ext>
            </a:extLst>
          </p:cNvPr>
          <p:cNvSpPr txBox="1"/>
          <p:nvPr/>
        </p:nvSpPr>
        <p:spPr>
          <a:xfrm>
            <a:off x="902823" y="725952"/>
            <a:ext cx="10687293" cy="5406095"/>
          </a:xfrm>
          <a:prstGeom prst="rect">
            <a:avLst/>
          </a:prstGeom>
          <a:noFill/>
        </p:spPr>
        <p:txBody>
          <a:bodyPr wrap="square">
            <a:spAutoFit/>
          </a:bodyPr>
          <a:lstStyle/>
          <a:p>
            <a:pPr marL="342900" lvl="0" indent="-342900">
              <a:lnSpc>
                <a:spcPct val="200000"/>
              </a:lnSpc>
              <a:buFont typeface="Symbol" panose="05050102010706020507" pitchFamily="18" charset="2"/>
              <a:buChar char=""/>
            </a:pPr>
            <a:r>
              <a:rPr lang="es-EC" sz="2200" dirty="0">
                <a:effectLst/>
                <a:latin typeface="Times New Roman" panose="02020603050405020304" pitchFamily="18" charset="0"/>
                <a:ea typeface="MS Mincho" panose="02020609040205080304" pitchFamily="49" charset="-128"/>
                <a:cs typeface="Times New Roman" panose="02020603050405020304" pitchFamily="18" charset="0"/>
              </a:rPr>
              <a:t>Con la finalidad de evitar daños en el sistema de circulación de agua y en el condensador, se debe limpiar el reservorio de agua de la torre de enfriamiento ya que se encuentra a la intemperie y esta propenso a ensuciarse con facilidad.</a:t>
            </a:r>
          </a:p>
          <a:p>
            <a:pPr marL="342900" lvl="0" indent="-342900">
              <a:lnSpc>
                <a:spcPct val="200000"/>
              </a:lnSpc>
              <a:buFont typeface="Symbol" panose="05050102010706020507" pitchFamily="18" charset="2"/>
              <a:buChar char=""/>
            </a:pPr>
            <a:r>
              <a:rPr lang="es-EC" sz="2200" dirty="0">
                <a:effectLst/>
                <a:latin typeface="Times New Roman" panose="02020603050405020304" pitchFamily="18" charset="0"/>
                <a:ea typeface="MS Mincho" panose="02020609040205080304" pitchFamily="49" charset="-128"/>
                <a:cs typeface="Times New Roman" panose="02020603050405020304" pitchFamily="18" charset="0"/>
              </a:rPr>
              <a:t>Para una recolección de datos confiables es necesario ubicar correctamente los instrumentos de medición tomando en cuenta lo indicado en la Figura 52.</a:t>
            </a:r>
          </a:p>
          <a:p>
            <a:pPr marL="342900" lvl="0" indent="-342900">
              <a:lnSpc>
                <a:spcPct val="200000"/>
              </a:lnSpc>
              <a:buFont typeface="Symbol" panose="05050102010706020507" pitchFamily="18" charset="2"/>
              <a:buChar char=""/>
            </a:pPr>
            <a:r>
              <a:rPr lang="es-EC" sz="2200" dirty="0">
                <a:effectLst/>
                <a:latin typeface="Times New Roman" panose="02020603050405020304" pitchFamily="18" charset="0"/>
                <a:ea typeface="MS Mincho" panose="02020609040205080304" pitchFamily="49" charset="-128"/>
                <a:cs typeface="Times New Roman" panose="02020603050405020304" pitchFamily="18" charset="0"/>
              </a:rPr>
              <a:t>Al encender la planta de vapor y el sistema de enfriamiento se debe esperar de 35 a 45 minutos para estabilizarse, es decir para alcanzar el equilibrio térmico de todos los componentes.</a:t>
            </a:r>
          </a:p>
        </p:txBody>
      </p:sp>
    </p:spTree>
    <p:extLst>
      <p:ext uri="{BB962C8B-B14F-4D97-AF65-F5344CB8AC3E}">
        <p14:creationId xmlns:p14="http://schemas.microsoft.com/office/powerpoint/2010/main" val="174357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156333C-C4D8-4AB1-90F1-5D366E13D5B3}"/>
              </a:ext>
            </a:extLst>
          </p:cNvPr>
          <p:cNvSpPr txBox="1"/>
          <p:nvPr/>
        </p:nvSpPr>
        <p:spPr>
          <a:xfrm>
            <a:off x="806368" y="1358206"/>
            <a:ext cx="10579261" cy="3374770"/>
          </a:xfrm>
          <a:prstGeom prst="rect">
            <a:avLst/>
          </a:prstGeom>
          <a:noFill/>
        </p:spPr>
        <p:txBody>
          <a:bodyPr wrap="square">
            <a:spAutoFit/>
          </a:bodyPr>
          <a:lstStyle/>
          <a:p>
            <a:pPr marL="342900" lvl="0" indent="-342900">
              <a:lnSpc>
                <a:spcPct val="200000"/>
              </a:lnSpc>
              <a:buFont typeface="Symbol" panose="05050102010706020507" pitchFamily="18" charset="2"/>
              <a:buChar char=""/>
            </a:pPr>
            <a:r>
              <a:rPr lang="es-EC" sz="2200" dirty="0">
                <a:effectLst/>
                <a:latin typeface="Times New Roman" panose="02020603050405020304" pitchFamily="18" charset="0"/>
                <a:ea typeface="MS Mincho" panose="02020609040205080304" pitchFamily="49" charset="-128"/>
                <a:cs typeface="Times New Roman" panose="02020603050405020304" pitchFamily="18" charset="0"/>
              </a:rPr>
              <a:t>Antes de encender la bomba de agua se debe llenar el reservorio y purgar el sistema con el fin de eliminar el aire en las tuberías de circulación de agua.</a:t>
            </a:r>
          </a:p>
          <a:p>
            <a:pPr marL="342900" lvl="0" indent="-342900">
              <a:lnSpc>
                <a:spcPct val="200000"/>
              </a:lnSpc>
              <a:spcAft>
                <a:spcPts val="800"/>
              </a:spcAft>
              <a:buFont typeface="Symbol" panose="05050102010706020507" pitchFamily="18" charset="2"/>
              <a:buChar char=""/>
            </a:pPr>
            <a:r>
              <a:rPr lang="es-EC" sz="2200" dirty="0">
                <a:effectLst/>
                <a:latin typeface="Times New Roman" panose="02020603050405020304" pitchFamily="18" charset="0"/>
                <a:ea typeface="MS Mincho" panose="02020609040205080304" pitchFamily="49" charset="-128"/>
                <a:cs typeface="Times New Roman" panose="02020603050405020304" pitchFamily="18" charset="0"/>
              </a:rPr>
              <a:t>Una vez terminada la práctica de laboratorio se debe evacuar completamente el agua del reservorio para evitar la proliferación de microorganismos y bacterias que afecten la estructura de la torre.</a:t>
            </a:r>
          </a:p>
        </p:txBody>
      </p:sp>
      <p:sp>
        <p:nvSpPr>
          <p:cNvPr id="6" name="Título 3">
            <a:extLst>
              <a:ext uri="{FF2B5EF4-FFF2-40B4-BE49-F238E27FC236}">
                <a16:creationId xmlns:a16="http://schemas.microsoft.com/office/drawing/2014/main" id="{12FCEBCC-858C-4FFB-B392-157DAAC00FD1}"/>
              </a:ext>
            </a:extLst>
          </p:cNvPr>
          <p:cNvSpPr>
            <a:spLocks noGrp="1"/>
          </p:cNvSpPr>
          <p:nvPr>
            <p:ph type="title"/>
          </p:nvPr>
        </p:nvSpPr>
        <p:spPr>
          <a:xfrm>
            <a:off x="3295095" y="0"/>
            <a:ext cx="5601809" cy="616241"/>
          </a:xfrm>
        </p:spPr>
        <p:txBody>
          <a:bodyPr>
            <a:normAutofit fontScale="90000"/>
          </a:bodyPr>
          <a:lstStyle/>
          <a:p>
            <a:r>
              <a:rPr lang="es-ES" sz="4400" b="1" dirty="0">
                <a:latin typeface="Times New Roman" panose="02020603050405020304" pitchFamily="18" charset="0"/>
              </a:rPr>
              <a:t>RECOMENDACIONES</a:t>
            </a:r>
          </a:p>
        </p:txBody>
      </p:sp>
    </p:spTree>
    <p:extLst>
      <p:ext uri="{BB962C8B-B14F-4D97-AF65-F5344CB8AC3E}">
        <p14:creationId xmlns:p14="http://schemas.microsoft.com/office/powerpoint/2010/main" val="3884794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A4E64D8-BD0F-4922-A293-9B6B4CEC7D1C}"/>
              </a:ext>
            </a:extLst>
          </p:cNvPr>
          <p:cNvSpPr txBox="1"/>
          <p:nvPr/>
        </p:nvSpPr>
        <p:spPr>
          <a:xfrm>
            <a:off x="1988062" y="2459504"/>
            <a:ext cx="8215876" cy="1938992"/>
          </a:xfrm>
          <a:prstGeom prst="rect">
            <a:avLst/>
          </a:prstGeom>
          <a:noFill/>
        </p:spPr>
        <p:txBody>
          <a:bodyPr wrap="square" rtlCol="0">
            <a:spAutoFit/>
          </a:bodyPr>
          <a:lstStyle/>
          <a:p>
            <a:pPr algn="ctr"/>
            <a:r>
              <a:rPr lang="es-EC" sz="6000" dirty="0">
                <a:latin typeface="Times New Roman" panose="02020603050405020304" pitchFamily="18" charset="0"/>
                <a:cs typeface="Times New Roman" panose="02020603050405020304" pitchFamily="18" charset="0"/>
              </a:rPr>
              <a:t>GRACIAS POR SU ATENCIÓN</a:t>
            </a:r>
          </a:p>
        </p:txBody>
      </p:sp>
    </p:spTree>
    <p:extLst>
      <p:ext uri="{BB962C8B-B14F-4D97-AF65-F5344CB8AC3E}">
        <p14:creationId xmlns:p14="http://schemas.microsoft.com/office/powerpoint/2010/main" val="3449499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a:extLst>
              <a:ext uri="{FF2B5EF4-FFF2-40B4-BE49-F238E27FC236}">
                <a16:creationId xmlns:a16="http://schemas.microsoft.com/office/drawing/2014/main" id="{3CE66290-71CE-45F6-9453-7C6AD5712993}"/>
              </a:ext>
            </a:extLst>
          </p:cNvPr>
          <p:cNvSpPr txBox="1"/>
          <p:nvPr/>
        </p:nvSpPr>
        <p:spPr>
          <a:xfrm>
            <a:off x="4572549" y="511073"/>
            <a:ext cx="4160784"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JUSTIFICACIÓN</a:t>
            </a:r>
          </a:p>
        </p:txBody>
      </p:sp>
      <p:sp>
        <p:nvSpPr>
          <p:cNvPr id="4" name="Rectángulo 3">
            <a:extLst>
              <a:ext uri="{FF2B5EF4-FFF2-40B4-BE49-F238E27FC236}">
                <a16:creationId xmlns:a16="http://schemas.microsoft.com/office/drawing/2014/main" id="{074D986F-F65A-403D-BE81-103F57C99707}"/>
              </a:ext>
            </a:extLst>
          </p:cNvPr>
          <p:cNvSpPr/>
          <p:nvPr/>
        </p:nvSpPr>
        <p:spPr>
          <a:xfrm>
            <a:off x="897282" y="2450066"/>
            <a:ext cx="5359414" cy="2677656"/>
          </a:xfrm>
          <a:prstGeom prst="rect">
            <a:avLst/>
          </a:prstGeom>
        </p:spPr>
        <p:txBody>
          <a:bodyPr wrap="square">
            <a:spAutoFit/>
          </a:bodyPr>
          <a:lstStyle/>
          <a:p>
            <a:pPr marL="285750" indent="-285750" algn="just">
              <a:spcAft>
                <a:spcPts val="800"/>
              </a:spcAft>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La adquisición de un nuevo equipo que cumpla con los requerimientos del laboratorio representa una inversión considerable para la Universidad, por lo cual es importante rehabilitar el equipo actual y colocar instrumentación adecuada.</a:t>
            </a:r>
            <a:endParaRPr lang="es-EC" sz="2400" dirty="0">
              <a:latin typeface="Times New Roman" panose="02020603050405020304" pitchFamily="18" charset="0"/>
              <a:cs typeface="Times New Roman" panose="02020603050405020304" pitchFamily="18" charset="0"/>
            </a:endParaRPr>
          </a:p>
        </p:txBody>
      </p:sp>
      <p:sp>
        <p:nvSpPr>
          <p:cNvPr id="5" name="Rectángulo 4">
            <a:extLst>
              <a:ext uri="{FF2B5EF4-FFF2-40B4-BE49-F238E27FC236}">
                <a16:creationId xmlns:a16="http://schemas.microsoft.com/office/drawing/2014/main" id="{69A6BB79-6BD5-4B26-865A-3961E0FB5153}"/>
              </a:ext>
            </a:extLst>
          </p:cNvPr>
          <p:cNvSpPr/>
          <p:nvPr/>
        </p:nvSpPr>
        <p:spPr>
          <a:xfrm>
            <a:off x="6652941" y="2450066"/>
            <a:ext cx="4544171" cy="2677656"/>
          </a:xfrm>
          <a:prstGeom prst="rect">
            <a:avLst/>
          </a:prstGeom>
        </p:spPr>
        <p:txBody>
          <a:bodyPr wrap="square">
            <a:spAutoFit/>
          </a:bodyPr>
          <a:lstStyle/>
          <a:p>
            <a:pPr marL="285750" indent="-285750" algn="just">
              <a:spcAft>
                <a:spcPts val="800"/>
              </a:spcAft>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La  torre de enfriamiento permite identificar de manera directa el proceso de enfriamiento evaporativo, facilitando que los estudiantes realicen prácticas de laboratorio para su posterior interpretación.</a:t>
            </a:r>
            <a:endParaRPr lang="es-EC" sz="2400" dirty="0">
              <a:latin typeface="Times New Roman" panose="02020603050405020304" pitchFamily="18" charset="0"/>
              <a:cs typeface="Times New Roman" panose="02020603050405020304" pitchFamily="18" charset="0"/>
            </a:endParaRPr>
          </a:p>
        </p:txBody>
      </p:sp>
      <p:sp>
        <p:nvSpPr>
          <p:cNvPr id="6" name="CuadroTexto 1">
            <a:extLst>
              <a:ext uri="{FF2B5EF4-FFF2-40B4-BE49-F238E27FC236}">
                <a16:creationId xmlns:a16="http://schemas.microsoft.com/office/drawing/2014/main" id="{7A936F85-19A2-4670-B99D-071591E90B99}"/>
              </a:ext>
            </a:extLst>
          </p:cNvPr>
          <p:cNvSpPr txBox="1"/>
          <p:nvPr/>
        </p:nvSpPr>
        <p:spPr>
          <a:xfrm>
            <a:off x="897282" y="1789620"/>
            <a:ext cx="4544171"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Técnica</a:t>
            </a:r>
          </a:p>
        </p:txBody>
      </p:sp>
      <p:sp>
        <p:nvSpPr>
          <p:cNvPr id="7" name="CuadroTexto 1">
            <a:extLst>
              <a:ext uri="{FF2B5EF4-FFF2-40B4-BE49-F238E27FC236}">
                <a16:creationId xmlns:a16="http://schemas.microsoft.com/office/drawing/2014/main" id="{1AD6A224-B963-4FD1-8BD7-CE53D389738E}"/>
              </a:ext>
            </a:extLst>
          </p:cNvPr>
          <p:cNvSpPr txBox="1"/>
          <p:nvPr/>
        </p:nvSpPr>
        <p:spPr>
          <a:xfrm>
            <a:off x="6652941" y="1803735"/>
            <a:ext cx="4544171"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Académica</a:t>
            </a:r>
          </a:p>
        </p:txBody>
      </p:sp>
    </p:spTree>
    <p:extLst>
      <p:ext uri="{BB962C8B-B14F-4D97-AF65-F5344CB8AC3E}">
        <p14:creationId xmlns:p14="http://schemas.microsoft.com/office/powerpoint/2010/main" val="1349014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21841" y="77868"/>
            <a:ext cx="3148311" cy="576665"/>
          </a:xfrm>
        </p:spPr>
        <p:txBody>
          <a:bodyPr>
            <a:normAutofit fontScale="90000"/>
          </a:bodyPr>
          <a:lstStyle/>
          <a:p>
            <a:r>
              <a:rPr lang="es-419" b="1" dirty="0">
                <a:latin typeface="Times New Roman" panose="02020603050405020304" pitchFamily="18" charset="0"/>
                <a:cs typeface="Times New Roman" panose="02020603050405020304" pitchFamily="18" charset="0"/>
              </a:rPr>
              <a:t>OBJETIVOS</a:t>
            </a:r>
          </a:p>
        </p:txBody>
      </p:sp>
      <p:sp>
        <p:nvSpPr>
          <p:cNvPr id="5" name="Marcador de contenido 4"/>
          <p:cNvSpPr>
            <a:spLocks noGrp="1"/>
          </p:cNvSpPr>
          <p:nvPr>
            <p:ph idx="1"/>
          </p:nvPr>
        </p:nvSpPr>
        <p:spPr>
          <a:xfrm>
            <a:off x="1061672" y="1001775"/>
            <a:ext cx="10068651" cy="5201692"/>
          </a:xfrm>
        </p:spPr>
        <p:txBody>
          <a:bodyPr>
            <a:noAutofit/>
          </a:bodyPr>
          <a:lstStyle/>
          <a:p>
            <a:pPr marL="0" indent="0">
              <a:lnSpc>
                <a:spcPct val="150000"/>
              </a:lnSpc>
              <a:spcBef>
                <a:spcPts val="200"/>
              </a:spcBef>
              <a:buNone/>
            </a:pPr>
            <a:r>
              <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rPr>
              <a:t>Objetivo General</a:t>
            </a:r>
          </a:p>
          <a:p>
            <a:pPr lvl="1">
              <a:lnSpc>
                <a:spcPct val="150000"/>
              </a:lnSpc>
              <a:spcAft>
                <a:spcPts val="800"/>
              </a:spcAft>
              <a:buFont typeface="Wingdings" panose="05000000000000000000" pitchFamily="2" charset="2"/>
              <a:buChar char="q"/>
            </a:pPr>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Realizar el balance de energía y masa de la torre de enfriamiento de tiro inducido del laboratorio de conversión de energía</a:t>
            </a:r>
          </a:p>
          <a:p>
            <a:pPr marL="0" indent="0">
              <a:lnSpc>
                <a:spcPct val="150000"/>
              </a:lnSpc>
              <a:spcBef>
                <a:spcPts val="200"/>
              </a:spcBef>
              <a:buNone/>
            </a:pPr>
            <a:r>
              <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rPr>
              <a:t>Objetivo Específicos</a:t>
            </a:r>
          </a:p>
          <a:p>
            <a:pPr lvl="1">
              <a:lnSpc>
                <a:spcPct val="150000"/>
              </a:lnSpc>
              <a:spcAft>
                <a:spcPts val="800"/>
              </a:spcAft>
              <a:buFont typeface="Wingdings" panose="05000000000000000000" pitchFamily="2" charset="2"/>
              <a:buChar char="q"/>
            </a:pPr>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Ejecutar el mantenimiento completo con el fin de rehabilitar el motor – ventilador, tuberías, empaquetaduras (relleno) y cuerpo de la torre de enfriamiento.</a:t>
            </a:r>
          </a:p>
          <a:p>
            <a:pPr lvl="1">
              <a:lnSpc>
                <a:spcPct val="150000"/>
              </a:lnSpc>
              <a:spcAft>
                <a:spcPts val="800"/>
              </a:spcAft>
              <a:buFont typeface="Wingdings" panose="05000000000000000000" pitchFamily="2" charset="2"/>
              <a:buChar char="q"/>
            </a:pPr>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Instalar la instrumentación que permita adquirir datos precisos de las variables que inciden en el balance de masa y energía como temperaturas y caudales. </a:t>
            </a:r>
          </a:p>
          <a:p>
            <a:pPr lvl="1">
              <a:lnSpc>
                <a:spcPct val="150000"/>
              </a:lnSpc>
              <a:spcAft>
                <a:spcPts val="800"/>
              </a:spcAft>
              <a:buFont typeface="Wingdings" panose="05000000000000000000" pitchFamily="2" charset="2"/>
              <a:buChar char="q"/>
            </a:pPr>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Interpretar los datos obtenidos experimentalmente para determinar las condiciones de funcionamiento de la torre de enfriamiento. </a:t>
            </a:r>
          </a:p>
        </p:txBody>
      </p:sp>
    </p:spTree>
    <p:extLst>
      <p:ext uri="{BB962C8B-B14F-4D97-AF65-F5344CB8AC3E}">
        <p14:creationId xmlns:p14="http://schemas.microsoft.com/office/powerpoint/2010/main" val="1142006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60779" y="0"/>
            <a:ext cx="4873024" cy="651337"/>
          </a:xfrm>
        </p:spPr>
        <p:txBody>
          <a:bodyPr>
            <a:normAutofit fontScale="90000"/>
          </a:bodyPr>
          <a:lstStyle/>
          <a:p>
            <a:r>
              <a:rPr lang="es-419" b="1" dirty="0">
                <a:latin typeface="Times New Roman" panose="02020603050405020304" pitchFamily="18" charset="0"/>
                <a:cs typeface="Times New Roman" panose="02020603050405020304" pitchFamily="18" charset="0"/>
              </a:rPr>
              <a:t>MARCO TEÓRICO</a:t>
            </a:r>
          </a:p>
        </p:txBody>
      </p:sp>
      <p:sp>
        <p:nvSpPr>
          <p:cNvPr id="8" name="Rectángulo 7">
            <a:extLst>
              <a:ext uri="{FF2B5EF4-FFF2-40B4-BE49-F238E27FC236}">
                <a16:creationId xmlns:a16="http://schemas.microsoft.com/office/drawing/2014/main" id="{7D26F707-8F75-4313-AF06-CA73EB152545}"/>
              </a:ext>
            </a:extLst>
          </p:cNvPr>
          <p:cNvSpPr/>
          <p:nvPr/>
        </p:nvSpPr>
        <p:spPr>
          <a:xfrm>
            <a:off x="1160779" y="1343092"/>
            <a:ext cx="5316221" cy="3901068"/>
          </a:xfrm>
          <a:prstGeom prst="rect">
            <a:avLst/>
          </a:prstGeom>
        </p:spPr>
        <p:txBody>
          <a:bodyPr wrap="square">
            <a:spAutoFit/>
          </a:bodyPr>
          <a:lstStyle/>
          <a:p>
            <a:pPr lvl="0" algn="just">
              <a:spcAft>
                <a:spcPts val="900"/>
              </a:spcAft>
            </a:pPr>
            <a:r>
              <a:rPr lang="es-EC" sz="4000" b="1" dirty="0">
                <a:latin typeface="Times New Roman" panose="02020603050405020304" pitchFamily="18" charset="0"/>
                <a:cs typeface="Times New Roman" panose="02020603050405020304" pitchFamily="18" charset="0"/>
              </a:rPr>
              <a:t>Torre de enfriamiento </a:t>
            </a:r>
          </a:p>
          <a:p>
            <a:pPr lvl="0" algn="just">
              <a:spcAft>
                <a:spcPts val="900"/>
              </a:spcAft>
            </a:pPr>
            <a:r>
              <a:rPr lang="es-EC" sz="2000" dirty="0">
                <a:effectLst/>
                <a:latin typeface="Times New Roman" panose="02020603050405020304" pitchFamily="18" charset="0"/>
                <a:ea typeface="MS Mincho" panose="02020609040205080304" pitchFamily="49" charset="-128"/>
                <a:cs typeface="Times New Roman" panose="02020603050405020304" pitchFamily="18" charset="0"/>
              </a:rPr>
              <a:t>Conocida también como torre de enfriamiento húmedo funciona en base al principio de enfriamiento evaporativo en donde el aire fluye desde la base de la torre hacia la parte más alta de la torre, al mismo tiempo un flujo de agua caliente proveniente del intercambiador de calor es dosificado por una tubería que se encuentra en la parte alta rociando agua mediante un aspersor, logrando que este intercambio entre el agua y el aire sea utilizado para disipar calor</a:t>
            </a:r>
            <a:endParaRPr lang="es-EC" sz="4000" b="1" dirty="0">
              <a:latin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69247DB8-4797-4DB4-9C6E-9FA8A4E89574}"/>
              </a:ext>
            </a:extLst>
          </p:cNvPr>
          <p:cNvPicPr/>
          <p:nvPr/>
        </p:nvPicPr>
        <p:blipFill rotWithShape="1">
          <a:blip r:embed="rId2" cstate="print">
            <a:extLst>
              <a:ext uri="{28A0092B-C50C-407E-A947-70E740481C1C}">
                <a14:useLocalDpi xmlns:a14="http://schemas.microsoft.com/office/drawing/2010/main" val="0"/>
              </a:ext>
            </a:extLst>
          </a:blip>
          <a:srcRect l="2990" t="2685" r="5893" b="1903"/>
          <a:stretch/>
        </p:blipFill>
        <p:spPr bwMode="auto">
          <a:xfrm>
            <a:off x="7180582" y="1513742"/>
            <a:ext cx="3850639" cy="39725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1666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60779" y="0"/>
            <a:ext cx="4873024" cy="651337"/>
          </a:xfrm>
        </p:spPr>
        <p:txBody>
          <a:bodyPr>
            <a:normAutofit fontScale="90000"/>
          </a:bodyPr>
          <a:lstStyle/>
          <a:p>
            <a:r>
              <a:rPr lang="es-419" b="1" dirty="0">
                <a:latin typeface="Times New Roman" panose="02020603050405020304" pitchFamily="18" charset="0"/>
                <a:cs typeface="Times New Roman" panose="02020603050405020304" pitchFamily="18" charset="0"/>
              </a:rPr>
              <a:t>MARCO TEÓRICO</a:t>
            </a:r>
          </a:p>
        </p:txBody>
      </p:sp>
      <p:sp>
        <p:nvSpPr>
          <p:cNvPr id="8" name="Rectángulo 7">
            <a:extLst>
              <a:ext uri="{FF2B5EF4-FFF2-40B4-BE49-F238E27FC236}">
                <a16:creationId xmlns:a16="http://schemas.microsoft.com/office/drawing/2014/main" id="{7D26F707-8F75-4313-AF06-CA73EB152545}"/>
              </a:ext>
            </a:extLst>
          </p:cNvPr>
          <p:cNvSpPr/>
          <p:nvPr/>
        </p:nvSpPr>
        <p:spPr>
          <a:xfrm>
            <a:off x="324168" y="1257300"/>
            <a:ext cx="3444239" cy="3901068"/>
          </a:xfrm>
          <a:prstGeom prst="rect">
            <a:avLst/>
          </a:prstGeom>
        </p:spPr>
        <p:txBody>
          <a:bodyPr wrap="square">
            <a:spAutoFit/>
          </a:bodyPr>
          <a:lstStyle/>
          <a:p>
            <a:pPr lvl="0" algn="just">
              <a:spcAft>
                <a:spcPts val="900"/>
              </a:spcAft>
            </a:pPr>
            <a:r>
              <a:rPr lang="es-ES" sz="4000" b="1" dirty="0">
                <a:latin typeface="Times New Roman" panose="02020603050405020304" pitchFamily="18" charset="0"/>
                <a:cs typeface="Times New Roman" panose="02020603050405020304" pitchFamily="18" charset="0"/>
              </a:rPr>
              <a:t>Clasificación de torres de enfriamiento</a:t>
            </a:r>
          </a:p>
          <a:p>
            <a:pPr lvl="0" algn="just">
              <a:spcAft>
                <a:spcPts val="900"/>
              </a:spcAft>
            </a:pPr>
            <a:r>
              <a:rPr lang="es-ES" sz="2000" dirty="0">
                <a:effectLst/>
                <a:latin typeface="Times New Roman" panose="02020603050405020304" pitchFamily="18" charset="0"/>
                <a:ea typeface="MS Mincho" panose="02020609040205080304" pitchFamily="49" charset="-128"/>
                <a:cs typeface="Times New Roman" panose="02020603050405020304" pitchFamily="18" charset="0"/>
              </a:rPr>
              <a:t>La característica que permite diferenciar cada una de las torres de enfriamiento es la manera en la que se direcciona el aire a través del sistema térmico.</a:t>
            </a:r>
            <a:endParaRPr lang="es-EC" sz="4000" b="1" dirty="0">
              <a:latin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a16="http://schemas.microsoft.com/office/drawing/2014/main" id="{21CFAA8E-1A11-445F-A634-00D21A067ABB}"/>
              </a:ext>
            </a:extLst>
          </p:cNvPr>
          <p:cNvPicPr>
            <a:picLocks noChangeAspect="1"/>
          </p:cNvPicPr>
          <p:nvPr/>
        </p:nvPicPr>
        <p:blipFill>
          <a:blip r:embed="rId2"/>
          <a:stretch>
            <a:fillRect/>
          </a:stretch>
        </p:blipFill>
        <p:spPr>
          <a:xfrm>
            <a:off x="3994155" y="567689"/>
            <a:ext cx="7037066" cy="6153711"/>
          </a:xfrm>
          <a:prstGeom prst="rect">
            <a:avLst/>
          </a:prstGeom>
        </p:spPr>
      </p:pic>
    </p:spTree>
    <p:extLst>
      <p:ext uri="{BB962C8B-B14F-4D97-AF65-F5344CB8AC3E}">
        <p14:creationId xmlns:p14="http://schemas.microsoft.com/office/powerpoint/2010/main" val="28621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60779" y="0"/>
            <a:ext cx="4873024" cy="651337"/>
          </a:xfrm>
        </p:spPr>
        <p:txBody>
          <a:bodyPr>
            <a:normAutofit fontScale="90000"/>
          </a:bodyPr>
          <a:lstStyle/>
          <a:p>
            <a:r>
              <a:rPr lang="es-419" b="1" dirty="0">
                <a:latin typeface="Times New Roman" panose="02020603050405020304" pitchFamily="18" charset="0"/>
                <a:cs typeface="Times New Roman" panose="02020603050405020304" pitchFamily="18" charset="0"/>
              </a:rPr>
              <a:t>MARCO TEÓRICO</a:t>
            </a:r>
          </a:p>
        </p:txBody>
      </p:sp>
      <p:sp>
        <p:nvSpPr>
          <p:cNvPr id="8" name="Rectángulo 7">
            <a:extLst>
              <a:ext uri="{FF2B5EF4-FFF2-40B4-BE49-F238E27FC236}">
                <a16:creationId xmlns:a16="http://schemas.microsoft.com/office/drawing/2014/main" id="{7D26F707-8F75-4313-AF06-CA73EB152545}"/>
              </a:ext>
            </a:extLst>
          </p:cNvPr>
          <p:cNvSpPr/>
          <p:nvPr/>
        </p:nvSpPr>
        <p:spPr>
          <a:xfrm>
            <a:off x="579437" y="1616075"/>
            <a:ext cx="3457582" cy="3223959"/>
          </a:xfrm>
          <a:prstGeom prst="rect">
            <a:avLst/>
          </a:prstGeom>
        </p:spPr>
        <p:txBody>
          <a:bodyPr wrap="square">
            <a:spAutoFit/>
          </a:bodyPr>
          <a:lstStyle/>
          <a:p>
            <a:pPr lvl="0" algn="just">
              <a:spcAft>
                <a:spcPts val="900"/>
              </a:spcAft>
            </a:pPr>
            <a:r>
              <a:rPr lang="es-EC" sz="3600" b="1" dirty="0">
                <a:latin typeface="Times New Roman" panose="02020603050405020304" pitchFamily="18" charset="0"/>
                <a:cs typeface="Times New Roman" panose="02020603050405020304" pitchFamily="18" charset="0"/>
              </a:rPr>
              <a:t>Empaquetadura</a:t>
            </a:r>
          </a:p>
          <a:p>
            <a:pPr lvl="0" algn="just">
              <a:spcAft>
                <a:spcPts val="900"/>
              </a:spcAft>
            </a:pPr>
            <a:r>
              <a:rPr lang="es-ES" sz="2000" dirty="0">
                <a:effectLst/>
                <a:latin typeface="Times New Roman" panose="02020603050405020304" pitchFamily="18" charset="0"/>
                <a:ea typeface="MS Mincho" panose="02020609040205080304" pitchFamily="49" charset="-128"/>
                <a:cs typeface="Times New Roman" panose="02020603050405020304" pitchFamily="18" charset="0"/>
              </a:rPr>
              <a:t>El diseño de la empaquetadura (relleno) sirve para aumentar el tiempo de transferencia de calor entre el agua y el aire con el fin de mejorar la superficie de contacto en el sistema acelerando la disipación de calor</a:t>
            </a:r>
            <a:endParaRPr lang="es-EC" sz="4000" b="1" dirty="0">
              <a:latin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a16="http://schemas.microsoft.com/office/drawing/2014/main" id="{F7FCE5EE-944A-4CC1-91E6-74B74CD9A13A}"/>
              </a:ext>
            </a:extLst>
          </p:cNvPr>
          <p:cNvPicPr>
            <a:picLocks noChangeAspect="1"/>
          </p:cNvPicPr>
          <p:nvPr/>
        </p:nvPicPr>
        <p:blipFill>
          <a:blip r:embed="rId2"/>
          <a:stretch>
            <a:fillRect/>
          </a:stretch>
        </p:blipFill>
        <p:spPr>
          <a:xfrm>
            <a:off x="4177787" y="899319"/>
            <a:ext cx="7634796" cy="5154474"/>
          </a:xfrm>
          <a:prstGeom prst="rect">
            <a:avLst/>
          </a:prstGeom>
        </p:spPr>
      </p:pic>
    </p:spTree>
    <p:extLst>
      <p:ext uri="{BB962C8B-B14F-4D97-AF65-F5344CB8AC3E}">
        <p14:creationId xmlns:p14="http://schemas.microsoft.com/office/powerpoint/2010/main" val="265991213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pe">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1266</TotalTime>
  <Words>2911</Words>
  <Application>Microsoft Office PowerPoint</Application>
  <PresentationFormat>Panorámica</PresentationFormat>
  <Paragraphs>431</Paragraphs>
  <Slides>44</Slides>
  <Notes>0</Notes>
  <HiddenSlides>0</HiddenSlides>
  <MMClips>0</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1</vt:i4>
      </vt:variant>
      <vt:variant>
        <vt:lpstr>Títulos de diapositiva</vt:lpstr>
      </vt:variant>
      <vt:variant>
        <vt:i4>44</vt:i4>
      </vt:variant>
    </vt:vector>
  </HeadingPairs>
  <TitlesOfParts>
    <vt:vector size="54" baseType="lpstr">
      <vt:lpstr>Arial</vt:lpstr>
      <vt:lpstr>Calibri</vt:lpstr>
      <vt:lpstr>Calibri Light</vt:lpstr>
      <vt:lpstr>Cambria Math</vt:lpstr>
      <vt:lpstr>Symbol</vt:lpstr>
      <vt:lpstr>Times New Roman</vt:lpstr>
      <vt:lpstr>Wingdings</vt:lpstr>
      <vt:lpstr>Tema de Office</vt:lpstr>
      <vt:lpstr>espe</vt:lpstr>
      <vt:lpstr>CorelDRAW</vt:lpstr>
      <vt:lpstr>“Balance Energético de la torre de enfriamiento de tiro inducido del Laboratorio de Conversión de Energía”</vt:lpstr>
      <vt:lpstr>Presentación de PowerPoint</vt:lpstr>
      <vt:lpstr>Presentación de PowerPoint</vt:lpstr>
      <vt:lpstr>Presentación de PowerPoint</vt:lpstr>
      <vt:lpstr>Presentación de PowerPoint</vt:lpstr>
      <vt:lpstr>OBJETIVOS</vt:lpstr>
      <vt:lpstr>MARCO TEÓRICO</vt:lpstr>
      <vt:lpstr>MARCO TEÓRICO</vt:lpstr>
      <vt:lpstr>MARCO TEÓRICO</vt:lpstr>
      <vt:lpstr>MARCO TEÓRICO</vt:lpstr>
      <vt:lpstr>MARCO TEÓRICO</vt:lpstr>
      <vt:lpstr>ESTADO INICIAL DE LA TORRE DE ENFRIAMIENTO</vt:lpstr>
      <vt:lpstr>ESTADO INICIAL DE LA TORRE DE ENFRIAMIENTO</vt:lpstr>
      <vt:lpstr>ESTADO INICIAL DE LA TORRE DE ENFRIAMIENTO</vt:lpstr>
      <vt:lpstr>ESTADO INICIAL DE LA TORRE DE ENFRIAMIENTO</vt:lpstr>
      <vt:lpstr>ESTADO INICIAL DE LA TORRE DE ENFRIAMIENTO</vt:lpstr>
      <vt:lpstr>ESTADO ACTUAL DE LA TORRE DE ENFRIAMIENTO</vt:lpstr>
      <vt:lpstr>ESTADO ACTUAL DE LA TORRE DE ENFRIAMIENTO</vt:lpstr>
      <vt:lpstr>ESTADO ACTUAL DE LA TORRE DE ENFRIAMIENTO</vt:lpstr>
      <vt:lpstr>ESTADO ACTUAL DE LA TORRE DE ENFRIAMIENTO</vt:lpstr>
      <vt:lpstr>ESTADO ACTUAL DE LA TORRE DE ENFRIAMIENTO</vt:lpstr>
      <vt:lpstr>INSTRUMENTACIÓN</vt:lpstr>
      <vt:lpstr>INSTRUMENTACIÓN</vt:lpstr>
      <vt:lpstr>INSTRUMENTACIÓN</vt:lpstr>
      <vt:lpstr>INSTRUMENTACIÓN</vt:lpstr>
      <vt:lpstr>BALANCE MÁSICO Y ENERGÉTICO </vt:lpstr>
      <vt:lpstr>BALANCE MÁSICO Y ENERGÉTICO </vt:lpstr>
      <vt:lpstr>BALANCE MÁSICO</vt:lpstr>
      <vt:lpstr>BALANCE ENERGÉTICO </vt:lpstr>
      <vt:lpstr>Eficiencia térmica </vt:lpstr>
      <vt:lpstr>RECOLECCIÓN DE DATOS </vt:lpstr>
      <vt:lpstr>RESULTADOS</vt:lpstr>
      <vt:lpstr>ANÁLISIS</vt:lpstr>
      <vt:lpstr>ANÁLISIS</vt:lpstr>
      <vt:lpstr>ANÁLISIS</vt:lpstr>
      <vt:lpstr>ANÁLISIS</vt:lpstr>
      <vt:lpstr>ANÁLISIS</vt:lpstr>
      <vt:lpstr>ANÁLISIS</vt:lpstr>
      <vt:lpstr>ANÁLISIS ECONÓMICO</vt:lpstr>
      <vt:lpstr>CONCLUSIONES</vt:lpstr>
      <vt:lpstr>CONCLUSIONES</vt:lpstr>
      <vt:lpstr>RECOMENDACIONES</vt:lpstr>
      <vt:lpstr>RECOMENDACIONES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“Recuperación y puesta a punto del equipo de compresión de aire de dos etapas Gilbert Gilkes del laboratorio de conversión de la energía”</dc:title>
  <dc:creator>Geovanny Guano</dc:creator>
  <cp:lastModifiedBy>LUIS</cp:lastModifiedBy>
  <cp:revision>83</cp:revision>
  <dcterms:created xsi:type="dcterms:W3CDTF">2021-03-04T02:49:57Z</dcterms:created>
  <dcterms:modified xsi:type="dcterms:W3CDTF">2021-08-21T23:43:13Z</dcterms:modified>
</cp:coreProperties>
</file>