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0" r:id="rId2"/>
    <p:sldId id="273" r:id="rId3"/>
    <p:sldId id="271" r:id="rId4"/>
    <p:sldId id="274" r:id="rId5"/>
    <p:sldId id="292" r:id="rId6"/>
    <p:sldId id="275" r:id="rId7"/>
    <p:sldId id="294" r:id="rId8"/>
    <p:sldId id="284" r:id="rId9"/>
    <p:sldId id="295" r:id="rId10"/>
    <p:sldId id="276" r:id="rId11"/>
    <p:sldId id="283" r:id="rId12"/>
    <p:sldId id="258" r:id="rId13"/>
    <p:sldId id="286" r:id="rId14"/>
    <p:sldId id="296" r:id="rId15"/>
    <p:sldId id="299" r:id="rId16"/>
    <p:sldId id="300" r:id="rId17"/>
    <p:sldId id="263" r:id="rId18"/>
    <p:sldId id="288" r:id="rId19"/>
    <p:sldId id="267" r:id="rId2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3E"/>
    <a:srgbClr val="0091C4"/>
    <a:srgbClr val="16841B"/>
    <a:srgbClr val="9FDE70"/>
    <a:srgbClr val="81DB83"/>
    <a:srgbClr val="96E2B8"/>
    <a:srgbClr val="32AC95"/>
    <a:srgbClr val="0079A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2" autoAdjust="0"/>
    <p:restoredTop sz="94249" autoAdjust="0"/>
  </p:normalViewPr>
  <p:slideViewPr>
    <p:cSldViewPr snapToGrid="0">
      <p:cViewPr varScale="1">
        <p:scale>
          <a:sx n="101" d="100"/>
          <a:sy n="101" d="100"/>
        </p:scale>
        <p:origin x="-16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8F9F9-FB91-4CB0-B9CE-2A99F56C553A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6760-2937-428F-8E5E-C0E3E6DBF8FA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0950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B13CC-9D09-4615-B195-A5900C5424AA}" type="datetimeFigureOut">
              <a:rPr lang="es-EC" smtClean="0"/>
              <a:t>31/8/21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D3D24-DFEF-4EB3-A4C6-B13DF09C0E90}" type="slidenum">
              <a:rPr lang="es-EC" smtClean="0"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744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941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363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363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363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64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64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595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066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  <p:graphicFrame>
        <p:nvGraphicFramePr>
          <p:cNvPr id="7" name="Object 4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43133219"/>
              </p:ext>
            </p:extLst>
          </p:nvPr>
        </p:nvGraphicFramePr>
        <p:xfrm>
          <a:off x="-1" y="-1"/>
          <a:ext cx="12192001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12192001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43" y="296863"/>
            <a:ext cx="3203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1B1315"/>
              </a:clrFrom>
              <a:clrTo>
                <a:srgbClr val="1B131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617"/>
            <a:ext cx="12192000" cy="10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595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34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35899"/>
            <a:ext cx="10515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 rot="10800000" flipH="1" flipV="1">
            <a:off x="0" y="6482362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0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407207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3651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 rot="10800000">
            <a:off x="0" y="6518908"/>
            <a:ext cx="12192000" cy="35997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pic>
        <p:nvPicPr>
          <p:cNvPr id="13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052" y="5653530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666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 userDrawn="1"/>
        </p:nvSpPr>
        <p:spPr bwMode="auto">
          <a:xfrm rot="10800000">
            <a:off x="0" y="6356350"/>
            <a:ext cx="12192000" cy="5225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1" name="Line 24"/>
          <p:cNvSpPr>
            <a:spLocks noChangeShapeType="1"/>
          </p:cNvSpPr>
          <p:nvPr userDrawn="1"/>
        </p:nvSpPr>
        <p:spPr bwMode="auto">
          <a:xfrm rot="10800000" flipH="1" flipV="1">
            <a:off x="-1" y="6271466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2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162766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pic>
        <p:nvPicPr>
          <p:cNvPr id="7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510" y="5551695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ministración Turística y Hotelera | ESP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2716"/>
            <a:ext cx="5029200" cy="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7488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04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9476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4927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94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2296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A5C78-DD1C-4D1D-A54D-ED52BA6B9D14}" type="datetimeFigureOut">
              <a:rPr lang="es-EC" smtClean="0"/>
              <a:t>31/8/21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0248-34B2-4169-8612-44776171B0D8}" type="slidenum">
              <a:rPr lang="es-EC" smtClean="0"/>
              <a:t>‹Nr.›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857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8b5610b5-ef08-40c2-b0ae-b6a96962b2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2614" cy="68437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7842" y="2130426"/>
            <a:ext cx="7083985" cy="1029978"/>
          </a:xfrm>
        </p:spPr>
        <p:txBody>
          <a:bodyPr>
            <a:normAutofit/>
          </a:bodyPr>
          <a:lstStyle/>
          <a:p>
            <a:r>
              <a:rPr lang="es-EC" sz="2000" dirty="0" smtClean="0">
                <a:latin typeface="Arial"/>
                <a:cs typeface="Arial"/>
              </a:rPr>
              <a:t>Trabajo de Titulación</a:t>
            </a:r>
            <a:r>
              <a:rPr lang="es-EC" sz="2000" dirty="0">
                <a:latin typeface="Arial"/>
                <a:cs typeface="Arial"/>
              </a:rPr>
              <a:t> </a:t>
            </a:r>
            <a:r>
              <a:rPr lang="es-EC" sz="2000" dirty="0" smtClean="0">
                <a:latin typeface="Arial"/>
                <a:cs typeface="Arial"/>
              </a:rPr>
              <a:t>Previo a la obtención del Título </a:t>
            </a:r>
            <a:r>
              <a:rPr lang="es-EC" sz="2000" smtClean="0">
                <a:latin typeface="Arial"/>
                <a:cs typeface="Arial"/>
              </a:rPr>
              <a:t>de  </a:t>
            </a:r>
            <a:r>
              <a:rPr lang="es-EC" sz="2000" smtClean="0">
                <a:latin typeface="Arial"/>
                <a:cs typeface="Arial"/>
              </a:rPr>
              <a:t>Licenciada </a:t>
            </a:r>
            <a:r>
              <a:rPr lang="es-EC" sz="2000" dirty="0" smtClean="0">
                <a:latin typeface="Arial"/>
                <a:cs typeface="Arial"/>
              </a:rPr>
              <a:t>en Administración Turística y Hotelera</a:t>
            </a:r>
            <a:br>
              <a:rPr lang="es-EC" sz="2000" dirty="0" smtClean="0">
                <a:latin typeface="Arial"/>
                <a:cs typeface="Arial"/>
              </a:rPr>
            </a:br>
            <a:endParaRPr lang="es-ES" sz="2000" dirty="0"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8781" y="5924217"/>
            <a:ext cx="10395439" cy="69195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sz="1600" dirty="0" smtClean="0">
                <a:solidFill>
                  <a:schemeClr val="tx1"/>
                </a:solidFill>
                <a:latin typeface="Arial"/>
                <a:cs typeface="Arial"/>
              </a:rPr>
              <a:t>Autor: Otáñez Albán,Katherine Paola</a:t>
            </a:r>
          </a:p>
          <a:p>
            <a:r>
              <a:rPr lang="es-EC" sz="1600" dirty="0" smtClean="0">
                <a:solidFill>
                  <a:schemeClr val="tx1"/>
                </a:solidFill>
                <a:latin typeface="Arial"/>
                <a:cs typeface="Arial"/>
              </a:rPr>
              <a:t>Tutor: Lcdo. Sotomayor Mosquera, Patricio Ramiro MSc.</a:t>
            </a:r>
          </a:p>
          <a:p>
            <a:endParaRPr lang="es-ES" dirty="0"/>
          </a:p>
        </p:txBody>
      </p:sp>
      <p:pic>
        <p:nvPicPr>
          <p:cNvPr id="4" name="Imagen 3" descr="Resultado de imagen para universidad de las fuerzas armadas espe">
            <a:extLst>
              <a:ext uri="{FF2B5EF4-FFF2-40B4-BE49-F238E27FC236}">
                <a16:creationId xmlns="" xmlns:a16="http://schemas.microsoft.com/office/drawing/2014/main" id="{89F167D6-8F17-4F42-B2DD-1E02510CF1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59" y="293678"/>
            <a:ext cx="4489359" cy="120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523787" y="3365626"/>
            <a:ext cx="5338040" cy="1029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/>
              <a:t>Dinamización del Turismo de Aventura a través del Turismo de Montaña en la Parroquia El Chaupi - Cantón Mejía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281692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59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12"/>
          <a:stretch/>
        </p:blipFill>
        <p:spPr>
          <a:xfrm>
            <a:off x="0" y="0"/>
            <a:ext cx="12203682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08315" y="1190422"/>
            <a:ext cx="10515600" cy="891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>
                <a:latin typeface="+mn-lt"/>
              </a:rPr>
              <a:t>ENTREVISTAS 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581814" y="974022"/>
            <a:ext cx="7003471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latin typeface="+mn-lt"/>
              </a:rPr>
              <a:t>ANÁLISIS DE RESULTADOS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3349" y="2250895"/>
            <a:ext cx="3069516" cy="591372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Gran afectación en el flujo de turistas por la pandemia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14703" y="5356879"/>
            <a:ext cx="3069516" cy="49524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Mejorar la imagen de la parroquia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17859" y="3181433"/>
            <a:ext cx="3069516" cy="89316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Desarrollo turístico inicia con la construcción de refugio Nuevos Horizontes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24810" y="2175447"/>
            <a:ext cx="3069516" cy="781555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Costo de ingreso a la reserva con extensión de horario y mejor servicio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17196" y="4401191"/>
            <a:ext cx="3069516" cy="528650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Necesidad de capacitación técnica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355164" y="3319756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Apoyo con agroturismo y turismo ecuestre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369250" y="4352395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Centro de información turística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356677" y="5345806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Ordenanzas para división de terrenos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154005" y="2264972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Necesidad de una página oficial de turismo El Chaupi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141430" y="3321258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Comercialización de atractivos menos populares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141430" y="4339820"/>
            <a:ext cx="3069516" cy="60141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Necesidad de una asociación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141431" y="5458980"/>
            <a:ext cx="3069516" cy="815862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Aprovechamiento del turismo para pobladores locales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16215" y="6037422"/>
            <a:ext cx="3069516" cy="49524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Ciclismo de montaña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403073" y="6152097"/>
            <a:ext cx="3069516" cy="49524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Imagen de destino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2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2308657_2833692836874941_2198063060773630945_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 b="8670"/>
          <a:stretch/>
        </p:blipFill>
        <p:spPr>
          <a:xfrm>
            <a:off x="0" y="0"/>
            <a:ext cx="12212408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540937" y="4607282"/>
            <a:ext cx="3779006" cy="1345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400" dirty="0">
                <a:solidFill>
                  <a:schemeClr val="bg1"/>
                </a:solidFill>
                <a:latin typeface="+mn-lt"/>
              </a:rPr>
              <a:t>ENCUESTAS A </a:t>
            </a:r>
            <a:r>
              <a:rPr lang="es-EC" sz="3400" dirty="0" smtClean="0">
                <a:solidFill>
                  <a:schemeClr val="bg1"/>
                </a:solidFill>
                <a:latin typeface="+mn-lt"/>
              </a:rPr>
              <a:t>TURISTAS DE MONTAÑA</a:t>
            </a:r>
            <a:endParaRPr lang="es-EC" sz="3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133514" y="315867"/>
            <a:ext cx="4593069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ANÁLISIS DE RESULTADOS</a:t>
            </a:r>
          </a:p>
        </p:txBody>
      </p:sp>
      <p:grpSp>
        <p:nvGrpSpPr>
          <p:cNvPr id="8" name="Grupo 298"/>
          <p:cNvGrpSpPr/>
          <p:nvPr/>
        </p:nvGrpSpPr>
        <p:grpSpPr>
          <a:xfrm>
            <a:off x="933776" y="958813"/>
            <a:ext cx="10694845" cy="5628354"/>
            <a:chOff x="0" y="0"/>
            <a:chExt cx="6426200" cy="4430475"/>
          </a:xfrm>
        </p:grpSpPr>
        <p:grpSp>
          <p:nvGrpSpPr>
            <p:cNvPr id="10" name="Grupo 299"/>
            <p:cNvGrpSpPr/>
            <p:nvPr/>
          </p:nvGrpSpPr>
          <p:grpSpPr>
            <a:xfrm>
              <a:off x="0" y="0"/>
              <a:ext cx="6426200" cy="4430475"/>
              <a:chOff x="0" y="0"/>
              <a:chExt cx="6426200" cy="4430475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0" y="0"/>
                <a:ext cx="6426200" cy="4430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2" name="Rectángulo 11"/>
              <p:cNvSpPr/>
              <p:nvPr/>
            </p:nvSpPr>
            <p:spPr>
              <a:xfrm rot="5400000">
                <a:off x="-21583" y="744000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3" name="Rectángulo redondeado 12"/>
              <p:cNvSpPr/>
              <p:nvPr/>
            </p:nvSpPr>
            <p:spPr>
              <a:xfrm>
                <a:off x="76164" y="1876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4" name="Cuadro de texto 303"/>
              <p:cNvSpPr txBox="1"/>
              <p:nvPr/>
            </p:nvSpPr>
            <p:spPr>
              <a:xfrm>
                <a:off x="103459" y="29172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Nacional</a:t>
                </a:r>
                <a:b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</a:b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Masculino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26-35 y 15-25 años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Tercer nivel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Estudiante y empleado privado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$0 a $500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5" name="Rectángulo 14"/>
              <p:cNvSpPr/>
              <p:nvPr/>
            </p:nvSpPr>
            <p:spPr>
              <a:xfrm rot="5400000">
                <a:off x="-21583" y="1908906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6" name="Rectángulo redondeado 15"/>
              <p:cNvSpPr/>
              <p:nvPr/>
            </p:nvSpPr>
            <p:spPr>
              <a:xfrm>
                <a:off x="69741" y="1166782"/>
                <a:ext cx="1896777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7" name="Cuadro de texto 306"/>
              <p:cNvSpPr txBox="1"/>
              <p:nvPr/>
            </p:nvSpPr>
            <p:spPr>
              <a:xfrm>
                <a:off x="97036" y="1194077"/>
                <a:ext cx="1842187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Más de una vez al mes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Disminución de visita neutral y mucho por </a:t>
                </a:r>
                <a:r>
                  <a:rPr lang="es-ES" sz="1200" dirty="0" err="1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covid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Visita de montañas con amigos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Equipos propios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8" name="Rectángulo 17"/>
              <p:cNvSpPr/>
              <p:nvPr/>
            </p:nvSpPr>
            <p:spPr>
              <a:xfrm rot="5400000">
                <a:off x="-21583" y="3073812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9" name="Rectángulo redondeado 18"/>
              <p:cNvSpPr/>
              <p:nvPr/>
            </p:nvSpPr>
            <p:spPr>
              <a:xfrm>
                <a:off x="76164" y="2331688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0" name="Cuadro de texto 309"/>
              <p:cNvSpPr txBox="1"/>
              <p:nvPr/>
            </p:nvSpPr>
            <p:spPr>
              <a:xfrm>
                <a:off x="103459" y="2358983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Completamente interesados en visitar el Chaupi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Razón de visita: naturaleza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Visita al Chaupi: menos de una vez al año y 1 vez cada tres meses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561795" y="3656265"/>
                <a:ext cx="2400039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2" name="Rectángulo redondeado 21"/>
              <p:cNvSpPr/>
              <p:nvPr/>
            </p:nvSpPr>
            <p:spPr>
              <a:xfrm>
                <a:off x="76164" y="3496593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3" name="Cuadro de texto 312"/>
              <p:cNvSpPr txBox="1"/>
              <p:nvPr/>
            </p:nvSpPr>
            <p:spPr>
              <a:xfrm>
                <a:off x="103459" y="3523888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Transporte privado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En consideración al viajar: atractivos, precio, cercanía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4" name="Rectángulo 23"/>
              <p:cNvSpPr/>
              <p:nvPr/>
            </p:nvSpPr>
            <p:spPr>
              <a:xfrm rot="-5400000">
                <a:off x="2389010" y="3073812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5" name="Rectángulo redondeado 24"/>
              <p:cNvSpPr/>
              <p:nvPr/>
            </p:nvSpPr>
            <p:spPr>
              <a:xfrm>
                <a:off x="2486758" y="3496593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6" name="Cuadro de texto 315"/>
              <p:cNvSpPr txBox="1"/>
              <p:nvPr/>
            </p:nvSpPr>
            <p:spPr>
              <a:xfrm>
                <a:off x="2514053" y="3523888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Atractivos populares de El Chaupi: </a:t>
                </a:r>
                <a:r>
                  <a:rPr lang="es-ES" sz="1200" dirty="0" err="1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Iliniza</a:t>
                </a: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 Norte, Sur y cerro Corazón ruta estación del tren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7" name="Rectángulo 26"/>
              <p:cNvSpPr/>
              <p:nvPr/>
            </p:nvSpPr>
            <p:spPr>
              <a:xfrm rot="-5400000">
                <a:off x="2389010" y="1908906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8" name="Rectángulo redondeado 27"/>
              <p:cNvSpPr/>
              <p:nvPr/>
            </p:nvSpPr>
            <p:spPr>
              <a:xfrm>
                <a:off x="2479077" y="2331688"/>
                <a:ext cx="1899293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9" name="Cuadro de texto 318"/>
              <p:cNvSpPr txBox="1"/>
              <p:nvPr/>
            </p:nvSpPr>
            <p:spPr>
              <a:xfrm>
                <a:off x="2506372" y="2358983"/>
                <a:ext cx="1844703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Totalmente interesados en atractivos alternativos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Atractivos alternativos de el Chaupi: Laguna Cara sur del </a:t>
                </a:r>
                <a:r>
                  <a:rPr lang="es-ES" sz="1200" dirty="0" err="1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Iliniza</a:t>
                </a: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 Sur, Mirador de Loma Pucará, Ruta ciclismo Tres Marías, Monte Pilongo y </a:t>
                </a:r>
                <a:r>
                  <a:rPr lang="es-ES" sz="1200" dirty="0" err="1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Saquigua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0" name="Rectángulo 29"/>
              <p:cNvSpPr/>
              <p:nvPr/>
            </p:nvSpPr>
            <p:spPr>
              <a:xfrm rot="-5400000">
                <a:off x="2389010" y="744000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1" name="Rectángulo redondeado 30"/>
              <p:cNvSpPr/>
              <p:nvPr/>
            </p:nvSpPr>
            <p:spPr>
              <a:xfrm>
                <a:off x="2486758" y="1166782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2" name="Cuadro de texto 460"/>
              <p:cNvSpPr txBox="1"/>
              <p:nvPr/>
            </p:nvSpPr>
            <p:spPr>
              <a:xfrm>
                <a:off x="2514053" y="1194077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Servicios complementarios: establecimientos de A&amp;B, líneas de transporte con mayor frecuencia, alojamiento, puntos de información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3" name="Rectángulo 32"/>
              <p:cNvSpPr/>
              <p:nvPr/>
            </p:nvSpPr>
            <p:spPr>
              <a:xfrm>
                <a:off x="2972389" y="161548"/>
                <a:ext cx="2185587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4" name="Rectángulo redondeado 33"/>
              <p:cNvSpPr/>
              <p:nvPr/>
            </p:nvSpPr>
            <p:spPr>
              <a:xfrm>
                <a:off x="2486758" y="1876"/>
                <a:ext cx="1883931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5" name="Cuadro de texto 463"/>
              <p:cNvSpPr txBox="1"/>
              <p:nvPr/>
            </p:nvSpPr>
            <p:spPr>
              <a:xfrm>
                <a:off x="2514053" y="29171"/>
                <a:ext cx="1829341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Pilares ATDI observados: recursos naturales, recursos de aventura, seguridad, políticas para desarrollo sostenible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6" name="Rectángulo 35"/>
              <p:cNvSpPr/>
              <p:nvPr/>
            </p:nvSpPr>
            <p:spPr>
              <a:xfrm rot="5400000">
                <a:off x="4583979" y="744000"/>
                <a:ext cx="1156204" cy="139788"/>
              </a:xfrm>
              <a:prstGeom prst="rect">
                <a:avLst/>
              </a:prstGeom>
              <a:solidFill>
                <a:srgbClr val="A7AF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7" name="Rectángulo redondeado 36"/>
              <p:cNvSpPr/>
              <p:nvPr/>
            </p:nvSpPr>
            <p:spPr>
              <a:xfrm>
                <a:off x="4890929" y="1876"/>
                <a:ext cx="1465528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8" name="Cuadro de texto 466"/>
              <p:cNvSpPr txBox="1"/>
              <p:nvPr/>
            </p:nvSpPr>
            <p:spPr>
              <a:xfrm>
                <a:off x="4918224" y="29171"/>
                <a:ext cx="1410938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Destinarían 2 días de visita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Gasto 1 día: $21 a $40 y menos de $20; 2 días: $21 a $40 y $41 a $60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9" name="Rectángulo redondeado 38"/>
              <p:cNvSpPr/>
              <p:nvPr/>
            </p:nvSpPr>
            <p:spPr>
              <a:xfrm>
                <a:off x="4890929" y="1166782"/>
                <a:ext cx="1465528" cy="93192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0" name="Cuadro de texto 468"/>
              <p:cNvSpPr txBox="1"/>
              <p:nvPr/>
            </p:nvSpPr>
            <p:spPr>
              <a:xfrm>
                <a:off x="4918224" y="1194077"/>
                <a:ext cx="1410938" cy="877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475" tIns="30475" rIns="30475" bIns="3047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Recepción de información por redes sociales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  <a:p>
                <a:pPr algn="ctr">
                  <a:lnSpc>
                    <a:spcPct val="89000"/>
                  </a:lnSpc>
                  <a:spcBef>
                    <a:spcPts val="275"/>
                  </a:spcBef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Considerar a  El Chaupi como un destino de turismo de montaña: totalmente de acuerdo y de acuerdo</a:t>
                </a:r>
                <a:endParaRPr lang="es-ES_tradnl" sz="12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119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84831861_2612359189008308_7545539785612328960_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0" y="0"/>
            <a:ext cx="12192000" cy="69482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82" y="397743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DIAGNÓSTICO SITUACIONAL </a:t>
            </a:r>
            <a:r>
              <a:rPr lang="es-EC" sz="2800" b="1" dirty="0" smtClean="0">
                <a:solidFill>
                  <a:schemeClr val="bg1"/>
                </a:solidFill>
                <a:latin typeface="+mn-lt"/>
              </a:rPr>
              <a:t>ATDI EL CHAUPI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34186" y="5994484"/>
            <a:ext cx="4547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Nota: </a:t>
            </a:r>
            <a:r>
              <a:rPr lang="es-EC" dirty="0">
                <a:solidFill>
                  <a:schemeClr val="bg1"/>
                </a:solidFill>
              </a:rPr>
              <a:t>Interpretación de los resultados de las entrevista, fichas y </a:t>
            </a:r>
            <a:r>
              <a:rPr lang="es-EC" dirty="0" smtClean="0">
                <a:solidFill>
                  <a:schemeClr val="bg1"/>
                </a:solidFill>
              </a:rPr>
              <a:t>análisi bibliográfico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3" name="Imagen 2" descr="stk19948boj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9" y="2136357"/>
            <a:ext cx="5416532" cy="337141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52913" y="2830789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SEGURIDAD Y CORDIALIDAD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20377" y="4094729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AVENTURA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399138" y="3441084"/>
            <a:ext cx="203797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PREDISPOSICIÓN 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DEL DESTINO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2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86268524_2612359349008292_5564167382219358208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77982" y="298126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+mn-lt"/>
              </a:rPr>
              <a:t>PROPUESTAS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384548" y="961465"/>
            <a:ext cx="2911354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DIMENSIONES ATDI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09429" y="1598455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SEGURIDAD Y CORDIALIDAD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744342" y="1667786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AVENTURA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178722" y="1680607"/>
            <a:ext cx="3615725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PREDISPOSICIÓN DEL DESTINO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2065867" y="1407089"/>
            <a:ext cx="6923282" cy="21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055045" y="1428839"/>
            <a:ext cx="1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4670905" y="1428839"/>
            <a:ext cx="0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3598431" y="5042509"/>
            <a:ext cx="2487353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Actualización de inventario de atractivos naturales y culturales de la parroquia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3598431" y="2489359"/>
            <a:ext cx="2487353" cy="2308324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Ordenanzas que apoyen el desarrollo amigable de PYMES turísticas enfocadas en permitir el fraccionamiento del suelo y en materia de impuestos.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6916587" y="2478951"/>
            <a:ext cx="2273455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Plan de transporte turístico en fines de semana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6929160" y="3682553"/>
            <a:ext cx="2237237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Creación de una ruta turística con varios recorridos de turismo de montaña en el Chaupi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514717" y="2476783"/>
            <a:ext cx="2641340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Modelo de gestión integrado (privado, comunitario y público)</a:t>
            </a:r>
            <a:r>
              <a:rPr lang="es-ES_tradn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9637742" y="2465002"/>
            <a:ext cx="2129751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Centro de información turística y punto de contacto de guías locales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9625168" y="4210522"/>
            <a:ext cx="2129751" cy="2031325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Páginas oficiales enfocadas al turismo de aventura, especialmente turismo de montaña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514715" y="3696575"/>
            <a:ext cx="2628767" cy="1754327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Ordenanzas para regulación de zonas de amortiguamiento hacia la conservación y desarrollo de proyectos turísticos.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09470" y="5647963"/>
            <a:ext cx="2662955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Protocolos de bioseguridad en actividades de aventura</a:t>
            </a:r>
            <a:r>
              <a:rPr lang="es-ES_tradnl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903089" y="5268924"/>
            <a:ext cx="2275881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Realizar topo guías con códigos QR al inicio de senderos y en sitios estratégicos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8969270" y="1394457"/>
            <a:ext cx="0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93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94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206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29461" y="285551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+mn-lt"/>
              </a:rPr>
              <a:t>PROPUESTAS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384548" y="961465"/>
            <a:ext cx="2911354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DIMENSIONES ATDI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035239" y="1504559"/>
            <a:ext cx="3615725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PREDISPOSICIÓN DEL DESTINO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5852373" y="1328240"/>
            <a:ext cx="1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5786295" y="4464067"/>
            <a:ext cx="2487353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Diversificación de rutas turísticas con turismo ecuestre, agro turismo y feria en Complejo Chacarrero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9457883" y="2489359"/>
            <a:ext cx="2487353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Plan de implementación de bachillerato técnico en turismo en Colegios del Cantón Mejía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068963" y="4428050"/>
            <a:ext cx="2273455" cy="1754327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Plan de desarrollo del destino turístico enfocado a crear una imagen de destino y marca territorial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63829" y="2464208"/>
            <a:ext cx="2641340" cy="1200329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Plan de negocios para implementación de operadora local con gestión integrada </a:t>
            </a:r>
            <a:endParaRPr lang="es-EC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3582756" y="2489391"/>
            <a:ext cx="2100663" cy="1200329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Becas para licencias de guía local en la parroquia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6192887" y="2479104"/>
            <a:ext cx="2662955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Capacitación de atención al cliente con Fundación Museos de la ciudad hacia Guarda parques MAE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212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86268524_2612359349008292_5564167382219358208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29461" y="210102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+mn-lt"/>
              </a:rPr>
              <a:t>PROPUESTAS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1478" y="2734516"/>
            <a:ext cx="2187864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Ruta Turística con Varios Recorridos de Turismo de Montaña en el Chaupi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035239" y="1504559"/>
            <a:ext cx="3615725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PREDISPOSICIÓN DEL DESTINO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5852373" y="1328240"/>
            <a:ext cx="1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6540732" y="4791013"/>
            <a:ext cx="2487353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Diversificación de rutas turísticas con turismo ecuestre, agro turismo y feria en Complejo Chacarrero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282720" y="4553798"/>
            <a:ext cx="2273455" cy="1754327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Plan de desarrollo del destino turístico enfocado a crear una imagen de destino y marca territorial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3582756" y="2489391"/>
            <a:ext cx="2100663" cy="1200329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Becas para licencias de guía local en la parroquia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6192887" y="2479104"/>
            <a:ext cx="2662955" cy="1477328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Capacitación de atención al cliente con Fundación Museos de la ciudad hacia Guarda parques MAE </a:t>
            </a:r>
            <a:endParaRPr lang="es-EC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image12.png" descr="Macintosh HD:Users:katherine:Desktop:Captura de pantalla 2021-08-17 a la(s) 10.53.39.png"/>
          <p:cNvPicPr/>
          <p:nvPr/>
        </p:nvPicPr>
        <p:blipFill rotWithShape="1">
          <a:blip r:embed="rId3"/>
          <a:srcRect t="1241" r="285" b="1"/>
          <a:stretch/>
        </p:blipFill>
        <p:spPr>
          <a:xfrm>
            <a:off x="2514786" y="855088"/>
            <a:ext cx="9677213" cy="60029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79773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86268524_2612359349008292_5564167382219358208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29461" y="285551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+mn-lt"/>
              </a:rPr>
              <a:t>PROPUESTAS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64438" y="1074639"/>
            <a:ext cx="2911354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Medidas de Bioseguridad en Actividades al Aire Libre</a:t>
            </a:r>
          </a:p>
        </p:txBody>
      </p:sp>
      <p:pic>
        <p:nvPicPr>
          <p:cNvPr id="13" name="image9.png" descr="Macintosh HD:Users:katherine:Downloads:Protocolo Montaña: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4053" y="2184980"/>
            <a:ext cx="1986037" cy="4529981"/>
          </a:xfrm>
          <a:prstGeom prst="rect">
            <a:avLst/>
          </a:prstGeom>
          <a:ln/>
        </p:spPr>
      </p:pic>
      <p:pic>
        <p:nvPicPr>
          <p:cNvPr id="14" name="image10.png" descr="Macintosh HD:Users:katherine:Downloads:Protocolo Montaña: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474264" y="2162687"/>
            <a:ext cx="2027204" cy="4577423"/>
          </a:xfrm>
          <a:prstGeom prst="rect">
            <a:avLst/>
          </a:prstGeom>
          <a:ln/>
        </p:spPr>
      </p:pic>
      <p:sp>
        <p:nvSpPr>
          <p:cNvPr id="16" name="CuadroTexto 15"/>
          <p:cNvSpPr txBox="1"/>
          <p:nvPr/>
        </p:nvSpPr>
        <p:spPr>
          <a:xfrm>
            <a:off x="7290639" y="1063566"/>
            <a:ext cx="2911354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Consejos para ciclismo de montaña</a:t>
            </a:r>
          </a:p>
        </p:txBody>
      </p:sp>
      <p:pic>
        <p:nvPicPr>
          <p:cNvPr id="17" name="image8.png" descr="Macintosh HD:Users:katherine:Downloads:Cicloturismo y mapa .png"/>
          <p:cNvPicPr/>
          <p:nvPr/>
        </p:nvPicPr>
        <p:blipFill rotWithShape="1">
          <a:blip r:embed="rId5"/>
          <a:srcRect b="47568"/>
          <a:stretch/>
        </p:blipFill>
        <p:spPr bwMode="auto">
          <a:xfrm>
            <a:off x="5884601" y="2024548"/>
            <a:ext cx="2730111" cy="4003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8.png" descr="Macintosh HD:Users:katherine:Downloads:Cicloturismo y mapa .png"/>
          <p:cNvPicPr/>
          <p:nvPr/>
        </p:nvPicPr>
        <p:blipFill rotWithShape="1">
          <a:blip r:embed="rId5"/>
          <a:srcRect t="52896"/>
          <a:stretch/>
        </p:blipFill>
        <p:spPr bwMode="auto">
          <a:xfrm>
            <a:off x="8826901" y="2024548"/>
            <a:ext cx="3112084" cy="3996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2909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87070068_2630617917182435_1921315742549016576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7"/>
          <a:stretch/>
        </p:blipFill>
        <p:spPr>
          <a:xfrm>
            <a:off x="-1" y="-1"/>
            <a:ext cx="12192001" cy="68654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4253" y="254379"/>
            <a:ext cx="5368635" cy="604693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67545" y="3419830"/>
            <a:ext cx="3036289" cy="1015533"/>
          </a:xfrm>
          <a:prstGeom prst="rect">
            <a:avLst/>
          </a:prstGeom>
          <a:solidFill>
            <a:schemeClr val="bg2">
              <a:lumMod val="1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bg1"/>
                </a:solidFill>
                <a:latin typeface="+mn-lt"/>
              </a:rPr>
              <a:t>FALTA DE GOBERNANZA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234413" y="4861717"/>
            <a:ext cx="4857151" cy="1123903"/>
          </a:xfrm>
          <a:prstGeom prst="rect">
            <a:avLst/>
          </a:prstGeom>
          <a:solidFill>
            <a:schemeClr val="bg2">
              <a:lumMod val="10000"/>
              <a:alpha val="5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bg1"/>
                </a:solidFill>
                <a:latin typeface="+mn-lt"/>
              </a:rPr>
              <a:t>VARIOS RECURSOS Y ATRACTIVOS  PARA TURISMO DE MONTAÑA CON POTENCIAL CON UN PERFIL DE TURISTA QUE PUEDE SER APROVECHADO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596285" y="3470131"/>
            <a:ext cx="4671405" cy="996338"/>
          </a:xfrm>
          <a:prstGeom prst="rect">
            <a:avLst/>
          </a:prstGeom>
          <a:solidFill>
            <a:schemeClr val="bg2">
              <a:lumMod val="10000"/>
              <a:alpha val="5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bg1"/>
                </a:solidFill>
                <a:latin typeface="+mn-lt"/>
              </a:rPr>
              <a:t>ASOCIATIVIDAD: MODELO DE GESTIÓN INTEGRADO CON PARTE PRIVADA, COMUNITARIA Y PÚBLICA 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193702" y="5203111"/>
            <a:ext cx="4556704" cy="604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C" sz="3000" dirty="0">
              <a:latin typeface="+mn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96286" y="4904732"/>
            <a:ext cx="4671404" cy="903072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bg1"/>
                </a:solidFill>
                <a:latin typeface="+mn-lt"/>
              </a:rPr>
              <a:t>CHAUPI POR TRADICIÓN AGRICULTURA Y GANADERÍA, SIN DESCUIDAR SUS ACTIVIDADES DIARIAS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560243" y="761573"/>
            <a:ext cx="3795157" cy="2299898"/>
          </a:xfrm>
          <a:prstGeom prst="ellipse">
            <a:avLst/>
          </a:prstGeom>
          <a:solidFill>
            <a:schemeClr val="tx2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solidFill>
                  <a:schemeClr val="bg1"/>
                </a:solidFill>
              </a:rPr>
              <a:t>TURISMO DE MONTAÑA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572649" y="2302174"/>
            <a:ext cx="4671405" cy="996338"/>
          </a:xfrm>
          <a:prstGeom prst="rect">
            <a:avLst/>
          </a:prstGeom>
          <a:solidFill>
            <a:schemeClr val="bg2">
              <a:lumMod val="10000"/>
              <a:alpha val="5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bg1"/>
                </a:solidFill>
                <a:latin typeface="+mn-lt"/>
              </a:rPr>
              <a:t>LINEAMIENTOS PARA PLAN DE ACCIÓN, APUNTALAR A RUTAS CICLÍSTICAS Y MEJORAR LA IMAGEN DE DESTINO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625517" y="1042785"/>
            <a:ext cx="4238361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smtClean="0">
                <a:solidFill>
                  <a:schemeClr val="bg1"/>
                </a:solidFill>
                <a:latin typeface="+mn-lt"/>
              </a:rPr>
              <a:t>PROPUESTAS </a:t>
            </a:r>
            <a:r>
              <a:rPr lang="es-EC" sz="2000" dirty="0">
                <a:solidFill>
                  <a:schemeClr val="bg1"/>
                </a:solidFill>
                <a:latin typeface="+mn-lt"/>
              </a:rPr>
              <a:t>EN BASE A NECESIDADES DE LA </a:t>
            </a:r>
            <a:r>
              <a:rPr lang="es-EC" sz="2000" dirty="0" smtClean="0">
                <a:solidFill>
                  <a:schemeClr val="bg1"/>
                </a:solidFill>
                <a:latin typeface="+mn-lt"/>
              </a:rPr>
              <a:t>COMUNIDAD POR ENTREVISTAS</a:t>
            </a:r>
            <a:endParaRPr lang="es-EC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80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HOTO-2021-07-17-15-29-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6486"/>
          <a:stretch/>
        </p:blipFill>
        <p:spPr>
          <a:xfrm>
            <a:off x="0" y="0"/>
            <a:ext cx="12192000" cy="6904679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57149" y="456741"/>
            <a:ext cx="5368635" cy="604693"/>
          </a:xfrm>
        </p:spPr>
        <p:txBody>
          <a:bodyPr/>
          <a:lstStyle/>
          <a:p>
            <a:pPr algn="ctr"/>
            <a:r>
              <a:rPr lang="es-EC" sz="3000" b="1" dirty="0">
                <a:solidFill>
                  <a:schemeClr val="bg1"/>
                </a:solidFill>
                <a:latin typeface="+mn-lt"/>
              </a:rPr>
              <a:t>RECOMENDACIONES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35029" y="4540031"/>
            <a:ext cx="227546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 smtClean="0">
                <a:solidFill>
                  <a:schemeClr val="bg1"/>
                </a:solidFill>
                <a:latin typeface="+mn-lt"/>
              </a:rPr>
              <a:t>CAPACITACIÓN TÉCNICA</a:t>
            </a:r>
            <a:endParaRPr lang="es-EC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369594" y="4553663"/>
            <a:ext cx="272727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 smtClean="0">
                <a:solidFill>
                  <a:schemeClr val="bg1"/>
                </a:solidFill>
                <a:latin typeface="+mn-lt"/>
              </a:rPr>
              <a:t>INFRAESTRUCTURA TURÍSTICA</a:t>
            </a:r>
            <a:endParaRPr lang="es-EC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37939" y="5283047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 smtClean="0">
                <a:solidFill>
                  <a:schemeClr val="bg1"/>
                </a:solidFill>
                <a:latin typeface="+mn-lt"/>
              </a:rPr>
              <a:t>TEMATIZACIÓN DE DESTINO, IMAGEN DE DESTINO</a:t>
            </a:r>
            <a:endParaRPr lang="es-EC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90801" y="5281034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 smtClean="0">
                <a:solidFill>
                  <a:schemeClr val="bg1"/>
                </a:solidFill>
                <a:latin typeface="+mn-lt"/>
              </a:rPr>
              <a:t>ASOCIATIVIDAD: CREAR </a:t>
            </a:r>
            <a:r>
              <a:rPr lang="es-EC" sz="1400" dirty="0">
                <a:solidFill>
                  <a:schemeClr val="bg1"/>
                </a:solidFill>
                <a:latin typeface="+mn-lt"/>
              </a:rPr>
              <a:t>UN </a:t>
            </a:r>
            <a:r>
              <a:rPr lang="es-EC" sz="1400" dirty="0" smtClean="0">
                <a:solidFill>
                  <a:schemeClr val="bg1"/>
                </a:solidFill>
                <a:latin typeface="+mn-lt"/>
              </a:rPr>
              <a:t>MODELO DE GESTIÓN INTEGRADO </a:t>
            </a:r>
            <a:endParaRPr lang="es-EC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473187" y="6101869"/>
            <a:ext cx="4523835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 smtClean="0">
                <a:solidFill>
                  <a:schemeClr val="bg1"/>
                </a:solidFill>
                <a:latin typeface="+mn-lt"/>
              </a:rPr>
              <a:t>LINEAMIENTOS EN BASE A ÍNDICE DE DESARROLLO DE TURISMO DE AVENTURA (ATDI) </a:t>
            </a:r>
            <a:endParaRPr lang="es-EC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627206" y="2784815"/>
            <a:ext cx="2187864" cy="1754327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CREACIÓN DE RUTA TURÍSTICA CON VARIOS RECORRIDOS EN TURISMO DE MONTAÑA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3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16157330_5770721733000257_7523851590929200499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>
          <a:xfrm>
            <a:off x="0" y="0"/>
            <a:ext cx="12192000" cy="7813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6617" y="3206582"/>
            <a:ext cx="4023360" cy="28544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GRACIAS POR SU ATENCIÓN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0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72850843_2507727159471512_6568035650296086528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r="20314"/>
          <a:stretch/>
        </p:blipFill>
        <p:spPr>
          <a:xfrm>
            <a:off x="8154851" y="1"/>
            <a:ext cx="4037149" cy="4170726"/>
          </a:xfrm>
          <a:prstGeom prst="rect">
            <a:avLst/>
          </a:prstGeom>
        </p:spPr>
      </p:pic>
      <p:pic>
        <p:nvPicPr>
          <p:cNvPr id="8" name="Imagen 7" descr="84079859_2612359295674964_3273497375770935296_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b="28590"/>
          <a:stretch/>
        </p:blipFill>
        <p:spPr>
          <a:xfrm>
            <a:off x="4094010" y="1"/>
            <a:ext cx="3999241" cy="4170726"/>
          </a:xfrm>
          <a:prstGeom prst="rect">
            <a:avLst/>
          </a:prstGeom>
        </p:spPr>
      </p:pic>
      <p:pic>
        <p:nvPicPr>
          <p:cNvPr id="6" name="Imagen 5" descr="193632443_3002758053301751_2511677205547708295_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/>
          <a:stretch/>
        </p:blipFill>
        <p:spPr>
          <a:xfrm>
            <a:off x="0" y="0"/>
            <a:ext cx="4037149" cy="4170726"/>
          </a:xfrm>
          <a:prstGeom prst="rect">
            <a:avLst/>
          </a:prstGeom>
        </p:spPr>
      </p:pic>
      <p:cxnSp>
        <p:nvCxnSpPr>
          <p:cNvPr id="4100" name="Straight Connector 72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Connector 74">
            <a:extLst>
              <a:ext uri="{FF2B5EF4-FFF2-40B4-BE49-F238E27FC236}">
                <a16:creationId xmlns="" xmlns:a16="http://schemas.microsoft.com/office/drawing/2014/main" id="{0627B73E-D784-4780-AA33-DCDFE7DA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05570" y="3309891"/>
            <a:ext cx="3371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Línea de investigación: </a:t>
            </a:r>
            <a:r>
              <a:rPr lang="es-ES" dirty="0" smtClean="0"/>
              <a:t>Turismo de aventura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259071" y="360717"/>
            <a:ext cx="373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17375E"/>
                </a:solidFill>
              </a:rPr>
              <a:t>Planteamiento del problema: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- Aprovechamiento </a:t>
            </a:r>
            <a:r>
              <a:rPr lang="es-ES" dirty="0">
                <a:solidFill>
                  <a:schemeClr val="bg1"/>
                </a:solidFill>
              </a:rPr>
              <a:t>inadecuado de los recursos de turismo de </a:t>
            </a:r>
            <a:r>
              <a:rPr lang="es-ES" dirty="0" smtClean="0">
                <a:solidFill>
                  <a:schemeClr val="bg1"/>
                </a:solidFill>
              </a:rPr>
              <a:t>montaña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309543" y="2364455"/>
            <a:ext cx="38824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Hipótesis:</a:t>
            </a:r>
          </a:p>
          <a:p>
            <a:r>
              <a:rPr lang="es-ES" dirty="0" smtClean="0"/>
              <a:t>- </a:t>
            </a:r>
            <a:r>
              <a:rPr lang="es-ES" dirty="0"/>
              <a:t>El Turismo de Montaña en la parroquia El Chaupi tiene suficiente potencial para aportar a la dinamización del turismo de aventura dentro de dicha parroquia.</a:t>
            </a:r>
            <a:endParaRPr lang="es-ES_tradnl" dirty="0"/>
          </a:p>
        </p:txBody>
      </p:sp>
      <p:grpSp>
        <p:nvGrpSpPr>
          <p:cNvPr id="11" name="Grupo 269"/>
          <p:cNvGrpSpPr/>
          <p:nvPr/>
        </p:nvGrpSpPr>
        <p:grpSpPr>
          <a:xfrm>
            <a:off x="-478090" y="560345"/>
            <a:ext cx="4873062" cy="2677204"/>
            <a:chOff x="0" y="0"/>
            <a:chExt cx="4781550" cy="2752725"/>
          </a:xfrm>
        </p:grpSpPr>
        <p:grpSp>
          <p:nvGrpSpPr>
            <p:cNvPr id="12" name="Grupo 1"/>
            <p:cNvGrpSpPr/>
            <p:nvPr/>
          </p:nvGrpSpPr>
          <p:grpSpPr>
            <a:xfrm>
              <a:off x="0" y="0"/>
              <a:ext cx="4781550" cy="2752725"/>
              <a:chOff x="0" y="0"/>
              <a:chExt cx="4781550" cy="2752725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0" y="0"/>
                <a:ext cx="4781550" cy="27527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1014412" y="0"/>
                <a:ext cx="2752725" cy="2752725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19" name="Cuadro de texto 4"/>
              <p:cNvSpPr txBox="1"/>
              <p:nvPr/>
            </p:nvSpPr>
            <p:spPr>
              <a:xfrm>
                <a:off x="1874639" y="137636"/>
                <a:ext cx="968734" cy="275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0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Turismo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1220866" y="412908"/>
                <a:ext cx="2339816" cy="2339816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1" name="Cuadro de texto 6"/>
              <p:cNvSpPr txBox="1"/>
              <p:nvPr/>
            </p:nvSpPr>
            <p:spPr>
              <a:xfrm>
                <a:off x="1586073" y="571500"/>
                <a:ext cx="1642921" cy="26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0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Turismo alternativo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1427321" y="825817"/>
                <a:ext cx="1926907" cy="192690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3" name="Cuadro de texto 8"/>
              <p:cNvSpPr txBox="1"/>
              <p:nvPr/>
            </p:nvSpPr>
            <p:spPr>
              <a:xfrm>
                <a:off x="1892187" y="958774"/>
                <a:ext cx="997174" cy="265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0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Ecoturismo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1633775" y="1238726"/>
                <a:ext cx="1513998" cy="1513998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5" name="Cuadro de texto 10"/>
              <p:cNvSpPr txBox="1"/>
              <p:nvPr/>
            </p:nvSpPr>
            <p:spPr>
              <a:xfrm>
                <a:off x="1586073" y="1371600"/>
                <a:ext cx="1661478" cy="272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0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Turismo de aventura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1840229" y="1651634"/>
                <a:ext cx="1101090" cy="110109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27" name="Cuadro de texto 12"/>
              <p:cNvSpPr txBox="1"/>
              <p:nvPr/>
            </p:nvSpPr>
            <p:spPr>
              <a:xfrm>
                <a:off x="2001480" y="1926907"/>
                <a:ext cx="778588" cy="55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0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Turismo de montaña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</p:grpSp>
      </p:grpSp>
      <p:pic>
        <p:nvPicPr>
          <p:cNvPr id="2" name="Imagen 1" descr="124983507_2851534925090732_8061240052508241712_n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 b="39308"/>
          <a:stretch/>
        </p:blipFill>
        <p:spPr>
          <a:xfrm>
            <a:off x="0" y="4275444"/>
            <a:ext cx="12192000" cy="28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0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4983507_2851534755090749_4535605938321174391_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07A7D3-A104-48D8-BB8E-E3D4846F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84" y="245174"/>
            <a:ext cx="4261834" cy="76311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OBJETIVOS 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95255" y="1447817"/>
            <a:ext cx="2683694" cy="2554545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Proponer un Plan Estratégico para potencializar el turismo de montaña en la parroquia el Chaupi como elemento dinamizador del turismo de aventura.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324121" y="1059182"/>
            <a:ext cx="2683694" cy="70788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FUNDAMENTACIÓN TEÓRICA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330937" y="3724261"/>
            <a:ext cx="2766823" cy="70788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FUENTES PRIMARIAS Y SECUNDARIAS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257763" y="1029624"/>
            <a:ext cx="2766823" cy="707886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DIAGNÓSTICO </a:t>
            </a:r>
          </a:p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ACTUAL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334062" y="3698778"/>
            <a:ext cx="2766823" cy="707886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CRITERIOS ATDI</a:t>
            </a:r>
          </a:p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BIOSEGURIDAD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325718" y="3707327"/>
            <a:ext cx="2766823" cy="70788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TRABAJO</a:t>
            </a:r>
          </a:p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 DE CAMPO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282235" y="836630"/>
            <a:ext cx="2683694" cy="1015663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DISEÑAR LINEAMIENTOS ESTRATÉGICOS</a:t>
            </a:r>
            <a:endParaRPr lang="es-EC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0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="" xmlns:a16="http://schemas.microsoft.com/office/drawing/2014/main" id="{E5A49435-E075-4822-9D18-0D1331C9FB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429" y="-119313"/>
            <a:ext cx="4088933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MARCO TEÓRICO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23AE24FC-E697-4150-A4E9-7038F72322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0" name="Rectangle 64">
              <a:extLst>
                <a:ext uri="{FF2B5EF4-FFF2-40B4-BE49-F238E27FC236}">
                  <a16:creationId xmlns="" xmlns:a16="http://schemas.microsoft.com/office/drawing/2014/main" id="{B6E6A6DC-8190-4538-9EAF-6D2DA32F22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="" xmlns:a16="http://schemas.microsoft.com/office/drawing/2014/main" id="{6A0F9E64-E4D5-4F5D-8DC8-4D718FB4E3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="" xmlns:a16="http://schemas.microsoft.com/office/drawing/2014/main" id="{8B14D11E-46EC-4472-B641-2B229466BC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="" xmlns:a16="http://schemas.microsoft.com/office/drawing/2014/main" id="{CBCC03E8-EFA8-4481-85F5-6D67FD43BF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="" xmlns:a16="http://schemas.microsoft.com/office/drawing/2014/main" id="{0AEDB5B1-8ED2-479D-B390-1663134454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="" xmlns:a16="http://schemas.microsoft.com/office/drawing/2014/main" id="{32736CD4-ACBB-4E31-A595-77721EE5F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="" xmlns:a16="http://schemas.microsoft.com/office/drawing/2014/main" id="{840EDB8A-0A05-4A4D-9131-B0C9913AD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="" xmlns:a16="http://schemas.microsoft.com/office/drawing/2014/main" id="{97852E7D-B6DA-4315-9AB0-F38BDF42CF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="" xmlns:a16="http://schemas.microsoft.com/office/drawing/2014/main" id="{042626BE-3A9A-4473-9CDB-891652CF9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="" xmlns:a16="http://schemas.microsoft.com/office/drawing/2014/main" id="{26990F26-ADA3-4903-BD10-FB3F028C45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="" xmlns:a16="http://schemas.microsoft.com/office/drawing/2014/main" id="{14323D42-A322-4207-857F-82B98209C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="" xmlns:a16="http://schemas.microsoft.com/office/drawing/2014/main" id="{F9D23351-DEBD-4512-90A7-4603F9CA63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="" xmlns:a16="http://schemas.microsoft.com/office/drawing/2014/main" id="{53C35052-0CBF-4794-B3FE-7CF81F06A6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="" xmlns:a16="http://schemas.microsoft.com/office/drawing/2014/main" id="{DE00348F-61C1-4BAF-A2DE-51D1FA9DC7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="" xmlns:a16="http://schemas.microsoft.com/office/drawing/2014/main" id="{740C38A9-2B2E-4547-9000-43FE77D147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="" xmlns:a16="http://schemas.microsoft.com/office/drawing/2014/main" id="{8170394A-2958-4790-9EFB-6DA2EC1311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="" xmlns:a16="http://schemas.microsoft.com/office/drawing/2014/main" id="{A0D08350-9D6D-4252-8A04-D0422792BB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="" xmlns:a16="http://schemas.microsoft.com/office/drawing/2014/main" id="{854E4015-5352-4DFB-A8D1-2F380D399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="" xmlns:a16="http://schemas.microsoft.com/office/drawing/2014/main" id="{835C5FE1-6BD5-4F30-AF61-12736BBAD8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="" xmlns:a16="http://schemas.microsoft.com/office/drawing/2014/main" id="{DDBBD31D-9CD8-4380-A5C6-A03D916CD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n 6" descr="Captura de pantalla 2021-08-30 a la(s) 23.3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31" y="2029696"/>
            <a:ext cx="2645856" cy="3424329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15150"/>
              </p:ext>
            </p:extLst>
          </p:nvPr>
        </p:nvGraphicFramePr>
        <p:xfrm>
          <a:off x="8108347" y="1639669"/>
          <a:ext cx="3921798" cy="4300220"/>
        </p:xfrm>
        <a:graphic>
          <a:graphicData uri="http://schemas.openxmlformats.org/drawingml/2006/table">
            <a:tbl>
              <a:tblPr/>
              <a:tblGrid>
                <a:gridCol w="1140901"/>
                <a:gridCol w="958403"/>
                <a:gridCol w="1822494"/>
              </a:tblGrid>
              <a:tr h="2794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Criterios del Adventure Tourism Development Index (ATDI)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Aventura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Emprendimiento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 libertad económica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 de aventura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Especies amenazadas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Atractivos naturales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rowSpan="10">
                  <a:txBody>
                    <a:bodyPr/>
                    <a:lstStyle/>
                    <a:p>
                      <a:pPr algn="l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Predisposición del destino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Humanitario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del planeta feliz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Densidad de ONG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Infraestructura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Infraestructura primaria: caminos, aeropuerto, hospedaje, caminos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Infraestructura secundaria: señalización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Información accesible sobre patrimonio y cultura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Operadores de turismo de montaña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Proveedores de turismo de montaña: guías, interpretes, personal capacitado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 culturales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Patrimonio de la humanidad UNESCO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Atractivos culturales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Marca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Imagen del destino de aventura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57593"/>
              </p:ext>
            </p:extLst>
          </p:nvPr>
        </p:nvGraphicFramePr>
        <p:xfrm>
          <a:off x="170418" y="1645381"/>
          <a:ext cx="5046276" cy="4443118"/>
        </p:xfrm>
        <a:graphic>
          <a:graphicData uri="http://schemas.openxmlformats.org/drawingml/2006/table">
            <a:tbl>
              <a:tblPr/>
              <a:tblGrid>
                <a:gridCol w="1112146"/>
                <a:gridCol w="1158866"/>
                <a:gridCol w="2775264"/>
              </a:tblGrid>
              <a:tr h="23304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Criterios del Adventure Tourism Development Index (ATDI)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97976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Seguridad y cordialidad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Políticas públicas para un desenvolvimiento sustentable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Políticas del gobierno que apoyen e impulsen el desarrollo sostenible y turismo rural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81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 Desempeño Ambiental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Tasa de desempleo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Seguridad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Guías capacitados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Rescate y control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1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 percepción de corrupción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360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Advertencias de viaje a nacionales y extranjeros  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Recursos naturales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Densidad poblacional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Concentración urbana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81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Área natural como porcentaje del área total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Variedad de recursos naturales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360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Relación de área natural a superficie total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Salud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Número de camas de hospital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Número de médicos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41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Número de enfermeras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360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Protocolos de </a:t>
                      </a:r>
                      <a:r>
                        <a:rPr lang="es-ES_trad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bio</a:t>
                      </a:r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-seguridad en actividades de aventura</a:t>
                      </a:r>
                    </a:p>
                  </a:txBody>
                  <a:tcPr marL="12265" marR="12265" marT="12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97734" y="1191092"/>
            <a:ext cx="11034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Criterios del Índice de Desarrollo del Turismo de </a:t>
            </a:r>
            <a:r>
              <a:rPr lang="es-ES" b="1" dirty="0" smtClean="0">
                <a:latin typeface="Arial"/>
                <a:cs typeface="Arial"/>
              </a:rPr>
              <a:t>Aventura</a:t>
            </a:r>
            <a:endParaRPr lang="es-ES_tradnl" b="1" dirty="0"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09312" y="6210441"/>
            <a:ext cx="5539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Arial"/>
                <a:cs typeface="Arial"/>
              </a:rPr>
              <a:t>Adventure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Tourism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Development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Index</a:t>
            </a:r>
            <a:r>
              <a:rPr lang="es-ES" dirty="0" smtClean="0">
                <a:latin typeface="Arial"/>
                <a:cs typeface="Arial"/>
              </a:rPr>
              <a:t> (ATDI) ,2018 </a:t>
            </a: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03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0" y="0"/>
            <a:ext cx="6265636" cy="68579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926364" y="1"/>
            <a:ext cx="6265636" cy="4893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429" y="-119313"/>
            <a:ext cx="4088933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MARCO TEÓRICO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23AE24FC-E697-4150-A4E9-7038F72322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0" name="Rectangle 64">
              <a:extLst>
                <a:ext uri="{FF2B5EF4-FFF2-40B4-BE49-F238E27FC236}">
                  <a16:creationId xmlns="" xmlns:a16="http://schemas.microsoft.com/office/drawing/2014/main" id="{B6E6A6DC-8190-4538-9EAF-6D2DA32F22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="" xmlns:a16="http://schemas.microsoft.com/office/drawing/2014/main" id="{6A0F9E64-E4D5-4F5D-8DC8-4D718FB4E3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="" xmlns:a16="http://schemas.microsoft.com/office/drawing/2014/main" id="{8B14D11E-46EC-4472-B641-2B229466BC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="" xmlns:a16="http://schemas.microsoft.com/office/drawing/2014/main" id="{CBCC03E8-EFA8-4481-85F5-6D67FD43BF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="" xmlns:a16="http://schemas.microsoft.com/office/drawing/2014/main" id="{0AEDB5B1-8ED2-479D-B390-1663134454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="" xmlns:a16="http://schemas.microsoft.com/office/drawing/2014/main" id="{32736CD4-ACBB-4E31-A595-77721EE5F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="" xmlns:a16="http://schemas.microsoft.com/office/drawing/2014/main" id="{840EDB8A-0A05-4A4D-9131-B0C9913AD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="" xmlns:a16="http://schemas.microsoft.com/office/drawing/2014/main" id="{97852E7D-B6DA-4315-9AB0-F38BDF42CF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="" xmlns:a16="http://schemas.microsoft.com/office/drawing/2014/main" id="{042626BE-3A9A-4473-9CDB-891652CF9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="" xmlns:a16="http://schemas.microsoft.com/office/drawing/2014/main" id="{26990F26-ADA3-4903-BD10-FB3F028C45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="" xmlns:a16="http://schemas.microsoft.com/office/drawing/2014/main" id="{14323D42-A322-4207-857F-82B98209C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="" xmlns:a16="http://schemas.microsoft.com/office/drawing/2014/main" id="{F9D23351-DEBD-4512-90A7-4603F9CA63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="" xmlns:a16="http://schemas.microsoft.com/office/drawing/2014/main" id="{53C35052-0CBF-4794-B3FE-7CF81F06A6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="" xmlns:a16="http://schemas.microsoft.com/office/drawing/2014/main" id="{DE00348F-61C1-4BAF-A2DE-51D1FA9DC7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="" xmlns:a16="http://schemas.microsoft.com/office/drawing/2014/main" id="{740C38A9-2B2E-4547-9000-43FE77D147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="" xmlns:a16="http://schemas.microsoft.com/office/drawing/2014/main" id="{8170394A-2958-4790-9EFB-6DA2EC1311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="" xmlns:a16="http://schemas.microsoft.com/office/drawing/2014/main" id="{A0D08350-9D6D-4252-8A04-D0422792BB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="" xmlns:a16="http://schemas.microsoft.com/office/drawing/2014/main" id="{854E4015-5352-4DFB-A8D1-2F380D399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="" xmlns:a16="http://schemas.microsoft.com/office/drawing/2014/main" id="{835C5FE1-6BD5-4F30-AF61-12736BBAD8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="" xmlns:a16="http://schemas.microsoft.com/office/drawing/2014/main" id="{DDBBD31D-9CD8-4380-A5C6-A03D916CD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ángulo 4"/>
          <p:cNvSpPr/>
          <p:nvPr/>
        </p:nvSpPr>
        <p:spPr>
          <a:xfrm>
            <a:off x="697735" y="1191092"/>
            <a:ext cx="492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Teoría de Sistema Turístico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84275" y="6073468"/>
            <a:ext cx="4675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/>
                <a:cs typeface="Arial"/>
              </a:rPr>
              <a:t>(Beni, </a:t>
            </a:r>
            <a:r>
              <a:rPr lang="es-ES" dirty="0" err="1">
                <a:latin typeface="Arial"/>
                <a:cs typeface="Arial"/>
              </a:rPr>
              <a:t>Análise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Estrutural</a:t>
            </a:r>
            <a:r>
              <a:rPr lang="es-ES" dirty="0">
                <a:latin typeface="Arial"/>
                <a:cs typeface="Arial"/>
              </a:rPr>
              <a:t> Do Turismo, 2000</a:t>
            </a:r>
            <a:r>
              <a:rPr lang="es-ES" dirty="0" smtClean="0">
                <a:latin typeface="Arial"/>
                <a:cs typeface="Arial"/>
              </a:rPr>
              <a:t>) 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0" name="image55.jpg" descr="Resultado de imagen para modelo turistico de beni"/>
          <p:cNvPicPr/>
          <p:nvPr/>
        </p:nvPicPr>
        <p:blipFill>
          <a:blip r:embed="rId3"/>
          <a:srcRect r="30493"/>
          <a:stretch>
            <a:fillRect/>
          </a:stretch>
        </p:blipFill>
        <p:spPr>
          <a:xfrm>
            <a:off x="1021450" y="1668583"/>
            <a:ext cx="4556304" cy="4320881"/>
          </a:xfrm>
          <a:prstGeom prst="rect">
            <a:avLst/>
          </a:prstGeom>
          <a:ln/>
        </p:spPr>
      </p:pic>
      <p:sp>
        <p:nvSpPr>
          <p:cNvPr id="31" name="Rectángulo 30"/>
          <p:cNvSpPr/>
          <p:nvPr/>
        </p:nvSpPr>
        <p:spPr>
          <a:xfrm>
            <a:off x="6577293" y="285063"/>
            <a:ext cx="492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Índice de Potencialidad Turística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519312" y="836740"/>
            <a:ext cx="5320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>
                <a:latin typeface="Arial"/>
                <a:cs typeface="Arial"/>
              </a:rPr>
              <a:t>IPTx</a:t>
            </a:r>
            <a:r>
              <a:rPr lang="es-ES" dirty="0">
                <a:latin typeface="Arial"/>
                <a:cs typeface="Arial"/>
              </a:rPr>
              <a:t> = V.P * </a:t>
            </a:r>
            <a:r>
              <a:rPr lang="es-ES" dirty="0" err="1">
                <a:latin typeface="Arial"/>
                <a:cs typeface="Arial"/>
              </a:rPr>
              <a:t>Fpart</a:t>
            </a:r>
            <a:r>
              <a:rPr lang="es-ES" dirty="0">
                <a:latin typeface="Arial"/>
                <a:cs typeface="Arial"/>
              </a:rPr>
              <a:t> + V.P * </a:t>
            </a:r>
            <a:r>
              <a:rPr lang="es-ES" dirty="0" err="1">
                <a:latin typeface="Arial"/>
                <a:cs typeface="Arial"/>
              </a:rPr>
              <a:t>Fcons</a:t>
            </a:r>
            <a:r>
              <a:rPr lang="es-ES" dirty="0">
                <a:latin typeface="Arial"/>
                <a:cs typeface="Arial"/>
              </a:rPr>
              <a:t> + V.P * </a:t>
            </a:r>
            <a:r>
              <a:rPr lang="es-ES" dirty="0" err="1">
                <a:latin typeface="Arial"/>
                <a:cs typeface="Arial"/>
              </a:rPr>
              <a:t>Faccesib</a:t>
            </a:r>
            <a:r>
              <a:rPr lang="es-ES" dirty="0">
                <a:latin typeface="Arial"/>
                <a:cs typeface="Arial"/>
              </a:rPr>
              <a:t> + V.P * </a:t>
            </a:r>
            <a:r>
              <a:rPr lang="es-ES" dirty="0" err="1">
                <a:latin typeface="Arial"/>
                <a:cs typeface="Arial"/>
              </a:rPr>
              <a:t>Fconcentr</a:t>
            </a:r>
            <a:r>
              <a:rPr lang="es-ES" dirty="0">
                <a:latin typeface="Arial"/>
                <a:cs typeface="Arial"/>
              </a:rPr>
              <a:t> + V.P * </a:t>
            </a:r>
            <a:r>
              <a:rPr lang="es-ES" dirty="0" err="1">
                <a:latin typeface="Arial"/>
                <a:cs typeface="Arial"/>
              </a:rPr>
              <a:t>Fdiv</a:t>
            </a:r>
            <a:r>
              <a:rPr lang="es-ES" dirty="0">
                <a:latin typeface="Arial"/>
                <a:cs typeface="Arial"/>
              </a:rPr>
              <a:t> + V.P * </a:t>
            </a:r>
            <a:r>
              <a:rPr lang="es-ES" dirty="0" err="1" smtClean="0">
                <a:latin typeface="Arial"/>
                <a:cs typeface="Arial"/>
              </a:rPr>
              <a:t>Fcal.paisaje</a:t>
            </a:r>
            <a:endParaRPr lang="es-ES" dirty="0" smtClean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 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b="1" dirty="0">
                <a:solidFill>
                  <a:srgbClr val="385723"/>
                </a:solidFill>
                <a:latin typeface="Arial"/>
                <a:cs typeface="Arial"/>
              </a:rPr>
              <a:t>IPT</a:t>
            </a:r>
            <a:r>
              <a:rPr lang="es-ES" dirty="0">
                <a:latin typeface="Arial"/>
                <a:cs typeface="Arial"/>
              </a:rPr>
              <a:t>: Corresponde al Índice de Potencialidad Turística de un territorio </a:t>
            </a:r>
            <a:endParaRPr lang="es-ES" dirty="0" smtClean="0">
              <a:latin typeface="Arial"/>
              <a:cs typeface="Arial"/>
            </a:endParaRPr>
          </a:p>
          <a:p>
            <a:pPr lvl="0"/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Fpart</a:t>
            </a:r>
            <a:r>
              <a:rPr lang="es-ES" dirty="0">
                <a:latin typeface="Arial"/>
                <a:cs typeface="Arial"/>
              </a:rPr>
              <a:t>: </a:t>
            </a:r>
            <a:r>
              <a:rPr lang="es-ES" dirty="0" smtClean="0">
                <a:latin typeface="Arial"/>
                <a:cs typeface="Arial"/>
              </a:rPr>
              <a:t>Particularidad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Fcons</a:t>
            </a:r>
            <a:r>
              <a:rPr lang="es-ES" dirty="0">
                <a:latin typeface="Arial"/>
                <a:cs typeface="Arial"/>
              </a:rPr>
              <a:t>: Estado Conservación 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Faccesib</a:t>
            </a:r>
            <a:r>
              <a:rPr lang="es-ES" dirty="0">
                <a:latin typeface="Arial"/>
                <a:cs typeface="Arial"/>
              </a:rPr>
              <a:t>: Accesibilidad 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Fconcentr</a:t>
            </a:r>
            <a:r>
              <a:rPr lang="es-ES" dirty="0">
                <a:latin typeface="Arial"/>
                <a:cs typeface="Arial"/>
              </a:rPr>
              <a:t>: Concentración 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Fdiv</a:t>
            </a:r>
            <a:r>
              <a:rPr lang="es-ES" dirty="0">
                <a:latin typeface="Arial"/>
                <a:cs typeface="Arial"/>
              </a:rPr>
              <a:t>: </a:t>
            </a:r>
            <a:r>
              <a:rPr lang="es-ES" dirty="0" smtClean="0">
                <a:latin typeface="Arial"/>
                <a:cs typeface="Arial"/>
              </a:rPr>
              <a:t>Diversidad</a:t>
            </a:r>
            <a:endParaRPr lang="es-ES_tradnl" dirty="0">
              <a:latin typeface="Arial"/>
              <a:cs typeface="Arial"/>
            </a:endParaRPr>
          </a:p>
          <a:p>
            <a:pPr lvl="0"/>
            <a:r>
              <a:rPr lang="es-ES" dirty="0" err="1">
                <a:latin typeface="Arial"/>
                <a:cs typeface="Arial"/>
              </a:rPr>
              <a:t>Fcal.paisaje</a:t>
            </a:r>
            <a:r>
              <a:rPr lang="es-ES" dirty="0">
                <a:latin typeface="Arial"/>
                <a:cs typeface="Arial"/>
              </a:rPr>
              <a:t>: Calidad de Paisaje </a:t>
            </a:r>
            <a:endParaRPr lang="es-ES_tradnl" dirty="0"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320981" y="4427284"/>
            <a:ext cx="2122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  <a:ea typeface="Arial"/>
              </a:rPr>
              <a:t>Solís et al.  (2012), </a:t>
            </a:r>
            <a:endParaRPr lang="es-ES" dirty="0"/>
          </a:p>
        </p:txBody>
      </p:sp>
      <p:sp>
        <p:nvSpPr>
          <p:cNvPr id="36" name="Rectángulo 35"/>
          <p:cNvSpPr/>
          <p:nvPr/>
        </p:nvSpPr>
        <p:spPr>
          <a:xfrm>
            <a:off x="5926364" y="4906131"/>
            <a:ext cx="6265636" cy="195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6701797" y="5116481"/>
            <a:ext cx="492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Protocolos Bioseguridad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554353" y="5672495"/>
            <a:ext cx="5223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Arial"/>
                <a:ea typeface="Times New Roman"/>
              </a:rPr>
              <a:t>-</a:t>
            </a:r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Times New Roman"/>
              </a:rPr>
              <a:t>ASEGUIM</a:t>
            </a:r>
            <a:r>
              <a:rPr lang="es-ES" dirty="0">
                <a:latin typeface="Arial"/>
                <a:ea typeface="Times New Roman"/>
              </a:rPr>
              <a:t>, Protocolos Covid-19, </a:t>
            </a:r>
            <a:r>
              <a:rPr lang="es-ES" dirty="0" smtClean="0">
                <a:latin typeface="Arial"/>
                <a:ea typeface="Times New Roman"/>
              </a:rPr>
              <a:t>2019</a:t>
            </a:r>
            <a:endParaRPr lang="es-ES" dirty="0" smtClean="0"/>
          </a:p>
          <a:p>
            <a:r>
              <a:rPr lang="es-ES" dirty="0" smtClean="0">
                <a:latin typeface="Arial"/>
                <a:ea typeface="Times New Roman"/>
              </a:rPr>
              <a:t>-</a:t>
            </a:r>
            <a:r>
              <a:rPr lang="es-ES" b="1" dirty="0">
                <a:solidFill>
                  <a:srgbClr val="385723"/>
                </a:solidFill>
                <a:latin typeface="Arial"/>
                <a:ea typeface="Times New Roman"/>
              </a:rPr>
              <a:t>FEDME</a:t>
            </a:r>
            <a:r>
              <a:rPr lang="es-ES" dirty="0">
                <a:latin typeface="Arial"/>
                <a:ea typeface="Times New Roman"/>
              </a:rPr>
              <a:t>, Recomendaciones Post </a:t>
            </a:r>
            <a:r>
              <a:rPr lang="es-ES" dirty="0" err="1">
                <a:latin typeface="Arial"/>
                <a:ea typeface="Times New Roman"/>
              </a:rPr>
              <a:t>Covid</a:t>
            </a:r>
            <a:r>
              <a:rPr lang="es-ES" dirty="0">
                <a:latin typeface="Arial"/>
                <a:ea typeface="Times New Roman"/>
              </a:rPr>
              <a:t> 19 </a:t>
            </a:r>
            <a:endParaRPr lang="es-ES" dirty="0" smtClean="0">
              <a:latin typeface="Arial"/>
              <a:ea typeface="Times New Roman"/>
            </a:endParaRPr>
          </a:p>
          <a:p>
            <a:r>
              <a:rPr lang="es-ES" dirty="0" smtClean="0">
                <a:latin typeface="Arial"/>
                <a:ea typeface="Times New Roman"/>
              </a:rPr>
              <a:t>Deportes </a:t>
            </a:r>
            <a:r>
              <a:rPr lang="es-ES" dirty="0">
                <a:latin typeface="Arial"/>
                <a:ea typeface="Times New Roman"/>
              </a:rPr>
              <a:t>de Montaña, 2019</a:t>
            </a:r>
            <a:r>
              <a:rPr lang="es-ES_tradnl" dirty="0"/>
              <a:t> </a:t>
            </a:r>
            <a:endParaRPr lang="es-ES" dirty="0" smtClean="0"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28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93632443_3002758053301751_2511677205547708295_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" b="396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88777" y="1592302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ENFOQUE MIXTO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263307" y="2677221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CUALITATIVOS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74769" y="3436799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CUANTITATIVOS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486294" y="2239831"/>
            <a:ext cx="18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No experimental</a:t>
            </a:r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2155554" y="479060"/>
            <a:ext cx="7003471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MARCO METODOLÓGICO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275729"/>
              </p:ext>
            </p:extLst>
          </p:nvPr>
        </p:nvGraphicFramePr>
        <p:xfrm>
          <a:off x="4135891" y="1108238"/>
          <a:ext cx="7044519" cy="4084293"/>
        </p:xfrm>
        <a:graphic>
          <a:graphicData uri="http://schemas.openxmlformats.org/drawingml/2006/table">
            <a:tbl>
              <a:tblPr/>
              <a:tblGrid>
                <a:gridCol w="1243151"/>
                <a:gridCol w="1612736"/>
                <a:gridCol w="1612736"/>
                <a:gridCol w="1287948"/>
                <a:gridCol w="1287948"/>
              </a:tblGrid>
              <a:tr h="400380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Técnica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Instrumento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Objetivo a cumplir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Instrumento adaptado de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Aplicado 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Observación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Ficha de observación 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-Caracterizar los atractivos turísticos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(Ortiz M. , 2019)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-Cinco atractivos turísticos de montaña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(Solís, Errazuriz, Caradeuc, &amp; Seabra, 2012)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5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Check list de Observación 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-Proponer lineamientos para turismo de montaña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(Decol, 2016)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El Chaupi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15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Entrevista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Cuestionario 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Proponer lineamientos para turismo de montaña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(Decol, 2016)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-Cinco empresarios de operadoras de turismo de montaña -Tres representantes prestadores de servicios turísticos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Cuestionario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-Autoridad de turismo GAD parroquial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09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Encuesta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Cuestionario 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Conocer el perfil (características y motivaciones) del turista de montaña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(Ortiz M. , 2019)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 Turistas que ingresaron a la Reserva </a:t>
                      </a:r>
                      <a:r>
                        <a:rPr lang="es-ES_trad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Ilinizas</a:t>
                      </a:r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entre enero y julio 2021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4" name="Conector recto 13"/>
          <p:cNvCxnSpPr/>
          <p:nvPr/>
        </p:nvCxnSpPr>
        <p:spPr>
          <a:xfrm flipH="1" flipV="1">
            <a:off x="510463" y="1867817"/>
            <a:ext cx="784374" cy="12452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510464" y="1855366"/>
            <a:ext cx="1" cy="1930076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10464" y="3785442"/>
            <a:ext cx="747021" cy="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525910" y="2954125"/>
            <a:ext cx="747021" cy="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27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84831861_2612359189008308_7545539785612328960_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0" y="0"/>
            <a:ext cx="12192000" cy="69482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429" y="-119313"/>
            <a:ext cx="4918180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OBJETOS DE ESTUDIO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23AE24FC-E697-4150-A4E9-7038F72322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0" name="Rectangle 64">
              <a:extLst>
                <a:ext uri="{FF2B5EF4-FFF2-40B4-BE49-F238E27FC236}">
                  <a16:creationId xmlns="" xmlns:a16="http://schemas.microsoft.com/office/drawing/2014/main" id="{B6E6A6DC-8190-4538-9EAF-6D2DA32F22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="" xmlns:a16="http://schemas.microsoft.com/office/drawing/2014/main" id="{6A0F9E64-E4D5-4F5D-8DC8-4D718FB4E3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="" xmlns:a16="http://schemas.microsoft.com/office/drawing/2014/main" id="{8B14D11E-46EC-4472-B641-2B229466BC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="" xmlns:a16="http://schemas.microsoft.com/office/drawing/2014/main" id="{CBCC03E8-EFA8-4481-85F5-6D67FD43BF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="" xmlns:a16="http://schemas.microsoft.com/office/drawing/2014/main" id="{0AEDB5B1-8ED2-479D-B390-1663134454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="" xmlns:a16="http://schemas.microsoft.com/office/drawing/2014/main" id="{32736CD4-ACBB-4E31-A595-77721EE5F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="" xmlns:a16="http://schemas.microsoft.com/office/drawing/2014/main" id="{840EDB8A-0A05-4A4D-9131-B0C9913AD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="" xmlns:a16="http://schemas.microsoft.com/office/drawing/2014/main" id="{97852E7D-B6DA-4315-9AB0-F38BDF42CF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="" xmlns:a16="http://schemas.microsoft.com/office/drawing/2014/main" id="{042626BE-3A9A-4473-9CDB-891652CF96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="" xmlns:a16="http://schemas.microsoft.com/office/drawing/2014/main" id="{26990F26-ADA3-4903-BD10-FB3F028C45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="" xmlns:a16="http://schemas.microsoft.com/office/drawing/2014/main" id="{14323D42-A322-4207-857F-82B98209C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="" xmlns:a16="http://schemas.microsoft.com/office/drawing/2014/main" id="{F9D23351-DEBD-4512-90A7-4603F9CA63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="" xmlns:a16="http://schemas.microsoft.com/office/drawing/2014/main" id="{53C35052-0CBF-4794-B3FE-7CF81F06A6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="" xmlns:a16="http://schemas.microsoft.com/office/drawing/2014/main" id="{DE00348F-61C1-4BAF-A2DE-51D1FA9DC7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="" xmlns:a16="http://schemas.microsoft.com/office/drawing/2014/main" id="{740C38A9-2B2E-4547-9000-43FE77D147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="" xmlns:a16="http://schemas.microsoft.com/office/drawing/2014/main" id="{8170394A-2958-4790-9EFB-6DA2EC1311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="" xmlns:a16="http://schemas.microsoft.com/office/drawing/2014/main" id="{A0D08350-9D6D-4252-8A04-D0422792BB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="" xmlns:a16="http://schemas.microsoft.com/office/drawing/2014/main" id="{854E4015-5352-4DFB-A8D1-2F380D399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="" xmlns:a16="http://schemas.microsoft.com/office/drawing/2014/main" id="{835C5FE1-6BD5-4F30-AF61-12736BBAD8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="" xmlns:a16="http://schemas.microsoft.com/office/drawing/2014/main" id="{DDBBD31D-9CD8-4380-A5C6-A03D916CD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ángulo 5"/>
          <p:cNvSpPr/>
          <p:nvPr/>
        </p:nvSpPr>
        <p:spPr>
          <a:xfrm>
            <a:off x="858978" y="6397223"/>
            <a:ext cx="63692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Sujetos </a:t>
            </a:r>
            <a:r>
              <a:rPr lang="es-ES" dirty="0">
                <a:latin typeface="Arial"/>
                <a:cs typeface="Arial"/>
              </a:rPr>
              <a:t>de estudio </a:t>
            </a:r>
            <a:r>
              <a:rPr lang="es-ES" dirty="0" smtClean="0">
                <a:latin typeface="Arial"/>
                <a:cs typeface="Arial"/>
              </a:rPr>
              <a:t>instrumentos </a:t>
            </a:r>
            <a:r>
              <a:rPr lang="es-ES" dirty="0">
                <a:latin typeface="Arial"/>
                <a:cs typeface="Arial"/>
              </a:rPr>
              <a:t>muestreo no probabilístico. </a:t>
            </a:r>
          </a:p>
        </p:txBody>
      </p:sp>
      <p:grpSp>
        <p:nvGrpSpPr>
          <p:cNvPr id="30" name="Grupo 354"/>
          <p:cNvGrpSpPr/>
          <p:nvPr/>
        </p:nvGrpSpPr>
        <p:grpSpPr>
          <a:xfrm>
            <a:off x="756660" y="1522130"/>
            <a:ext cx="6838049" cy="4735195"/>
            <a:chOff x="0" y="0"/>
            <a:chExt cx="5923125" cy="4735750"/>
          </a:xfrm>
        </p:grpSpPr>
        <p:grpSp>
          <p:nvGrpSpPr>
            <p:cNvPr id="31" name="Grupo 355"/>
            <p:cNvGrpSpPr/>
            <p:nvPr/>
          </p:nvGrpSpPr>
          <p:grpSpPr>
            <a:xfrm>
              <a:off x="0" y="0"/>
              <a:ext cx="5923125" cy="4735750"/>
              <a:chOff x="0" y="0"/>
              <a:chExt cx="5923125" cy="4735750"/>
            </a:xfrm>
          </p:grpSpPr>
          <p:sp>
            <p:nvSpPr>
              <p:cNvPr id="32" name="Rectángulo 31"/>
              <p:cNvSpPr/>
              <p:nvPr/>
            </p:nvSpPr>
            <p:spPr>
              <a:xfrm>
                <a:off x="0" y="0"/>
                <a:ext cx="5923125" cy="4735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3" name="Rectángulo redondeado 32"/>
              <p:cNvSpPr/>
              <p:nvPr/>
            </p:nvSpPr>
            <p:spPr>
              <a:xfrm>
                <a:off x="1427" y="0"/>
                <a:ext cx="1401133" cy="4735194"/>
              </a:xfrm>
              <a:prstGeom prst="roundRect">
                <a:avLst>
                  <a:gd name="adj" fmla="val 10000"/>
                </a:avLst>
              </a:prstGeom>
              <a:solidFill>
                <a:srgbClr val="CBC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4" name="Cuadro de texto 358"/>
              <p:cNvSpPr txBox="1"/>
              <p:nvPr/>
            </p:nvSpPr>
            <p:spPr>
              <a:xfrm>
                <a:off x="1427" y="0"/>
                <a:ext cx="1401133" cy="1420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900" tIns="41900" rIns="41900" bIns="419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Observación a Atractivos de Turismo de montaña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5" name="Rectángulo redondeado 34"/>
              <p:cNvSpPr/>
              <p:nvPr/>
            </p:nvSpPr>
            <p:spPr>
              <a:xfrm>
                <a:off x="141541" y="1421931"/>
                <a:ext cx="1120906" cy="593633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6" name="Cuadro de texto 360"/>
              <p:cNvSpPr txBox="1"/>
              <p:nvPr/>
            </p:nvSpPr>
            <p:spPr>
              <a:xfrm>
                <a:off x="158915" y="1439142"/>
                <a:ext cx="1086132" cy="6721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Ilinizas (Norte, Sur, Laguna y Bosque Polylepis)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7" name="Rectángulo redondeado 36"/>
              <p:cNvSpPr/>
              <p:nvPr/>
            </p:nvSpPr>
            <p:spPr>
              <a:xfrm>
                <a:off x="141541" y="2106893"/>
                <a:ext cx="1120906" cy="335284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8" name="Cuadro de texto 362"/>
              <p:cNvSpPr txBox="1"/>
              <p:nvPr/>
            </p:nvSpPr>
            <p:spPr>
              <a:xfrm>
                <a:off x="151361" y="2116713"/>
                <a:ext cx="1101266" cy="3156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Cerro Corazón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39" name="Rectángulo redondeado 38"/>
              <p:cNvSpPr/>
              <p:nvPr/>
            </p:nvSpPr>
            <p:spPr>
              <a:xfrm>
                <a:off x="141541" y="2533505"/>
                <a:ext cx="1120906" cy="593633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0" name="Cuadro de texto 364"/>
              <p:cNvSpPr txBox="1"/>
              <p:nvPr/>
            </p:nvSpPr>
            <p:spPr>
              <a:xfrm>
                <a:off x="158928" y="2550892"/>
                <a:ext cx="1086132" cy="558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Monte Saquigua (caminata y ciclismo)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1" name="Rectángulo redondeado 40"/>
              <p:cNvSpPr/>
              <p:nvPr/>
            </p:nvSpPr>
            <p:spPr>
              <a:xfrm>
                <a:off x="141541" y="3218467"/>
                <a:ext cx="1120906" cy="593633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2" name="Cuadro de texto 366"/>
              <p:cNvSpPr txBox="1"/>
              <p:nvPr/>
            </p:nvSpPr>
            <p:spPr>
              <a:xfrm>
                <a:off x="158902" y="3235063"/>
                <a:ext cx="1086132" cy="705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Loma Pucará (mirador y ciclismo de montaña)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3" name="Rectángulo redondeado 42"/>
              <p:cNvSpPr/>
              <p:nvPr/>
            </p:nvSpPr>
            <p:spPr>
              <a:xfrm>
                <a:off x="141541" y="3903428"/>
                <a:ext cx="1120906" cy="593633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4" name="Cuadro de texto 368"/>
              <p:cNvSpPr txBox="1"/>
              <p:nvPr/>
            </p:nvSpPr>
            <p:spPr>
              <a:xfrm>
                <a:off x="158928" y="3920815"/>
                <a:ext cx="1086132" cy="558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Tres Marías (ciclismo de montaña)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1507646" y="0"/>
                <a:ext cx="1401133" cy="4735194"/>
              </a:xfrm>
              <a:prstGeom prst="roundRect">
                <a:avLst>
                  <a:gd name="adj" fmla="val 10000"/>
                </a:avLst>
              </a:prstGeom>
              <a:solidFill>
                <a:srgbClr val="CBC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6" name="Cuadro de texto 370"/>
              <p:cNvSpPr txBox="1"/>
              <p:nvPr/>
            </p:nvSpPr>
            <p:spPr>
              <a:xfrm>
                <a:off x="1507646" y="0"/>
                <a:ext cx="1401133" cy="1420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900" tIns="41900" rIns="41900" bIns="419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Entrevista prestadores de servicios turísticos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1647759" y="1420963"/>
                <a:ext cx="1120906" cy="930276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8" name="Cuadro de texto 372"/>
              <p:cNvSpPr txBox="1"/>
              <p:nvPr/>
            </p:nvSpPr>
            <p:spPr>
              <a:xfrm>
                <a:off x="1675006" y="1448210"/>
                <a:ext cx="1066412" cy="875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Llovizna (Wladimir Gallo)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49" name="Rectángulo redondeado 48"/>
              <p:cNvSpPr/>
              <p:nvPr/>
            </p:nvSpPr>
            <p:spPr>
              <a:xfrm>
                <a:off x="1647759" y="2494358"/>
                <a:ext cx="1120906" cy="930276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0" name="Cuadro de texto 374"/>
              <p:cNvSpPr txBox="1"/>
              <p:nvPr/>
            </p:nvSpPr>
            <p:spPr>
              <a:xfrm>
                <a:off x="1675006" y="2521605"/>
                <a:ext cx="1066412" cy="875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Huerta Sacha (Mayra Muela)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1" name="Rectángulo redondeado 50"/>
              <p:cNvSpPr/>
              <p:nvPr/>
            </p:nvSpPr>
            <p:spPr>
              <a:xfrm>
                <a:off x="1647759" y="3567754"/>
                <a:ext cx="1120906" cy="930276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2" name="Cuadro de texto 376"/>
              <p:cNvSpPr txBox="1"/>
              <p:nvPr/>
            </p:nvSpPr>
            <p:spPr>
              <a:xfrm>
                <a:off x="1675006" y="3595001"/>
                <a:ext cx="1066412" cy="875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Refugio Nuevos Horizontes (Jacobo Larrea)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3" name="Rectángulo redondeado 52"/>
              <p:cNvSpPr/>
              <p:nvPr/>
            </p:nvSpPr>
            <p:spPr>
              <a:xfrm>
                <a:off x="3013865" y="0"/>
                <a:ext cx="1401133" cy="4735194"/>
              </a:xfrm>
              <a:prstGeom prst="roundRect">
                <a:avLst>
                  <a:gd name="adj" fmla="val 10000"/>
                </a:avLst>
              </a:prstGeom>
              <a:solidFill>
                <a:srgbClr val="CBC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4" name="Cuadro de texto 378"/>
              <p:cNvSpPr txBox="1"/>
              <p:nvPr/>
            </p:nvSpPr>
            <p:spPr>
              <a:xfrm>
                <a:off x="3013865" y="0"/>
                <a:ext cx="1401133" cy="1420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900" tIns="41900" rIns="41900" bIns="419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Entrevista operadoras de turismo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5" name="Rectángulo redondeado 54"/>
              <p:cNvSpPr/>
              <p:nvPr/>
            </p:nvSpPr>
            <p:spPr>
              <a:xfrm>
                <a:off x="3153978" y="1421454"/>
                <a:ext cx="1120906" cy="547795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6" name="Cuadro de texto 380"/>
              <p:cNvSpPr txBox="1"/>
              <p:nvPr/>
            </p:nvSpPr>
            <p:spPr>
              <a:xfrm>
                <a:off x="3170022" y="1437498"/>
                <a:ext cx="1088818" cy="515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Samay Sacha (Andrea Moreno)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7" name="Rectángulo redondeado 56"/>
              <p:cNvSpPr/>
              <p:nvPr/>
            </p:nvSpPr>
            <p:spPr>
              <a:xfrm>
                <a:off x="3153978" y="2053526"/>
                <a:ext cx="1120906" cy="547795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8" name="Cuadro de texto 382"/>
              <p:cNvSpPr txBox="1"/>
              <p:nvPr/>
            </p:nvSpPr>
            <p:spPr>
              <a:xfrm>
                <a:off x="3170022" y="2069570"/>
                <a:ext cx="1088818" cy="515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Fran Tours (Franklin Zapata)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59" name="Rectángulo redondeado 58"/>
              <p:cNvSpPr/>
              <p:nvPr/>
            </p:nvSpPr>
            <p:spPr>
              <a:xfrm>
                <a:off x="3153978" y="2685598"/>
                <a:ext cx="1120906" cy="547795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0" name="Cuadro de texto 288"/>
              <p:cNvSpPr txBox="1"/>
              <p:nvPr/>
            </p:nvSpPr>
            <p:spPr>
              <a:xfrm>
                <a:off x="3170022" y="2701642"/>
                <a:ext cx="1088818" cy="515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Andes Alpes (Fernando Iza)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1" name="Rectángulo redondeado 60"/>
              <p:cNvSpPr/>
              <p:nvPr/>
            </p:nvSpPr>
            <p:spPr>
              <a:xfrm>
                <a:off x="3153978" y="3317671"/>
                <a:ext cx="1120906" cy="547795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2" name="Cuadro de texto 290"/>
              <p:cNvSpPr txBox="1"/>
              <p:nvPr/>
            </p:nvSpPr>
            <p:spPr>
              <a:xfrm>
                <a:off x="3170022" y="3333715"/>
                <a:ext cx="1088818" cy="515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Pacha Trek (Cristina Medrano)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4" name="Rectángulo redondeado 63"/>
              <p:cNvSpPr/>
              <p:nvPr/>
            </p:nvSpPr>
            <p:spPr>
              <a:xfrm>
                <a:off x="3153978" y="3949743"/>
                <a:ext cx="1120906" cy="547795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5" name="Cuadro de texto 292"/>
              <p:cNvSpPr txBox="1"/>
              <p:nvPr/>
            </p:nvSpPr>
            <p:spPr>
              <a:xfrm>
                <a:off x="3170022" y="3965787"/>
                <a:ext cx="1088818" cy="515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Kuntur (Elisa Barba)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4520083" y="0"/>
                <a:ext cx="1401133" cy="4735194"/>
              </a:xfrm>
              <a:prstGeom prst="roundRect">
                <a:avLst>
                  <a:gd name="adj" fmla="val 10000"/>
                </a:avLst>
              </a:prstGeom>
              <a:solidFill>
                <a:srgbClr val="CBC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7" name="Cuadro de texto 294"/>
              <p:cNvSpPr txBox="1"/>
              <p:nvPr/>
            </p:nvSpPr>
            <p:spPr>
              <a:xfrm>
                <a:off x="4520083" y="0"/>
                <a:ext cx="1401133" cy="1420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900" tIns="41900" rIns="41900" bIns="4190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 dirty="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Entrevista GAD Parroquial Chaupi</a:t>
                </a:r>
                <a:endParaRPr lang="es-ES_tradnl" sz="1100" dirty="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4660196" y="1420558"/>
                <a:ext cx="1120906" cy="3077876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25400" cap="flat" cmpd="sng">
                <a:solidFill>
                  <a:srgbClr val="1C41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S" sz="1100">
                    <a:effectLst/>
                    <a:latin typeface="Arial"/>
                    <a:ea typeface="Arial MT"/>
                    <a:cs typeface="Arial MT"/>
                  </a:rPr>
                  <a:t> 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  <p:sp>
            <p:nvSpPr>
              <p:cNvPr id="90" name="Cuadro de texto 296"/>
              <p:cNvSpPr txBox="1"/>
              <p:nvPr/>
            </p:nvSpPr>
            <p:spPr>
              <a:xfrm>
                <a:off x="4693026" y="1453388"/>
                <a:ext cx="1055246" cy="3012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0950" rIns="27925" bIns="209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0"/>
                  </a:spcAft>
                </a:pPr>
                <a:r>
                  <a:rPr lang="es-ES" sz="11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</a:rPr>
                  <a:t>Comisión de Turismo (Susana Zapata)</a:t>
                </a:r>
                <a:endParaRPr lang="es-ES_tradnl" sz="1100">
                  <a:effectLst/>
                  <a:latin typeface="Arial"/>
                  <a:ea typeface="Arial MT"/>
                  <a:cs typeface="Arial MT"/>
                </a:endParaRPr>
              </a:p>
            </p:txBody>
          </p:sp>
        </p:grpSp>
      </p:grpSp>
      <p:sp>
        <p:nvSpPr>
          <p:cNvPr id="91" name="Llamada de flecha hacia abajo 90"/>
          <p:cNvSpPr/>
          <p:nvPr/>
        </p:nvSpPr>
        <p:spPr>
          <a:xfrm>
            <a:off x="8603190" y="3747525"/>
            <a:ext cx="2913380" cy="2092515"/>
          </a:xfrm>
          <a:prstGeom prst="downArrow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 smtClean="0"/>
          </a:p>
          <a:p>
            <a:pPr algn="ctr"/>
            <a:endParaRPr lang="es-ES" dirty="0" smtClean="0">
              <a:latin typeface="Arial"/>
              <a:cs typeface="Arial"/>
            </a:endParaRPr>
          </a:p>
          <a:p>
            <a:pPr algn="ctr"/>
            <a:r>
              <a:rPr lang="es-ES" dirty="0" smtClean="0">
                <a:solidFill>
                  <a:schemeClr val="accent1"/>
                </a:solidFill>
                <a:latin typeface="Arial"/>
                <a:cs typeface="Arial"/>
              </a:rPr>
              <a:t>196 encuestas</a:t>
            </a:r>
          </a:p>
          <a:p>
            <a:pPr algn="ctr"/>
            <a:endParaRPr lang="es-ES" dirty="0">
              <a:solidFill>
                <a:schemeClr val="accent1"/>
              </a:solidFill>
              <a:latin typeface="Arial"/>
              <a:cs typeface="Arial"/>
            </a:endParaRPr>
          </a:p>
          <a:p>
            <a:pPr algn="ctr"/>
            <a:endParaRPr lang="es-ES" dirty="0">
              <a:latin typeface="Arial"/>
              <a:cs typeface="Arial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8718142" y="5877209"/>
            <a:ext cx="2635232" cy="369332"/>
          </a:xfrm>
          <a:prstGeom prst="rect">
            <a:avLst/>
          </a:prstGeom>
          <a:solidFill>
            <a:srgbClr val="F2F2F2"/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Muestreo probabilístico</a:t>
            </a:r>
            <a:r>
              <a:rPr lang="es-ES" dirty="0">
                <a:latin typeface="Arial"/>
                <a:cs typeface="Arial"/>
              </a:rPr>
              <a:t>. </a:t>
            </a:r>
          </a:p>
        </p:txBody>
      </p:sp>
      <p:pic>
        <p:nvPicPr>
          <p:cNvPr id="8" name="Imagen 7" descr="cc1f95b7-f275-4057-a380-59ea0dbd42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73" y="1145594"/>
            <a:ext cx="3963921" cy="29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7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26AEDF2-751B-47C6-9898-6A4C9386B158}"/>
              </a:ext>
            </a:extLst>
          </p:cNvPr>
          <p:cNvSpPr/>
          <p:nvPr/>
        </p:nvSpPr>
        <p:spPr>
          <a:xfrm>
            <a:off x="0" y="0"/>
            <a:ext cx="13068300" cy="14334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544" y="0"/>
            <a:ext cx="10515600" cy="1447633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+mn-lt"/>
              </a:rPr>
              <a:t>FICHAS DE OBSERVACIÓN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26AEDF2-751B-47C6-9898-6A4C9386B158}"/>
              </a:ext>
            </a:extLst>
          </p:cNvPr>
          <p:cNvSpPr/>
          <p:nvPr/>
        </p:nvSpPr>
        <p:spPr>
          <a:xfrm>
            <a:off x="0" y="1419541"/>
            <a:ext cx="13068300" cy="5438459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" name="Imagen 7" descr="Captura de pantalla 2021-08-31 a la(s) 00.24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1" y="1203261"/>
            <a:ext cx="6146800" cy="3022600"/>
          </a:xfrm>
          <a:prstGeom prst="rect">
            <a:avLst/>
          </a:prstGeom>
        </p:spPr>
      </p:pic>
      <p:pic>
        <p:nvPicPr>
          <p:cNvPr id="9" name="Imagen 8" descr="Captura de pantalla 2021-08-31 a la(s) 00.2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19" y="1369732"/>
            <a:ext cx="5148275" cy="4977731"/>
          </a:xfrm>
          <a:prstGeom prst="rect">
            <a:avLst/>
          </a:prstGeom>
        </p:spPr>
      </p:pic>
      <p:pic>
        <p:nvPicPr>
          <p:cNvPr id="10" name="Imagen 9" descr="Captura de pantalla 2021-08-31 a la(s) 00.24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3" y="5135758"/>
            <a:ext cx="61849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0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26AEDF2-751B-47C6-9898-6A4C9386B158}"/>
              </a:ext>
            </a:extLst>
          </p:cNvPr>
          <p:cNvSpPr/>
          <p:nvPr/>
        </p:nvSpPr>
        <p:spPr>
          <a:xfrm>
            <a:off x="0" y="0"/>
            <a:ext cx="13068300" cy="14334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544" y="0"/>
            <a:ext cx="10515600" cy="1447633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+mn-lt"/>
              </a:rPr>
              <a:t>FICHAS DE OBSERVACIÓN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26AEDF2-751B-47C6-9898-6A4C9386B158}"/>
              </a:ext>
            </a:extLst>
          </p:cNvPr>
          <p:cNvSpPr/>
          <p:nvPr/>
        </p:nvSpPr>
        <p:spPr>
          <a:xfrm>
            <a:off x="0" y="1419541"/>
            <a:ext cx="13068300" cy="5438459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Imagen 4" descr="Captura de pantalla 2021-08-31 a la(s) 00.2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02" y="0"/>
            <a:ext cx="6025598" cy="6858000"/>
          </a:xfrm>
          <a:prstGeom prst="rect">
            <a:avLst/>
          </a:prstGeom>
        </p:spPr>
      </p:pic>
      <p:pic>
        <p:nvPicPr>
          <p:cNvPr id="6" name="Imagen 5" descr="IMG_373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6" y="1867817"/>
            <a:ext cx="5727971" cy="4295978"/>
          </a:xfrm>
          <a:prstGeom prst="rect">
            <a:avLst/>
          </a:prstGeom>
        </p:spPr>
      </p:pic>
      <p:pic>
        <p:nvPicPr>
          <p:cNvPr id="10" name="Imagen 9" descr="37fd78b7-0ee3-49e1-8dd0-09a443018e0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55" y="4306710"/>
            <a:ext cx="2602122" cy="19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1523</Words>
  <Application>Microsoft Macintosh PowerPoint</Application>
  <PresentationFormat>Personalizado</PresentationFormat>
  <Paragraphs>299</Paragraphs>
  <Slides>19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CorelDRAW</vt:lpstr>
      <vt:lpstr>Trabajo de Titulación Previo a la obtención del Título de  Licenciada en Administración Turística y Hotelera </vt:lpstr>
      <vt:lpstr>Presentación de PowerPoint</vt:lpstr>
      <vt:lpstr>OBJETIVOS </vt:lpstr>
      <vt:lpstr>MARCO TEÓRICO</vt:lpstr>
      <vt:lpstr>MARCO TEÓRICO</vt:lpstr>
      <vt:lpstr>MARCO METODOLÓGICO</vt:lpstr>
      <vt:lpstr>OBJETOS DE ESTUDIO</vt:lpstr>
      <vt:lpstr>FICHAS DE OBSERVACIÓN</vt:lpstr>
      <vt:lpstr>FICHAS DE OBSERVACIÓN</vt:lpstr>
      <vt:lpstr>ANÁLISIS DE RESULTADOS</vt:lpstr>
      <vt:lpstr>ANÁLISIS DE RESULTADOS</vt:lpstr>
      <vt:lpstr>DIAGNÓSTICO SITUACIONAL ATDI EL CHAUPI</vt:lpstr>
      <vt:lpstr>PROPUESTAS</vt:lpstr>
      <vt:lpstr>PROPUESTAS</vt:lpstr>
      <vt:lpstr>PROPUESTAS</vt:lpstr>
      <vt:lpstr>PROPUESTAS</vt:lpstr>
      <vt:lpstr>CONCLUSIONES</vt:lpstr>
      <vt:lpstr>RECOMENDACIONES</vt:lpstr>
      <vt:lpstr>GRACIAS POR SU ATENCIÓN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MacBook Air</cp:lastModifiedBy>
  <cp:revision>174</cp:revision>
  <dcterms:created xsi:type="dcterms:W3CDTF">2020-08-09T05:55:38Z</dcterms:created>
  <dcterms:modified xsi:type="dcterms:W3CDTF">2021-08-31T18:29:23Z</dcterms:modified>
</cp:coreProperties>
</file>