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720" r:id="rId2"/>
  </p:sldMasterIdLst>
  <p:notesMasterIdLst>
    <p:notesMasterId r:id="rId28"/>
  </p:notesMasterIdLst>
  <p:handoutMasterIdLst>
    <p:handoutMasterId r:id="rId29"/>
  </p:handoutMasterIdLst>
  <p:sldIdLst>
    <p:sldId id="269" r:id="rId3"/>
    <p:sldId id="320" r:id="rId4"/>
    <p:sldId id="332" r:id="rId5"/>
    <p:sldId id="322" r:id="rId6"/>
    <p:sldId id="324" r:id="rId7"/>
    <p:sldId id="319" r:id="rId8"/>
    <p:sldId id="301" r:id="rId9"/>
    <p:sldId id="303" r:id="rId10"/>
    <p:sldId id="318" r:id="rId11"/>
    <p:sldId id="315" r:id="rId12"/>
    <p:sldId id="304" r:id="rId13"/>
    <p:sldId id="313" r:id="rId14"/>
    <p:sldId id="314" r:id="rId15"/>
    <p:sldId id="316" r:id="rId16"/>
    <p:sldId id="317" r:id="rId17"/>
    <p:sldId id="325" r:id="rId18"/>
    <p:sldId id="326" r:id="rId19"/>
    <p:sldId id="327" r:id="rId20"/>
    <p:sldId id="328" r:id="rId21"/>
    <p:sldId id="329" r:id="rId22"/>
    <p:sldId id="305" r:id="rId23"/>
    <p:sldId id="312" r:id="rId24"/>
    <p:sldId id="333" r:id="rId25"/>
    <p:sldId id="306" r:id="rId26"/>
    <p:sldId id="307"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73" d="100"/>
          <a:sy n="73" d="100"/>
        </p:scale>
        <p:origin x="618" y="96"/>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ES"/>
              <a:t>06/07/2021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‹Nº›</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ES"/>
              <a:t>06/07/2021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‹Nº›</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s-ES" smtClean="0"/>
              <a:t>Haga clic para modificar el estilo de título del patrón</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s-ES"/>
              <a:pPr/>
              <a:t>06/07/2021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‹Nº›</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smtClean="0"/>
              <a:t>Haga clic en el icono para agregar una imagen</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s-ES"/>
              <a:pPr/>
              <a:t>06/07/2021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ES"/>
              <a:pPr/>
              <a:t>06/07/2021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ES"/>
              <a:pPr/>
              <a:t>06/07/2021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ES"/>
              <a:pPr/>
              <a:t>06/07/2021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s-ES"/>
              <a:pPr/>
              <a:t>06/07/2021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ES"/>
              <a:pPr/>
              <a:t>06/07/2021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s-ES"/>
              <a:pPr/>
              <a:t>06/07/2021</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8.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8.xml"/><Relationship Id="rId5" Type="http://schemas.openxmlformats.org/officeDocument/2006/relationships/image" Target="../media/image32.tmp"/><Relationship Id="rId4" Type="http://schemas.openxmlformats.org/officeDocument/2006/relationships/image" Target="../media/image31.tmp"/></Relationships>
</file>

<file path=ppt/slides/_rels/slide1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5498" y="2020200"/>
            <a:ext cx="11953327" cy="1410237"/>
          </a:xfrm>
        </p:spPr>
        <p:txBody>
          <a:bodyPr>
            <a:normAutofit/>
          </a:bodyPr>
          <a:lstStyle/>
          <a:p>
            <a:pPr algn="ctr"/>
            <a:r>
              <a:rPr lang="es-MX" sz="2800" b="1" dirty="0" smtClean="0">
                <a:solidFill>
                  <a:schemeClr val="tx1">
                    <a:lumMod val="50000"/>
                  </a:schemeClr>
                </a:solidFill>
                <a:effectLst/>
              </a:rPr>
              <a:t>“</a:t>
            </a:r>
            <a:r>
              <a:rPr lang="es-ES" sz="2800" b="1" dirty="0">
                <a:solidFill>
                  <a:schemeClr val="tx1">
                    <a:lumMod val="50000"/>
                  </a:schemeClr>
                </a:solidFill>
                <a:effectLst/>
              </a:rPr>
              <a:t>Evaluación del uso de SILA-MAX en la calidad fermentativa del ensilado de fréjol </a:t>
            </a:r>
            <a:r>
              <a:rPr lang="es-ES" sz="2800" b="1" dirty="0" err="1">
                <a:solidFill>
                  <a:schemeClr val="tx1">
                    <a:lumMod val="50000"/>
                  </a:schemeClr>
                </a:solidFill>
                <a:effectLst/>
              </a:rPr>
              <a:t>mungo</a:t>
            </a:r>
            <a:r>
              <a:rPr lang="es-ES" sz="2800" b="1" dirty="0">
                <a:solidFill>
                  <a:schemeClr val="tx1">
                    <a:lumMod val="50000"/>
                  </a:schemeClr>
                </a:solidFill>
                <a:effectLst/>
              </a:rPr>
              <a:t> (</a:t>
            </a:r>
            <a:r>
              <a:rPr lang="es-ES" sz="2800" b="1" i="1" dirty="0" err="1">
                <a:solidFill>
                  <a:schemeClr val="tx1">
                    <a:lumMod val="50000"/>
                  </a:schemeClr>
                </a:solidFill>
                <a:effectLst/>
              </a:rPr>
              <a:t>Vigna</a:t>
            </a:r>
            <a:r>
              <a:rPr lang="es-ES" sz="2800" b="1" i="1" dirty="0">
                <a:solidFill>
                  <a:schemeClr val="tx1">
                    <a:lumMod val="50000"/>
                  </a:schemeClr>
                </a:solidFill>
                <a:effectLst/>
              </a:rPr>
              <a:t> radiata</a:t>
            </a:r>
            <a:r>
              <a:rPr lang="es-ES" sz="2800" b="1" dirty="0">
                <a:solidFill>
                  <a:schemeClr val="tx1">
                    <a:lumMod val="50000"/>
                  </a:schemeClr>
                </a:solidFill>
                <a:effectLst/>
              </a:rPr>
              <a:t> L. </a:t>
            </a:r>
            <a:r>
              <a:rPr lang="es-ES" sz="2800" b="1" dirty="0" err="1">
                <a:solidFill>
                  <a:schemeClr val="tx1">
                    <a:lumMod val="50000"/>
                  </a:schemeClr>
                </a:solidFill>
                <a:effectLst/>
              </a:rPr>
              <a:t>Wilczek</a:t>
            </a:r>
            <a:r>
              <a:rPr lang="es-ES" sz="2800" b="1" dirty="0">
                <a:solidFill>
                  <a:schemeClr val="tx1">
                    <a:lumMod val="50000"/>
                  </a:schemeClr>
                </a:solidFill>
                <a:effectLst/>
              </a:rPr>
              <a:t>), sometido a dos tiempos de </a:t>
            </a:r>
            <a:r>
              <a:rPr lang="es-ES" sz="2800" b="1" dirty="0" smtClean="0">
                <a:solidFill>
                  <a:schemeClr val="tx1">
                    <a:lumMod val="50000"/>
                  </a:schemeClr>
                </a:solidFill>
                <a:effectLst/>
              </a:rPr>
              <a:t>conservación”</a:t>
            </a:r>
            <a:endParaRPr lang="es-ES" sz="2800" b="1" dirty="0">
              <a:solidFill>
                <a:schemeClr val="tx1">
                  <a:lumMod val="50000"/>
                </a:schemeClr>
              </a:solidFill>
              <a:effectLst/>
            </a:endParaRPr>
          </a:p>
        </p:txBody>
      </p:sp>
      <p:sp>
        <p:nvSpPr>
          <p:cNvPr id="3" name="Subtítulo 2"/>
          <p:cNvSpPr>
            <a:spLocks noGrp="1"/>
          </p:cNvSpPr>
          <p:nvPr>
            <p:ph type="subTitle" idx="1"/>
          </p:nvPr>
        </p:nvSpPr>
        <p:spPr>
          <a:xfrm>
            <a:off x="1701924" y="4221088"/>
            <a:ext cx="8664965" cy="1952236"/>
          </a:xfrm>
        </p:spPr>
        <p:txBody>
          <a:bodyPr>
            <a:normAutofit/>
          </a:bodyPr>
          <a:lstStyle/>
          <a:p>
            <a:pPr marL="0" indent="0" algn="ctr">
              <a:spcBef>
                <a:spcPts val="0"/>
              </a:spcBef>
              <a:buNone/>
            </a:pPr>
            <a:r>
              <a:rPr lang="es-ES" noProof="1" smtClean="0">
                <a:solidFill>
                  <a:schemeClr val="tx2">
                    <a:lumMod val="95000"/>
                    <a:lumOff val="5000"/>
                  </a:schemeClr>
                </a:solidFill>
              </a:rPr>
              <a:t>Autor: Andrea Carolina Luna Chávez.</a:t>
            </a:r>
          </a:p>
          <a:p>
            <a:pPr marL="0" indent="0" algn="ctr">
              <a:spcBef>
                <a:spcPts val="0"/>
              </a:spcBef>
              <a:buNone/>
            </a:pPr>
            <a:endParaRPr lang="es-ES" sz="2000" b="0" i="0" noProof="1">
              <a:solidFill>
                <a:schemeClr val="tx2">
                  <a:lumMod val="95000"/>
                  <a:lumOff val="5000"/>
                </a:schemeClr>
              </a:solidFill>
            </a:endParaRPr>
          </a:p>
          <a:p>
            <a:pPr marL="0" indent="0" algn="ctr">
              <a:spcBef>
                <a:spcPts val="0"/>
              </a:spcBef>
              <a:buNone/>
            </a:pPr>
            <a:r>
              <a:rPr lang="es-ES" noProof="1" smtClean="0">
                <a:solidFill>
                  <a:schemeClr val="tx2">
                    <a:lumMod val="95000"/>
                    <a:lumOff val="5000"/>
                  </a:schemeClr>
                </a:solidFill>
              </a:rPr>
              <a:t>Director: </a:t>
            </a:r>
            <a:r>
              <a:rPr lang="es-ES" noProof="1" smtClean="0">
                <a:solidFill>
                  <a:schemeClr val="tx2">
                    <a:lumMod val="95000"/>
                    <a:lumOff val="5000"/>
                  </a:schemeClr>
                </a:solidFill>
              </a:rPr>
              <a:t>Mgs</a:t>
            </a:r>
            <a:r>
              <a:rPr lang="es-ES" noProof="1" smtClean="0">
                <a:solidFill>
                  <a:schemeClr val="tx2">
                    <a:lumMod val="95000"/>
                    <a:lumOff val="5000"/>
                  </a:schemeClr>
                </a:solidFill>
              </a:rPr>
              <a:t>. Gelacio Antonio Goméz Mendoza</a:t>
            </a:r>
          </a:p>
          <a:p>
            <a:pPr marL="0" indent="0" algn="ctr">
              <a:spcBef>
                <a:spcPts val="0"/>
              </a:spcBef>
              <a:buNone/>
            </a:pPr>
            <a:endParaRPr lang="es-ES" sz="2000" b="0" i="0" noProof="1">
              <a:solidFill>
                <a:schemeClr val="tx2">
                  <a:lumMod val="95000"/>
                  <a:lumOff val="5000"/>
                </a:schemeClr>
              </a:solidFill>
            </a:endParaRPr>
          </a:p>
          <a:p>
            <a:pPr marL="0" indent="0" algn="ctr">
              <a:spcBef>
                <a:spcPts val="0"/>
              </a:spcBef>
              <a:buNone/>
            </a:pPr>
            <a:endParaRPr lang="es-ES" noProof="1" smtClean="0">
              <a:solidFill>
                <a:schemeClr val="tx2">
                  <a:lumMod val="95000"/>
                  <a:lumOff val="5000"/>
                </a:schemeClr>
              </a:solidFill>
            </a:endParaRPr>
          </a:p>
          <a:p>
            <a:pPr marL="0" indent="0" algn="ctr">
              <a:spcBef>
                <a:spcPts val="0"/>
              </a:spcBef>
              <a:buNone/>
            </a:pPr>
            <a:r>
              <a:rPr lang="es-ES" sz="2000" b="0" i="0" noProof="1" smtClean="0">
                <a:solidFill>
                  <a:schemeClr val="tx2">
                    <a:lumMod val="95000"/>
                    <a:lumOff val="5000"/>
                  </a:schemeClr>
                </a:solidFill>
              </a:rPr>
              <a:t>Santo Domingo de los Tsáchilas - 2021</a:t>
            </a:r>
            <a:endParaRPr lang="es-ES" sz="2000" b="0" i="0" noProof="1">
              <a:solidFill>
                <a:schemeClr val="tx2">
                  <a:lumMod val="95000"/>
                  <a:lumOff val="5000"/>
                </a:schemeClr>
              </a:solidFill>
            </a:endParaRPr>
          </a:p>
        </p:txBody>
      </p:sp>
      <p:pic>
        <p:nvPicPr>
          <p:cNvPr id="6" name="Picture 2" descr="C:\Users\Usuario\Desktop\ESPE\imagenes\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884" y="189852"/>
            <a:ext cx="7221455" cy="1344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Usuario\Desktop\ESPE\imagenes\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724" y="0"/>
            <a:ext cx="1872208" cy="1718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0229" y="476672"/>
            <a:ext cx="2156488" cy="523220"/>
          </a:xfrm>
          <a:prstGeom prst="rect">
            <a:avLst/>
          </a:prstGeom>
        </p:spPr>
        <p:txBody>
          <a:bodyPr wrap="none">
            <a:spAutoFit/>
          </a:bodyPr>
          <a:lstStyle/>
          <a:p>
            <a:r>
              <a:rPr lang="es-ES" sz="2800" b="1" dirty="0" smtClean="0"/>
              <a:t>Laboratorio</a:t>
            </a:r>
            <a:endParaRPr lang="es-ES" sz="2800" dirty="0"/>
          </a:p>
        </p:txBody>
      </p:sp>
      <p:sp>
        <p:nvSpPr>
          <p:cNvPr id="6" name="Rectángulo 5"/>
          <p:cNvSpPr/>
          <p:nvPr/>
        </p:nvSpPr>
        <p:spPr>
          <a:xfrm>
            <a:off x="405780" y="1333786"/>
            <a:ext cx="11089232" cy="923330"/>
          </a:xfrm>
          <a:prstGeom prst="rect">
            <a:avLst/>
          </a:prstGeom>
        </p:spPr>
        <p:txBody>
          <a:bodyPr wrap="square">
            <a:spAutoFit/>
          </a:bodyPr>
          <a:lstStyle/>
          <a:p>
            <a:pPr indent="900430" algn="just">
              <a:spcAft>
                <a:spcPts val="0"/>
              </a:spcAft>
            </a:pPr>
            <a:r>
              <a:rPr lang="es-ES" dirty="0" smtClean="0">
                <a:solidFill>
                  <a:srgbClr val="000000"/>
                </a:solidFill>
                <a:latin typeface="Arial" panose="020B0604020202020204" pitchFamily="34" charset="0"/>
                <a:ea typeface="Calibri" panose="020F0502020204030204" pitchFamily="34" charset="0"/>
              </a:rPr>
              <a:t>Se tomó muestras de 1 kg </a:t>
            </a:r>
            <a:r>
              <a:rPr lang="es-ES" dirty="0">
                <a:solidFill>
                  <a:srgbClr val="000000"/>
                </a:solidFill>
                <a:latin typeface="Arial" panose="020B0604020202020204" pitchFamily="34" charset="0"/>
                <a:ea typeface="Calibri" panose="020F0502020204030204" pitchFamily="34" charset="0"/>
              </a:rPr>
              <a:t>de ensilado de fréjol </a:t>
            </a:r>
            <a:r>
              <a:rPr lang="es-ES" dirty="0" err="1" smtClean="0">
                <a:solidFill>
                  <a:srgbClr val="000000"/>
                </a:solidFill>
                <a:latin typeface="Arial" panose="020B0604020202020204" pitchFamily="34" charset="0"/>
                <a:ea typeface="Calibri" panose="020F0502020204030204" pitchFamily="34" charset="0"/>
              </a:rPr>
              <a:t>mungo</a:t>
            </a:r>
            <a:r>
              <a:rPr lang="es-ES" dirty="0" smtClean="0">
                <a:solidFill>
                  <a:srgbClr val="000000"/>
                </a:solidFill>
                <a:latin typeface="Arial" panose="020B0604020202020204" pitchFamily="34" charset="0"/>
                <a:ea typeface="Calibri" panose="020F0502020204030204" pitchFamily="34" charset="0"/>
              </a:rPr>
              <a:t>, después </a:t>
            </a:r>
            <a:r>
              <a:rPr lang="es-ES" dirty="0">
                <a:solidFill>
                  <a:srgbClr val="000000"/>
                </a:solidFill>
                <a:latin typeface="Arial" panose="020B0604020202020204" pitchFamily="34" charset="0"/>
                <a:ea typeface="Calibri" panose="020F0502020204030204" pitchFamily="34" charset="0"/>
              </a:rPr>
              <a:t>de ser abierto los silos en los días 30 y 60. Las muestras fueron llevadas al “Laboratorio de Análisis Químico Agropecuario AGROLAB” en la ciudad de Santo Domingo, para realizar los análisis </a:t>
            </a:r>
            <a:r>
              <a:rPr lang="es-ES" dirty="0" smtClean="0">
                <a:solidFill>
                  <a:srgbClr val="000000"/>
                </a:solidFill>
                <a:latin typeface="Arial" panose="020B0604020202020204" pitchFamily="34" charset="0"/>
                <a:ea typeface="Calibri" panose="020F0502020204030204" pitchFamily="34" charset="0"/>
              </a:rPr>
              <a:t>mencionados a continuación:</a:t>
            </a:r>
            <a:endParaRPr lang="es-ES" sz="20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504432176"/>
              </p:ext>
            </p:extLst>
          </p:nvPr>
        </p:nvGraphicFramePr>
        <p:xfrm>
          <a:off x="1769284" y="2591013"/>
          <a:ext cx="8213559" cy="3753669"/>
        </p:xfrm>
        <a:graphic>
          <a:graphicData uri="http://schemas.openxmlformats.org/drawingml/2006/table">
            <a:tbl>
              <a:tblPr firstRow="1" firstCol="1" bandRow="1">
                <a:tableStyleId>{5C22544A-7EE6-4342-B048-85BDC9FD1C3A}</a:tableStyleId>
              </a:tblPr>
              <a:tblGrid>
                <a:gridCol w="3246078"/>
                <a:gridCol w="2188643"/>
                <a:gridCol w="2778838"/>
              </a:tblGrid>
              <a:tr h="719813">
                <a:tc>
                  <a:txBody>
                    <a:bodyPr/>
                    <a:lstStyle/>
                    <a:p>
                      <a:pPr algn="ctr">
                        <a:lnSpc>
                          <a:spcPct val="150000"/>
                        </a:lnSpc>
                        <a:spcAft>
                          <a:spcPts val="0"/>
                        </a:spcAft>
                      </a:pPr>
                      <a:r>
                        <a:rPr lang="es-ES" sz="1800" dirty="0">
                          <a:solidFill>
                            <a:schemeClr val="tx1">
                              <a:lumMod val="50000"/>
                            </a:schemeClr>
                          </a:solidFill>
                          <a:effectLst/>
                        </a:rPr>
                        <a:t>Parámetros</a:t>
                      </a:r>
                      <a:endParaRPr lang="es-E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dirty="0">
                          <a:solidFill>
                            <a:schemeClr val="tx1">
                              <a:lumMod val="50000"/>
                            </a:schemeClr>
                          </a:solidFill>
                          <a:effectLst/>
                        </a:rPr>
                        <a:t>Método</a:t>
                      </a:r>
                      <a:endParaRPr lang="es-E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dirty="0">
                          <a:solidFill>
                            <a:schemeClr val="tx1">
                              <a:lumMod val="50000"/>
                            </a:schemeClr>
                          </a:solidFill>
                          <a:effectLst/>
                        </a:rPr>
                        <a:t>Método de referencia</a:t>
                      </a:r>
                      <a:endParaRPr lang="es-E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Humedad</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MO-LSAIA-01.01</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Proteína</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MO-LSAIA-01.04</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Extracto etéreo</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MO-LSAIA-01.03</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Ceniza</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MO-LSAIA-01.02</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Fibra</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MO-LSAIA-01.05</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Extracto libre de nitrógeno</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MO-LSAIA-01.06</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U, FLORIDA 1970</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3408">
                <a:tc>
                  <a:txBody>
                    <a:bodyPr/>
                    <a:lstStyle/>
                    <a:p>
                      <a:pPr algn="ctr">
                        <a:lnSpc>
                          <a:spcPct val="150000"/>
                        </a:lnSpc>
                        <a:spcAft>
                          <a:spcPts val="0"/>
                        </a:spcAft>
                      </a:pPr>
                      <a:r>
                        <a:rPr lang="es-ES" sz="1800">
                          <a:solidFill>
                            <a:schemeClr val="tx1">
                              <a:lumMod val="50000"/>
                            </a:schemeClr>
                          </a:solidFill>
                          <a:effectLst/>
                        </a:rPr>
                        <a:t>pH</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solidFill>
                            <a:schemeClr val="tx1">
                              <a:lumMod val="50000"/>
                            </a:schemeClr>
                          </a:solidFill>
                          <a:effectLst/>
                        </a:rPr>
                        <a:t>INEN 381</a:t>
                      </a:r>
                      <a:endParaRPr lang="es-ES" sz="1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dirty="0">
                          <a:solidFill>
                            <a:schemeClr val="tx1">
                              <a:lumMod val="50000"/>
                            </a:schemeClr>
                          </a:solidFill>
                          <a:effectLst/>
                        </a:rPr>
                        <a:t>INEN 381</a:t>
                      </a:r>
                      <a:endParaRPr lang="es-E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0817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6736" y="149968"/>
            <a:ext cx="6960839" cy="777206"/>
          </a:xfrm>
        </p:spPr>
        <p:txBody>
          <a:bodyPr/>
          <a:lstStyle/>
          <a:p>
            <a:r>
              <a:rPr lang="es-ES" dirty="0" smtClean="0"/>
              <a:t>RESULTADOS Y DISCUSIONES</a:t>
            </a:r>
            <a:endParaRPr lang="es-ES" dirty="0"/>
          </a:p>
        </p:txBody>
      </p:sp>
      <p:sp>
        <p:nvSpPr>
          <p:cNvPr id="6" name="Rectángulo 5"/>
          <p:cNvSpPr/>
          <p:nvPr/>
        </p:nvSpPr>
        <p:spPr>
          <a:xfrm>
            <a:off x="259476" y="927174"/>
            <a:ext cx="2279214" cy="369332"/>
          </a:xfrm>
          <a:prstGeom prst="rect">
            <a:avLst/>
          </a:prstGeom>
        </p:spPr>
        <p:txBody>
          <a:bodyPr wrap="none">
            <a:spAutoFit/>
          </a:bodyPr>
          <a:lstStyle/>
          <a:p>
            <a:r>
              <a:rPr lang="es-MX" b="1" dirty="0" smtClean="0">
                <a:latin typeface="Arial" panose="020B0604020202020204" pitchFamily="34" charset="0"/>
                <a:ea typeface="Calibri" panose="020F0502020204030204" pitchFamily="34" charset="0"/>
              </a:rPr>
              <a:t>Variable fisiológica</a:t>
            </a:r>
            <a:endParaRPr lang="en-US" dirty="0"/>
          </a:p>
        </p:txBody>
      </p:sp>
      <p:sp>
        <p:nvSpPr>
          <p:cNvPr id="4" name="Rectángulo 3"/>
          <p:cNvSpPr/>
          <p:nvPr/>
        </p:nvSpPr>
        <p:spPr>
          <a:xfrm>
            <a:off x="2926060" y="1160341"/>
            <a:ext cx="5224507" cy="463075"/>
          </a:xfrm>
          <a:prstGeom prst="rect">
            <a:avLst/>
          </a:prstGeom>
        </p:spPr>
        <p:txBody>
          <a:bodyPr wrap="none">
            <a:spAutoFit/>
          </a:bodyPr>
          <a:lstStyle/>
          <a:p>
            <a:pPr>
              <a:lnSpc>
                <a:spcPct val="150000"/>
              </a:lnSpc>
              <a:spcBef>
                <a:spcPts val="200"/>
              </a:spcBef>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Margen de producción de forraje por hectárea</a:t>
            </a:r>
            <a:endParaRPr lang="es-E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5302324" y="3212976"/>
            <a:ext cx="6092825" cy="2677656"/>
          </a:xfrm>
          <a:prstGeom prst="rect">
            <a:avLst/>
          </a:prstGeom>
        </p:spPr>
        <p:txBody>
          <a:bodyPr>
            <a:spAutoFit/>
          </a:bodyPr>
          <a:lstStyle/>
          <a:p>
            <a:pPr indent="900430">
              <a:lnSpc>
                <a:spcPct val="150000"/>
              </a:lnSpc>
              <a:spcAft>
                <a:spcPts val="800"/>
              </a:spcAft>
            </a:pP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corte del fréjol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se realizó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 los 50 </a:t>
            </a:r>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días después de la emergencia del cultivo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y tomando en cuenta que la densidad poblacional es de 62 500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plts</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/ha se determinó una producción forrajera de 8500 kg/hectárea. Dicho rendimiento supera el valor de 7000 kg/hectárea mencionado por </a:t>
            </a: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C"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Peters</a:t>
            </a: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Franco, Schmidt, &amp; Hincapié, 2012)</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985777154"/>
              </p:ext>
            </p:extLst>
          </p:nvPr>
        </p:nvGraphicFramePr>
        <p:xfrm>
          <a:off x="549796" y="2780928"/>
          <a:ext cx="3672408" cy="3789174"/>
        </p:xfrm>
        <a:graphic>
          <a:graphicData uri="http://schemas.openxmlformats.org/drawingml/2006/table">
            <a:tbl>
              <a:tblPr firstRow="1" firstCol="1" bandRow="1">
                <a:tableStyleId>{21E4AEA4-8DFA-4A89-87EB-49C32662AFE0}</a:tableStyleId>
              </a:tblPr>
              <a:tblGrid>
                <a:gridCol w="1836204"/>
                <a:gridCol w="1836204"/>
              </a:tblGrid>
              <a:tr h="612407">
                <a:tc>
                  <a:txBody>
                    <a:bodyPr/>
                    <a:lstStyle/>
                    <a:p>
                      <a:pPr algn="ctr">
                        <a:lnSpc>
                          <a:spcPct val="150000"/>
                        </a:lnSpc>
                        <a:spcAft>
                          <a:spcPts val="0"/>
                        </a:spcAft>
                      </a:pPr>
                      <a:r>
                        <a:rPr lang="es-ES" sz="1200" b="1" dirty="0">
                          <a:solidFill>
                            <a:schemeClr val="tx1"/>
                          </a:solidFill>
                          <a:effectLst/>
                        </a:rPr>
                        <a:t>Número de Planta</a:t>
                      </a:r>
                      <a:endParaRPr lang="es-E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Peso (g)</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dirty="0">
                          <a:solidFill>
                            <a:schemeClr val="tx1"/>
                          </a:solidFill>
                          <a:effectLst/>
                        </a:rPr>
                        <a:t>1</a:t>
                      </a:r>
                      <a:endParaRPr lang="es-E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131</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2</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129</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3</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115</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4</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114</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5</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136</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6</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79</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7</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286</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8</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125</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9</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a:solidFill>
                            <a:schemeClr val="tx1"/>
                          </a:solidFill>
                          <a:effectLst/>
                        </a:rPr>
                        <a:t>113</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dirty="0">
                          <a:solidFill>
                            <a:schemeClr val="tx1"/>
                          </a:solidFill>
                          <a:effectLst/>
                        </a:rPr>
                        <a:t>10</a:t>
                      </a:r>
                      <a:endParaRPr lang="es-E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dirty="0">
                          <a:solidFill>
                            <a:schemeClr val="tx1"/>
                          </a:solidFill>
                          <a:effectLst/>
                        </a:rPr>
                        <a:t>132</a:t>
                      </a:r>
                      <a:endParaRPr lang="es-E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8797">
                <a:tc>
                  <a:txBody>
                    <a:bodyPr/>
                    <a:lstStyle/>
                    <a:p>
                      <a:pPr algn="ctr">
                        <a:lnSpc>
                          <a:spcPct val="150000"/>
                        </a:lnSpc>
                        <a:spcAft>
                          <a:spcPts val="0"/>
                        </a:spcAft>
                      </a:pPr>
                      <a:r>
                        <a:rPr lang="es-ES" sz="1200" b="1">
                          <a:solidFill>
                            <a:schemeClr val="tx1"/>
                          </a:solidFill>
                          <a:effectLst/>
                        </a:rPr>
                        <a:t>Media</a:t>
                      </a:r>
                      <a:endParaRPr lang="es-E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200" b="1" dirty="0">
                          <a:solidFill>
                            <a:schemeClr val="tx1"/>
                          </a:solidFill>
                          <a:effectLst/>
                        </a:rPr>
                        <a:t>136</a:t>
                      </a:r>
                      <a:endParaRPr lang="es-E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3" name="Rectángulo 2"/>
          <p:cNvSpPr/>
          <p:nvPr/>
        </p:nvSpPr>
        <p:spPr>
          <a:xfrm>
            <a:off x="90418" y="1526198"/>
            <a:ext cx="4896544" cy="1205458"/>
          </a:xfrm>
          <a:prstGeom prst="rect">
            <a:avLst/>
          </a:prstGeom>
        </p:spPr>
        <p:txBody>
          <a:bodyPr wrap="square">
            <a:spAutoFit/>
          </a:bodyPr>
          <a:lstStyle/>
          <a:p>
            <a:pPr>
              <a:spcAft>
                <a:spcPts val="1000"/>
              </a:spcAft>
            </a:pPr>
            <a:r>
              <a:rPr lang="es-ES" sz="16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7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Peso de las plantas tomadas como referencia para determinar la producción forrajera por hectárea del frejol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5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532" y="404664"/>
            <a:ext cx="5184576" cy="864096"/>
          </a:xfrm>
        </p:spPr>
        <p:txBody>
          <a:bodyPr>
            <a:normAutofit fontScale="90000"/>
          </a:bodyPr>
          <a:lstStyle/>
          <a:p>
            <a:r>
              <a:rPr lang="es-MX" sz="3200" b="1" i="1" dirty="0"/>
              <a:t>Análisis Bromatológicos</a:t>
            </a:r>
            <a:r>
              <a:rPr lang="en-US" b="1" dirty="0"/>
              <a:t/>
            </a:r>
            <a:br>
              <a:rPr lang="en-US" b="1"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492504724"/>
              </p:ext>
            </p:extLst>
          </p:nvPr>
        </p:nvGraphicFramePr>
        <p:xfrm>
          <a:off x="333772" y="1045672"/>
          <a:ext cx="10657184" cy="5809380"/>
        </p:xfrm>
        <a:graphic>
          <a:graphicData uri="http://schemas.openxmlformats.org/drawingml/2006/table">
            <a:tbl>
              <a:tblPr firstRow="1" firstCol="1" bandRow="1">
                <a:tableStyleId>{00A15C55-8517-42AA-B614-E9B94910E393}</a:tableStyleId>
              </a:tblPr>
              <a:tblGrid>
                <a:gridCol w="2325343"/>
                <a:gridCol w="1472793"/>
                <a:gridCol w="1270998"/>
                <a:gridCol w="1827061"/>
                <a:gridCol w="1024685"/>
                <a:gridCol w="1008112"/>
                <a:gridCol w="1080120"/>
                <a:gridCol w="648072"/>
              </a:tblGrid>
              <a:tr h="330588">
                <a:tc>
                  <a:txBody>
                    <a:bodyPr/>
                    <a:lstStyle/>
                    <a:p>
                      <a:pPr algn="ctr">
                        <a:lnSpc>
                          <a:spcPct val="107000"/>
                        </a:lnSpc>
                        <a:spcAft>
                          <a:spcPts val="0"/>
                        </a:spcAft>
                      </a:pPr>
                      <a:r>
                        <a:rPr lang="es-ES" sz="1400" dirty="0">
                          <a:solidFill>
                            <a:schemeClr val="tx1"/>
                          </a:solidFill>
                          <a:effectLst/>
                        </a:rPr>
                        <a:t>Tratamientos/Repeticiones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Humedad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Proteína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Extracto etéreo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Ceniza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Fibra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E.L.N.N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pH</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T1R1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78,04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20,19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18,26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28,98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30,47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4,99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T1R2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77,70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21,73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20,32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28,16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27,73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5,10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T1R3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80,50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19,42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20,62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30,00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27,55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5,12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T2R1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77,71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19,63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24,58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29,02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24,36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5,57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dirty="0">
                          <a:solidFill>
                            <a:schemeClr val="tx1"/>
                          </a:solidFill>
                          <a:effectLst/>
                        </a:rPr>
                        <a:t>T2R2</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79,91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19,75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20,92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31,02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25,89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5,52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T2R3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77,40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18,92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2,68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22,62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30,98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24,80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5,48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T3R1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81,34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22,07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13,03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30,22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31,85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4,87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T3R2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81,24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22,75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12,72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29,98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32,17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4,80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T3R3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81,63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21,32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12,36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30,70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32,65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5,08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T4R1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81,95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23,38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11,98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33,30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28,38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5,26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T4R2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82,69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23,31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2,59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12,56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32,10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29,44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5,22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T4R3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81,40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21,82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12,71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32,62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29,84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5,28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T5R1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75,67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19,13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23,61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30,90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23,94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5,32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T5R2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78,74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21,56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20,02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33,02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22,51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5,45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T5R3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78,38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19,38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2,59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22,59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29,86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25,58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5,48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T6R1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77,32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18,88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2,63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24,92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31,91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21,66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5,57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T6R2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80,25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20,69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22,59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34,26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19,47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5,55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T6R3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79,46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18,71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2,94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23,07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31,70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23,58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5,62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T7R1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82,47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21,92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14,07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31,50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30,26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5,33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T7R2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81,10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22,00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12,73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32,07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30,46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5,39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T7R3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83,04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22,09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13,13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32,17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30,19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5,31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T8R1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83,69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21,19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13,17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35,26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27,49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5,41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T8R2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82,65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21,16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2,82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12,66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35,72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27,64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5,35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r h="175534">
                <a:tc>
                  <a:txBody>
                    <a:bodyPr/>
                    <a:lstStyle/>
                    <a:p>
                      <a:pPr algn="ctr">
                        <a:lnSpc>
                          <a:spcPct val="107000"/>
                        </a:lnSpc>
                        <a:spcAft>
                          <a:spcPts val="0"/>
                        </a:spcAft>
                      </a:pPr>
                      <a:r>
                        <a:rPr lang="es-ES" sz="1400">
                          <a:solidFill>
                            <a:schemeClr val="tx1"/>
                          </a:solidFill>
                          <a:effectLst/>
                        </a:rPr>
                        <a:t>T8R3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83,76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22,07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2,49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13,12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34,10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a:solidFill>
                            <a:schemeClr val="tx1"/>
                          </a:solidFill>
                          <a:effectLst/>
                        </a:rPr>
                        <a:t>27,77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c>
                  <a:txBody>
                    <a:bodyPr/>
                    <a:lstStyle/>
                    <a:p>
                      <a:pPr algn="ctr">
                        <a:lnSpc>
                          <a:spcPct val="107000"/>
                        </a:lnSpc>
                        <a:spcAft>
                          <a:spcPts val="0"/>
                        </a:spcAft>
                      </a:pPr>
                      <a:r>
                        <a:rPr lang="es-ES" sz="1400" dirty="0">
                          <a:solidFill>
                            <a:schemeClr val="tx1"/>
                          </a:solidFill>
                          <a:effectLst/>
                        </a:rPr>
                        <a:t>5,43</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1" marR="37781" marT="0" marB="0" anchor="b"/>
                </a:tc>
              </a:tr>
            </a:tbl>
          </a:graphicData>
        </a:graphic>
      </p:graphicFrame>
      <p:sp>
        <p:nvSpPr>
          <p:cNvPr id="3" name="Rectángulo 2"/>
          <p:cNvSpPr/>
          <p:nvPr/>
        </p:nvSpPr>
        <p:spPr>
          <a:xfrm>
            <a:off x="189756" y="332656"/>
            <a:ext cx="9887172" cy="713016"/>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8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Resultado de variables bromatológicas del ensilaje de fréjol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94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6107" y="980728"/>
            <a:ext cx="5300234" cy="959237"/>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9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contenido de humedad del ensilado de fréjol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3" y="2032635"/>
            <a:ext cx="5612271" cy="2808312"/>
          </a:xfrm>
          <a:prstGeom prst="rect">
            <a:avLst/>
          </a:prstGeom>
        </p:spPr>
      </p:pic>
      <p:sp>
        <p:nvSpPr>
          <p:cNvPr id="9" name="Rectángulo 8"/>
          <p:cNvSpPr/>
          <p:nvPr/>
        </p:nvSpPr>
        <p:spPr>
          <a:xfrm>
            <a:off x="261764" y="241727"/>
            <a:ext cx="2191626" cy="646331"/>
          </a:xfrm>
          <a:prstGeom prst="rect">
            <a:avLst/>
          </a:prstGeom>
        </p:spPr>
        <p:txBody>
          <a:bodyPr wrap="none">
            <a:spAutoFit/>
          </a:bodyPr>
          <a:lstStyle/>
          <a:p>
            <a:r>
              <a:rPr lang="es-MX" sz="3600" b="1" i="1" dirty="0" smtClean="0"/>
              <a:t>Humedad</a:t>
            </a:r>
            <a:endParaRPr lang="es-ES" sz="3600" dirty="0"/>
          </a:p>
        </p:txBody>
      </p:sp>
      <p:sp>
        <p:nvSpPr>
          <p:cNvPr id="11" name="Rectángulo 10"/>
          <p:cNvSpPr/>
          <p:nvPr/>
        </p:nvSpPr>
        <p:spPr>
          <a:xfrm>
            <a:off x="6788225" y="980727"/>
            <a:ext cx="5400600" cy="959237"/>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4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el contenido de humedad en el factor B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52" y="2032634"/>
            <a:ext cx="5184576" cy="2692509"/>
          </a:xfrm>
          <a:prstGeom prst="rect">
            <a:avLst/>
          </a:prstGeom>
        </p:spPr>
      </p:pic>
      <p:sp>
        <p:nvSpPr>
          <p:cNvPr id="13" name="Rectángulo 12"/>
          <p:cNvSpPr/>
          <p:nvPr/>
        </p:nvSpPr>
        <p:spPr>
          <a:xfrm>
            <a:off x="146107" y="5013175"/>
            <a:ext cx="5600172" cy="1323439"/>
          </a:xfrm>
          <a:prstGeom prst="rect">
            <a:avLst/>
          </a:prstGeom>
        </p:spPr>
        <p:txBody>
          <a:bodyPr wrap="square">
            <a:spAutoFit/>
          </a:bodyPr>
          <a:lstStyle/>
          <a:p>
            <a:pPr algn="just"/>
            <a:r>
              <a:rPr lang="es-EC" sz="1600" dirty="0" smtClean="0">
                <a:solidFill>
                  <a:schemeClr val="tx1">
                    <a:lumMod val="75000"/>
                  </a:schemeClr>
                </a:solidFill>
                <a:latin typeface="Arial" panose="020B0604020202020204" pitchFamily="34" charset="0"/>
                <a:cs typeface="Arial" panose="020B0604020202020204" pitchFamily="34" charset="0"/>
              </a:rPr>
              <a:t>Al </a:t>
            </a:r>
            <a:r>
              <a:rPr lang="es-EC" sz="1600" dirty="0">
                <a:solidFill>
                  <a:schemeClr val="tx1">
                    <a:lumMod val="75000"/>
                  </a:schemeClr>
                </a:solidFill>
                <a:latin typeface="Arial" panose="020B0604020202020204" pitchFamily="34" charset="0"/>
                <a:cs typeface="Arial" panose="020B0604020202020204" pitchFamily="34" charset="0"/>
              </a:rPr>
              <a:t>aplicar el inoculante </a:t>
            </a:r>
            <a:r>
              <a:rPr lang="es-EC" sz="1600" dirty="0" err="1">
                <a:solidFill>
                  <a:schemeClr val="tx1">
                    <a:lumMod val="75000"/>
                  </a:schemeClr>
                </a:solidFill>
                <a:latin typeface="Arial" panose="020B0604020202020204" pitchFamily="34" charset="0"/>
                <a:cs typeface="Arial" panose="020B0604020202020204" pitchFamily="34" charset="0"/>
              </a:rPr>
              <a:t>Sila</a:t>
            </a:r>
            <a:r>
              <a:rPr lang="es-EC" sz="1600" dirty="0">
                <a:solidFill>
                  <a:schemeClr val="tx1">
                    <a:lumMod val="75000"/>
                  </a:schemeClr>
                </a:solidFill>
                <a:latin typeface="Arial" panose="020B0604020202020204" pitchFamily="34" charset="0"/>
                <a:cs typeface="Arial" panose="020B0604020202020204" pitchFamily="34" charset="0"/>
              </a:rPr>
              <a:t>-Max en el ensilado, </a:t>
            </a:r>
            <a:r>
              <a:rPr lang="es-EC" sz="1600" dirty="0" smtClean="0">
                <a:solidFill>
                  <a:schemeClr val="tx1">
                    <a:lumMod val="75000"/>
                  </a:schemeClr>
                </a:solidFill>
                <a:latin typeface="Arial" panose="020B0604020202020204" pitchFamily="34" charset="0"/>
                <a:cs typeface="Arial" panose="020B0604020202020204" pitchFamily="34" charset="0"/>
              </a:rPr>
              <a:t>disminuye </a:t>
            </a:r>
            <a:r>
              <a:rPr lang="es-EC" sz="1600" dirty="0">
                <a:solidFill>
                  <a:schemeClr val="tx1">
                    <a:lumMod val="75000"/>
                  </a:schemeClr>
                </a:solidFill>
                <a:latin typeface="Arial" panose="020B0604020202020204" pitchFamily="34" charset="0"/>
                <a:cs typeface="Arial" panose="020B0604020202020204" pitchFamily="34" charset="0"/>
              </a:rPr>
              <a:t>la humedad en un 3,83%, favoreciendo el proceso de </a:t>
            </a:r>
            <a:r>
              <a:rPr lang="es-EC" sz="1600" dirty="0" smtClean="0">
                <a:solidFill>
                  <a:schemeClr val="tx1">
                    <a:lumMod val="75000"/>
                  </a:schemeClr>
                </a:solidFill>
                <a:latin typeface="Arial" panose="020B0604020202020204" pitchFamily="34" charset="0"/>
                <a:cs typeface="Arial" panose="020B0604020202020204" pitchFamily="34" charset="0"/>
              </a:rPr>
              <a:t>fermentación </a:t>
            </a:r>
            <a:r>
              <a:rPr lang="es-EC" sz="1600" dirty="0">
                <a:solidFill>
                  <a:schemeClr val="tx1">
                    <a:lumMod val="75000"/>
                  </a:schemeClr>
                </a:solidFill>
                <a:latin typeface="Arial" panose="020B0604020202020204" pitchFamily="34" charset="0"/>
                <a:cs typeface="Arial" panose="020B0604020202020204" pitchFamily="34" charset="0"/>
              </a:rPr>
              <a:t>y colocando el valor obtenido muy cercano a lo mencionado </a:t>
            </a:r>
            <a:r>
              <a:rPr lang="es-EC" sz="1600" dirty="0" smtClean="0">
                <a:solidFill>
                  <a:schemeClr val="tx1">
                    <a:lumMod val="75000"/>
                  </a:schemeClr>
                </a:solidFill>
                <a:latin typeface="Arial" panose="020B0604020202020204" pitchFamily="34" charset="0"/>
                <a:cs typeface="Arial" panose="020B0604020202020204" pitchFamily="34" charset="0"/>
              </a:rPr>
              <a:t>por</a:t>
            </a:r>
            <a:r>
              <a:rPr lang="es-EC" sz="1600" dirty="0" smtClean="0">
                <a:solidFill>
                  <a:schemeClr val="tx1">
                    <a:lumMod val="75000"/>
                  </a:schemeClr>
                </a:solidFill>
                <a:latin typeface="Arial" panose="020B0604020202020204" pitchFamily="34" charset="0"/>
                <a:ea typeface="Calibri" panose="020F0502020204030204" pitchFamily="34" charset="0"/>
                <a:cs typeface="Arial" panose="020B0604020202020204" pitchFamily="34" charset="0"/>
              </a:rPr>
              <a:t> </a:t>
            </a:r>
            <a:r>
              <a:rPr lang="es-EC" sz="1600" dirty="0">
                <a:solidFill>
                  <a:schemeClr val="tx1">
                    <a:lumMod val="75000"/>
                  </a:schemeClr>
                </a:solidFill>
                <a:latin typeface="Arial" panose="020B0604020202020204" pitchFamily="34" charset="0"/>
                <a:ea typeface="Calibri" panose="020F0502020204030204" pitchFamily="34" charset="0"/>
              </a:rPr>
              <a:t>(</a:t>
            </a:r>
            <a:r>
              <a:rPr lang="es-EC" sz="1600" dirty="0" err="1">
                <a:solidFill>
                  <a:schemeClr val="tx1">
                    <a:lumMod val="75000"/>
                  </a:schemeClr>
                </a:solidFill>
                <a:latin typeface="Arial" panose="020B0604020202020204" pitchFamily="34" charset="0"/>
                <a:ea typeface="Calibri" panose="020F0502020204030204" pitchFamily="34" charset="0"/>
              </a:rPr>
              <a:t>Garcia</a:t>
            </a:r>
            <a:r>
              <a:rPr lang="es-EC" sz="1600" dirty="0">
                <a:solidFill>
                  <a:schemeClr val="tx1">
                    <a:lumMod val="75000"/>
                  </a:schemeClr>
                </a:solidFill>
                <a:latin typeface="Arial" panose="020B0604020202020204" pitchFamily="34" charset="0"/>
                <a:ea typeface="Calibri" panose="020F0502020204030204" pitchFamily="34" charset="0"/>
              </a:rPr>
              <a:t>, 2019) el contenido de humedad de un ensilaje se debe encontrar en un rango del </a:t>
            </a:r>
            <a:r>
              <a:rPr lang="es-EC" sz="1600" dirty="0" smtClean="0">
                <a:solidFill>
                  <a:schemeClr val="tx1">
                    <a:lumMod val="75000"/>
                  </a:schemeClr>
                </a:solidFill>
                <a:latin typeface="Arial" panose="020B0604020202020204" pitchFamily="34" charset="0"/>
                <a:ea typeface="Calibri" panose="020F0502020204030204" pitchFamily="34" charset="0"/>
              </a:rPr>
              <a:t>60-75 %.</a:t>
            </a:r>
            <a:endParaRPr lang="es-ES" sz="1600" dirty="0">
              <a:solidFill>
                <a:schemeClr val="tx1">
                  <a:lumMod val="75000"/>
                </a:schemeClr>
              </a:solidFill>
            </a:endParaRPr>
          </a:p>
        </p:txBody>
      </p:sp>
      <p:sp>
        <p:nvSpPr>
          <p:cNvPr id="14" name="Rectángulo 13"/>
          <p:cNvSpPr/>
          <p:nvPr/>
        </p:nvSpPr>
        <p:spPr>
          <a:xfrm>
            <a:off x="6216351" y="5013176"/>
            <a:ext cx="5422677" cy="1323439"/>
          </a:xfrm>
          <a:prstGeom prst="rect">
            <a:avLst/>
          </a:prstGeom>
        </p:spPr>
        <p:txBody>
          <a:bodyPr wrap="square">
            <a:spAutoFit/>
          </a:bodyPr>
          <a:lstStyle/>
          <a:p>
            <a:pPr algn="just">
              <a:spcAft>
                <a:spcPts val="80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Según (Herrera, 2010), el contenido de humedad del ensilaje es dependiente de los factores: tipo y edad de la planta, época del año, uso de inoculantes y fenología del cultivo, dando así severidad a los resultados mencionados anteriormente.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1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63677" y="148845"/>
            <a:ext cx="1985223" cy="646331"/>
          </a:xfrm>
          <a:prstGeom prst="rect">
            <a:avLst/>
          </a:prstGeom>
        </p:spPr>
        <p:txBody>
          <a:bodyPr wrap="none">
            <a:spAutoFit/>
          </a:bodyPr>
          <a:lstStyle/>
          <a:p>
            <a:r>
              <a:rPr lang="es-MX" sz="3600" b="1" i="1" dirty="0" smtClean="0"/>
              <a:t>Proteína</a:t>
            </a:r>
            <a:endParaRPr lang="es-ES" sz="3600" dirty="0"/>
          </a:p>
        </p:txBody>
      </p:sp>
      <p:sp>
        <p:nvSpPr>
          <p:cNvPr id="7" name="Rectángulo 6"/>
          <p:cNvSpPr/>
          <p:nvPr/>
        </p:nvSpPr>
        <p:spPr>
          <a:xfrm>
            <a:off x="201222" y="818209"/>
            <a:ext cx="5422676" cy="959237"/>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10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contenido de proteína del ensilado de fréjol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32" y="1800479"/>
            <a:ext cx="5482213" cy="2810267"/>
          </a:xfrm>
          <a:prstGeom prst="rect">
            <a:avLst/>
          </a:prstGeom>
        </p:spPr>
      </p:pic>
      <p:sp>
        <p:nvSpPr>
          <p:cNvPr id="9" name="Rectángulo 8"/>
          <p:cNvSpPr/>
          <p:nvPr/>
        </p:nvSpPr>
        <p:spPr>
          <a:xfrm>
            <a:off x="6814492" y="795176"/>
            <a:ext cx="4702596" cy="959237"/>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5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el contenido de proteína en el factor B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 y las repeticiones</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1800479"/>
            <a:ext cx="5926732" cy="2810267"/>
          </a:xfrm>
          <a:prstGeom prst="rect">
            <a:avLst/>
          </a:prstGeom>
        </p:spPr>
      </p:pic>
      <p:sp>
        <p:nvSpPr>
          <p:cNvPr id="12" name="Rectangle 1"/>
          <p:cNvSpPr>
            <a:spLocks noChangeArrowheads="1"/>
          </p:cNvSpPr>
          <p:nvPr/>
        </p:nvSpPr>
        <p:spPr bwMode="auto">
          <a:xfrm>
            <a:off x="263677" y="4725284"/>
            <a:ext cx="54263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Se superó el valor de 18% de proteína en el ensilaje de avena </a:t>
            </a:r>
            <a:r>
              <a:rPr kumimoji="0" lang="es-EC"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(Avena sativa</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Sauco </a:t>
            </a:r>
            <a:r>
              <a:rPr kumimoji="0" lang="es-EC"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C" sz="14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Sambucus</a:t>
            </a:r>
            <a:r>
              <a:rPr kumimoji="0" lang="es-EC"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C" sz="14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nigra</a:t>
            </a:r>
            <a:r>
              <a:rPr kumimoji="0" lang="es-EC"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obtenidos por (</a:t>
            </a:r>
            <a:r>
              <a:rPr kumimoji="0" lang="es-EC" sz="1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Apráez</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2012) y el valor de 13,26 de proteína obtenido por (</a:t>
            </a:r>
            <a:r>
              <a:rPr kumimoji="0" lang="es-EC" sz="1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Jimenez</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2005) en el ensilaje de </a:t>
            </a:r>
            <a:r>
              <a:rPr kumimoji="0" lang="es-EC" sz="1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Canavalia</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C"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S" sz="14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Canavalia</a:t>
            </a:r>
            <a:r>
              <a:rPr kumimoji="0" lang="es-ES"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S" sz="14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ensiformis</a:t>
            </a:r>
            <a:r>
              <a:rPr kumimoji="0" lang="es-ES" sz="14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(leguminosa). </a:t>
            </a:r>
            <a:endParaRPr kumimoji="0" lang="es-ES" sz="14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5950396" y="5473005"/>
            <a:ext cx="592538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C" sz="1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Sivanda</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1997) y (Umaña, 2012), la aplicación de inoculantes reduce el contenido de Nitrógeno amoniacal y por ende el contenido de proteína de los ensilajes, acción que se da para desarrollar un mejor proceso de fermentación, esta situación sustenta el porqué de la disminución de proteína del ensilaje con la adición del inoculante </a:t>
            </a:r>
            <a:r>
              <a:rPr kumimoji="0" lang="es-EC" sz="14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Sila</a:t>
            </a:r>
            <a:r>
              <a:rPr kumimoji="0" lang="es-EC"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-Max.</a:t>
            </a:r>
            <a:endParaRPr kumimoji="0" lang="es-ES" sz="1400" b="0" i="0" u="none" strike="noStrike" cap="none" normalizeH="0" baseline="0" dirty="0" smtClean="0">
              <a:ln>
                <a:noFill/>
              </a:ln>
              <a:solidFill>
                <a:schemeClr val="tx1"/>
              </a:solidFill>
              <a:effectLst/>
              <a:latin typeface="Arial" panose="020B0604020202020204" pitchFamily="34" charset="0"/>
            </a:endParaRPr>
          </a:p>
        </p:txBody>
      </p:sp>
      <p:sp>
        <p:nvSpPr>
          <p:cNvPr id="14" name="Rectángulo 13"/>
          <p:cNvSpPr/>
          <p:nvPr/>
        </p:nvSpPr>
        <p:spPr>
          <a:xfrm>
            <a:off x="208754" y="5894835"/>
            <a:ext cx="5411791" cy="954107"/>
          </a:xfrm>
          <a:prstGeom prst="rect">
            <a:avLst/>
          </a:prstGeom>
        </p:spPr>
        <p:txBody>
          <a:bodyPr wrap="square">
            <a:spAutoFit/>
          </a:bodyPr>
          <a:lstStyle/>
          <a:p>
            <a:pPr algn="just"/>
            <a:r>
              <a:rPr lang="es-EC" sz="1400" dirty="0">
                <a:solidFill>
                  <a:srgbClr val="000000"/>
                </a:solidFill>
                <a:latin typeface="Arial" panose="020B0604020202020204" pitchFamily="34" charset="0"/>
                <a:ea typeface="Calibri" panose="020F0502020204030204" pitchFamily="34" charset="0"/>
              </a:rPr>
              <a:t>Según (Cubero, 2008) la respuesta del uso de inoculantes sobre el nivel de proteína de los ensilajes es determinante por la especie forrajera a ensilar, tipo de inoculante aplicado, edad de la planta y condiciones de almacenamiento</a:t>
            </a:r>
            <a:endParaRPr lang="es-ES" sz="1400" dirty="0"/>
          </a:p>
        </p:txBody>
      </p:sp>
      <p:sp>
        <p:nvSpPr>
          <p:cNvPr id="2" name="Rectángulo 1"/>
          <p:cNvSpPr/>
          <p:nvPr/>
        </p:nvSpPr>
        <p:spPr>
          <a:xfrm>
            <a:off x="7174532" y="4610746"/>
            <a:ext cx="893193"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2,26%</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005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5780" y="1124744"/>
            <a:ext cx="4774603" cy="959237"/>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Arial" panose="020B0604020202020204" pitchFamily="34" charset="0"/>
              </a:rPr>
              <a:t>Tabla 11 </a:t>
            </a:r>
            <a:endParaRPr lang="es-ES" sz="1600" dirty="0">
              <a:latin typeface="Arial" panose="020B0604020202020204" pitchFamily="34" charset="0"/>
              <a:ea typeface="Calibri" panose="020F0502020204030204" pitchFamily="34" charset="0"/>
              <a:cs typeface="Arial" panose="020B0604020202020204" pitchFamily="34"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Arial" panose="020B0604020202020204" pitchFamily="34" charset="0"/>
              </a:rPr>
              <a:t>Análisis de varianza sobre el Extracto etéreo del ensilaje de fréjol </a:t>
            </a:r>
            <a:r>
              <a:rPr lang="es-ES" sz="1600" i="1" dirty="0" err="1">
                <a:solidFill>
                  <a:srgbClr val="000000"/>
                </a:solidFill>
                <a:latin typeface="Arial" panose="020B0604020202020204" pitchFamily="34" charset="0"/>
                <a:ea typeface="Calibri" panose="020F0502020204030204" pitchFamily="34" charset="0"/>
                <a:cs typeface="Arial" panose="020B0604020202020204" pitchFamily="34" charset="0"/>
              </a:rPr>
              <a:t>mungo</a:t>
            </a:r>
            <a:r>
              <a:rPr lang="es-ES" sz="16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1600" i="1" dirty="0" err="1">
                <a:solidFill>
                  <a:srgbClr val="000000"/>
                </a:solidFill>
                <a:latin typeface="Arial" panose="020B0604020202020204" pitchFamily="34" charset="0"/>
                <a:ea typeface="Calibri" panose="020F0502020204030204" pitchFamily="34" charset="0"/>
                <a:cs typeface="Arial" panose="020B0604020202020204" pitchFamily="34" charset="0"/>
              </a:rPr>
              <a:t>Vigna</a:t>
            </a:r>
            <a:r>
              <a:rPr lang="es-ES" sz="1600" i="1" dirty="0">
                <a:solidFill>
                  <a:srgbClr val="000000"/>
                </a:solidFill>
                <a:latin typeface="Arial" panose="020B0604020202020204" pitchFamily="34" charset="0"/>
                <a:ea typeface="Calibri" panose="020F0502020204030204" pitchFamily="34" charset="0"/>
                <a:cs typeface="Arial" panose="020B0604020202020204" pitchFamily="34" charset="0"/>
              </a:rPr>
              <a:t> radiata L. </a:t>
            </a:r>
            <a:r>
              <a:rPr lang="es-ES" sz="1600" i="1" dirty="0" err="1">
                <a:solidFill>
                  <a:srgbClr val="000000"/>
                </a:solidFill>
                <a:latin typeface="Arial" panose="020B0604020202020204" pitchFamily="34" charset="0"/>
                <a:ea typeface="Calibri" panose="020F0502020204030204" pitchFamily="34" charset="0"/>
                <a:cs typeface="Arial" panose="020B0604020202020204" pitchFamily="34" charset="0"/>
              </a:rPr>
              <a:t>Wilczek</a:t>
            </a:r>
            <a:r>
              <a:rPr lang="es-ES" sz="16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S" sz="1600"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ángulo 6"/>
          <p:cNvSpPr/>
          <p:nvPr/>
        </p:nvSpPr>
        <p:spPr>
          <a:xfrm>
            <a:off x="189756" y="404664"/>
            <a:ext cx="3367204" cy="646331"/>
          </a:xfrm>
          <a:prstGeom prst="rect">
            <a:avLst/>
          </a:prstGeom>
        </p:spPr>
        <p:txBody>
          <a:bodyPr wrap="none">
            <a:spAutoFit/>
          </a:bodyPr>
          <a:lstStyle/>
          <a:p>
            <a:r>
              <a:rPr lang="es-MX" sz="3600" b="1" i="1" dirty="0" smtClean="0"/>
              <a:t>Extracto Etéreo</a:t>
            </a:r>
            <a:endParaRPr lang="es-ES" sz="3600" dirty="0"/>
          </a:p>
        </p:txBody>
      </p:sp>
      <p:pic>
        <p:nvPicPr>
          <p:cNvPr id="8" name="Imagen 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99" y="2083981"/>
            <a:ext cx="4972744" cy="2638793"/>
          </a:xfrm>
          <a:prstGeom prst="rect">
            <a:avLst/>
          </a:prstGeom>
        </p:spPr>
      </p:pic>
      <p:sp>
        <p:nvSpPr>
          <p:cNvPr id="9" name="Rectángulo 8"/>
          <p:cNvSpPr/>
          <p:nvPr/>
        </p:nvSpPr>
        <p:spPr>
          <a:xfrm>
            <a:off x="6493520" y="878523"/>
            <a:ext cx="5112568" cy="1205458"/>
          </a:xfrm>
          <a:prstGeom prst="rect">
            <a:avLst/>
          </a:prstGeom>
        </p:spPr>
        <p:txBody>
          <a:bodyPr wrap="square">
            <a:spAutoFit/>
          </a:bodyPr>
          <a:lstStyle/>
          <a:p>
            <a:pPr algn="just">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6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el contenido de extracto etéreo del factor C (Conservación) y la interacción A*B (</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Presecado</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a:t>
            </a:r>
            <a:r>
              <a:rPr lang="es-ES" sz="16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432" y="2083981"/>
            <a:ext cx="5904656" cy="2829320"/>
          </a:xfrm>
          <a:prstGeom prst="rect">
            <a:avLst/>
          </a:prstGeom>
        </p:spPr>
      </p:pic>
      <p:sp>
        <p:nvSpPr>
          <p:cNvPr id="11" name="Rectángulo 10"/>
          <p:cNvSpPr/>
          <p:nvPr/>
        </p:nvSpPr>
        <p:spPr>
          <a:xfrm>
            <a:off x="222999" y="5081846"/>
            <a:ext cx="5079325" cy="1569660"/>
          </a:xfrm>
          <a:prstGeom prst="rect">
            <a:avLst/>
          </a:prstGeom>
        </p:spPr>
        <p:txBody>
          <a:bodyPr wrap="square">
            <a:spAutoFit/>
          </a:bodyPr>
          <a:lstStyle/>
          <a:p>
            <a:pPr algn="just"/>
            <a:r>
              <a:rPr lang="es-EC" sz="1600"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Los </a:t>
            </a:r>
            <a:r>
              <a:rPr lang="es-EC" sz="1600" dirty="0">
                <a:solidFill>
                  <a:schemeClr val="tx1">
                    <a:lumMod val="50000"/>
                  </a:schemeClr>
                </a:solidFill>
                <a:latin typeface="Arial" panose="020B0604020202020204" pitchFamily="34" charset="0"/>
                <a:cs typeface="Arial" panose="020B0604020202020204" pitchFamily="34" charset="0"/>
              </a:rPr>
              <a:t>resultados coinciden con lo mencionado por (Ordoñez, 2015) en el ensilaje de Maíz </a:t>
            </a:r>
            <a:r>
              <a:rPr lang="es-EC" sz="1600" i="1" dirty="0">
                <a:solidFill>
                  <a:schemeClr val="tx1">
                    <a:lumMod val="50000"/>
                  </a:schemeClr>
                </a:solidFill>
                <a:latin typeface="Arial" panose="020B0604020202020204" pitchFamily="34" charset="0"/>
                <a:cs typeface="Arial" panose="020B0604020202020204" pitchFamily="34" charset="0"/>
              </a:rPr>
              <a:t>(Zea </a:t>
            </a:r>
            <a:r>
              <a:rPr lang="es-EC" sz="1600" i="1" dirty="0" err="1">
                <a:solidFill>
                  <a:schemeClr val="tx1">
                    <a:lumMod val="50000"/>
                  </a:schemeClr>
                </a:solidFill>
                <a:latin typeface="Arial" panose="020B0604020202020204" pitchFamily="34" charset="0"/>
                <a:cs typeface="Arial" panose="020B0604020202020204" pitchFamily="34" charset="0"/>
              </a:rPr>
              <a:t>mayz</a:t>
            </a:r>
            <a:r>
              <a:rPr lang="es-EC" sz="1600" dirty="0">
                <a:solidFill>
                  <a:schemeClr val="tx1">
                    <a:lumMod val="50000"/>
                  </a:schemeClr>
                </a:solidFill>
                <a:latin typeface="Arial" panose="020B0604020202020204" pitchFamily="34" charset="0"/>
                <a:cs typeface="Arial" panose="020B0604020202020204" pitchFamily="34" charset="0"/>
              </a:rPr>
              <a:t> L.), donde menciona que el extracto etéreo del ensilaje es variable a diferentes tiempos de conservación, obteniendo</a:t>
            </a:r>
            <a:r>
              <a:rPr lang="es-ES" sz="1600" dirty="0">
                <a:solidFill>
                  <a:schemeClr val="tx1">
                    <a:lumMod val="50000"/>
                  </a:schemeClr>
                </a:solidFill>
                <a:latin typeface="Arial" panose="020B0604020202020204" pitchFamily="34" charset="0"/>
                <a:cs typeface="Arial" panose="020B0604020202020204" pitchFamily="34" charset="0"/>
              </a:rPr>
              <a:t> a los 80 días 2,5%, a los 40 días 2,1% y a los 100 días 2,1%. </a:t>
            </a:r>
          </a:p>
        </p:txBody>
      </p:sp>
      <p:sp>
        <p:nvSpPr>
          <p:cNvPr id="12" name="Rectángulo 11"/>
          <p:cNvSpPr/>
          <p:nvPr/>
        </p:nvSpPr>
        <p:spPr>
          <a:xfrm>
            <a:off x="5878388" y="5110255"/>
            <a:ext cx="5918649" cy="1077218"/>
          </a:xfrm>
          <a:prstGeom prst="rect">
            <a:avLst/>
          </a:prstGeom>
        </p:spPr>
        <p:txBody>
          <a:bodyPr wrap="square">
            <a:spAutoFit/>
          </a:bodyPr>
          <a:lstStyle/>
          <a:p>
            <a:pPr indent="900430" algn="just">
              <a:spcAft>
                <a:spcPts val="80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contenido de Extracto etéreo del ensilaje se encuentra en un rango aceptable para la alimentación de rumiantes, ya que según (</a:t>
            </a:r>
            <a:r>
              <a:rPr lang="es-EC"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Clariget</a:t>
            </a: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2011) no debe superar el 6% de la dieta.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5670859" y="4827112"/>
            <a:ext cx="822661" cy="369332"/>
          </a:xfrm>
          <a:prstGeom prst="rect">
            <a:avLst/>
          </a:prstGeom>
        </p:spPr>
        <p:txBody>
          <a:bodyPr wrap="none">
            <a:spAutoFit/>
          </a:bodyPr>
          <a:lstStyle/>
          <a:p>
            <a:pPr algn="ctr"/>
            <a:r>
              <a:rPr lang="es-ES" dirty="0">
                <a:ln w="0"/>
                <a:effectLst>
                  <a:outerShdw blurRad="38100" dist="19050" dir="2700000" algn="tl" rotWithShape="0">
                    <a:schemeClr val="dk1">
                      <a:alpha val="40000"/>
                    </a:schemeClr>
                  </a:outerShdw>
                </a:effectLst>
              </a:rPr>
              <a:t>0</a:t>
            </a:r>
            <a:r>
              <a:rPr lang="es-ES" dirty="0" smtClean="0">
                <a:ln w="0"/>
                <a:effectLst>
                  <a:outerShdw blurRad="38100" dist="19050" dir="2700000" algn="tl" rotWithShape="0">
                    <a:schemeClr val="dk1">
                      <a:alpha val="40000"/>
                    </a:schemeClr>
                  </a:outerShdw>
                </a:effectLst>
              </a:rPr>
              <a:t>,23%</a:t>
            </a: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7878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9756" y="404664"/>
            <a:ext cx="1551515" cy="646331"/>
          </a:xfrm>
          <a:prstGeom prst="rect">
            <a:avLst/>
          </a:prstGeom>
        </p:spPr>
        <p:txBody>
          <a:bodyPr wrap="none">
            <a:spAutoFit/>
          </a:bodyPr>
          <a:lstStyle/>
          <a:p>
            <a:r>
              <a:rPr lang="es-MX" sz="3600" b="1" i="1" dirty="0" smtClean="0"/>
              <a:t>Ceniza</a:t>
            </a:r>
            <a:endParaRPr lang="es-ES" sz="3600" dirty="0"/>
          </a:p>
        </p:txBody>
      </p:sp>
      <p:sp>
        <p:nvSpPr>
          <p:cNvPr id="2" name="Rectángulo 1"/>
          <p:cNvSpPr/>
          <p:nvPr/>
        </p:nvSpPr>
        <p:spPr>
          <a:xfrm>
            <a:off x="181502" y="1111896"/>
            <a:ext cx="4968552" cy="866904"/>
          </a:xfrm>
          <a:prstGeom prst="rect">
            <a:avLst/>
          </a:prstGeom>
        </p:spPr>
        <p:txBody>
          <a:bodyPr wrap="square">
            <a:spAutoFit/>
          </a:bodyPr>
          <a:lstStyle/>
          <a:p>
            <a:pPr>
              <a:spcAft>
                <a:spcPts val="1000"/>
              </a:spcAft>
            </a:pPr>
            <a:r>
              <a:rPr lang="es-E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12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contenido de ceniza del ensilado de frejol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60" y="1978800"/>
            <a:ext cx="4385771" cy="2135366"/>
          </a:xfrm>
          <a:prstGeom prst="rect">
            <a:avLst/>
          </a:prstGeom>
        </p:spPr>
      </p:pic>
      <p:sp>
        <p:nvSpPr>
          <p:cNvPr id="4" name="Rectángulo 3"/>
          <p:cNvSpPr/>
          <p:nvPr/>
        </p:nvSpPr>
        <p:spPr>
          <a:xfrm>
            <a:off x="5734372" y="727829"/>
            <a:ext cx="5998739" cy="1082348"/>
          </a:xfrm>
          <a:prstGeom prst="rect">
            <a:avLst/>
          </a:prstGeom>
        </p:spPr>
        <p:txBody>
          <a:bodyPr wrap="square">
            <a:spAutoFit/>
          </a:bodyPr>
          <a:lstStyle/>
          <a:p>
            <a:pPr>
              <a:spcAft>
                <a:spcPts val="1000"/>
              </a:spcAft>
            </a:pPr>
            <a:r>
              <a:rPr lang="es-E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7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del factor A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Presecado</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Factor B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 Factor C (Conservación) y la interacción B*C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-Max*Conservación), sobre el contenido de Ceniza del ensilado.</a:t>
            </a:r>
            <a:endParaRPr lang="es-ES"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308" y="1810177"/>
            <a:ext cx="3435160" cy="2420812"/>
          </a:xfrm>
          <a:prstGeom prst="rect">
            <a:avLst/>
          </a:prstGeom>
        </p:spPr>
      </p:pic>
      <p:pic>
        <p:nvPicPr>
          <p:cNvPr id="16" name="Imagen 1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467" y="1835102"/>
            <a:ext cx="3139643" cy="2395887"/>
          </a:xfrm>
          <a:prstGeom prst="rect">
            <a:avLst/>
          </a:prstGeom>
        </p:spPr>
      </p:pic>
      <p:pic>
        <p:nvPicPr>
          <p:cNvPr id="17" name="Imagen 1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786" y="4230989"/>
            <a:ext cx="3409680" cy="2448267"/>
          </a:xfrm>
          <a:prstGeom prst="rect">
            <a:avLst/>
          </a:prstGeom>
        </p:spPr>
      </p:pic>
      <p:pic>
        <p:nvPicPr>
          <p:cNvPr id="18" name="Imagen 1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3466" y="4236395"/>
            <a:ext cx="3139644" cy="2421982"/>
          </a:xfrm>
          <a:prstGeom prst="rect">
            <a:avLst/>
          </a:prstGeom>
        </p:spPr>
      </p:pic>
      <p:sp>
        <p:nvSpPr>
          <p:cNvPr id="19" name="Rectángulo 18"/>
          <p:cNvSpPr/>
          <p:nvPr/>
        </p:nvSpPr>
        <p:spPr>
          <a:xfrm>
            <a:off x="-56858" y="4119773"/>
            <a:ext cx="5247494" cy="461665"/>
          </a:xfrm>
          <a:prstGeom prst="rect">
            <a:avLst/>
          </a:prstGeom>
        </p:spPr>
        <p:txBody>
          <a:bodyPr wrap="square">
            <a:spAutoFit/>
          </a:bodyPr>
          <a:lstStyle/>
          <a:p>
            <a:pPr algn="just">
              <a:spcAft>
                <a:spcPts val="800"/>
              </a:spcAft>
            </a:pP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Según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Chaverra</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&amp; Bernal, 2000), Valores de ceniza mayores al 14% representan contaminación durante la cosecha o elaboración del ensilaje.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198145" y="4549676"/>
            <a:ext cx="4737488" cy="2308324"/>
          </a:xfrm>
          <a:prstGeom prst="rect">
            <a:avLst/>
          </a:prstGeom>
        </p:spPr>
        <p:txBody>
          <a:bodyPr wrap="square">
            <a:spAutoFit/>
          </a:bodyPr>
          <a:lstStyle/>
          <a:p>
            <a:pPr indent="900430" algn="just">
              <a:lnSpc>
                <a:spcPct val="150000"/>
              </a:lnSpc>
              <a:spcAft>
                <a:spcPts val="800"/>
              </a:spcAft>
            </a:pPr>
            <a:r>
              <a:rPr lang="es-EC"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Según (Castillo</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2009), </a:t>
            </a:r>
            <a:r>
              <a:rPr lang="es-EC"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menciona </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que en el ensilaje de maíz (</a:t>
            </a:r>
            <a:r>
              <a:rPr lang="es-EC"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Zea </a:t>
            </a:r>
            <a:r>
              <a:rPr lang="es-EC"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mayz</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L.) + frejol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C"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C"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 </a:t>
            </a:r>
            <a:r>
              <a:rPr lang="es-ES"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 diferentes proporciones), a medida que aumentaba el contenido de fréjol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también aumentaba el contenido de ceniza del ensilaje, debido al alto contenido de minerales de la </a:t>
            </a:r>
            <a:r>
              <a:rPr lang="es-EC"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especie, la </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adición del inoculante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-Max también tiende a aumentar el contenido de ceniza por su presentación granulada que no se disolvió por completo durante el tiempo de </a:t>
            </a:r>
            <a:r>
              <a:rPr lang="es-EC"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conservación.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5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61764" y="241727"/>
            <a:ext cx="1300677" cy="646331"/>
          </a:xfrm>
          <a:prstGeom prst="rect">
            <a:avLst/>
          </a:prstGeom>
        </p:spPr>
        <p:txBody>
          <a:bodyPr wrap="none">
            <a:spAutoFit/>
          </a:bodyPr>
          <a:lstStyle/>
          <a:p>
            <a:r>
              <a:rPr lang="es-MX" sz="3600" b="1" i="1" dirty="0" smtClean="0"/>
              <a:t>Fibra</a:t>
            </a:r>
            <a:endParaRPr lang="es-ES" sz="3600" dirty="0"/>
          </a:p>
        </p:txBody>
      </p:sp>
      <p:sp>
        <p:nvSpPr>
          <p:cNvPr id="2" name="Rectángulo 1"/>
          <p:cNvSpPr/>
          <p:nvPr/>
        </p:nvSpPr>
        <p:spPr>
          <a:xfrm>
            <a:off x="164280" y="888058"/>
            <a:ext cx="4824523" cy="866904"/>
          </a:xfrm>
          <a:prstGeom prst="rect">
            <a:avLst/>
          </a:prstGeom>
        </p:spPr>
        <p:txBody>
          <a:bodyPr wrap="square">
            <a:spAutoFit/>
          </a:bodyPr>
          <a:lstStyle/>
          <a:p>
            <a:pPr>
              <a:spcAft>
                <a:spcPts val="1000"/>
              </a:spcAft>
            </a:pPr>
            <a:r>
              <a:rPr lang="es-E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13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contenido de fibra del ensilado de frejol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808661"/>
            <a:ext cx="4991797" cy="2340419"/>
          </a:xfrm>
          <a:prstGeom prst="rect">
            <a:avLst/>
          </a:prstGeom>
        </p:spPr>
      </p:pic>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92" y="1656727"/>
            <a:ext cx="3168352" cy="2614435"/>
          </a:xfrm>
          <a:prstGeom prst="rect">
            <a:avLst/>
          </a:prstGeom>
        </p:spPr>
      </p:pic>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677" y="1671651"/>
            <a:ext cx="3011375" cy="2614435"/>
          </a:xfrm>
          <a:prstGeom prst="rect">
            <a:avLst/>
          </a:prstGeom>
        </p:spPr>
      </p:pic>
      <p:pic>
        <p:nvPicPr>
          <p:cNvPr id="7" name="Imagen 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676" y="4286086"/>
            <a:ext cx="3019609" cy="2571914"/>
          </a:xfrm>
          <a:prstGeom prst="rect">
            <a:avLst/>
          </a:prstGeom>
        </p:spPr>
      </p:pic>
      <p:sp>
        <p:nvSpPr>
          <p:cNvPr id="10" name="Rectángulo 9"/>
          <p:cNvSpPr/>
          <p:nvPr/>
        </p:nvSpPr>
        <p:spPr>
          <a:xfrm>
            <a:off x="5797263" y="692696"/>
            <a:ext cx="5481725" cy="866904"/>
          </a:xfrm>
          <a:prstGeom prst="rect">
            <a:avLst/>
          </a:prstGeom>
        </p:spPr>
        <p:txBody>
          <a:bodyPr wrap="square">
            <a:spAutoFit/>
          </a:bodyPr>
          <a:lstStyle/>
          <a:p>
            <a:pPr>
              <a:spcAft>
                <a:spcPts val="1000"/>
              </a:spcAft>
            </a:pPr>
            <a:r>
              <a:rPr lang="es-E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8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del factor A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Presecado</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es-ES" sz="14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4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 y C (Conservación), sobre el contenido de Fibra del ensilado</a:t>
            </a:r>
            <a:endParaRPr lang="es-ES"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48750" y="5211827"/>
            <a:ext cx="4985250" cy="461665"/>
          </a:xfrm>
          <a:prstGeom prst="rect">
            <a:avLst/>
          </a:prstGeom>
        </p:spPr>
        <p:txBody>
          <a:bodyPr wrap="square">
            <a:spAutoFit/>
          </a:bodyPr>
          <a:lstStyle/>
          <a:p>
            <a:pPr algn="just"/>
            <a:r>
              <a:rPr lang="es-EC" sz="1200" dirty="0">
                <a:solidFill>
                  <a:srgbClr val="000000"/>
                </a:solidFill>
                <a:latin typeface="Arial" panose="020B0604020202020204" pitchFamily="34" charset="0"/>
                <a:ea typeface="Calibri" panose="020F0502020204030204" pitchFamily="34" charset="0"/>
              </a:rPr>
              <a:t>(Romero, 2004) Menciona que cuando aumenta el contenido de materia seca, aumenta el contenido de </a:t>
            </a:r>
            <a:r>
              <a:rPr lang="es-EC" sz="1200" dirty="0" smtClean="0">
                <a:solidFill>
                  <a:srgbClr val="000000"/>
                </a:solidFill>
                <a:latin typeface="Arial" panose="020B0604020202020204" pitchFamily="34" charset="0"/>
                <a:ea typeface="Calibri" panose="020F0502020204030204" pitchFamily="34" charset="0"/>
              </a:rPr>
              <a:t>fibra.</a:t>
            </a:r>
            <a:endParaRPr lang="es-ES" sz="1200" dirty="0"/>
          </a:p>
        </p:txBody>
      </p:sp>
      <p:sp>
        <p:nvSpPr>
          <p:cNvPr id="16" name="Rectángulo 15"/>
          <p:cNvSpPr/>
          <p:nvPr/>
        </p:nvSpPr>
        <p:spPr>
          <a:xfrm>
            <a:off x="48750" y="4191457"/>
            <a:ext cx="4919789" cy="923330"/>
          </a:xfrm>
          <a:prstGeom prst="rect">
            <a:avLst/>
          </a:prstGeom>
        </p:spPr>
        <p:txBody>
          <a:bodyPr wrap="square">
            <a:spAutoFit/>
          </a:bodyPr>
          <a:lstStyle/>
          <a:p>
            <a:pPr algn="just">
              <a:lnSpc>
                <a:spcPct val="150000"/>
              </a:lnSpc>
              <a:spcAft>
                <a:spcPts val="800"/>
              </a:spcAft>
            </a:pP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Según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Palladino</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2006) Para ensilajes elaborados a partir de maíz o leguminosas el porcentaje de fibra se debe encontrar en rangos mínimo y máximo de 25% - 45% respectivamente.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
          <p:cNvSpPr>
            <a:spLocks noChangeArrowheads="1"/>
          </p:cNvSpPr>
          <p:nvPr/>
        </p:nvSpPr>
        <p:spPr bwMode="auto">
          <a:xfrm>
            <a:off x="5305320" y="4398139"/>
            <a:ext cx="35177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Según (Castillo, 2009), al realizar la aplicación de inoculantes al ensilaje de frejol </a:t>
            </a:r>
            <a:r>
              <a:rPr kumimoji="0" lang="es-EC" sz="12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mungo</a:t>
            </a:r>
            <a:r>
              <a:rPr kumimoji="0" lang="es-EC"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el contenido de fibra disminuye y sostiene rangos de 31,87. Según (Betancourt, 2002) dicha disminución de fibra se da por el efecto aditivo de los componentes solubles del inoculante al contenido total del material y a la mejora del proceso de fermentación que se vuelve estable al disminuir los microorganismos indeseables, coincidiendo con esta investigación.  </a:t>
            </a:r>
            <a:r>
              <a:rPr kumimoji="0" lang="es-ES" sz="1200" b="0" i="0" u="none" strike="noStrike" cap="none" normalizeH="0" baseline="0" dirty="0" smtClean="0">
                <a:ln>
                  <a:noFill/>
                </a:ln>
                <a:solidFill>
                  <a:schemeClr val="tx1"/>
                </a:solidFill>
                <a:effectLst/>
              </a:rPr>
              <a:t> </a:t>
            </a:r>
            <a:endParaRPr kumimoji="0" lang="es-ES" sz="12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67592" y="5827759"/>
            <a:ext cx="4921212" cy="461665"/>
          </a:xfrm>
          <a:prstGeom prst="rect">
            <a:avLst/>
          </a:prstGeom>
        </p:spPr>
        <p:txBody>
          <a:bodyPr wrap="square">
            <a:spAutoFit/>
          </a:bodyPr>
          <a:lstStyle/>
          <a:p>
            <a:r>
              <a:rPr lang="es-EC" sz="1200" dirty="0">
                <a:solidFill>
                  <a:srgbClr val="000000"/>
                </a:solidFill>
                <a:latin typeface="Arial" panose="020B0604020202020204" pitchFamily="34" charset="0"/>
                <a:ea typeface="Calibri" panose="020F0502020204030204" pitchFamily="34" charset="0"/>
              </a:rPr>
              <a:t>(Ordoñez, 2015), </a:t>
            </a:r>
            <a:r>
              <a:rPr lang="es-EC" sz="1200" dirty="0" smtClean="0">
                <a:solidFill>
                  <a:srgbClr val="000000"/>
                </a:solidFill>
                <a:latin typeface="Arial" panose="020B0604020202020204" pitchFamily="34" charset="0"/>
                <a:ea typeface="Calibri" panose="020F0502020204030204" pitchFamily="34" charset="0"/>
              </a:rPr>
              <a:t>menciona que al </a:t>
            </a:r>
            <a:r>
              <a:rPr lang="es-EC" sz="1200" dirty="0">
                <a:solidFill>
                  <a:srgbClr val="000000"/>
                </a:solidFill>
                <a:latin typeface="Arial" panose="020B0604020202020204" pitchFamily="34" charset="0"/>
                <a:ea typeface="Calibri" panose="020F0502020204030204" pitchFamily="34" charset="0"/>
              </a:rPr>
              <a:t>conservar ensilaje de maíz por 60, 20 y 40 días el porcentaje de fibra descendía respectivamente. </a:t>
            </a:r>
            <a:endParaRPr lang="es-ES" sz="1200" dirty="0"/>
          </a:p>
        </p:txBody>
      </p:sp>
    </p:spTree>
    <p:extLst>
      <p:ext uri="{BB962C8B-B14F-4D97-AF65-F5344CB8AC3E}">
        <p14:creationId xmlns:p14="http://schemas.microsoft.com/office/powerpoint/2010/main" val="19144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61764" y="241727"/>
            <a:ext cx="8274125" cy="646331"/>
          </a:xfrm>
          <a:prstGeom prst="rect">
            <a:avLst/>
          </a:prstGeom>
        </p:spPr>
        <p:txBody>
          <a:bodyPr wrap="none">
            <a:spAutoFit/>
          </a:bodyPr>
          <a:lstStyle/>
          <a:p>
            <a:r>
              <a:rPr lang="es-MX" sz="3600" b="1" i="1" dirty="0" smtClean="0"/>
              <a:t>Elementos libres de Nitrógeno </a:t>
            </a:r>
            <a:r>
              <a:rPr lang="es-EC" sz="3600" b="1" i="1" dirty="0"/>
              <a:t>(E.L.N.N)</a:t>
            </a:r>
            <a:endParaRPr lang="es-ES" sz="3600" dirty="0"/>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1628800"/>
            <a:ext cx="4963218" cy="2592288"/>
          </a:xfrm>
          <a:prstGeom prst="rect">
            <a:avLst/>
          </a:prstGeom>
        </p:spPr>
      </p:pic>
      <p:sp>
        <p:nvSpPr>
          <p:cNvPr id="3" name="Rectángulo 2"/>
          <p:cNvSpPr/>
          <p:nvPr/>
        </p:nvSpPr>
        <p:spPr>
          <a:xfrm>
            <a:off x="265112" y="854229"/>
            <a:ext cx="4959870" cy="774571"/>
          </a:xfrm>
          <a:prstGeom prst="rect">
            <a:avLst/>
          </a:prstGeom>
        </p:spPr>
        <p:txBody>
          <a:bodyPr wrap="square">
            <a:spAutoFit/>
          </a:bodyPr>
          <a:lstStyle/>
          <a:p>
            <a:pPr>
              <a:spcAft>
                <a:spcPts val="1000"/>
              </a:spcAft>
            </a:pPr>
            <a:r>
              <a:rPr lang="es-E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14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contenido de E.L.N.N del ensilado de fréjol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860554" y="912907"/>
            <a:ext cx="5922489" cy="774571"/>
          </a:xfrm>
          <a:prstGeom prst="rect">
            <a:avLst/>
          </a:prstGeom>
        </p:spPr>
        <p:txBody>
          <a:bodyPr wrap="square">
            <a:spAutoFit/>
          </a:bodyPr>
          <a:lstStyle/>
          <a:p>
            <a:pPr>
              <a:spcAft>
                <a:spcPts val="1000"/>
              </a:spcAft>
            </a:pPr>
            <a:r>
              <a:rPr lang="es-E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9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Prueba de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Tukey</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del Factor A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Presecado</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 C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Conservacion</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y la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interaccion</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A*B (</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Presecado</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-Max), sobre el contenido de E.L.N.N del ensilado.</a:t>
            </a:r>
            <a:endParaRPr lang="es-E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018" y="1712327"/>
            <a:ext cx="6331025" cy="4813060"/>
          </a:xfrm>
          <a:prstGeom prst="rect">
            <a:avLst/>
          </a:prstGeom>
        </p:spPr>
      </p:pic>
      <p:sp>
        <p:nvSpPr>
          <p:cNvPr id="7" name="Rectángulo 6"/>
          <p:cNvSpPr/>
          <p:nvPr/>
        </p:nvSpPr>
        <p:spPr>
          <a:xfrm>
            <a:off x="23123" y="5403786"/>
            <a:ext cx="5190254" cy="1015663"/>
          </a:xfrm>
          <a:prstGeom prst="rect">
            <a:avLst/>
          </a:prstGeom>
        </p:spPr>
        <p:txBody>
          <a:bodyPr wrap="square">
            <a:spAutoFit/>
          </a:bodyPr>
          <a:lstStyle/>
          <a:p>
            <a:pPr algn="just"/>
            <a:r>
              <a:rPr lang="es-EC" sz="1200" dirty="0" smtClean="0">
                <a:solidFill>
                  <a:srgbClr val="000000"/>
                </a:solidFill>
                <a:latin typeface="Arial" panose="020B0604020202020204" pitchFamily="34" charset="0"/>
                <a:ea typeface="Calibri" panose="020F0502020204030204" pitchFamily="34" charset="0"/>
              </a:rPr>
              <a:t>Según </a:t>
            </a:r>
            <a:r>
              <a:rPr lang="es-EC" sz="1200" dirty="0">
                <a:solidFill>
                  <a:srgbClr val="000000"/>
                </a:solidFill>
                <a:latin typeface="Arial" panose="020B0604020202020204" pitchFamily="34" charset="0"/>
                <a:ea typeface="Calibri" panose="020F0502020204030204" pitchFamily="34" charset="0"/>
              </a:rPr>
              <a:t>(Gonzales, 2013) a medida que aumenta el tiempo de conservación del ensilaje disminuye el contenido de E.L.N.N, presentando valores de 26,93% de E.L.N.N en ensilaje de </a:t>
            </a:r>
            <a:r>
              <a:rPr lang="es-ES" sz="1200" dirty="0">
                <a:solidFill>
                  <a:srgbClr val="000000"/>
                </a:solidFill>
                <a:latin typeface="Arial" panose="020B0604020202020204" pitchFamily="34" charset="0"/>
                <a:ea typeface="Calibri" panose="020F0502020204030204" pitchFamily="34" charset="0"/>
              </a:rPr>
              <a:t>KING GRASS (</a:t>
            </a:r>
            <a:r>
              <a:rPr lang="es-ES" sz="1200" i="1" dirty="0" err="1">
                <a:solidFill>
                  <a:srgbClr val="000000"/>
                </a:solidFill>
                <a:latin typeface="Arial" panose="020B0604020202020204" pitchFamily="34" charset="0"/>
                <a:ea typeface="Calibri" panose="020F0502020204030204" pitchFamily="34" charset="0"/>
              </a:rPr>
              <a:t>Pennisetum</a:t>
            </a:r>
            <a:r>
              <a:rPr lang="es-ES" sz="1200" i="1" dirty="0">
                <a:solidFill>
                  <a:srgbClr val="000000"/>
                </a:solidFill>
                <a:latin typeface="Arial" panose="020B0604020202020204" pitchFamily="34" charset="0"/>
                <a:ea typeface="Calibri" panose="020F0502020204030204" pitchFamily="34" charset="0"/>
              </a:rPr>
              <a:t> </a:t>
            </a:r>
            <a:r>
              <a:rPr lang="es-ES" sz="1200" i="1" dirty="0" err="1">
                <a:solidFill>
                  <a:srgbClr val="000000"/>
                </a:solidFill>
                <a:latin typeface="Arial" panose="020B0604020202020204" pitchFamily="34" charset="0"/>
                <a:ea typeface="Calibri" panose="020F0502020204030204" pitchFamily="34" charset="0"/>
              </a:rPr>
              <a:t>purpureum</a:t>
            </a:r>
            <a:r>
              <a:rPr lang="es-ES" sz="1200" dirty="0">
                <a:solidFill>
                  <a:srgbClr val="000000"/>
                </a:solidFill>
                <a:latin typeface="Arial" panose="020B0604020202020204" pitchFamily="34" charset="0"/>
                <a:ea typeface="Calibri" panose="020F0502020204030204" pitchFamily="34" charset="0"/>
              </a:rPr>
              <a:t>) </a:t>
            </a:r>
            <a:r>
              <a:rPr lang="es-ES" sz="1200" dirty="0" smtClean="0">
                <a:solidFill>
                  <a:srgbClr val="000000"/>
                </a:solidFill>
                <a:latin typeface="Arial" panose="020B0604020202020204" pitchFamily="34" charset="0"/>
                <a:ea typeface="Calibri" panose="020F0502020204030204" pitchFamily="34" charset="0"/>
              </a:rPr>
              <a:t>y </a:t>
            </a:r>
            <a:r>
              <a:rPr lang="es-ES" sz="1200" dirty="0">
                <a:solidFill>
                  <a:srgbClr val="000000"/>
                </a:solidFill>
                <a:latin typeface="Arial" panose="020B0604020202020204" pitchFamily="34" charset="0"/>
                <a:ea typeface="Calibri" panose="020F0502020204030204" pitchFamily="34" charset="0"/>
              </a:rPr>
              <a:t>PASTO SABOYA (</a:t>
            </a:r>
            <a:r>
              <a:rPr lang="es-ES" sz="1200" i="1" dirty="0" err="1">
                <a:solidFill>
                  <a:srgbClr val="000000"/>
                </a:solidFill>
                <a:latin typeface="Arial" panose="020B0604020202020204" pitchFamily="34" charset="0"/>
                <a:ea typeface="Calibri" panose="020F0502020204030204" pitchFamily="34" charset="0"/>
              </a:rPr>
              <a:t>Panicum</a:t>
            </a:r>
            <a:r>
              <a:rPr lang="es-ES" sz="1200" i="1" dirty="0">
                <a:solidFill>
                  <a:srgbClr val="000000"/>
                </a:solidFill>
                <a:latin typeface="Arial" panose="020B0604020202020204" pitchFamily="34" charset="0"/>
                <a:ea typeface="Calibri" panose="020F0502020204030204" pitchFamily="34" charset="0"/>
              </a:rPr>
              <a:t> </a:t>
            </a:r>
            <a:r>
              <a:rPr lang="es-ES" sz="1200" i="1" dirty="0" err="1">
                <a:solidFill>
                  <a:srgbClr val="000000"/>
                </a:solidFill>
                <a:latin typeface="Arial" panose="020B0604020202020204" pitchFamily="34" charset="0"/>
                <a:ea typeface="Calibri" panose="020F0502020204030204" pitchFamily="34" charset="0"/>
              </a:rPr>
              <a:t>maximun</a:t>
            </a:r>
            <a:r>
              <a:rPr lang="es-ES" sz="1200" i="1" dirty="0">
                <a:solidFill>
                  <a:srgbClr val="000000"/>
                </a:solidFill>
                <a:latin typeface="Arial" panose="020B0604020202020204" pitchFamily="34" charset="0"/>
                <a:ea typeface="Calibri" panose="020F0502020204030204" pitchFamily="34" charset="0"/>
              </a:rPr>
              <a:t> </a:t>
            </a:r>
            <a:r>
              <a:rPr lang="es-ES" sz="1200" i="1" dirty="0" err="1">
                <a:solidFill>
                  <a:srgbClr val="000000"/>
                </a:solidFill>
                <a:latin typeface="Arial" panose="020B0604020202020204" pitchFamily="34" charset="0"/>
                <a:ea typeface="Calibri" panose="020F0502020204030204" pitchFamily="34" charset="0"/>
              </a:rPr>
              <a:t>jacq</a:t>
            </a:r>
            <a:r>
              <a:rPr lang="es-ES" sz="1200" dirty="0">
                <a:solidFill>
                  <a:srgbClr val="000000"/>
                </a:solidFill>
                <a:latin typeface="Arial" panose="020B0604020202020204" pitchFamily="34" charset="0"/>
                <a:ea typeface="Calibri" panose="020F0502020204030204" pitchFamily="34" charset="0"/>
              </a:rPr>
              <a:t>) con 35 días de conservación. </a:t>
            </a:r>
            <a:endParaRPr lang="es-ES" sz="1200" dirty="0"/>
          </a:p>
        </p:txBody>
      </p:sp>
      <p:sp>
        <p:nvSpPr>
          <p:cNvPr id="10" name="Rectángulo 9"/>
          <p:cNvSpPr/>
          <p:nvPr/>
        </p:nvSpPr>
        <p:spPr>
          <a:xfrm>
            <a:off x="34728" y="4332828"/>
            <a:ext cx="5190254" cy="1015663"/>
          </a:xfrm>
          <a:prstGeom prst="rect">
            <a:avLst/>
          </a:prstGeom>
        </p:spPr>
        <p:txBody>
          <a:bodyPr wrap="square">
            <a:spAutoFit/>
          </a:bodyPr>
          <a:lstStyle/>
          <a:p>
            <a:pPr algn="just">
              <a:spcAft>
                <a:spcPts val="800"/>
              </a:spcAft>
            </a:pP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Según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Roblero</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2006) los </a:t>
            </a:r>
            <a:r>
              <a:rPr lang="es-EC" sz="1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elementos </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libres de nitrógeno se encuentra formados principalmente por carbohidratos, azúcares, almidones,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hemicelulosa</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lignina.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Churchs</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2000) Determinó un 54,75% de E.L.N.N en ensilaje de maíz, superando los valores obtenidos en esta investigación.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1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197868" y="404664"/>
            <a:ext cx="768159" cy="646331"/>
          </a:xfrm>
          <a:prstGeom prst="rect">
            <a:avLst/>
          </a:prstGeom>
        </p:spPr>
        <p:txBody>
          <a:bodyPr wrap="none">
            <a:spAutoFit/>
          </a:bodyPr>
          <a:lstStyle/>
          <a:p>
            <a:r>
              <a:rPr lang="es-MX" sz="3600" b="1" i="1" dirty="0" smtClean="0"/>
              <a:t>pH</a:t>
            </a:r>
            <a:endParaRPr lang="es-ES" sz="3600" dirty="0"/>
          </a:p>
        </p:txBody>
      </p:sp>
      <p:sp>
        <p:nvSpPr>
          <p:cNvPr id="2" name="Rectángulo 1"/>
          <p:cNvSpPr/>
          <p:nvPr/>
        </p:nvSpPr>
        <p:spPr>
          <a:xfrm>
            <a:off x="261764" y="1484784"/>
            <a:ext cx="6430788" cy="1051570"/>
          </a:xfrm>
          <a:prstGeom prst="rect">
            <a:avLst/>
          </a:prstGeom>
        </p:spPr>
        <p:txBody>
          <a:bodyPr wrap="square">
            <a:spAutoFit/>
          </a:bodyPr>
          <a:lstStyle/>
          <a:p>
            <a:pPr algn="just">
              <a:spcAft>
                <a:spcPts val="10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15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varianza sobre el pH del ensilado de fréjol </a:t>
            </a:r>
            <a:r>
              <a:rPr lang="es-ES"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L. </a:t>
            </a:r>
            <a:r>
              <a:rPr lang="es-ES"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2708920"/>
            <a:ext cx="5616624" cy="3496163"/>
          </a:xfrm>
          <a:prstGeom prst="rect">
            <a:avLst/>
          </a:prstGeom>
        </p:spPr>
      </p:pic>
      <p:sp>
        <p:nvSpPr>
          <p:cNvPr id="4" name="Rectangle 1"/>
          <p:cNvSpPr>
            <a:spLocks noChangeArrowheads="1"/>
          </p:cNvSpPr>
          <p:nvPr/>
        </p:nvSpPr>
        <p:spPr bwMode="auto">
          <a:xfrm>
            <a:off x="6598468" y="2729826"/>
            <a:ext cx="48648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El valor mínimo y máximo de pH obtenido fue de 4,80 y 5,62 respectivamente, siendo superiores al valor de 4,5 recomendados por (</a:t>
            </a:r>
            <a:r>
              <a:rPr kumimoji="0" lang="es-EC" sz="16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Fransen</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&amp; </a:t>
            </a:r>
            <a:r>
              <a:rPr kumimoji="0" lang="es-EC" sz="16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Sturbi</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1998) en ensilaje de maíz. Sin embargo (Pineda, </a:t>
            </a:r>
            <a:r>
              <a:rPr kumimoji="0" lang="es-EC" sz="16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Chacon</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&amp; </a:t>
            </a:r>
            <a:r>
              <a:rPr kumimoji="0" lang="es-EC" sz="16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Boschini</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2016) reportaron en ensilaje de pasto estrella </a:t>
            </a:r>
            <a:r>
              <a:rPr kumimoji="0" lang="es-EC"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C" sz="16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Cynodon</a:t>
            </a:r>
            <a:r>
              <a:rPr kumimoji="0" lang="es-EC"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C" sz="16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dactylon</a:t>
            </a:r>
            <a:r>
              <a:rPr kumimoji="0" lang="es-EC"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valores mínimos y máximos de 4,62 – 5,52 respectivamente. De igual forma (Romero, 2004) reporta un pH de 4,80 en ensilaje de alfalfa </a:t>
            </a:r>
            <a:r>
              <a:rPr kumimoji="0" lang="es-EC"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C" sz="16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Medicago</a:t>
            </a:r>
            <a:r>
              <a:rPr kumimoji="0" lang="es-EC"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sativa)</a:t>
            </a:r>
            <a:r>
              <a:rPr kumimoji="0" lang="es-EC"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atribuyendo los valores de pH a las características de las especies y coincidiendo con esta investigación.</a:t>
            </a:r>
            <a:r>
              <a:rPr kumimoji="0" lang="es-ES" sz="1600" b="0" i="0" u="none" strike="noStrike" cap="none" normalizeH="0" baseline="0" dirty="0" smtClean="0">
                <a:ln>
                  <a:noFill/>
                </a:ln>
                <a:solidFill>
                  <a:schemeClr val="tx1"/>
                </a:solidFill>
                <a:effectLst/>
              </a:rPr>
              <a:t> </a:t>
            </a:r>
            <a:endParaRPr kumimoji="0" lang="es-E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6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26414" y="1091772"/>
            <a:ext cx="2966386" cy="160784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2400"/>
          </a:p>
        </p:txBody>
      </p:sp>
      <p:sp>
        <p:nvSpPr>
          <p:cNvPr id="13" name="Rectángulo 12"/>
          <p:cNvSpPr/>
          <p:nvPr/>
        </p:nvSpPr>
        <p:spPr>
          <a:xfrm>
            <a:off x="8470676" y="1622397"/>
            <a:ext cx="3219209" cy="10772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2400"/>
          </a:p>
        </p:txBody>
      </p:sp>
      <p:pic>
        <p:nvPicPr>
          <p:cNvPr id="7" name="Picture 16"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6961" y="1527542"/>
            <a:ext cx="3110135" cy="244445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22204" y="332656"/>
            <a:ext cx="3630033" cy="646331"/>
          </a:xfrm>
          <a:prstGeom prst="rect">
            <a:avLst/>
          </a:prstGeom>
          <a:noFill/>
        </p:spPr>
        <p:txBody>
          <a:bodyPr wrap="none" lIns="91440" tIns="45720" rIns="91440" bIns="45720">
            <a:spAutoFit/>
          </a:bodyPr>
          <a:lstStyle/>
          <a:p>
            <a:pPr algn="ctr"/>
            <a:r>
              <a:rPr lang="es-ES" sz="3600" b="1" cap="none" spc="0" dirty="0" smtClean="0">
                <a:ln w="0"/>
                <a:solidFill>
                  <a:schemeClr val="tx1"/>
                </a:solidFill>
                <a:effectLst>
                  <a:outerShdw blurRad="38100" dist="19050" dir="2700000" algn="tl" rotWithShape="0">
                    <a:schemeClr val="dk1">
                      <a:alpha val="40000"/>
                    </a:schemeClr>
                  </a:outerShdw>
                </a:effectLst>
              </a:rPr>
              <a:t>INTRODUCCIÓN </a:t>
            </a:r>
            <a:endParaRPr lang="es-ES" sz="3600" b="1"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4682611" y="2250595"/>
            <a:ext cx="2304256" cy="738664"/>
          </a:xfrm>
          <a:prstGeom prst="rect">
            <a:avLst/>
          </a:prstGeom>
        </p:spPr>
        <p:txBody>
          <a:bodyPr wrap="square">
            <a:spAutoFit/>
          </a:bodyPr>
          <a:lstStyle/>
          <a:p>
            <a:pPr algn="just"/>
            <a:r>
              <a:rPr lang="es-ES" sz="1400" b="1" dirty="0">
                <a:solidFill>
                  <a:srgbClr val="000000"/>
                </a:solidFill>
                <a:latin typeface="Arial" panose="020B0604020202020204" pitchFamily="34" charset="0"/>
                <a:ea typeface="Calibri" panose="020F0502020204030204" pitchFamily="34" charset="0"/>
              </a:rPr>
              <a:t>El sector </a:t>
            </a:r>
            <a:r>
              <a:rPr lang="es-ES" sz="1400" b="1" dirty="0" smtClean="0">
                <a:solidFill>
                  <a:srgbClr val="000000"/>
                </a:solidFill>
                <a:latin typeface="Arial" panose="020B0604020202020204" pitchFamily="34" charset="0"/>
                <a:ea typeface="Calibri" panose="020F0502020204030204" pitchFamily="34" charset="0"/>
              </a:rPr>
              <a:t>ganadero aportando </a:t>
            </a:r>
            <a:r>
              <a:rPr lang="es-ES" sz="1400" b="1" dirty="0">
                <a:solidFill>
                  <a:srgbClr val="000000"/>
                </a:solidFill>
                <a:latin typeface="Arial" panose="020B0604020202020204" pitchFamily="34" charset="0"/>
                <a:ea typeface="Calibri" panose="020F0502020204030204" pitchFamily="34" charset="0"/>
              </a:rPr>
              <a:t>con el 7,71 % del PIB real </a:t>
            </a:r>
            <a:r>
              <a:rPr lang="es-EC" sz="1400" b="1" dirty="0">
                <a:solidFill>
                  <a:srgbClr val="000000"/>
                </a:solidFill>
                <a:latin typeface="Arial" panose="020B0604020202020204" pitchFamily="34" charset="0"/>
                <a:ea typeface="Calibri" panose="020F0502020204030204" pitchFamily="34" charset="0"/>
              </a:rPr>
              <a:t>(SIPA, 2019)</a:t>
            </a:r>
            <a:endParaRPr lang="es-ES" sz="1400" b="1" dirty="0"/>
          </a:p>
        </p:txBody>
      </p:sp>
      <p:sp>
        <p:nvSpPr>
          <p:cNvPr id="4" name="Rectángulo 3"/>
          <p:cNvSpPr/>
          <p:nvPr/>
        </p:nvSpPr>
        <p:spPr>
          <a:xfrm>
            <a:off x="8470676" y="1622397"/>
            <a:ext cx="3219209" cy="1077218"/>
          </a:xfrm>
          <a:prstGeom prst="rect">
            <a:avLst/>
          </a:prstGeom>
        </p:spPr>
        <p:txBody>
          <a:bodyPr wrap="square">
            <a:spAutoFit/>
          </a:bodyPr>
          <a:lstStyle/>
          <a:p>
            <a:pPr algn="just"/>
            <a:r>
              <a:rPr lang="es-ES" sz="1600" dirty="0" smtClean="0">
                <a:solidFill>
                  <a:schemeClr val="tx1">
                    <a:lumMod val="50000"/>
                  </a:schemeClr>
                </a:solidFill>
                <a:latin typeface="Arial" panose="020B0604020202020204" pitchFamily="34" charset="0"/>
                <a:cs typeface="Arial" panose="020B0604020202020204" pitchFamily="34" charset="0"/>
              </a:rPr>
              <a:t>Provocando </a:t>
            </a:r>
            <a:r>
              <a:rPr lang="es-ES" sz="1600" dirty="0">
                <a:solidFill>
                  <a:schemeClr val="tx1">
                    <a:lumMod val="50000"/>
                  </a:schemeClr>
                </a:solidFill>
                <a:latin typeface="Arial" panose="020B0604020202020204" pitchFamily="34" charset="0"/>
                <a:cs typeface="Arial" panose="020B0604020202020204" pitchFamily="34" charset="0"/>
              </a:rPr>
              <a:t>que surja la necesidad de nuevos sistemas de alimentación que respondan a las demandas productivas</a:t>
            </a:r>
          </a:p>
        </p:txBody>
      </p:sp>
      <p:sp>
        <p:nvSpPr>
          <p:cNvPr id="10" name="Rectángulo 9"/>
          <p:cNvSpPr/>
          <p:nvPr/>
        </p:nvSpPr>
        <p:spPr>
          <a:xfrm>
            <a:off x="226414" y="1141325"/>
            <a:ext cx="2966386" cy="1569660"/>
          </a:xfrm>
          <a:prstGeom prst="rect">
            <a:avLst/>
          </a:prstGeom>
        </p:spPr>
        <p:txBody>
          <a:bodyPr wrap="square">
            <a:spAutoFit/>
          </a:bodyPr>
          <a:lstStyle/>
          <a:p>
            <a:pPr algn="just"/>
            <a:r>
              <a:rPr lang="es-ES" sz="1600" dirty="0">
                <a:solidFill>
                  <a:srgbClr val="000000"/>
                </a:solidFill>
                <a:latin typeface="Arial" panose="020B0604020202020204" pitchFamily="34" charset="0"/>
                <a:ea typeface="Calibri" panose="020F0502020204030204" pitchFamily="34" charset="0"/>
              </a:rPr>
              <a:t>Los cambios climáticos (época lluviosa y época seca) han afectado a las explotaciones ganaderas provocando una producción deficiente de forraje durante todo el año</a:t>
            </a:r>
            <a:endParaRPr lang="es-ES" sz="1600" dirty="0"/>
          </a:p>
        </p:txBody>
      </p:sp>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038" y="2749770"/>
            <a:ext cx="3381847" cy="1633294"/>
          </a:xfrm>
          <a:prstGeom prst="rect">
            <a:avLst/>
          </a:prstGeom>
        </p:spPr>
      </p:pic>
      <p:sp>
        <p:nvSpPr>
          <p:cNvPr id="12" name="Flecha derecha 11"/>
          <p:cNvSpPr/>
          <p:nvPr/>
        </p:nvSpPr>
        <p:spPr>
          <a:xfrm>
            <a:off x="7577728" y="1751073"/>
            <a:ext cx="752315" cy="51648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4" name="Flecha derecha 13"/>
          <p:cNvSpPr/>
          <p:nvPr/>
        </p:nvSpPr>
        <p:spPr>
          <a:xfrm>
            <a:off x="3480067" y="1798283"/>
            <a:ext cx="752315" cy="51648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6" name="Imagen 1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94" y="2784132"/>
            <a:ext cx="1915685" cy="1436956"/>
          </a:xfrm>
          <a:prstGeom prst="rect">
            <a:avLst/>
          </a:prstGeom>
        </p:spPr>
      </p:pic>
      <p:pic>
        <p:nvPicPr>
          <p:cNvPr id="17" name="Imagen 1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779" y="2760538"/>
            <a:ext cx="1978976" cy="1460550"/>
          </a:xfrm>
          <a:prstGeom prst="rect">
            <a:avLst/>
          </a:prstGeom>
        </p:spPr>
      </p:pic>
      <p:pic>
        <p:nvPicPr>
          <p:cNvPr id="18" name="Imagen 1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9892" y="4860728"/>
            <a:ext cx="1870163" cy="1525256"/>
          </a:xfrm>
          <a:prstGeom prst="rect">
            <a:avLst/>
          </a:prstGeom>
        </p:spPr>
      </p:pic>
      <p:sp>
        <p:nvSpPr>
          <p:cNvPr id="19" name="Rectángulo 18"/>
          <p:cNvSpPr/>
          <p:nvPr/>
        </p:nvSpPr>
        <p:spPr>
          <a:xfrm>
            <a:off x="268346" y="4889647"/>
            <a:ext cx="2297674" cy="1077218"/>
          </a:xfrm>
          <a:prstGeom prst="rect">
            <a:avLst/>
          </a:prstGeom>
        </p:spPr>
        <p:txBody>
          <a:bodyPr wrap="square">
            <a:spAutoFit/>
          </a:bodyPr>
          <a:lstStyle/>
          <a:p>
            <a:pPr algn="just"/>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ensilaje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frejol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mungo</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6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Vigna</a:t>
            </a: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radiata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Wilczek</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con la adición de inoculantes </a:t>
            </a:r>
            <a:endParaRPr lang="es-ES" sz="1600" dirty="0"/>
          </a:p>
        </p:txBody>
      </p:sp>
      <p:sp>
        <p:nvSpPr>
          <p:cNvPr id="20" name="Flecha derecha 19"/>
          <p:cNvSpPr/>
          <p:nvPr/>
        </p:nvSpPr>
        <p:spPr>
          <a:xfrm>
            <a:off x="2720269" y="5301208"/>
            <a:ext cx="565832" cy="38529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1" name="Rectángulo 20"/>
          <p:cNvSpPr/>
          <p:nvPr/>
        </p:nvSpPr>
        <p:spPr>
          <a:xfrm>
            <a:off x="3333910" y="5193294"/>
            <a:ext cx="1986102" cy="584775"/>
          </a:xfrm>
          <a:prstGeom prst="rect">
            <a:avLst/>
          </a:prstGeom>
        </p:spPr>
        <p:txBody>
          <a:bodyPr wrap="square">
            <a:spAutoFit/>
          </a:bodyPr>
          <a:lstStyle/>
          <a:p>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Contar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 forraje durante todo el año </a:t>
            </a:r>
            <a:endParaRPr lang="es-ES" sz="1600" dirty="0"/>
          </a:p>
        </p:txBody>
      </p:sp>
      <p:sp>
        <p:nvSpPr>
          <p:cNvPr id="22" name="Rectángulo 21"/>
          <p:cNvSpPr/>
          <p:nvPr/>
        </p:nvSpPr>
        <p:spPr>
          <a:xfrm>
            <a:off x="6037220" y="5096654"/>
            <a:ext cx="2710978" cy="830997"/>
          </a:xfrm>
          <a:prstGeom prst="rect">
            <a:avLst/>
          </a:prstGeom>
        </p:spPr>
        <p:txBody>
          <a:bodyPr wrap="square">
            <a:spAutoFit/>
          </a:bodyPr>
          <a:lstStyle/>
          <a:p>
            <a:pPr algn="just"/>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Optimizar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los procesos productivos haciéndolos más eficientes y estables</a:t>
            </a:r>
            <a:endParaRPr lang="es-ES" sz="1600" dirty="0"/>
          </a:p>
        </p:txBody>
      </p:sp>
      <p:sp>
        <p:nvSpPr>
          <p:cNvPr id="23" name="Flecha derecha 22"/>
          <p:cNvSpPr/>
          <p:nvPr/>
        </p:nvSpPr>
        <p:spPr>
          <a:xfrm>
            <a:off x="5381011" y="5301208"/>
            <a:ext cx="567681" cy="42388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4" name="Rectángulo 23"/>
          <p:cNvSpPr/>
          <p:nvPr/>
        </p:nvSpPr>
        <p:spPr>
          <a:xfrm>
            <a:off x="7844263" y="6484520"/>
            <a:ext cx="4280339" cy="338554"/>
          </a:xfrm>
          <a:prstGeom prst="rect">
            <a:avLst/>
          </a:prstGeom>
        </p:spPr>
        <p:txBody>
          <a:bodyPr wrap="none">
            <a:spAutoFit/>
          </a:bodyPr>
          <a:lstStyle/>
          <a:p>
            <a:r>
              <a:rPr lang="es-E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Proteína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del 13% en follaje, 21% en el grano</a:t>
            </a:r>
            <a:endParaRPr lang="es-ES" sz="1600" dirty="0"/>
          </a:p>
        </p:txBody>
      </p:sp>
      <p:sp>
        <p:nvSpPr>
          <p:cNvPr id="25" name="Rectángulo 24"/>
          <p:cNvSpPr/>
          <p:nvPr/>
        </p:nvSpPr>
        <p:spPr>
          <a:xfrm>
            <a:off x="9046740" y="4493432"/>
            <a:ext cx="2364750" cy="369332"/>
          </a:xfrm>
          <a:prstGeom prst="rect">
            <a:avLst/>
          </a:prstGeom>
        </p:spPr>
        <p:txBody>
          <a:bodyPr wrap="none">
            <a:spAutoFit/>
          </a:bodyPr>
          <a:lstStyle/>
          <a:p>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75</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de digestibilidad</a:t>
            </a:r>
            <a:endParaRPr lang="es-ES" dirty="0"/>
          </a:p>
        </p:txBody>
      </p:sp>
    </p:spTree>
    <p:extLst>
      <p:ext uri="{BB962C8B-B14F-4D97-AF65-F5344CB8AC3E}">
        <p14:creationId xmlns:p14="http://schemas.microsoft.com/office/powerpoint/2010/main" val="40311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ón 1 17"/>
          <p:cNvSpPr/>
          <p:nvPr/>
        </p:nvSpPr>
        <p:spPr>
          <a:xfrm>
            <a:off x="9457672" y="972550"/>
            <a:ext cx="1951404" cy="1512168"/>
          </a:xfrm>
          <a:prstGeom prst="irregularSeal1">
            <a:avLst/>
          </a:prstGeom>
          <a:solidFill>
            <a:schemeClr val="accent1">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9" name="Rectángulo 8"/>
          <p:cNvSpPr/>
          <p:nvPr/>
        </p:nvSpPr>
        <p:spPr>
          <a:xfrm>
            <a:off x="674903" y="451431"/>
            <a:ext cx="5097614" cy="646331"/>
          </a:xfrm>
          <a:prstGeom prst="rect">
            <a:avLst/>
          </a:prstGeom>
        </p:spPr>
        <p:txBody>
          <a:bodyPr wrap="none">
            <a:spAutoFit/>
          </a:bodyPr>
          <a:lstStyle/>
          <a:p>
            <a:r>
              <a:rPr lang="es-MX" sz="3600" b="1" i="1" dirty="0" smtClean="0"/>
              <a:t>Análisis costo/beneficio</a:t>
            </a:r>
            <a:endParaRPr lang="es-ES" sz="3600" dirty="0"/>
          </a:p>
        </p:txBody>
      </p:sp>
      <p:sp>
        <p:nvSpPr>
          <p:cNvPr id="5" name="Rectángulo 4"/>
          <p:cNvSpPr/>
          <p:nvPr/>
        </p:nvSpPr>
        <p:spPr>
          <a:xfrm>
            <a:off x="333772" y="1556792"/>
            <a:ext cx="7942956" cy="713016"/>
          </a:xfrm>
          <a:prstGeom prst="rect">
            <a:avLst/>
          </a:prstGeom>
        </p:spPr>
        <p:txBody>
          <a:bodyPr wrap="square">
            <a:spAutoFit/>
          </a:bodyPr>
          <a:lstStyle/>
          <a:p>
            <a:pPr>
              <a:spcAft>
                <a:spcPts val="1000"/>
              </a:spcAft>
            </a:pP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Tabla 16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económico de los tratamientos evaluados para obtener 24 ensilajes de 45 kg</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2269808"/>
            <a:ext cx="8086972" cy="4032448"/>
          </a:xfrm>
          <a:prstGeom prst="rect">
            <a:avLst/>
          </a:prstGeom>
        </p:spPr>
      </p:pic>
      <p:sp>
        <p:nvSpPr>
          <p:cNvPr id="8" name="Elipse 7"/>
          <p:cNvSpPr/>
          <p:nvPr/>
        </p:nvSpPr>
        <p:spPr>
          <a:xfrm>
            <a:off x="2061964" y="5559926"/>
            <a:ext cx="745334" cy="2548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2807298" y="5559926"/>
            <a:ext cx="671449" cy="2548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4870564" y="5559925"/>
            <a:ext cx="671449" cy="2548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5662364" y="5559924"/>
            <a:ext cx="671449" cy="2548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p:cNvSpPr/>
          <p:nvPr/>
        </p:nvSpPr>
        <p:spPr>
          <a:xfrm>
            <a:off x="3478747" y="5559924"/>
            <a:ext cx="695908" cy="2488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a:off x="4143009" y="5559924"/>
            <a:ext cx="695908" cy="2488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6365460" y="5559924"/>
            <a:ext cx="695908" cy="2488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7242177" y="5534572"/>
            <a:ext cx="695908" cy="2488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9759632" y="1543968"/>
            <a:ext cx="1347485" cy="369332"/>
          </a:xfrm>
          <a:prstGeom prst="rect">
            <a:avLst/>
          </a:prstGeom>
        </p:spPr>
        <p:txBody>
          <a:bodyPr wrap="none">
            <a:spAutoFit/>
          </a:bodyPr>
          <a:lstStyle/>
          <a:p>
            <a:r>
              <a:rPr lang="es-ES" dirty="0" smtClean="0">
                <a:solidFill>
                  <a:srgbClr val="000000"/>
                </a:solidFill>
                <a:latin typeface="Arial" panose="020B0604020202020204" pitchFamily="34" charset="0"/>
                <a:ea typeface="Calibri" panose="020F0502020204030204" pitchFamily="34" charset="0"/>
              </a:rPr>
              <a:t>PVP $7,50 </a:t>
            </a:r>
            <a:endParaRPr lang="es-ES" dirty="0"/>
          </a:p>
        </p:txBody>
      </p:sp>
      <p:sp>
        <p:nvSpPr>
          <p:cNvPr id="17" name="Rectángulo 16"/>
          <p:cNvSpPr/>
          <p:nvPr/>
        </p:nvSpPr>
        <p:spPr>
          <a:xfrm>
            <a:off x="8470676" y="2636912"/>
            <a:ext cx="3420662" cy="3539430"/>
          </a:xfrm>
          <a:prstGeom prst="rect">
            <a:avLst/>
          </a:prstGeom>
        </p:spPr>
        <p:txBody>
          <a:bodyPr wrap="square">
            <a:spAutoFit/>
          </a:bodyPr>
          <a:lstStyle/>
          <a:p>
            <a:pPr algn="just"/>
            <a:r>
              <a:rPr lang="es-ES" sz="1600" dirty="0" smtClean="0">
                <a:solidFill>
                  <a:srgbClr val="000000"/>
                </a:solidFill>
                <a:latin typeface="Arial" panose="020B0604020202020204" pitchFamily="34" charset="0"/>
                <a:ea typeface="Calibri" panose="020F0502020204030204" pitchFamily="34" charset="0"/>
              </a:rPr>
              <a:t>Los tratamientos </a:t>
            </a:r>
            <a:r>
              <a:rPr lang="es-ES" sz="1600" dirty="0">
                <a:solidFill>
                  <a:srgbClr val="000000"/>
                </a:solidFill>
                <a:latin typeface="Arial" panose="020B0604020202020204" pitchFamily="34" charset="0"/>
                <a:ea typeface="Calibri" panose="020F0502020204030204" pitchFamily="34" charset="0"/>
              </a:rPr>
              <a:t>más rentables fueron T3, T4, T7 y T8, donde se obtuvo egresos de $15,57 y una utilidad neta de $6,93 para elaborar 3 ensilajes de 45 kg, y una relación costo beneficio de $</a:t>
            </a:r>
            <a:r>
              <a:rPr lang="es-ES" sz="1600" dirty="0" smtClean="0">
                <a:solidFill>
                  <a:srgbClr val="000000"/>
                </a:solidFill>
                <a:latin typeface="Arial" panose="020B0604020202020204" pitchFamily="34" charset="0"/>
                <a:ea typeface="Calibri" panose="020F0502020204030204" pitchFamily="34" charset="0"/>
              </a:rPr>
              <a:t>2,31, </a:t>
            </a:r>
            <a:r>
              <a:rPr lang="es-ES" sz="1600" dirty="0">
                <a:solidFill>
                  <a:srgbClr val="000000"/>
                </a:solidFill>
                <a:latin typeface="Arial" panose="020B0604020202020204" pitchFamily="34" charset="0"/>
                <a:ea typeface="Calibri" panose="020F0502020204030204" pitchFamily="34" charset="0"/>
              </a:rPr>
              <a:t>esto se debe a que en dichos tratamientos no se usó el inoculante </a:t>
            </a:r>
            <a:r>
              <a:rPr lang="es-ES" sz="1600" dirty="0" err="1">
                <a:solidFill>
                  <a:srgbClr val="000000"/>
                </a:solidFill>
                <a:latin typeface="Arial" panose="020B0604020202020204" pitchFamily="34" charset="0"/>
                <a:ea typeface="Calibri" panose="020F0502020204030204" pitchFamily="34" charset="0"/>
              </a:rPr>
              <a:t>Sila</a:t>
            </a:r>
            <a:r>
              <a:rPr lang="es-ES" sz="1600" dirty="0">
                <a:solidFill>
                  <a:srgbClr val="000000"/>
                </a:solidFill>
                <a:latin typeface="Arial" panose="020B0604020202020204" pitchFamily="34" charset="0"/>
                <a:ea typeface="Calibri" panose="020F0502020204030204" pitchFamily="34" charset="0"/>
              </a:rPr>
              <a:t>-Max y por ende baja el costo de elaboración del ensilaje. Seguido por los tratamientos T1, T2, T5 y T6, con una utilidad neta de $1,68 y una relación costo beneficio de $0,56 ctvs. </a:t>
            </a:r>
            <a:endParaRPr lang="es-ES" sz="1600" dirty="0"/>
          </a:p>
        </p:txBody>
      </p:sp>
    </p:spTree>
    <p:extLst>
      <p:ext uri="{BB962C8B-B14F-4D97-AF65-F5344CB8AC3E}">
        <p14:creationId xmlns:p14="http://schemas.microsoft.com/office/powerpoint/2010/main" val="39842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844" y="-315416"/>
            <a:ext cx="9601200" cy="1189038"/>
          </a:xfrm>
        </p:spPr>
        <p:txBody>
          <a:bodyPr/>
          <a:lstStyle/>
          <a:p>
            <a:pPr algn="ctr"/>
            <a:r>
              <a:rPr lang="es-ES" dirty="0" smtClean="0"/>
              <a:t>CONCLUSIONES</a:t>
            </a:r>
            <a:endParaRPr lang="es-ES" dirty="0"/>
          </a:p>
        </p:txBody>
      </p:sp>
      <p:sp>
        <p:nvSpPr>
          <p:cNvPr id="4" name="Rectángulo 3"/>
          <p:cNvSpPr/>
          <p:nvPr/>
        </p:nvSpPr>
        <p:spPr>
          <a:xfrm>
            <a:off x="189756" y="1484784"/>
            <a:ext cx="11593288" cy="590418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Se determinó una producción forrajera de 8500 kg/hectárea, con los que se puede elaborar 188 ensilajes de 45 kg, con un PVP de $7,50 </a:t>
            </a:r>
            <a:r>
              <a:rPr lang="es-ES" dirty="0" smtClean="0">
                <a:latin typeface="Arial" panose="020B0604020202020204" pitchFamily="34" charset="0"/>
                <a:ea typeface="Calibri" panose="020F0502020204030204" pitchFamily="34" charset="0"/>
                <a:cs typeface="Arial" panose="020B0604020202020204" pitchFamily="34" charset="0"/>
              </a:rPr>
              <a:t>USD/funda de ensilaje</a:t>
            </a:r>
            <a:r>
              <a:rPr lang="es-ES" dirty="0">
                <a:latin typeface="Arial" panose="020B0604020202020204" pitchFamily="34" charset="0"/>
                <a:ea typeface="Calibri" panose="020F0502020204030204" pitchFamily="34" charset="0"/>
                <a:cs typeface="Arial" panose="020B0604020202020204" pitchFamily="34" charset="0"/>
              </a:rPr>
              <a:t>, por su contenido nutricional</a:t>
            </a:r>
            <a:r>
              <a:rPr lang="es-ES" dirty="0" smtClean="0">
                <a:latin typeface="Arial" panose="020B0604020202020204" pitchFamily="34" charset="0"/>
                <a:ea typeface="Calibri" panose="020F0502020204030204" pitchFamily="34" charset="0"/>
                <a:cs typeface="Arial" panose="020B0604020202020204" pitchFamily="34" charset="0"/>
              </a:rPr>
              <a:t>.</a:t>
            </a:r>
            <a:endParaRPr lang="es-ES"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Arial" panose="020B0604020202020204" pitchFamily="34" charset="0"/>
              </a:rPr>
              <a:t>Ninguno de los tratamientos evaluados mostró varianza en </a:t>
            </a:r>
            <a:r>
              <a:rPr lang="es-EC" dirty="0" smtClean="0">
                <a:latin typeface="Arial" panose="020B0604020202020204" pitchFamily="34" charset="0"/>
                <a:ea typeface="Calibri" panose="020F0502020204030204" pitchFamily="34" charset="0"/>
                <a:cs typeface="Arial" panose="020B0604020202020204" pitchFamily="34" charset="0"/>
              </a:rPr>
              <a:t>el </a:t>
            </a:r>
            <a:r>
              <a:rPr lang="es-EC" dirty="0">
                <a:latin typeface="Arial" panose="020B0604020202020204" pitchFamily="34" charset="0"/>
                <a:ea typeface="Calibri" panose="020F0502020204030204" pitchFamily="34" charset="0"/>
                <a:cs typeface="Arial" panose="020B0604020202020204" pitchFamily="34" charset="0"/>
              </a:rPr>
              <a:t>pH, mostrando un valor promedio de 5,31 y demostrando que todos los ensilajes estuvieron bien elaborados y no mostraron problemas en el proceso de fermentación. </a:t>
            </a:r>
            <a:r>
              <a:rPr lang="es-ES" dirty="0">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cs typeface="Arial" panose="020B0604020202020204" pitchFamily="34" charset="0"/>
              </a:rPr>
              <a:t>En </a:t>
            </a:r>
            <a:r>
              <a:rPr lang="es-ES" dirty="0">
                <a:latin typeface="Arial" panose="020B0604020202020204" pitchFamily="34" charset="0"/>
                <a:cs typeface="Arial" panose="020B0604020202020204" pitchFamily="34" charset="0"/>
              </a:rPr>
              <a:t>el ensilaje del fréjol </a:t>
            </a:r>
            <a:r>
              <a:rPr lang="es-ES" dirty="0" err="1">
                <a:latin typeface="Arial" panose="020B0604020202020204" pitchFamily="34" charset="0"/>
                <a:cs typeface="Arial" panose="020B0604020202020204" pitchFamily="34" charset="0"/>
              </a:rPr>
              <a:t>mungo</a:t>
            </a:r>
            <a:r>
              <a:rPr lang="es-ES" dirty="0">
                <a:latin typeface="Arial" panose="020B0604020202020204" pitchFamily="34" charset="0"/>
                <a:cs typeface="Arial" panose="020B0604020202020204" pitchFamily="34" charset="0"/>
              </a:rPr>
              <a:t> al realizar el </a:t>
            </a:r>
            <a:r>
              <a:rPr lang="es-ES" dirty="0" err="1">
                <a:latin typeface="Arial" panose="020B0604020202020204" pitchFamily="34" charset="0"/>
                <a:cs typeface="Arial" panose="020B0604020202020204" pitchFamily="34" charset="0"/>
              </a:rPr>
              <a:t>presecado</a:t>
            </a:r>
            <a:r>
              <a:rPr lang="es-ES" dirty="0">
                <a:latin typeface="Arial" panose="020B0604020202020204" pitchFamily="34" charset="0"/>
                <a:cs typeface="Arial" panose="020B0604020202020204" pitchFamily="34" charset="0"/>
              </a:rPr>
              <a:t> por 24 horas se logró obtener los mejores resultados en las variables ceniza y fibra, siendo así que se determinó el contenido más bajo de ceniza con un 16,89 % y disminuyó el contenido de fibra a un 30,59 %, permitiendo que el ensilaje sea adecuado para la alimentación animal ya que permitirá una adecuada digestibilidad </a:t>
            </a:r>
            <a:r>
              <a:rPr lang="es-ES" dirty="0" err="1">
                <a:latin typeface="Arial" panose="020B0604020202020204" pitchFamily="34" charset="0"/>
                <a:cs typeface="Arial" panose="020B0604020202020204" pitchFamily="34" charset="0"/>
              </a:rPr>
              <a:t>ruminal</a:t>
            </a:r>
            <a:r>
              <a:rPr lang="es-ES" dirty="0">
                <a:latin typeface="Arial" panose="020B0604020202020204" pitchFamily="34" charset="0"/>
                <a:cs typeface="Arial" panose="020B0604020202020204" pitchFamily="34" charset="0"/>
              </a:rPr>
              <a:t>.  </a:t>
            </a:r>
            <a:endParaRPr lang="es-ES" dirty="0" smtClean="0">
              <a:latin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base a los resultados se acepta la hipótesis alternativa: Existe diferencia estadística significativa en el efecto del pre secado del frejol </a:t>
            </a:r>
            <a:r>
              <a:rPr lang="es-ES" dirty="0" err="1">
                <a:latin typeface="Arial" panose="020B0604020202020204" pitchFamily="34" charset="0"/>
                <a:cs typeface="Arial" panose="020B0604020202020204" pitchFamily="34" charset="0"/>
              </a:rPr>
              <a:t>mungo</a:t>
            </a:r>
            <a:r>
              <a:rPr lang="es-ES" dirty="0">
                <a:latin typeface="Arial" panose="020B0604020202020204" pitchFamily="34" charset="0"/>
                <a:cs typeface="Arial" panose="020B0604020202020204" pitchFamily="34" charset="0"/>
              </a:rPr>
              <a:t> </a:t>
            </a:r>
            <a:r>
              <a:rPr lang="es-ES" i="1" dirty="0">
                <a:latin typeface="Arial" panose="020B0604020202020204" pitchFamily="34" charset="0"/>
                <a:cs typeface="Arial" panose="020B0604020202020204" pitchFamily="34" charset="0"/>
              </a:rPr>
              <a:t>(</a:t>
            </a:r>
            <a:r>
              <a:rPr lang="es-ES" i="1" dirty="0" err="1">
                <a:latin typeface="Arial" panose="020B0604020202020204" pitchFamily="34" charset="0"/>
                <a:cs typeface="Arial" panose="020B0604020202020204" pitchFamily="34" charset="0"/>
              </a:rPr>
              <a:t>Vigna</a:t>
            </a:r>
            <a:r>
              <a:rPr lang="es-ES" i="1" dirty="0">
                <a:latin typeface="Arial" panose="020B0604020202020204" pitchFamily="34" charset="0"/>
                <a:cs typeface="Arial" panose="020B0604020202020204" pitchFamily="34" charset="0"/>
              </a:rPr>
              <a:t> radiata </a:t>
            </a:r>
            <a:r>
              <a:rPr lang="es-ES" dirty="0">
                <a:latin typeface="Arial" panose="020B0604020202020204" pitchFamily="34" charset="0"/>
                <a:cs typeface="Arial" panose="020B0604020202020204" pitchFamily="34" charset="0"/>
              </a:rPr>
              <a:t>L. </a:t>
            </a:r>
            <a:r>
              <a:rPr lang="es-ES" dirty="0" err="1">
                <a:latin typeface="Arial" panose="020B0604020202020204" pitchFamily="34" charset="0"/>
                <a:cs typeface="Arial" panose="020B0604020202020204" pitchFamily="34" charset="0"/>
              </a:rPr>
              <a:t>Wilczek</a:t>
            </a:r>
            <a:r>
              <a:rPr lang="es-ES" dirty="0">
                <a:latin typeface="Arial" panose="020B0604020202020204" pitchFamily="34" charset="0"/>
                <a:cs typeface="Arial" panose="020B0604020202020204" pitchFamily="34" charset="0"/>
              </a:rPr>
              <a:t>) en la calidad del ensilado, al nivel de 5% de significancia.</a:t>
            </a:r>
          </a:p>
          <a:p>
            <a:pPr marL="285750" indent="-285750">
              <a:lnSpc>
                <a:spcPct val="150000"/>
              </a:lnSpc>
              <a:spcAft>
                <a:spcPts val="800"/>
              </a:spcAft>
              <a:buFont typeface="Arial" panose="020B0604020202020204" pitchFamily="34" charset="0"/>
              <a:buChar char="•"/>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6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3772" y="908720"/>
            <a:ext cx="11233248" cy="513615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En los ensilajes con la adición del inoculante </a:t>
            </a:r>
            <a:r>
              <a:rPr lang="es-EC" dirty="0" err="1">
                <a:latin typeface="Arial" panose="020B0604020202020204" pitchFamily="34" charset="0"/>
                <a:ea typeface="Calibri" panose="020F0502020204030204" pitchFamily="34" charset="0"/>
                <a:cs typeface="Times New Roman" panose="02020603050405020304" pitchFamily="18" charset="0"/>
              </a:rPr>
              <a:t>Sila</a:t>
            </a:r>
            <a:r>
              <a:rPr lang="es-EC" dirty="0">
                <a:latin typeface="Arial" panose="020B0604020202020204" pitchFamily="34" charset="0"/>
                <a:ea typeface="Calibri" panose="020F0502020204030204" pitchFamily="34" charset="0"/>
                <a:cs typeface="Times New Roman" panose="02020603050405020304" pitchFamily="18" charset="0"/>
              </a:rPr>
              <a:t>-Max se representó los mejores resultados en el contenido de humedad, ya que logra encontrarse muy cercano al rango aceptable en ensilajes, el cual es 78,42 %. </a:t>
            </a:r>
            <a:r>
              <a:rPr lang="es-ES" dirty="0">
                <a:latin typeface="Arial" panose="020B0604020202020204" pitchFamily="34" charset="0"/>
                <a:ea typeface="Calibri" panose="020F0502020204030204" pitchFamily="34" charset="0"/>
                <a:cs typeface="Times New Roman" panose="02020603050405020304" pitchFamily="18" charset="0"/>
              </a:rPr>
              <a:t>Bajó el contenido de proteína en un 2,26 %, sosteniendo un valor de 19,83%, acción que se dio para </a:t>
            </a:r>
            <a:r>
              <a:rPr lang="es-EC" dirty="0">
                <a:latin typeface="Arial" panose="020B0604020202020204" pitchFamily="34" charset="0"/>
                <a:ea typeface="Calibri" panose="020F0502020204030204" pitchFamily="34" charset="0"/>
                <a:cs typeface="Times New Roman" panose="02020603050405020304" pitchFamily="18" charset="0"/>
              </a:rPr>
              <a:t>mejorar los procesos fermentativos, permitiendo una adecuada nutrición que optimizará la producción animal y mantenimiento de los procesos productivos. Duplicó el contenido de ceniza, debido a su presentación granulada que no se disolvió completamente durante el tiempo de conservación y aumentó el porcentaje de ceniza al realizar el análisis bromatológico. Permitió obtener un 30,82 % de fibra, valor aceptable para que el animal tenga una adecuada tasa de pasaje, consumo de alimento y una digestibilidad del 60 al 70</a:t>
            </a:r>
            <a:r>
              <a:rPr lang="es-EC"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ea typeface="Calibri" panose="020F0502020204030204" pitchFamily="34" charset="0"/>
                <a:cs typeface="Times New Roman" panose="02020603050405020304" pitchFamily="18" charset="0"/>
              </a:rPr>
              <a:t>Con </a:t>
            </a:r>
            <a:r>
              <a:rPr lang="es-ES" dirty="0">
                <a:latin typeface="Arial" panose="020B0604020202020204" pitchFamily="34" charset="0"/>
                <a:ea typeface="Calibri" panose="020F0502020204030204" pitchFamily="34" charset="0"/>
                <a:cs typeface="Times New Roman" panose="02020603050405020304" pitchFamily="18" charset="0"/>
              </a:rPr>
              <a:t>base a los resultados se acepta la hipótesis alternativa: Existe diferencia estadística significativa en la influencia del uso de </a:t>
            </a:r>
            <a:r>
              <a:rPr lang="es-ES" dirty="0" err="1">
                <a:latin typeface="Arial" panose="020B0604020202020204" pitchFamily="34" charset="0"/>
                <a:ea typeface="Calibri" panose="020F0502020204030204" pitchFamily="34" charset="0"/>
                <a:cs typeface="Times New Roman" panose="02020603050405020304" pitchFamily="18" charset="0"/>
              </a:rPr>
              <a:t>Sila</a:t>
            </a:r>
            <a:r>
              <a:rPr lang="es-ES" dirty="0">
                <a:latin typeface="Arial" panose="020B0604020202020204" pitchFamily="34" charset="0"/>
                <a:ea typeface="Calibri" panose="020F0502020204030204" pitchFamily="34" charset="0"/>
                <a:cs typeface="Times New Roman" panose="02020603050405020304" pitchFamily="18" charset="0"/>
              </a:rPr>
              <a:t>-Max en la en la calidad fermentativa del ensilado de frejol </a:t>
            </a:r>
            <a:r>
              <a:rPr lang="es-ES" dirty="0" err="1">
                <a:latin typeface="Arial" panose="020B0604020202020204" pitchFamily="34" charset="0"/>
                <a:ea typeface="Calibri" panose="020F0502020204030204" pitchFamily="34" charset="0"/>
                <a:cs typeface="Times New Roman" panose="02020603050405020304" pitchFamily="18" charset="0"/>
              </a:rPr>
              <a:t>mungo</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i="1" dirty="0">
                <a:latin typeface="Arial" panose="020B0604020202020204" pitchFamily="34" charset="0"/>
                <a:ea typeface="Calibri" panose="020F0502020204030204" pitchFamily="34" charset="0"/>
                <a:cs typeface="Times New Roman" panose="02020603050405020304" pitchFamily="18" charset="0"/>
              </a:rPr>
              <a:t>(</a:t>
            </a:r>
            <a:r>
              <a:rPr lang="es-ES" i="1" dirty="0" err="1">
                <a:latin typeface="Arial" panose="020B0604020202020204" pitchFamily="34" charset="0"/>
                <a:ea typeface="Calibri" panose="020F0502020204030204" pitchFamily="34" charset="0"/>
                <a:cs typeface="Times New Roman" panose="02020603050405020304" pitchFamily="18" charset="0"/>
              </a:rPr>
              <a:t>Vigna</a:t>
            </a:r>
            <a:r>
              <a:rPr lang="es-ES" i="1" dirty="0">
                <a:latin typeface="Arial" panose="020B0604020202020204" pitchFamily="34" charset="0"/>
                <a:ea typeface="Calibri" panose="020F0502020204030204" pitchFamily="34" charset="0"/>
                <a:cs typeface="Times New Roman" panose="02020603050405020304" pitchFamily="18" charset="0"/>
              </a:rPr>
              <a:t> radiata </a:t>
            </a:r>
            <a:r>
              <a:rPr lang="es-ES" dirty="0">
                <a:latin typeface="Arial" panose="020B0604020202020204" pitchFamily="34" charset="0"/>
                <a:ea typeface="Calibri" panose="020F0502020204030204" pitchFamily="34" charset="0"/>
                <a:cs typeface="Times New Roman" panose="02020603050405020304" pitchFamily="18" charset="0"/>
              </a:rPr>
              <a:t>L. </a:t>
            </a:r>
            <a:r>
              <a:rPr lang="es-ES" dirty="0" err="1">
                <a:latin typeface="Arial" panose="020B0604020202020204" pitchFamily="34" charset="0"/>
                <a:ea typeface="Calibri" panose="020F0502020204030204" pitchFamily="34" charset="0"/>
                <a:cs typeface="Times New Roman" panose="02020603050405020304" pitchFamily="18" charset="0"/>
              </a:rPr>
              <a:t>Wilczek</a:t>
            </a:r>
            <a:r>
              <a:rPr lang="es-ES" dirty="0">
                <a:latin typeface="Arial" panose="020B0604020202020204" pitchFamily="34" charset="0"/>
                <a:ea typeface="Calibri" panose="020F0502020204030204" pitchFamily="34" charset="0"/>
                <a:cs typeface="Times New Roman" panose="02020603050405020304" pitchFamily="18" charset="0"/>
              </a:rPr>
              <a:t>), al nivel de 5% de significancia.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9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9756" y="764704"/>
            <a:ext cx="11449272" cy="548868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Times New Roman" panose="02020603050405020304" pitchFamily="18" charset="0"/>
              </a:rPr>
              <a:t>En los ensilajes con un tiempo de conservación de 30 días se logró obtener un 2,51% de extracto etéreo, encontrándose dentro del rango adecuado para la proporción de energía al animal, de igual forma se logró obtener un 16,96 % de ceniza, no obstante su contenido se elevó a un 17,91% a los 60 días.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Times New Roman" panose="02020603050405020304" pitchFamily="18" charset="0"/>
              </a:rPr>
              <a:t>El mejor momento para abrir el ensilaje y administrarlo en la alimentación de los animales es a los 30 días de conservación, ya que tiene un 30,63 % de fibra que permitirá una adecuada digestibilidad </a:t>
            </a:r>
            <a:r>
              <a:rPr lang="es-ES" dirty="0" err="1">
                <a:latin typeface="Arial" panose="020B0604020202020204" pitchFamily="34" charset="0"/>
                <a:ea typeface="Calibri" panose="020F0502020204030204" pitchFamily="34" charset="0"/>
                <a:cs typeface="Times New Roman" panose="02020603050405020304" pitchFamily="18" charset="0"/>
              </a:rPr>
              <a:t>ruminal</a:t>
            </a: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ea typeface="Calibri" panose="020F0502020204030204" pitchFamily="34" charset="0"/>
                <a:cs typeface="Times New Roman" panose="02020603050405020304" pitchFamily="18" charset="0"/>
              </a:rPr>
              <a:t>Con </a:t>
            </a:r>
            <a:r>
              <a:rPr lang="es-ES" dirty="0">
                <a:latin typeface="Arial" panose="020B0604020202020204" pitchFamily="34" charset="0"/>
                <a:ea typeface="Calibri" panose="020F0502020204030204" pitchFamily="34" charset="0"/>
                <a:cs typeface="Times New Roman" panose="02020603050405020304" pitchFamily="18" charset="0"/>
              </a:rPr>
              <a:t>base a los resultados se acepta la hipótesis alternativa: Existe diferencia estadística significativa en el tiempo de conservación del ensilado de fréjol </a:t>
            </a:r>
            <a:r>
              <a:rPr lang="es-ES" dirty="0" err="1">
                <a:latin typeface="Arial" panose="020B0604020202020204" pitchFamily="34" charset="0"/>
                <a:ea typeface="Calibri" panose="020F0502020204030204" pitchFamily="34" charset="0"/>
                <a:cs typeface="Times New Roman" panose="02020603050405020304" pitchFamily="18" charset="0"/>
              </a:rPr>
              <a:t>mungo</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i="1" dirty="0">
                <a:latin typeface="Arial" panose="020B0604020202020204" pitchFamily="34" charset="0"/>
                <a:ea typeface="Calibri" panose="020F0502020204030204" pitchFamily="34" charset="0"/>
                <a:cs typeface="Times New Roman" panose="02020603050405020304" pitchFamily="18" charset="0"/>
              </a:rPr>
              <a:t>(</a:t>
            </a:r>
            <a:r>
              <a:rPr lang="es-ES" i="1" dirty="0" err="1">
                <a:latin typeface="Arial" panose="020B0604020202020204" pitchFamily="34" charset="0"/>
                <a:ea typeface="Calibri" panose="020F0502020204030204" pitchFamily="34" charset="0"/>
                <a:cs typeface="Times New Roman" panose="02020603050405020304" pitchFamily="18" charset="0"/>
              </a:rPr>
              <a:t>Vigna</a:t>
            </a:r>
            <a:r>
              <a:rPr lang="es-ES" i="1" dirty="0">
                <a:latin typeface="Arial" panose="020B0604020202020204" pitchFamily="34" charset="0"/>
                <a:ea typeface="Calibri" panose="020F0502020204030204" pitchFamily="34" charset="0"/>
                <a:cs typeface="Times New Roman" panose="02020603050405020304" pitchFamily="18" charset="0"/>
              </a:rPr>
              <a:t> radiata </a:t>
            </a:r>
            <a:r>
              <a:rPr lang="es-ES" dirty="0">
                <a:latin typeface="Arial" panose="020B0604020202020204" pitchFamily="34" charset="0"/>
                <a:ea typeface="Calibri" panose="020F0502020204030204" pitchFamily="34" charset="0"/>
                <a:cs typeface="Times New Roman" panose="02020603050405020304" pitchFamily="18" charset="0"/>
              </a:rPr>
              <a:t>L. </a:t>
            </a:r>
            <a:r>
              <a:rPr lang="es-ES" dirty="0" err="1">
                <a:latin typeface="Arial" panose="020B0604020202020204" pitchFamily="34" charset="0"/>
                <a:ea typeface="Calibri" panose="020F0502020204030204" pitchFamily="34" charset="0"/>
                <a:cs typeface="Times New Roman" panose="02020603050405020304" pitchFamily="18" charset="0"/>
              </a:rPr>
              <a:t>Wilczek</a:t>
            </a:r>
            <a:r>
              <a:rPr lang="es-ES" dirty="0">
                <a:latin typeface="Arial" panose="020B0604020202020204" pitchFamily="34" charset="0"/>
                <a:ea typeface="Calibri" panose="020F0502020204030204" pitchFamily="34" charset="0"/>
                <a:cs typeface="Times New Roman" panose="02020603050405020304" pitchFamily="18" charset="0"/>
              </a:rPr>
              <a:t>), al nivel de 5% de significancia. </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ea typeface="Calibri" panose="020F0502020204030204" pitchFamily="34" charset="0"/>
                <a:cs typeface="Times New Roman" panose="02020603050405020304" pitchFamily="18" charset="0"/>
              </a:rPr>
              <a:t>En </a:t>
            </a:r>
            <a:r>
              <a:rPr lang="es-ES" dirty="0">
                <a:latin typeface="Arial" panose="020B0604020202020204" pitchFamily="34" charset="0"/>
                <a:ea typeface="Calibri" panose="020F0502020204030204" pitchFamily="34" charset="0"/>
                <a:cs typeface="Times New Roman" panose="02020603050405020304" pitchFamily="18" charset="0"/>
              </a:rPr>
              <a:t>la interacción A*B (</a:t>
            </a:r>
            <a:r>
              <a:rPr lang="es-ES" dirty="0" err="1">
                <a:latin typeface="Arial" panose="020B0604020202020204" pitchFamily="34" charset="0"/>
                <a:ea typeface="Calibri" panose="020F0502020204030204" pitchFamily="34" charset="0"/>
                <a:cs typeface="Times New Roman" panose="02020603050405020304" pitchFamily="18" charset="0"/>
              </a:rPr>
              <a:t>Sila</a:t>
            </a:r>
            <a:r>
              <a:rPr lang="es-ES" dirty="0">
                <a:latin typeface="Arial" panose="020B0604020202020204" pitchFamily="34" charset="0"/>
                <a:ea typeface="Calibri" panose="020F0502020204030204" pitchFamily="34" charset="0"/>
                <a:cs typeface="Times New Roman" panose="02020603050405020304" pitchFamily="18" charset="0"/>
              </a:rPr>
              <a:t>-Max * </a:t>
            </a:r>
            <a:r>
              <a:rPr lang="es-ES" dirty="0" err="1">
                <a:latin typeface="Arial" panose="020B0604020202020204" pitchFamily="34" charset="0"/>
                <a:ea typeface="Calibri" panose="020F0502020204030204" pitchFamily="34" charset="0"/>
                <a:cs typeface="Times New Roman" panose="02020603050405020304" pitchFamily="18" charset="0"/>
              </a:rPr>
              <a:t>Presecado</a:t>
            </a:r>
            <a:r>
              <a:rPr lang="es-ES" dirty="0">
                <a:latin typeface="Arial" panose="020B0604020202020204" pitchFamily="34" charset="0"/>
                <a:ea typeface="Calibri" panose="020F0502020204030204" pitchFamily="34" charset="0"/>
                <a:cs typeface="Times New Roman" panose="02020603050405020304" pitchFamily="18" charset="0"/>
              </a:rPr>
              <a:t> 24 horas) se obtuvo el mejor valor de extracto etéreo, con un 2,35%, manteniéndolo dentro del rango adecuado para la proporción de energía al </a:t>
            </a:r>
            <a:r>
              <a:rPr lang="es-ES" dirty="0" smtClean="0">
                <a:latin typeface="Arial" panose="020B0604020202020204" pitchFamily="34" charset="0"/>
                <a:ea typeface="Calibri" panose="020F0502020204030204" pitchFamily="34" charset="0"/>
                <a:cs typeface="Times New Roman" panose="02020603050405020304" pitchFamily="18" charset="0"/>
              </a:rPr>
              <a:t>animal.</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smtClean="0">
                <a:latin typeface="Arial" panose="020B0604020202020204" pitchFamily="34" charset="0"/>
                <a:ea typeface="Calibri" panose="020F0502020204030204" pitchFamily="34" charset="0"/>
                <a:cs typeface="Times New Roman" panose="02020603050405020304" pitchFamily="18" charset="0"/>
              </a:rPr>
              <a:t>En </a:t>
            </a:r>
            <a:r>
              <a:rPr lang="es-ES" dirty="0">
                <a:latin typeface="Arial" panose="020B0604020202020204" pitchFamily="34" charset="0"/>
                <a:ea typeface="Calibri" panose="020F0502020204030204" pitchFamily="34" charset="0"/>
                <a:cs typeface="Times New Roman" panose="02020603050405020304" pitchFamily="18" charset="0"/>
              </a:rPr>
              <a:t>la interacción B*C (</a:t>
            </a:r>
            <a:r>
              <a:rPr lang="es-ES" dirty="0" err="1">
                <a:latin typeface="Arial" panose="020B0604020202020204" pitchFamily="34" charset="0"/>
                <a:ea typeface="Calibri" panose="020F0502020204030204" pitchFamily="34" charset="0"/>
                <a:cs typeface="Times New Roman" panose="02020603050405020304" pitchFamily="18" charset="0"/>
              </a:rPr>
              <a:t>Sila</a:t>
            </a:r>
            <a:r>
              <a:rPr lang="es-ES" dirty="0">
                <a:latin typeface="Arial" panose="020B0604020202020204" pitchFamily="34" charset="0"/>
                <a:ea typeface="Calibri" panose="020F0502020204030204" pitchFamily="34" charset="0"/>
                <a:cs typeface="Times New Roman" panose="02020603050405020304" pitchFamily="18" charset="0"/>
              </a:rPr>
              <a:t>-Max * Conservación), al usar </a:t>
            </a:r>
            <a:r>
              <a:rPr lang="es-ES" dirty="0" err="1">
                <a:latin typeface="Arial" panose="020B0604020202020204" pitchFamily="34" charset="0"/>
                <a:ea typeface="Calibri" panose="020F0502020204030204" pitchFamily="34" charset="0"/>
                <a:cs typeface="Times New Roman" panose="02020603050405020304" pitchFamily="18" charset="0"/>
              </a:rPr>
              <a:t>Sila</a:t>
            </a:r>
            <a:r>
              <a:rPr lang="es-ES" dirty="0">
                <a:latin typeface="Arial" panose="020B0604020202020204" pitchFamily="34" charset="0"/>
                <a:ea typeface="Calibri" panose="020F0502020204030204" pitchFamily="34" charset="0"/>
                <a:cs typeface="Times New Roman" panose="02020603050405020304" pitchFamily="18" charset="0"/>
              </a:rPr>
              <a:t>-Max el mejor tiempo de conservación para obtener el más bajo porcentaje de ceniza en el ensilaje es de 30 días, teniendo un 20,9 %.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2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804" y="188640"/>
            <a:ext cx="9601200" cy="1189038"/>
          </a:xfrm>
        </p:spPr>
        <p:txBody>
          <a:bodyPr/>
          <a:lstStyle/>
          <a:p>
            <a:r>
              <a:rPr lang="es-ES" dirty="0" smtClean="0"/>
              <a:t>RECOMENDACIONES</a:t>
            </a:r>
            <a:endParaRPr lang="es-ES" dirty="0"/>
          </a:p>
        </p:txBody>
      </p:sp>
      <p:sp>
        <p:nvSpPr>
          <p:cNvPr id="4" name="Rectángulo 3"/>
          <p:cNvSpPr/>
          <p:nvPr/>
        </p:nvSpPr>
        <p:spPr>
          <a:xfrm>
            <a:off x="477788" y="1844824"/>
            <a:ext cx="10873208" cy="4247317"/>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Utilizar el inoculante </a:t>
            </a:r>
            <a:r>
              <a:rPr lang="es-ES" dirty="0" err="1">
                <a:solidFill>
                  <a:srgbClr val="000000"/>
                </a:solidFill>
                <a:latin typeface="Arial" panose="020B0604020202020204" pitchFamily="34" charset="0"/>
                <a:ea typeface="Calibri" panose="020F0502020204030204" pitchFamily="34" charset="0"/>
              </a:rPr>
              <a:t>Sila</a:t>
            </a:r>
            <a:r>
              <a:rPr lang="es-ES" dirty="0">
                <a:solidFill>
                  <a:srgbClr val="000000"/>
                </a:solidFill>
                <a:latin typeface="Arial" panose="020B0604020202020204" pitchFamily="34" charset="0"/>
                <a:ea typeface="Calibri" panose="020F0502020204030204" pitchFamily="34" charset="0"/>
              </a:rPr>
              <a:t>-Max para mejorar los procesos fermentativos en la elaboración de ensilajes. </a:t>
            </a:r>
            <a:endParaRPr lang="es-ES"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Evaluar otros inoculantes en el ensilaje de fréjol </a:t>
            </a:r>
            <a:r>
              <a:rPr lang="es-ES" dirty="0" err="1">
                <a:solidFill>
                  <a:srgbClr val="000000"/>
                </a:solidFill>
                <a:latin typeface="Arial" panose="020B0604020202020204" pitchFamily="34" charset="0"/>
                <a:ea typeface="Calibri" panose="020F0502020204030204" pitchFamily="34" charset="0"/>
              </a:rPr>
              <a:t>mungo</a:t>
            </a:r>
            <a:r>
              <a:rPr lang="es-ES" dirty="0">
                <a:solidFill>
                  <a:srgbClr val="000000"/>
                </a:solidFill>
                <a:latin typeface="Arial" panose="020B0604020202020204" pitchFamily="34" charset="0"/>
                <a:ea typeface="Calibri" panose="020F0502020204030204" pitchFamily="34" charset="0"/>
              </a:rPr>
              <a:t> </a:t>
            </a:r>
            <a:r>
              <a:rPr lang="es-ES" i="1" dirty="0">
                <a:solidFill>
                  <a:srgbClr val="000000"/>
                </a:solidFill>
                <a:latin typeface="Arial" panose="020B0604020202020204" pitchFamily="34" charset="0"/>
                <a:ea typeface="Calibri" panose="020F0502020204030204" pitchFamily="34" charset="0"/>
              </a:rPr>
              <a:t>(</a:t>
            </a:r>
            <a:r>
              <a:rPr lang="es-ES" i="1" dirty="0" err="1">
                <a:solidFill>
                  <a:srgbClr val="000000"/>
                </a:solidFill>
                <a:latin typeface="Arial" panose="020B0604020202020204" pitchFamily="34" charset="0"/>
                <a:ea typeface="Calibri" panose="020F0502020204030204" pitchFamily="34" charset="0"/>
              </a:rPr>
              <a:t>Vigna</a:t>
            </a:r>
            <a:r>
              <a:rPr lang="es-ES" i="1" dirty="0">
                <a:solidFill>
                  <a:srgbClr val="000000"/>
                </a:solidFill>
                <a:latin typeface="Arial" panose="020B0604020202020204" pitchFamily="34" charset="0"/>
                <a:ea typeface="Calibri" panose="020F0502020204030204" pitchFamily="34" charset="0"/>
              </a:rPr>
              <a:t> radiata </a:t>
            </a:r>
            <a:r>
              <a:rPr lang="es-ES" dirty="0">
                <a:solidFill>
                  <a:srgbClr val="000000"/>
                </a:solidFill>
                <a:latin typeface="Arial" panose="020B0604020202020204" pitchFamily="34" charset="0"/>
                <a:ea typeface="Calibri" panose="020F0502020204030204" pitchFamily="34" charset="0"/>
              </a:rPr>
              <a:t>L. </a:t>
            </a:r>
            <a:r>
              <a:rPr lang="es-ES" dirty="0" err="1">
                <a:solidFill>
                  <a:srgbClr val="000000"/>
                </a:solidFill>
                <a:latin typeface="Arial" panose="020B0604020202020204" pitchFamily="34" charset="0"/>
                <a:ea typeface="Calibri" panose="020F0502020204030204" pitchFamily="34" charset="0"/>
              </a:rPr>
              <a:t>Wilczek</a:t>
            </a:r>
            <a:r>
              <a:rPr lang="es-ES" dirty="0">
                <a:solidFill>
                  <a:srgbClr val="000000"/>
                </a:solidFill>
                <a:latin typeface="Arial" panose="020B0604020202020204" pitchFamily="34" charset="0"/>
                <a:ea typeface="Calibri" panose="020F0502020204030204" pitchFamily="34" charset="0"/>
              </a:rPr>
              <a:t>) para comparar las variables estudiadas en esta investigación. </a:t>
            </a:r>
            <a:endParaRPr lang="es-ES"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Evaluar el uso del inoculante </a:t>
            </a:r>
            <a:r>
              <a:rPr lang="es-ES" dirty="0" err="1">
                <a:solidFill>
                  <a:srgbClr val="000000"/>
                </a:solidFill>
                <a:latin typeface="Arial" panose="020B0604020202020204" pitchFamily="34" charset="0"/>
                <a:ea typeface="Calibri" panose="020F0502020204030204" pitchFamily="34" charset="0"/>
              </a:rPr>
              <a:t>Sila</a:t>
            </a:r>
            <a:r>
              <a:rPr lang="es-ES" dirty="0">
                <a:solidFill>
                  <a:srgbClr val="000000"/>
                </a:solidFill>
                <a:latin typeface="Arial" panose="020B0604020202020204" pitchFamily="34" charset="0"/>
                <a:ea typeface="Calibri" panose="020F0502020204030204" pitchFamily="34" charset="0"/>
              </a:rPr>
              <a:t>-Max para elaborar ensilajes a tiempos menores de 30 días de conservación. </a:t>
            </a:r>
            <a:endParaRPr lang="es-ES"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Realizar el </a:t>
            </a:r>
            <a:r>
              <a:rPr lang="es-ES" dirty="0" err="1">
                <a:solidFill>
                  <a:srgbClr val="000000"/>
                </a:solidFill>
                <a:latin typeface="Arial" panose="020B0604020202020204" pitchFamily="34" charset="0"/>
                <a:ea typeface="Calibri" panose="020F0502020204030204" pitchFamily="34" charset="0"/>
              </a:rPr>
              <a:t>presecado</a:t>
            </a:r>
            <a:r>
              <a:rPr lang="es-ES" dirty="0">
                <a:solidFill>
                  <a:srgbClr val="000000"/>
                </a:solidFill>
                <a:latin typeface="Arial" panose="020B0604020202020204" pitchFamily="34" charset="0"/>
                <a:ea typeface="Calibri" panose="020F0502020204030204" pitchFamily="34" charset="0"/>
              </a:rPr>
              <a:t> del frejol </a:t>
            </a:r>
            <a:r>
              <a:rPr lang="es-ES" dirty="0" err="1">
                <a:solidFill>
                  <a:srgbClr val="000000"/>
                </a:solidFill>
                <a:latin typeface="Arial" panose="020B0604020202020204" pitchFamily="34" charset="0"/>
                <a:ea typeface="Calibri" panose="020F0502020204030204" pitchFamily="34" charset="0"/>
              </a:rPr>
              <a:t>mungo</a:t>
            </a:r>
            <a:r>
              <a:rPr lang="es-ES" dirty="0">
                <a:solidFill>
                  <a:srgbClr val="000000"/>
                </a:solidFill>
                <a:latin typeface="Arial" panose="020B0604020202020204" pitchFamily="34" charset="0"/>
                <a:ea typeface="Calibri" panose="020F0502020204030204" pitchFamily="34" charset="0"/>
              </a:rPr>
              <a:t> </a:t>
            </a:r>
            <a:r>
              <a:rPr lang="es-ES" i="1" dirty="0">
                <a:solidFill>
                  <a:srgbClr val="000000"/>
                </a:solidFill>
                <a:latin typeface="Arial" panose="020B0604020202020204" pitchFamily="34" charset="0"/>
                <a:ea typeface="Calibri" panose="020F0502020204030204" pitchFamily="34" charset="0"/>
              </a:rPr>
              <a:t>(</a:t>
            </a:r>
            <a:r>
              <a:rPr lang="es-ES" i="1" dirty="0" err="1">
                <a:solidFill>
                  <a:srgbClr val="000000"/>
                </a:solidFill>
                <a:latin typeface="Arial" panose="020B0604020202020204" pitchFamily="34" charset="0"/>
                <a:ea typeface="Calibri" panose="020F0502020204030204" pitchFamily="34" charset="0"/>
              </a:rPr>
              <a:t>Vigna</a:t>
            </a:r>
            <a:r>
              <a:rPr lang="es-ES" i="1" dirty="0">
                <a:solidFill>
                  <a:srgbClr val="000000"/>
                </a:solidFill>
                <a:latin typeface="Arial" panose="020B0604020202020204" pitchFamily="34" charset="0"/>
                <a:ea typeface="Calibri" panose="020F0502020204030204" pitchFamily="34" charset="0"/>
              </a:rPr>
              <a:t> radiata </a:t>
            </a:r>
            <a:r>
              <a:rPr lang="es-ES" dirty="0">
                <a:solidFill>
                  <a:srgbClr val="000000"/>
                </a:solidFill>
                <a:latin typeface="Arial" panose="020B0604020202020204" pitchFamily="34" charset="0"/>
                <a:ea typeface="Calibri" panose="020F0502020204030204" pitchFamily="34" charset="0"/>
              </a:rPr>
              <a:t>L. </a:t>
            </a:r>
            <a:r>
              <a:rPr lang="es-ES" dirty="0" err="1">
                <a:solidFill>
                  <a:srgbClr val="000000"/>
                </a:solidFill>
                <a:latin typeface="Arial" panose="020B0604020202020204" pitchFamily="34" charset="0"/>
                <a:ea typeface="Calibri" panose="020F0502020204030204" pitchFamily="34" charset="0"/>
              </a:rPr>
              <a:t>Wilczek</a:t>
            </a:r>
            <a:r>
              <a:rPr lang="es-ES" dirty="0">
                <a:solidFill>
                  <a:srgbClr val="000000"/>
                </a:solidFill>
                <a:latin typeface="Arial" panose="020B0604020202020204" pitchFamily="34" charset="0"/>
                <a:ea typeface="Calibri" panose="020F0502020204030204" pitchFamily="34" charset="0"/>
              </a:rPr>
              <a:t>) por 24 horas para realizar ensilajes. </a:t>
            </a:r>
            <a:endParaRPr lang="es-ES"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Alimentar a los animales con ensilaje de frejol </a:t>
            </a:r>
            <a:r>
              <a:rPr lang="es-ES" dirty="0" err="1">
                <a:solidFill>
                  <a:srgbClr val="000000"/>
                </a:solidFill>
                <a:latin typeface="Arial" panose="020B0604020202020204" pitchFamily="34" charset="0"/>
                <a:ea typeface="Calibri" panose="020F0502020204030204" pitchFamily="34" charset="0"/>
              </a:rPr>
              <a:t>mungo</a:t>
            </a:r>
            <a:r>
              <a:rPr lang="es-ES" dirty="0">
                <a:solidFill>
                  <a:srgbClr val="000000"/>
                </a:solidFill>
                <a:latin typeface="Arial" panose="020B0604020202020204" pitchFamily="34" charset="0"/>
                <a:ea typeface="Calibri" panose="020F0502020204030204" pitchFamily="34" charset="0"/>
              </a:rPr>
              <a:t> </a:t>
            </a:r>
            <a:r>
              <a:rPr lang="es-ES" i="1" dirty="0">
                <a:solidFill>
                  <a:srgbClr val="000000"/>
                </a:solidFill>
                <a:latin typeface="Arial" panose="020B0604020202020204" pitchFamily="34" charset="0"/>
                <a:ea typeface="Calibri" panose="020F0502020204030204" pitchFamily="34" charset="0"/>
              </a:rPr>
              <a:t>(</a:t>
            </a:r>
            <a:r>
              <a:rPr lang="es-ES" i="1" dirty="0" err="1">
                <a:solidFill>
                  <a:srgbClr val="000000"/>
                </a:solidFill>
                <a:latin typeface="Arial" panose="020B0604020202020204" pitchFamily="34" charset="0"/>
                <a:ea typeface="Calibri" panose="020F0502020204030204" pitchFamily="34" charset="0"/>
              </a:rPr>
              <a:t>Vigna</a:t>
            </a:r>
            <a:r>
              <a:rPr lang="es-ES" i="1" dirty="0">
                <a:solidFill>
                  <a:srgbClr val="000000"/>
                </a:solidFill>
                <a:latin typeface="Arial" panose="020B0604020202020204" pitchFamily="34" charset="0"/>
                <a:ea typeface="Calibri" panose="020F0502020204030204" pitchFamily="34" charset="0"/>
              </a:rPr>
              <a:t> radiata </a:t>
            </a:r>
            <a:r>
              <a:rPr lang="es-ES" dirty="0">
                <a:solidFill>
                  <a:srgbClr val="000000"/>
                </a:solidFill>
                <a:latin typeface="Arial" panose="020B0604020202020204" pitchFamily="34" charset="0"/>
                <a:ea typeface="Calibri" panose="020F0502020204030204" pitchFamily="34" charset="0"/>
              </a:rPr>
              <a:t>L. </a:t>
            </a:r>
            <a:r>
              <a:rPr lang="es-ES" dirty="0" err="1">
                <a:solidFill>
                  <a:srgbClr val="000000"/>
                </a:solidFill>
                <a:latin typeface="Arial" panose="020B0604020202020204" pitchFamily="34" charset="0"/>
                <a:ea typeface="Calibri" panose="020F0502020204030204" pitchFamily="34" charset="0"/>
              </a:rPr>
              <a:t>Wilczek</a:t>
            </a:r>
            <a:r>
              <a:rPr lang="es-ES" dirty="0">
                <a:solidFill>
                  <a:srgbClr val="000000"/>
                </a:solidFill>
                <a:latin typeface="Arial" panose="020B0604020202020204" pitchFamily="34" charset="0"/>
                <a:ea typeface="Calibri" panose="020F0502020204030204" pitchFamily="34" charset="0"/>
              </a:rPr>
              <a:t>) al cumplir los 30 días de conservación.  </a:t>
            </a:r>
            <a:endParaRPr lang="es-ES"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es-ES" dirty="0">
                <a:solidFill>
                  <a:srgbClr val="000000"/>
                </a:solidFill>
                <a:latin typeface="Arial" panose="020B0604020202020204" pitchFamily="34" charset="0"/>
                <a:ea typeface="Calibri" panose="020F0502020204030204" pitchFamily="34" charset="0"/>
              </a:rPr>
              <a:t>Seguir el protocolo del T3, T4, T7 y T8 para elaborar ensilaje de fréjol </a:t>
            </a:r>
            <a:r>
              <a:rPr lang="es-ES" dirty="0" err="1">
                <a:solidFill>
                  <a:srgbClr val="000000"/>
                </a:solidFill>
                <a:latin typeface="Arial" panose="020B0604020202020204" pitchFamily="34" charset="0"/>
                <a:ea typeface="Calibri" panose="020F0502020204030204" pitchFamily="34" charset="0"/>
              </a:rPr>
              <a:t>mungo</a:t>
            </a:r>
            <a:r>
              <a:rPr lang="es-ES" dirty="0">
                <a:solidFill>
                  <a:srgbClr val="000000"/>
                </a:solidFill>
                <a:latin typeface="Arial" panose="020B0604020202020204" pitchFamily="34" charset="0"/>
                <a:ea typeface="Calibri" panose="020F0502020204030204" pitchFamily="34" charset="0"/>
              </a:rPr>
              <a:t> </a:t>
            </a:r>
            <a:r>
              <a:rPr lang="es-ES" i="1" dirty="0">
                <a:solidFill>
                  <a:srgbClr val="000000"/>
                </a:solidFill>
                <a:latin typeface="Arial" panose="020B0604020202020204" pitchFamily="34" charset="0"/>
                <a:ea typeface="Calibri" panose="020F0502020204030204" pitchFamily="34" charset="0"/>
              </a:rPr>
              <a:t>(</a:t>
            </a:r>
            <a:r>
              <a:rPr lang="es-ES" i="1" dirty="0" err="1">
                <a:solidFill>
                  <a:srgbClr val="000000"/>
                </a:solidFill>
                <a:latin typeface="Arial" panose="020B0604020202020204" pitchFamily="34" charset="0"/>
                <a:ea typeface="Calibri" panose="020F0502020204030204" pitchFamily="34" charset="0"/>
              </a:rPr>
              <a:t>Vigna</a:t>
            </a:r>
            <a:r>
              <a:rPr lang="es-ES" i="1" dirty="0">
                <a:solidFill>
                  <a:srgbClr val="000000"/>
                </a:solidFill>
                <a:latin typeface="Arial" panose="020B0604020202020204" pitchFamily="34" charset="0"/>
                <a:ea typeface="Calibri" panose="020F0502020204030204" pitchFamily="34" charset="0"/>
              </a:rPr>
              <a:t> radiata </a:t>
            </a:r>
            <a:r>
              <a:rPr lang="es-ES" dirty="0">
                <a:solidFill>
                  <a:srgbClr val="000000"/>
                </a:solidFill>
                <a:latin typeface="Arial" panose="020B0604020202020204" pitchFamily="34" charset="0"/>
                <a:ea typeface="Calibri" panose="020F0502020204030204" pitchFamily="34" charset="0"/>
              </a:rPr>
              <a:t>L. </a:t>
            </a:r>
            <a:r>
              <a:rPr lang="es-ES" dirty="0" err="1">
                <a:solidFill>
                  <a:srgbClr val="000000"/>
                </a:solidFill>
                <a:latin typeface="Arial" panose="020B0604020202020204" pitchFamily="34" charset="0"/>
                <a:ea typeface="Calibri" panose="020F0502020204030204" pitchFamily="34" charset="0"/>
              </a:rPr>
              <a:t>Wilczek</a:t>
            </a:r>
            <a:r>
              <a:rPr lang="es-ES" dirty="0">
                <a:solidFill>
                  <a:srgbClr val="000000"/>
                </a:solidFill>
                <a:latin typeface="Arial" panose="020B0604020202020204" pitchFamily="34" charset="0"/>
                <a:ea typeface="Calibri" panose="020F0502020204030204" pitchFamily="34" charset="0"/>
              </a:rPr>
              <a:t>), ya que son los más económicos para los productores.   </a:t>
            </a:r>
            <a:endParaRPr lang="es-ES"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012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9836" y="2564904"/>
            <a:ext cx="10290446" cy="1200329"/>
          </a:xfrm>
          <a:prstGeom prst="rect">
            <a:avLst/>
          </a:prstGeom>
          <a:noFill/>
        </p:spPr>
        <p:txBody>
          <a:bodyPr wrap="none" lIns="91440" tIns="45720" rIns="91440" bIns="45720">
            <a:spAutoFit/>
          </a:bodyPr>
          <a:lstStyle/>
          <a:p>
            <a:pPr algn="ctr"/>
            <a:r>
              <a:rPr lang="es-ES" sz="7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 </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018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45338" y="1222044"/>
            <a:ext cx="6926679" cy="584775"/>
          </a:xfrm>
          <a:prstGeom prst="rect">
            <a:avLst/>
          </a:prstGeom>
          <a:solidFill>
            <a:srgbClr val="FFC000"/>
          </a:solidFill>
        </p:spPr>
        <p:txBody>
          <a:bodyPr wrap="square">
            <a:spAutoFit/>
          </a:bodyPr>
          <a:lstStyle/>
          <a:p>
            <a:pPr lvl="0" algn="just"/>
            <a:r>
              <a:rPr lang="es-ES" sz="1600" dirty="0">
                <a:latin typeface="Times New Roman" panose="02020603050405020304" pitchFamily="18" charset="0"/>
                <a:cs typeface="Times New Roman" panose="02020603050405020304" pitchFamily="18" charset="0"/>
              </a:rPr>
              <a:t>Evaluar el uso de </a:t>
            </a:r>
            <a:r>
              <a:rPr lang="es-ES" sz="1600" dirty="0" err="1">
                <a:latin typeface="Times New Roman" panose="02020603050405020304" pitchFamily="18" charset="0"/>
                <a:cs typeface="Times New Roman" panose="02020603050405020304" pitchFamily="18" charset="0"/>
              </a:rPr>
              <a:t>Sila</a:t>
            </a:r>
            <a:r>
              <a:rPr lang="es-ES" sz="1600" dirty="0">
                <a:latin typeface="Times New Roman" panose="02020603050405020304" pitchFamily="18" charset="0"/>
                <a:cs typeface="Times New Roman" panose="02020603050405020304" pitchFamily="18" charset="0"/>
              </a:rPr>
              <a:t>-Max en la calidad fermentativa del ensilado de fréjol </a:t>
            </a:r>
            <a:r>
              <a:rPr lang="es-ES" sz="1600" dirty="0" err="1">
                <a:latin typeface="Times New Roman" panose="02020603050405020304" pitchFamily="18" charset="0"/>
                <a:cs typeface="Times New Roman" panose="02020603050405020304" pitchFamily="18" charset="0"/>
              </a:rPr>
              <a:t>mungo</a:t>
            </a:r>
            <a:r>
              <a:rPr lang="es-ES" sz="1600" dirty="0">
                <a:latin typeface="Times New Roman" panose="02020603050405020304" pitchFamily="18" charset="0"/>
                <a:cs typeface="Times New Roman" panose="02020603050405020304" pitchFamily="18" charset="0"/>
              </a:rPr>
              <a:t> (</a:t>
            </a:r>
            <a:r>
              <a:rPr lang="es-ES" sz="1600" i="1" dirty="0" err="1">
                <a:latin typeface="Times New Roman" panose="02020603050405020304" pitchFamily="18" charset="0"/>
                <a:cs typeface="Times New Roman" panose="02020603050405020304" pitchFamily="18" charset="0"/>
              </a:rPr>
              <a:t>Vigna</a:t>
            </a:r>
            <a:r>
              <a:rPr lang="es-ES" sz="1600" i="1" dirty="0">
                <a:latin typeface="Times New Roman" panose="02020603050405020304" pitchFamily="18" charset="0"/>
                <a:cs typeface="Times New Roman" panose="02020603050405020304" pitchFamily="18" charset="0"/>
              </a:rPr>
              <a:t> radiata </a:t>
            </a:r>
            <a:r>
              <a:rPr lang="es-ES" sz="1600" dirty="0">
                <a:latin typeface="Times New Roman" panose="02020603050405020304" pitchFamily="18" charset="0"/>
                <a:cs typeface="Times New Roman" panose="02020603050405020304" pitchFamily="18" charset="0"/>
              </a:rPr>
              <a:t>L. </a:t>
            </a:r>
            <a:r>
              <a:rPr lang="es-ES" sz="1600" dirty="0" err="1">
                <a:latin typeface="Times New Roman" panose="02020603050405020304" pitchFamily="18" charset="0"/>
                <a:cs typeface="Times New Roman" panose="02020603050405020304" pitchFamily="18" charset="0"/>
              </a:rPr>
              <a:t>Wilczek</a:t>
            </a:r>
            <a:r>
              <a:rPr lang="es-ES" sz="1600" dirty="0">
                <a:latin typeface="Times New Roman" panose="02020603050405020304" pitchFamily="18" charset="0"/>
                <a:cs typeface="Times New Roman" panose="02020603050405020304" pitchFamily="18" charset="0"/>
              </a:rPr>
              <a:t>), sometido a dos tiempos de conservación.</a:t>
            </a:r>
          </a:p>
        </p:txBody>
      </p:sp>
      <p:sp>
        <p:nvSpPr>
          <p:cNvPr id="6" name="Rectángulo 5"/>
          <p:cNvSpPr/>
          <p:nvPr/>
        </p:nvSpPr>
        <p:spPr>
          <a:xfrm>
            <a:off x="5205641" y="660462"/>
            <a:ext cx="1530858" cy="461545"/>
          </a:xfrm>
          <a:prstGeom prst="rect">
            <a:avLst/>
          </a:prstGeom>
          <a:solidFill>
            <a:schemeClr val="bg1"/>
          </a:solidFill>
        </p:spPr>
        <p:txBody>
          <a:bodyPr wrap="square">
            <a:spAutoFit/>
          </a:bodyPr>
          <a:lstStyle/>
          <a:p>
            <a:pPr marL="270429" algn="just">
              <a:lnSpc>
                <a:spcPct val="150000"/>
              </a:lnSpc>
              <a:spcAft>
                <a:spcPts val="10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GENERAL</a:t>
            </a:r>
          </a:p>
        </p:txBody>
      </p:sp>
      <p:sp>
        <p:nvSpPr>
          <p:cNvPr id="7" name="Rectángulo 6"/>
          <p:cNvSpPr/>
          <p:nvPr/>
        </p:nvSpPr>
        <p:spPr>
          <a:xfrm>
            <a:off x="0" y="2481908"/>
            <a:ext cx="2860154" cy="1477328"/>
          </a:xfrm>
          <a:prstGeom prst="rect">
            <a:avLst/>
          </a:prstGeom>
          <a:solidFill>
            <a:schemeClr val="accent4">
              <a:lumMod val="40000"/>
              <a:lumOff val="60000"/>
            </a:schemeClr>
          </a:solidFill>
          <a:ln>
            <a:solidFill>
              <a:schemeClr val="accent1">
                <a:lumMod val="20000"/>
                <a:lumOff val="80000"/>
              </a:schemeClr>
            </a:solidFill>
          </a:ln>
        </p:spPr>
        <p:txBody>
          <a:bodyPr wrap="square">
            <a:spAutoFit/>
          </a:bodyPr>
          <a:lstStyle/>
          <a:p>
            <a:pPr lvl="0" algn="just"/>
            <a:r>
              <a:rPr lang="es-ES" dirty="0">
                <a:latin typeface="Times New Roman" panose="02020603050405020304" pitchFamily="18" charset="0"/>
                <a:cs typeface="Times New Roman" panose="02020603050405020304" pitchFamily="18" charset="0"/>
              </a:rPr>
              <a:t>Conocer la influencia del uso de </a:t>
            </a:r>
            <a:r>
              <a:rPr lang="es-ES" dirty="0" err="1">
                <a:latin typeface="Times New Roman" panose="02020603050405020304" pitchFamily="18" charset="0"/>
                <a:cs typeface="Times New Roman" panose="02020603050405020304" pitchFamily="18" charset="0"/>
              </a:rPr>
              <a:t>Sila</a:t>
            </a:r>
            <a:r>
              <a:rPr lang="es-ES" dirty="0">
                <a:latin typeface="Times New Roman" panose="02020603050405020304" pitchFamily="18" charset="0"/>
                <a:cs typeface="Times New Roman" panose="02020603050405020304" pitchFamily="18" charset="0"/>
              </a:rPr>
              <a:t>-Max en la en la calidad fermentativa del ensilado de frejol </a:t>
            </a:r>
            <a:r>
              <a:rPr lang="es-ES" dirty="0" err="1">
                <a:latin typeface="Times New Roman" panose="02020603050405020304" pitchFamily="18" charset="0"/>
                <a:cs typeface="Times New Roman" panose="02020603050405020304" pitchFamily="18" charset="0"/>
              </a:rPr>
              <a:t>mungo</a:t>
            </a:r>
            <a:r>
              <a:rPr lang="es-ES"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Vigna</a:t>
            </a:r>
            <a:r>
              <a:rPr lang="es-ES" i="1" dirty="0">
                <a:latin typeface="Times New Roman" panose="02020603050405020304" pitchFamily="18" charset="0"/>
                <a:cs typeface="Times New Roman" panose="02020603050405020304" pitchFamily="18" charset="0"/>
              </a:rPr>
              <a:t> radiata </a:t>
            </a:r>
            <a:r>
              <a:rPr lang="es-ES" dirty="0">
                <a:latin typeface="Times New Roman" panose="02020603050405020304" pitchFamily="18" charset="0"/>
                <a:cs typeface="Times New Roman" panose="02020603050405020304" pitchFamily="18" charset="0"/>
              </a:rPr>
              <a:t>L. </a:t>
            </a:r>
            <a:r>
              <a:rPr lang="es-ES" dirty="0" err="1">
                <a:latin typeface="Times New Roman" panose="02020603050405020304" pitchFamily="18" charset="0"/>
                <a:cs typeface="Times New Roman" panose="02020603050405020304" pitchFamily="18" charset="0"/>
              </a:rPr>
              <a:t>Wilczek</a:t>
            </a:r>
            <a:r>
              <a:rPr lang="es-ES" dirty="0">
                <a:latin typeface="Times New Roman" panose="02020603050405020304" pitchFamily="18" charset="0"/>
                <a:cs typeface="Times New Roman" panose="02020603050405020304" pitchFamily="18" charset="0"/>
              </a:rPr>
              <a:t>).</a:t>
            </a:r>
          </a:p>
        </p:txBody>
      </p:sp>
      <p:sp>
        <p:nvSpPr>
          <p:cNvPr id="8" name="Título 1"/>
          <p:cNvSpPr>
            <a:spLocks noGrp="1"/>
          </p:cNvSpPr>
          <p:nvPr>
            <p:ph type="title"/>
          </p:nvPr>
        </p:nvSpPr>
        <p:spPr>
          <a:xfrm>
            <a:off x="3443068" y="138223"/>
            <a:ext cx="5176172" cy="646239"/>
          </a:xfrm>
        </p:spPr>
        <p:txBody>
          <a:bodyPr anchor="ctr">
            <a:normAutofit/>
          </a:bodyPr>
          <a:lstStyle/>
          <a:p>
            <a:pPr algn="ctr"/>
            <a:r>
              <a:rPr lang="es-ES" sz="3999" b="1" dirty="0">
                <a:latin typeface="Times New Roman" panose="02020603050405020304" pitchFamily="18" charset="0"/>
                <a:cs typeface="Times New Roman" panose="02020603050405020304" pitchFamily="18" charset="0"/>
              </a:rPr>
              <a:t>OBJETIVOS</a:t>
            </a:r>
          </a:p>
        </p:txBody>
      </p:sp>
      <p:sp>
        <p:nvSpPr>
          <p:cNvPr id="9" name="Rectángulo 8"/>
          <p:cNvSpPr/>
          <p:nvPr/>
        </p:nvSpPr>
        <p:spPr>
          <a:xfrm>
            <a:off x="3201598" y="2481907"/>
            <a:ext cx="2579335" cy="1476943"/>
          </a:xfrm>
          <a:prstGeom prst="rect">
            <a:avLst/>
          </a:prstGeom>
          <a:solidFill>
            <a:schemeClr val="accent6">
              <a:lumMod val="40000"/>
              <a:lumOff val="60000"/>
            </a:schemeClr>
          </a:solidFill>
        </p:spPr>
        <p:txBody>
          <a:bodyPr wrap="square">
            <a:spAutoFit/>
          </a:bodyPr>
          <a:lstStyle/>
          <a:p>
            <a:pPr lvl="0" algn="just"/>
            <a:r>
              <a:rPr lang="es-ES" dirty="0">
                <a:latin typeface="Times New Roman" panose="02020603050405020304" pitchFamily="18" charset="0"/>
                <a:cs typeface="Times New Roman" panose="02020603050405020304" pitchFamily="18" charset="0"/>
              </a:rPr>
              <a:t>Evaluar el efecto del pre secado del frejol </a:t>
            </a:r>
            <a:r>
              <a:rPr lang="es-ES" dirty="0" err="1">
                <a:latin typeface="Times New Roman" panose="02020603050405020304" pitchFamily="18" charset="0"/>
                <a:cs typeface="Times New Roman" panose="02020603050405020304" pitchFamily="18" charset="0"/>
              </a:rPr>
              <a:t>mungo</a:t>
            </a:r>
            <a:r>
              <a:rPr lang="es-ES"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Vigna</a:t>
            </a:r>
            <a:r>
              <a:rPr lang="es-ES" i="1" dirty="0">
                <a:latin typeface="Times New Roman" panose="02020603050405020304" pitchFamily="18" charset="0"/>
                <a:cs typeface="Times New Roman" panose="02020603050405020304" pitchFamily="18" charset="0"/>
              </a:rPr>
              <a:t> radiata</a:t>
            </a:r>
            <a:r>
              <a:rPr lang="es-ES" dirty="0">
                <a:latin typeface="Times New Roman" panose="02020603050405020304" pitchFamily="18" charset="0"/>
                <a:cs typeface="Times New Roman" panose="02020603050405020304" pitchFamily="18" charset="0"/>
              </a:rPr>
              <a:t> L. </a:t>
            </a:r>
            <a:r>
              <a:rPr lang="es-ES" dirty="0" err="1">
                <a:latin typeface="Times New Roman" panose="02020603050405020304" pitchFamily="18" charset="0"/>
                <a:cs typeface="Times New Roman" panose="02020603050405020304" pitchFamily="18" charset="0"/>
              </a:rPr>
              <a:t>Wilczek</a:t>
            </a:r>
            <a:r>
              <a:rPr lang="es-ES" dirty="0">
                <a:latin typeface="Times New Roman" panose="02020603050405020304" pitchFamily="18" charset="0"/>
                <a:cs typeface="Times New Roman" panose="02020603050405020304" pitchFamily="18" charset="0"/>
              </a:rPr>
              <a:t>), en la calidad fermentativa del ensilado.</a:t>
            </a:r>
          </a:p>
        </p:txBody>
      </p:sp>
      <p:sp>
        <p:nvSpPr>
          <p:cNvPr id="10" name="Rectángulo 9"/>
          <p:cNvSpPr/>
          <p:nvPr/>
        </p:nvSpPr>
        <p:spPr>
          <a:xfrm>
            <a:off x="6211881" y="2481907"/>
            <a:ext cx="2407359" cy="1476943"/>
          </a:xfrm>
          <a:prstGeom prst="rect">
            <a:avLst/>
          </a:prstGeom>
          <a:solidFill>
            <a:schemeClr val="accent2">
              <a:lumMod val="20000"/>
              <a:lumOff val="80000"/>
            </a:schemeClr>
          </a:solidFill>
        </p:spPr>
        <p:txBody>
          <a:bodyPr wrap="square">
            <a:spAutoFit/>
          </a:bodyPr>
          <a:lstStyle/>
          <a:p>
            <a:pPr lvl="0" algn="just"/>
            <a:r>
              <a:rPr lang="es-ES" dirty="0">
                <a:latin typeface="Times New Roman" panose="02020603050405020304" pitchFamily="18" charset="0"/>
                <a:cs typeface="Times New Roman" panose="02020603050405020304" pitchFamily="18" charset="0"/>
              </a:rPr>
              <a:t>Determinar el mejor tiempo de fermentación del </a:t>
            </a:r>
            <a:r>
              <a:rPr lang="es-ES" dirty="0" smtClean="0">
                <a:latin typeface="Times New Roman" panose="02020603050405020304" pitchFamily="18" charset="0"/>
                <a:cs typeface="Times New Roman" panose="02020603050405020304" pitchFamily="18" charset="0"/>
              </a:rPr>
              <a:t>ensilado de </a:t>
            </a:r>
            <a:r>
              <a:rPr lang="es-ES" dirty="0">
                <a:latin typeface="Times New Roman" panose="02020603050405020304" pitchFamily="18" charset="0"/>
                <a:cs typeface="Times New Roman" panose="02020603050405020304" pitchFamily="18" charset="0"/>
              </a:rPr>
              <a:t>fréjol </a:t>
            </a:r>
            <a:r>
              <a:rPr lang="es-ES" dirty="0" err="1">
                <a:latin typeface="Times New Roman" panose="02020603050405020304" pitchFamily="18" charset="0"/>
                <a:cs typeface="Times New Roman" panose="02020603050405020304" pitchFamily="18" charset="0"/>
              </a:rPr>
              <a:t>mungo</a:t>
            </a:r>
            <a:r>
              <a:rPr lang="es-ES"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Vigna</a:t>
            </a:r>
            <a:r>
              <a:rPr lang="es-ES" i="1" dirty="0">
                <a:latin typeface="Times New Roman" panose="02020603050405020304" pitchFamily="18" charset="0"/>
                <a:cs typeface="Times New Roman" panose="02020603050405020304" pitchFamily="18" charset="0"/>
              </a:rPr>
              <a:t> radiata </a:t>
            </a:r>
            <a:r>
              <a:rPr lang="es-ES" dirty="0">
                <a:latin typeface="Times New Roman" panose="02020603050405020304" pitchFamily="18" charset="0"/>
                <a:cs typeface="Times New Roman" panose="02020603050405020304" pitchFamily="18" charset="0"/>
              </a:rPr>
              <a:t>L. </a:t>
            </a:r>
            <a:r>
              <a:rPr lang="es-ES" dirty="0" err="1">
                <a:latin typeface="Times New Roman" panose="02020603050405020304" pitchFamily="18" charset="0"/>
                <a:cs typeface="Times New Roman" panose="02020603050405020304" pitchFamily="18" charset="0"/>
              </a:rPr>
              <a:t>Wilczek</a:t>
            </a:r>
            <a:r>
              <a:rPr lang="es-ES" dirty="0">
                <a:latin typeface="Times New Roman" panose="02020603050405020304" pitchFamily="18" charset="0"/>
                <a:cs typeface="Times New Roman" panose="02020603050405020304" pitchFamily="18" charset="0"/>
              </a:rPr>
              <a:t>).</a:t>
            </a:r>
          </a:p>
        </p:txBody>
      </p:sp>
      <p:sp>
        <p:nvSpPr>
          <p:cNvPr id="11" name="Rectángulo 10"/>
          <p:cNvSpPr/>
          <p:nvPr/>
        </p:nvSpPr>
        <p:spPr>
          <a:xfrm>
            <a:off x="4968031" y="1935820"/>
            <a:ext cx="2006078" cy="461545"/>
          </a:xfrm>
          <a:prstGeom prst="rect">
            <a:avLst/>
          </a:prstGeom>
          <a:solidFill>
            <a:schemeClr val="bg1"/>
          </a:solidFill>
        </p:spPr>
        <p:txBody>
          <a:bodyPr wrap="square">
            <a:spAutoFit/>
          </a:bodyPr>
          <a:lstStyle/>
          <a:p>
            <a:pPr marL="270429" algn="just">
              <a:lnSpc>
                <a:spcPct val="150000"/>
              </a:lnSpc>
              <a:spcAft>
                <a:spcPts val="10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ESPECIFICOS</a:t>
            </a:r>
          </a:p>
        </p:txBody>
      </p:sp>
      <p:sp>
        <p:nvSpPr>
          <p:cNvPr id="2" name="Rectángulo 1"/>
          <p:cNvSpPr/>
          <p:nvPr/>
        </p:nvSpPr>
        <p:spPr>
          <a:xfrm>
            <a:off x="11679" y="4611040"/>
            <a:ext cx="3468345" cy="2308324"/>
          </a:xfrm>
          <a:prstGeom prst="rect">
            <a:avLst/>
          </a:prstGeom>
        </p:spPr>
        <p:txBody>
          <a:bodyPr wrap="square">
            <a:spAutoFit/>
          </a:bodyPr>
          <a:lstStyle/>
          <a:p>
            <a:pPr lvl="0" algn="just"/>
            <a:r>
              <a:rPr lang="es-ES" sz="1400" b="1" dirty="0"/>
              <a:t>Ho1: </a:t>
            </a:r>
            <a:r>
              <a:rPr lang="es-ES" sz="1400" dirty="0"/>
              <a:t>No existe diferencia estadística significativa en la influencia del uso de </a:t>
            </a:r>
            <a:r>
              <a:rPr lang="es-ES" sz="1400" dirty="0" err="1"/>
              <a:t>Sila</a:t>
            </a:r>
            <a:r>
              <a:rPr lang="es-ES" sz="1400" dirty="0"/>
              <a:t>-Max en </a:t>
            </a:r>
            <a:r>
              <a:rPr lang="es-ES" sz="1400" dirty="0" smtClean="0"/>
              <a:t>la calidad </a:t>
            </a:r>
            <a:r>
              <a:rPr lang="es-ES" sz="1400" dirty="0"/>
              <a:t>fermentativa </a:t>
            </a:r>
            <a:r>
              <a:rPr lang="es-ES" sz="1400" dirty="0" smtClean="0"/>
              <a:t>del </a:t>
            </a:r>
            <a:r>
              <a:rPr lang="es-ES" sz="1400" dirty="0"/>
              <a:t>ensilado de frejol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al nivel de 5% de significancia. </a:t>
            </a:r>
            <a:endParaRPr lang="es-EC" sz="1400" dirty="0">
              <a:latin typeface="Times New Roman" panose="02020603050405020304" pitchFamily="18" charset="0"/>
              <a:cs typeface="Times New Roman" panose="02020603050405020304" pitchFamily="18" charset="0"/>
            </a:endParaRPr>
          </a:p>
          <a:p>
            <a:pPr lvl="0" algn="just"/>
            <a:r>
              <a:rPr lang="es-ES" sz="1400" b="1" dirty="0"/>
              <a:t>H11: </a:t>
            </a:r>
            <a:r>
              <a:rPr lang="es-ES" sz="1400" dirty="0"/>
              <a:t>Existe diferencia estadística significativa en la influencia del uso de </a:t>
            </a:r>
            <a:r>
              <a:rPr lang="es-ES" sz="1400" dirty="0" err="1"/>
              <a:t>Sila</a:t>
            </a:r>
            <a:r>
              <a:rPr lang="es-ES" sz="1400" dirty="0"/>
              <a:t>-Max en la </a:t>
            </a:r>
            <a:r>
              <a:rPr lang="es-ES" sz="1400" dirty="0" smtClean="0"/>
              <a:t>calidad </a:t>
            </a:r>
            <a:r>
              <a:rPr lang="es-ES" sz="1400" dirty="0"/>
              <a:t>fermentativa</a:t>
            </a:r>
            <a:r>
              <a:rPr lang="es-ES" sz="1400" dirty="0" smtClean="0"/>
              <a:t> del </a:t>
            </a:r>
            <a:r>
              <a:rPr lang="es-ES" sz="1400" dirty="0"/>
              <a:t>ensilado de frejol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al nivel de 5% de significancia. </a:t>
            </a:r>
            <a:endParaRPr lang="es-EC" sz="1400" dirty="0">
              <a:latin typeface="Times New Roman" panose="02020603050405020304" pitchFamily="18" charset="0"/>
              <a:cs typeface="Times New Roman" panose="02020603050405020304" pitchFamily="18" charset="0"/>
            </a:endParaRPr>
          </a:p>
        </p:txBody>
      </p:sp>
      <p:sp>
        <p:nvSpPr>
          <p:cNvPr id="3" name="Rectángulo 2"/>
          <p:cNvSpPr/>
          <p:nvPr/>
        </p:nvSpPr>
        <p:spPr>
          <a:xfrm>
            <a:off x="4135168" y="4611039"/>
            <a:ext cx="3291529" cy="2246769"/>
          </a:xfrm>
          <a:prstGeom prst="rect">
            <a:avLst/>
          </a:prstGeom>
        </p:spPr>
        <p:txBody>
          <a:bodyPr wrap="square">
            <a:spAutoFit/>
          </a:bodyPr>
          <a:lstStyle/>
          <a:p>
            <a:pPr lvl="0" algn="just"/>
            <a:r>
              <a:rPr lang="es-ES" sz="1400" b="1" dirty="0"/>
              <a:t>Ho2: </a:t>
            </a:r>
            <a:r>
              <a:rPr lang="es-ES" sz="1400" dirty="0"/>
              <a:t>No existe diferencia estadística significativa en el efecto del pre secado del frejol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en la calidad fermentativa </a:t>
            </a:r>
            <a:r>
              <a:rPr lang="es-ES" sz="1400" dirty="0" smtClean="0"/>
              <a:t>del </a:t>
            </a:r>
            <a:r>
              <a:rPr lang="es-ES" sz="1400" dirty="0"/>
              <a:t>ensilado, al nivel de 5% de significancia. </a:t>
            </a:r>
            <a:endParaRPr lang="es-EC" sz="1400" dirty="0">
              <a:latin typeface="Times New Roman" panose="02020603050405020304" pitchFamily="18" charset="0"/>
              <a:cs typeface="Times New Roman" panose="02020603050405020304" pitchFamily="18" charset="0"/>
            </a:endParaRPr>
          </a:p>
          <a:p>
            <a:pPr lvl="0" algn="just"/>
            <a:r>
              <a:rPr lang="es-ES" sz="1400" b="1" dirty="0"/>
              <a:t>H12: </a:t>
            </a:r>
            <a:r>
              <a:rPr lang="es-ES" sz="1400" dirty="0"/>
              <a:t>Existe diferencia estadística significativa en el efecto del pre secado del frejol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en la calidad fermentativa </a:t>
            </a:r>
            <a:r>
              <a:rPr lang="es-ES" sz="1400" dirty="0" smtClean="0"/>
              <a:t>del </a:t>
            </a:r>
            <a:r>
              <a:rPr lang="es-ES" sz="1400" dirty="0"/>
              <a:t>ensilado, al nivel de 5% de significancia. </a:t>
            </a:r>
            <a:endParaRPr lang="es-EC" sz="1400" dirty="0">
              <a:latin typeface="Times New Roman" panose="02020603050405020304" pitchFamily="18" charset="0"/>
              <a:cs typeface="Times New Roman" panose="02020603050405020304" pitchFamily="18" charset="0"/>
            </a:endParaRPr>
          </a:p>
        </p:txBody>
      </p:sp>
      <p:sp>
        <p:nvSpPr>
          <p:cNvPr id="4" name="Rectángulo 3"/>
          <p:cNvSpPr/>
          <p:nvPr/>
        </p:nvSpPr>
        <p:spPr>
          <a:xfrm>
            <a:off x="8081841" y="4606267"/>
            <a:ext cx="3321438" cy="2246769"/>
          </a:xfrm>
          <a:prstGeom prst="rect">
            <a:avLst/>
          </a:prstGeom>
        </p:spPr>
        <p:txBody>
          <a:bodyPr wrap="square">
            <a:spAutoFit/>
          </a:bodyPr>
          <a:lstStyle/>
          <a:p>
            <a:pPr lvl="0" algn="just"/>
            <a:r>
              <a:rPr lang="es-ES" sz="1400" b="1" dirty="0"/>
              <a:t>Ho3: </a:t>
            </a:r>
            <a:r>
              <a:rPr lang="es-ES" sz="1400" dirty="0"/>
              <a:t>No existe diferencia estadística significativa en el tiempo de </a:t>
            </a:r>
            <a:r>
              <a:rPr lang="es-ES" sz="1400" dirty="0" smtClean="0"/>
              <a:t>fermentación </a:t>
            </a:r>
            <a:r>
              <a:rPr lang="es-ES" sz="1400" dirty="0"/>
              <a:t>del ensilado de fréjol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al nivel de 5% de significancia. </a:t>
            </a:r>
            <a:endParaRPr lang="es-EC" sz="1400" dirty="0">
              <a:latin typeface="Times New Roman" panose="02020603050405020304" pitchFamily="18" charset="0"/>
              <a:cs typeface="Times New Roman" panose="02020603050405020304" pitchFamily="18" charset="0"/>
            </a:endParaRPr>
          </a:p>
          <a:p>
            <a:pPr lvl="0" algn="just"/>
            <a:r>
              <a:rPr lang="es-ES" sz="1400" b="1" dirty="0"/>
              <a:t>H13: </a:t>
            </a:r>
            <a:r>
              <a:rPr lang="es-ES" sz="1400" dirty="0"/>
              <a:t>Existe diferencia estadística significativa en el tiempo de fermentación</a:t>
            </a:r>
            <a:r>
              <a:rPr lang="es-ES" sz="1400" dirty="0" smtClean="0"/>
              <a:t> </a:t>
            </a:r>
            <a:r>
              <a:rPr lang="es-ES" sz="1400" dirty="0"/>
              <a:t>del ensilado de fréjol </a:t>
            </a:r>
            <a:r>
              <a:rPr lang="es-ES" sz="1400" dirty="0" err="1"/>
              <a:t>mungo</a:t>
            </a:r>
            <a:r>
              <a:rPr lang="es-ES" sz="1400" dirty="0"/>
              <a:t> </a:t>
            </a:r>
            <a:r>
              <a:rPr lang="es-ES" sz="1400" i="1" dirty="0"/>
              <a:t>(</a:t>
            </a:r>
            <a:r>
              <a:rPr lang="es-ES" sz="1400" i="1" dirty="0" err="1"/>
              <a:t>Vigna</a:t>
            </a:r>
            <a:r>
              <a:rPr lang="es-ES" sz="1400" i="1" dirty="0"/>
              <a:t> radiata </a:t>
            </a:r>
            <a:r>
              <a:rPr lang="es-ES" sz="1400" dirty="0"/>
              <a:t>L. </a:t>
            </a:r>
            <a:r>
              <a:rPr lang="es-ES" sz="1400" dirty="0" err="1"/>
              <a:t>Wilczek</a:t>
            </a:r>
            <a:r>
              <a:rPr lang="es-ES" sz="1400" dirty="0"/>
              <a:t>), al nivel de 5% de significancia. </a:t>
            </a:r>
            <a:endParaRPr lang="es-EC" sz="1400" dirty="0">
              <a:latin typeface="Times New Roman" panose="02020603050405020304" pitchFamily="18" charset="0"/>
              <a:cs typeface="Times New Roman" panose="02020603050405020304" pitchFamily="18" charset="0"/>
            </a:endParaRPr>
          </a:p>
        </p:txBody>
      </p:sp>
      <p:sp>
        <p:nvSpPr>
          <p:cNvPr id="12" name="Título 1"/>
          <p:cNvSpPr txBox="1">
            <a:spLocks/>
          </p:cNvSpPr>
          <p:nvPr/>
        </p:nvSpPr>
        <p:spPr>
          <a:xfrm>
            <a:off x="3515298" y="3960028"/>
            <a:ext cx="5176172" cy="646239"/>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latin typeface="Times New Roman" panose="02020603050405020304" pitchFamily="18" charset="0"/>
                <a:cs typeface="Times New Roman" panose="02020603050405020304" pitchFamily="18" charset="0"/>
              </a:rPr>
              <a:t>HIPÓTESIS</a:t>
            </a:r>
            <a:endParaRPr lang="es-ES" sz="3200" b="1" dirty="0">
              <a:latin typeface="Times New Roman" panose="02020603050405020304" pitchFamily="18" charset="0"/>
              <a:cs typeface="Times New Roman" panose="02020603050405020304" pitchFamily="18" charset="0"/>
            </a:endParaRPr>
          </a:p>
        </p:txBody>
      </p:sp>
      <p:sp>
        <p:nvSpPr>
          <p:cNvPr id="13" name="Rectángulo 12"/>
          <p:cNvSpPr/>
          <p:nvPr/>
        </p:nvSpPr>
        <p:spPr>
          <a:xfrm>
            <a:off x="9078874" y="2481907"/>
            <a:ext cx="2068063" cy="1200329"/>
          </a:xfrm>
          <a:prstGeom prst="rect">
            <a:avLst/>
          </a:prstGeom>
          <a:solidFill>
            <a:schemeClr val="accent3">
              <a:lumMod val="20000"/>
              <a:lumOff val="80000"/>
            </a:schemeClr>
          </a:solidFill>
        </p:spPr>
        <p:txBody>
          <a:bodyPr wrap="square">
            <a:spAutoFit/>
          </a:bodyPr>
          <a:lstStyle/>
          <a:p>
            <a:pPr algn="just"/>
            <a:r>
              <a:rPr lang="es-ES" dirty="0" smtClean="0"/>
              <a:t>Determinar </a:t>
            </a:r>
            <a:r>
              <a:rPr lang="es-ES" dirty="0"/>
              <a:t>el tratamiento más </a:t>
            </a:r>
            <a:r>
              <a:rPr lang="es-ES" dirty="0" smtClean="0"/>
              <a:t>económico </a:t>
            </a:r>
            <a:r>
              <a:rPr lang="es-ES" dirty="0"/>
              <a:t>para el productor </a:t>
            </a:r>
          </a:p>
        </p:txBody>
      </p:sp>
    </p:spTree>
    <p:extLst>
      <p:ext uri="{BB962C8B-B14F-4D97-AF65-F5344CB8AC3E}">
        <p14:creationId xmlns:p14="http://schemas.microsoft.com/office/powerpoint/2010/main" val="133544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964381" y="226396"/>
            <a:ext cx="6594049" cy="584647"/>
          </a:xfrm>
          <a:prstGeom prst="rect">
            <a:avLst/>
          </a:prstGeom>
          <a:solidFill>
            <a:schemeClr val="accent1">
              <a:lumMod val="40000"/>
              <a:lumOff val="60000"/>
            </a:schemeClr>
          </a:solidFill>
        </p:spPr>
        <p:txBody>
          <a:bodyPr wrap="none">
            <a:spAutoFit/>
          </a:bodyPr>
          <a:lstStyle/>
          <a:p>
            <a:r>
              <a:rPr lang="es-ES" sz="3199" b="1" dirty="0" smtClean="0">
                <a:latin typeface="Times New Roman" panose="02020603050405020304" pitchFamily="18" charset="0"/>
                <a:cs typeface="Times New Roman" panose="02020603050405020304" pitchFamily="18" charset="0"/>
              </a:rPr>
              <a:t>Ubicación del lugar de investigación</a:t>
            </a:r>
            <a:endParaRPr lang="es-EC" sz="3199" dirty="0">
              <a:latin typeface="Times New Roman" panose="02020603050405020304" pitchFamily="18" charset="0"/>
              <a:cs typeface="Times New Roman" panose="02020603050405020304" pitchFamily="18" charset="0"/>
            </a:endParaRPr>
          </a:p>
        </p:txBody>
      </p:sp>
      <p:sp>
        <p:nvSpPr>
          <p:cNvPr id="4" name="Rectángulo 3"/>
          <p:cNvSpPr/>
          <p:nvPr/>
        </p:nvSpPr>
        <p:spPr>
          <a:xfrm>
            <a:off x="168581" y="1009980"/>
            <a:ext cx="6092825" cy="1831271"/>
          </a:xfrm>
          <a:prstGeom prst="rect">
            <a:avLst/>
          </a:prstGeom>
        </p:spPr>
        <p:txBody>
          <a:bodyPr>
            <a:spAutoFit/>
          </a:bodyPr>
          <a:lstStyle/>
          <a:p>
            <a:pPr>
              <a:spcBef>
                <a:spcPts val="200"/>
              </a:spcBef>
              <a:spcAft>
                <a:spcPts val="0"/>
              </a:spcAft>
            </a:pP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Ubicación política </a:t>
            </a:r>
            <a:endParaRPr lang="es-ES" b="1" u="sng" dirty="0">
              <a:solidFill>
                <a:srgbClr val="1F4D78"/>
              </a:solidFill>
              <a:latin typeface="Arial" panose="020B0604020202020204" pitchFamily="34" charset="0"/>
              <a:ea typeface="Times New Roman" panose="02020603050405020304" pitchFamily="18" charset="0"/>
              <a:cs typeface="Arial" panose="020B0604020202020204" pitchFamily="34" charset="0"/>
            </a:endParaRPr>
          </a:p>
          <a:p>
            <a:pPr lvl="0" algn="just">
              <a:spcBef>
                <a:spcPts val="600"/>
              </a:spcBef>
              <a:spcAft>
                <a:spcPts val="0"/>
              </a:spcAft>
            </a:pP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País</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 		Ecuador</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Provincia</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  	Santo Domingo de los </a:t>
            </a:r>
            <a:r>
              <a:rPr lang="es-EC" dirty="0" err="1">
                <a:solidFill>
                  <a:srgbClr val="000000"/>
                </a:solidFill>
                <a:latin typeface="Arial" panose="020B0604020202020204" pitchFamily="34" charset="0"/>
                <a:ea typeface="Calibri" panose="020F0502020204030204" pitchFamily="34" charset="0"/>
                <a:cs typeface="Arial" panose="020B0604020202020204" pitchFamily="34" charset="0"/>
              </a:rPr>
              <a:t>Tsáchilas</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Cantón: 		</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La Concordia</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Parroquia: 	Monterrey  </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800"/>
              </a:spcAf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Sector: 		Vía La concordia-Puerto Nuevo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6092825" y="1196753"/>
            <a:ext cx="5258171" cy="3277196"/>
          </a:xfrm>
          <a:prstGeom prst="rect">
            <a:avLst/>
          </a:prstGeom>
        </p:spPr>
      </p:pic>
      <p:sp>
        <p:nvSpPr>
          <p:cNvPr id="11" name="Rectángulo 10"/>
          <p:cNvSpPr/>
          <p:nvPr/>
        </p:nvSpPr>
        <p:spPr>
          <a:xfrm>
            <a:off x="0" y="3573016"/>
            <a:ext cx="6092825" cy="2487861"/>
          </a:xfrm>
          <a:prstGeom prst="rect">
            <a:avLst/>
          </a:prstGeom>
        </p:spPr>
        <p:txBody>
          <a:bodyPr>
            <a:spAutoFit/>
          </a:bodyPr>
          <a:lstStyle/>
          <a:p>
            <a:pPr>
              <a:spcBef>
                <a:spcPts val="200"/>
              </a:spcBef>
              <a:spcAft>
                <a:spcPts val="0"/>
              </a:spcAft>
            </a:pP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Ubicación ecológica </a:t>
            </a:r>
            <a:endParaRPr lang="es-ES" u="sng" dirty="0">
              <a:latin typeface="Arial" panose="020B0604020202020204" pitchFamily="34" charset="0"/>
              <a:ea typeface="Calibri" panose="020F0502020204030204" pitchFamily="34" charset="0"/>
              <a:cs typeface="Arial" panose="020B0604020202020204" pitchFamily="34" charset="0"/>
            </a:endParaRPr>
          </a:p>
          <a:p>
            <a:pPr lvl="0" algn="just">
              <a:spcBef>
                <a:spcPts val="600"/>
              </a:spcBef>
              <a:spcAft>
                <a:spcPts val="0"/>
              </a:spcAft>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Zona de </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vida:               Bosque </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húmedo Tropical</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Altitud:		</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        217 </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msnm</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Temperatura </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media:     25 </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º C</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tabLst>
                <a:tab pos="228600" algn="l"/>
                <a:tab pos="449580" algn="l"/>
              </a:tabLst>
            </a:pP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Precipitación:               2000-3000 </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mm año-1</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Humedad </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relativa:        88</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S" b="1" dirty="0">
              <a:latin typeface="Arial" panose="020B0604020202020204" pitchFamily="34" charset="0"/>
              <a:ea typeface="Calibri" panose="020F0502020204030204" pitchFamily="34" charset="0"/>
              <a:cs typeface="Arial" panose="020B0604020202020204" pitchFamily="34" charset="0"/>
            </a:endParaRPr>
          </a:p>
          <a:p>
            <a:pPr lvl="0" algn="just">
              <a:spcAft>
                <a:spcPts val="800"/>
              </a:spcAft>
              <a:tabLst>
                <a:tab pos="228600" algn="l"/>
                <a:tab pos="449580" algn="l"/>
              </a:tabLst>
            </a:pPr>
            <a:r>
              <a:rPr lang="es-EC" dirty="0" err="1">
                <a:solidFill>
                  <a:srgbClr val="000000"/>
                </a:solidFill>
                <a:latin typeface="Arial" panose="020B0604020202020204" pitchFamily="34" charset="0"/>
                <a:ea typeface="Calibri" panose="020F0502020204030204" pitchFamily="34" charset="0"/>
                <a:cs typeface="Arial" panose="020B0604020202020204" pitchFamily="34" charset="0"/>
              </a:rPr>
              <a:t>Heliofanía</a:t>
            </a:r>
            <a:r>
              <a:rPr lang="es-EC"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680 horas luz año-1</a:t>
            </a:r>
            <a:endParaRPr lang="es-ES" b="1" dirty="0">
              <a:latin typeface="Arial" panose="020B0604020202020204" pitchFamily="34" charset="0"/>
              <a:ea typeface="Calibri" panose="020F0502020204030204" pitchFamily="34" charset="0"/>
              <a:cs typeface="Arial" panose="020B0604020202020204" pitchFamily="34" charset="0"/>
            </a:endParaRPr>
          </a:p>
          <a:p>
            <a:pPr lvl="0">
              <a:spcAft>
                <a:spcPts val="800"/>
              </a:spcAft>
            </a:pPr>
            <a:r>
              <a:rPr lang="es-ES" dirty="0">
                <a:solidFill>
                  <a:srgbClr val="000000"/>
                </a:solidFill>
                <a:latin typeface="Arial" panose="020B0604020202020204" pitchFamily="34" charset="0"/>
                <a:ea typeface="Calibri" panose="020F0502020204030204" pitchFamily="34" charset="0"/>
                <a:cs typeface="Arial" panose="020B0604020202020204" pitchFamily="34" charset="0"/>
              </a:rPr>
              <a:t>Suelos:		         </a:t>
            </a:r>
            <a:r>
              <a:rPr lang="es-ES" dirty="0" smtClean="0">
                <a:solidFill>
                  <a:srgbClr val="000000"/>
                </a:solidFill>
                <a:latin typeface="Arial" panose="020B0604020202020204" pitchFamily="34" charset="0"/>
                <a:ea typeface="Calibri" panose="020F0502020204030204" pitchFamily="34" charset="0"/>
                <a:cs typeface="Arial" panose="020B0604020202020204" pitchFamily="34" charset="0"/>
              </a:rPr>
              <a:t>Francos </a:t>
            </a:r>
            <a:r>
              <a:rPr lang="es-ES" dirty="0">
                <a:solidFill>
                  <a:srgbClr val="000000"/>
                </a:solidFill>
                <a:latin typeface="Arial" panose="020B0604020202020204" pitchFamily="34" charset="0"/>
                <a:ea typeface="Calibri" panose="020F0502020204030204" pitchFamily="34" charset="0"/>
                <a:cs typeface="Arial" panose="020B0604020202020204" pitchFamily="34" charset="0"/>
              </a:rPr>
              <a:t>Arenoso</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6720859" y="4653136"/>
            <a:ext cx="4236274" cy="1759456"/>
          </a:xfrm>
          <a:prstGeom prst="rect">
            <a:avLst/>
          </a:prstGeom>
        </p:spPr>
        <p:txBody>
          <a:bodyPr wrap="square">
            <a:spAutoFit/>
          </a:bodyPr>
          <a:lstStyle/>
          <a:p>
            <a:pPr>
              <a:spcBef>
                <a:spcPts val="200"/>
              </a:spcBef>
              <a:spcAft>
                <a:spcPts val="0"/>
              </a:spcAft>
            </a:pP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Ubicación geográfica </a:t>
            </a:r>
            <a:endParaRPr lang="es-ES" b="1" u="sng" dirty="0">
              <a:solidFill>
                <a:srgbClr val="1F4D78"/>
              </a:solidFill>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s-E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600"/>
              </a:spcBef>
              <a:spcAft>
                <a:spcPts val="0"/>
              </a:spcAft>
              <a:buFont typeface="Symbol" panose="05050102010706020507" pitchFamily="18" charset="2"/>
              <a:buChar char=""/>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Latitud:	            00° 28´ 34"</a:t>
            </a:r>
            <a:endParaRPr lang="es-ES"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tabLst>
                <a:tab pos="228600" algn="l"/>
                <a:tab pos="449580" algn="l"/>
              </a:tabLst>
            </a:pPr>
            <a:r>
              <a:rPr lang="es-EC" dirty="0">
                <a:solidFill>
                  <a:srgbClr val="000000"/>
                </a:solidFill>
                <a:latin typeface="Arial" panose="020B0604020202020204" pitchFamily="34" charset="0"/>
                <a:ea typeface="Calibri" panose="020F0502020204030204" pitchFamily="34" charset="0"/>
                <a:cs typeface="Arial" panose="020B0604020202020204" pitchFamily="34" charset="0"/>
              </a:rPr>
              <a:t>Longitud:	            79° 20´ 20"</a:t>
            </a:r>
            <a:endParaRPr lang="es-ES"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s-ES" dirty="0">
                <a:solidFill>
                  <a:srgbClr val="000000"/>
                </a:solidFill>
                <a:latin typeface="Arial" panose="020B0604020202020204" pitchFamily="34" charset="0"/>
                <a:ea typeface="Calibri" panose="020F0502020204030204" pitchFamily="34" charset="0"/>
                <a:cs typeface="Arial" panose="020B0604020202020204" pitchFamily="34" charset="0"/>
              </a:rPr>
              <a:t>Altitud:	            270 msnm</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ángulo 12"/>
          <p:cNvSpPr/>
          <p:nvPr/>
        </p:nvSpPr>
        <p:spPr>
          <a:xfrm>
            <a:off x="9838828" y="6455599"/>
            <a:ext cx="1851789"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(INAMHI, 2020)</a:t>
            </a:r>
            <a:r>
              <a:rPr lang="es-ES" dirty="0">
                <a:solidFill>
                  <a:srgbClr val="000000"/>
                </a:solidFill>
                <a:latin typeface="Arial" panose="020B0604020202020204" pitchFamily="34" charset="0"/>
                <a:ea typeface="Calibri" panose="020F0502020204030204" pitchFamily="34" charset="0"/>
              </a:rPr>
              <a:t>.</a:t>
            </a:r>
            <a:endParaRPr lang="es-ES" dirty="0"/>
          </a:p>
        </p:txBody>
      </p:sp>
    </p:spTree>
    <p:extLst>
      <p:ext uri="{BB962C8B-B14F-4D97-AF65-F5344CB8AC3E}">
        <p14:creationId xmlns:p14="http://schemas.microsoft.com/office/powerpoint/2010/main" val="196784570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981" y="365924"/>
            <a:ext cx="10512862" cy="641705"/>
          </a:xfrm>
        </p:spPr>
        <p:txBody>
          <a:bodyPr>
            <a:normAutofit/>
          </a:bodyPr>
          <a:lstStyle/>
          <a:p>
            <a:pPr algn="ctr"/>
            <a:r>
              <a:rPr lang="es-ES" sz="3599" b="1" dirty="0">
                <a:latin typeface="Times New Roman" panose="02020603050405020304" pitchFamily="18" charset="0"/>
                <a:cs typeface="Times New Roman" panose="02020603050405020304" pitchFamily="18" charset="0"/>
              </a:rPr>
              <a:t>TRATAMIENTOS A COMPARAR</a:t>
            </a:r>
            <a:endParaRPr lang="es-EC" sz="3599" b="1" dirty="0">
              <a:latin typeface="Times New Roman" panose="02020603050405020304" pitchFamily="18" charset="0"/>
              <a:cs typeface="Times New Roman" panose="02020603050405020304" pitchFamily="18" charset="0"/>
            </a:endParaRPr>
          </a:p>
        </p:txBody>
      </p:sp>
      <p:sp>
        <p:nvSpPr>
          <p:cNvPr id="6" name="Rectángulo 5"/>
          <p:cNvSpPr/>
          <p:nvPr/>
        </p:nvSpPr>
        <p:spPr>
          <a:xfrm>
            <a:off x="261764" y="1138210"/>
            <a:ext cx="3156129" cy="399981"/>
          </a:xfrm>
          <a:prstGeom prst="rect">
            <a:avLst/>
          </a:prstGeom>
        </p:spPr>
        <p:txBody>
          <a:bodyPr wrap="square">
            <a:spAutoFit/>
          </a:bodyPr>
          <a:lstStyle/>
          <a:p>
            <a:r>
              <a:rPr lang="es-ES" sz="1999" b="1" dirty="0" smtClean="0">
                <a:latin typeface="Times New Roman" panose="02020603050405020304" pitchFamily="18" charset="0"/>
                <a:cs typeface="Times New Roman" panose="02020603050405020304" pitchFamily="18" charset="0"/>
              </a:rPr>
              <a:t>Tratamientos </a:t>
            </a:r>
            <a:r>
              <a:rPr lang="es-ES" sz="1999" b="1" dirty="0">
                <a:latin typeface="Times New Roman" panose="02020603050405020304" pitchFamily="18" charset="0"/>
                <a:cs typeface="Times New Roman" panose="02020603050405020304" pitchFamily="18" charset="0"/>
              </a:rPr>
              <a:t>a comparar.</a:t>
            </a:r>
            <a:endParaRPr lang="es-EC" sz="1999" b="1"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7610695" y="1052341"/>
            <a:ext cx="4273405" cy="2305950"/>
          </a:xfrm>
          <a:prstGeom prst="round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a:latin typeface="Times New Roman" panose="02020603050405020304" pitchFamily="18" charset="0"/>
                <a:cs typeface="Times New Roman" panose="02020603050405020304" pitchFamily="18" charset="0"/>
              </a:rPr>
              <a:t>Tipo de Diseño</a:t>
            </a:r>
            <a:r>
              <a:rPr lang="es-ES" sz="2400" dirty="0">
                <a:latin typeface="Times New Roman" panose="02020603050405020304" pitchFamily="18" charset="0"/>
                <a:cs typeface="Times New Roman" panose="02020603050405020304" pitchFamily="18" charset="0"/>
              </a:rPr>
              <a:t>:</a:t>
            </a:r>
          </a:p>
          <a:p>
            <a:pPr algn="ctr"/>
            <a:r>
              <a:rPr lang="es-ES" sz="2400" dirty="0">
                <a:latin typeface="Times New Roman" panose="02020603050405020304" pitchFamily="18" charset="0"/>
                <a:cs typeface="Times New Roman" panose="02020603050405020304" pitchFamily="18" charset="0"/>
              </a:rPr>
              <a:t>DBCA</a:t>
            </a:r>
          </a:p>
          <a:p>
            <a:pPr algn="ctr"/>
            <a:r>
              <a:rPr lang="es-ES" sz="2400" dirty="0" err="1">
                <a:latin typeface="Times New Roman" panose="02020603050405020304" pitchFamily="18" charset="0"/>
                <a:cs typeface="Times New Roman" panose="02020603050405020304" pitchFamily="18" charset="0"/>
              </a:rPr>
              <a:t>Trifactorial</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AxBxC</a:t>
            </a:r>
            <a:endParaRPr lang="es-ES" sz="2400" dirty="0">
              <a:latin typeface="Times New Roman" panose="02020603050405020304" pitchFamily="18" charset="0"/>
              <a:cs typeface="Times New Roman" panose="02020603050405020304" pitchFamily="18" charset="0"/>
            </a:endParaRPr>
          </a:p>
          <a:p>
            <a:pPr algn="ctr"/>
            <a:r>
              <a:rPr lang="es-ES" sz="1600" dirty="0" smtClean="0"/>
              <a:t>Se </a:t>
            </a:r>
            <a:r>
              <a:rPr lang="es-ES" sz="1600" dirty="0"/>
              <a:t>consideró: Dos niveles en A (Pre secado), Dos niveles en B (</a:t>
            </a:r>
            <a:r>
              <a:rPr lang="es-ES" sz="1600" dirty="0" err="1"/>
              <a:t>Sila</a:t>
            </a:r>
            <a:r>
              <a:rPr lang="es-ES" sz="1600" dirty="0"/>
              <a:t>-Max), y dos niveles en C (conservación)</a:t>
            </a: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7367999" y="4680820"/>
            <a:ext cx="4442212" cy="701651"/>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399" dirty="0">
                <a:latin typeface="Times New Roman" panose="02020603050405020304" pitchFamily="18" charset="0"/>
                <a:cs typeface="Times New Roman" panose="02020603050405020304" pitchFamily="18" charset="0"/>
              </a:rPr>
              <a:t>Unidades Experimentales:  24</a:t>
            </a:r>
            <a:endParaRPr lang="es-EC" sz="2799" dirty="0">
              <a:latin typeface="Times New Roman" panose="02020603050405020304" pitchFamily="18" charset="0"/>
              <a:cs typeface="Times New Roman" panose="02020603050405020304" pitchFamily="18" charset="0"/>
            </a:endParaRPr>
          </a:p>
        </p:txBody>
      </p:sp>
      <p:sp>
        <p:nvSpPr>
          <p:cNvPr id="10" name="Flecha a la derecha con bandas 9"/>
          <p:cNvSpPr/>
          <p:nvPr/>
        </p:nvSpPr>
        <p:spPr>
          <a:xfrm rot="5400000">
            <a:off x="9634034" y="3371204"/>
            <a:ext cx="395531" cy="485385"/>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sz="1799"/>
          </a:p>
        </p:txBody>
      </p:sp>
      <p:sp>
        <p:nvSpPr>
          <p:cNvPr id="11" name="Rectángulo redondeado 10"/>
          <p:cNvSpPr/>
          <p:nvPr/>
        </p:nvSpPr>
        <p:spPr>
          <a:xfrm>
            <a:off x="7473256" y="3925268"/>
            <a:ext cx="4336955" cy="461048"/>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Tratamientos: 8      Repeticiones</a:t>
            </a:r>
            <a:r>
              <a:rPr lang="es-ES" sz="2000" dirty="0">
                <a:latin typeface="Times New Roman" panose="02020603050405020304" pitchFamily="18" charset="0"/>
                <a:cs typeface="Times New Roman" panose="02020603050405020304" pitchFamily="18" charset="0"/>
              </a:rPr>
              <a:t>: 3</a:t>
            </a:r>
            <a:endParaRPr lang="es-EC" sz="2000" dirty="0">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7231282" y="5711132"/>
            <a:ext cx="4715649" cy="618699"/>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399" dirty="0">
                <a:latin typeface="Times New Roman" panose="02020603050405020304" pitchFamily="18" charset="0"/>
                <a:cs typeface="Times New Roman" panose="02020603050405020304" pitchFamily="18" charset="0"/>
              </a:rPr>
              <a:t>Análisis Funcional:  P. </a:t>
            </a:r>
            <a:r>
              <a:rPr lang="es-ES" sz="2399" dirty="0" err="1">
                <a:latin typeface="Times New Roman" panose="02020603050405020304" pitchFamily="18" charset="0"/>
                <a:cs typeface="Times New Roman" panose="02020603050405020304" pitchFamily="18" charset="0"/>
              </a:rPr>
              <a:t>Tukey</a:t>
            </a:r>
            <a:r>
              <a:rPr lang="es-ES" sz="2399" dirty="0">
                <a:latin typeface="Times New Roman" panose="02020603050405020304" pitchFamily="18" charset="0"/>
                <a:cs typeface="Times New Roman" panose="02020603050405020304" pitchFamily="18" charset="0"/>
              </a:rPr>
              <a:t> al 5 %</a:t>
            </a:r>
            <a:endParaRPr lang="es-EC" sz="2799" dirty="0">
              <a:latin typeface="Times New Roman" panose="02020603050405020304" pitchFamily="18" charset="0"/>
              <a:cs typeface="Times New Roman" panose="02020603050405020304" pitchFamily="18"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279682783"/>
              </p:ext>
            </p:extLst>
          </p:nvPr>
        </p:nvGraphicFramePr>
        <p:xfrm>
          <a:off x="117748" y="1668772"/>
          <a:ext cx="6991262" cy="5093516"/>
        </p:xfrm>
        <a:graphic>
          <a:graphicData uri="http://schemas.openxmlformats.org/drawingml/2006/table">
            <a:tbl>
              <a:tblPr firstRow="1" firstCol="1" bandRow="1">
                <a:tableStyleId>{93296810-A885-4BE3-A3E7-6D5BEEA58F35}</a:tableStyleId>
              </a:tblPr>
              <a:tblGrid>
                <a:gridCol w="1340697">
                  <a:extLst>
                    <a:ext uri="{9D8B030D-6E8A-4147-A177-3AD203B41FA5}">
                      <a16:colId xmlns:a16="http://schemas.microsoft.com/office/drawing/2014/main" xmlns="" val="2583692612"/>
                    </a:ext>
                  </a:extLst>
                </a:gridCol>
                <a:gridCol w="5650565">
                  <a:extLst>
                    <a:ext uri="{9D8B030D-6E8A-4147-A177-3AD203B41FA5}">
                      <a16:colId xmlns:a16="http://schemas.microsoft.com/office/drawing/2014/main" xmlns="" val="3470521744"/>
                    </a:ext>
                  </a:extLst>
                </a:gridCol>
              </a:tblGrid>
              <a:tr h="435918">
                <a:tc>
                  <a:txBody>
                    <a:bodyPr/>
                    <a:lstStyle/>
                    <a:p>
                      <a:pPr algn="ctr">
                        <a:lnSpc>
                          <a:spcPct val="107000"/>
                        </a:lnSpc>
                        <a:spcAft>
                          <a:spcPts val="0"/>
                        </a:spcAft>
                      </a:pPr>
                      <a:r>
                        <a:rPr lang="es-ES" sz="1800" dirty="0" smtClean="0">
                          <a:solidFill>
                            <a:schemeClr val="tx1"/>
                          </a:solidFill>
                          <a:effectLst/>
                          <a:latin typeface="Times New Roman" panose="02020603050405020304" pitchFamily="18" charset="0"/>
                          <a:cs typeface="Times New Roman" panose="02020603050405020304" pitchFamily="18" charset="0"/>
                        </a:rPr>
                        <a:t>Código</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gn="ctr">
                        <a:lnSpc>
                          <a:spcPct val="107000"/>
                        </a:lnSpc>
                        <a:spcAft>
                          <a:spcPts val="0"/>
                        </a:spcAft>
                      </a:pPr>
                      <a:r>
                        <a:rPr lang="es-ES" sz="1800" dirty="0" smtClean="0">
                          <a:solidFill>
                            <a:schemeClr val="tx1"/>
                          </a:solidFill>
                          <a:effectLst/>
                          <a:latin typeface="Times New Roman" panose="02020603050405020304" pitchFamily="18" charset="0"/>
                          <a:cs typeface="Times New Roman" panose="02020603050405020304" pitchFamily="18" charset="0"/>
                        </a:rPr>
                        <a:t>Tratamientos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extLst>
                  <a:ext uri="{0D108BD9-81ED-4DB2-BD59-A6C34878D82A}">
                    <a16:rowId xmlns:a16="http://schemas.microsoft.com/office/drawing/2014/main" xmlns="" val="2788789402"/>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T1</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(24 horas) +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(30 días)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3255274288"/>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T2</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(24 horas) +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(60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2557432780"/>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T3</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(24 horas) + Sin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(30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198213417"/>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T4</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(24 horas) + Sin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(60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31987564"/>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(48 horas) +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(30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535330763"/>
                  </a:ext>
                </a:extLst>
              </a:tr>
              <a:tr h="548497">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r>
                        <a:rPr lang="es-ES" sz="1800" kern="1200" dirty="0" smtClean="0">
                          <a:solidFill>
                            <a:schemeClr val="dk1"/>
                          </a:solidFill>
                          <a:effectLst/>
                          <a:latin typeface="+mn-lt"/>
                          <a:ea typeface="+mn-ea"/>
                          <a:cs typeface="+mn-cs"/>
                        </a:rPr>
                        <a:t>Pre secado (48 horas) +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(60 días) </a:t>
                      </a:r>
                      <a:endParaRPr lang="es-ES" sz="1800" kern="1200" dirty="0">
                        <a:solidFill>
                          <a:schemeClr val="dk1"/>
                        </a:solidFill>
                        <a:effectLst/>
                        <a:latin typeface="+mn-lt"/>
                        <a:ea typeface="+mn-ea"/>
                        <a:cs typeface="+mn-cs"/>
                      </a:endParaRPr>
                    </a:p>
                  </a:txBody>
                  <a:tcPr marL="68562" marR="68562" marT="0" marB="0"/>
                </a:tc>
                <a:extLst>
                  <a:ext uri="{0D108BD9-81ED-4DB2-BD59-A6C34878D82A}">
                    <a16:rowId xmlns:a16="http://schemas.microsoft.com/office/drawing/2014/main" xmlns="" val="892511248"/>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T7</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(48 horas) + Sin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(30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435295803"/>
                  </a:ext>
                </a:extLst>
              </a:tr>
              <a:tr h="586841">
                <a:tc>
                  <a:txBody>
                    <a:bodyPr/>
                    <a:lstStyle/>
                    <a:p>
                      <a:pPr algn="ctr">
                        <a:lnSpc>
                          <a:spcPct val="107000"/>
                        </a:lnSpc>
                        <a:spcAft>
                          <a:spcPts val="0"/>
                        </a:spcAft>
                      </a:pPr>
                      <a:r>
                        <a:rPr lang="es-ES" sz="1800" dirty="0">
                          <a:solidFill>
                            <a:schemeClr val="tx1"/>
                          </a:solidFill>
                          <a:effectLst/>
                          <a:latin typeface="Times New Roman" panose="02020603050405020304" pitchFamily="18" charset="0"/>
                          <a:cs typeface="Times New Roman" panose="02020603050405020304" pitchFamily="18" charset="0"/>
                        </a:rPr>
                        <a:t>T8</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solidFill>
                      <a:schemeClr val="accent6">
                        <a:lumMod val="40000"/>
                        <a:lumOff val="60000"/>
                      </a:schemeClr>
                    </a:solidFill>
                  </a:tcPr>
                </a:tc>
                <a:tc>
                  <a:txBody>
                    <a:bodyPr/>
                    <a:lstStyle/>
                    <a:p>
                      <a:pPr>
                        <a:lnSpc>
                          <a:spcPct val="107000"/>
                        </a:lnSpc>
                        <a:spcAft>
                          <a:spcPts val="0"/>
                        </a:spcAft>
                      </a:pPr>
                      <a:r>
                        <a:rPr lang="es-ES" sz="1800" kern="1200" dirty="0" smtClean="0">
                          <a:solidFill>
                            <a:schemeClr val="dk1"/>
                          </a:solidFill>
                          <a:effectLst/>
                          <a:latin typeface="+mn-lt"/>
                          <a:ea typeface="+mn-ea"/>
                          <a:cs typeface="+mn-cs"/>
                        </a:rPr>
                        <a:t>Pre secado (48 horas) + Sin </a:t>
                      </a:r>
                      <a:r>
                        <a:rPr lang="es-ES" sz="1800" kern="1200" dirty="0" err="1" smtClean="0">
                          <a:solidFill>
                            <a:schemeClr val="dk1"/>
                          </a:solidFill>
                          <a:effectLst/>
                          <a:latin typeface="+mn-lt"/>
                          <a:ea typeface="+mn-ea"/>
                          <a:cs typeface="+mn-cs"/>
                        </a:rPr>
                        <a:t>Sila</a:t>
                      </a:r>
                      <a:r>
                        <a:rPr lang="es-ES" sz="1800" kern="1200" dirty="0" smtClean="0">
                          <a:solidFill>
                            <a:schemeClr val="dk1"/>
                          </a:solidFill>
                          <a:effectLst/>
                          <a:latin typeface="+mn-lt"/>
                          <a:ea typeface="+mn-ea"/>
                          <a:cs typeface="+mn-cs"/>
                        </a:rPr>
                        <a:t>-Max + Conservación (60 días)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2201311973"/>
                  </a:ext>
                </a:extLst>
              </a:tr>
            </a:tbl>
          </a:graphicData>
        </a:graphic>
      </p:graphicFrame>
    </p:spTree>
    <p:extLst>
      <p:ext uri="{BB962C8B-B14F-4D97-AF65-F5344CB8AC3E}">
        <p14:creationId xmlns:p14="http://schemas.microsoft.com/office/powerpoint/2010/main" val="142616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4292" y="404664"/>
            <a:ext cx="2424335" cy="699864"/>
          </a:xfrm>
        </p:spPr>
        <p:txBody>
          <a:bodyPr/>
          <a:lstStyle/>
          <a:p>
            <a:r>
              <a:rPr lang="es-ES" b="1" dirty="0" smtClean="0"/>
              <a:t>CROQUIS</a:t>
            </a:r>
            <a:endParaRPr lang="es-ES" b="1" dirty="0"/>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405780" y="2132856"/>
            <a:ext cx="4752528" cy="4464496"/>
          </a:xfrm>
          <a:prstGeom prst="rect">
            <a:avLst/>
          </a:prstGeom>
        </p:spPr>
      </p:pic>
      <p:sp>
        <p:nvSpPr>
          <p:cNvPr id="3" name="Rectángulo 2"/>
          <p:cNvSpPr/>
          <p:nvPr/>
        </p:nvSpPr>
        <p:spPr>
          <a:xfrm>
            <a:off x="1053852" y="1354172"/>
            <a:ext cx="3121367" cy="774571"/>
          </a:xfrm>
          <a:prstGeom prst="rect">
            <a:avLst/>
          </a:prstGeom>
        </p:spPr>
        <p:txBody>
          <a:bodyPr wrap="none">
            <a:spAutoFit/>
          </a:bodyPr>
          <a:lstStyle/>
          <a:p>
            <a:pPr>
              <a:spcAft>
                <a:spcPts val="1000"/>
              </a:spcAft>
            </a:pP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Figura 2 </a:t>
            </a:r>
          </a:p>
          <a:p>
            <a:pPr>
              <a:spcAft>
                <a:spcPts val="1000"/>
              </a:spcAft>
            </a:pP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Croquis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de diseño en campo</a:t>
            </a:r>
            <a:endParaRPr lang="es-ES"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97484" y="1354172"/>
            <a:ext cx="4788490" cy="646331"/>
          </a:xfrm>
          <a:prstGeom prst="rect">
            <a:avLst/>
          </a:prstGeom>
        </p:spPr>
        <p:txBody>
          <a:bodyPr wrap="none">
            <a:spAutoFit/>
          </a:bodyPr>
          <a:lstStyle/>
          <a:p>
            <a:r>
              <a:rPr lang="es-ES" dirty="0" smtClean="0">
                <a:solidFill>
                  <a:srgbClr val="000000"/>
                </a:solidFill>
                <a:latin typeface="Arial" panose="020B0604020202020204" pitchFamily="34" charset="0"/>
                <a:ea typeface="Calibri" panose="020F0502020204030204" pitchFamily="34" charset="0"/>
              </a:rPr>
              <a:t>Figura 3 </a:t>
            </a:r>
          </a:p>
          <a:p>
            <a:r>
              <a:rPr lang="es-ES" dirty="0" smtClean="0">
                <a:solidFill>
                  <a:srgbClr val="000000"/>
                </a:solidFill>
                <a:latin typeface="Arial" panose="020B0604020202020204" pitchFamily="34" charset="0"/>
                <a:ea typeface="Calibri" panose="020F0502020204030204" pitchFamily="34" charset="0"/>
              </a:rPr>
              <a:t>Croquis </a:t>
            </a:r>
            <a:r>
              <a:rPr lang="es-ES" dirty="0">
                <a:solidFill>
                  <a:srgbClr val="000000"/>
                </a:solidFill>
                <a:latin typeface="Arial" panose="020B0604020202020204" pitchFamily="34" charset="0"/>
                <a:ea typeface="Calibri" panose="020F0502020204030204" pitchFamily="34" charset="0"/>
              </a:rPr>
              <a:t>de la distribución de los tratamientos</a:t>
            </a:r>
            <a:endParaRPr lang="es-ES" dirty="0"/>
          </a:p>
        </p:txBody>
      </p:sp>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120" y="2132856"/>
            <a:ext cx="5687219" cy="4464496"/>
          </a:xfrm>
          <a:prstGeom prst="rect">
            <a:avLst/>
          </a:prstGeom>
        </p:spPr>
      </p:pic>
    </p:spTree>
    <p:extLst>
      <p:ext uri="{BB962C8B-B14F-4D97-AF65-F5344CB8AC3E}">
        <p14:creationId xmlns:p14="http://schemas.microsoft.com/office/powerpoint/2010/main" val="17847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2084" y="692696"/>
            <a:ext cx="5736703" cy="699864"/>
          </a:xfrm>
        </p:spPr>
        <p:txBody>
          <a:bodyPr/>
          <a:lstStyle/>
          <a:p>
            <a:r>
              <a:rPr lang="es-ES" b="1" dirty="0" smtClean="0"/>
              <a:t>VARIABLES EVALUADAS</a:t>
            </a:r>
            <a:endParaRPr lang="es-ES" b="1" dirty="0"/>
          </a:p>
        </p:txBody>
      </p:sp>
      <p:sp>
        <p:nvSpPr>
          <p:cNvPr id="3" name="Marcador de contenido 2"/>
          <p:cNvSpPr>
            <a:spLocks noGrp="1"/>
          </p:cNvSpPr>
          <p:nvPr>
            <p:ph sz="half" idx="1"/>
          </p:nvPr>
        </p:nvSpPr>
        <p:spPr>
          <a:xfrm>
            <a:off x="981844" y="1991932"/>
            <a:ext cx="4648201" cy="1568205"/>
          </a:xfrm>
        </p:spPr>
        <p:txBody>
          <a:bodyPr>
            <a:normAutofit lnSpcReduction="10000"/>
          </a:bodyPr>
          <a:lstStyle/>
          <a:p>
            <a:pPr marL="0" indent="0">
              <a:buNone/>
            </a:pPr>
            <a:r>
              <a:rPr lang="es-ES" b="1" dirty="0">
                <a:solidFill>
                  <a:schemeClr val="tx1">
                    <a:lumMod val="50000"/>
                  </a:schemeClr>
                </a:solidFill>
              </a:rPr>
              <a:t>F</a:t>
            </a:r>
            <a:r>
              <a:rPr lang="es-ES" b="1" dirty="0" smtClean="0">
                <a:solidFill>
                  <a:schemeClr val="tx1">
                    <a:lumMod val="50000"/>
                  </a:schemeClr>
                </a:solidFill>
              </a:rPr>
              <a:t>isiológicas </a:t>
            </a:r>
          </a:p>
          <a:p>
            <a:r>
              <a:rPr lang="es-EC" dirty="0" smtClean="0"/>
              <a:t>Margen de producción de forraje por hectárea. </a:t>
            </a:r>
            <a:endParaRPr lang="es-ES" dirty="0" smtClean="0"/>
          </a:p>
          <a:p>
            <a:endParaRPr lang="es-ES" dirty="0" smtClean="0"/>
          </a:p>
        </p:txBody>
      </p:sp>
      <p:sp>
        <p:nvSpPr>
          <p:cNvPr id="4" name="Marcador de contenido 3"/>
          <p:cNvSpPr>
            <a:spLocks noGrp="1"/>
          </p:cNvSpPr>
          <p:nvPr>
            <p:ph sz="half" idx="2"/>
          </p:nvPr>
        </p:nvSpPr>
        <p:spPr/>
        <p:txBody>
          <a:bodyPr>
            <a:normAutofit lnSpcReduction="10000"/>
          </a:bodyPr>
          <a:lstStyle/>
          <a:p>
            <a:pPr marL="0" indent="0">
              <a:buNone/>
            </a:pPr>
            <a:r>
              <a:rPr lang="es-ES" b="1" dirty="0" smtClean="0">
                <a:solidFill>
                  <a:schemeClr val="tx1">
                    <a:lumMod val="50000"/>
                  </a:schemeClr>
                </a:solidFill>
              </a:rPr>
              <a:t>Bromatológicas</a:t>
            </a:r>
          </a:p>
          <a:p>
            <a:r>
              <a:rPr lang="es-ES" dirty="0" smtClean="0"/>
              <a:t>Humedad</a:t>
            </a:r>
          </a:p>
          <a:p>
            <a:r>
              <a:rPr lang="es-ES" dirty="0" smtClean="0"/>
              <a:t>Proteína</a:t>
            </a:r>
          </a:p>
          <a:p>
            <a:r>
              <a:rPr lang="es-ES" dirty="0" smtClean="0"/>
              <a:t>Extracto </a:t>
            </a:r>
            <a:r>
              <a:rPr lang="es-ES" dirty="0"/>
              <a:t>etéreo </a:t>
            </a:r>
          </a:p>
          <a:p>
            <a:r>
              <a:rPr lang="es-ES" dirty="0"/>
              <a:t>Cenizas</a:t>
            </a:r>
          </a:p>
          <a:p>
            <a:r>
              <a:rPr lang="es-ES" dirty="0" smtClean="0"/>
              <a:t>Fibra</a:t>
            </a:r>
          </a:p>
          <a:p>
            <a:r>
              <a:rPr lang="es-ES" dirty="0" smtClean="0"/>
              <a:t>Elementos libres de nitrógeno </a:t>
            </a:r>
          </a:p>
          <a:p>
            <a:r>
              <a:rPr lang="es-EC" dirty="0" smtClean="0"/>
              <a:t>pH</a:t>
            </a:r>
            <a:endParaRPr lang="es-ES" dirty="0"/>
          </a:p>
        </p:txBody>
      </p:sp>
      <p:sp>
        <p:nvSpPr>
          <p:cNvPr id="6" name="Rectángulo 5"/>
          <p:cNvSpPr/>
          <p:nvPr/>
        </p:nvSpPr>
        <p:spPr>
          <a:xfrm>
            <a:off x="981844" y="4048328"/>
            <a:ext cx="3889463" cy="1569660"/>
          </a:xfrm>
          <a:prstGeom prst="rect">
            <a:avLst/>
          </a:prstGeom>
        </p:spPr>
        <p:txBody>
          <a:bodyPr wrap="none">
            <a:spAutoFit/>
          </a:bodyPr>
          <a:lstStyle/>
          <a:p>
            <a:r>
              <a:rPr lang="es-EC" sz="2400" b="1" dirty="0" smtClean="0">
                <a:solidFill>
                  <a:schemeClr val="tx1">
                    <a:lumMod val="50000"/>
                  </a:schemeClr>
                </a:solidFill>
              </a:rPr>
              <a:t>Determinación económica</a:t>
            </a:r>
          </a:p>
          <a:p>
            <a:endParaRPr lang="es-EC" sz="2400" b="1" dirty="0">
              <a:solidFill>
                <a:schemeClr val="tx1">
                  <a:lumMod val="50000"/>
                </a:schemeClr>
              </a:solidFill>
            </a:endParaRPr>
          </a:p>
          <a:p>
            <a:pPr marL="285750" indent="-285750">
              <a:buFont typeface="Arial" panose="020B0604020202020204" pitchFamily="34" charset="0"/>
              <a:buChar char="•"/>
            </a:pPr>
            <a:r>
              <a:rPr lang="es-EC" sz="2400" dirty="0" smtClean="0"/>
              <a:t>Relación costo beneficio </a:t>
            </a:r>
            <a:endParaRPr lang="es-EC" sz="2400" b="1" dirty="0" smtClean="0">
              <a:solidFill>
                <a:schemeClr val="tx1">
                  <a:lumMod val="50000"/>
                </a:schemeClr>
              </a:solidFill>
            </a:endParaRPr>
          </a:p>
          <a:p>
            <a:r>
              <a:rPr lang="es-EC" sz="2400" b="1" dirty="0" smtClean="0">
                <a:solidFill>
                  <a:schemeClr val="tx1">
                    <a:lumMod val="50000"/>
                  </a:schemeClr>
                </a:solidFill>
              </a:rPr>
              <a:t> </a:t>
            </a:r>
            <a:endParaRPr lang="es-ES" sz="2400" dirty="0"/>
          </a:p>
        </p:txBody>
      </p:sp>
    </p:spTree>
    <p:extLst>
      <p:ext uri="{BB962C8B-B14F-4D97-AF65-F5344CB8AC3E}">
        <p14:creationId xmlns:p14="http://schemas.microsoft.com/office/powerpoint/2010/main" val="30876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3529" y="3714"/>
            <a:ext cx="11665296" cy="1189038"/>
          </a:xfrm>
        </p:spPr>
        <p:txBody>
          <a:bodyPr/>
          <a:lstStyle/>
          <a:p>
            <a:r>
              <a:rPr lang="es-ES" b="1" dirty="0" smtClean="0"/>
              <a:t>Métodos específicos de manejo del experimento</a:t>
            </a:r>
            <a:endParaRPr lang="es-ES" b="1" dirty="0"/>
          </a:p>
        </p:txBody>
      </p:sp>
      <p:sp>
        <p:nvSpPr>
          <p:cNvPr id="3" name="Rectángulo 2"/>
          <p:cNvSpPr/>
          <p:nvPr/>
        </p:nvSpPr>
        <p:spPr>
          <a:xfrm>
            <a:off x="621804" y="1393783"/>
            <a:ext cx="1321196" cy="523220"/>
          </a:xfrm>
          <a:prstGeom prst="rect">
            <a:avLst/>
          </a:prstGeom>
        </p:spPr>
        <p:txBody>
          <a:bodyPr wrap="none">
            <a:spAutoFit/>
          </a:bodyPr>
          <a:lstStyle/>
          <a:p>
            <a:r>
              <a:rPr lang="es-ES" sz="2800" b="1" dirty="0" smtClean="0"/>
              <a:t>Campo</a:t>
            </a:r>
            <a:endParaRPr lang="es-ES" sz="2800" dirty="0"/>
          </a:p>
        </p:txBody>
      </p:sp>
      <p:sp>
        <p:nvSpPr>
          <p:cNvPr id="4" name="Rectángulo 3"/>
          <p:cNvSpPr/>
          <p:nvPr/>
        </p:nvSpPr>
        <p:spPr>
          <a:xfrm>
            <a:off x="7750596" y="2289362"/>
            <a:ext cx="3746816" cy="923330"/>
          </a:xfrm>
          <a:prstGeom prst="rect">
            <a:avLst/>
          </a:prstGeom>
        </p:spPr>
        <p:txBody>
          <a:bodyPr wrap="square">
            <a:spAutoFit/>
          </a:bodyPr>
          <a:lstStyle/>
          <a:p>
            <a:pPr algn="just"/>
            <a:r>
              <a:rPr lang="es-ES" b="1" dirty="0">
                <a:solidFill>
                  <a:srgbClr val="000000"/>
                </a:solidFill>
                <a:latin typeface="Arial" panose="020B0604020202020204" pitchFamily="34" charset="0"/>
                <a:ea typeface="Calibri" panose="020F0502020204030204" pitchFamily="34" charset="0"/>
              </a:rPr>
              <a:t>Siembra </a:t>
            </a:r>
            <a:r>
              <a:rPr lang="es-ES" dirty="0">
                <a:solidFill>
                  <a:srgbClr val="000000"/>
                </a:solidFill>
                <a:latin typeface="Arial" panose="020B0604020202020204" pitchFamily="34" charset="0"/>
                <a:ea typeface="Calibri" panose="020F0502020204030204" pitchFamily="34" charset="0"/>
              </a:rPr>
              <a:t>Se utilizó un distanciamiento de </a:t>
            </a:r>
            <a:r>
              <a:rPr lang="es-ES" dirty="0" err="1" smtClean="0">
                <a:solidFill>
                  <a:srgbClr val="000000"/>
                </a:solidFill>
                <a:latin typeface="Arial" panose="020B0604020202020204" pitchFamily="34" charset="0"/>
                <a:ea typeface="Calibri" panose="020F0502020204030204" pitchFamily="34" charset="0"/>
              </a:rPr>
              <a:t>de</a:t>
            </a:r>
            <a:r>
              <a:rPr lang="es-ES" dirty="0" smtClean="0">
                <a:solidFill>
                  <a:srgbClr val="000000"/>
                </a:solidFill>
                <a:latin typeface="Arial" panose="020B0604020202020204" pitchFamily="34" charset="0"/>
                <a:ea typeface="Calibri" panose="020F0502020204030204" pitchFamily="34" charset="0"/>
              </a:rPr>
              <a:t> </a:t>
            </a:r>
            <a:r>
              <a:rPr lang="es-ES" dirty="0">
                <a:solidFill>
                  <a:srgbClr val="000000"/>
                </a:solidFill>
                <a:latin typeface="Arial" panose="020B0604020202020204" pitchFamily="34" charset="0"/>
                <a:ea typeface="Calibri" panose="020F0502020204030204" pitchFamily="34" charset="0"/>
              </a:rPr>
              <a:t>0,8 m entre hilera y 0,4 m entre planta</a:t>
            </a:r>
            <a:endParaRPr lang="es-ES" dirty="0"/>
          </a:p>
        </p:txBody>
      </p:sp>
      <p:sp>
        <p:nvSpPr>
          <p:cNvPr id="15" name="Rectángulo 14"/>
          <p:cNvSpPr/>
          <p:nvPr/>
        </p:nvSpPr>
        <p:spPr>
          <a:xfrm>
            <a:off x="263353" y="2348880"/>
            <a:ext cx="4174876" cy="923330"/>
          </a:xfrm>
          <a:prstGeom prst="rect">
            <a:avLst/>
          </a:prstGeom>
        </p:spPr>
        <p:txBody>
          <a:bodyPr wrap="square">
            <a:spAutoFit/>
          </a:bodyPr>
          <a:lstStyle/>
          <a:p>
            <a:r>
              <a:rPr lang="es-ES" b="1" dirty="0" smtClean="0">
                <a:solidFill>
                  <a:srgbClr val="000000"/>
                </a:solidFill>
                <a:latin typeface="Arial" panose="020B0604020202020204" pitchFamily="34" charset="0"/>
                <a:ea typeface="Calibri" panose="020F0502020204030204" pitchFamily="34" charset="0"/>
              </a:rPr>
              <a:t>Preparación del terreno </a:t>
            </a:r>
            <a:r>
              <a:rPr lang="es-ES" dirty="0" smtClean="0">
                <a:solidFill>
                  <a:srgbClr val="000000"/>
                </a:solidFill>
                <a:latin typeface="Arial" panose="020B0604020202020204" pitchFamily="34" charset="0"/>
                <a:ea typeface="Calibri" panose="020F0502020204030204" pitchFamily="34" charset="0"/>
              </a:rPr>
              <a:t>se realizó el control </a:t>
            </a:r>
            <a:r>
              <a:rPr lang="es-ES" dirty="0">
                <a:solidFill>
                  <a:srgbClr val="000000"/>
                </a:solidFill>
                <a:latin typeface="Arial" panose="020B0604020202020204" pitchFamily="34" charset="0"/>
                <a:ea typeface="Calibri" panose="020F0502020204030204" pitchFamily="34" charset="0"/>
              </a:rPr>
              <a:t>de malezas usando el herbicida glifosato en dosis de 2 cc/L de </a:t>
            </a:r>
            <a:r>
              <a:rPr lang="es-ES" dirty="0" smtClean="0">
                <a:solidFill>
                  <a:srgbClr val="000000"/>
                </a:solidFill>
                <a:latin typeface="Arial" panose="020B0604020202020204" pitchFamily="34" charset="0"/>
                <a:ea typeface="Calibri" panose="020F0502020204030204" pitchFamily="34" charset="0"/>
              </a:rPr>
              <a:t>agua.</a:t>
            </a:r>
            <a:endParaRPr lang="es-ES" dirty="0"/>
          </a:p>
        </p:txBody>
      </p:sp>
      <p:sp>
        <p:nvSpPr>
          <p:cNvPr id="16" name="Rectángulo 15"/>
          <p:cNvSpPr/>
          <p:nvPr/>
        </p:nvSpPr>
        <p:spPr>
          <a:xfrm>
            <a:off x="405780" y="4149080"/>
            <a:ext cx="3528391" cy="923330"/>
          </a:xfrm>
          <a:prstGeom prst="rect">
            <a:avLst/>
          </a:prstGeom>
        </p:spPr>
        <p:txBody>
          <a:bodyPr wrap="square">
            <a:spAutoFit/>
          </a:bodyPr>
          <a:lstStyle/>
          <a:p>
            <a:pPr algn="just"/>
            <a:r>
              <a:rPr lang="es-ES" b="1" dirty="0" smtClean="0">
                <a:solidFill>
                  <a:srgbClr val="000000"/>
                </a:solidFill>
                <a:latin typeface="Arial" panose="020B0604020202020204" pitchFamily="34" charset="0"/>
                <a:ea typeface="Calibri" panose="020F0502020204030204" pitchFamily="34" charset="0"/>
              </a:rPr>
              <a:t>Control de malezas </a:t>
            </a:r>
            <a:r>
              <a:rPr lang="es-ES" dirty="0" smtClean="0">
                <a:solidFill>
                  <a:srgbClr val="000000"/>
                </a:solidFill>
                <a:latin typeface="Arial" panose="020B0604020202020204" pitchFamily="34" charset="0"/>
                <a:ea typeface="Calibri" panose="020F0502020204030204" pitchFamily="34" charset="0"/>
              </a:rPr>
              <a:t>se realizó utilizando </a:t>
            </a:r>
            <a:r>
              <a:rPr lang="es-ES" dirty="0">
                <a:solidFill>
                  <a:srgbClr val="000000"/>
                </a:solidFill>
                <a:latin typeface="Arial" panose="020B0604020202020204" pitchFamily="34" charset="0"/>
                <a:ea typeface="Calibri" panose="020F0502020204030204" pitchFamily="34" charset="0"/>
              </a:rPr>
              <a:t>una </a:t>
            </a:r>
            <a:r>
              <a:rPr lang="es-ES" dirty="0" err="1">
                <a:solidFill>
                  <a:srgbClr val="000000"/>
                </a:solidFill>
                <a:latin typeface="Arial" panose="020B0604020202020204" pitchFamily="34" charset="0"/>
                <a:ea typeface="Calibri" panose="020F0502020204030204" pitchFamily="34" charset="0"/>
              </a:rPr>
              <a:t>motoguadaña</a:t>
            </a:r>
            <a:r>
              <a:rPr lang="es-ES" dirty="0">
                <a:solidFill>
                  <a:srgbClr val="000000"/>
                </a:solidFill>
                <a:latin typeface="Arial" panose="020B0604020202020204" pitchFamily="34" charset="0"/>
                <a:ea typeface="Calibri" panose="020F0502020204030204" pitchFamily="34" charset="0"/>
              </a:rPr>
              <a:t> con una frecuencia de quince </a:t>
            </a:r>
            <a:r>
              <a:rPr lang="es-ES" dirty="0" smtClean="0">
                <a:solidFill>
                  <a:srgbClr val="000000"/>
                </a:solidFill>
                <a:latin typeface="Arial" panose="020B0604020202020204" pitchFamily="34" charset="0"/>
                <a:ea typeface="Calibri" panose="020F0502020204030204" pitchFamily="34" charset="0"/>
              </a:rPr>
              <a:t>días</a:t>
            </a:r>
            <a:endParaRPr lang="es-ES" dirty="0"/>
          </a:p>
        </p:txBody>
      </p:sp>
      <p:sp>
        <p:nvSpPr>
          <p:cNvPr id="17" name="Rectángulo 16"/>
          <p:cNvSpPr/>
          <p:nvPr/>
        </p:nvSpPr>
        <p:spPr>
          <a:xfrm>
            <a:off x="7750596" y="3821406"/>
            <a:ext cx="3694485" cy="1754326"/>
          </a:xfrm>
          <a:prstGeom prst="rect">
            <a:avLst/>
          </a:prstGeom>
        </p:spPr>
        <p:txBody>
          <a:bodyPr wrap="square">
            <a:spAutoFit/>
          </a:bodyPr>
          <a:lstStyle/>
          <a:p>
            <a:pPr algn="just"/>
            <a:r>
              <a:rPr lang="es-ES" b="1" dirty="0" smtClean="0">
                <a:solidFill>
                  <a:srgbClr val="000000"/>
                </a:solidFill>
                <a:latin typeface="Arial" panose="020B0604020202020204" pitchFamily="34" charset="0"/>
                <a:ea typeface="Calibri" panose="020F0502020204030204" pitchFamily="34" charset="0"/>
              </a:rPr>
              <a:t>Control fitosanitario</a:t>
            </a:r>
            <a:r>
              <a:rPr lang="es-ES" dirty="0" smtClean="0">
                <a:solidFill>
                  <a:srgbClr val="000000"/>
                </a:solidFill>
                <a:latin typeface="Arial" panose="020B0604020202020204" pitchFamily="34" charset="0"/>
                <a:ea typeface="Calibri" panose="020F0502020204030204" pitchFamily="34" charset="0"/>
              </a:rPr>
              <a:t> a los 30 días de </a:t>
            </a:r>
            <a:r>
              <a:rPr lang="es-ES" dirty="0">
                <a:solidFill>
                  <a:srgbClr val="000000"/>
                </a:solidFill>
                <a:latin typeface="Arial" panose="020B0604020202020204" pitchFamily="34" charset="0"/>
                <a:ea typeface="Calibri" panose="020F0502020204030204" pitchFamily="34" charset="0"/>
              </a:rPr>
              <a:t>emergencia del </a:t>
            </a:r>
            <a:r>
              <a:rPr lang="es-ES" dirty="0" smtClean="0">
                <a:solidFill>
                  <a:srgbClr val="000000"/>
                </a:solidFill>
                <a:latin typeface="Arial" panose="020B0604020202020204" pitchFamily="34" charset="0"/>
                <a:ea typeface="Calibri" panose="020F0502020204030204" pitchFamily="34" charset="0"/>
              </a:rPr>
              <a:t>cultivo, se aplicó el insecticida </a:t>
            </a:r>
            <a:r>
              <a:rPr lang="es-ES" dirty="0" err="1" smtClean="0">
                <a:solidFill>
                  <a:srgbClr val="000000"/>
                </a:solidFill>
                <a:latin typeface="Arial" panose="020B0604020202020204" pitchFamily="34" charset="0"/>
                <a:ea typeface="Calibri" panose="020F0502020204030204" pitchFamily="34" charset="0"/>
              </a:rPr>
              <a:t>Abamectina</a:t>
            </a:r>
            <a:r>
              <a:rPr lang="es-ES" dirty="0" smtClean="0">
                <a:solidFill>
                  <a:srgbClr val="000000"/>
                </a:solidFill>
                <a:latin typeface="Arial" panose="020B0604020202020204" pitchFamily="34" charset="0"/>
                <a:ea typeface="Calibri" panose="020F0502020204030204" pitchFamily="34" charset="0"/>
              </a:rPr>
              <a:t> </a:t>
            </a:r>
            <a:r>
              <a:rPr lang="es-ES" dirty="0">
                <a:solidFill>
                  <a:srgbClr val="000000"/>
                </a:solidFill>
                <a:latin typeface="Arial" panose="020B0604020202020204" pitchFamily="34" charset="0"/>
                <a:ea typeface="Calibri" panose="020F0502020204030204" pitchFamily="34" charset="0"/>
              </a:rPr>
              <a:t>en dosis de </a:t>
            </a:r>
            <a:r>
              <a:rPr lang="es-ES" dirty="0" smtClean="0">
                <a:solidFill>
                  <a:srgbClr val="000000"/>
                </a:solidFill>
                <a:latin typeface="Arial" panose="020B0604020202020204" pitchFamily="34" charset="0"/>
                <a:ea typeface="Calibri" panose="020F0502020204030204" pitchFamily="34" charset="0"/>
              </a:rPr>
              <a:t>0,8 </a:t>
            </a:r>
            <a:r>
              <a:rPr lang="es-ES" dirty="0">
                <a:solidFill>
                  <a:srgbClr val="000000"/>
                </a:solidFill>
                <a:latin typeface="Arial" panose="020B0604020202020204" pitchFamily="34" charset="0"/>
                <a:ea typeface="Calibri" panose="020F0502020204030204" pitchFamily="34" charset="0"/>
              </a:rPr>
              <a:t>cc/L de </a:t>
            </a:r>
            <a:r>
              <a:rPr lang="es-ES" dirty="0" smtClean="0">
                <a:solidFill>
                  <a:srgbClr val="000000"/>
                </a:solidFill>
                <a:latin typeface="Arial" panose="020B0604020202020204" pitchFamily="34" charset="0"/>
                <a:ea typeface="Calibri" panose="020F0502020204030204" pitchFamily="34" charset="0"/>
              </a:rPr>
              <a:t>agua. </a:t>
            </a:r>
          </a:p>
          <a:p>
            <a:pPr algn="just"/>
            <a:r>
              <a:rPr lang="es-ES" dirty="0" smtClean="0">
                <a:solidFill>
                  <a:srgbClr val="000000"/>
                </a:solidFill>
                <a:latin typeface="Arial" panose="020B0604020202020204" pitchFamily="34" charset="0"/>
                <a:ea typeface="Calibri" panose="020F0502020204030204" pitchFamily="34" charset="0"/>
              </a:rPr>
              <a:t>Fertilizante 10-30-10, 30 g/</a:t>
            </a:r>
            <a:r>
              <a:rPr lang="es-ES" dirty="0" err="1" smtClean="0">
                <a:solidFill>
                  <a:srgbClr val="000000"/>
                </a:solidFill>
                <a:latin typeface="Arial" panose="020B0604020202020204" pitchFamily="34" charset="0"/>
                <a:ea typeface="Calibri" panose="020F0502020204030204" pitchFamily="34" charset="0"/>
              </a:rPr>
              <a:t>plt</a:t>
            </a:r>
            <a:r>
              <a:rPr lang="es-ES" dirty="0" smtClean="0">
                <a:solidFill>
                  <a:srgbClr val="000000"/>
                </a:solidFill>
                <a:latin typeface="Arial" panose="020B0604020202020204" pitchFamily="34" charset="0"/>
                <a:ea typeface="Calibri" panose="020F0502020204030204" pitchFamily="34" charset="0"/>
              </a:rPr>
              <a:t>. </a:t>
            </a:r>
          </a:p>
          <a:p>
            <a:pPr algn="just"/>
            <a:endParaRPr lang="es-ES" dirty="0"/>
          </a:p>
        </p:txBody>
      </p:sp>
      <p:pic>
        <p:nvPicPr>
          <p:cNvPr id="18" name="Imagen 1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258" y="2357933"/>
            <a:ext cx="2772308" cy="3211662"/>
          </a:xfrm>
          <a:prstGeom prst="rect">
            <a:avLst/>
          </a:prstGeom>
        </p:spPr>
      </p:pic>
    </p:spTree>
    <p:extLst>
      <p:ext uri="{BB962C8B-B14F-4D97-AF65-F5344CB8AC3E}">
        <p14:creationId xmlns:p14="http://schemas.microsoft.com/office/powerpoint/2010/main" val="132319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834230" y="5241438"/>
            <a:ext cx="5948809" cy="1477328"/>
          </a:xfrm>
          <a:prstGeom prst="rect">
            <a:avLst/>
          </a:prstGeom>
        </p:spPr>
        <p:txBody>
          <a:bodyPr wrap="square">
            <a:spAutoFit/>
          </a:bodyPr>
          <a:lstStyle/>
          <a:p>
            <a:pPr indent="900430" algn="just">
              <a:spcAft>
                <a:spcPts val="8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Proceso de ensilaje </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realizó la aplicación del inoculante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Sila</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-Max en dosis de 500 gramos/tonelada de forraje; </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únicamente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para los tratamientos especificados. </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 fermentación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del forraje se realizó en </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24 tanques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de almacenamiento con capacidad de 45 kg.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261764" y="5218167"/>
            <a:ext cx="4320480" cy="1200329"/>
          </a:xfrm>
          <a:prstGeom prst="rect">
            <a:avLst/>
          </a:prstGeom>
        </p:spPr>
        <p:txBody>
          <a:bodyPr wrap="square">
            <a:spAutoFit/>
          </a:bodyPr>
          <a:lstStyle/>
          <a:p>
            <a:pPr indent="900430" algn="just">
              <a:spcAft>
                <a:spcPts val="8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Picado</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Se utilizó una picadora mecánica capacidad de picado de 3000 kg/hora y con un corte de 2 cm de diámetro.</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2754307"/>
            <a:ext cx="3731851" cy="2402885"/>
          </a:xfrm>
          <a:prstGeom prst="rect">
            <a:avLst/>
          </a:prstGeom>
        </p:spPr>
      </p:pic>
      <p:pic>
        <p:nvPicPr>
          <p:cNvPr id="15" name="Imagen 1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578" y="3069996"/>
            <a:ext cx="2372056" cy="2042122"/>
          </a:xfrm>
          <a:prstGeom prst="rect">
            <a:avLst/>
          </a:prstGeom>
        </p:spPr>
      </p:pic>
      <p:pic>
        <p:nvPicPr>
          <p:cNvPr id="16" name="Imagen 1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634" y="3065129"/>
            <a:ext cx="2592283" cy="2051856"/>
          </a:xfrm>
          <a:prstGeom prst="rect">
            <a:avLst/>
          </a:prstGeom>
        </p:spPr>
      </p:pic>
      <p:sp>
        <p:nvSpPr>
          <p:cNvPr id="17" name="Rectángulo 16"/>
          <p:cNvSpPr/>
          <p:nvPr/>
        </p:nvSpPr>
        <p:spPr>
          <a:xfrm>
            <a:off x="477788" y="764704"/>
            <a:ext cx="4464496" cy="1477328"/>
          </a:xfrm>
          <a:prstGeom prst="rect">
            <a:avLst/>
          </a:prstGeom>
        </p:spPr>
        <p:txBody>
          <a:bodyPr wrap="square">
            <a:spAutoFit/>
          </a:bodyPr>
          <a:lstStyle/>
          <a:p>
            <a:pPr algn="just"/>
            <a:r>
              <a:rPr lang="es-ES" b="1" dirty="0" smtClean="0">
                <a:solidFill>
                  <a:srgbClr val="000000"/>
                </a:solidFill>
                <a:latin typeface="Arial" panose="020B0604020202020204" pitchFamily="34" charset="0"/>
                <a:ea typeface="Calibri" panose="020F0502020204030204" pitchFamily="34" charset="0"/>
              </a:rPr>
              <a:t>Época de corte </a:t>
            </a:r>
            <a:r>
              <a:rPr lang="es-ES" dirty="0" smtClean="0">
                <a:solidFill>
                  <a:srgbClr val="000000"/>
                </a:solidFill>
                <a:latin typeface="Arial" panose="020B0604020202020204" pitchFamily="34" charset="0"/>
                <a:ea typeface="Calibri" panose="020F0502020204030204" pitchFamily="34" charset="0"/>
              </a:rPr>
              <a:t>se realizó a los 50 días después de la emergencia </a:t>
            </a:r>
            <a:r>
              <a:rPr lang="es-ES" dirty="0">
                <a:solidFill>
                  <a:srgbClr val="000000"/>
                </a:solidFill>
                <a:latin typeface="Arial" panose="020B0604020202020204" pitchFamily="34" charset="0"/>
                <a:ea typeface="Calibri" panose="020F0502020204030204" pitchFamily="34" charset="0"/>
              </a:rPr>
              <a:t>del cultivo, tomando en cuenta que es la época adecuada para producción de forraje según</a:t>
            </a:r>
            <a:r>
              <a:rPr lang="es-ES" b="1" dirty="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(CIAT, 2015)</a:t>
            </a:r>
            <a:r>
              <a:rPr lang="es-ES" b="1" dirty="0">
                <a:solidFill>
                  <a:srgbClr val="000000"/>
                </a:solidFill>
                <a:latin typeface="Arial" panose="020B0604020202020204" pitchFamily="34" charset="0"/>
                <a:ea typeface="Calibri" panose="020F0502020204030204" pitchFamily="34" charset="0"/>
              </a:rPr>
              <a:t>. </a:t>
            </a:r>
            <a:endParaRPr lang="es-ES" dirty="0"/>
          </a:p>
        </p:txBody>
      </p:sp>
      <p:pic>
        <p:nvPicPr>
          <p:cNvPr id="18" name="Imagen 1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177204" y="-542224"/>
            <a:ext cx="2277634" cy="4315427"/>
          </a:xfrm>
          <a:prstGeom prst="rect">
            <a:avLst/>
          </a:prstGeom>
        </p:spPr>
      </p:pic>
      <p:pic>
        <p:nvPicPr>
          <p:cNvPr id="19" name="Imagen 18"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116" y="476672"/>
            <a:ext cx="2254923" cy="2277635"/>
          </a:xfrm>
          <a:prstGeom prst="rect">
            <a:avLst/>
          </a:prstGeom>
        </p:spPr>
      </p:pic>
    </p:spTree>
    <p:extLst>
      <p:ext uri="{BB962C8B-B14F-4D97-AF65-F5344CB8AC3E}">
        <p14:creationId xmlns:p14="http://schemas.microsoft.com/office/powerpoint/2010/main" val="4067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Naturaleza (pantalla panorámica)</Template>
  <TotalTime>0</TotalTime>
  <Words>3292</Words>
  <Application>Microsoft Office PowerPoint</Application>
  <PresentationFormat>Personalizado</PresentationFormat>
  <Paragraphs>445</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Cambria</vt:lpstr>
      <vt:lpstr>Symbol</vt:lpstr>
      <vt:lpstr>Times New Roman</vt:lpstr>
      <vt:lpstr>EcoLiving_16x9</vt:lpstr>
      <vt:lpstr>“Evaluación del uso de SILA-MAX en la calidad fermentativa del ensilado de fréjol mungo (Vigna radiata L. Wilczek), sometido a dos tiempos de conservación”</vt:lpstr>
      <vt:lpstr>Presentación de PowerPoint</vt:lpstr>
      <vt:lpstr>OBJETIVOS</vt:lpstr>
      <vt:lpstr>Presentación de PowerPoint</vt:lpstr>
      <vt:lpstr>TRATAMIENTOS A COMPARAR</vt:lpstr>
      <vt:lpstr>CROQUIS</vt:lpstr>
      <vt:lpstr>VARIABLES EVALUADAS</vt:lpstr>
      <vt:lpstr>Métodos específicos de manejo del experimento</vt:lpstr>
      <vt:lpstr>Presentación de PowerPoint</vt:lpstr>
      <vt:lpstr>Presentación de PowerPoint</vt:lpstr>
      <vt:lpstr>RESULTADOS Y DISCUSIONES</vt:lpstr>
      <vt:lpstr>Análisis Bromatológicos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2020-08-25T06:10:57Z</dcterms:created>
  <dcterms:modified xsi:type="dcterms:W3CDTF">2021-07-07T02:59:55Z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