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91" r:id="rId3"/>
    <p:sldId id="292" r:id="rId4"/>
    <p:sldId id="293" r:id="rId5"/>
    <p:sldId id="295" r:id="rId6"/>
    <p:sldId id="294" r:id="rId7"/>
    <p:sldId id="297" r:id="rId8"/>
    <p:sldId id="298" r:id="rId9"/>
    <p:sldId id="296" r:id="rId10"/>
    <p:sldId id="299" r:id="rId11"/>
    <p:sldId id="300" r:id="rId12"/>
    <p:sldId id="301" r:id="rId13"/>
    <p:sldId id="302" r:id="rId14"/>
    <p:sldId id="303" r:id="rId15"/>
    <p:sldId id="305" r:id="rId16"/>
    <p:sldId id="304" r:id="rId17"/>
    <p:sldId id="306" r:id="rId18"/>
    <p:sldId id="307" r:id="rId19"/>
    <p:sldId id="308" r:id="rId20"/>
    <p:sldId id="309" r:id="rId21"/>
    <p:sldId id="310" r:id="rId22"/>
    <p:sldId id="311" r:id="rId23"/>
    <p:sldId id="312" r:id="rId24"/>
    <p:sldId id="313" r:id="rId25"/>
    <p:sldId id="314" r:id="rId26"/>
    <p:sldId id="315" r:id="rId27"/>
    <p:sldId id="316" r:id="rId28"/>
    <p:sldId id="317" r:id="rId29"/>
    <p:sldId id="318" r:id="rId30"/>
    <p:sldId id="319" r:id="rId3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ENOVO\Dropbox\VOCSEMCHO\Tesis\TESIS\DELGADO\casos%20covid.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D:\ARCHIVOS%20CINTIA\TESIS%20MSGA\TESIS%20MAESTR&#205;A\Resultados%20Muestreo%20Investigaci&#243;n_3.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D:\ARCHIVOS%20CINTIA\TESIS%20MSGA\TESIS%20MAESTR&#205;A\Resultados%20Muestreo%20Investigaci&#243;n_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C"/>
              <a:t>Casos confirmados por año, parroquias urbanas de Ibarra</a:t>
            </a:r>
          </a:p>
        </c:rich>
      </c:tx>
      <c:layout>
        <c:manualLayout>
          <c:xMode val="edge"/>
          <c:yMode val="edge"/>
          <c:x val="0.14223357677055565"/>
          <c:y val="2.674392689993314E-2"/>
        </c:manualLayout>
      </c:layout>
      <c:overlay val="0"/>
      <c:spPr>
        <a:noFill/>
        <a:ln>
          <a:noFill/>
        </a:ln>
        <a:effectLst/>
      </c:spPr>
    </c:title>
    <c:autoTitleDeleted val="0"/>
    <c:plotArea>
      <c:layout/>
      <c:barChart>
        <c:barDir val="bar"/>
        <c:grouping val="clustered"/>
        <c:varyColors val="0"/>
        <c:ser>
          <c:idx val="0"/>
          <c:order val="0"/>
          <c:tx>
            <c:strRef>
              <c:f>Hoja1!$C$20</c:f>
              <c:strCache>
                <c:ptCount val="1"/>
                <c:pt idx="0">
                  <c:v>oct-20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Hoja1!$B$21:$B$31</c:f>
              <c:strCache>
                <c:ptCount val="5"/>
                <c:pt idx="0">
                  <c:v>Caranqui</c:v>
                </c:pt>
                <c:pt idx="1">
                  <c:v>Guayaquil de Alpachaca</c:v>
                </c:pt>
                <c:pt idx="2">
                  <c:v>La Dolorosa del Priorato</c:v>
                </c:pt>
                <c:pt idx="3">
                  <c:v>Sagrario</c:v>
                </c:pt>
                <c:pt idx="4">
                  <c:v>San Francisco</c:v>
                </c:pt>
              </c:strCache>
            </c:strRef>
          </c:cat>
          <c:val>
            <c:numRef>
              <c:f>Hoja1!$C$21:$C$31</c:f>
              <c:numCache>
                <c:formatCode>General</c:formatCode>
                <c:ptCount val="5"/>
                <c:pt idx="0">
                  <c:v>206</c:v>
                </c:pt>
                <c:pt idx="1">
                  <c:v>234</c:v>
                </c:pt>
                <c:pt idx="2">
                  <c:v>118</c:v>
                </c:pt>
                <c:pt idx="3">
                  <c:v>777</c:v>
                </c:pt>
                <c:pt idx="4">
                  <c:v>579</c:v>
                </c:pt>
              </c:numCache>
            </c:numRef>
          </c:val>
          <c:extLst>
            <c:ext xmlns:c16="http://schemas.microsoft.com/office/drawing/2014/chart" uri="{C3380CC4-5D6E-409C-BE32-E72D297353CC}">
              <c16:uniqueId val="{00000000-0208-4BF0-B19B-9C75524D0098}"/>
            </c:ext>
          </c:extLst>
        </c:ser>
        <c:ser>
          <c:idx val="1"/>
          <c:order val="1"/>
          <c:tx>
            <c:strRef>
              <c:f>Hoja1!$D$20</c:f>
              <c:strCache>
                <c:ptCount val="1"/>
                <c:pt idx="0">
                  <c:v>abr-21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Hoja1!$B$21:$B$31</c:f>
              <c:strCache>
                <c:ptCount val="5"/>
                <c:pt idx="0">
                  <c:v>Caranqui</c:v>
                </c:pt>
                <c:pt idx="1">
                  <c:v>Guayaquil de Alpachaca</c:v>
                </c:pt>
                <c:pt idx="2">
                  <c:v>La Dolorosa del Priorato</c:v>
                </c:pt>
                <c:pt idx="3">
                  <c:v>Sagrario</c:v>
                </c:pt>
                <c:pt idx="4">
                  <c:v>San Francisco</c:v>
                </c:pt>
              </c:strCache>
            </c:strRef>
          </c:cat>
          <c:val>
            <c:numRef>
              <c:f>Hoja1!$D$21:$D$31</c:f>
              <c:numCache>
                <c:formatCode>General</c:formatCode>
                <c:ptCount val="5"/>
                <c:pt idx="0">
                  <c:v>121</c:v>
                </c:pt>
                <c:pt idx="1">
                  <c:v>98</c:v>
                </c:pt>
                <c:pt idx="2">
                  <c:v>43</c:v>
                </c:pt>
                <c:pt idx="3">
                  <c:v>332</c:v>
                </c:pt>
                <c:pt idx="4">
                  <c:v>454</c:v>
                </c:pt>
              </c:numCache>
            </c:numRef>
          </c:val>
          <c:extLst>
            <c:ext xmlns:c16="http://schemas.microsoft.com/office/drawing/2014/chart" uri="{C3380CC4-5D6E-409C-BE32-E72D297353CC}">
              <c16:uniqueId val="{00000001-0208-4BF0-B19B-9C75524D0098}"/>
            </c:ext>
          </c:extLst>
        </c:ser>
        <c:dLbls>
          <c:dLblPos val="inEnd"/>
          <c:showLegendKey val="0"/>
          <c:showVal val="1"/>
          <c:showCatName val="0"/>
          <c:showSerName val="0"/>
          <c:showPercent val="0"/>
          <c:showBubbleSize val="0"/>
        </c:dLbls>
        <c:gapWidth val="115"/>
        <c:overlap val="-20"/>
        <c:axId val="124486016"/>
        <c:axId val="124487552"/>
      </c:barChart>
      <c:catAx>
        <c:axId val="12448601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4487552"/>
        <c:crosses val="autoZero"/>
        <c:auto val="1"/>
        <c:lblAlgn val="ctr"/>
        <c:lblOffset val="100"/>
        <c:noMultiLvlLbl val="0"/>
      </c:catAx>
      <c:valAx>
        <c:axId val="1244875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448601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Hoja4!$C$5</c:f>
              <c:strCache>
                <c:ptCount val="1"/>
                <c:pt idx="0">
                  <c:v>febrero</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s-EC"/>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Hoja4!$B$6:$B$12</c:f>
              <c:strCache>
                <c:ptCount val="7"/>
                <c:pt idx="0">
                  <c:v>Alpargate</c:v>
                </c:pt>
                <c:pt idx="1">
                  <c:v>La Victoria</c:v>
                </c:pt>
                <c:pt idx="2">
                  <c:v>Av. Carchi</c:v>
                </c:pt>
                <c:pt idx="3">
                  <c:v>Ajaví 1</c:v>
                </c:pt>
                <c:pt idx="4">
                  <c:v>Ajaví 2</c:v>
                </c:pt>
                <c:pt idx="5">
                  <c:v>Piedra Chapetona</c:v>
                </c:pt>
                <c:pt idx="6">
                  <c:v>Entrada PTAR</c:v>
                </c:pt>
              </c:strCache>
            </c:strRef>
          </c:cat>
          <c:val>
            <c:numRef>
              <c:f>Hoja4!$C$6:$C$12</c:f>
              <c:numCache>
                <c:formatCode>General</c:formatCode>
                <c:ptCount val="7"/>
                <c:pt idx="0">
                  <c:v>23.99</c:v>
                </c:pt>
                <c:pt idx="1">
                  <c:v>24.1</c:v>
                </c:pt>
                <c:pt idx="2">
                  <c:v>25.84</c:v>
                </c:pt>
                <c:pt idx="3">
                  <c:v>25.46</c:v>
                </c:pt>
                <c:pt idx="4">
                  <c:v>25.14</c:v>
                </c:pt>
                <c:pt idx="5">
                  <c:v>25.5</c:v>
                </c:pt>
                <c:pt idx="6">
                  <c:v>24.81</c:v>
                </c:pt>
              </c:numCache>
            </c:numRef>
          </c:val>
          <c:smooth val="0"/>
          <c:extLst>
            <c:ext xmlns:c16="http://schemas.microsoft.com/office/drawing/2014/chart" uri="{C3380CC4-5D6E-409C-BE32-E72D297353CC}">
              <c16:uniqueId val="{00000000-80AF-48E2-B643-99F8F8F1122A}"/>
            </c:ext>
          </c:extLst>
        </c:ser>
        <c:ser>
          <c:idx val="1"/>
          <c:order val="1"/>
          <c:tx>
            <c:strRef>
              <c:f>Hoja4!$D$5</c:f>
              <c:strCache>
                <c:ptCount val="1"/>
                <c:pt idx="0">
                  <c:v>marzo</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s-EC"/>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Hoja4!$B$6:$B$12</c:f>
              <c:strCache>
                <c:ptCount val="7"/>
                <c:pt idx="0">
                  <c:v>Alpargate</c:v>
                </c:pt>
                <c:pt idx="1">
                  <c:v>La Victoria</c:v>
                </c:pt>
                <c:pt idx="2">
                  <c:v>Av. Carchi</c:v>
                </c:pt>
                <c:pt idx="3">
                  <c:v>Ajaví 1</c:v>
                </c:pt>
                <c:pt idx="4">
                  <c:v>Ajaví 2</c:v>
                </c:pt>
                <c:pt idx="5">
                  <c:v>Piedra Chapetona</c:v>
                </c:pt>
                <c:pt idx="6">
                  <c:v>Entrada PTAR</c:v>
                </c:pt>
              </c:strCache>
            </c:strRef>
          </c:cat>
          <c:val>
            <c:numRef>
              <c:f>Hoja4!$D$6:$D$12</c:f>
              <c:numCache>
                <c:formatCode>General</c:formatCode>
                <c:ptCount val="7"/>
                <c:pt idx="0">
                  <c:v>13.23</c:v>
                </c:pt>
                <c:pt idx="1">
                  <c:v>17.27</c:v>
                </c:pt>
                <c:pt idx="2">
                  <c:v>16.13</c:v>
                </c:pt>
                <c:pt idx="3">
                  <c:v>17.079999999999998</c:v>
                </c:pt>
                <c:pt idx="4">
                  <c:v>16.61</c:v>
                </c:pt>
                <c:pt idx="5">
                  <c:v>16.61</c:v>
                </c:pt>
                <c:pt idx="6">
                  <c:v>16.77</c:v>
                </c:pt>
              </c:numCache>
            </c:numRef>
          </c:val>
          <c:smooth val="0"/>
          <c:extLst>
            <c:ext xmlns:c16="http://schemas.microsoft.com/office/drawing/2014/chart" uri="{C3380CC4-5D6E-409C-BE32-E72D297353CC}">
              <c16:uniqueId val="{00000001-80AF-48E2-B643-99F8F8F1122A}"/>
            </c:ext>
          </c:extLst>
        </c:ser>
        <c:dLbls>
          <c:dLblPos val="b"/>
          <c:showLegendKey val="0"/>
          <c:showVal val="1"/>
          <c:showCatName val="0"/>
          <c:showSerName val="0"/>
          <c:showPercent val="0"/>
          <c:showBubbleSize val="0"/>
        </c:dLbls>
        <c:marker val="1"/>
        <c:smooth val="0"/>
        <c:axId val="1294583215"/>
        <c:axId val="1294584879"/>
      </c:lineChart>
      <c:catAx>
        <c:axId val="1294583215"/>
        <c:scaling>
          <c:orientation val="minMax"/>
        </c:scaling>
        <c:delete val="0"/>
        <c:axPos val="b"/>
        <c:minorGridlines>
          <c:spPr>
            <a:ln>
              <a:solidFill>
                <a:schemeClr val="tx1">
                  <a:lumMod val="5000"/>
                  <a:lumOff val="95000"/>
                </a:schemeClr>
              </a:solidFill>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EC"/>
          </a:p>
        </c:txPr>
        <c:crossAx val="1294584879"/>
        <c:crosses val="autoZero"/>
        <c:auto val="1"/>
        <c:lblAlgn val="ctr"/>
        <c:lblOffset val="100"/>
        <c:noMultiLvlLbl val="0"/>
      </c:catAx>
      <c:valAx>
        <c:axId val="12945848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UNIDADES DE ct</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9458321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Hoja5!$B$22</c:f>
              <c:strCache>
                <c:ptCount val="1"/>
                <c:pt idx="0">
                  <c:v>Casos confirmados (individuos)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Hoja5!$C$20:$D$20</c:f>
              <c:strCache>
                <c:ptCount val="2"/>
                <c:pt idx="0">
                  <c:v>FEBRERO</c:v>
                </c:pt>
                <c:pt idx="1">
                  <c:v>MARZO</c:v>
                </c:pt>
              </c:strCache>
            </c:strRef>
          </c:cat>
          <c:val>
            <c:numRef>
              <c:f>Hoja5!$C$22:$D$22</c:f>
              <c:numCache>
                <c:formatCode>General</c:formatCode>
                <c:ptCount val="2"/>
                <c:pt idx="0">
                  <c:v>4046</c:v>
                </c:pt>
                <c:pt idx="1">
                  <c:v>4517</c:v>
                </c:pt>
              </c:numCache>
            </c:numRef>
          </c:val>
          <c:smooth val="0"/>
          <c:extLst>
            <c:ext xmlns:c16="http://schemas.microsoft.com/office/drawing/2014/chart" uri="{C3380CC4-5D6E-409C-BE32-E72D297353CC}">
              <c16:uniqueId val="{00000000-7812-4525-96EA-32BC1CDC0889}"/>
            </c:ext>
          </c:extLst>
        </c:ser>
        <c:dLbls>
          <c:dLblPos val="t"/>
          <c:showLegendKey val="0"/>
          <c:showVal val="1"/>
          <c:showCatName val="0"/>
          <c:showSerName val="0"/>
          <c:showPercent val="0"/>
          <c:showBubbleSize val="0"/>
        </c:dLbls>
        <c:marker val="1"/>
        <c:smooth val="0"/>
        <c:axId val="1265214879"/>
        <c:axId val="1265223199"/>
      </c:lineChart>
      <c:lineChart>
        <c:grouping val="standard"/>
        <c:varyColors val="0"/>
        <c:ser>
          <c:idx val="0"/>
          <c:order val="0"/>
          <c:tx>
            <c:strRef>
              <c:f>Hoja5!$B$21</c:f>
              <c:strCache>
                <c:ptCount val="1"/>
                <c:pt idx="0">
                  <c:v>Concentración  viral(Ct)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Hoja5!$C$20:$D$20</c:f>
              <c:strCache>
                <c:ptCount val="2"/>
                <c:pt idx="0">
                  <c:v>FEBRERO</c:v>
                </c:pt>
                <c:pt idx="1">
                  <c:v>MARZO</c:v>
                </c:pt>
              </c:strCache>
            </c:strRef>
          </c:cat>
          <c:val>
            <c:numRef>
              <c:f>Hoja5!$C$21:$D$21</c:f>
              <c:numCache>
                <c:formatCode>General</c:formatCode>
                <c:ptCount val="2"/>
                <c:pt idx="0" formatCode="0.00">
                  <c:v>24.9771</c:v>
                </c:pt>
                <c:pt idx="1">
                  <c:v>16.239999999999998</c:v>
                </c:pt>
              </c:numCache>
            </c:numRef>
          </c:val>
          <c:smooth val="0"/>
          <c:extLst>
            <c:ext xmlns:c16="http://schemas.microsoft.com/office/drawing/2014/chart" uri="{C3380CC4-5D6E-409C-BE32-E72D297353CC}">
              <c16:uniqueId val="{00000001-7812-4525-96EA-32BC1CDC0889}"/>
            </c:ext>
          </c:extLst>
        </c:ser>
        <c:dLbls>
          <c:dLblPos val="t"/>
          <c:showLegendKey val="0"/>
          <c:showVal val="1"/>
          <c:showCatName val="0"/>
          <c:showSerName val="0"/>
          <c:showPercent val="0"/>
          <c:showBubbleSize val="0"/>
        </c:dLbls>
        <c:marker val="1"/>
        <c:smooth val="0"/>
        <c:axId val="1194546239"/>
        <c:axId val="1194538751"/>
      </c:lineChart>
      <c:catAx>
        <c:axId val="1265214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65223199"/>
        <c:crosses val="autoZero"/>
        <c:auto val="1"/>
        <c:lblAlgn val="ctr"/>
        <c:lblOffset val="100"/>
        <c:noMultiLvlLbl val="0"/>
      </c:catAx>
      <c:valAx>
        <c:axId val="12652231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65214879"/>
        <c:crosses val="autoZero"/>
        <c:crossBetween val="between"/>
      </c:valAx>
      <c:valAx>
        <c:axId val="1194538751"/>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94546239"/>
        <c:crosses val="max"/>
        <c:crossBetween val="between"/>
      </c:valAx>
      <c:catAx>
        <c:axId val="1194546239"/>
        <c:scaling>
          <c:orientation val="minMax"/>
        </c:scaling>
        <c:delete val="1"/>
        <c:axPos val="b"/>
        <c:numFmt formatCode="General" sourceLinked="1"/>
        <c:majorTickMark val="none"/>
        <c:minorTickMark val="none"/>
        <c:tickLblPos val="nextTo"/>
        <c:crossAx val="119453875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9ECF85-B194-4FD2-8800-E898AF180D3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8361B906-6AEB-4F42-9D5E-2B4875B0F0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4743E5F5-D5EA-49F8-B326-419484E6EBDF}"/>
              </a:ext>
            </a:extLst>
          </p:cNvPr>
          <p:cNvSpPr>
            <a:spLocks noGrp="1"/>
          </p:cNvSpPr>
          <p:nvPr>
            <p:ph type="dt" sz="half" idx="10"/>
          </p:nvPr>
        </p:nvSpPr>
        <p:spPr/>
        <p:txBody>
          <a:bodyPr/>
          <a:lstStyle/>
          <a:p>
            <a:fld id="{5CAF5FA6-1DB0-48CF-91D6-4F44249027E5}" type="datetimeFigureOut">
              <a:rPr lang="es-EC" smtClean="0"/>
              <a:t>16/9/2021</a:t>
            </a:fld>
            <a:endParaRPr lang="es-EC"/>
          </a:p>
        </p:txBody>
      </p:sp>
      <p:sp>
        <p:nvSpPr>
          <p:cNvPr id="5" name="Marcador de pie de página 4">
            <a:extLst>
              <a:ext uri="{FF2B5EF4-FFF2-40B4-BE49-F238E27FC236}">
                <a16:creationId xmlns:a16="http://schemas.microsoft.com/office/drawing/2014/main" id="{99F9D907-7E7B-4AD8-B404-B6C71DAF7861}"/>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06E97C68-8DB7-418C-BD6D-1E92F1763DDE}"/>
              </a:ext>
            </a:extLst>
          </p:cNvPr>
          <p:cNvSpPr>
            <a:spLocks noGrp="1"/>
          </p:cNvSpPr>
          <p:nvPr>
            <p:ph type="sldNum" sz="quarter" idx="12"/>
          </p:nvPr>
        </p:nvSpPr>
        <p:spPr/>
        <p:txBody>
          <a:bodyPr/>
          <a:lstStyle/>
          <a:p>
            <a:fld id="{224A6A48-0AC3-4117-AE60-E0F539799264}" type="slidenum">
              <a:rPr lang="es-EC" smtClean="0"/>
              <a:t>‹Nº›</a:t>
            </a:fld>
            <a:endParaRPr lang="es-EC"/>
          </a:p>
        </p:txBody>
      </p:sp>
    </p:spTree>
    <p:extLst>
      <p:ext uri="{BB962C8B-B14F-4D97-AF65-F5344CB8AC3E}">
        <p14:creationId xmlns:p14="http://schemas.microsoft.com/office/powerpoint/2010/main" val="1819945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A632F7-AFB8-4324-A2F0-8C1A09B9C7B5}"/>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7AC386A7-3948-4E8A-96F5-17176FAE2F3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9B5E2CED-47D9-4270-B7CB-8EA56DB35943}"/>
              </a:ext>
            </a:extLst>
          </p:cNvPr>
          <p:cNvSpPr>
            <a:spLocks noGrp="1"/>
          </p:cNvSpPr>
          <p:nvPr>
            <p:ph type="dt" sz="half" idx="10"/>
          </p:nvPr>
        </p:nvSpPr>
        <p:spPr/>
        <p:txBody>
          <a:bodyPr/>
          <a:lstStyle/>
          <a:p>
            <a:fld id="{5CAF5FA6-1DB0-48CF-91D6-4F44249027E5}" type="datetimeFigureOut">
              <a:rPr lang="es-EC" smtClean="0"/>
              <a:t>16/9/2021</a:t>
            </a:fld>
            <a:endParaRPr lang="es-EC"/>
          </a:p>
        </p:txBody>
      </p:sp>
      <p:sp>
        <p:nvSpPr>
          <p:cNvPr id="5" name="Marcador de pie de página 4">
            <a:extLst>
              <a:ext uri="{FF2B5EF4-FFF2-40B4-BE49-F238E27FC236}">
                <a16:creationId xmlns:a16="http://schemas.microsoft.com/office/drawing/2014/main" id="{F6B43B2E-9506-4811-BD48-019D45F13FF1}"/>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96B24A2-0A78-40B2-8770-1DBB0A538B43}"/>
              </a:ext>
            </a:extLst>
          </p:cNvPr>
          <p:cNvSpPr>
            <a:spLocks noGrp="1"/>
          </p:cNvSpPr>
          <p:nvPr>
            <p:ph type="sldNum" sz="quarter" idx="12"/>
          </p:nvPr>
        </p:nvSpPr>
        <p:spPr/>
        <p:txBody>
          <a:bodyPr/>
          <a:lstStyle/>
          <a:p>
            <a:fld id="{224A6A48-0AC3-4117-AE60-E0F539799264}" type="slidenum">
              <a:rPr lang="es-EC" smtClean="0"/>
              <a:t>‹Nº›</a:t>
            </a:fld>
            <a:endParaRPr lang="es-EC"/>
          </a:p>
        </p:txBody>
      </p:sp>
    </p:spTree>
    <p:extLst>
      <p:ext uri="{BB962C8B-B14F-4D97-AF65-F5344CB8AC3E}">
        <p14:creationId xmlns:p14="http://schemas.microsoft.com/office/powerpoint/2010/main" val="1974565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88B157E-4DC9-4D90-8C19-B24901896D3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76177CBC-7275-4BB8-90D1-15A4F05703A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3D01614D-40C6-492D-8053-2D5FF456F4AC}"/>
              </a:ext>
            </a:extLst>
          </p:cNvPr>
          <p:cNvSpPr>
            <a:spLocks noGrp="1"/>
          </p:cNvSpPr>
          <p:nvPr>
            <p:ph type="dt" sz="half" idx="10"/>
          </p:nvPr>
        </p:nvSpPr>
        <p:spPr/>
        <p:txBody>
          <a:bodyPr/>
          <a:lstStyle/>
          <a:p>
            <a:fld id="{5CAF5FA6-1DB0-48CF-91D6-4F44249027E5}" type="datetimeFigureOut">
              <a:rPr lang="es-EC" smtClean="0"/>
              <a:t>16/9/2021</a:t>
            </a:fld>
            <a:endParaRPr lang="es-EC"/>
          </a:p>
        </p:txBody>
      </p:sp>
      <p:sp>
        <p:nvSpPr>
          <p:cNvPr id="5" name="Marcador de pie de página 4">
            <a:extLst>
              <a:ext uri="{FF2B5EF4-FFF2-40B4-BE49-F238E27FC236}">
                <a16:creationId xmlns:a16="http://schemas.microsoft.com/office/drawing/2014/main" id="{7A62A605-E9E3-4C63-951F-3DB781A823B3}"/>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65C82E80-2A24-4A68-A92A-482B98525184}"/>
              </a:ext>
            </a:extLst>
          </p:cNvPr>
          <p:cNvSpPr>
            <a:spLocks noGrp="1"/>
          </p:cNvSpPr>
          <p:nvPr>
            <p:ph type="sldNum" sz="quarter" idx="12"/>
          </p:nvPr>
        </p:nvSpPr>
        <p:spPr/>
        <p:txBody>
          <a:bodyPr/>
          <a:lstStyle/>
          <a:p>
            <a:fld id="{224A6A48-0AC3-4117-AE60-E0F539799264}" type="slidenum">
              <a:rPr lang="es-EC" smtClean="0"/>
              <a:t>‹Nº›</a:t>
            </a:fld>
            <a:endParaRPr lang="es-EC"/>
          </a:p>
        </p:txBody>
      </p:sp>
    </p:spTree>
    <p:extLst>
      <p:ext uri="{BB962C8B-B14F-4D97-AF65-F5344CB8AC3E}">
        <p14:creationId xmlns:p14="http://schemas.microsoft.com/office/powerpoint/2010/main" val="3126451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F3772F-320E-4520-9DF2-9B94F903134D}"/>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247E9B3F-51EF-443D-84E0-C8713AF542F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D3F46A39-E2AE-4DB7-8017-05A9A94C7738}"/>
              </a:ext>
            </a:extLst>
          </p:cNvPr>
          <p:cNvSpPr>
            <a:spLocks noGrp="1"/>
          </p:cNvSpPr>
          <p:nvPr>
            <p:ph type="dt" sz="half" idx="10"/>
          </p:nvPr>
        </p:nvSpPr>
        <p:spPr/>
        <p:txBody>
          <a:bodyPr/>
          <a:lstStyle/>
          <a:p>
            <a:fld id="{5CAF5FA6-1DB0-48CF-91D6-4F44249027E5}" type="datetimeFigureOut">
              <a:rPr lang="es-EC" smtClean="0"/>
              <a:t>16/9/2021</a:t>
            </a:fld>
            <a:endParaRPr lang="es-EC"/>
          </a:p>
        </p:txBody>
      </p:sp>
      <p:sp>
        <p:nvSpPr>
          <p:cNvPr id="5" name="Marcador de pie de página 4">
            <a:extLst>
              <a:ext uri="{FF2B5EF4-FFF2-40B4-BE49-F238E27FC236}">
                <a16:creationId xmlns:a16="http://schemas.microsoft.com/office/drawing/2014/main" id="{A25F4E9E-DC0E-452D-8F7D-374C756023D4}"/>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7F30FE16-BC89-462C-9D35-D36653C511B4}"/>
              </a:ext>
            </a:extLst>
          </p:cNvPr>
          <p:cNvSpPr>
            <a:spLocks noGrp="1"/>
          </p:cNvSpPr>
          <p:nvPr>
            <p:ph type="sldNum" sz="quarter" idx="12"/>
          </p:nvPr>
        </p:nvSpPr>
        <p:spPr/>
        <p:txBody>
          <a:bodyPr/>
          <a:lstStyle/>
          <a:p>
            <a:fld id="{224A6A48-0AC3-4117-AE60-E0F539799264}" type="slidenum">
              <a:rPr lang="es-EC" smtClean="0"/>
              <a:t>‹Nº›</a:t>
            </a:fld>
            <a:endParaRPr lang="es-EC"/>
          </a:p>
        </p:txBody>
      </p:sp>
    </p:spTree>
    <p:extLst>
      <p:ext uri="{BB962C8B-B14F-4D97-AF65-F5344CB8AC3E}">
        <p14:creationId xmlns:p14="http://schemas.microsoft.com/office/powerpoint/2010/main" val="2265382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FCCB73-F067-462D-961C-98650B48D3E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D86F9060-ACD9-4C95-876F-776DF0F59E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B063671-830D-4B6B-9751-A60D28B531D9}"/>
              </a:ext>
            </a:extLst>
          </p:cNvPr>
          <p:cNvSpPr>
            <a:spLocks noGrp="1"/>
          </p:cNvSpPr>
          <p:nvPr>
            <p:ph type="dt" sz="half" idx="10"/>
          </p:nvPr>
        </p:nvSpPr>
        <p:spPr/>
        <p:txBody>
          <a:bodyPr/>
          <a:lstStyle/>
          <a:p>
            <a:fld id="{5CAF5FA6-1DB0-48CF-91D6-4F44249027E5}" type="datetimeFigureOut">
              <a:rPr lang="es-EC" smtClean="0"/>
              <a:t>16/9/2021</a:t>
            </a:fld>
            <a:endParaRPr lang="es-EC"/>
          </a:p>
        </p:txBody>
      </p:sp>
      <p:sp>
        <p:nvSpPr>
          <p:cNvPr id="5" name="Marcador de pie de página 4">
            <a:extLst>
              <a:ext uri="{FF2B5EF4-FFF2-40B4-BE49-F238E27FC236}">
                <a16:creationId xmlns:a16="http://schemas.microsoft.com/office/drawing/2014/main" id="{0ABA7D14-CF93-439C-88C0-DA131488FA4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584441B9-1F67-45F7-990A-053A180E0C75}"/>
              </a:ext>
            </a:extLst>
          </p:cNvPr>
          <p:cNvSpPr>
            <a:spLocks noGrp="1"/>
          </p:cNvSpPr>
          <p:nvPr>
            <p:ph type="sldNum" sz="quarter" idx="12"/>
          </p:nvPr>
        </p:nvSpPr>
        <p:spPr/>
        <p:txBody>
          <a:bodyPr/>
          <a:lstStyle/>
          <a:p>
            <a:fld id="{224A6A48-0AC3-4117-AE60-E0F539799264}" type="slidenum">
              <a:rPr lang="es-EC" smtClean="0"/>
              <a:t>‹Nº›</a:t>
            </a:fld>
            <a:endParaRPr lang="es-EC"/>
          </a:p>
        </p:txBody>
      </p:sp>
    </p:spTree>
    <p:extLst>
      <p:ext uri="{BB962C8B-B14F-4D97-AF65-F5344CB8AC3E}">
        <p14:creationId xmlns:p14="http://schemas.microsoft.com/office/powerpoint/2010/main" val="4197779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0F9D2A-F647-468A-9F33-F44ED83751F5}"/>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8356027E-7C26-4051-98AD-5B8790CC2A6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6B277ACD-E009-4C34-BB86-F225ECA1850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42DE3A7F-7848-4617-87FA-69AFA89B008E}"/>
              </a:ext>
            </a:extLst>
          </p:cNvPr>
          <p:cNvSpPr>
            <a:spLocks noGrp="1"/>
          </p:cNvSpPr>
          <p:nvPr>
            <p:ph type="dt" sz="half" idx="10"/>
          </p:nvPr>
        </p:nvSpPr>
        <p:spPr/>
        <p:txBody>
          <a:bodyPr/>
          <a:lstStyle/>
          <a:p>
            <a:fld id="{5CAF5FA6-1DB0-48CF-91D6-4F44249027E5}" type="datetimeFigureOut">
              <a:rPr lang="es-EC" smtClean="0"/>
              <a:t>16/9/2021</a:t>
            </a:fld>
            <a:endParaRPr lang="es-EC"/>
          </a:p>
        </p:txBody>
      </p:sp>
      <p:sp>
        <p:nvSpPr>
          <p:cNvPr id="6" name="Marcador de pie de página 5">
            <a:extLst>
              <a:ext uri="{FF2B5EF4-FFF2-40B4-BE49-F238E27FC236}">
                <a16:creationId xmlns:a16="http://schemas.microsoft.com/office/drawing/2014/main" id="{1E4E24AA-70C7-482B-B821-294ABB46E10A}"/>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9DC8E19F-9744-4036-B585-54B72E08D4CA}"/>
              </a:ext>
            </a:extLst>
          </p:cNvPr>
          <p:cNvSpPr>
            <a:spLocks noGrp="1"/>
          </p:cNvSpPr>
          <p:nvPr>
            <p:ph type="sldNum" sz="quarter" idx="12"/>
          </p:nvPr>
        </p:nvSpPr>
        <p:spPr/>
        <p:txBody>
          <a:bodyPr/>
          <a:lstStyle/>
          <a:p>
            <a:fld id="{224A6A48-0AC3-4117-AE60-E0F539799264}" type="slidenum">
              <a:rPr lang="es-EC" smtClean="0"/>
              <a:t>‹Nº›</a:t>
            </a:fld>
            <a:endParaRPr lang="es-EC"/>
          </a:p>
        </p:txBody>
      </p:sp>
    </p:spTree>
    <p:extLst>
      <p:ext uri="{BB962C8B-B14F-4D97-AF65-F5344CB8AC3E}">
        <p14:creationId xmlns:p14="http://schemas.microsoft.com/office/powerpoint/2010/main" val="2060957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BA697C-D55C-4A52-B1A8-C4175B8FCC3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5910B957-AB4E-46FB-BAD0-77F48B76C2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5DB868E-9769-4B48-A7F6-1972249EB2B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A06BDE1A-38B8-410C-BA1B-B0EB04E8BC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A9782C-EE91-467A-B4F1-F29B5C40E25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39168A73-44C0-4CA3-945C-1500B5DB5785}"/>
              </a:ext>
            </a:extLst>
          </p:cNvPr>
          <p:cNvSpPr>
            <a:spLocks noGrp="1"/>
          </p:cNvSpPr>
          <p:nvPr>
            <p:ph type="dt" sz="half" idx="10"/>
          </p:nvPr>
        </p:nvSpPr>
        <p:spPr/>
        <p:txBody>
          <a:bodyPr/>
          <a:lstStyle/>
          <a:p>
            <a:fld id="{5CAF5FA6-1DB0-48CF-91D6-4F44249027E5}" type="datetimeFigureOut">
              <a:rPr lang="es-EC" smtClean="0"/>
              <a:t>16/9/2021</a:t>
            </a:fld>
            <a:endParaRPr lang="es-EC"/>
          </a:p>
        </p:txBody>
      </p:sp>
      <p:sp>
        <p:nvSpPr>
          <p:cNvPr id="8" name="Marcador de pie de página 7">
            <a:extLst>
              <a:ext uri="{FF2B5EF4-FFF2-40B4-BE49-F238E27FC236}">
                <a16:creationId xmlns:a16="http://schemas.microsoft.com/office/drawing/2014/main" id="{3812013B-4744-413D-99B0-20D767967727}"/>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45F10A2F-1259-4AB8-A493-4D7D68C27D6B}"/>
              </a:ext>
            </a:extLst>
          </p:cNvPr>
          <p:cNvSpPr>
            <a:spLocks noGrp="1"/>
          </p:cNvSpPr>
          <p:nvPr>
            <p:ph type="sldNum" sz="quarter" idx="12"/>
          </p:nvPr>
        </p:nvSpPr>
        <p:spPr/>
        <p:txBody>
          <a:bodyPr/>
          <a:lstStyle/>
          <a:p>
            <a:fld id="{224A6A48-0AC3-4117-AE60-E0F539799264}" type="slidenum">
              <a:rPr lang="es-EC" smtClean="0"/>
              <a:t>‹Nº›</a:t>
            </a:fld>
            <a:endParaRPr lang="es-EC"/>
          </a:p>
        </p:txBody>
      </p:sp>
    </p:spTree>
    <p:extLst>
      <p:ext uri="{BB962C8B-B14F-4D97-AF65-F5344CB8AC3E}">
        <p14:creationId xmlns:p14="http://schemas.microsoft.com/office/powerpoint/2010/main" val="3978773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097B9-E1E0-4839-B6AA-E481188686C3}"/>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B5AF1E9D-5FF8-41FF-8002-AD838824AC13}"/>
              </a:ext>
            </a:extLst>
          </p:cNvPr>
          <p:cNvSpPr>
            <a:spLocks noGrp="1"/>
          </p:cNvSpPr>
          <p:nvPr>
            <p:ph type="dt" sz="half" idx="10"/>
          </p:nvPr>
        </p:nvSpPr>
        <p:spPr/>
        <p:txBody>
          <a:bodyPr/>
          <a:lstStyle/>
          <a:p>
            <a:fld id="{5CAF5FA6-1DB0-48CF-91D6-4F44249027E5}" type="datetimeFigureOut">
              <a:rPr lang="es-EC" smtClean="0"/>
              <a:t>16/9/2021</a:t>
            </a:fld>
            <a:endParaRPr lang="es-EC"/>
          </a:p>
        </p:txBody>
      </p:sp>
      <p:sp>
        <p:nvSpPr>
          <p:cNvPr id="4" name="Marcador de pie de página 3">
            <a:extLst>
              <a:ext uri="{FF2B5EF4-FFF2-40B4-BE49-F238E27FC236}">
                <a16:creationId xmlns:a16="http://schemas.microsoft.com/office/drawing/2014/main" id="{DBD20677-D65C-4D0F-9A40-A55513F3B6EE}"/>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CFF925D4-A7FE-4F8B-AD07-E4967FC01EF2}"/>
              </a:ext>
            </a:extLst>
          </p:cNvPr>
          <p:cNvSpPr>
            <a:spLocks noGrp="1"/>
          </p:cNvSpPr>
          <p:nvPr>
            <p:ph type="sldNum" sz="quarter" idx="12"/>
          </p:nvPr>
        </p:nvSpPr>
        <p:spPr/>
        <p:txBody>
          <a:bodyPr/>
          <a:lstStyle/>
          <a:p>
            <a:fld id="{224A6A48-0AC3-4117-AE60-E0F539799264}" type="slidenum">
              <a:rPr lang="es-EC" smtClean="0"/>
              <a:t>‹Nº›</a:t>
            </a:fld>
            <a:endParaRPr lang="es-EC"/>
          </a:p>
        </p:txBody>
      </p:sp>
    </p:spTree>
    <p:extLst>
      <p:ext uri="{BB962C8B-B14F-4D97-AF65-F5344CB8AC3E}">
        <p14:creationId xmlns:p14="http://schemas.microsoft.com/office/powerpoint/2010/main" val="370890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3035CF3-54F9-4737-A4F5-6117A87EBE49}"/>
              </a:ext>
            </a:extLst>
          </p:cNvPr>
          <p:cNvSpPr>
            <a:spLocks noGrp="1"/>
          </p:cNvSpPr>
          <p:nvPr>
            <p:ph type="dt" sz="half" idx="10"/>
          </p:nvPr>
        </p:nvSpPr>
        <p:spPr/>
        <p:txBody>
          <a:bodyPr/>
          <a:lstStyle/>
          <a:p>
            <a:fld id="{5CAF5FA6-1DB0-48CF-91D6-4F44249027E5}" type="datetimeFigureOut">
              <a:rPr lang="es-EC" smtClean="0"/>
              <a:t>16/9/2021</a:t>
            </a:fld>
            <a:endParaRPr lang="es-EC"/>
          </a:p>
        </p:txBody>
      </p:sp>
      <p:sp>
        <p:nvSpPr>
          <p:cNvPr id="3" name="Marcador de pie de página 2">
            <a:extLst>
              <a:ext uri="{FF2B5EF4-FFF2-40B4-BE49-F238E27FC236}">
                <a16:creationId xmlns:a16="http://schemas.microsoft.com/office/drawing/2014/main" id="{F6F8502E-ED55-4B6F-933F-5C73ABA0F025}"/>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68FBC318-AB0F-4630-8AC7-D1E7EC404C75}"/>
              </a:ext>
            </a:extLst>
          </p:cNvPr>
          <p:cNvSpPr>
            <a:spLocks noGrp="1"/>
          </p:cNvSpPr>
          <p:nvPr>
            <p:ph type="sldNum" sz="quarter" idx="12"/>
          </p:nvPr>
        </p:nvSpPr>
        <p:spPr/>
        <p:txBody>
          <a:bodyPr/>
          <a:lstStyle/>
          <a:p>
            <a:fld id="{224A6A48-0AC3-4117-AE60-E0F539799264}" type="slidenum">
              <a:rPr lang="es-EC" smtClean="0"/>
              <a:t>‹Nº›</a:t>
            </a:fld>
            <a:endParaRPr lang="es-EC"/>
          </a:p>
        </p:txBody>
      </p:sp>
    </p:spTree>
    <p:extLst>
      <p:ext uri="{BB962C8B-B14F-4D97-AF65-F5344CB8AC3E}">
        <p14:creationId xmlns:p14="http://schemas.microsoft.com/office/powerpoint/2010/main" val="4238638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3F2852-18E5-4645-94F6-C24F3AF8663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AC54C7A7-96E7-401E-94A4-2EB2A059ED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D40533B0-BF29-4E9F-9571-F38ADE3B53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702F3CF-C240-4EC6-B1A6-E4BEDAE4018F}"/>
              </a:ext>
            </a:extLst>
          </p:cNvPr>
          <p:cNvSpPr>
            <a:spLocks noGrp="1"/>
          </p:cNvSpPr>
          <p:nvPr>
            <p:ph type="dt" sz="half" idx="10"/>
          </p:nvPr>
        </p:nvSpPr>
        <p:spPr/>
        <p:txBody>
          <a:bodyPr/>
          <a:lstStyle/>
          <a:p>
            <a:fld id="{5CAF5FA6-1DB0-48CF-91D6-4F44249027E5}" type="datetimeFigureOut">
              <a:rPr lang="es-EC" smtClean="0"/>
              <a:t>16/9/2021</a:t>
            </a:fld>
            <a:endParaRPr lang="es-EC"/>
          </a:p>
        </p:txBody>
      </p:sp>
      <p:sp>
        <p:nvSpPr>
          <p:cNvPr id="6" name="Marcador de pie de página 5">
            <a:extLst>
              <a:ext uri="{FF2B5EF4-FFF2-40B4-BE49-F238E27FC236}">
                <a16:creationId xmlns:a16="http://schemas.microsoft.com/office/drawing/2014/main" id="{E997A090-D765-4C41-AE08-46A961AF0C5D}"/>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E271A5AB-BA04-446D-A440-8B808FA26633}"/>
              </a:ext>
            </a:extLst>
          </p:cNvPr>
          <p:cNvSpPr>
            <a:spLocks noGrp="1"/>
          </p:cNvSpPr>
          <p:nvPr>
            <p:ph type="sldNum" sz="quarter" idx="12"/>
          </p:nvPr>
        </p:nvSpPr>
        <p:spPr/>
        <p:txBody>
          <a:bodyPr/>
          <a:lstStyle/>
          <a:p>
            <a:fld id="{224A6A48-0AC3-4117-AE60-E0F539799264}" type="slidenum">
              <a:rPr lang="es-EC" smtClean="0"/>
              <a:t>‹Nº›</a:t>
            </a:fld>
            <a:endParaRPr lang="es-EC"/>
          </a:p>
        </p:txBody>
      </p:sp>
    </p:spTree>
    <p:extLst>
      <p:ext uri="{BB962C8B-B14F-4D97-AF65-F5344CB8AC3E}">
        <p14:creationId xmlns:p14="http://schemas.microsoft.com/office/powerpoint/2010/main" val="1660814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CB5DEB-7240-4D87-94C8-53A7BBFF0A4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6079F089-4665-4F8D-8D8E-40B6AC88CA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6906DAB1-4394-4CB8-B886-4314AF53CF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E511A67-EF30-497D-9F01-B68BB7BA5103}"/>
              </a:ext>
            </a:extLst>
          </p:cNvPr>
          <p:cNvSpPr>
            <a:spLocks noGrp="1"/>
          </p:cNvSpPr>
          <p:nvPr>
            <p:ph type="dt" sz="half" idx="10"/>
          </p:nvPr>
        </p:nvSpPr>
        <p:spPr/>
        <p:txBody>
          <a:bodyPr/>
          <a:lstStyle/>
          <a:p>
            <a:fld id="{5CAF5FA6-1DB0-48CF-91D6-4F44249027E5}" type="datetimeFigureOut">
              <a:rPr lang="es-EC" smtClean="0"/>
              <a:t>16/9/2021</a:t>
            </a:fld>
            <a:endParaRPr lang="es-EC"/>
          </a:p>
        </p:txBody>
      </p:sp>
      <p:sp>
        <p:nvSpPr>
          <p:cNvPr id="6" name="Marcador de pie de página 5">
            <a:extLst>
              <a:ext uri="{FF2B5EF4-FFF2-40B4-BE49-F238E27FC236}">
                <a16:creationId xmlns:a16="http://schemas.microsoft.com/office/drawing/2014/main" id="{75C52BE1-EF61-4E7C-8F63-A9FDB640184B}"/>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54CA864C-D648-4372-A959-3854C95A1B60}"/>
              </a:ext>
            </a:extLst>
          </p:cNvPr>
          <p:cNvSpPr>
            <a:spLocks noGrp="1"/>
          </p:cNvSpPr>
          <p:nvPr>
            <p:ph type="sldNum" sz="quarter" idx="12"/>
          </p:nvPr>
        </p:nvSpPr>
        <p:spPr/>
        <p:txBody>
          <a:bodyPr/>
          <a:lstStyle/>
          <a:p>
            <a:fld id="{224A6A48-0AC3-4117-AE60-E0F539799264}" type="slidenum">
              <a:rPr lang="es-EC" smtClean="0"/>
              <a:t>‹Nº›</a:t>
            </a:fld>
            <a:endParaRPr lang="es-EC"/>
          </a:p>
        </p:txBody>
      </p:sp>
    </p:spTree>
    <p:extLst>
      <p:ext uri="{BB962C8B-B14F-4D97-AF65-F5344CB8AC3E}">
        <p14:creationId xmlns:p14="http://schemas.microsoft.com/office/powerpoint/2010/main" val="837412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1EB3291-0B27-4DBB-94F7-EC264CB6C9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CE595569-D5F7-4F4E-B38B-D597137851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7F55DEC3-93BC-4CAA-AD75-F1ADED7793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F5FA6-1DB0-48CF-91D6-4F44249027E5}" type="datetimeFigureOut">
              <a:rPr lang="es-EC" smtClean="0"/>
              <a:t>16/9/2021</a:t>
            </a:fld>
            <a:endParaRPr lang="es-EC"/>
          </a:p>
        </p:txBody>
      </p:sp>
      <p:sp>
        <p:nvSpPr>
          <p:cNvPr id="5" name="Marcador de pie de página 4">
            <a:extLst>
              <a:ext uri="{FF2B5EF4-FFF2-40B4-BE49-F238E27FC236}">
                <a16:creationId xmlns:a16="http://schemas.microsoft.com/office/drawing/2014/main" id="{3D8DD049-E1BF-4908-82DC-B2C1CEA2F5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0D041965-9FD2-4984-AE65-A7F1BDB34A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4A6A48-0AC3-4117-AE60-E0F539799264}" type="slidenum">
              <a:rPr lang="es-EC" smtClean="0"/>
              <a:t>‹Nº›</a:t>
            </a:fld>
            <a:endParaRPr lang="es-EC"/>
          </a:p>
        </p:txBody>
      </p:sp>
    </p:spTree>
    <p:extLst>
      <p:ext uri="{BB962C8B-B14F-4D97-AF65-F5344CB8AC3E}">
        <p14:creationId xmlns:p14="http://schemas.microsoft.com/office/powerpoint/2010/main" val="908911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13.pn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image" Target="../media/image26.pn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8ACBE722-303E-43AD-B898-9722240DA7B2}"/>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510" y="310042"/>
              <a:ext cx="3000974" cy="82827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1837" y="5368787"/>
              <a:ext cx="2739887" cy="1369944"/>
            </a:xfrm>
            <a:prstGeom prst="rect">
              <a:avLst/>
            </a:prstGeom>
          </p:spPr>
        </p:pic>
      </p:grpSp>
      <p:sp>
        <p:nvSpPr>
          <p:cNvPr id="14" name="CuadroTexto 13">
            <a:extLst>
              <a:ext uri="{FF2B5EF4-FFF2-40B4-BE49-F238E27FC236}">
                <a16:creationId xmlns:a16="http://schemas.microsoft.com/office/drawing/2014/main" id="{C12714E7-DF09-4085-A3F4-D1F00A39C016}"/>
              </a:ext>
            </a:extLst>
          </p:cNvPr>
          <p:cNvSpPr txBox="1"/>
          <p:nvPr/>
        </p:nvSpPr>
        <p:spPr>
          <a:xfrm>
            <a:off x="217510" y="1146975"/>
            <a:ext cx="11436626" cy="5638659"/>
          </a:xfrm>
          <a:prstGeom prst="rect">
            <a:avLst/>
          </a:prstGeom>
          <a:noFill/>
        </p:spPr>
        <p:txBody>
          <a:bodyPr wrap="square">
            <a:spAutoFit/>
          </a:bodyPr>
          <a:lstStyle/>
          <a:p>
            <a:pPr indent="450215" algn="ctr">
              <a:lnSpc>
                <a:spcPct val="150000"/>
              </a:lnSpc>
            </a:pPr>
            <a:r>
              <a:rPr lang="es-EC" sz="2400" b="1" dirty="0">
                <a:effectLst/>
                <a:latin typeface="Arial" panose="020B0604020202020204" pitchFamily="34" charset="0"/>
                <a:ea typeface="Times New Roman" panose="02020603050405020304" pitchFamily="18" charset="0"/>
                <a:cs typeface="Times New Roman" panose="02020603050405020304" pitchFamily="18" charset="0"/>
              </a:rPr>
              <a:t>Maestría en Sistemas de Gestión Ambiental</a:t>
            </a:r>
          </a:p>
          <a:p>
            <a:pPr indent="450215" algn="ctr">
              <a:lnSpc>
                <a:spcPct val="150000"/>
              </a:lnSpc>
            </a:pPr>
            <a:endParaRPr lang="es-EC" dirty="0">
              <a:latin typeface="Arial" panose="020B0604020202020204" pitchFamily="34" charset="0"/>
              <a:ea typeface="Malgun Gothic" panose="020B0503020000020004" pitchFamily="34" charset="-127"/>
              <a:cs typeface="Times New Roman" panose="02020603050405020304" pitchFamily="18" charset="0"/>
            </a:endParaRPr>
          </a:p>
          <a:p>
            <a:pPr indent="450215" algn="ctr">
              <a:lnSpc>
                <a:spcPct val="200000"/>
              </a:lnSpc>
            </a:pPr>
            <a:r>
              <a:rPr lang="es-EC" sz="1800" b="1" dirty="0">
                <a:effectLst/>
                <a:latin typeface="Arial" panose="020B0604020202020204" pitchFamily="34" charset="0"/>
                <a:ea typeface="Times New Roman" panose="02020603050405020304" pitchFamily="18" charset="0"/>
                <a:cs typeface="Times New Roman" panose="02020603050405020304" pitchFamily="18" charset="0"/>
              </a:rPr>
              <a:t>Identificación molecular de SARS – </a:t>
            </a:r>
            <a:r>
              <a:rPr lang="es-EC" sz="1800" b="1" dirty="0" err="1">
                <a:effectLst/>
                <a:latin typeface="Arial" panose="020B0604020202020204" pitchFamily="34" charset="0"/>
                <a:ea typeface="Times New Roman" panose="02020603050405020304" pitchFamily="18" charset="0"/>
                <a:cs typeface="Times New Roman" panose="02020603050405020304" pitchFamily="18" charset="0"/>
              </a:rPr>
              <a:t>CoV</a:t>
            </a:r>
            <a:r>
              <a:rPr lang="es-EC" sz="1800" b="1" dirty="0">
                <a:effectLst/>
                <a:latin typeface="Arial" panose="020B0604020202020204" pitchFamily="34" charset="0"/>
                <a:ea typeface="Times New Roman" panose="02020603050405020304" pitchFamily="18" charset="0"/>
                <a:cs typeface="Times New Roman" panose="02020603050405020304" pitchFamily="18" charset="0"/>
              </a:rPr>
              <a:t> – 2 y concentración viral en aguas residuales como componente de vigilancia ambiental de la enfermedad COVID-19 en la ciudad de Ibarra – Imbabura</a:t>
            </a:r>
            <a:endParaRPr lang="es-EC" sz="1800" dirty="0">
              <a:effectLst/>
              <a:latin typeface="Calibri" panose="020F0502020204030204" pitchFamily="34" charset="0"/>
              <a:ea typeface="Malgun Gothic" panose="020B0503020000020004" pitchFamily="34" charset="-127"/>
              <a:cs typeface="Times New Roman" panose="02020603050405020304" pitchFamily="18" charset="0"/>
            </a:endParaRPr>
          </a:p>
          <a:p>
            <a:pPr indent="450215" algn="ctr">
              <a:lnSpc>
                <a:spcPct val="150000"/>
              </a:lnSpc>
            </a:pPr>
            <a:endParaRPr lang="es-EC" sz="1800" dirty="0">
              <a:effectLst/>
              <a:latin typeface="Arial" panose="020B0604020202020204" pitchFamily="34" charset="0"/>
              <a:ea typeface="Times New Roman" panose="02020603050405020304" pitchFamily="18" charset="0"/>
              <a:cs typeface="Times New Roman" panose="02020603050405020304" pitchFamily="18" charset="0"/>
            </a:endParaRPr>
          </a:p>
          <a:p>
            <a:pPr indent="450215" algn="ctr">
              <a:lnSpc>
                <a:spcPct val="150000"/>
              </a:lnSpc>
            </a:pPr>
            <a:r>
              <a:rPr lang="es-EC" sz="1600" b="1" dirty="0">
                <a:latin typeface="Arial" panose="020B0604020202020204" pitchFamily="34" charset="0"/>
                <a:ea typeface="Times New Roman" panose="02020603050405020304" pitchFamily="18" charset="0"/>
                <a:cs typeface="Times New Roman" panose="02020603050405020304" pitchFamily="18" charset="0"/>
              </a:rPr>
              <a:t>Elaborado por:</a:t>
            </a:r>
            <a:endParaRPr lang="es-EC" sz="1600" b="1" dirty="0">
              <a:effectLst/>
              <a:latin typeface="Arial" panose="020B0604020202020204" pitchFamily="34" charset="0"/>
              <a:ea typeface="Times New Roman" panose="02020603050405020304" pitchFamily="18" charset="0"/>
              <a:cs typeface="Times New Roman" panose="02020603050405020304" pitchFamily="18" charset="0"/>
            </a:endParaRPr>
          </a:p>
          <a:p>
            <a:pPr indent="450215" algn="ctr">
              <a:lnSpc>
                <a:spcPct val="150000"/>
              </a:lnSpc>
            </a:pPr>
            <a:r>
              <a:rPr lang="es-EC" sz="1600" dirty="0">
                <a:effectLst/>
                <a:latin typeface="Arial" panose="020B0604020202020204" pitchFamily="34" charset="0"/>
                <a:ea typeface="Times New Roman" panose="02020603050405020304" pitchFamily="18" charset="0"/>
                <a:cs typeface="Times New Roman" panose="02020603050405020304" pitchFamily="18" charset="0"/>
              </a:rPr>
              <a:t>Delgado Salgado Patricio Andrés</a:t>
            </a:r>
            <a:endParaRPr lang="es-EC" sz="1600" dirty="0">
              <a:effectLst/>
              <a:latin typeface="Calibri" panose="020F0502020204030204" pitchFamily="34" charset="0"/>
              <a:ea typeface="Malgun Gothic" panose="020B0503020000020004" pitchFamily="34" charset="-127"/>
              <a:cs typeface="Times New Roman" panose="02020603050405020304" pitchFamily="18" charset="0"/>
            </a:endParaRPr>
          </a:p>
          <a:p>
            <a:pPr indent="450215" algn="ctr">
              <a:lnSpc>
                <a:spcPct val="150000"/>
              </a:lnSpc>
            </a:pPr>
            <a:r>
              <a:rPr lang="es-EC" sz="1600" dirty="0">
                <a:effectLst/>
                <a:latin typeface="Arial" panose="020B0604020202020204" pitchFamily="34" charset="0"/>
                <a:ea typeface="Times New Roman" panose="02020603050405020304" pitchFamily="18" charset="0"/>
                <a:cs typeface="Times New Roman" panose="02020603050405020304" pitchFamily="18" charset="0"/>
              </a:rPr>
              <a:t>Muñoz Vera Cintia Estefanía</a:t>
            </a:r>
            <a:endParaRPr lang="es-EC" sz="1600" dirty="0">
              <a:effectLst/>
              <a:latin typeface="Calibri" panose="020F0502020204030204" pitchFamily="34" charset="0"/>
              <a:ea typeface="Malgun Gothic" panose="020B0503020000020004" pitchFamily="34" charset="-127"/>
              <a:cs typeface="Times New Roman" panose="02020603050405020304" pitchFamily="18" charset="0"/>
            </a:endParaRPr>
          </a:p>
          <a:p>
            <a:pPr indent="450215" algn="ctr">
              <a:lnSpc>
                <a:spcPct val="150000"/>
              </a:lnSpc>
            </a:pP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p>
            <a:pPr indent="450215" algn="ctr">
              <a:lnSpc>
                <a:spcPct val="150000"/>
              </a:lnSpc>
            </a:pPr>
            <a:r>
              <a:rPr lang="es-EC" sz="1600" b="1" dirty="0">
                <a:latin typeface="Arial" panose="020B0604020202020204" pitchFamily="34" charset="0"/>
                <a:ea typeface="Times New Roman" panose="02020603050405020304" pitchFamily="18" charset="0"/>
                <a:cs typeface="Times New Roman" panose="02020603050405020304" pitchFamily="18" charset="0"/>
              </a:rPr>
              <a:t>Directora:</a:t>
            </a:r>
            <a:r>
              <a:rPr lang="es-EC" sz="16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b="1" dirty="0">
              <a:effectLst/>
              <a:latin typeface="Calibri" panose="020F0502020204030204" pitchFamily="34" charset="0"/>
              <a:ea typeface="Malgun Gothic" panose="020B0503020000020004" pitchFamily="34" charset="-127"/>
              <a:cs typeface="Times New Roman" panose="02020603050405020304" pitchFamily="18" charset="0"/>
            </a:endParaRPr>
          </a:p>
          <a:p>
            <a:pPr indent="450215" algn="ctr">
              <a:lnSpc>
                <a:spcPct val="150000"/>
              </a:lnSpc>
            </a:pPr>
            <a:r>
              <a:rPr lang="es-EC" sz="1600" dirty="0" err="1">
                <a:effectLst/>
                <a:latin typeface="Arial" panose="020B0604020202020204" pitchFamily="34" charset="0"/>
                <a:ea typeface="Times New Roman" panose="02020603050405020304" pitchFamily="18" charset="0"/>
                <a:cs typeface="Times New Roman" panose="02020603050405020304" pitchFamily="18" charset="0"/>
              </a:rPr>
              <a:t>MSc</a:t>
            </a:r>
            <a:r>
              <a:rPr lang="es-EC" sz="1600" dirty="0">
                <a:effectLst/>
                <a:latin typeface="Arial" panose="020B0604020202020204" pitchFamily="34" charset="0"/>
                <a:ea typeface="Times New Roman" panose="02020603050405020304" pitchFamily="18" charset="0"/>
                <a:cs typeface="Times New Roman" panose="02020603050405020304" pitchFamily="18" charset="0"/>
              </a:rPr>
              <a:t>. Alma Rosel Koch Kaiser</a:t>
            </a:r>
            <a:endParaRPr lang="es-EC" sz="1600" dirty="0">
              <a:effectLst/>
              <a:latin typeface="Calibri" panose="020F0502020204030204" pitchFamily="34" charset="0"/>
              <a:ea typeface="Malgun Gothic" panose="020B0503020000020004" pitchFamily="34" charset="-127"/>
              <a:cs typeface="Times New Roman" panose="02020603050405020304" pitchFamily="18" charset="0"/>
            </a:endParaRPr>
          </a:p>
          <a:p>
            <a:pPr indent="450215" algn="ctr">
              <a:lnSpc>
                <a:spcPct val="150000"/>
              </a:lnSpc>
            </a:pPr>
            <a:r>
              <a:rPr lang="es-EC"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a:effectLst/>
              <a:latin typeface="Calibri" panose="020F0502020204030204" pitchFamily="34" charset="0"/>
              <a:ea typeface="Malgun Gothic" panose="020B0503020000020004" pitchFamily="34" charset="-127"/>
              <a:cs typeface="Times New Roman" panose="02020603050405020304" pitchFamily="18" charset="0"/>
            </a:endParaRPr>
          </a:p>
          <a:p>
            <a:pPr marR="21590" indent="450215" algn="ctr">
              <a:lnSpc>
                <a:spcPct val="150000"/>
              </a:lnSpc>
            </a:pPr>
            <a:r>
              <a:rPr lang="es-EC" sz="1600" spc="-5" dirty="0">
                <a:effectLst/>
                <a:latin typeface="Arial" panose="020B0604020202020204" pitchFamily="34" charset="0"/>
                <a:ea typeface="Times New Roman" panose="02020603050405020304" pitchFamily="18" charset="0"/>
                <a:cs typeface="Times New Roman" panose="02020603050405020304" pitchFamily="18" charset="0"/>
              </a:rPr>
              <a:t>Septiembre, 2021</a:t>
            </a:r>
            <a:endParaRPr lang="es-EC" sz="18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4138565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7" name="Rectángulo 6">
            <a:extLst>
              <a:ext uri="{FF2B5EF4-FFF2-40B4-BE49-F238E27FC236}">
                <a16:creationId xmlns:a16="http://schemas.microsoft.com/office/drawing/2014/main" id="{1B6D4704-78A7-4DD7-839A-0BAE30DF0880}"/>
              </a:ext>
            </a:extLst>
          </p:cNvPr>
          <p:cNvSpPr/>
          <p:nvPr/>
        </p:nvSpPr>
        <p:spPr>
          <a:xfrm>
            <a:off x="4518652" y="431788"/>
            <a:ext cx="2760884" cy="584775"/>
          </a:xfrm>
          <a:prstGeom prst="rect">
            <a:avLst/>
          </a:prstGeom>
          <a:noFill/>
        </p:spPr>
        <p:txBody>
          <a:bodyPr wrap="none" lIns="91440" tIns="45720" rIns="91440" bIns="45720">
            <a:spAutoFit/>
          </a:bodyPr>
          <a:lstStyle/>
          <a:p>
            <a:pPr algn="ctr"/>
            <a:r>
              <a:rPr lang="es-ES" sz="3200" b="0" cap="none" spc="0" dirty="0">
                <a:ln w="0"/>
                <a:solidFill>
                  <a:schemeClr val="accent1"/>
                </a:solidFill>
                <a:effectLst>
                  <a:outerShdw blurRad="38100" dist="25400" dir="5400000" algn="ctr" rotWithShape="0">
                    <a:srgbClr val="6E747A">
                      <a:alpha val="43000"/>
                    </a:srgbClr>
                  </a:outerShdw>
                </a:effectLst>
              </a:rPr>
              <a:t>METODOLOGÍA</a:t>
            </a:r>
          </a:p>
        </p:txBody>
      </p:sp>
      <p:sp>
        <p:nvSpPr>
          <p:cNvPr id="11" name="CuadroTexto 10">
            <a:extLst>
              <a:ext uri="{FF2B5EF4-FFF2-40B4-BE49-F238E27FC236}">
                <a16:creationId xmlns:a16="http://schemas.microsoft.com/office/drawing/2014/main" id="{5DA3249A-4AFA-4F9A-854B-3C4E384FA468}"/>
              </a:ext>
            </a:extLst>
          </p:cNvPr>
          <p:cNvSpPr txBox="1"/>
          <p:nvPr/>
        </p:nvSpPr>
        <p:spPr>
          <a:xfrm>
            <a:off x="465421" y="1308997"/>
            <a:ext cx="11209743" cy="830997"/>
          </a:xfrm>
          <a:prstGeom prst="rect">
            <a:avLst/>
          </a:prstGeom>
          <a:noFill/>
        </p:spPr>
        <p:txBody>
          <a:bodyPr wrap="square">
            <a:spAutoFit/>
          </a:bodyPr>
          <a:lstStyle/>
          <a:p>
            <a:pPr algn="just"/>
            <a:r>
              <a:rPr lang="es-MX" sz="1600" dirty="0">
                <a:latin typeface="Arial" panose="020B0604020202020204" pitchFamily="34" charset="0"/>
                <a:cs typeface="Arial" panose="020B0604020202020204" pitchFamily="34" charset="0"/>
              </a:rPr>
              <a:t>La investigación estuvo enfocada a la vigilancia ambiental, con una aproximación al uso de análisis moleculares (RT-</a:t>
            </a:r>
            <a:r>
              <a:rPr lang="es-MX" sz="1600" dirty="0" err="1">
                <a:latin typeface="Arial" panose="020B0604020202020204" pitchFamily="34" charset="0"/>
                <a:cs typeface="Arial" panose="020B0604020202020204" pitchFamily="34" charset="0"/>
              </a:rPr>
              <a:t>qPCR</a:t>
            </a:r>
            <a:r>
              <a:rPr lang="es-MX" sz="1600" dirty="0">
                <a:latin typeface="Arial" panose="020B0604020202020204" pitchFamily="34" charset="0"/>
                <a:cs typeface="Arial" panose="020B0604020202020204" pitchFamily="34" charset="0"/>
              </a:rPr>
              <a:t>), para identificar la presencia de SARS-CoV-2 en aguas residuales de locaciones urbanas de Ibarra, Provincia de Imbabura-Ecuador. </a:t>
            </a:r>
            <a:endParaRPr lang="es-EC" sz="1600"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46DF39AB-CE8E-4E6B-985A-4CED9951C0A3}"/>
              </a:ext>
            </a:extLst>
          </p:cNvPr>
          <p:cNvSpPr txBox="1"/>
          <p:nvPr/>
        </p:nvSpPr>
        <p:spPr>
          <a:xfrm>
            <a:off x="465421" y="3633966"/>
            <a:ext cx="5049077" cy="1077218"/>
          </a:xfrm>
          <a:prstGeom prst="rect">
            <a:avLst/>
          </a:prstGeom>
          <a:noFill/>
        </p:spPr>
        <p:txBody>
          <a:bodyPr wrap="square">
            <a:spAutoFit/>
          </a:bodyPr>
          <a:lstStyle/>
          <a:p>
            <a:pPr algn="just"/>
            <a:r>
              <a:rPr lang="es-MX" sz="1600" dirty="0">
                <a:latin typeface="Arial" panose="020B0604020202020204" pitchFamily="34" charset="0"/>
                <a:cs typeface="Arial" panose="020B0604020202020204" pitchFamily="34" charset="0"/>
              </a:rPr>
              <a:t>La selección se hizo en base a la prevalencia y comportamiento epidemiológico de COVID-19 y por las facilidades de acceder a realizar la mencionada investigación. </a:t>
            </a:r>
            <a:endParaRPr lang="es-EC" sz="1600" dirty="0">
              <a:latin typeface="Arial" panose="020B0604020202020204" pitchFamily="34" charset="0"/>
              <a:cs typeface="Arial" panose="020B0604020202020204" pitchFamily="34" charset="0"/>
            </a:endParaRPr>
          </a:p>
        </p:txBody>
      </p:sp>
      <p:pic>
        <p:nvPicPr>
          <p:cNvPr id="16" name="Imagen 15">
            <a:extLst>
              <a:ext uri="{FF2B5EF4-FFF2-40B4-BE49-F238E27FC236}">
                <a16:creationId xmlns:a16="http://schemas.microsoft.com/office/drawing/2014/main" id="{47DECC90-A758-44C1-AF19-31FCFA12F14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9318" y="1896787"/>
            <a:ext cx="5049078" cy="4772596"/>
          </a:xfrm>
          <a:prstGeom prst="rect">
            <a:avLst/>
          </a:prstGeom>
          <a:noFill/>
          <a:ln>
            <a:noFill/>
          </a:ln>
        </p:spPr>
      </p:pic>
      <p:sp>
        <p:nvSpPr>
          <p:cNvPr id="17" name="Rectángulo 16">
            <a:extLst>
              <a:ext uri="{FF2B5EF4-FFF2-40B4-BE49-F238E27FC236}">
                <a16:creationId xmlns:a16="http://schemas.microsoft.com/office/drawing/2014/main" id="{57504EF1-74FD-498A-AB75-0FF51CCF8606}"/>
              </a:ext>
            </a:extLst>
          </p:cNvPr>
          <p:cNvSpPr/>
          <p:nvPr/>
        </p:nvSpPr>
        <p:spPr>
          <a:xfrm>
            <a:off x="465421" y="2899795"/>
            <a:ext cx="2229008" cy="461665"/>
          </a:xfrm>
          <a:prstGeom prst="rect">
            <a:avLst/>
          </a:prstGeom>
          <a:noFill/>
        </p:spPr>
        <p:txBody>
          <a:bodyPr wrap="none" lIns="91440" tIns="45720" rIns="91440" bIns="45720">
            <a:spAutoFit/>
          </a:bodyPr>
          <a:lstStyle/>
          <a:p>
            <a:pPr algn="ctr"/>
            <a:r>
              <a:rPr lang="es-ES" sz="2400" b="0" cap="none" spc="0" dirty="0">
                <a:ln w="0"/>
                <a:solidFill>
                  <a:schemeClr val="accent1"/>
                </a:solidFill>
                <a:effectLst>
                  <a:outerShdw blurRad="38100" dist="25400" dir="5400000" algn="ctr" rotWithShape="0">
                    <a:srgbClr val="6E747A">
                      <a:alpha val="43000"/>
                    </a:srgbClr>
                  </a:outerShdw>
                </a:effectLst>
              </a:rPr>
              <a:t>Área de Estudio:</a:t>
            </a:r>
          </a:p>
        </p:txBody>
      </p:sp>
    </p:spTree>
    <p:extLst>
      <p:ext uri="{BB962C8B-B14F-4D97-AF65-F5344CB8AC3E}">
        <p14:creationId xmlns:p14="http://schemas.microsoft.com/office/powerpoint/2010/main" val="1517361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pic>
        <p:nvPicPr>
          <p:cNvPr id="9" name="Imagen 8">
            <a:extLst>
              <a:ext uri="{FF2B5EF4-FFF2-40B4-BE49-F238E27FC236}">
                <a16:creationId xmlns:a16="http://schemas.microsoft.com/office/drawing/2014/main" id="{2479C559-5142-4786-ACED-C3B1228FEE03}"/>
              </a:ext>
            </a:extLst>
          </p:cNvPr>
          <p:cNvPicPr>
            <a:picLocks noChangeAspect="1"/>
          </p:cNvPicPr>
          <p:nvPr/>
        </p:nvPicPr>
        <p:blipFill>
          <a:blip r:embed="rId5"/>
          <a:stretch>
            <a:fillRect/>
          </a:stretch>
        </p:blipFill>
        <p:spPr>
          <a:xfrm>
            <a:off x="783670" y="1448355"/>
            <a:ext cx="5484607" cy="1824646"/>
          </a:xfrm>
          <a:prstGeom prst="rect">
            <a:avLst/>
          </a:prstGeom>
        </p:spPr>
      </p:pic>
      <p:graphicFrame>
        <p:nvGraphicFramePr>
          <p:cNvPr id="13" name="Gráfico 12">
            <a:extLst>
              <a:ext uri="{FF2B5EF4-FFF2-40B4-BE49-F238E27FC236}">
                <a16:creationId xmlns:a16="http://schemas.microsoft.com/office/drawing/2014/main" id="{00000000-0008-0000-0000-000003000000}"/>
              </a:ext>
            </a:extLst>
          </p:cNvPr>
          <p:cNvGraphicFramePr/>
          <p:nvPr>
            <p:extLst>
              <p:ext uri="{D42A27DB-BD31-4B8C-83A1-F6EECF244321}">
                <p14:modId xmlns:p14="http://schemas.microsoft.com/office/powerpoint/2010/main" val="1979328557"/>
              </p:ext>
            </p:extLst>
          </p:nvPr>
        </p:nvGraphicFramePr>
        <p:xfrm>
          <a:off x="6268277" y="3273001"/>
          <a:ext cx="5691345" cy="3392842"/>
        </p:xfrm>
        <a:graphic>
          <a:graphicData uri="http://schemas.openxmlformats.org/drawingml/2006/chart">
            <c:chart xmlns:c="http://schemas.openxmlformats.org/drawingml/2006/chart" xmlns:r="http://schemas.openxmlformats.org/officeDocument/2006/relationships" r:id="rId6"/>
          </a:graphicData>
        </a:graphic>
      </p:graphicFrame>
      <p:sp>
        <p:nvSpPr>
          <p:cNvPr id="14" name="CuadroTexto 13">
            <a:extLst>
              <a:ext uri="{FF2B5EF4-FFF2-40B4-BE49-F238E27FC236}">
                <a16:creationId xmlns:a16="http://schemas.microsoft.com/office/drawing/2014/main" id="{F5EF9533-167A-43B3-ACCF-36A457FC290B}"/>
              </a:ext>
            </a:extLst>
          </p:cNvPr>
          <p:cNvSpPr txBox="1"/>
          <p:nvPr/>
        </p:nvSpPr>
        <p:spPr>
          <a:xfrm>
            <a:off x="735943" y="5496292"/>
            <a:ext cx="4796392" cy="1169551"/>
          </a:xfrm>
          <a:prstGeom prst="rect">
            <a:avLst/>
          </a:prstGeom>
          <a:noFill/>
        </p:spPr>
        <p:txBody>
          <a:bodyPr wrap="square">
            <a:spAutoFit/>
          </a:bodyPr>
          <a:lstStyle/>
          <a:p>
            <a:pPr algn="just"/>
            <a:r>
              <a:rPr lang="es-EC" sz="1400" dirty="0">
                <a:effectLst/>
                <a:latin typeface="Arial" panose="020B0604020202020204" pitchFamily="34" charset="0"/>
                <a:ea typeface="Times New Roman" panose="02020603050405020304" pitchFamily="18" charset="0"/>
              </a:rPr>
              <a:t>Nota: La línea azul son los casos del año 2021 a corte de 30 de abril del 2021 y la línea naranja son los casos al corte de 30 de octubre de 2020, por parroquias urbanas de Ibarra. Tomado de Dirección Nacional de Vigilancia Epidemiológica MSP</a:t>
            </a:r>
            <a:endParaRPr lang="es-EC" sz="1400" dirty="0"/>
          </a:p>
        </p:txBody>
      </p:sp>
      <p:sp>
        <p:nvSpPr>
          <p:cNvPr id="2" name="Flecha: a la derecha 1">
            <a:extLst>
              <a:ext uri="{FF2B5EF4-FFF2-40B4-BE49-F238E27FC236}">
                <a16:creationId xmlns:a16="http://schemas.microsoft.com/office/drawing/2014/main" id="{6F2B2A7F-9A17-43B0-8696-77735D04FA82}"/>
              </a:ext>
            </a:extLst>
          </p:cNvPr>
          <p:cNvSpPr/>
          <p:nvPr/>
        </p:nvSpPr>
        <p:spPr>
          <a:xfrm>
            <a:off x="6679096" y="2239617"/>
            <a:ext cx="1417982" cy="4770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a:extLst>
              <a:ext uri="{FF2B5EF4-FFF2-40B4-BE49-F238E27FC236}">
                <a16:creationId xmlns:a16="http://schemas.microsoft.com/office/drawing/2014/main" id="{5BCC5D8C-051D-4EF8-839C-7AFE2D1F709A}"/>
              </a:ext>
            </a:extLst>
          </p:cNvPr>
          <p:cNvSpPr/>
          <p:nvPr/>
        </p:nvSpPr>
        <p:spPr>
          <a:xfrm>
            <a:off x="8638179" y="1899013"/>
            <a:ext cx="2257349"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45,49%</a:t>
            </a:r>
          </a:p>
        </p:txBody>
      </p:sp>
    </p:spTree>
    <p:extLst>
      <p:ext uri="{BB962C8B-B14F-4D97-AF65-F5344CB8AC3E}">
        <p14:creationId xmlns:p14="http://schemas.microsoft.com/office/powerpoint/2010/main" val="514976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descr="Ajaví 1">
            <a:extLst>
              <a:ext uri="{FF2B5EF4-FFF2-40B4-BE49-F238E27FC236}">
                <a16:creationId xmlns:a16="http://schemas.microsoft.com/office/drawing/2014/main" id="{14606B58-A41C-4144-972E-AA045DBC98A9}"/>
              </a:ext>
              <a:ext uri="{C183D7F6-B498-43B3-948B-1728B52AA6E4}">
                <adec:decorative xmlns:adec="http://schemas.microsoft.com/office/drawing/2017/decorative" val="0"/>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7" name="Rectángulo 6">
            <a:extLst>
              <a:ext uri="{FF2B5EF4-FFF2-40B4-BE49-F238E27FC236}">
                <a16:creationId xmlns:a16="http://schemas.microsoft.com/office/drawing/2014/main" id="{AED51BC9-EC89-4595-A1DE-3F1D3822B95B}"/>
              </a:ext>
            </a:extLst>
          </p:cNvPr>
          <p:cNvSpPr/>
          <p:nvPr/>
        </p:nvSpPr>
        <p:spPr>
          <a:xfrm>
            <a:off x="3288135" y="440779"/>
            <a:ext cx="4487062" cy="461665"/>
          </a:xfrm>
          <a:prstGeom prst="rect">
            <a:avLst/>
          </a:prstGeom>
          <a:noFill/>
        </p:spPr>
        <p:txBody>
          <a:bodyPr wrap="none" lIns="91440" tIns="45720" rIns="91440" bIns="45720">
            <a:spAutoFit/>
          </a:bodyPr>
          <a:lstStyle/>
          <a:p>
            <a:pPr algn="ctr"/>
            <a:r>
              <a:rPr lang="es-ES" sz="2400" b="0" cap="none" spc="0" dirty="0">
                <a:ln w="0"/>
                <a:solidFill>
                  <a:schemeClr val="accent1"/>
                </a:solidFill>
                <a:effectLst>
                  <a:outerShdw blurRad="38100" dist="25400" dir="5400000" algn="ctr" rotWithShape="0">
                    <a:srgbClr val="6E747A">
                      <a:alpha val="43000"/>
                    </a:srgbClr>
                  </a:outerShdw>
                </a:effectLst>
              </a:rPr>
              <a:t>Muestreo de las Aguas Residuales:</a:t>
            </a:r>
          </a:p>
        </p:txBody>
      </p:sp>
      <p:pic>
        <p:nvPicPr>
          <p:cNvPr id="9" name="Imagen 8">
            <a:extLst>
              <a:ext uri="{FF2B5EF4-FFF2-40B4-BE49-F238E27FC236}">
                <a16:creationId xmlns:a16="http://schemas.microsoft.com/office/drawing/2014/main" id="{7A8743E0-077B-460B-8F84-B39B154E97F8}"/>
              </a:ext>
            </a:extLst>
          </p:cNvPr>
          <p:cNvPicPr/>
          <p:nvPr/>
        </p:nvPicPr>
        <p:blipFill rotWithShape="1">
          <a:blip r:embed="rId5">
            <a:extLst>
              <a:ext uri="{28A0092B-C50C-407E-A947-70E740481C1C}">
                <a14:useLocalDpi xmlns:a14="http://schemas.microsoft.com/office/drawing/2010/main" val="0"/>
              </a:ext>
            </a:extLst>
          </a:blip>
          <a:srcRect l="4807" t="3629" r="14599" b="3054"/>
          <a:stretch/>
        </p:blipFill>
        <p:spPr bwMode="auto">
          <a:xfrm>
            <a:off x="785420" y="1611769"/>
            <a:ext cx="3336006" cy="4510736"/>
          </a:xfrm>
          <a:prstGeom prst="rect">
            <a:avLst/>
          </a:prstGeom>
          <a:noFill/>
          <a:ln>
            <a:noFill/>
          </a:ln>
          <a:extLst>
            <a:ext uri="{53640926-AAD7-44D8-BBD7-CCE9431645EC}">
              <a14:shadowObscured xmlns:a14="http://schemas.microsoft.com/office/drawing/2010/main"/>
            </a:ext>
          </a:extLst>
        </p:spPr>
      </p:pic>
      <p:sp>
        <p:nvSpPr>
          <p:cNvPr id="27" name="CuadroTexto 26">
            <a:extLst>
              <a:ext uri="{FF2B5EF4-FFF2-40B4-BE49-F238E27FC236}">
                <a16:creationId xmlns:a16="http://schemas.microsoft.com/office/drawing/2014/main" id="{C5F6B501-6D4E-4C5B-B30F-A0059EB691A8}"/>
              </a:ext>
            </a:extLst>
          </p:cNvPr>
          <p:cNvSpPr txBox="1"/>
          <p:nvPr/>
        </p:nvSpPr>
        <p:spPr>
          <a:xfrm>
            <a:off x="689113" y="6239949"/>
            <a:ext cx="6096000" cy="369332"/>
          </a:xfrm>
          <a:prstGeom prst="rect">
            <a:avLst/>
          </a:prstGeom>
          <a:noFill/>
        </p:spPr>
        <p:txBody>
          <a:bodyPr wrap="square">
            <a:spAutoFit/>
          </a:bodyPr>
          <a:lstStyle/>
          <a:p>
            <a:r>
              <a:rPr lang="es-MX" dirty="0"/>
              <a:t>Red de Alcantarillado Urbano – Ibarra </a:t>
            </a:r>
          </a:p>
        </p:txBody>
      </p:sp>
      <p:pic>
        <p:nvPicPr>
          <p:cNvPr id="10" name="Imagen 9">
            <a:extLst>
              <a:ext uri="{FF2B5EF4-FFF2-40B4-BE49-F238E27FC236}">
                <a16:creationId xmlns:a16="http://schemas.microsoft.com/office/drawing/2014/main" id="{FBF02C11-36B8-42ED-BEED-4E0E981787F1}"/>
              </a:ext>
            </a:extLst>
          </p:cNvPr>
          <p:cNvPicPr>
            <a:picLocks noChangeAspect="1"/>
          </p:cNvPicPr>
          <p:nvPr/>
        </p:nvPicPr>
        <p:blipFill>
          <a:blip r:embed="rId6"/>
          <a:stretch>
            <a:fillRect/>
          </a:stretch>
        </p:blipFill>
        <p:spPr>
          <a:xfrm>
            <a:off x="5091909" y="1343602"/>
            <a:ext cx="6251485" cy="5047070"/>
          </a:xfrm>
          <a:prstGeom prst="rect">
            <a:avLst/>
          </a:prstGeom>
        </p:spPr>
      </p:pic>
    </p:spTree>
    <p:extLst>
      <p:ext uri="{BB962C8B-B14F-4D97-AF65-F5344CB8AC3E}">
        <p14:creationId xmlns:p14="http://schemas.microsoft.com/office/powerpoint/2010/main" val="910592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pic>
        <p:nvPicPr>
          <p:cNvPr id="7" name="Imagen 6">
            <a:extLst>
              <a:ext uri="{FF2B5EF4-FFF2-40B4-BE49-F238E27FC236}">
                <a16:creationId xmlns:a16="http://schemas.microsoft.com/office/drawing/2014/main" id="{AB73BE84-6815-44C0-9D9B-E8E77B00DCD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97707" y="2605262"/>
            <a:ext cx="4719887" cy="3147262"/>
          </a:xfrm>
          <a:prstGeom prst="rect">
            <a:avLst/>
          </a:prstGeom>
        </p:spPr>
      </p:pic>
      <p:sp>
        <p:nvSpPr>
          <p:cNvPr id="8" name="Rectángulo 7">
            <a:extLst>
              <a:ext uri="{FF2B5EF4-FFF2-40B4-BE49-F238E27FC236}">
                <a16:creationId xmlns:a16="http://schemas.microsoft.com/office/drawing/2014/main" id="{8690084E-9D27-41B0-B88E-E26A8A50DEA6}"/>
              </a:ext>
            </a:extLst>
          </p:cNvPr>
          <p:cNvSpPr/>
          <p:nvPr/>
        </p:nvSpPr>
        <p:spPr>
          <a:xfrm>
            <a:off x="1190583" y="1491980"/>
            <a:ext cx="2564869" cy="461665"/>
          </a:xfrm>
          <a:prstGeom prst="rect">
            <a:avLst/>
          </a:prstGeom>
          <a:noFill/>
        </p:spPr>
        <p:txBody>
          <a:bodyPr wrap="none" lIns="91440" tIns="45720" rIns="91440" bIns="45720">
            <a:spAutoFit/>
          </a:bodyPr>
          <a:lstStyle/>
          <a:p>
            <a:pPr algn="ctr"/>
            <a:r>
              <a:rPr lang="es-ES" sz="2400" b="0" cap="none" spc="0" dirty="0">
                <a:ln w="0"/>
                <a:solidFill>
                  <a:schemeClr val="accent1"/>
                </a:solidFill>
                <a:effectLst>
                  <a:outerShdw blurRad="38100" dist="25400" dir="5400000" algn="ctr" rotWithShape="0">
                    <a:srgbClr val="6E747A">
                      <a:alpha val="43000"/>
                    </a:srgbClr>
                  </a:outerShdw>
                </a:effectLst>
              </a:rPr>
              <a:t>Toma de Muestras:</a:t>
            </a:r>
          </a:p>
        </p:txBody>
      </p:sp>
      <p:sp>
        <p:nvSpPr>
          <p:cNvPr id="2" name="CuadroTexto 1">
            <a:extLst>
              <a:ext uri="{FF2B5EF4-FFF2-40B4-BE49-F238E27FC236}">
                <a16:creationId xmlns:a16="http://schemas.microsoft.com/office/drawing/2014/main" id="{A0C91BD0-D576-4157-BBE9-4DC073F2DA51}"/>
              </a:ext>
            </a:extLst>
          </p:cNvPr>
          <p:cNvSpPr txBox="1"/>
          <p:nvPr/>
        </p:nvSpPr>
        <p:spPr>
          <a:xfrm>
            <a:off x="6520070" y="1975312"/>
            <a:ext cx="3816626" cy="369332"/>
          </a:xfrm>
          <a:prstGeom prst="rect">
            <a:avLst/>
          </a:prstGeom>
          <a:noFill/>
        </p:spPr>
        <p:txBody>
          <a:bodyPr wrap="square" rtlCol="0">
            <a:spAutoFit/>
          </a:bodyPr>
          <a:lstStyle/>
          <a:p>
            <a:r>
              <a:rPr lang="es-MX" dirty="0"/>
              <a:t>Período 1: 10 Febrero de 2021</a:t>
            </a:r>
            <a:endParaRPr lang="es-EC" dirty="0"/>
          </a:p>
        </p:txBody>
      </p:sp>
      <p:sp>
        <p:nvSpPr>
          <p:cNvPr id="9" name="CuadroTexto 8">
            <a:extLst>
              <a:ext uri="{FF2B5EF4-FFF2-40B4-BE49-F238E27FC236}">
                <a16:creationId xmlns:a16="http://schemas.microsoft.com/office/drawing/2014/main" id="{C9F9ADA4-816E-4DAA-9566-2B75B9626255}"/>
              </a:ext>
            </a:extLst>
          </p:cNvPr>
          <p:cNvSpPr txBox="1"/>
          <p:nvPr/>
        </p:nvSpPr>
        <p:spPr>
          <a:xfrm>
            <a:off x="6520070" y="2603799"/>
            <a:ext cx="3816626" cy="369332"/>
          </a:xfrm>
          <a:prstGeom prst="rect">
            <a:avLst/>
          </a:prstGeom>
          <a:noFill/>
        </p:spPr>
        <p:txBody>
          <a:bodyPr wrap="square" rtlCol="0">
            <a:spAutoFit/>
          </a:bodyPr>
          <a:lstStyle/>
          <a:p>
            <a:r>
              <a:rPr lang="es-MX" dirty="0"/>
              <a:t>Período 2: 10 Marzo de 2021</a:t>
            </a:r>
            <a:endParaRPr lang="es-EC" dirty="0"/>
          </a:p>
        </p:txBody>
      </p:sp>
      <p:sp>
        <p:nvSpPr>
          <p:cNvPr id="10" name="CuadroTexto 9">
            <a:extLst>
              <a:ext uri="{FF2B5EF4-FFF2-40B4-BE49-F238E27FC236}">
                <a16:creationId xmlns:a16="http://schemas.microsoft.com/office/drawing/2014/main" id="{826DE1ED-7EFA-4EB2-8BD2-1EB6EC6370F6}"/>
              </a:ext>
            </a:extLst>
          </p:cNvPr>
          <p:cNvSpPr txBox="1"/>
          <p:nvPr/>
        </p:nvSpPr>
        <p:spPr>
          <a:xfrm>
            <a:off x="6520069" y="3183933"/>
            <a:ext cx="4518991" cy="646331"/>
          </a:xfrm>
          <a:prstGeom prst="rect">
            <a:avLst/>
          </a:prstGeom>
          <a:noFill/>
        </p:spPr>
        <p:txBody>
          <a:bodyPr wrap="square" rtlCol="0">
            <a:spAutoFit/>
          </a:bodyPr>
          <a:lstStyle/>
          <a:p>
            <a:r>
              <a:rPr lang="es-MX" dirty="0"/>
              <a:t>Protocolo para toma de muestras  VIARAL - CSIC (2020). </a:t>
            </a:r>
            <a:r>
              <a:rPr lang="es-MX" i="1" dirty="0"/>
              <a:t>Modificado</a:t>
            </a:r>
            <a:endParaRPr lang="es-EC" i="1" dirty="0"/>
          </a:p>
        </p:txBody>
      </p:sp>
      <p:sp>
        <p:nvSpPr>
          <p:cNvPr id="11" name="CuadroTexto 10">
            <a:extLst>
              <a:ext uri="{FF2B5EF4-FFF2-40B4-BE49-F238E27FC236}">
                <a16:creationId xmlns:a16="http://schemas.microsoft.com/office/drawing/2014/main" id="{A78864DE-30EB-41A4-93F3-36BDE0511BEF}"/>
              </a:ext>
            </a:extLst>
          </p:cNvPr>
          <p:cNvSpPr txBox="1"/>
          <p:nvPr/>
        </p:nvSpPr>
        <p:spPr>
          <a:xfrm>
            <a:off x="6520068" y="3994227"/>
            <a:ext cx="4518991" cy="369332"/>
          </a:xfrm>
          <a:prstGeom prst="rect">
            <a:avLst/>
          </a:prstGeom>
          <a:noFill/>
        </p:spPr>
        <p:txBody>
          <a:bodyPr wrap="square" rtlCol="0">
            <a:spAutoFit/>
          </a:bodyPr>
          <a:lstStyle/>
          <a:p>
            <a:r>
              <a:rPr lang="es-MX" dirty="0"/>
              <a:t>Horario de Muestreo: 7:00 a 10:00 </a:t>
            </a:r>
            <a:endParaRPr lang="es-EC" i="1" dirty="0"/>
          </a:p>
        </p:txBody>
      </p:sp>
      <p:sp>
        <p:nvSpPr>
          <p:cNvPr id="13" name="CuadroTexto 12">
            <a:extLst>
              <a:ext uri="{FF2B5EF4-FFF2-40B4-BE49-F238E27FC236}">
                <a16:creationId xmlns:a16="http://schemas.microsoft.com/office/drawing/2014/main" id="{1FC9CCCC-1EE6-4250-9F01-C39484C00A77}"/>
              </a:ext>
            </a:extLst>
          </p:cNvPr>
          <p:cNvSpPr txBox="1"/>
          <p:nvPr/>
        </p:nvSpPr>
        <p:spPr>
          <a:xfrm>
            <a:off x="6520068" y="4536053"/>
            <a:ext cx="4518991" cy="369332"/>
          </a:xfrm>
          <a:prstGeom prst="rect">
            <a:avLst/>
          </a:prstGeom>
          <a:noFill/>
        </p:spPr>
        <p:txBody>
          <a:bodyPr wrap="square" rtlCol="0">
            <a:spAutoFit/>
          </a:bodyPr>
          <a:lstStyle/>
          <a:p>
            <a:r>
              <a:rPr lang="es-MX" dirty="0"/>
              <a:t>Volumen de Muestra: 1,25 L</a:t>
            </a:r>
            <a:endParaRPr lang="es-EC" i="1" dirty="0"/>
          </a:p>
        </p:txBody>
      </p:sp>
      <p:sp>
        <p:nvSpPr>
          <p:cNvPr id="14" name="CuadroTexto 13">
            <a:extLst>
              <a:ext uri="{FF2B5EF4-FFF2-40B4-BE49-F238E27FC236}">
                <a16:creationId xmlns:a16="http://schemas.microsoft.com/office/drawing/2014/main" id="{768E2F6B-E2CE-4FF5-A76B-B17223835600}"/>
              </a:ext>
            </a:extLst>
          </p:cNvPr>
          <p:cNvSpPr txBox="1"/>
          <p:nvPr/>
        </p:nvSpPr>
        <p:spPr>
          <a:xfrm>
            <a:off x="6854367" y="5006959"/>
            <a:ext cx="4518991" cy="646331"/>
          </a:xfrm>
          <a:prstGeom prst="rect">
            <a:avLst/>
          </a:prstGeom>
          <a:noFill/>
        </p:spPr>
        <p:txBody>
          <a:bodyPr wrap="square" rtlCol="0">
            <a:spAutoFit/>
          </a:bodyPr>
          <a:lstStyle/>
          <a:p>
            <a:pPr marL="285750" indent="-285750">
              <a:buFont typeface="Arial" panose="020B0604020202020204" pitchFamily="34" charset="0"/>
              <a:buChar char="•"/>
            </a:pPr>
            <a:r>
              <a:rPr lang="es-MX" dirty="0"/>
              <a:t>Análisis Fisicoquímicos: 250 </a:t>
            </a:r>
            <a:r>
              <a:rPr lang="es-MX" dirty="0" err="1"/>
              <a:t>mL</a:t>
            </a:r>
            <a:endParaRPr lang="es-MX" dirty="0"/>
          </a:p>
          <a:p>
            <a:pPr marL="285750" indent="-285750">
              <a:buFont typeface="Arial" panose="020B0604020202020204" pitchFamily="34" charset="0"/>
              <a:buChar char="•"/>
            </a:pPr>
            <a:r>
              <a:rPr lang="es-MX" dirty="0"/>
              <a:t>Análisis Moleculares: 1 L</a:t>
            </a:r>
            <a:endParaRPr lang="es-EC" dirty="0"/>
          </a:p>
        </p:txBody>
      </p:sp>
      <p:sp>
        <p:nvSpPr>
          <p:cNvPr id="15" name="CuadroTexto 14">
            <a:extLst>
              <a:ext uri="{FF2B5EF4-FFF2-40B4-BE49-F238E27FC236}">
                <a16:creationId xmlns:a16="http://schemas.microsoft.com/office/drawing/2014/main" id="{BF0D5402-D1B8-4071-A2E8-088AE43EAED5}"/>
              </a:ext>
            </a:extLst>
          </p:cNvPr>
          <p:cNvSpPr txBox="1"/>
          <p:nvPr/>
        </p:nvSpPr>
        <p:spPr>
          <a:xfrm>
            <a:off x="6520067" y="5717536"/>
            <a:ext cx="4518991" cy="369332"/>
          </a:xfrm>
          <a:prstGeom prst="rect">
            <a:avLst/>
          </a:prstGeom>
          <a:noFill/>
        </p:spPr>
        <p:txBody>
          <a:bodyPr wrap="square" rtlCol="0">
            <a:spAutoFit/>
          </a:bodyPr>
          <a:lstStyle/>
          <a:p>
            <a:r>
              <a:rPr lang="es-MX" dirty="0"/>
              <a:t>Cadena de Frío: 4 – 8 °C</a:t>
            </a:r>
            <a:endParaRPr lang="es-EC" dirty="0"/>
          </a:p>
        </p:txBody>
      </p:sp>
      <p:sp>
        <p:nvSpPr>
          <p:cNvPr id="16" name="CuadroTexto 15">
            <a:extLst>
              <a:ext uri="{FF2B5EF4-FFF2-40B4-BE49-F238E27FC236}">
                <a16:creationId xmlns:a16="http://schemas.microsoft.com/office/drawing/2014/main" id="{24F257AA-B9FE-4DF1-878D-13CE70B539D6}"/>
              </a:ext>
            </a:extLst>
          </p:cNvPr>
          <p:cNvSpPr txBox="1"/>
          <p:nvPr/>
        </p:nvSpPr>
        <p:spPr>
          <a:xfrm>
            <a:off x="6520066" y="6219735"/>
            <a:ext cx="4518991" cy="369332"/>
          </a:xfrm>
          <a:prstGeom prst="rect">
            <a:avLst/>
          </a:prstGeom>
          <a:noFill/>
        </p:spPr>
        <p:txBody>
          <a:bodyPr wrap="square" rtlCol="0">
            <a:spAutoFit/>
          </a:bodyPr>
          <a:lstStyle/>
          <a:p>
            <a:r>
              <a:rPr lang="es-MX" dirty="0"/>
              <a:t>Temperatura de Conservación: -20 °C</a:t>
            </a:r>
            <a:endParaRPr lang="es-EC" dirty="0"/>
          </a:p>
        </p:txBody>
      </p:sp>
      <p:sp>
        <p:nvSpPr>
          <p:cNvPr id="3" name="Abrir llave 2">
            <a:extLst>
              <a:ext uri="{FF2B5EF4-FFF2-40B4-BE49-F238E27FC236}">
                <a16:creationId xmlns:a16="http://schemas.microsoft.com/office/drawing/2014/main" id="{72A7F33C-FF4D-4A84-A9A0-E73AEE159A1A}"/>
              </a:ext>
            </a:extLst>
          </p:cNvPr>
          <p:cNvSpPr/>
          <p:nvPr/>
        </p:nvSpPr>
        <p:spPr>
          <a:xfrm>
            <a:off x="5936974" y="1975312"/>
            <a:ext cx="583092" cy="4613755"/>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3507668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7" name="Rectángulo 6">
            <a:extLst>
              <a:ext uri="{FF2B5EF4-FFF2-40B4-BE49-F238E27FC236}">
                <a16:creationId xmlns:a16="http://schemas.microsoft.com/office/drawing/2014/main" id="{6EA96852-4892-476E-89DD-241C08BB3501}"/>
              </a:ext>
            </a:extLst>
          </p:cNvPr>
          <p:cNvSpPr/>
          <p:nvPr/>
        </p:nvSpPr>
        <p:spPr>
          <a:xfrm>
            <a:off x="3433155" y="703719"/>
            <a:ext cx="5325690" cy="461665"/>
          </a:xfrm>
          <a:prstGeom prst="rect">
            <a:avLst/>
          </a:prstGeom>
          <a:noFill/>
        </p:spPr>
        <p:txBody>
          <a:bodyPr wrap="none" lIns="91440" tIns="45720" rIns="91440" bIns="45720">
            <a:spAutoFit/>
          </a:bodyPr>
          <a:lstStyle/>
          <a:p>
            <a:pPr algn="ctr"/>
            <a:r>
              <a:rPr lang="es-ES" sz="2400" b="0" cap="none" spc="0" dirty="0">
                <a:ln w="0"/>
                <a:solidFill>
                  <a:schemeClr val="accent1"/>
                </a:solidFill>
                <a:effectLst>
                  <a:outerShdw blurRad="38100" dist="25400" dir="5400000" algn="ctr" rotWithShape="0">
                    <a:srgbClr val="6E747A">
                      <a:alpha val="43000"/>
                    </a:srgbClr>
                  </a:outerShdw>
                </a:effectLst>
              </a:rPr>
              <a:t>Análisis Fisicoquímicos y Bacteriológicos :</a:t>
            </a:r>
          </a:p>
        </p:txBody>
      </p:sp>
      <p:pic>
        <p:nvPicPr>
          <p:cNvPr id="8" name="Imagen 7">
            <a:extLst>
              <a:ext uri="{FF2B5EF4-FFF2-40B4-BE49-F238E27FC236}">
                <a16:creationId xmlns:a16="http://schemas.microsoft.com/office/drawing/2014/main" id="{0DBC5DE3-3AD8-4E8C-A725-A812BAC7A31D}"/>
              </a:ext>
            </a:extLst>
          </p:cNvPr>
          <p:cNvPicPr/>
          <p:nvPr/>
        </p:nvPicPr>
        <p:blipFill rotWithShape="1">
          <a:blip r:embed="rId5" cstate="print">
            <a:extLst>
              <a:ext uri="{28A0092B-C50C-407E-A947-70E740481C1C}">
                <a14:useLocalDpi xmlns:a14="http://schemas.microsoft.com/office/drawing/2010/main" val="0"/>
              </a:ext>
            </a:extLst>
          </a:blip>
          <a:srcRect t="38189" r="8282" b="23044"/>
          <a:stretch/>
        </p:blipFill>
        <p:spPr bwMode="auto">
          <a:xfrm>
            <a:off x="4057255" y="4932312"/>
            <a:ext cx="1981353" cy="1784666"/>
          </a:xfrm>
          <a:prstGeom prst="rect">
            <a:avLst/>
          </a:prstGeom>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7927E4F1-046B-4B7D-8F5C-D9B8BD66E092}"/>
              </a:ext>
            </a:extLst>
          </p:cNvPr>
          <p:cNvPicPr/>
          <p:nvPr/>
        </p:nvPicPr>
        <p:blipFill>
          <a:blip r:embed="rId6" cstate="print">
            <a:extLst>
              <a:ext uri="{28A0092B-C50C-407E-A947-70E740481C1C}">
                <a14:useLocalDpi xmlns:a14="http://schemas.microsoft.com/office/drawing/2010/main" val="0"/>
              </a:ext>
            </a:extLst>
          </a:blip>
          <a:stretch>
            <a:fillRect/>
          </a:stretch>
        </p:blipFill>
        <p:spPr>
          <a:xfrm rot="16200000">
            <a:off x="758730" y="2209319"/>
            <a:ext cx="2544814" cy="2096135"/>
          </a:xfrm>
          <a:prstGeom prst="rect">
            <a:avLst/>
          </a:prstGeom>
        </p:spPr>
      </p:pic>
      <p:pic>
        <p:nvPicPr>
          <p:cNvPr id="10" name="Imagen 9">
            <a:extLst>
              <a:ext uri="{FF2B5EF4-FFF2-40B4-BE49-F238E27FC236}">
                <a16:creationId xmlns:a16="http://schemas.microsoft.com/office/drawing/2014/main" id="{19CF0C58-8C4A-4687-86C5-6310884BCCA4}"/>
              </a:ext>
            </a:extLst>
          </p:cNvPr>
          <p:cNvPicPr/>
          <p:nvPr/>
        </p:nvPicPr>
        <p:blipFill>
          <a:blip r:embed="rId7" cstate="print">
            <a:extLst>
              <a:ext uri="{28A0092B-C50C-407E-A947-70E740481C1C}">
                <a14:useLocalDpi xmlns:a14="http://schemas.microsoft.com/office/drawing/2010/main" val="0"/>
              </a:ext>
            </a:extLst>
          </a:blip>
          <a:stretch>
            <a:fillRect/>
          </a:stretch>
        </p:blipFill>
        <p:spPr>
          <a:xfrm rot="16200000">
            <a:off x="3775525" y="2178042"/>
            <a:ext cx="2544814" cy="2096137"/>
          </a:xfrm>
          <a:prstGeom prst="rect">
            <a:avLst/>
          </a:prstGeom>
        </p:spPr>
      </p:pic>
      <p:sp>
        <p:nvSpPr>
          <p:cNvPr id="11" name="CuadroTexto 10">
            <a:extLst>
              <a:ext uri="{FF2B5EF4-FFF2-40B4-BE49-F238E27FC236}">
                <a16:creationId xmlns:a16="http://schemas.microsoft.com/office/drawing/2014/main" id="{AAD7F2FB-9341-44A7-A53F-32249457FC38}"/>
              </a:ext>
            </a:extLst>
          </p:cNvPr>
          <p:cNvSpPr txBox="1"/>
          <p:nvPr/>
        </p:nvSpPr>
        <p:spPr>
          <a:xfrm>
            <a:off x="7072609" y="1984979"/>
            <a:ext cx="4518987" cy="923330"/>
          </a:xfrm>
          <a:prstGeom prst="rect">
            <a:avLst/>
          </a:prstGeom>
          <a:noFill/>
        </p:spPr>
        <p:txBody>
          <a:bodyPr wrap="square" rtlCol="0">
            <a:spAutoFit/>
          </a:bodyPr>
          <a:lstStyle/>
          <a:p>
            <a:r>
              <a:rPr lang="es-MX" dirty="0"/>
              <a:t>Parámetros Físicos:</a:t>
            </a:r>
          </a:p>
          <a:p>
            <a:r>
              <a:rPr lang="es-MX" i="1" dirty="0"/>
              <a:t>In situ: </a:t>
            </a:r>
            <a:r>
              <a:rPr lang="es-MX" dirty="0"/>
              <a:t>pH, Temperatura, OD.</a:t>
            </a:r>
          </a:p>
          <a:p>
            <a:r>
              <a:rPr lang="es-MX" dirty="0"/>
              <a:t> </a:t>
            </a:r>
            <a:endParaRPr lang="es-EC" dirty="0"/>
          </a:p>
        </p:txBody>
      </p:sp>
      <p:sp>
        <p:nvSpPr>
          <p:cNvPr id="19" name="CuadroTexto 18">
            <a:extLst>
              <a:ext uri="{FF2B5EF4-FFF2-40B4-BE49-F238E27FC236}">
                <a16:creationId xmlns:a16="http://schemas.microsoft.com/office/drawing/2014/main" id="{77074319-D12A-4FE5-8E37-FD45EECE2F18}"/>
              </a:ext>
            </a:extLst>
          </p:cNvPr>
          <p:cNvSpPr txBox="1"/>
          <p:nvPr/>
        </p:nvSpPr>
        <p:spPr>
          <a:xfrm>
            <a:off x="7046800" y="4653991"/>
            <a:ext cx="4518991" cy="1754326"/>
          </a:xfrm>
          <a:prstGeom prst="rect">
            <a:avLst/>
          </a:prstGeom>
          <a:noFill/>
        </p:spPr>
        <p:txBody>
          <a:bodyPr wrap="square" rtlCol="0">
            <a:spAutoFit/>
          </a:bodyPr>
          <a:lstStyle/>
          <a:p>
            <a:pPr algn="just"/>
            <a:r>
              <a:rPr lang="es-MX" dirty="0"/>
              <a:t>Técnicas analíticas establecidas en el Standard </a:t>
            </a:r>
            <a:r>
              <a:rPr lang="es-MX" dirty="0" err="1"/>
              <a:t>Methods</a:t>
            </a:r>
            <a:r>
              <a:rPr lang="es-MX" dirty="0"/>
              <a:t> </a:t>
            </a:r>
            <a:r>
              <a:rPr lang="es-MX" dirty="0" err="1"/>
              <a:t>for</a:t>
            </a:r>
            <a:r>
              <a:rPr lang="es-MX" dirty="0"/>
              <a:t> </a:t>
            </a:r>
            <a:r>
              <a:rPr lang="es-MX" dirty="0" err="1"/>
              <a:t>the</a:t>
            </a:r>
            <a:r>
              <a:rPr lang="es-MX" dirty="0"/>
              <a:t> </a:t>
            </a:r>
            <a:r>
              <a:rPr lang="es-MX" dirty="0" err="1"/>
              <a:t>Examination</a:t>
            </a:r>
            <a:r>
              <a:rPr lang="es-MX" dirty="0"/>
              <a:t> </a:t>
            </a:r>
            <a:r>
              <a:rPr lang="es-MX" dirty="0" err="1"/>
              <a:t>of</a:t>
            </a:r>
            <a:r>
              <a:rPr lang="es-MX" dirty="0"/>
              <a:t> </a:t>
            </a:r>
            <a:r>
              <a:rPr lang="es-MX" dirty="0" err="1"/>
              <a:t>Water</a:t>
            </a:r>
            <a:r>
              <a:rPr lang="es-MX" dirty="0"/>
              <a:t> and </a:t>
            </a:r>
            <a:r>
              <a:rPr lang="es-MX" dirty="0" err="1"/>
              <a:t>Wastewater</a:t>
            </a:r>
            <a:r>
              <a:rPr lang="es-MX" dirty="0"/>
              <a:t> de la American </a:t>
            </a:r>
            <a:r>
              <a:rPr lang="es-MX" dirty="0" err="1"/>
              <a:t>Public</a:t>
            </a:r>
            <a:r>
              <a:rPr lang="es-MX" dirty="0"/>
              <a:t> </a:t>
            </a:r>
            <a:r>
              <a:rPr lang="es-MX" dirty="0" err="1"/>
              <a:t>Health</a:t>
            </a:r>
            <a:r>
              <a:rPr lang="es-MX" dirty="0"/>
              <a:t> </a:t>
            </a:r>
            <a:r>
              <a:rPr lang="es-MX" dirty="0" err="1"/>
              <a:t>Association</a:t>
            </a:r>
            <a:r>
              <a:rPr lang="es-MX" dirty="0"/>
              <a:t>, American </a:t>
            </a:r>
            <a:r>
              <a:rPr lang="es-MX" dirty="0" err="1"/>
              <a:t>Water</a:t>
            </a:r>
            <a:r>
              <a:rPr lang="es-MX" dirty="0"/>
              <a:t> Works </a:t>
            </a:r>
            <a:r>
              <a:rPr lang="es-MX" dirty="0" err="1"/>
              <a:t>Association</a:t>
            </a:r>
            <a:r>
              <a:rPr lang="es-MX" dirty="0"/>
              <a:t> y </a:t>
            </a:r>
            <a:r>
              <a:rPr lang="es-MX" dirty="0" err="1"/>
              <a:t>Water</a:t>
            </a:r>
            <a:r>
              <a:rPr lang="es-MX" dirty="0"/>
              <a:t> </a:t>
            </a:r>
            <a:r>
              <a:rPr lang="es-MX" dirty="0" err="1"/>
              <a:t>Environment</a:t>
            </a:r>
            <a:r>
              <a:rPr lang="es-MX" dirty="0"/>
              <a:t> </a:t>
            </a:r>
            <a:r>
              <a:rPr lang="es-MX" dirty="0" err="1"/>
              <a:t>Federation</a:t>
            </a:r>
            <a:r>
              <a:rPr lang="es-MX" dirty="0"/>
              <a:t> versión 23, año 2017</a:t>
            </a:r>
            <a:endParaRPr lang="es-EC" dirty="0"/>
          </a:p>
        </p:txBody>
      </p:sp>
      <p:sp>
        <p:nvSpPr>
          <p:cNvPr id="20" name="Abrir llave 19">
            <a:extLst>
              <a:ext uri="{FF2B5EF4-FFF2-40B4-BE49-F238E27FC236}">
                <a16:creationId xmlns:a16="http://schemas.microsoft.com/office/drawing/2014/main" id="{45F8E912-0CFE-4514-8E3B-780516C5B3A0}"/>
              </a:ext>
            </a:extLst>
          </p:cNvPr>
          <p:cNvSpPr/>
          <p:nvPr/>
        </p:nvSpPr>
        <p:spPr>
          <a:xfrm>
            <a:off x="6489514" y="1984979"/>
            <a:ext cx="583092" cy="4613755"/>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1" name="CuadroTexto 20">
            <a:extLst>
              <a:ext uri="{FF2B5EF4-FFF2-40B4-BE49-F238E27FC236}">
                <a16:creationId xmlns:a16="http://schemas.microsoft.com/office/drawing/2014/main" id="{CEE34BA6-FB66-458E-9239-FBDDBEC26870}"/>
              </a:ext>
            </a:extLst>
          </p:cNvPr>
          <p:cNvSpPr txBox="1"/>
          <p:nvPr/>
        </p:nvSpPr>
        <p:spPr>
          <a:xfrm>
            <a:off x="7046806" y="2827377"/>
            <a:ext cx="4518987" cy="1200329"/>
          </a:xfrm>
          <a:prstGeom prst="rect">
            <a:avLst/>
          </a:prstGeom>
          <a:noFill/>
        </p:spPr>
        <p:txBody>
          <a:bodyPr wrap="square" rtlCol="0">
            <a:spAutoFit/>
          </a:bodyPr>
          <a:lstStyle/>
          <a:p>
            <a:r>
              <a:rPr lang="es-MX" dirty="0"/>
              <a:t>Parámetros Químicos:</a:t>
            </a:r>
          </a:p>
          <a:p>
            <a:r>
              <a:rPr lang="es-MX" i="1" dirty="0"/>
              <a:t>Laboratorio: </a:t>
            </a:r>
            <a:r>
              <a:rPr lang="es-MX" dirty="0"/>
              <a:t>Demanda Química de Oxígeno (DQO).</a:t>
            </a:r>
          </a:p>
          <a:p>
            <a:r>
              <a:rPr lang="es-MX" dirty="0"/>
              <a:t> </a:t>
            </a:r>
            <a:endParaRPr lang="es-EC" dirty="0"/>
          </a:p>
        </p:txBody>
      </p:sp>
      <p:sp>
        <p:nvSpPr>
          <p:cNvPr id="22" name="CuadroTexto 21">
            <a:extLst>
              <a:ext uri="{FF2B5EF4-FFF2-40B4-BE49-F238E27FC236}">
                <a16:creationId xmlns:a16="http://schemas.microsoft.com/office/drawing/2014/main" id="{C67C774C-EA5E-420E-AB95-9232529B012E}"/>
              </a:ext>
            </a:extLst>
          </p:cNvPr>
          <p:cNvSpPr txBox="1"/>
          <p:nvPr/>
        </p:nvSpPr>
        <p:spPr>
          <a:xfrm>
            <a:off x="7046805" y="3822994"/>
            <a:ext cx="4518987" cy="923330"/>
          </a:xfrm>
          <a:prstGeom prst="rect">
            <a:avLst/>
          </a:prstGeom>
          <a:noFill/>
        </p:spPr>
        <p:txBody>
          <a:bodyPr wrap="square" rtlCol="0">
            <a:spAutoFit/>
          </a:bodyPr>
          <a:lstStyle/>
          <a:p>
            <a:r>
              <a:rPr lang="es-MX" dirty="0"/>
              <a:t>Parámetros Bacteriológicos:</a:t>
            </a:r>
          </a:p>
          <a:p>
            <a:r>
              <a:rPr lang="es-MX" i="1" dirty="0"/>
              <a:t>Laboratorio: E. </a:t>
            </a:r>
            <a:r>
              <a:rPr lang="es-MX" i="1" dirty="0" err="1"/>
              <a:t>coli</a:t>
            </a:r>
            <a:endParaRPr lang="es-MX" i="1" dirty="0"/>
          </a:p>
          <a:p>
            <a:r>
              <a:rPr lang="es-MX" dirty="0"/>
              <a:t> </a:t>
            </a:r>
            <a:endParaRPr lang="es-EC" dirty="0"/>
          </a:p>
        </p:txBody>
      </p:sp>
      <p:pic>
        <p:nvPicPr>
          <p:cNvPr id="23" name="Imagen 22" descr="Interfaz de usuario gráfica&#10;&#10;Descripción generada automáticamente">
            <a:extLst>
              <a:ext uri="{FF2B5EF4-FFF2-40B4-BE49-F238E27FC236}">
                <a16:creationId xmlns:a16="http://schemas.microsoft.com/office/drawing/2014/main" id="{8E7F44C1-6564-4278-BA54-233EAF8503C9}"/>
              </a:ext>
            </a:extLst>
          </p:cNvPr>
          <p:cNvPicPr>
            <a:picLocks noChangeAspect="1"/>
          </p:cNvPicPr>
          <p:nvPr/>
        </p:nvPicPr>
        <p:blipFill rotWithShape="1">
          <a:blip r:embed="rId8">
            <a:extLst>
              <a:ext uri="{28A0092B-C50C-407E-A947-70E740481C1C}">
                <a14:useLocalDpi xmlns:a14="http://schemas.microsoft.com/office/drawing/2010/main" val="0"/>
              </a:ext>
            </a:extLst>
          </a:blip>
          <a:srcRect t="5350" b="27950"/>
          <a:stretch/>
        </p:blipFill>
        <p:spPr>
          <a:xfrm>
            <a:off x="1296952" y="4635836"/>
            <a:ext cx="1463351" cy="2116121"/>
          </a:xfrm>
          <a:prstGeom prst="rect">
            <a:avLst/>
          </a:prstGeom>
        </p:spPr>
      </p:pic>
    </p:spTree>
    <p:extLst>
      <p:ext uri="{BB962C8B-B14F-4D97-AF65-F5344CB8AC3E}">
        <p14:creationId xmlns:p14="http://schemas.microsoft.com/office/powerpoint/2010/main" val="2344762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7" name="Rectángulo 6">
            <a:extLst>
              <a:ext uri="{FF2B5EF4-FFF2-40B4-BE49-F238E27FC236}">
                <a16:creationId xmlns:a16="http://schemas.microsoft.com/office/drawing/2014/main" id="{6EA96852-4892-476E-89DD-241C08BB3501}"/>
              </a:ext>
            </a:extLst>
          </p:cNvPr>
          <p:cNvSpPr/>
          <p:nvPr/>
        </p:nvSpPr>
        <p:spPr>
          <a:xfrm>
            <a:off x="4593179" y="665619"/>
            <a:ext cx="2811155" cy="461665"/>
          </a:xfrm>
          <a:prstGeom prst="rect">
            <a:avLst/>
          </a:prstGeom>
          <a:noFill/>
        </p:spPr>
        <p:txBody>
          <a:bodyPr wrap="none" lIns="91440" tIns="45720" rIns="91440" bIns="45720">
            <a:spAutoFit/>
          </a:bodyPr>
          <a:lstStyle/>
          <a:p>
            <a:pPr algn="ctr"/>
            <a:r>
              <a:rPr lang="es-ES" sz="2400" b="0" cap="none" spc="0" dirty="0">
                <a:ln w="0"/>
                <a:solidFill>
                  <a:schemeClr val="accent1"/>
                </a:solidFill>
                <a:effectLst>
                  <a:outerShdw blurRad="38100" dist="25400" dir="5400000" algn="ctr" rotWithShape="0">
                    <a:srgbClr val="6E747A">
                      <a:alpha val="43000"/>
                    </a:srgbClr>
                  </a:outerShdw>
                </a:effectLst>
              </a:rPr>
              <a:t>Análisis Moleculares:</a:t>
            </a:r>
          </a:p>
        </p:txBody>
      </p:sp>
      <p:sp>
        <p:nvSpPr>
          <p:cNvPr id="11" name="CuadroTexto 10">
            <a:extLst>
              <a:ext uri="{FF2B5EF4-FFF2-40B4-BE49-F238E27FC236}">
                <a16:creationId xmlns:a16="http://schemas.microsoft.com/office/drawing/2014/main" id="{AAD7F2FB-9341-44A7-A53F-32249457FC38}"/>
              </a:ext>
            </a:extLst>
          </p:cNvPr>
          <p:cNvSpPr txBox="1"/>
          <p:nvPr/>
        </p:nvSpPr>
        <p:spPr>
          <a:xfrm>
            <a:off x="6754008" y="1858607"/>
            <a:ext cx="4518987" cy="1200329"/>
          </a:xfrm>
          <a:prstGeom prst="rect">
            <a:avLst/>
          </a:prstGeom>
          <a:noFill/>
        </p:spPr>
        <p:txBody>
          <a:bodyPr wrap="square" rtlCol="0">
            <a:spAutoFit/>
          </a:bodyPr>
          <a:lstStyle/>
          <a:p>
            <a:r>
              <a:rPr lang="es-MX" dirty="0"/>
              <a:t>Concentración Viral: Metodología de precipitación con PEG 8000. (IDEXX WATER, 2020)</a:t>
            </a:r>
          </a:p>
          <a:p>
            <a:r>
              <a:rPr lang="es-MX" dirty="0"/>
              <a:t> </a:t>
            </a:r>
            <a:endParaRPr lang="es-EC" dirty="0"/>
          </a:p>
        </p:txBody>
      </p:sp>
      <p:sp>
        <p:nvSpPr>
          <p:cNvPr id="20" name="Abrir llave 19">
            <a:extLst>
              <a:ext uri="{FF2B5EF4-FFF2-40B4-BE49-F238E27FC236}">
                <a16:creationId xmlns:a16="http://schemas.microsoft.com/office/drawing/2014/main" id="{45F8E912-0CFE-4514-8E3B-780516C5B3A0}"/>
              </a:ext>
            </a:extLst>
          </p:cNvPr>
          <p:cNvSpPr/>
          <p:nvPr/>
        </p:nvSpPr>
        <p:spPr>
          <a:xfrm>
            <a:off x="5998757" y="1781056"/>
            <a:ext cx="583092" cy="4613755"/>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1" name="CuadroTexto 20">
            <a:extLst>
              <a:ext uri="{FF2B5EF4-FFF2-40B4-BE49-F238E27FC236}">
                <a16:creationId xmlns:a16="http://schemas.microsoft.com/office/drawing/2014/main" id="{CEE34BA6-FB66-458E-9239-FBDDBEC26870}"/>
              </a:ext>
            </a:extLst>
          </p:cNvPr>
          <p:cNvSpPr txBox="1"/>
          <p:nvPr/>
        </p:nvSpPr>
        <p:spPr>
          <a:xfrm>
            <a:off x="6769906" y="2865935"/>
            <a:ext cx="4518987" cy="923330"/>
          </a:xfrm>
          <a:prstGeom prst="rect">
            <a:avLst/>
          </a:prstGeom>
          <a:noFill/>
        </p:spPr>
        <p:txBody>
          <a:bodyPr wrap="square" rtlCol="0">
            <a:spAutoFit/>
          </a:bodyPr>
          <a:lstStyle/>
          <a:p>
            <a:r>
              <a:rPr lang="es-MX" dirty="0"/>
              <a:t>Extracción y Purificación de ARN viral: Kit BIOCOMMA (Muestras Ambientales)</a:t>
            </a:r>
          </a:p>
          <a:p>
            <a:r>
              <a:rPr lang="es-MX" dirty="0"/>
              <a:t> </a:t>
            </a:r>
            <a:endParaRPr lang="es-EC" dirty="0"/>
          </a:p>
        </p:txBody>
      </p:sp>
      <p:pic>
        <p:nvPicPr>
          <p:cNvPr id="16" name="Imagen 15">
            <a:extLst>
              <a:ext uri="{FF2B5EF4-FFF2-40B4-BE49-F238E27FC236}">
                <a16:creationId xmlns:a16="http://schemas.microsoft.com/office/drawing/2014/main" id="{8A93E78A-23F5-4C70-98F9-90217BA05881}"/>
              </a:ext>
            </a:extLst>
          </p:cNvPr>
          <p:cNvPicPr/>
          <p:nvPr/>
        </p:nvPicPr>
        <p:blipFill rotWithShape="1">
          <a:blip r:embed="rId5"/>
          <a:srcRect t="7223" r="12393"/>
          <a:stretch/>
        </p:blipFill>
        <p:spPr bwMode="auto">
          <a:xfrm>
            <a:off x="626207" y="1617007"/>
            <a:ext cx="2020570" cy="2668270"/>
          </a:xfrm>
          <a:prstGeom prst="rect">
            <a:avLst/>
          </a:prstGeom>
          <a:ln>
            <a:noFill/>
          </a:ln>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id="{EBA5F623-4E3F-46D4-ADB9-438C551EE386}"/>
              </a:ext>
            </a:extLst>
          </p:cNvPr>
          <p:cNvPicPr/>
          <p:nvPr/>
        </p:nvPicPr>
        <p:blipFill rotWithShape="1">
          <a:blip r:embed="rId6"/>
          <a:srcRect l="19964"/>
          <a:stretch/>
        </p:blipFill>
        <p:spPr bwMode="auto">
          <a:xfrm rot="16200000">
            <a:off x="3081834" y="1700510"/>
            <a:ext cx="2663190" cy="2496185"/>
          </a:xfrm>
          <a:prstGeom prst="rect">
            <a:avLst/>
          </a:prstGeom>
          <a:ln>
            <a:no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id="{4C5E0C3C-89CB-4E9A-AA31-C9C2E9DE3EC3}"/>
              </a:ext>
            </a:extLst>
          </p:cNvPr>
          <p:cNvPicPr/>
          <p:nvPr/>
        </p:nvPicPr>
        <p:blipFill rotWithShape="1">
          <a:blip r:embed="rId7"/>
          <a:srcRect b="26620"/>
          <a:stretch/>
        </p:blipFill>
        <p:spPr bwMode="auto">
          <a:xfrm>
            <a:off x="1825671" y="4403547"/>
            <a:ext cx="2496185" cy="2341810"/>
          </a:xfrm>
          <a:prstGeom prst="rect">
            <a:avLst/>
          </a:prstGeom>
          <a:ln>
            <a:noFill/>
          </a:ln>
          <a:extLst>
            <a:ext uri="{53640926-AAD7-44D8-BBD7-CCE9431645EC}">
              <a14:shadowObscured xmlns:a14="http://schemas.microsoft.com/office/drawing/2010/main"/>
            </a:ext>
          </a:extLst>
        </p:spPr>
      </p:pic>
      <p:sp>
        <p:nvSpPr>
          <p:cNvPr id="23" name="CuadroTexto 22">
            <a:extLst>
              <a:ext uri="{FF2B5EF4-FFF2-40B4-BE49-F238E27FC236}">
                <a16:creationId xmlns:a16="http://schemas.microsoft.com/office/drawing/2014/main" id="{F308551C-FE09-4E14-AD2E-D86F15B76557}"/>
              </a:ext>
            </a:extLst>
          </p:cNvPr>
          <p:cNvSpPr txBox="1"/>
          <p:nvPr/>
        </p:nvSpPr>
        <p:spPr>
          <a:xfrm>
            <a:off x="6754007" y="3669973"/>
            <a:ext cx="4518987" cy="3139321"/>
          </a:xfrm>
          <a:prstGeom prst="rect">
            <a:avLst/>
          </a:prstGeom>
          <a:noFill/>
        </p:spPr>
        <p:txBody>
          <a:bodyPr wrap="square" rtlCol="0">
            <a:spAutoFit/>
          </a:bodyPr>
          <a:lstStyle/>
          <a:p>
            <a:r>
              <a:rPr lang="es-MX" dirty="0"/>
              <a:t>Detección y Amplificación de SARS-CoV-2: </a:t>
            </a:r>
          </a:p>
          <a:p>
            <a:r>
              <a:rPr lang="es-MX" dirty="0"/>
              <a:t>Técnica: PCR en Tiempo Real (Kit </a:t>
            </a:r>
            <a:r>
              <a:rPr lang="es-MX" dirty="0" err="1"/>
              <a:t>GeneProof</a:t>
            </a:r>
            <a:r>
              <a:rPr lang="es-MX" dirty="0"/>
              <a:t>)</a:t>
            </a:r>
          </a:p>
          <a:p>
            <a:r>
              <a:rPr lang="es-MX" dirty="0"/>
              <a:t>Regiones conservadas del virus: </a:t>
            </a:r>
          </a:p>
          <a:p>
            <a:pPr marL="285750" indent="-285750">
              <a:buFont typeface="Arial" panose="020B0604020202020204" pitchFamily="34" charset="0"/>
              <a:buChar char="•"/>
            </a:pPr>
            <a:r>
              <a:rPr lang="es-MX" dirty="0"/>
              <a:t>Gen N (específico de SARS-CoV-2) </a:t>
            </a:r>
          </a:p>
          <a:p>
            <a:pPr marL="285750" indent="-285750">
              <a:buFont typeface="Arial" panose="020B0604020202020204" pitchFamily="34" charset="0"/>
              <a:buChar char="•"/>
            </a:pPr>
            <a:r>
              <a:rPr lang="es-MX" dirty="0"/>
              <a:t>Gen </a:t>
            </a:r>
            <a:r>
              <a:rPr lang="es-MX" dirty="0" err="1"/>
              <a:t>RdRp</a:t>
            </a:r>
            <a:r>
              <a:rPr lang="es-MX" dirty="0"/>
              <a:t> (específico de SARS) </a:t>
            </a:r>
          </a:p>
          <a:p>
            <a:pPr marL="285750" indent="-285750">
              <a:buFont typeface="Arial" panose="020B0604020202020204" pitchFamily="34" charset="0"/>
              <a:buChar char="•"/>
            </a:pPr>
            <a:r>
              <a:rPr lang="es-MX" dirty="0"/>
              <a:t>Gen E (específico de Coronavirus)</a:t>
            </a:r>
          </a:p>
          <a:p>
            <a:pPr marL="285750" indent="-285750">
              <a:buFont typeface="Arial" panose="020B0604020202020204" pitchFamily="34" charset="0"/>
              <a:buChar char="•"/>
            </a:pPr>
            <a:endParaRPr lang="es-MX" dirty="0"/>
          </a:p>
          <a:p>
            <a:r>
              <a:rPr lang="es-MX" dirty="0"/>
              <a:t>Equipo para la lectura de la fluorescencia fue el Equipo eQ164 Real-Time PCR.</a:t>
            </a:r>
          </a:p>
          <a:p>
            <a:endParaRPr lang="es-MX" dirty="0"/>
          </a:p>
          <a:p>
            <a:r>
              <a:rPr lang="es-MX" dirty="0"/>
              <a:t> </a:t>
            </a:r>
            <a:endParaRPr lang="es-EC" dirty="0"/>
          </a:p>
        </p:txBody>
      </p:sp>
    </p:spTree>
    <p:extLst>
      <p:ext uri="{BB962C8B-B14F-4D97-AF65-F5344CB8AC3E}">
        <p14:creationId xmlns:p14="http://schemas.microsoft.com/office/powerpoint/2010/main" val="2580401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9" name="CuadroTexto 8">
            <a:extLst>
              <a:ext uri="{FF2B5EF4-FFF2-40B4-BE49-F238E27FC236}">
                <a16:creationId xmlns:a16="http://schemas.microsoft.com/office/drawing/2014/main" id="{E60D764D-5F0D-47FA-8CFA-84F0A041BB49}"/>
              </a:ext>
            </a:extLst>
          </p:cNvPr>
          <p:cNvSpPr txBox="1"/>
          <p:nvPr/>
        </p:nvSpPr>
        <p:spPr>
          <a:xfrm>
            <a:off x="834887" y="1182708"/>
            <a:ext cx="10018643" cy="2308324"/>
          </a:xfrm>
          <a:prstGeom prst="rect">
            <a:avLst/>
          </a:prstGeom>
          <a:noFill/>
        </p:spPr>
        <p:txBody>
          <a:bodyPr wrap="square">
            <a:spAutoFit/>
          </a:bodyPr>
          <a:lstStyle/>
          <a:p>
            <a:pPr marL="285750" indent="-285750" algn="just">
              <a:buFont typeface="Arial" panose="020B0604020202020204" pitchFamily="34" charset="0"/>
              <a:buChar char="•"/>
            </a:pPr>
            <a:r>
              <a:rPr lang="es-MX" dirty="0">
                <a:latin typeface="Arial" panose="020B0604020202020204" pitchFamily="34" charset="0"/>
                <a:cs typeface="Arial" panose="020B0604020202020204" pitchFamily="34" charset="0"/>
              </a:rPr>
              <a:t>Mediante el Sistema eQ164CP Real-Time PCR se validó los resultados que se dieron en base a la amplificación de las secuencias virales target, determinadas en función del </a:t>
            </a:r>
            <a:r>
              <a:rPr lang="es-MX" dirty="0" err="1">
                <a:latin typeface="Arial" panose="020B0604020202020204" pitchFamily="34" charset="0"/>
                <a:cs typeface="Arial" panose="020B0604020202020204" pitchFamily="34" charset="0"/>
              </a:rPr>
              <a:t>Ct</a:t>
            </a:r>
            <a:r>
              <a:rPr lang="es-MX" dirty="0">
                <a:latin typeface="Arial" panose="020B0604020202020204" pitchFamily="34" charset="0"/>
                <a:cs typeface="Arial" panose="020B0604020202020204" pitchFamily="34" charset="0"/>
              </a:rPr>
              <a:t> (Umbral del ciclo).</a:t>
            </a:r>
          </a:p>
          <a:p>
            <a:pPr marL="285750" indent="-285750" algn="just">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dirty="0" err="1">
                <a:latin typeface="Arial" panose="020B0604020202020204" pitchFamily="34" charset="0"/>
                <a:cs typeface="Arial" panose="020B0604020202020204" pitchFamily="34" charset="0"/>
              </a:rPr>
              <a:t>Ct</a:t>
            </a:r>
            <a:r>
              <a:rPr lang="es-MX" dirty="0">
                <a:latin typeface="Arial" panose="020B0604020202020204" pitchFamily="34" charset="0"/>
                <a:cs typeface="Arial" panose="020B0604020202020204" pitchFamily="34" charset="0"/>
              </a:rPr>
              <a:t>: intersección entre la curva de amplificación y una línea umbral.</a:t>
            </a:r>
          </a:p>
          <a:p>
            <a:pPr marL="285750" indent="-285750" algn="just">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dirty="0">
                <a:latin typeface="Arial" panose="020B0604020202020204" pitchFamily="34" charset="0"/>
                <a:cs typeface="Arial" panose="020B0604020202020204" pitchFamily="34" charset="0"/>
              </a:rPr>
              <a:t>Medida relativa de la concentración del gen (o genes) amplificado en la reacción diana y ayuda a dar un cuantificación en relación con la muestra analizada</a:t>
            </a:r>
          </a:p>
        </p:txBody>
      </p:sp>
      <p:pic>
        <p:nvPicPr>
          <p:cNvPr id="8" name="Imagen 7">
            <a:extLst>
              <a:ext uri="{FF2B5EF4-FFF2-40B4-BE49-F238E27FC236}">
                <a16:creationId xmlns:a16="http://schemas.microsoft.com/office/drawing/2014/main" id="{3C305AD7-D898-4701-A06B-7A51F11F92A0}"/>
              </a:ext>
            </a:extLst>
          </p:cNvPr>
          <p:cNvPicPr>
            <a:picLocks noChangeAspect="1"/>
          </p:cNvPicPr>
          <p:nvPr/>
        </p:nvPicPr>
        <p:blipFill>
          <a:blip r:embed="rId5"/>
          <a:stretch>
            <a:fillRect/>
          </a:stretch>
        </p:blipFill>
        <p:spPr>
          <a:xfrm>
            <a:off x="3821026" y="3576974"/>
            <a:ext cx="4549948" cy="3066773"/>
          </a:xfrm>
          <a:prstGeom prst="rect">
            <a:avLst/>
          </a:prstGeom>
        </p:spPr>
      </p:pic>
    </p:spTree>
    <p:extLst>
      <p:ext uri="{BB962C8B-B14F-4D97-AF65-F5344CB8AC3E}">
        <p14:creationId xmlns:p14="http://schemas.microsoft.com/office/powerpoint/2010/main" val="1146512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10" name="Rectángulo 9">
            <a:extLst>
              <a:ext uri="{FF2B5EF4-FFF2-40B4-BE49-F238E27FC236}">
                <a16:creationId xmlns:a16="http://schemas.microsoft.com/office/drawing/2014/main" id="{5DE7CE6A-19DC-4BA8-B53E-D9598FB4B31C}"/>
              </a:ext>
            </a:extLst>
          </p:cNvPr>
          <p:cNvSpPr/>
          <p:nvPr/>
        </p:nvSpPr>
        <p:spPr>
          <a:xfrm>
            <a:off x="3523814" y="493343"/>
            <a:ext cx="5502853" cy="461665"/>
          </a:xfrm>
          <a:prstGeom prst="rect">
            <a:avLst/>
          </a:prstGeom>
          <a:noFill/>
        </p:spPr>
        <p:txBody>
          <a:bodyPr wrap="none" lIns="91440" tIns="45720" rIns="91440" bIns="45720">
            <a:spAutoFit/>
          </a:bodyPr>
          <a:lstStyle/>
          <a:p>
            <a:pPr algn="ctr"/>
            <a:r>
              <a:rPr lang="es-ES" sz="2400" b="0" cap="none" spc="0" dirty="0">
                <a:ln w="0"/>
                <a:solidFill>
                  <a:schemeClr val="accent1"/>
                </a:solidFill>
                <a:effectLst>
                  <a:outerShdw blurRad="38100" dist="25400" dir="5400000" algn="ctr" rotWithShape="0">
                    <a:srgbClr val="6E747A">
                      <a:alpha val="43000"/>
                    </a:srgbClr>
                  </a:outerShdw>
                </a:effectLst>
              </a:rPr>
              <a:t>RESULTADOS, ANÁLISIS E INTERPRETACIÓN</a:t>
            </a:r>
          </a:p>
        </p:txBody>
      </p:sp>
      <p:sp>
        <p:nvSpPr>
          <p:cNvPr id="8" name="CuadroTexto 7">
            <a:extLst>
              <a:ext uri="{FF2B5EF4-FFF2-40B4-BE49-F238E27FC236}">
                <a16:creationId xmlns:a16="http://schemas.microsoft.com/office/drawing/2014/main" id="{6F7096B9-6A3C-414B-B8C5-CFA45B8FB8E3}"/>
              </a:ext>
            </a:extLst>
          </p:cNvPr>
          <p:cNvSpPr txBox="1"/>
          <p:nvPr/>
        </p:nvSpPr>
        <p:spPr>
          <a:xfrm>
            <a:off x="475813" y="1448351"/>
            <a:ext cx="8323629" cy="369332"/>
          </a:xfrm>
          <a:prstGeom prst="rect">
            <a:avLst/>
          </a:prstGeom>
          <a:noFill/>
        </p:spPr>
        <p:txBody>
          <a:bodyPr wrap="square">
            <a:spAutoFit/>
          </a:bodyPr>
          <a:lstStyle/>
          <a:p>
            <a:r>
              <a:rPr lang="es-EC" sz="1800" b="1" dirty="0">
                <a:effectLst/>
                <a:latin typeface="Arial" panose="020B0604020202020204" pitchFamily="34" charset="0"/>
                <a:ea typeface="Times New Roman" panose="02020603050405020304" pitchFamily="18" charset="0"/>
              </a:rPr>
              <a:t>Presencia de carga viral, cuantificada por </a:t>
            </a:r>
            <a:r>
              <a:rPr lang="es-EC" sz="1800" b="1" i="1" dirty="0">
                <a:effectLst/>
                <a:latin typeface="Arial" panose="020B0604020202020204" pitchFamily="34" charset="0"/>
                <a:ea typeface="Times New Roman" panose="02020603050405020304" pitchFamily="18" charset="0"/>
              </a:rPr>
              <a:t>RT-PCR-Real Time</a:t>
            </a:r>
            <a:endParaRPr lang="es-EC" b="1" dirty="0"/>
          </a:p>
        </p:txBody>
      </p:sp>
      <p:pic>
        <p:nvPicPr>
          <p:cNvPr id="9" name="Imagen 8">
            <a:extLst>
              <a:ext uri="{FF2B5EF4-FFF2-40B4-BE49-F238E27FC236}">
                <a16:creationId xmlns:a16="http://schemas.microsoft.com/office/drawing/2014/main" id="{AD520CC8-852E-48F7-A378-48BBF31A808E}"/>
              </a:ext>
            </a:extLst>
          </p:cNvPr>
          <p:cNvPicPr/>
          <p:nvPr/>
        </p:nvPicPr>
        <p:blipFill rotWithShape="1">
          <a:blip r:embed="rId5">
            <a:extLst>
              <a:ext uri="{28A0092B-C50C-407E-A947-70E740481C1C}">
                <a14:useLocalDpi xmlns:a14="http://schemas.microsoft.com/office/drawing/2010/main" val="0"/>
              </a:ext>
            </a:extLst>
          </a:blip>
          <a:srcRect l="6924" t="26126" r="7340" b="9991"/>
          <a:stretch/>
        </p:blipFill>
        <p:spPr bwMode="auto">
          <a:xfrm>
            <a:off x="1167788" y="2169268"/>
            <a:ext cx="9221917" cy="3834913"/>
          </a:xfrm>
          <a:prstGeom prst="rect">
            <a:avLst/>
          </a:prstGeom>
          <a:ln>
            <a:noFill/>
          </a:ln>
          <a:extLst>
            <a:ext uri="{53640926-AAD7-44D8-BBD7-CCE9431645EC}">
              <a14:shadowObscured xmlns:a14="http://schemas.microsoft.com/office/drawing/2010/main"/>
            </a:ext>
          </a:extLst>
        </p:spPr>
      </p:pic>
      <p:sp>
        <p:nvSpPr>
          <p:cNvPr id="11" name="CuadroTexto 10">
            <a:extLst>
              <a:ext uri="{FF2B5EF4-FFF2-40B4-BE49-F238E27FC236}">
                <a16:creationId xmlns:a16="http://schemas.microsoft.com/office/drawing/2014/main" id="{618A5FAF-2683-4043-9243-9FCDDF3C739D}"/>
              </a:ext>
            </a:extLst>
          </p:cNvPr>
          <p:cNvSpPr txBox="1"/>
          <p:nvPr/>
        </p:nvSpPr>
        <p:spPr>
          <a:xfrm>
            <a:off x="767360" y="6137079"/>
            <a:ext cx="10019910" cy="523220"/>
          </a:xfrm>
          <a:prstGeom prst="rect">
            <a:avLst/>
          </a:prstGeom>
          <a:noFill/>
        </p:spPr>
        <p:txBody>
          <a:bodyPr wrap="square">
            <a:spAutoFit/>
          </a:bodyPr>
          <a:lstStyle/>
          <a:p>
            <a:r>
              <a:rPr lang="es-EC" sz="1400" dirty="0">
                <a:effectLst/>
                <a:latin typeface="Arial" panose="020B0604020202020204" pitchFamily="34" charset="0"/>
                <a:ea typeface="Malgun Gothic" panose="020B0503020000020004" pitchFamily="34" charset="-127"/>
              </a:rPr>
              <a:t>Amplificación de carga viral de SARS-CoV-2 de muestras de agua residual. </a:t>
            </a:r>
            <a:r>
              <a:rPr lang="es-EC" sz="1400" dirty="0">
                <a:effectLst/>
                <a:latin typeface="Arial" panose="020B0604020202020204" pitchFamily="34" charset="0"/>
                <a:ea typeface="Times New Roman" panose="02020603050405020304" pitchFamily="18" charset="0"/>
              </a:rPr>
              <a:t>Tomado del Sistema eQ164CP Real-Time V1.0.0.1, de la plataforma del Laboratorio privado colaborador en el estudio, 2021.</a:t>
            </a:r>
            <a:endParaRPr lang="es-MX" sz="1400" dirty="0"/>
          </a:p>
        </p:txBody>
      </p:sp>
    </p:spTree>
    <p:extLst>
      <p:ext uri="{BB962C8B-B14F-4D97-AF65-F5344CB8AC3E}">
        <p14:creationId xmlns:p14="http://schemas.microsoft.com/office/powerpoint/2010/main" val="2697391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pic>
        <p:nvPicPr>
          <p:cNvPr id="3" name="Imagen 2">
            <a:extLst>
              <a:ext uri="{FF2B5EF4-FFF2-40B4-BE49-F238E27FC236}">
                <a16:creationId xmlns:a16="http://schemas.microsoft.com/office/drawing/2014/main" id="{B75270B9-585E-4870-9DFF-6B13901623F6}"/>
              </a:ext>
            </a:extLst>
          </p:cNvPr>
          <p:cNvPicPr>
            <a:picLocks noChangeAspect="1"/>
          </p:cNvPicPr>
          <p:nvPr/>
        </p:nvPicPr>
        <p:blipFill rotWithShape="1">
          <a:blip r:embed="rId5"/>
          <a:srcRect t="5312"/>
          <a:stretch/>
        </p:blipFill>
        <p:spPr>
          <a:xfrm>
            <a:off x="465422" y="1346020"/>
            <a:ext cx="6686964" cy="5316063"/>
          </a:xfrm>
          <a:prstGeom prst="rect">
            <a:avLst/>
          </a:prstGeom>
        </p:spPr>
      </p:pic>
      <p:graphicFrame>
        <p:nvGraphicFramePr>
          <p:cNvPr id="4" name="Objeto 3">
            <a:extLst>
              <a:ext uri="{FF2B5EF4-FFF2-40B4-BE49-F238E27FC236}">
                <a16:creationId xmlns:a16="http://schemas.microsoft.com/office/drawing/2014/main" id="{E0224FD9-3055-49E7-8D8F-7D2E67AAD011}"/>
              </a:ext>
            </a:extLst>
          </p:cNvPr>
          <p:cNvGraphicFramePr>
            <a:graphicFrameLocks/>
          </p:cNvGraphicFramePr>
          <p:nvPr>
            <p:extLst>
              <p:ext uri="{D42A27DB-BD31-4B8C-83A1-F6EECF244321}">
                <p14:modId xmlns:p14="http://schemas.microsoft.com/office/powerpoint/2010/main" val="613234842"/>
              </p:ext>
            </p:extLst>
          </p:nvPr>
        </p:nvGraphicFramePr>
        <p:xfrm>
          <a:off x="7081319" y="3188370"/>
          <a:ext cx="5017915" cy="1860708"/>
        </p:xfrm>
        <a:graphic>
          <a:graphicData uri="http://schemas.openxmlformats.org/presentationml/2006/ole">
            <mc:AlternateContent xmlns:mc="http://schemas.openxmlformats.org/markup-compatibility/2006">
              <mc:Choice xmlns:v="urn:schemas-microsoft-com:vml" Requires="v">
                <p:oleObj name="Imagen" r:id="rId6" imgW="4709302" imgH="1745915" progId="StaticMetafile">
                  <p:embed/>
                </p:oleObj>
              </mc:Choice>
              <mc:Fallback>
                <p:oleObj name="Imagen" r:id="rId6" imgW="4709302" imgH="1745915" progId="StaticMetafile">
                  <p:embed/>
                  <p:pic>
                    <p:nvPicPr>
                      <p:cNvPr id="0" name="Object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1319" y="3188370"/>
                        <a:ext cx="5017915" cy="1860708"/>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483782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7" name="CuadroTexto 6">
            <a:extLst>
              <a:ext uri="{FF2B5EF4-FFF2-40B4-BE49-F238E27FC236}">
                <a16:creationId xmlns:a16="http://schemas.microsoft.com/office/drawing/2014/main" id="{7F6042DD-BAE1-41F1-9BF4-1BFB89E91448}"/>
              </a:ext>
            </a:extLst>
          </p:cNvPr>
          <p:cNvSpPr txBox="1"/>
          <p:nvPr/>
        </p:nvSpPr>
        <p:spPr>
          <a:xfrm>
            <a:off x="0" y="1270156"/>
            <a:ext cx="11488039" cy="463075"/>
          </a:xfrm>
          <a:prstGeom prst="rect">
            <a:avLst/>
          </a:prstGeom>
          <a:noFill/>
        </p:spPr>
        <p:txBody>
          <a:bodyPr wrap="square">
            <a:spAutoFit/>
          </a:bodyPr>
          <a:lstStyle/>
          <a:p>
            <a:pPr marL="449580" algn="just">
              <a:lnSpc>
                <a:spcPct val="150000"/>
              </a:lnSpc>
            </a:pPr>
            <a:r>
              <a:rPr lang="es-EC" sz="1800" b="1" dirty="0">
                <a:effectLst/>
                <a:latin typeface="Arial" panose="020B0604020202020204" pitchFamily="34" charset="0"/>
                <a:ea typeface="Times New Roman" panose="02020603050405020304" pitchFamily="18" charset="0"/>
                <a:cs typeface="Times New Roman" panose="02020603050405020304" pitchFamily="18" charset="0"/>
              </a:rPr>
              <a:t>Caracterización de las aguas residuales mediante parámetros físicos, químicos y bacteriológicos.</a:t>
            </a:r>
            <a:endParaRPr lang="es-EC" sz="1800" b="1" dirty="0">
              <a:effectLst/>
              <a:latin typeface="Calibri" panose="020F0502020204030204" pitchFamily="34" charset="0"/>
              <a:ea typeface="Malgun Gothic" panose="020B0503020000020004" pitchFamily="34" charset="-127"/>
              <a:cs typeface="Times New Roman" panose="02020603050405020304" pitchFamily="18" charset="0"/>
            </a:endParaRPr>
          </a:p>
        </p:txBody>
      </p:sp>
      <p:pic>
        <p:nvPicPr>
          <p:cNvPr id="4" name="Imagen 3">
            <a:extLst>
              <a:ext uri="{FF2B5EF4-FFF2-40B4-BE49-F238E27FC236}">
                <a16:creationId xmlns:a16="http://schemas.microsoft.com/office/drawing/2014/main" id="{DD723A80-EE5C-41EE-8296-80F8AB67FFBC}"/>
              </a:ext>
            </a:extLst>
          </p:cNvPr>
          <p:cNvPicPr>
            <a:picLocks noChangeAspect="1"/>
          </p:cNvPicPr>
          <p:nvPr/>
        </p:nvPicPr>
        <p:blipFill rotWithShape="1">
          <a:blip r:embed="rId5"/>
          <a:srcRect t="6263"/>
          <a:stretch/>
        </p:blipFill>
        <p:spPr>
          <a:xfrm>
            <a:off x="607780" y="1906621"/>
            <a:ext cx="7163387" cy="4709451"/>
          </a:xfrm>
          <a:prstGeom prst="rect">
            <a:avLst/>
          </a:prstGeom>
        </p:spPr>
      </p:pic>
      <p:pic>
        <p:nvPicPr>
          <p:cNvPr id="9" name="Imagen 8" descr="Imagen que contiene cuarto de hospital, hombre, mujer, sostener&#10;&#10;Descripción generada automáticamente">
            <a:extLst>
              <a:ext uri="{FF2B5EF4-FFF2-40B4-BE49-F238E27FC236}">
                <a16:creationId xmlns:a16="http://schemas.microsoft.com/office/drawing/2014/main" id="{BF606240-F8D3-4876-B50F-601CF700C0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0196" y="2682609"/>
            <a:ext cx="4162774" cy="2442161"/>
          </a:xfrm>
          <a:prstGeom prst="rect">
            <a:avLst/>
          </a:prstGeom>
        </p:spPr>
      </p:pic>
    </p:spTree>
    <p:extLst>
      <p:ext uri="{BB962C8B-B14F-4D97-AF65-F5344CB8AC3E}">
        <p14:creationId xmlns:p14="http://schemas.microsoft.com/office/powerpoint/2010/main" val="86613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10" name="Rectángulo 9">
            <a:extLst>
              <a:ext uri="{FF2B5EF4-FFF2-40B4-BE49-F238E27FC236}">
                <a16:creationId xmlns:a16="http://schemas.microsoft.com/office/drawing/2014/main" id="{9507F2DC-1A34-4D8B-916E-65C462C35AF4}"/>
              </a:ext>
            </a:extLst>
          </p:cNvPr>
          <p:cNvSpPr/>
          <p:nvPr/>
        </p:nvSpPr>
        <p:spPr>
          <a:xfrm>
            <a:off x="604341" y="1448355"/>
            <a:ext cx="2422073" cy="584775"/>
          </a:xfrm>
          <a:prstGeom prst="rect">
            <a:avLst/>
          </a:prstGeom>
          <a:noFill/>
        </p:spPr>
        <p:txBody>
          <a:bodyPr wrap="none" lIns="91440" tIns="45720" rIns="91440" bIns="45720">
            <a:spAutoFit/>
          </a:bodyPr>
          <a:lstStyle/>
          <a:p>
            <a:pPr algn="ctr"/>
            <a:r>
              <a:rPr lang="es-ES" sz="3200" b="0" cap="none" spc="0" dirty="0">
                <a:ln w="0"/>
                <a:solidFill>
                  <a:schemeClr val="accent1"/>
                </a:solidFill>
                <a:effectLst>
                  <a:outerShdw blurRad="38100" dist="25400" dir="5400000" algn="ctr" rotWithShape="0">
                    <a:srgbClr val="6E747A">
                      <a:alpha val="43000"/>
                    </a:srgbClr>
                  </a:outerShdw>
                </a:effectLst>
              </a:rPr>
              <a:t>CONTENIDOS</a:t>
            </a:r>
          </a:p>
        </p:txBody>
      </p:sp>
      <p:sp>
        <p:nvSpPr>
          <p:cNvPr id="7" name="CuadroTexto 6">
            <a:extLst>
              <a:ext uri="{FF2B5EF4-FFF2-40B4-BE49-F238E27FC236}">
                <a16:creationId xmlns:a16="http://schemas.microsoft.com/office/drawing/2014/main" id="{434DEDAA-DEB4-491A-BF2F-231B905B91F0}"/>
              </a:ext>
            </a:extLst>
          </p:cNvPr>
          <p:cNvSpPr txBox="1"/>
          <p:nvPr/>
        </p:nvSpPr>
        <p:spPr>
          <a:xfrm>
            <a:off x="1126435" y="2407722"/>
            <a:ext cx="4969565" cy="3139321"/>
          </a:xfrm>
          <a:prstGeom prst="rect">
            <a:avLst/>
          </a:prstGeom>
          <a:noFill/>
        </p:spPr>
        <p:txBody>
          <a:bodyPr wrap="square" rtlCol="0">
            <a:spAutoFit/>
          </a:bodyPr>
          <a:lstStyle/>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Introducción</a:t>
            </a:r>
          </a:p>
          <a:p>
            <a:pPr marL="285750" indent="-285750">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Objetivos </a:t>
            </a:r>
          </a:p>
          <a:p>
            <a:pPr marL="285750" indent="-285750">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Pregunta de Investigación e Hipótesis </a:t>
            </a:r>
          </a:p>
          <a:p>
            <a:pPr marL="285750" indent="-285750">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Metodología</a:t>
            </a:r>
          </a:p>
          <a:p>
            <a:pPr marL="285750" indent="-285750">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Resultados y Análisis</a:t>
            </a:r>
          </a:p>
          <a:p>
            <a:pPr marL="285750" indent="-285750">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Conclusiones y Recomendaciones</a:t>
            </a:r>
            <a:endParaRPr lang="es-EC" dirty="0">
              <a:latin typeface="Arial" panose="020B0604020202020204" pitchFamily="34" charset="0"/>
              <a:cs typeface="Arial" panose="020B0604020202020204" pitchFamily="34" charset="0"/>
            </a:endParaRPr>
          </a:p>
        </p:txBody>
      </p:sp>
      <p:pic>
        <p:nvPicPr>
          <p:cNvPr id="11" name="Imagen 10" descr="Una mano muestra un objeto en la mano&#10;&#10;Descripción generada automáticamente con confianza baja">
            <a:extLst>
              <a:ext uri="{FF2B5EF4-FFF2-40B4-BE49-F238E27FC236}">
                <a16:creationId xmlns:a16="http://schemas.microsoft.com/office/drawing/2014/main" id="{6947E86D-76E9-4618-8224-51D57632A0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9331" y="2152399"/>
            <a:ext cx="4929338" cy="3290549"/>
          </a:xfrm>
          <a:prstGeom prst="rect">
            <a:avLst/>
          </a:prstGeom>
        </p:spPr>
      </p:pic>
    </p:spTree>
    <p:extLst>
      <p:ext uri="{BB962C8B-B14F-4D97-AF65-F5344CB8AC3E}">
        <p14:creationId xmlns:p14="http://schemas.microsoft.com/office/powerpoint/2010/main" val="2102226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7" name="CuadroTexto 6">
            <a:extLst>
              <a:ext uri="{FF2B5EF4-FFF2-40B4-BE49-F238E27FC236}">
                <a16:creationId xmlns:a16="http://schemas.microsoft.com/office/drawing/2014/main" id="{12D1AC3A-847F-4EAD-99D4-308F1308C002}"/>
              </a:ext>
            </a:extLst>
          </p:cNvPr>
          <p:cNvSpPr txBox="1"/>
          <p:nvPr/>
        </p:nvSpPr>
        <p:spPr>
          <a:xfrm>
            <a:off x="66260" y="1236323"/>
            <a:ext cx="11859102" cy="878574"/>
          </a:xfrm>
          <a:prstGeom prst="rect">
            <a:avLst/>
          </a:prstGeom>
          <a:noFill/>
        </p:spPr>
        <p:txBody>
          <a:bodyPr wrap="square">
            <a:spAutoFit/>
          </a:bodyPr>
          <a:lstStyle/>
          <a:p>
            <a:pPr marL="449580">
              <a:lnSpc>
                <a:spcPct val="150000"/>
              </a:lnSpc>
            </a:pPr>
            <a:r>
              <a:rPr lang="es-EC" sz="1800" b="1" dirty="0">
                <a:effectLst/>
                <a:latin typeface="Arial" panose="020B0604020202020204" pitchFamily="34" charset="0"/>
                <a:ea typeface="Times New Roman" panose="02020603050405020304" pitchFamily="18" charset="0"/>
                <a:cs typeface="Times New Roman" panose="02020603050405020304" pitchFamily="18" charset="0"/>
              </a:rPr>
              <a:t>Relación entre la presencia de carga viral y condiciones </a:t>
            </a:r>
            <a:r>
              <a:rPr lang="es-EC" sz="1800" b="1" dirty="0" err="1">
                <a:effectLst/>
                <a:latin typeface="Arial" panose="020B0604020202020204" pitchFamily="34" charset="0"/>
                <a:ea typeface="Times New Roman" panose="02020603050405020304" pitchFamily="18" charset="0"/>
                <a:cs typeface="Times New Roman" panose="02020603050405020304" pitchFamily="18" charset="0"/>
              </a:rPr>
              <a:t>físicoquímicas</a:t>
            </a:r>
            <a:r>
              <a:rPr lang="es-EC" sz="1800" b="1" dirty="0">
                <a:effectLst/>
                <a:latin typeface="Arial" panose="020B0604020202020204" pitchFamily="34" charset="0"/>
                <a:ea typeface="Times New Roman" panose="02020603050405020304" pitchFamily="18" charset="0"/>
                <a:cs typeface="Times New Roman" panose="02020603050405020304" pitchFamily="18" charset="0"/>
              </a:rPr>
              <a:t> y bacteriológicas de las aguas residuales.</a:t>
            </a:r>
            <a:endParaRPr lang="es-EC" sz="1800" b="1" dirty="0">
              <a:effectLst/>
              <a:latin typeface="Calibri" panose="020F0502020204030204" pitchFamily="34" charset="0"/>
              <a:ea typeface="Malgun Gothic" panose="020B0503020000020004" pitchFamily="34" charset="-127"/>
              <a:cs typeface="Times New Roman" panose="02020603050405020304" pitchFamily="18" charset="0"/>
            </a:endParaRPr>
          </a:p>
        </p:txBody>
      </p:sp>
      <p:pic>
        <p:nvPicPr>
          <p:cNvPr id="4" name="Imagen 3">
            <a:extLst>
              <a:ext uri="{FF2B5EF4-FFF2-40B4-BE49-F238E27FC236}">
                <a16:creationId xmlns:a16="http://schemas.microsoft.com/office/drawing/2014/main" id="{F648D393-9F90-4C4F-8513-C03CE7067B4F}"/>
              </a:ext>
            </a:extLst>
          </p:cNvPr>
          <p:cNvPicPr>
            <a:picLocks noChangeAspect="1"/>
          </p:cNvPicPr>
          <p:nvPr/>
        </p:nvPicPr>
        <p:blipFill>
          <a:blip r:embed="rId5"/>
          <a:stretch>
            <a:fillRect/>
          </a:stretch>
        </p:blipFill>
        <p:spPr>
          <a:xfrm>
            <a:off x="662454" y="2534723"/>
            <a:ext cx="5005761" cy="2702641"/>
          </a:xfrm>
          <a:prstGeom prst="rect">
            <a:avLst/>
          </a:prstGeom>
        </p:spPr>
        <p:style>
          <a:lnRef idx="2">
            <a:schemeClr val="accent1"/>
          </a:lnRef>
          <a:fillRef idx="1">
            <a:schemeClr val="lt1"/>
          </a:fillRef>
          <a:effectRef idx="0">
            <a:schemeClr val="accent1"/>
          </a:effectRef>
          <a:fontRef idx="minor">
            <a:schemeClr val="dk1"/>
          </a:fontRef>
        </p:style>
      </p:pic>
      <p:pic>
        <p:nvPicPr>
          <p:cNvPr id="9" name="Imagen 8">
            <a:extLst>
              <a:ext uri="{FF2B5EF4-FFF2-40B4-BE49-F238E27FC236}">
                <a16:creationId xmlns:a16="http://schemas.microsoft.com/office/drawing/2014/main" id="{C38052E3-CBCC-4892-98D4-44FAF6390235}"/>
              </a:ext>
            </a:extLst>
          </p:cNvPr>
          <p:cNvPicPr>
            <a:picLocks noChangeAspect="1"/>
          </p:cNvPicPr>
          <p:nvPr/>
        </p:nvPicPr>
        <p:blipFill>
          <a:blip r:embed="rId6"/>
          <a:stretch>
            <a:fillRect/>
          </a:stretch>
        </p:blipFill>
        <p:spPr>
          <a:xfrm>
            <a:off x="6716159" y="2534723"/>
            <a:ext cx="5005761" cy="2531130"/>
          </a:xfrm>
          <a:prstGeom prst="rect">
            <a:avLst/>
          </a:prstGeom>
        </p:spPr>
        <p:style>
          <a:lnRef idx="2">
            <a:schemeClr val="accent1"/>
          </a:lnRef>
          <a:fillRef idx="1">
            <a:schemeClr val="lt1"/>
          </a:fillRef>
          <a:effectRef idx="0">
            <a:schemeClr val="accent1"/>
          </a:effectRef>
          <a:fontRef idx="minor">
            <a:schemeClr val="dk1"/>
          </a:fontRef>
        </p:style>
      </p:pic>
      <p:sp>
        <p:nvSpPr>
          <p:cNvPr id="15" name="CuadroTexto 14">
            <a:extLst>
              <a:ext uri="{FF2B5EF4-FFF2-40B4-BE49-F238E27FC236}">
                <a16:creationId xmlns:a16="http://schemas.microsoft.com/office/drawing/2014/main" id="{1833AB99-F267-428A-AA02-3E490114F17A}"/>
              </a:ext>
            </a:extLst>
          </p:cNvPr>
          <p:cNvSpPr txBox="1"/>
          <p:nvPr/>
        </p:nvSpPr>
        <p:spPr>
          <a:xfrm>
            <a:off x="582942" y="5447517"/>
            <a:ext cx="5308808"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MX" dirty="0"/>
              <a:t>La tendencia de los valores nos muestra que la temperatura es directamente proporcional, por lo tanto, a mayor temperatura mayor medidas de </a:t>
            </a:r>
            <a:r>
              <a:rPr lang="es-MX" dirty="0" err="1"/>
              <a:t>Ct</a:t>
            </a:r>
            <a:r>
              <a:rPr lang="es-MX" dirty="0"/>
              <a:t>; es decir menor concentración viral.</a:t>
            </a:r>
            <a:endParaRPr lang="es-EC" dirty="0"/>
          </a:p>
        </p:txBody>
      </p:sp>
      <p:sp>
        <p:nvSpPr>
          <p:cNvPr id="19" name="CuadroTexto 18">
            <a:extLst>
              <a:ext uri="{FF2B5EF4-FFF2-40B4-BE49-F238E27FC236}">
                <a16:creationId xmlns:a16="http://schemas.microsoft.com/office/drawing/2014/main" id="{35AD052A-191E-422D-85CE-818D80D3CD1A}"/>
              </a:ext>
            </a:extLst>
          </p:cNvPr>
          <p:cNvSpPr txBox="1"/>
          <p:nvPr/>
        </p:nvSpPr>
        <p:spPr>
          <a:xfrm>
            <a:off x="6716158" y="5388683"/>
            <a:ext cx="5005761"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MX" dirty="0"/>
              <a:t>Relación inversamente proporcional, por lo tanto, a mayor pH menor medidas de </a:t>
            </a:r>
            <a:r>
              <a:rPr lang="es-MX" dirty="0" err="1"/>
              <a:t>Ct</a:t>
            </a:r>
            <a:r>
              <a:rPr lang="es-MX" dirty="0"/>
              <a:t>, es decir mayor concentración viral; sugiriendo que la concentración viral es más alta en aguas alcalinas.</a:t>
            </a:r>
            <a:endParaRPr lang="es-EC" dirty="0"/>
          </a:p>
        </p:txBody>
      </p:sp>
    </p:spTree>
    <p:extLst>
      <p:ext uri="{BB962C8B-B14F-4D97-AF65-F5344CB8AC3E}">
        <p14:creationId xmlns:p14="http://schemas.microsoft.com/office/powerpoint/2010/main" val="437525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pic>
        <p:nvPicPr>
          <p:cNvPr id="3" name="Imagen 2">
            <a:extLst>
              <a:ext uri="{FF2B5EF4-FFF2-40B4-BE49-F238E27FC236}">
                <a16:creationId xmlns:a16="http://schemas.microsoft.com/office/drawing/2014/main" id="{CD49EF2F-CEA1-41D8-B712-7A1C9937EA42}"/>
              </a:ext>
            </a:extLst>
          </p:cNvPr>
          <p:cNvPicPr>
            <a:picLocks noChangeAspect="1"/>
          </p:cNvPicPr>
          <p:nvPr/>
        </p:nvPicPr>
        <p:blipFill>
          <a:blip r:embed="rId5"/>
          <a:stretch>
            <a:fillRect/>
          </a:stretch>
        </p:blipFill>
        <p:spPr>
          <a:xfrm>
            <a:off x="615089" y="1681443"/>
            <a:ext cx="5100491" cy="3004565"/>
          </a:xfrm>
          <a:prstGeom prst="rect">
            <a:avLst/>
          </a:prstGeom>
        </p:spPr>
        <p:style>
          <a:lnRef idx="2">
            <a:schemeClr val="accent1"/>
          </a:lnRef>
          <a:fillRef idx="1">
            <a:schemeClr val="lt1"/>
          </a:fillRef>
          <a:effectRef idx="0">
            <a:schemeClr val="accent1"/>
          </a:effectRef>
          <a:fontRef idx="minor">
            <a:schemeClr val="dk1"/>
          </a:fontRef>
        </p:style>
      </p:pic>
      <p:pic>
        <p:nvPicPr>
          <p:cNvPr id="7" name="Imagen 6">
            <a:extLst>
              <a:ext uri="{FF2B5EF4-FFF2-40B4-BE49-F238E27FC236}">
                <a16:creationId xmlns:a16="http://schemas.microsoft.com/office/drawing/2014/main" id="{6A7617F2-1CB3-4653-9FA3-EA04B3C2B018}"/>
              </a:ext>
            </a:extLst>
          </p:cNvPr>
          <p:cNvPicPr>
            <a:picLocks noChangeAspect="1"/>
          </p:cNvPicPr>
          <p:nvPr/>
        </p:nvPicPr>
        <p:blipFill>
          <a:blip r:embed="rId6"/>
          <a:stretch>
            <a:fillRect/>
          </a:stretch>
        </p:blipFill>
        <p:spPr>
          <a:xfrm>
            <a:off x="6476422" y="1681442"/>
            <a:ext cx="5100489" cy="2898647"/>
          </a:xfrm>
          <a:prstGeom prst="rect">
            <a:avLst/>
          </a:prstGeom>
          <a:ln>
            <a:solidFill>
              <a:schemeClr val="accent1"/>
            </a:solidFill>
          </a:ln>
        </p:spPr>
      </p:pic>
      <p:sp>
        <p:nvSpPr>
          <p:cNvPr id="13" name="CuadroTexto 12">
            <a:extLst>
              <a:ext uri="{FF2B5EF4-FFF2-40B4-BE49-F238E27FC236}">
                <a16:creationId xmlns:a16="http://schemas.microsoft.com/office/drawing/2014/main" id="{7E9CB957-91BD-4A82-ACBC-28C4BA861485}"/>
              </a:ext>
            </a:extLst>
          </p:cNvPr>
          <p:cNvSpPr txBox="1"/>
          <p:nvPr/>
        </p:nvSpPr>
        <p:spPr>
          <a:xfrm>
            <a:off x="548829" y="4822902"/>
            <a:ext cx="5388146"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600" dirty="0">
                <a:effectLst/>
                <a:latin typeface="Arial" panose="020B0604020202020204" pitchFamily="34" charset="0"/>
                <a:ea typeface="Malgun Gothic" panose="020B0503020000020004" pitchFamily="34" charset="-127"/>
                <a:cs typeface="Times New Roman" panose="02020603050405020304" pitchFamily="18" charset="0"/>
              </a:rPr>
              <a:t>Existe una correlación inversamente proporcional entre la medida de </a:t>
            </a:r>
            <a:r>
              <a:rPr lang="es-EC" sz="1600" dirty="0" err="1">
                <a:effectLst/>
                <a:latin typeface="Arial" panose="020B0604020202020204" pitchFamily="34" charset="0"/>
                <a:ea typeface="Malgun Gothic" panose="020B0503020000020004" pitchFamily="34" charset="-127"/>
                <a:cs typeface="Times New Roman" panose="02020603050405020304" pitchFamily="18" charset="0"/>
              </a:rPr>
              <a:t>Ct</a:t>
            </a:r>
            <a:r>
              <a:rPr lang="es-EC" sz="1600" dirty="0">
                <a:effectLst/>
                <a:latin typeface="Arial" panose="020B0604020202020204" pitchFamily="34" charset="0"/>
                <a:ea typeface="Malgun Gothic" panose="020B0503020000020004" pitchFamily="34" charset="-127"/>
                <a:cs typeface="Times New Roman" panose="02020603050405020304" pitchFamily="18" charset="0"/>
              </a:rPr>
              <a:t> y el Oxígeno Disuelto, esto indica que, a menor OD mayor medidas de </a:t>
            </a:r>
            <a:r>
              <a:rPr lang="es-EC" sz="1600" dirty="0" err="1">
                <a:effectLst/>
                <a:latin typeface="Arial" panose="020B0604020202020204" pitchFamily="34" charset="0"/>
                <a:ea typeface="Malgun Gothic" panose="020B0503020000020004" pitchFamily="34" charset="-127"/>
                <a:cs typeface="Times New Roman" panose="02020603050405020304" pitchFamily="18" charset="0"/>
              </a:rPr>
              <a:t>Ct</a:t>
            </a:r>
            <a:r>
              <a:rPr lang="es-EC" sz="1600" dirty="0">
                <a:effectLst/>
                <a:latin typeface="Arial" panose="020B0604020202020204" pitchFamily="34" charset="0"/>
                <a:ea typeface="Malgun Gothic" panose="020B0503020000020004" pitchFamily="34" charset="-127"/>
                <a:cs typeface="Times New Roman" panose="02020603050405020304" pitchFamily="18" charset="0"/>
              </a:rPr>
              <a:t>, es decir menor concentración viral; sugiriendo que, en aguas con menos oxígeno disuelto la carga viral disminuye. </a:t>
            </a:r>
            <a:endParaRPr lang="es-EC"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17" name="CuadroTexto 16">
            <a:extLst>
              <a:ext uri="{FF2B5EF4-FFF2-40B4-BE49-F238E27FC236}">
                <a16:creationId xmlns:a16="http://schemas.microsoft.com/office/drawing/2014/main" id="{DC3BDD24-4E17-4055-B620-F77697519943}"/>
              </a:ext>
            </a:extLst>
          </p:cNvPr>
          <p:cNvSpPr txBox="1"/>
          <p:nvPr/>
        </p:nvSpPr>
        <p:spPr>
          <a:xfrm>
            <a:off x="6476422" y="4822902"/>
            <a:ext cx="5145714" cy="1477328"/>
          </a:xfrm>
          <a:prstGeom prst="rect">
            <a:avLst/>
          </a:prstGeom>
          <a:noFill/>
          <a:ln>
            <a:solidFill>
              <a:schemeClr val="accent1"/>
            </a:solidFill>
          </a:ln>
        </p:spPr>
        <p:txBody>
          <a:bodyPr wrap="square">
            <a:spAutoFit/>
          </a:bodyPr>
          <a:lstStyle/>
          <a:p>
            <a:pPr algn="just"/>
            <a:r>
              <a:rPr lang="es-MX" dirty="0"/>
              <a:t>Correlación directamente proporcional, por lo que se establece que a mayor DQO mayor medidas de </a:t>
            </a:r>
            <a:r>
              <a:rPr lang="es-MX" dirty="0" err="1"/>
              <a:t>Ct</a:t>
            </a:r>
            <a:r>
              <a:rPr lang="es-MX" dirty="0"/>
              <a:t>, es decir, menor concentración viral. Considerando que el DQO determina el contenido de materia orgánica en el agua residual como marcador indirecto.</a:t>
            </a:r>
            <a:endParaRPr lang="es-EC" dirty="0"/>
          </a:p>
        </p:txBody>
      </p:sp>
    </p:spTree>
    <p:extLst>
      <p:ext uri="{BB962C8B-B14F-4D97-AF65-F5344CB8AC3E}">
        <p14:creationId xmlns:p14="http://schemas.microsoft.com/office/powerpoint/2010/main" val="1697658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pic>
        <p:nvPicPr>
          <p:cNvPr id="3" name="Imagen 2">
            <a:extLst>
              <a:ext uri="{FF2B5EF4-FFF2-40B4-BE49-F238E27FC236}">
                <a16:creationId xmlns:a16="http://schemas.microsoft.com/office/drawing/2014/main" id="{D8EE8550-2F9E-4D39-8281-438B1247EF83}"/>
              </a:ext>
            </a:extLst>
          </p:cNvPr>
          <p:cNvPicPr>
            <a:picLocks noChangeAspect="1"/>
          </p:cNvPicPr>
          <p:nvPr/>
        </p:nvPicPr>
        <p:blipFill>
          <a:blip r:embed="rId5"/>
          <a:stretch>
            <a:fillRect/>
          </a:stretch>
        </p:blipFill>
        <p:spPr>
          <a:xfrm>
            <a:off x="978728" y="1566890"/>
            <a:ext cx="5687116" cy="3026403"/>
          </a:xfrm>
          <a:prstGeom prst="rect">
            <a:avLst/>
          </a:prstGeom>
          <a:ln>
            <a:solidFill>
              <a:schemeClr val="accent1"/>
            </a:solidFill>
          </a:ln>
        </p:spPr>
      </p:pic>
      <p:sp>
        <p:nvSpPr>
          <p:cNvPr id="11" name="CuadroTexto 10">
            <a:extLst>
              <a:ext uri="{FF2B5EF4-FFF2-40B4-BE49-F238E27FC236}">
                <a16:creationId xmlns:a16="http://schemas.microsoft.com/office/drawing/2014/main" id="{34F93EED-C497-42A4-8E5D-B27E25C6B04F}"/>
              </a:ext>
            </a:extLst>
          </p:cNvPr>
          <p:cNvSpPr txBox="1"/>
          <p:nvPr/>
        </p:nvSpPr>
        <p:spPr>
          <a:xfrm>
            <a:off x="6998629" y="2341427"/>
            <a:ext cx="4876800" cy="1477328"/>
          </a:xfrm>
          <a:prstGeom prst="rect">
            <a:avLst/>
          </a:prstGeom>
          <a:noFill/>
          <a:ln>
            <a:solidFill>
              <a:schemeClr val="accent1"/>
            </a:solidFill>
          </a:ln>
        </p:spPr>
        <p:txBody>
          <a:bodyPr wrap="square">
            <a:spAutoFit/>
          </a:bodyPr>
          <a:lstStyle/>
          <a:p>
            <a:pPr algn="just"/>
            <a:r>
              <a:rPr lang="es-MX" dirty="0"/>
              <a:t>Correlación entre E. </a:t>
            </a:r>
            <a:r>
              <a:rPr lang="es-MX" dirty="0" err="1"/>
              <a:t>coli</a:t>
            </a:r>
            <a:r>
              <a:rPr lang="es-MX" dirty="0"/>
              <a:t> como indicador bacteriológico y las medidas de </a:t>
            </a:r>
            <a:r>
              <a:rPr lang="es-MX" dirty="0" err="1"/>
              <a:t>Ct</a:t>
            </a:r>
            <a:r>
              <a:rPr lang="es-MX" dirty="0"/>
              <a:t>, la cual es directamente proporcional, es decir que a mayor carga bacteriana mayor medidas de </a:t>
            </a:r>
            <a:r>
              <a:rPr lang="es-MX" dirty="0" err="1"/>
              <a:t>Ct</a:t>
            </a:r>
            <a:r>
              <a:rPr lang="es-MX" dirty="0"/>
              <a:t>, por lo tanto, menor carga viral. </a:t>
            </a:r>
            <a:endParaRPr lang="es-EC" dirty="0"/>
          </a:p>
        </p:txBody>
      </p:sp>
      <p:sp>
        <p:nvSpPr>
          <p:cNvPr id="17" name="CuadroTexto 16">
            <a:extLst>
              <a:ext uri="{FF2B5EF4-FFF2-40B4-BE49-F238E27FC236}">
                <a16:creationId xmlns:a16="http://schemas.microsoft.com/office/drawing/2014/main" id="{230052C5-6424-4BF4-BBE6-9786B88D6761}"/>
              </a:ext>
            </a:extLst>
          </p:cNvPr>
          <p:cNvSpPr txBox="1"/>
          <p:nvPr/>
        </p:nvSpPr>
        <p:spPr>
          <a:xfrm>
            <a:off x="1815378" y="5263981"/>
            <a:ext cx="8639106" cy="92333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MX" dirty="0"/>
              <a:t>De esta manera los resultados obtenidos en esta investigación nos permiten inferir que varios factores principales como temperatura, materia orgánica y la aparición de bacterias competidoras, afectan a la persistencia del SARS-CoV-2.</a:t>
            </a:r>
            <a:endParaRPr lang="es-EC" dirty="0"/>
          </a:p>
        </p:txBody>
      </p:sp>
    </p:spTree>
    <p:extLst>
      <p:ext uri="{BB962C8B-B14F-4D97-AF65-F5344CB8AC3E}">
        <p14:creationId xmlns:p14="http://schemas.microsoft.com/office/powerpoint/2010/main" val="3318225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7" name="CuadroTexto 6">
            <a:extLst>
              <a:ext uri="{FF2B5EF4-FFF2-40B4-BE49-F238E27FC236}">
                <a16:creationId xmlns:a16="http://schemas.microsoft.com/office/drawing/2014/main" id="{CAAB5CB4-7E16-4A34-9085-A4172BA56FAE}"/>
              </a:ext>
            </a:extLst>
          </p:cNvPr>
          <p:cNvSpPr txBox="1"/>
          <p:nvPr/>
        </p:nvSpPr>
        <p:spPr>
          <a:xfrm>
            <a:off x="263109" y="1255792"/>
            <a:ext cx="11120508" cy="463075"/>
          </a:xfrm>
          <a:prstGeom prst="rect">
            <a:avLst/>
          </a:prstGeom>
          <a:noFill/>
        </p:spPr>
        <p:txBody>
          <a:bodyPr wrap="square">
            <a:spAutoFit/>
          </a:bodyPr>
          <a:lstStyle/>
          <a:p>
            <a:pPr algn="just">
              <a:lnSpc>
                <a:spcPct val="150000"/>
              </a:lnSpc>
              <a:tabLst>
                <a:tab pos="457200" algn="l"/>
              </a:tabLst>
            </a:pPr>
            <a:r>
              <a:rPr lang="es-EC"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Variabilidad de la presencia y concentración de SARS-CoV-2 en los diferentes puntos de muestreo.</a:t>
            </a:r>
            <a:endParaRPr lang="es-EC" sz="1800" dirty="0">
              <a:effectLst/>
              <a:latin typeface="Calibri" panose="020F0502020204030204" pitchFamily="34" charset="0"/>
              <a:ea typeface="Malgun Gothic" panose="020B0503020000020004" pitchFamily="34" charset="-127"/>
              <a:cs typeface="Times New Roman" panose="02020603050405020304" pitchFamily="18" charset="0"/>
            </a:endParaRPr>
          </a:p>
        </p:txBody>
      </p:sp>
      <p:graphicFrame>
        <p:nvGraphicFramePr>
          <p:cNvPr id="8" name="Gráfico 7">
            <a:extLst>
              <a:ext uri="{FF2B5EF4-FFF2-40B4-BE49-F238E27FC236}">
                <a16:creationId xmlns:a16="http://schemas.microsoft.com/office/drawing/2014/main" id="{E7770ABF-D753-4743-A994-D871023D0B9F}"/>
              </a:ext>
            </a:extLst>
          </p:cNvPr>
          <p:cNvGraphicFramePr/>
          <p:nvPr>
            <p:extLst>
              <p:ext uri="{D42A27DB-BD31-4B8C-83A1-F6EECF244321}">
                <p14:modId xmlns:p14="http://schemas.microsoft.com/office/powerpoint/2010/main" val="327971695"/>
              </p:ext>
            </p:extLst>
          </p:nvPr>
        </p:nvGraphicFramePr>
        <p:xfrm>
          <a:off x="465422" y="2220035"/>
          <a:ext cx="6270212" cy="3981981"/>
        </p:xfrm>
        <a:graphic>
          <a:graphicData uri="http://schemas.openxmlformats.org/drawingml/2006/chart">
            <c:chart xmlns:c="http://schemas.openxmlformats.org/drawingml/2006/chart" xmlns:r="http://schemas.openxmlformats.org/officeDocument/2006/relationships" r:id="rId5"/>
          </a:graphicData>
        </a:graphic>
      </p:graphicFrame>
      <p:sp>
        <p:nvSpPr>
          <p:cNvPr id="17" name="CuadroTexto 16">
            <a:extLst>
              <a:ext uri="{FF2B5EF4-FFF2-40B4-BE49-F238E27FC236}">
                <a16:creationId xmlns:a16="http://schemas.microsoft.com/office/drawing/2014/main" id="{89E523AC-C8C8-4D08-AA5D-CD7986E6A3E1}"/>
              </a:ext>
            </a:extLst>
          </p:cNvPr>
          <p:cNvSpPr txBox="1"/>
          <p:nvPr/>
        </p:nvSpPr>
        <p:spPr>
          <a:xfrm>
            <a:off x="7025417" y="2974659"/>
            <a:ext cx="4358200" cy="2862322"/>
          </a:xfrm>
          <a:prstGeom prst="rect">
            <a:avLst/>
          </a:prstGeom>
          <a:noFill/>
          <a:ln>
            <a:solidFill>
              <a:schemeClr val="accent1"/>
            </a:solidFill>
          </a:ln>
        </p:spPr>
        <p:txBody>
          <a:bodyPr wrap="square">
            <a:spAutoFit/>
          </a:bodyPr>
          <a:lstStyle/>
          <a:p>
            <a:pPr algn="just"/>
            <a:r>
              <a:rPr lang="es-MX" dirty="0"/>
              <a:t>Con respecto a la presencia/ausencia de SARS-CoV-2 no existe variación</a:t>
            </a:r>
          </a:p>
          <a:p>
            <a:pPr algn="just"/>
            <a:endParaRPr lang="es-MX" dirty="0"/>
          </a:p>
          <a:p>
            <a:pPr algn="just"/>
            <a:endParaRPr lang="es-MX" dirty="0"/>
          </a:p>
          <a:p>
            <a:pPr algn="just"/>
            <a:r>
              <a:rPr lang="es-MX" dirty="0"/>
              <a:t>Los datos en base al </a:t>
            </a:r>
            <a:r>
              <a:rPr lang="es-MX" dirty="0" err="1"/>
              <a:t>Ct</a:t>
            </a:r>
            <a:r>
              <a:rPr lang="es-MX" dirty="0"/>
              <a:t> revelan que, para febrero los valores oscilan entre 23 y 26; claramente se contempla la presencia de carga viral con una concentración relativamente moderada, mientras que para marzo los valores de oscilan entre 13 y 17</a:t>
            </a:r>
            <a:endParaRPr lang="es-EC" dirty="0"/>
          </a:p>
        </p:txBody>
      </p:sp>
    </p:spTree>
    <p:extLst>
      <p:ext uri="{BB962C8B-B14F-4D97-AF65-F5344CB8AC3E}">
        <p14:creationId xmlns:p14="http://schemas.microsoft.com/office/powerpoint/2010/main" val="2474866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graphicFrame>
        <p:nvGraphicFramePr>
          <p:cNvPr id="7" name="Gráfico 6">
            <a:extLst>
              <a:ext uri="{FF2B5EF4-FFF2-40B4-BE49-F238E27FC236}">
                <a16:creationId xmlns:a16="http://schemas.microsoft.com/office/drawing/2014/main" id="{41F75136-3414-42EC-8F2C-107A7A15E136}"/>
              </a:ext>
            </a:extLst>
          </p:cNvPr>
          <p:cNvGraphicFramePr/>
          <p:nvPr>
            <p:extLst>
              <p:ext uri="{D42A27DB-BD31-4B8C-83A1-F6EECF244321}">
                <p14:modId xmlns:p14="http://schemas.microsoft.com/office/powerpoint/2010/main" val="3033085232"/>
              </p:ext>
            </p:extLst>
          </p:nvPr>
        </p:nvGraphicFramePr>
        <p:xfrm>
          <a:off x="2704353" y="1505892"/>
          <a:ext cx="7315199" cy="3861849"/>
        </p:xfrm>
        <a:graphic>
          <a:graphicData uri="http://schemas.openxmlformats.org/drawingml/2006/chart">
            <c:chart xmlns:c="http://schemas.openxmlformats.org/drawingml/2006/chart" xmlns:r="http://schemas.openxmlformats.org/officeDocument/2006/relationships" r:id="rId5"/>
          </a:graphicData>
        </a:graphic>
      </p:graphicFrame>
      <p:sp>
        <p:nvSpPr>
          <p:cNvPr id="8" name="CuadroTexto 7">
            <a:extLst>
              <a:ext uri="{FF2B5EF4-FFF2-40B4-BE49-F238E27FC236}">
                <a16:creationId xmlns:a16="http://schemas.microsoft.com/office/drawing/2014/main" id="{47825ECF-7ACB-4831-B36A-D9E7C47CED99}"/>
              </a:ext>
            </a:extLst>
          </p:cNvPr>
          <p:cNvSpPr txBox="1"/>
          <p:nvPr/>
        </p:nvSpPr>
        <p:spPr>
          <a:xfrm>
            <a:off x="1192923" y="5697372"/>
            <a:ext cx="9806154" cy="830997"/>
          </a:xfrm>
          <a:prstGeom prst="rect">
            <a:avLst/>
          </a:prstGeom>
          <a:noFill/>
          <a:ln>
            <a:solidFill>
              <a:schemeClr val="accent1"/>
            </a:solidFill>
          </a:ln>
        </p:spPr>
        <p:txBody>
          <a:bodyPr wrap="square">
            <a:spAutoFit/>
          </a:bodyPr>
          <a:lstStyle/>
          <a:p>
            <a:pPr algn="just"/>
            <a:r>
              <a:rPr lang="es-MX" sz="1600" dirty="0"/>
              <a:t>En base a los datos, podemos expresar una relación porcentual para las dos variables entre febrero y marzo, distinguiendo un aumento del 12% en los casos de COVID-19 y un decrecimiento del 35% en las medidas de </a:t>
            </a:r>
            <a:r>
              <a:rPr lang="es-MX" sz="1600" dirty="0" err="1"/>
              <a:t>Ct</a:t>
            </a:r>
            <a:r>
              <a:rPr lang="es-MX" sz="1600" dirty="0"/>
              <a:t>, dando como resultado el aumento de la carga viral.</a:t>
            </a:r>
            <a:endParaRPr lang="es-EC" sz="1600" dirty="0"/>
          </a:p>
        </p:txBody>
      </p:sp>
    </p:spTree>
    <p:extLst>
      <p:ext uri="{BB962C8B-B14F-4D97-AF65-F5344CB8AC3E}">
        <p14:creationId xmlns:p14="http://schemas.microsoft.com/office/powerpoint/2010/main" val="1119358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7" name="Rectángulo 6">
            <a:extLst>
              <a:ext uri="{FF2B5EF4-FFF2-40B4-BE49-F238E27FC236}">
                <a16:creationId xmlns:a16="http://schemas.microsoft.com/office/drawing/2014/main" id="{0650FDF6-9116-4697-93A5-0D31286C8F0E}"/>
              </a:ext>
            </a:extLst>
          </p:cNvPr>
          <p:cNvSpPr/>
          <p:nvPr/>
        </p:nvSpPr>
        <p:spPr>
          <a:xfrm>
            <a:off x="3630757" y="987367"/>
            <a:ext cx="5011821" cy="461665"/>
          </a:xfrm>
          <a:prstGeom prst="rect">
            <a:avLst/>
          </a:prstGeom>
          <a:noFill/>
        </p:spPr>
        <p:txBody>
          <a:bodyPr wrap="none" lIns="91440" tIns="45720" rIns="91440" bIns="45720">
            <a:spAutoFit/>
          </a:bodyPr>
          <a:lstStyle/>
          <a:p>
            <a:pPr algn="ctr"/>
            <a:r>
              <a:rPr lang="es-ES" sz="2400" b="0" cap="none" spc="0" dirty="0">
                <a:ln w="0"/>
                <a:solidFill>
                  <a:schemeClr val="accent1"/>
                </a:solidFill>
                <a:effectLst>
                  <a:outerShdw blurRad="38100" dist="25400" dir="5400000" algn="ctr" rotWithShape="0">
                    <a:srgbClr val="6E747A">
                      <a:alpha val="43000"/>
                    </a:srgbClr>
                  </a:outerShdw>
                </a:effectLst>
              </a:rPr>
              <a:t>CONCLUSIONES Y RECOMENDACIONES</a:t>
            </a:r>
          </a:p>
        </p:txBody>
      </p:sp>
      <p:sp>
        <p:nvSpPr>
          <p:cNvPr id="13" name="CuadroTexto 12">
            <a:extLst>
              <a:ext uri="{FF2B5EF4-FFF2-40B4-BE49-F238E27FC236}">
                <a16:creationId xmlns:a16="http://schemas.microsoft.com/office/drawing/2014/main" id="{65CF715E-1480-4ECD-A7E9-822189204669}"/>
              </a:ext>
            </a:extLst>
          </p:cNvPr>
          <p:cNvSpPr txBox="1"/>
          <p:nvPr/>
        </p:nvSpPr>
        <p:spPr>
          <a:xfrm>
            <a:off x="1186070" y="1988387"/>
            <a:ext cx="9819860" cy="3970318"/>
          </a:xfrm>
          <a:prstGeom prst="rect">
            <a:avLst/>
          </a:prstGeom>
          <a:noFill/>
        </p:spPr>
        <p:txBody>
          <a:bodyPr wrap="square">
            <a:spAutoFit/>
          </a:bodyPr>
          <a:lstStyle/>
          <a:p>
            <a:pPr marL="285750" indent="-285750" algn="just">
              <a:buFont typeface="Arial" panose="020B0604020202020204" pitchFamily="34" charset="0"/>
              <a:buChar char="•"/>
            </a:pPr>
            <a:r>
              <a:rPr lang="es-EC" sz="1800" dirty="0">
                <a:effectLst/>
                <a:latin typeface="Arial" panose="020B0604020202020204" pitchFamily="34" charset="0"/>
                <a:ea typeface="Times New Roman" panose="02020603050405020304" pitchFamily="18" charset="0"/>
                <a:cs typeface="Times New Roman" panose="02020603050405020304" pitchFamily="18" charset="0"/>
              </a:rPr>
              <a:t>En el presente estudio, se ha podido demostrar que existe presencia de material genético viral en las aguas residuales en poblaciones epidemiológicamente activas (casos confirmados de COVID-19). Sin embargo, esto no significa una potencial fuente de infección, ya que la inactivación viral puede darse por características propias de las aguas residuales, así como la distancia de circulación por los sistemas de alcantarillado.</a:t>
            </a:r>
          </a:p>
          <a:p>
            <a:pPr marL="285750" indent="-285750" algn="just">
              <a:buFont typeface="Arial" panose="020B0604020202020204" pitchFamily="34" charset="0"/>
              <a:buChar char="•"/>
            </a:pPr>
            <a:endParaRPr lang="es-EC" sz="1800" dirty="0">
              <a:effectLst/>
              <a:latin typeface="Calibri" panose="020F0502020204030204" pitchFamily="34" charset="0"/>
              <a:ea typeface="Malgun Gothic" panose="020B0503020000020004" pitchFamily="34" charset="-127"/>
              <a:cs typeface="Times New Roman" panose="02020603050405020304" pitchFamily="18" charset="0"/>
            </a:endParaRPr>
          </a:p>
          <a:p>
            <a:pPr marL="285750" indent="-285750" algn="just">
              <a:buFont typeface="Arial" panose="020B0604020202020204" pitchFamily="34" charset="0"/>
              <a:buChar char="•"/>
            </a:pPr>
            <a:r>
              <a:rPr lang="es-EC" sz="1800" dirty="0">
                <a:effectLst/>
                <a:latin typeface="Arial" panose="020B0604020202020204" pitchFamily="34" charset="0"/>
                <a:ea typeface="Times New Roman" panose="02020603050405020304" pitchFamily="18" charset="0"/>
                <a:cs typeface="Times New Roman" panose="02020603050405020304" pitchFamily="18" charset="0"/>
              </a:rPr>
              <a:t>Con respecto al desarrollo técnico, en esta investigación, así como en otros estudios internacionales, se concluye que las técnicas de detección y cuantificación del virus en aguas residuales, especialmente los métodos de concentración y amplificación por PCR, y su validación internacional, son factores clave para implementar la vigilancia ambiental, sin embargo es necesario desarrollar protocolos estandarizados principalmente con respecto al muestreo, como equipos de protección, horas de colecta, cantidad y número de muestras, características físicas, químicas, biológicas, hidrostáticas e hidrodinámicas, aumentando la efectividad del diagnóstico. </a:t>
            </a:r>
            <a:endParaRPr lang="es-EC" sz="18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3125912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7" name="CuadroTexto 6">
            <a:extLst>
              <a:ext uri="{FF2B5EF4-FFF2-40B4-BE49-F238E27FC236}">
                <a16:creationId xmlns:a16="http://schemas.microsoft.com/office/drawing/2014/main" id="{0801DC8F-B143-493D-9513-417CFE3B0D1B}"/>
              </a:ext>
            </a:extLst>
          </p:cNvPr>
          <p:cNvSpPr txBox="1"/>
          <p:nvPr/>
        </p:nvSpPr>
        <p:spPr>
          <a:xfrm>
            <a:off x="834887" y="1793278"/>
            <a:ext cx="10522225" cy="3970318"/>
          </a:xfrm>
          <a:prstGeom prst="rect">
            <a:avLst/>
          </a:prstGeom>
          <a:noFill/>
        </p:spPr>
        <p:txBody>
          <a:bodyPr wrap="square">
            <a:spAutoFit/>
          </a:bodyPr>
          <a:lstStyle/>
          <a:p>
            <a:pPr marL="285750" indent="-285750" algn="just">
              <a:buFont typeface="Arial" panose="020B0604020202020204" pitchFamily="34" charset="0"/>
              <a:buChar char="•"/>
            </a:pPr>
            <a:r>
              <a:rPr lang="es-EC" sz="1800" dirty="0">
                <a:effectLst/>
                <a:latin typeface="Arial" panose="020B0604020202020204" pitchFamily="34" charset="0"/>
                <a:ea typeface="Times New Roman" panose="02020603050405020304" pitchFamily="18" charset="0"/>
                <a:cs typeface="Times New Roman" panose="02020603050405020304" pitchFamily="18" charset="0"/>
              </a:rPr>
              <a:t>No obstante, los métodos que se elijan deben ser sensibles y eficaces, en la presente investigación, se estableció la presencia del virus y una carga viral estimada en aguas residuales, pero aún es necesario profundizar más investigaciones al respecto en áreas locales, que permitan un conocimiento más extenso acerca del comportamiento de permanencia, calidad, cantidad. Además, en regiones donde la red de alcantarillado no es sectorizada o llegan a un punto donde se mezclan las recogidas en diferentes sectores, como en nuestro caso, no puede hacerse un claro seguimiento epidemiológico a través de la vigilancia ambiental.</a:t>
            </a:r>
          </a:p>
          <a:p>
            <a:pPr marL="285750" indent="-285750" algn="just">
              <a:buFont typeface="Arial" panose="020B0604020202020204" pitchFamily="34" charset="0"/>
              <a:buChar char="•"/>
            </a:pPr>
            <a:endParaRPr lang="es-EC" sz="1800" dirty="0">
              <a:effectLst/>
              <a:latin typeface="Calibri" panose="020F0502020204030204" pitchFamily="34" charset="0"/>
              <a:ea typeface="Malgun Gothic" panose="020B0503020000020004" pitchFamily="34" charset="-127"/>
              <a:cs typeface="Times New Roman" panose="02020603050405020304" pitchFamily="18" charset="0"/>
            </a:endParaRPr>
          </a:p>
          <a:p>
            <a:pPr marL="285750" indent="-285750" algn="just">
              <a:buFont typeface="Arial" panose="020B0604020202020204" pitchFamily="34" charset="0"/>
              <a:buChar char="•"/>
            </a:pPr>
            <a:r>
              <a:rPr lang="es-EC" sz="1800" dirty="0">
                <a:effectLst/>
                <a:latin typeface="Arial" panose="020B0604020202020204" pitchFamily="34" charset="0"/>
                <a:ea typeface="Times New Roman" panose="02020603050405020304" pitchFamily="18" charset="0"/>
                <a:cs typeface="Times New Roman" panose="02020603050405020304" pitchFamily="18" charset="0"/>
              </a:rPr>
              <a:t>Se ha logrado establecer que las características de las aguas residuales como microorganismos antagonistas, condiciones ambientales como temperatura, el pH del medio acuoso, presencia de materia orgánica, entre los más importantes, tienen relación con la persistencia y concentración de SARS CoV-2, lo cual se concuerdan con estudios en varios países, convirtiendo esta información en conocimiento con respecto al comportamiento viral, y que de alguna manera puede aprovecharse para implantar métodos de detección.</a:t>
            </a:r>
            <a:endParaRPr lang="es-EC" sz="18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349543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7" name="CuadroTexto 6">
            <a:extLst>
              <a:ext uri="{FF2B5EF4-FFF2-40B4-BE49-F238E27FC236}">
                <a16:creationId xmlns:a16="http://schemas.microsoft.com/office/drawing/2014/main" id="{E3548273-B9CF-44DD-B7B5-904E53633350}"/>
              </a:ext>
            </a:extLst>
          </p:cNvPr>
          <p:cNvSpPr txBox="1"/>
          <p:nvPr/>
        </p:nvSpPr>
        <p:spPr>
          <a:xfrm>
            <a:off x="611137" y="1713729"/>
            <a:ext cx="10969725" cy="3693319"/>
          </a:xfrm>
          <a:prstGeom prst="rect">
            <a:avLst/>
          </a:prstGeom>
          <a:noFill/>
        </p:spPr>
        <p:txBody>
          <a:bodyPr wrap="square">
            <a:spAutoFit/>
          </a:bodyPr>
          <a:lstStyle/>
          <a:p>
            <a:pPr marL="285750" indent="-285750" algn="just">
              <a:buFont typeface="Arial" panose="020B0604020202020204" pitchFamily="34" charset="0"/>
              <a:buChar char="•"/>
            </a:pPr>
            <a:r>
              <a:rPr lang="es-EC" sz="1800" dirty="0">
                <a:effectLst/>
                <a:latin typeface="Arial" panose="020B0604020202020204" pitchFamily="34" charset="0"/>
                <a:ea typeface="Times New Roman" panose="02020603050405020304" pitchFamily="18" charset="0"/>
                <a:cs typeface="Times New Roman" panose="02020603050405020304" pitchFamily="18" charset="0"/>
              </a:rPr>
              <a:t>Tal como otros estudios lo han demostrado, la interacción entre la gestión ambiental y la salud pública se ha convertido en la herramienta del futuro con base en la vigilancia ambiental, logrando mejores estrategias para el análisis de pandemias, epidemias y contaminación del agua, identificando oportunamente infecciones activas por virus respiratorios o de otros tipos, a nivel local, regional y mundial. Esta metodología también abarata costos y proporciona un método de alerta temprana para brotes de COVID-19. Incluso, es posible que este método de detección molecular de SARS CoV-2, pueda ser usado en aquellas poblaciones donde otros métodos diagnósticos no se pudieran aplicar.</a:t>
            </a:r>
          </a:p>
          <a:p>
            <a:pPr marL="285750" indent="-285750" algn="just">
              <a:buFont typeface="Arial" panose="020B0604020202020204" pitchFamily="34" charset="0"/>
              <a:buChar char="•"/>
            </a:pPr>
            <a:endParaRPr lang="es-EC" sz="1800" dirty="0">
              <a:effectLst/>
              <a:latin typeface="Calibri" panose="020F0502020204030204" pitchFamily="34" charset="0"/>
              <a:ea typeface="Malgun Gothic" panose="020B0503020000020004" pitchFamily="34" charset="-127"/>
              <a:cs typeface="Times New Roman" panose="02020603050405020304" pitchFamily="18" charset="0"/>
            </a:endParaRPr>
          </a:p>
          <a:p>
            <a:pPr marL="285750" indent="-285750" algn="just">
              <a:buFont typeface="Arial" panose="020B0604020202020204" pitchFamily="34" charset="0"/>
              <a:buChar char="•"/>
            </a:pPr>
            <a:r>
              <a:rPr lang="es-EC" sz="1800" dirty="0">
                <a:effectLst/>
                <a:latin typeface="Arial" panose="020B0604020202020204" pitchFamily="34" charset="0"/>
                <a:ea typeface="Times New Roman" panose="02020603050405020304" pitchFamily="18" charset="0"/>
                <a:cs typeface="Times New Roman" panose="02020603050405020304" pitchFamily="18" charset="0"/>
              </a:rPr>
              <a:t>En el contexto de la realidad actual, es necesario incentivar y potencializar investigaciones sobre la vigilancia ambiental en aguas residuales como herramienta clave, no solo para gestionar la pandemia, sino también para determinar con mayor rapidez nuevas cepas circulantes del virus, así como la eficacia de las metodologías de erradicación del virus como la vacunación.</a:t>
            </a:r>
          </a:p>
          <a:p>
            <a:pPr marL="285750" indent="-285750" algn="just">
              <a:buFont typeface="Arial" panose="020B0604020202020204" pitchFamily="34" charset="0"/>
              <a:buChar char="•"/>
            </a:pPr>
            <a:endParaRPr lang="es-EC" sz="18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2394202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9" name="CuadroTexto 8">
            <a:extLst>
              <a:ext uri="{FF2B5EF4-FFF2-40B4-BE49-F238E27FC236}">
                <a16:creationId xmlns:a16="http://schemas.microsoft.com/office/drawing/2014/main" id="{1A6D1C08-A192-45D9-93F0-94B2C966A01D}"/>
              </a:ext>
            </a:extLst>
          </p:cNvPr>
          <p:cNvSpPr txBox="1"/>
          <p:nvPr/>
        </p:nvSpPr>
        <p:spPr>
          <a:xfrm>
            <a:off x="920970" y="1826280"/>
            <a:ext cx="9727095" cy="2862322"/>
          </a:xfrm>
          <a:prstGeom prst="rect">
            <a:avLst/>
          </a:prstGeom>
          <a:noFill/>
        </p:spPr>
        <p:txBody>
          <a:bodyPr wrap="square">
            <a:spAutoFit/>
          </a:bodyPr>
          <a:lstStyle/>
          <a:p>
            <a:pPr marL="285750" indent="-285750" algn="just">
              <a:buFont typeface="Arial" panose="020B0604020202020204" pitchFamily="34" charset="0"/>
              <a:buChar char="•"/>
            </a:pPr>
            <a:r>
              <a:rPr lang="es-MX" dirty="0">
                <a:latin typeface="Arial" panose="020B0604020202020204" pitchFamily="34" charset="0"/>
                <a:cs typeface="Arial" panose="020B0604020202020204" pitchFamily="34" charset="0"/>
              </a:rPr>
              <a:t>En otros estudios se ha encontrado una relación existente entre la presencia de SARS-CoV-2 en aguas residuales con otros virus contaminantes, por lo que se hace necesario evaluar el papel que este desempeña en la contaminación ambiental, ya que en la actualidad la normativa ambiental ecuatoriana no considera la presencia de virus como indicador de contaminación en el agua.</a:t>
            </a:r>
          </a:p>
          <a:p>
            <a:pPr marL="285750" indent="-285750" algn="just">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dirty="0">
                <a:latin typeface="Arial" panose="020B0604020202020204" pitchFamily="34" charset="0"/>
                <a:cs typeface="Arial" panose="020B0604020202020204" pitchFamily="34" charset="0"/>
              </a:rPr>
              <a:t>Todo lo descrito apunta a la oportunidad existente para el desarrollo de estudios interdisciplinarios que incluyan interacción epidemiológica con ambiente y sociedad, considerando el factor económico; esto abrirá una amplia información para estrategias más adecuadas en esta nueva normalidad y una adaptación óptima a la misma. </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6250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474" y="1826562"/>
            <a:ext cx="4247864" cy="117241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5890812" y="1602679"/>
            <a:ext cx="4171462" cy="1467127"/>
          </a:xfrm>
          <a:prstGeom prst="rect">
            <a:avLst/>
          </a:prstGeom>
        </p:spPr>
      </p:pic>
      <p:sp>
        <p:nvSpPr>
          <p:cNvPr id="7" name="Rectángulo 6">
            <a:extLst>
              <a:ext uri="{FF2B5EF4-FFF2-40B4-BE49-F238E27FC236}">
                <a16:creationId xmlns:a16="http://schemas.microsoft.com/office/drawing/2014/main" id="{688AC80E-8B5C-47F3-B321-CB56513A42BF}"/>
              </a:ext>
            </a:extLst>
          </p:cNvPr>
          <p:cNvSpPr/>
          <p:nvPr/>
        </p:nvSpPr>
        <p:spPr>
          <a:xfrm>
            <a:off x="3813164" y="493343"/>
            <a:ext cx="4302460" cy="707886"/>
          </a:xfrm>
          <a:prstGeom prst="rect">
            <a:avLst/>
          </a:prstGeom>
          <a:noFill/>
        </p:spPr>
        <p:txBody>
          <a:bodyPr wrap="none" lIns="91440" tIns="45720" rIns="91440" bIns="45720">
            <a:spAutoFit/>
          </a:bodyPr>
          <a:lstStyle/>
          <a:p>
            <a:pPr algn="ctr"/>
            <a:r>
              <a:rPr lang="es-ES" sz="4000" b="0" cap="none" spc="0" dirty="0">
                <a:ln w="0"/>
                <a:solidFill>
                  <a:schemeClr val="accent1"/>
                </a:solidFill>
                <a:effectLst>
                  <a:outerShdw blurRad="38100" dist="25400" dir="5400000" algn="ctr" rotWithShape="0">
                    <a:srgbClr val="6E747A">
                      <a:alpha val="43000"/>
                    </a:srgbClr>
                  </a:outerShdw>
                </a:effectLst>
              </a:rPr>
              <a:t>AGRADECIMIENTOS</a:t>
            </a:r>
          </a:p>
        </p:txBody>
      </p:sp>
      <p:pic>
        <p:nvPicPr>
          <p:cNvPr id="2050" name="Picture 2" descr="Salud Lab">
            <a:extLst>
              <a:ext uri="{FF2B5EF4-FFF2-40B4-BE49-F238E27FC236}">
                <a16:creationId xmlns:a16="http://schemas.microsoft.com/office/drawing/2014/main" id="{4BEE8AAA-91B5-408B-96F4-3A3893B94F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7994" y="3985636"/>
            <a:ext cx="3386413" cy="1388429"/>
          </a:xfrm>
          <a:prstGeom prst="rect">
            <a:avLst/>
          </a:prstGeom>
          <a:noFill/>
          <a:extLst>
            <a:ext uri="{909E8E84-426E-40DD-AFC4-6F175D3DCCD1}">
              <a14:hiddenFill xmlns:a14="http://schemas.microsoft.com/office/drawing/2010/main">
                <a:solidFill>
                  <a:srgbClr val="FFFFFF"/>
                </a:solidFill>
              </a14:hiddenFill>
            </a:ext>
          </a:extLst>
        </p:spPr>
      </p:pic>
      <p:pic>
        <p:nvPicPr>
          <p:cNvPr id="8" name="12 Imagen">
            <a:extLst>
              <a:ext uri="{FF2B5EF4-FFF2-40B4-BE49-F238E27FC236}">
                <a16:creationId xmlns:a16="http://schemas.microsoft.com/office/drawing/2014/main" id="{00000000-0008-0000-0100-00000300000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7464" y="4128931"/>
            <a:ext cx="4514970" cy="1388428"/>
          </a:xfrm>
          <a:prstGeom prst="rect">
            <a:avLst/>
          </a:prstGeom>
          <a:noFill/>
          <a:ln>
            <a:noFill/>
          </a:ln>
        </p:spPr>
      </p:pic>
      <p:pic>
        <p:nvPicPr>
          <p:cNvPr id="9" name="Imagen 8">
            <a:extLst>
              <a:ext uri="{FF2B5EF4-FFF2-40B4-BE49-F238E27FC236}">
                <a16:creationId xmlns:a16="http://schemas.microsoft.com/office/drawing/2014/main" id="{AEF4D9C4-5EFC-4C84-BBD4-1DAFE5E3EF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125" y="4041934"/>
            <a:ext cx="1562422" cy="1562422"/>
          </a:xfrm>
          <a:prstGeom prst="rect">
            <a:avLst/>
          </a:prstGeom>
        </p:spPr>
      </p:pic>
      <p:pic>
        <p:nvPicPr>
          <p:cNvPr id="2052" name="Picture 4" descr="Universidad de... - Universidad de las Fuerzas Armadas ESPE">
            <a:extLst>
              <a:ext uri="{FF2B5EF4-FFF2-40B4-BE49-F238E27FC236}">
                <a16:creationId xmlns:a16="http://schemas.microsoft.com/office/drawing/2014/main" id="{505956E9-4817-4CEF-87A8-33FA409779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32568" y="1602679"/>
            <a:ext cx="1789138" cy="1636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064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9" name="CuadroTexto 8">
            <a:extLst>
              <a:ext uri="{FF2B5EF4-FFF2-40B4-BE49-F238E27FC236}">
                <a16:creationId xmlns:a16="http://schemas.microsoft.com/office/drawing/2014/main" id="{F0F3D237-EBB7-48BE-8622-58B474373988}"/>
              </a:ext>
            </a:extLst>
          </p:cNvPr>
          <p:cNvSpPr txBox="1"/>
          <p:nvPr/>
        </p:nvSpPr>
        <p:spPr>
          <a:xfrm>
            <a:off x="465422" y="2142677"/>
            <a:ext cx="6037060" cy="313932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C" sz="1800" dirty="0">
                <a:effectLst/>
                <a:latin typeface="Arial" panose="020B0604020202020204" pitchFamily="34" charset="0"/>
                <a:ea typeface="Times New Roman" panose="02020603050405020304" pitchFamily="18" charset="0"/>
              </a:rPr>
              <a:t>La Gestión Ambiental es parte</a:t>
            </a:r>
            <a:r>
              <a:rPr lang="es-EC" sz="1800" dirty="0">
                <a:solidFill>
                  <a:srgbClr val="FF0000"/>
                </a:solidFill>
                <a:effectLst/>
                <a:latin typeface="Arial" panose="020B0604020202020204" pitchFamily="34" charset="0"/>
                <a:ea typeface="Times New Roman" panose="02020603050405020304" pitchFamily="18" charset="0"/>
              </a:rPr>
              <a:t> </a:t>
            </a:r>
            <a:r>
              <a:rPr lang="es-EC" sz="1800" dirty="0">
                <a:effectLst/>
                <a:latin typeface="Arial" panose="020B0604020202020204" pitchFamily="34" charset="0"/>
                <a:ea typeface="Times New Roman" panose="02020603050405020304" pitchFamily="18" charset="0"/>
              </a:rPr>
              <a:t>del control de las actividades antropogénicas en la naturaleza. </a:t>
            </a:r>
            <a:r>
              <a:rPr lang="es-EC" dirty="0">
                <a:latin typeface="Arial" panose="020B0604020202020204" pitchFamily="34" charset="0"/>
                <a:ea typeface="Times New Roman" panose="02020603050405020304" pitchFamily="18" charset="0"/>
              </a:rPr>
              <a:t>El desarrollo de </a:t>
            </a:r>
            <a:r>
              <a:rPr lang="es-EC" sz="1800" dirty="0">
                <a:effectLst/>
                <a:latin typeface="Arial" panose="020B0604020202020204" pitchFamily="34" charset="0"/>
                <a:ea typeface="Times New Roman" panose="02020603050405020304" pitchFamily="18" charset="0"/>
              </a:rPr>
              <a:t>programas ambientales</a:t>
            </a:r>
            <a:r>
              <a:rPr lang="es-EC" sz="1800" dirty="0">
                <a:solidFill>
                  <a:srgbClr val="FF0000"/>
                </a:solidFill>
                <a:effectLst/>
                <a:latin typeface="Arial" panose="020B0604020202020204" pitchFamily="34" charset="0"/>
                <a:ea typeface="Times New Roman" panose="02020603050405020304" pitchFamily="18" charset="0"/>
              </a:rPr>
              <a:t> </a:t>
            </a:r>
            <a:r>
              <a:rPr lang="es-EC" sz="1800" dirty="0">
                <a:effectLst/>
                <a:latin typeface="Arial" panose="020B0604020202020204" pitchFamily="34" charset="0"/>
                <a:ea typeface="Times New Roman" panose="02020603050405020304" pitchFamily="18" charset="0"/>
              </a:rPr>
              <a:t>de apoyo epidemiológico en aguas residuales, ha generado una verdadera herramienta de soporte, conocida como Vigilancia Ambiental o Centinela. Varios países han aprovechado esta herramienta para ejecutar planes de seguimiento en diferentes áreas como el uso de estupefacientes, fármacos, desinfectantes, así como enfermedades de origen viral por detección de material genético . </a:t>
            </a:r>
            <a:endParaRPr lang="es-EC" dirty="0"/>
          </a:p>
        </p:txBody>
      </p:sp>
      <p:pic>
        <p:nvPicPr>
          <p:cNvPr id="3" name="Imagen 2" descr="Imagen borrosa de una persona&#10;&#10;Descripción generada automáticamente con confianza baja">
            <a:extLst>
              <a:ext uri="{FF2B5EF4-FFF2-40B4-BE49-F238E27FC236}">
                <a16:creationId xmlns:a16="http://schemas.microsoft.com/office/drawing/2014/main" id="{B6CDD586-B6C2-4253-800C-776E8DB063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5344" y="2335259"/>
            <a:ext cx="4131234" cy="2754156"/>
          </a:xfrm>
          <a:prstGeom prst="rect">
            <a:avLst/>
          </a:prstGeom>
        </p:spPr>
      </p:pic>
    </p:spTree>
    <p:extLst>
      <p:ext uri="{BB962C8B-B14F-4D97-AF65-F5344CB8AC3E}">
        <p14:creationId xmlns:p14="http://schemas.microsoft.com/office/powerpoint/2010/main" val="1598001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Diagrama&#10;&#10;Descripción generada automáticamente">
            <a:extLst>
              <a:ext uri="{FF2B5EF4-FFF2-40B4-BE49-F238E27FC236}">
                <a16:creationId xmlns:a16="http://schemas.microsoft.com/office/drawing/2014/main" id="{E8A36045-ED89-4EFA-9F8F-18C44DDEA8C2}"/>
              </a:ext>
            </a:extLst>
          </p:cNvPr>
          <p:cNvPicPr>
            <a:picLocks noChangeAspect="1"/>
          </p:cNvPicPr>
          <p:nvPr/>
        </p:nvPicPr>
        <p:blipFill rotWithShape="1">
          <a:blip r:embed="rId2">
            <a:extLst>
              <a:ext uri="{28A0092B-C50C-407E-A947-70E740481C1C}">
                <a14:useLocalDpi xmlns:a14="http://schemas.microsoft.com/office/drawing/2010/main" val="0"/>
              </a:ext>
            </a:extLst>
          </a:blip>
          <a:srcRect l="8696" t="16770" r="8550" b="10145"/>
          <a:stretch/>
        </p:blipFill>
        <p:spPr>
          <a:xfrm>
            <a:off x="1616406" y="791817"/>
            <a:ext cx="8587768" cy="5688289"/>
          </a:xfrm>
          <a:prstGeom prst="rect">
            <a:avLst/>
          </a:prstGeom>
        </p:spPr>
      </p:pic>
    </p:spTree>
    <p:extLst>
      <p:ext uri="{BB962C8B-B14F-4D97-AF65-F5344CB8AC3E}">
        <p14:creationId xmlns:p14="http://schemas.microsoft.com/office/powerpoint/2010/main" val="2626188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pic>
        <p:nvPicPr>
          <p:cNvPr id="9" name="Imagen 8" descr="Imagen que contiene Diagrama&#10;&#10;Descripción generada automáticamente">
            <a:extLst>
              <a:ext uri="{FF2B5EF4-FFF2-40B4-BE49-F238E27FC236}">
                <a16:creationId xmlns:a16="http://schemas.microsoft.com/office/drawing/2014/main" id="{3029CFE9-EC1D-4DC1-8F3D-EB005BF8A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8758" y="1422506"/>
            <a:ext cx="3022966" cy="1610741"/>
          </a:xfrm>
          <a:prstGeom prst="rect">
            <a:avLst/>
          </a:prstGeom>
        </p:spPr>
      </p:pic>
      <p:sp>
        <p:nvSpPr>
          <p:cNvPr id="11" name="CuadroTexto 10">
            <a:extLst>
              <a:ext uri="{FF2B5EF4-FFF2-40B4-BE49-F238E27FC236}">
                <a16:creationId xmlns:a16="http://schemas.microsoft.com/office/drawing/2014/main" id="{5213B72B-3A55-4865-B6AC-A7837287AD4A}"/>
              </a:ext>
            </a:extLst>
          </p:cNvPr>
          <p:cNvSpPr txBox="1"/>
          <p:nvPr/>
        </p:nvSpPr>
        <p:spPr>
          <a:xfrm>
            <a:off x="279125" y="1766211"/>
            <a:ext cx="8269357"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EC" sz="1800" dirty="0">
                <a:effectLst/>
                <a:latin typeface="Arial" panose="020B0604020202020204" pitchFamily="34" charset="0"/>
                <a:ea typeface="Times New Roman" panose="02020603050405020304" pitchFamily="18" charset="0"/>
              </a:rPr>
              <a:t>Ante la nueva enfermedad infecciosa de propagación a nivel mundial, con un brote inicial en China en diciembre de 2019, fue etiológicamente relacionada con una nueva cepa de coronavirus y por ello se la denominó COVID-19.</a:t>
            </a:r>
            <a:endParaRPr lang="es-EC" dirty="0">
              <a:latin typeface="Arial" panose="020B060402020202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1E84D3D9-B205-4A99-92F9-B3C34C8C8C7B}"/>
              </a:ext>
            </a:extLst>
          </p:cNvPr>
          <p:cNvPicPr/>
          <p:nvPr/>
        </p:nvPicPr>
        <p:blipFill rotWithShape="1">
          <a:blip r:embed="rId6" cstate="print">
            <a:extLst>
              <a:ext uri="{28A0092B-C50C-407E-A947-70E740481C1C}">
                <a14:useLocalDpi xmlns:a14="http://schemas.microsoft.com/office/drawing/2010/main" val="0"/>
              </a:ext>
            </a:extLst>
          </a:blip>
          <a:srcRect t="-1" b="3402"/>
          <a:stretch/>
        </p:blipFill>
        <p:spPr bwMode="auto">
          <a:xfrm>
            <a:off x="1222995" y="3429000"/>
            <a:ext cx="3884680" cy="2849216"/>
          </a:xfrm>
          <a:prstGeom prst="rect">
            <a:avLst/>
          </a:prstGeom>
          <a:noFill/>
          <a:ln>
            <a:noFill/>
          </a:ln>
          <a:extLst>
            <a:ext uri="{53640926-AAD7-44D8-BBD7-CCE9431645EC}">
              <a14:shadowObscured xmlns:a14="http://schemas.microsoft.com/office/drawing/2010/main"/>
            </a:ext>
          </a:extLst>
        </p:spPr>
      </p:pic>
      <p:sp>
        <p:nvSpPr>
          <p:cNvPr id="2" name="CuadroTexto 1">
            <a:extLst>
              <a:ext uri="{FF2B5EF4-FFF2-40B4-BE49-F238E27FC236}">
                <a16:creationId xmlns:a16="http://schemas.microsoft.com/office/drawing/2014/main" id="{94190DC1-568A-456B-B474-3873DA80B246}"/>
              </a:ext>
            </a:extLst>
          </p:cNvPr>
          <p:cNvSpPr txBox="1"/>
          <p:nvPr/>
        </p:nvSpPr>
        <p:spPr>
          <a:xfrm>
            <a:off x="6202017" y="3604085"/>
            <a:ext cx="388468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MX" dirty="0">
                <a:latin typeface="Arial" panose="020B0604020202020204" pitchFamily="34" charset="0"/>
                <a:cs typeface="Arial" panose="020B0604020202020204" pitchFamily="34" charset="0"/>
              </a:rPr>
              <a:t>Virus ARN monocatenario – 120 nm</a:t>
            </a:r>
            <a:endParaRPr lang="es-EC" dirty="0">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C3B05CBB-C1C4-4A9B-8A0D-83E06F915154}"/>
              </a:ext>
            </a:extLst>
          </p:cNvPr>
          <p:cNvSpPr txBox="1"/>
          <p:nvPr/>
        </p:nvSpPr>
        <p:spPr>
          <a:xfrm>
            <a:off x="6241771" y="4132457"/>
            <a:ext cx="4730226"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MX" dirty="0">
                <a:latin typeface="Arial" panose="020B0604020202020204" pitchFamily="34" charset="0"/>
                <a:cs typeface="Arial" panose="020B0604020202020204" pitchFamily="34" charset="0"/>
              </a:rPr>
              <a:t>Síndrome Agudo Respiratorio (SARS)</a:t>
            </a:r>
            <a:endParaRPr lang="es-EC"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A2F2E232-E7D9-4AB9-B175-6AAD75616090}"/>
              </a:ext>
            </a:extLst>
          </p:cNvPr>
          <p:cNvSpPr txBox="1"/>
          <p:nvPr/>
        </p:nvSpPr>
        <p:spPr>
          <a:xfrm>
            <a:off x="6241771" y="4660829"/>
            <a:ext cx="4730226"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MX" dirty="0">
                <a:latin typeface="Arial" panose="020B0604020202020204" pitchFamily="34" charset="0"/>
                <a:cs typeface="Arial" panose="020B0604020202020204" pitchFamily="34" charset="0"/>
              </a:rPr>
              <a:t>Presencia del virus en heces de pacientes infectados</a:t>
            </a:r>
            <a:endParaRPr lang="es-EC" dirty="0">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9C351A7E-2C42-446B-926F-D191F4B361F4}"/>
              </a:ext>
            </a:extLst>
          </p:cNvPr>
          <p:cNvSpPr txBox="1"/>
          <p:nvPr/>
        </p:nvSpPr>
        <p:spPr>
          <a:xfrm>
            <a:off x="6241771" y="5466200"/>
            <a:ext cx="4730226" cy="646331"/>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s-MX" dirty="0">
                <a:latin typeface="Arial" panose="020B0604020202020204" pitchFamily="34" charset="0"/>
                <a:cs typeface="Arial" panose="020B0604020202020204" pitchFamily="34" charset="0"/>
              </a:rPr>
              <a:t>¿Permanencia del Virus en Aguas Residuales?</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4889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7" name="CuadroTexto 6">
            <a:extLst>
              <a:ext uri="{FF2B5EF4-FFF2-40B4-BE49-F238E27FC236}">
                <a16:creationId xmlns:a16="http://schemas.microsoft.com/office/drawing/2014/main" id="{EDB43587-4789-4E08-AAEC-7B7D8157D682}"/>
              </a:ext>
            </a:extLst>
          </p:cNvPr>
          <p:cNvSpPr txBox="1"/>
          <p:nvPr/>
        </p:nvSpPr>
        <p:spPr>
          <a:xfrm>
            <a:off x="678025" y="2102416"/>
            <a:ext cx="6252862" cy="156966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s-MX" sz="1600" dirty="0">
                <a:latin typeface="Arial" panose="020B0604020202020204" pitchFamily="34" charset="0"/>
                <a:cs typeface="Arial" panose="020B0604020202020204" pitchFamily="34" charset="0"/>
              </a:rPr>
              <a:t>En Latinoamérica existen pocos estudios científicos sobre la presencia del virus en el agua y sus potenciales riesgos. Sin embargo, el tema cobra relevancia por su relación con las descargas de aguas residuales (especialmente las no tratadas), a los ríos, arroyos, lagos, lagunas y embalses de presas, con riesgos potenciales para el medio ambiente y la salud humana </a:t>
            </a:r>
            <a:endParaRPr lang="es-EC" sz="1600"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BFB97859-2836-4541-8F4E-2B59FF163CF5}"/>
              </a:ext>
            </a:extLst>
          </p:cNvPr>
          <p:cNvSpPr txBox="1"/>
          <p:nvPr/>
        </p:nvSpPr>
        <p:spPr>
          <a:xfrm>
            <a:off x="678025" y="4136593"/>
            <a:ext cx="6252862"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s-MX" dirty="0"/>
              <a:t>En el Ecuador, no se han implementado técnicas de vigilancia ambiental frente a COVID-19, pero se han realizado estudios para determinar la presencia de SARS-CoV-2 en aguas residuales en la ciudad de Quito para relacionar con los casos reportados.</a:t>
            </a:r>
          </a:p>
        </p:txBody>
      </p:sp>
      <p:pic>
        <p:nvPicPr>
          <p:cNvPr id="9" name="Imagen 8">
            <a:extLst>
              <a:ext uri="{FF2B5EF4-FFF2-40B4-BE49-F238E27FC236}">
                <a16:creationId xmlns:a16="http://schemas.microsoft.com/office/drawing/2014/main" id="{F9A080EB-F34C-450C-A760-71A5D541A65A}"/>
              </a:ext>
            </a:extLst>
          </p:cNvPr>
          <p:cNvPicPr/>
          <p:nvPr/>
        </p:nvPicPr>
        <p:blipFill rotWithShape="1">
          <a:blip r:embed="rId5">
            <a:extLst>
              <a:ext uri="{28A0092B-C50C-407E-A947-70E740481C1C}">
                <a14:useLocalDpi xmlns:a14="http://schemas.microsoft.com/office/drawing/2010/main" val="0"/>
              </a:ext>
            </a:extLst>
          </a:blip>
          <a:srcRect r="51653"/>
          <a:stretch/>
        </p:blipFill>
        <p:spPr bwMode="auto">
          <a:xfrm>
            <a:off x="7809879" y="1598832"/>
            <a:ext cx="3573738" cy="4960919"/>
          </a:xfrm>
          <a:prstGeom prst="rect">
            <a:avLst/>
          </a:prstGeom>
          <a:noFill/>
          <a:ln>
            <a:noFill/>
          </a:ln>
        </p:spPr>
      </p:pic>
    </p:spTree>
    <p:extLst>
      <p:ext uri="{BB962C8B-B14F-4D97-AF65-F5344CB8AC3E}">
        <p14:creationId xmlns:p14="http://schemas.microsoft.com/office/powerpoint/2010/main" val="1249003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14" name="CuadroTexto 13">
            <a:extLst>
              <a:ext uri="{FF2B5EF4-FFF2-40B4-BE49-F238E27FC236}">
                <a16:creationId xmlns:a16="http://schemas.microsoft.com/office/drawing/2014/main" id="{D4D3D0E1-5139-466C-B64A-54B9A0175884}"/>
              </a:ext>
            </a:extLst>
          </p:cNvPr>
          <p:cNvSpPr txBox="1"/>
          <p:nvPr/>
        </p:nvSpPr>
        <p:spPr>
          <a:xfrm>
            <a:off x="781877" y="1448355"/>
            <a:ext cx="10389705"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C" sz="1800" dirty="0">
                <a:effectLst/>
                <a:latin typeface="Arial" panose="020B0604020202020204" pitchFamily="34" charset="0"/>
                <a:ea typeface="Times New Roman" panose="02020603050405020304" pitchFamily="18" charset="0"/>
              </a:rPr>
              <a:t>La vigilancia de aguas residuales ciertamente no es un sustituto de las pruebas clínicas, pero es una gran manera de complementar la información con la finalidad de establecer posibles casos no detectados de COVID-19 en la comunidad, además permite analizar la circulación del virus en la población</a:t>
            </a:r>
            <a:endParaRPr lang="es-EC" dirty="0"/>
          </a:p>
        </p:txBody>
      </p:sp>
      <p:pic>
        <p:nvPicPr>
          <p:cNvPr id="15" name="Imagen 14">
            <a:extLst>
              <a:ext uri="{FF2B5EF4-FFF2-40B4-BE49-F238E27FC236}">
                <a16:creationId xmlns:a16="http://schemas.microsoft.com/office/drawing/2014/main" id="{6DEB0046-FD7A-4E02-81E9-05ED382D2C8E}"/>
              </a:ext>
            </a:extLst>
          </p:cNvPr>
          <p:cNvPicPr>
            <a:picLocks noChangeAspect="1"/>
          </p:cNvPicPr>
          <p:nvPr/>
        </p:nvPicPr>
        <p:blipFill>
          <a:blip r:embed="rId5"/>
          <a:stretch>
            <a:fillRect/>
          </a:stretch>
        </p:blipFill>
        <p:spPr>
          <a:xfrm>
            <a:off x="2139190" y="2804046"/>
            <a:ext cx="7667419" cy="3890180"/>
          </a:xfrm>
          <a:prstGeom prst="rect">
            <a:avLst/>
          </a:prstGeom>
        </p:spPr>
      </p:pic>
    </p:spTree>
    <p:extLst>
      <p:ext uri="{BB962C8B-B14F-4D97-AF65-F5344CB8AC3E}">
        <p14:creationId xmlns:p14="http://schemas.microsoft.com/office/powerpoint/2010/main" val="779477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9" name="CuadroTexto 8">
            <a:extLst>
              <a:ext uri="{FF2B5EF4-FFF2-40B4-BE49-F238E27FC236}">
                <a16:creationId xmlns:a16="http://schemas.microsoft.com/office/drawing/2014/main" id="{160DBAA1-34DB-4517-A914-BB5FB286E6EE}"/>
              </a:ext>
            </a:extLst>
          </p:cNvPr>
          <p:cNvSpPr txBox="1"/>
          <p:nvPr/>
        </p:nvSpPr>
        <p:spPr>
          <a:xfrm>
            <a:off x="465422" y="2826580"/>
            <a:ext cx="5183110"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MX" dirty="0">
                <a:latin typeface="Arial" panose="020B0604020202020204" pitchFamily="34" charset="0"/>
                <a:cs typeface="Arial" panose="020B0604020202020204" pitchFamily="34" charset="0"/>
              </a:rPr>
              <a:t>Al momento no se ha desarrollado estudios de este tipo ni similares en el área a intervenirse, en el 2020, Ibarra fue una de las ocho ciudades con mayor tasa de crecimiento de infección en el Ecuador. </a:t>
            </a:r>
            <a:endParaRPr lang="es-EC"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421D6AB5-8AD8-4B48-A37E-F8CAAB72DF2B}"/>
              </a:ext>
            </a:extLst>
          </p:cNvPr>
          <p:cNvPicPr>
            <a:picLocks noChangeAspect="1"/>
          </p:cNvPicPr>
          <p:nvPr/>
        </p:nvPicPr>
        <p:blipFill>
          <a:blip r:embed="rId5"/>
          <a:stretch>
            <a:fillRect/>
          </a:stretch>
        </p:blipFill>
        <p:spPr>
          <a:xfrm>
            <a:off x="6456914" y="1265187"/>
            <a:ext cx="4926704" cy="5294565"/>
          </a:xfrm>
          <a:prstGeom prst="rect">
            <a:avLst/>
          </a:prstGeom>
        </p:spPr>
      </p:pic>
    </p:spTree>
    <p:extLst>
      <p:ext uri="{BB962C8B-B14F-4D97-AF65-F5344CB8AC3E}">
        <p14:creationId xmlns:p14="http://schemas.microsoft.com/office/powerpoint/2010/main" val="2015421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9" name="CuadroTexto 8">
            <a:extLst>
              <a:ext uri="{FF2B5EF4-FFF2-40B4-BE49-F238E27FC236}">
                <a16:creationId xmlns:a16="http://schemas.microsoft.com/office/drawing/2014/main" id="{150E034E-44A4-4F13-AE8E-3D38027397A7}"/>
              </a:ext>
            </a:extLst>
          </p:cNvPr>
          <p:cNvSpPr txBox="1"/>
          <p:nvPr/>
        </p:nvSpPr>
        <p:spPr>
          <a:xfrm>
            <a:off x="980661" y="2505670"/>
            <a:ext cx="10230678" cy="923330"/>
          </a:xfrm>
          <a:prstGeom prst="rect">
            <a:avLst/>
          </a:prstGeom>
          <a:noFill/>
        </p:spPr>
        <p:txBody>
          <a:bodyPr wrap="square">
            <a:spAutoFit/>
          </a:bodyPr>
          <a:lstStyle/>
          <a:p>
            <a:pPr algn="just"/>
            <a:r>
              <a:rPr lang="es-MX" dirty="0"/>
              <a:t>La detección molecular de la presencia del virus SARS-CoV-2 y su concentración en aguas residuales, ¿funciona como vigilancia ambiental a fin de dar un seguimiento de la enfermedad COVID-19 en la ciudad de Ibarra.?</a:t>
            </a:r>
            <a:endParaRPr lang="es-EC" dirty="0"/>
          </a:p>
        </p:txBody>
      </p:sp>
      <p:sp>
        <p:nvSpPr>
          <p:cNvPr id="10" name="Rectángulo 9">
            <a:extLst>
              <a:ext uri="{FF2B5EF4-FFF2-40B4-BE49-F238E27FC236}">
                <a16:creationId xmlns:a16="http://schemas.microsoft.com/office/drawing/2014/main" id="{C892E73B-583B-4C0F-95A6-D38568A90C2E}"/>
              </a:ext>
            </a:extLst>
          </p:cNvPr>
          <p:cNvSpPr/>
          <p:nvPr/>
        </p:nvSpPr>
        <p:spPr>
          <a:xfrm>
            <a:off x="980661" y="1554372"/>
            <a:ext cx="5289974" cy="584775"/>
          </a:xfrm>
          <a:prstGeom prst="rect">
            <a:avLst/>
          </a:prstGeom>
          <a:noFill/>
        </p:spPr>
        <p:txBody>
          <a:bodyPr wrap="none" lIns="91440" tIns="45720" rIns="91440" bIns="45720">
            <a:spAutoFit/>
          </a:bodyPr>
          <a:lstStyle/>
          <a:p>
            <a:pPr algn="ctr"/>
            <a:r>
              <a:rPr lang="es-ES" sz="3200" b="0" cap="none" spc="0" dirty="0">
                <a:ln w="0"/>
                <a:solidFill>
                  <a:schemeClr val="accent1"/>
                </a:solidFill>
                <a:effectLst>
                  <a:outerShdw blurRad="38100" dist="25400" dir="5400000" algn="ctr" rotWithShape="0">
                    <a:srgbClr val="6E747A">
                      <a:alpha val="43000"/>
                    </a:srgbClr>
                  </a:outerShdw>
                </a:effectLst>
              </a:rPr>
              <a:t>PREGUNTA DE INVESTIGACIÓN</a:t>
            </a:r>
          </a:p>
        </p:txBody>
      </p:sp>
      <p:pic>
        <p:nvPicPr>
          <p:cNvPr id="8" name="Imagen 7">
            <a:extLst>
              <a:ext uri="{FF2B5EF4-FFF2-40B4-BE49-F238E27FC236}">
                <a16:creationId xmlns:a16="http://schemas.microsoft.com/office/drawing/2014/main" id="{113B58BB-74BE-4FB5-8686-9CF3679B80DC}"/>
              </a:ext>
            </a:extLst>
          </p:cNvPr>
          <p:cNvPicPr>
            <a:picLocks noChangeAspect="1"/>
          </p:cNvPicPr>
          <p:nvPr/>
        </p:nvPicPr>
        <p:blipFill>
          <a:blip r:embed="rId5"/>
          <a:stretch>
            <a:fillRect/>
          </a:stretch>
        </p:blipFill>
        <p:spPr>
          <a:xfrm>
            <a:off x="4565921" y="3494712"/>
            <a:ext cx="4074496" cy="3175254"/>
          </a:xfrm>
          <a:prstGeom prst="rect">
            <a:avLst/>
          </a:prstGeom>
        </p:spPr>
      </p:pic>
    </p:spTree>
    <p:extLst>
      <p:ext uri="{BB962C8B-B14F-4D97-AF65-F5344CB8AC3E}">
        <p14:creationId xmlns:p14="http://schemas.microsoft.com/office/powerpoint/2010/main" val="1997342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4606B58-A41C-4144-972E-AA045DBC98A9}"/>
              </a:ext>
            </a:extLst>
          </p:cNvPr>
          <p:cNvGrpSpPr/>
          <p:nvPr/>
        </p:nvGrpSpPr>
        <p:grpSpPr>
          <a:xfrm>
            <a:off x="0" y="0"/>
            <a:ext cx="12192000" cy="6858000"/>
            <a:chOff x="0" y="0"/>
            <a:chExt cx="12192000" cy="6858000"/>
          </a:xfrm>
        </p:grpSpPr>
        <p:pic>
          <p:nvPicPr>
            <p:cNvPr id="5" name="Picture 4" descr="A close up of a womans face&#10;&#10;Description automatically generated">
              <a:extLst>
                <a:ext uri="{FF2B5EF4-FFF2-40B4-BE49-F238E27FC236}">
                  <a16:creationId xmlns:a16="http://schemas.microsoft.com/office/drawing/2014/main" id="{8D2B8AD9-9ADF-467D-AA4A-654F4A76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SPE | Universidad de las Fuerzas Armadas | Sangolquí">
              <a:extLst>
                <a:ext uri="{FF2B5EF4-FFF2-40B4-BE49-F238E27FC236}">
                  <a16:creationId xmlns:a16="http://schemas.microsoft.com/office/drawing/2014/main" id="{FE4F23DE-F24C-41C0-AA46-DF892470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2" y="351589"/>
              <a:ext cx="2699913" cy="7451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 dibujo animado con letras&#10;&#10;Descripción generada automáticamente con confianza media">
              <a:extLst>
                <a:ext uri="{FF2B5EF4-FFF2-40B4-BE49-F238E27FC236}">
                  <a16:creationId xmlns:a16="http://schemas.microsoft.com/office/drawing/2014/main" id="{CE2B2DBF-77B4-4724-AF1E-F01C6B7A6796}"/>
                </a:ext>
              </a:extLst>
            </p:cNvPr>
            <p:cNvPicPr>
              <a:picLocks noChangeAspect="1"/>
            </p:cNvPicPr>
            <p:nvPr/>
          </p:nvPicPr>
          <p:blipFill rotWithShape="1">
            <a:blip r:embed="rId4">
              <a:extLst>
                <a:ext uri="{28A0092B-C50C-407E-A947-70E740481C1C}">
                  <a14:useLocalDpi xmlns:a14="http://schemas.microsoft.com/office/drawing/2010/main" val="0"/>
                </a:ext>
              </a:extLst>
            </a:blip>
            <a:srcRect t="14743" b="10350"/>
            <a:stretch/>
          </p:blipFill>
          <p:spPr>
            <a:xfrm>
              <a:off x="9437029" y="298248"/>
              <a:ext cx="2422073" cy="851857"/>
            </a:xfrm>
            <a:prstGeom prst="rect">
              <a:avLst/>
            </a:prstGeom>
          </p:spPr>
        </p:pic>
      </p:grpSp>
      <p:sp>
        <p:nvSpPr>
          <p:cNvPr id="7" name="CuadroTexto 6">
            <a:extLst>
              <a:ext uri="{FF2B5EF4-FFF2-40B4-BE49-F238E27FC236}">
                <a16:creationId xmlns:a16="http://schemas.microsoft.com/office/drawing/2014/main" id="{00A2ADAD-9047-4C77-AB6B-C7519FF65A5F}"/>
              </a:ext>
            </a:extLst>
          </p:cNvPr>
          <p:cNvSpPr txBox="1"/>
          <p:nvPr/>
        </p:nvSpPr>
        <p:spPr>
          <a:xfrm>
            <a:off x="371065" y="1602136"/>
            <a:ext cx="10601738" cy="4484497"/>
          </a:xfrm>
          <a:prstGeom prst="rect">
            <a:avLst/>
          </a:prstGeom>
          <a:noFill/>
        </p:spPr>
        <p:txBody>
          <a:bodyPr wrap="square">
            <a:spAutoFit/>
          </a:bodyPr>
          <a:lstStyle/>
          <a:p>
            <a:pPr marL="449580" indent="457200" algn="just">
              <a:lnSpc>
                <a:spcPct val="150000"/>
              </a:lnSpc>
            </a:pPr>
            <a:r>
              <a:rPr lang="es-EC" sz="1600" b="1" dirty="0">
                <a:effectLst/>
                <a:latin typeface="Arial" panose="020B0604020202020204" pitchFamily="34" charset="0"/>
                <a:ea typeface="Times New Roman" panose="02020603050405020304" pitchFamily="18" charset="0"/>
                <a:cs typeface="Times New Roman" panose="02020603050405020304" pitchFamily="18" charset="0"/>
              </a:rPr>
              <a:t>Objetivo </a:t>
            </a:r>
            <a:r>
              <a:rPr lang="es-EC" sz="1600" b="1" dirty="0">
                <a:effectLst/>
                <a:latin typeface="Arial" panose="020B0604020202020204" pitchFamily="34" charset="0"/>
                <a:ea typeface="Malgun Gothic" panose="020B0503020000020004" pitchFamily="34" charset="-127"/>
                <a:cs typeface="Times New Roman" panose="02020603050405020304" pitchFamily="18" charset="0"/>
              </a:rPr>
              <a:t>general</a:t>
            </a:r>
            <a:r>
              <a:rPr lang="es-EC" sz="1600" b="1" dirty="0">
                <a:effectLst/>
                <a:latin typeface="Arial" panose="020B0604020202020204" pitchFamily="34" charset="0"/>
                <a:ea typeface="Times New Roman" panose="02020603050405020304" pitchFamily="18" charset="0"/>
                <a:cs typeface="Times New Roman" panose="02020603050405020304" pitchFamily="18" charset="0"/>
              </a:rPr>
              <a:t> del proyecto</a:t>
            </a:r>
            <a:endParaRPr lang="es-EC" sz="1600" b="1" dirty="0">
              <a:latin typeface="Calibri" panose="020F0502020204030204" pitchFamily="34" charset="0"/>
              <a:ea typeface="Malgun Gothic" panose="020B0503020000020004" pitchFamily="34" charset="-127"/>
              <a:cs typeface="Times New Roman" panose="02020603050405020304" pitchFamily="18" charset="0"/>
            </a:endParaRPr>
          </a:p>
          <a:p>
            <a:pPr marL="449580" indent="457200" algn="just">
              <a:lnSpc>
                <a:spcPct val="150000"/>
              </a:lnSpc>
            </a:pPr>
            <a:endParaRPr lang="es-EC" sz="1600" b="1" dirty="0">
              <a:effectLst/>
              <a:latin typeface="Calibri" panose="020F0502020204030204" pitchFamily="34" charset="0"/>
              <a:ea typeface="Malgun Gothic" panose="020B0503020000020004" pitchFamily="34" charset="-127"/>
              <a:cs typeface="Times New Roman" panose="02020603050405020304" pitchFamily="18" charset="0"/>
            </a:endParaRPr>
          </a:p>
          <a:p>
            <a:pPr marL="735330" indent="-285750" algn="just">
              <a:lnSpc>
                <a:spcPct val="150000"/>
              </a:lnSpc>
              <a:buFont typeface="Arial" panose="020B0604020202020204" pitchFamily="34" charset="0"/>
              <a:buChar char="•"/>
            </a:pPr>
            <a:r>
              <a:rPr lang="es-EC" sz="1600" dirty="0">
                <a:effectLst/>
                <a:latin typeface="Arial" panose="020B0604020202020204" pitchFamily="34" charset="0"/>
                <a:ea typeface="Times New Roman" panose="02020603050405020304" pitchFamily="18" charset="0"/>
                <a:cs typeface="Times New Roman" panose="02020603050405020304" pitchFamily="18" charset="0"/>
              </a:rPr>
              <a:t>Identificar molecularmente SARS-CoV-2 y su concentración en aguas residuales como componente de vigilancia ambiental de la enfermedad COVID-19 en la ciudad de Ibarra.</a:t>
            </a:r>
          </a:p>
          <a:p>
            <a:pPr indent="457200" algn="just">
              <a:lnSpc>
                <a:spcPct val="150000"/>
              </a:lnSpc>
              <a:tabLst>
                <a:tab pos="450215" algn="l"/>
              </a:tabLst>
            </a:pPr>
            <a:endParaRPr lang="es-EC" sz="1600" dirty="0">
              <a:effectLst/>
              <a:latin typeface="Calibri" panose="020F0502020204030204" pitchFamily="34" charset="0"/>
              <a:ea typeface="Malgun Gothic" panose="020B0503020000020004" pitchFamily="34" charset="-127"/>
              <a:cs typeface="Times New Roman" panose="02020603050405020304" pitchFamily="18" charset="0"/>
            </a:endParaRPr>
          </a:p>
          <a:p>
            <a:pPr marL="449580" indent="457200" algn="just">
              <a:lnSpc>
                <a:spcPct val="150000"/>
              </a:lnSpc>
            </a:pPr>
            <a:r>
              <a:rPr lang="es-EC" sz="1600" b="1" dirty="0">
                <a:effectLst/>
                <a:latin typeface="Arial" panose="020B0604020202020204" pitchFamily="34" charset="0"/>
                <a:ea typeface="Times New Roman" panose="02020603050405020304" pitchFamily="18" charset="0"/>
                <a:cs typeface="Times New Roman" panose="02020603050405020304" pitchFamily="18" charset="0"/>
              </a:rPr>
              <a:t>Objetivos específicos del proyecto</a:t>
            </a:r>
            <a:endParaRPr lang="es-EC" sz="1600" b="1" dirty="0">
              <a:effectLst/>
              <a:latin typeface="Calibri" panose="020F0502020204030204" pitchFamily="34" charset="0"/>
              <a:ea typeface="Malgun Gothic" panose="020B0503020000020004" pitchFamily="34" charset="-127"/>
              <a:cs typeface="Times New Roman" panose="02020603050405020304" pitchFamily="18" charset="0"/>
            </a:endParaRPr>
          </a:p>
          <a:p>
            <a:pPr marL="742950" lvl="1" indent="-285750" algn="just">
              <a:lnSpc>
                <a:spcPct val="150000"/>
              </a:lnSpc>
              <a:buFont typeface="Arial" panose="020B0604020202020204" pitchFamily="34" charset="0"/>
              <a:buChar char="•"/>
              <a:tabLst>
                <a:tab pos="450215" algn="l"/>
              </a:tabLst>
            </a:pPr>
            <a:r>
              <a:rPr lang="es-EC" sz="1600" dirty="0">
                <a:effectLst/>
                <a:latin typeface="Arial" panose="020B0604020202020204" pitchFamily="34" charset="0"/>
                <a:ea typeface="Times New Roman" panose="02020603050405020304" pitchFamily="18" charset="0"/>
                <a:cs typeface="Times New Roman" panose="02020603050405020304" pitchFamily="18" charset="0"/>
              </a:rPr>
              <a:t>Determinar la presencia y carga viral (secuencia genética conservada del gen N, gen </a:t>
            </a:r>
            <a:r>
              <a:rPr lang="es-EC" sz="1600" dirty="0" err="1">
                <a:effectLst/>
                <a:latin typeface="Arial" panose="020B0604020202020204" pitchFamily="34" charset="0"/>
                <a:ea typeface="Times New Roman" panose="02020603050405020304" pitchFamily="18" charset="0"/>
                <a:cs typeface="Times New Roman" panose="02020603050405020304" pitchFamily="18" charset="0"/>
              </a:rPr>
              <a:t>RdRP</a:t>
            </a:r>
            <a:r>
              <a:rPr lang="es-EC" sz="1600" dirty="0">
                <a:effectLst/>
                <a:latin typeface="Arial" panose="020B0604020202020204" pitchFamily="34" charset="0"/>
                <a:ea typeface="Times New Roman" panose="02020603050405020304" pitchFamily="18" charset="0"/>
                <a:cs typeface="Times New Roman" panose="02020603050405020304" pitchFamily="18" charset="0"/>
              </a:rPr>
              <a:t> y del gen E) a través de la técnica de RT-q-PCR en las muestras</a:t>
            </a: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 aguas residuales de los </a:t>
            </a:r>
            <a:r>
              <a:rPr lang="es-EC" sz="1600" dirty="0">
                <a:effectLst/>
                <a:latin typeface="Arial" panose="020B0604020202020204" pitchFamily="34" charset="0"/>
                <a:ea typeface="Times New Roman" panose="02020603050405020304" pitchFamily="18" charset="0"/>
                <a:cs typeface="Times New Roman" panose="02020603050405020304" pitchFamily="18" charset="0"/>
              </a:rPr>
              <a:t>colectores establecidos.</a:t>
            </a:r>
            <a:endParaRPr lang="es-EC" sz="1600" dirty="0">
              <a:effectLst/>
              <a:latin typeface="Calibri" panose="020F0502020204030204" pitchFamily="34" charset="0"/>
              <a:ea typeface="Malgun Gothic" panose="020B0503020000020004" pitchFamily="34" charset="-127"/>
              <a:cs typeface="Times New Roman" panose="02020603050405020304" pitchFamily="18" charset="0"/>
            </a:endParaRPr>
          </a:p>
          <a:p>
            <a:pPr marL="742950" lvl="1" indent="-285750" algn="just">
              <a:lnSpc>
                <a:spcPct val="150000"/>
              </a:lnSpc>
              <a:buFont typeface="Arial" panose="020B0604020202020204" pitchFamily="34" charset="0"/>
              <a:buChar char="•"/>
              <a:tabLst>
                <a:tab pos="450215" algn="l"/>
              </a:tabLst>
            </a:pPr>
            <a:r>
              <a:rPr lang="es-EC" sz="1600" dirty="0">
                <a:effectLst/>
                <a:latin typeface="Arial" panose="020B0604020202020204" pitchFamily="34" charset="0"/>
                <a:ea typeface="Times New Roman" panose="02020603050405020304" pitchFamily="18" charset="0"/>
                <a:cs typeface="Times New Roman" panose="02020603050405020304" pitchFamily="18" charset="0"/>
              </a:rPr>
              <a:t>Caracterizar las muestras de aguas residuales mediante parámetros fisicoquímicos y bacteriológicos, para </a:t>
            </a: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determinar condiciones de permanencia del virus en los puntos de muestreo. </a:t>
            </a:r>
            <a:endParaRPr lang="es-EC" sz="1600" dirty="0">
              <a:effectLst/>
              <a:latin typeface="Calibri" panose="020F0502020204030204" pitchFamily="34" charset="0"/>
              <a:ea typeface="Malgun Gothic" panose="020B0503020000020004" pitchFamily="34" charset="-127"/>
              <a:cs typeface="Times New Roman" panose="02020603050405020304" pitchFamily="18" charset="0"/>
            </a:endParaRPr>
          </a:p>
          <a:p>
            <a:pPr marL="742950" lvl="1" indent="-285750" algn="just">
              <a:lnSpc>
                <a:spcPct val="150000"/>
              </a:lnSpc>
              <a:buFont typeface="Arial" panose="020B0604020202020204" pitchFamily="34" charset="0"/>
              <a:buChar char="•"/>
              <a:tabLst>
                <a:tab pos="450215" algn="l"/>
              </a:tabLs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Establecer la variabilidad de la presencia y concentración de SARS-CoV-2 en los diferentes puntos de muestreo (colectores de aguas residuales) como complemento a los datos de salud pública.</a:t>
            </a:r>
            <a:endParaRPr lang="es-EC"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305275194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1731</TotalTime>
  <Words>2118</Words>
  <Application>Microsoft Office PowerPoint</Application>
  <PresentationFormat>Panorámica</PresentationFormat>
  <Paragraphs>126</Paragraphs>
  <Slides>30</Slides>
  <Notes>0</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1</vt:i4>
      </vt:variant>
      <vt:variant>
        <vt:lpstr>Títulos de diapositiva</vt:lpstr>
      </vt:variant>
      <vt:variant>
        <vt:i4>30</vt:i4>
      </vt:variant>
    </vt:vector>
  </HeadingPairs>
  <TitlesOfParts>
    <vt:vector size="35" baseType="lpstr">
      <vt:lpstr>Arial</vt:lpstr>
      <vt:lpstr>Calibri</vt:lpstr>
      <vt:lpstr>Calibri Light</vt:lpstr>
      <vt:lpstr>Tema de Office</vt:lpstr>
      <vt:lpstr>Imagen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SERVICIO DE CAPACITACIÓN PREPARATORIO PARA RENDIR EL EXAMEN DE ACCESO A LA EDUCACIÓN SUPERIOR – RÉGIMEN COSTA (MÓDULO I)</dc:title>
  <dc:creator>DELGADO SALGADO PATRICIO ANDRES</dc:creator>
  <cp:lastModifiedBy>DELGADO SALGADO PATRICIO ANDRES</cp:lastModifiedBy>
  <cp:revision>42</cp:revision>
  <dcterms:created xsi:type="dcterms:W3CDTF">2020-11-23T14:05:53Z</dcterms:created>
  <dcterms:modified xsi:type="dcterms:W3CDTF">2021-09-16T14:33:10Z</dcterms:modified>
</cp:coreProperties>
</file>