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6" r:id="rId4"/>
    <p:sldId id="257" r:id="rId5"/>
    <p:sldId id="264" r:id="rId6"/>
    <p:sldId id="260" r:id="rId7"/>
    <p:sldId id="269" r:id="rId8"/>
    <p:sldId id="266" r:id="rId9"/>
    <p:sldId id="276" r:id="rId10"/>
    <p:sldId id="277" r:id="rId11"/>
    <p:sldId id="268" r:id="rId12"/>
    <p:sldId id="278" r:id="rId13"/>
    <p:sldId id="279" r:id="rId14"/>
    <p:sldId id="280" r:id="rId15"/>
    <p:sldId id="281" r:id="rId16"/>
    <p:sldId id="283" r:id="rId17"/>
    <p:sldId id="284" r:id="rId18"/>
    <p:sldId id="285" r:id="rId19"/>
    <p:sldId id="286" r:id="rId20"/>
    <p:sldId id="287" r:id="rId21"/>
    <p:sldId id="271" r:id="rId22"/>
    <p:sldId id="273" r:id="rId23"/>
    <p:sldId id="288" r:id="rId2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p:scale>
          <a:sx n="64" d="100"/>
          <a:sy n="64" d="100"/>
        </p:scale>
        <p:origin x="88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iagrams/_rels/data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ata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_rels/data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iagrams/_rels/data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iagrams/_rels/data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ata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ata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ata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ata2.xml.rels><?xml version="1.0" encoding="UTF-8" standalone="yes"?>
<Relationships xmlns="http://schemas.openxmlformats.org/package/2006/relationships"><Relationship Id="rId1" Type="http://schemas.openxmlformats.org/officeDocument/2006/relationships/image" Target="../media/image14.png"/></Relationships>
</file>

<file path=ppt/diagrams/_rels/data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ata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ata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ata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ata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3.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rawing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image" Target="../media/image2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rawing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rawing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FCD95D-C064-4AC9-A63D-30A0C3736DE3}" type="doc">
      <dgm:prSet loTypeId="urn:microsoft.com/office/officeart/2005/8/layout/bProcess3" loCatId="process" qsTypeId="urn:microsoft.com/office/officeart/2005/8/quickstyle/simple3" qsCatId="simple" csTypeId="urn:microsoft.com/office/officeart/2005/8/colors/colorful1" csCatId="colorful" phldr="1"/>
      <dgm:spPr/>
      <dgm:t>
        <a:bodyPr/>
        <a:lstStyle/>
        <a:p>
          <a:endParaRPr lang="es-EC"/>
        </a:p>
      </dgm:t>
    </dgm:pt>
    <dgm:pt modelId="{8E32E86A-D093-43A7-B1AE-78CAEA80A49B}">
      <dgm:prSet phldrT="[Texto]"/>
      <dgm:spPr>
        <a:blipFill rotWithShape="0">
          <a:blip xmlns:r="http://schemas.openxmlformats.org/officeDocument/2006/relationships" r:embed="rId1"/>
          <a:stretch>
            <a:fillRect/>
          </a:stretch>
        </a:blipFill>
      </dgm:spPr>
      <dgm:t>
        <a:bodyPr/>
        <a:lstStyle/>
        <a:p>
          <a:endParaRPr lang="es-EC" dirty="0"/>
        </a:p>
      </dgm:t>
    </dgm:pt>
    <dgm:pt modelId="{3DE11F4F-AB63-4E4F-AFFD-9DA9CB807182}" type="parTrans" cxnId="{B6AA2EFC-6978-4892-8E3E-43D3EE98072F}">
      <dgm:prSet/>
      <dgm:spPr/>
      <dgm:t>
        <a:bodyPr/>
        <a:lstStyle/>
        <a:p>
          <a:endParaRPr lang="es-EC"/>
        </a:p>
      </dgm:t>
    </dgm:pt>
    <dgm:pt modelId="{0D76E967-D3C6-4FEA-A55B-59BE9935B129}" type="sibTrans" cxnId="{B6AA2EFC-6978-4892-8E3E-43D3EE98072F}">
      <dgm:prSet/>
      <dgm:spPr/>
      <dgm:t>
        <a:bodyPr/>
        <a:lstStyle/>
        <a:p>
          <a:endParaRPr lang="es-EC"/>
        </a:p>
      </dgm:t>
    </dgm:pt>
    <dgm:pt modelId="{EA28AEF7-E62E-4322-9D7E-6B8A4110BA6B}">
      <dgm:prSet phldrT="[Texto]"/>
      <dgm:spPr>
        <a:blipFill rotWithShape="0">
          <a:blip xmlns:r="http://schemas.openxmlformats.org/officeDocument/2006/relationships" r:embed="rId2"/>
          <a:stretch>
            <a:fillRect/>
          </a:stretch>
        </a:blipFill>
      </dgm:spPr>
      <dgm:t>
        <a:bodyPr/>
        <a:lstStyle/>
        <a:p>
          <a:endParaRPr lang="es-EC" dirty="0"/>
        </a:p>
      </dgm:t>
    </dgm:pt>
    <dgm:pt modelId="{597778D0-9F2B-46A7-A37E-5F28D5CC1DD1}" type="parTrans" cxnId="{B3E59FD4-3E1C-4E12-8ED3-45D0572E9DDD}">
      <dgm:prSet/>
      <dgm:spPr/>
      <dgm:t>
        <a:bodyPr/>
        <a:lstStyle/>
        <a:p>
          <a:endParaRPr lang="es-EC"/>
        </a:p>
      </dgm:t>
    </dgm:pt>
    <dgm:pt modelId="{9349B745-5252-4F8C-A95A-C775B4E46B7B}" type="sibTrans" cxnId="{B3E59FD4-3E1C-4E12-8ED3-45D0572E9DDD}">
      <dgm:prSet/>
      <dgm:spPr/>
      <dgm:t>
        <a:bodyPr/>
        <a:lstStyle/>
        <a:p>
          <a:endParaRPr lang="es-EC"/>
        </a:p>
      </dgm:t>
    </dgm:pt>
    <dgm:pt modelId="{E1BCFD9A-3407-434B-8181-24A28E6F0E18}">
      <dgm:prSet phldrT="[Texto]" custT="1"/>
      <dgm:spPr>
        <a:blipFill rotWithShape="0">
          <a:blip xmlns:r="http://schemas.openxmlformats.org/officeDocument/2006/relationships" r:embed="rId3"/>
          <a:stretch>
            <a:fillRect/>
          </a:stretch>
        </a:blipFill>
      </dgm:spPr>
      <dgm:t>
        <a:bodyPr/>
        <a:lstStyle/>
        <a:p>
          <a:endParaRPr lang="es-ES" sz="2800" b="1" dirty="0" smtClean="0"/>
        </a:p>
        <a:p>
          <a:endParaRPr lang="es-ES" sz="2800" b="1" dirty="0" smtClean="0"/>
        </a:p>
        <a:p>
          <a:endParaRPr lang="es-ES" sz="2800" b="1" dirty="0" smtClean="0"/>
        </a:p>
        <a:p>
          <a:endParaRPr lang="es-ES" sz="2800" b="1" dirty="0" smtClean="0"/>
        </a:p>
      </dgm:t>
    </dgm:pt>
    <dgm:pt modelId="{B1086FA1-298C-4BB0-A97F-4BCF8EDB009B}" type="parTrans" cxnId="{7E24B7C2-E34E-423F-BCE8-1F819F4424D2}">
      <dgm:prSet/>
      <dgm:spPr/>
      <dgm:t>
        <a:bodyPr/>
        <a:lstStyle/>
        <a:p>
          <a:endParaRPr lang="es-EC"/>
        </a:p>
      </dgm:t>
    </dgm:pt>
    <dgm:pt modelId="{1495DFD9-CBFC-4122-AA32-F8F799C00010}" type="sibTrans" cxnId="{7E24B7C2-E34E-423F-BCE8-1F819F4424D2}">
      <dgm:prSet/>
      <dgm:spPr/>
      <dgm:t>
        <a:bodyPr/>
        <a:lstStyle/>
        <a:p>
          <a:endParaRPr lang="es-EC"/>
        </a:p>
      </dgm:t>
    </dgm:pt>
    <dgm:pt modelId="{4E40C981-DE62-4381-9E54-73F3877A7941}">
      <dgm:prSet phldrT="[Texto]"/>
      <dgm:spPr>
        <a:blipFill rotWithShape="0">
          <a:blip xmlns:r="http://schemas.openxmlformats.org/officeDocument/2006/relationships" r:embed="rId4"/>
          <a:stretch>
            <a:fillRect/>
          </a:stretch>
        </a:blipFill>
      </dgm:spPr>
      <dgm:t>
        <a:bodyPr/>
        <a:lstStyle/>
        <a:p>
          <a:endParaRPr lang="es-EC" dirty="0"/>
        </a:p>
      </dgm:t>
    </dgm:pt>
    <dgm:pt modelId="{ACCB65BF-0098-4A2C-987E-8D575147F6DC}" type="sibTrans" cxnId="{AF8AC5D2-0FDD-4D76-A4AB-0FE174B75796}">
      <dgm:prSet/>
      <dgm:spPr/>
      <dgm:t>
        <a:bodyPr/>
        <a:lstStyle/>
        <a:p>
          <a:endParaRPr lang="es-EC"/>
        </a:p>
      </dgm:t>
    </dgm:pt>
    <dgm:pt modelId="{9786CFED-9D97-486F-B1DA-4DE8C9F290EF}" type="parTrans" cxnId="{AF8AC5D2-0FDD-4D76-A4AB-0FE174B75796}">
      <dgm:prSet/>
      <dgm:spPr/>
      <dgm:t>
        <a:bodyPr/>
        <a:lstStyle/>
        <a:p>
          <a:endParaRPr lang="es-EC"/>
        </a:p>
      </dgm:t>
    </dgm:pt>
    <dgm:pt modelId="{4958C4CE-645D-468B-A183-20E3D33BD071}">
      <dgm:prSet phldrT="[Texto]"/>
      <dgm:spPr>
        <a:blipFill rotWithShape="0">
          <a:blip xmlns:r="http://schemas.openxmlformats.org/officeDocument/2006/relationships" r:embed="rId5"/>
          <a:stretch>
            <a:fillRect/>
          </a:stretch>
        </a:blipFill>
      </dgm:spPr>
      <dgm:t>
        <a:bodyPr/>
        <a:lstStyle/>
        <a:p>
          <a:endParaRPr lang="es-EC" dirty="0"/>
        </a:p>
      </dgm:t>
    </dgm:pt>
    <dgm:pt modelId="{6CEF453B-506E-400C-99B5-5A2E5596F3A1}" type="sibTrans" cxnId="{451E085F-A2E8-4265-8174-6872F92781C4}">
      <dgm:prSet/>
      <dgm:spPr/>
      <dgm:t>
        <a:bodyPr/>
        <a:lstStyle/>
        <a:p>
          <a:endParaRPr lang="es-EC"/>
        </a:p>
      </dgm:t>
    </dgm:pt>
    <dgm:pt modelId="{769DFD84-E10E-4A6D-B109-E0067706D0A3}" type="parTrans" cxnId="{451E085F-A2E8-4265-8174-6872F92781C4}">
      <dgm:prSet/>
      <dgm:spPr/>
      <dgm:t>
        <a:bodyPr/>
        <a:lstStyle/>
        <a:p>
          <a:endParaRPr lang="es-EC"/>
        </a:p>
      </dgm:t>
    </dgm:pt>
    <dgm:pt modelId="{A4532969-E219-4E18-A3CA-B678F72CF79E}">
      <dgm:prSet phldrT="[Texto]"/>
      <dgm:spPr>
        <a:blipFill rotWithShape="0">
          <a:blip xmlns:r="http://schemas.openxmlformats.org/officeDocument/2006/relationships" r:embed="rId6"/>
          <a:stretch>
            <a:fillRect/>
          </a:stretch>
        </a:blipFill>
      </dgm:spPr>
      <dgm:t>
        <a:bodyPr/>
        <a:lstStyle/>
        <a:p>
          <a:endParaRPr lang="es-EC" dirty="0"/>
        </a:p>
      </dgm:t>
    </dgm:pt>
    <dgm:pt modelId="{F887385E-6F88-4F81-8D3A-78B873109687}" type="sibTrans" cxnId="{D5AE493F-5191-4966-853F-D623013AB09D}">
      <dgm:prSet/>
      <dgm:spPr/>
      <dgm:t>
        <a:bodyPr/>
        <a:lstStyle/>
        <a:p>
          <a:endParaRPr lang="es-EC"/>
        </a:p>
      </dgm:t>
    </dgm:pt>
    <dgm:pt modelId="{FFF38E9B-AEC7-47C9-B645-A4EA5F98E065}" type="parTrans" cxnId="{D5AE493F-5191-4966-853F-D623013AB09D}">
      <dgm:prSet/>
      <dgm:spPr/>
      <dgm:t>
        <a:bodyPr/>
        <a:lstStyle/>
        <a:p>
          <a:endParaRPr lang="es-EC"/>
        </a:p>
      </dgm:t>
    </dgm:pt>
    <dgm:pt modelId="{9F1439B9-66A5-4520-98AA-FE70BFF8F832}" type="pres">
      <dgm:prSet presAssocID="{5AFCD95D-C064-4AC9-A63D-30A0C3736DE3}" presName="Name0" presStyleCnt="0">
        <dgm:presLayoutVars>
          <dgm:dir/>
          <dgm:resizeHandles val="exact"/>
        </dgm:presLayoutVars>
      </dgm:prSet>
      <dgm:spPr/>
    </dgm:pt>
    <dgm:pt modelId="{728CFDF8-132D-4A1A-B774-051348AFC030}" type="pres">
      <dgm:prSet presAssocID="{A4532969-E219-4E18-A3CA-B678F72CF79E}" presName="node" presStyleLbl="node1" presStyleIdx="0" presStyleCnt="6">
        <dgm:presLayoutVars>
          <dgm:bulletEnabled val="1"/>
        </dgm:presLayoutVars>
      </dgm:prSet>
      <dgm:spPr/>
      <dgm:t>
        <a:bodyPr/>
        <a:lstStyle/>
        <a:p>
          <a:endParaRPr lang="es-EC"/>
        </a:p>
      </dgm:t>
    </dgm:pt>
    <dgm:pt modelId="{B5723FDA-AD0C-405B-878D-29A13005382D}" type="pres">
      <dgm:prSet presAssocID="{F887385E-6F88-4F81-8D3A-78B873109687}" presName="sibTrans" presStyleLbl="sibTrans1D1" presStyleIdx="0" presStyleCnt="5"/>
      <dgm:spPr/>
    </dgm:pt>
    <dgm:pt modelId="{4B15A46C-4EF3-4E6E-9531-4DC14028F8D4}" type="pres">
      <dgm:prSet presAssocID="{F887385E-6F88-4F81-8D3A-78B873109687}" presName="connectorText" presStyleLbl="sibTrans1D1" presStyleIdx="0" presStyleCnt="5"/>
      <dgm:spPr/>
    </dgm:pt>
    <dgm:pt modelId="{9E48A49E-88B9-41BC-BE71-4BB71A5B8A11}" type="pres">
      <dgm:prSet presAssocID="{8E32E86A-D093-43A7-B1AE-78CAEA80A49B}" presName="node" presStyleLbl="node1" presStyleIdx="1" presStyleCnt="6">
        <dgm:presLayoutVars>
          <dgm:bulletEnabled val="1"/>
        </dgm:presLayoutVars>
      </dgm:prSet>
      <dgm:spPr/>
    </dgm:pt>
    <dgm:pt modelId="{BC0CA682-4ED8-4153-9387-A8428200D727}" type="pres">
      <dgm:prSet presAssocID="{0D76E967-D3C6-4FEA-A55B-59BE9935B129}" presName="sibTrans" presStyleLbl="sibTrans1D1" presStyleIdx="1" presStyleCnt="5"/>
      <dgm:spPr/>
    </dgm:pt>
    <dgm:pt modelId="{57A137E1-A35E-498D-B3CF-72AB02CF31B2}" type="pres">
      <dgm:prSet presAssocID="{0D76E967-D3C6-4FEA-A55B-59BE9935B129}" presName="connectorText" presStyleLbl="sibTrans1D1" presStyleIdx="1" presStyleCnt="5"/>
      <dgm:spPr/>
    </dgm:pt>
    <dgm:pt modelId="{E5B18904-AF56-4056-A3AA-5449321D7718}" type="pres">
      <dgm:prSet presAssocID="{EA28AEF7-E62E-4322-9D7E-6B8A4110BA6B}" presName="node" presStyleLbl="node1" presStyleIdx="2" presStyleCnt="6">
        <dgm:presLayoutVars>
          <dgm:bulletEnabled val="1"/>
        </dgm:presLayoutVars>
      </dgm:prSet>
      <dgm:spPr/>
    </dgm:pt>
    <dgm:pt modelId="{FCC4D48A-B743-43C6-845E-89394B97F38C}" type="pres">
      <dgm:prSet presAssocID="{9349B745-5252-4F8C-A95A-C775B4E46B7B}" presName="sibTrans" presStyleLbl="sibTrans1D1" presStyleIdx="2" presStyleCnt="5"/>
      <dgm:spPr/>
    </dgm:pt>
    <dgm:pt modelId="{7D79E55C-8CBA-4A04-9DB0-21032C5491F9}" type="pres">
      <dgm:prSet presAssocID="{9349B745-5252-4F8C-A95A-C775B4E46B7B}" presName="connectorText" presStyleLbl="sibTrans1D1" presStyleIdx="2" presStyleCnt="5"/>
      <dgm:spPr/>
    </dgm:pt>
    <dgm:pt modelId="{4898EF05-9ADA-4AC0-A543-CB8F96992E10}" type="pres">
      <dgm:prSet presAssocID="{4958C4CE-645D-468B-A183-20E3D33BD071}" presName="node" presStyleLbl="node1" presStyleIdx="3" presStyleCnt="6">
        <dgm:presLayoutVars>
          <dgm:bulletEnabled val="1"/>
        </dgm:presLayoutVars>
      </dgm:prSet>
      <dgm:spPr/>
      <dgm:t>
        <a:bodyPr/>
        <a:lstStyle/>
        <a:p>
          <a:endParaRPr lang="es-EC"/>
        </a:p>
      </dgm:t>
    </dgm:pt>
    <dgm:pt modelId="{AA9457D2-61A2-45F8-A3C2-1D4CAE4E4BA9}" type="pres">
      <dgm:prSet presAssocID="{6CEF453B-506E-400C-99B5-5A2E5596F3A1}" presName="sibTrans" presStyleLbl="sibTrans1D1" presStyleIdx="3" presStyleCnt="5"/>
      <dgm:spPr/>
    </dgm:pt>
    <dgm:pt modelId="{F90973E4-33F2-4EC7-8E93-32CED43BFFC4}" type="pres">
      <dgm:prSet presAssocID="{6CEF453B-506E-400C-99B5-5A2E5596F3A1}" presName="connectorText" presStyleLbl="sibTrans1D1" presStyleIdx="3" presStyleCnt="5"/>
      <dgm:spPr/>
    </dgm:pt>
    <dgm:pt modelId="{A69914A7-1172-4F49-AB0D-E8D2F4047A4A}" type="pres">
      <dgm:prSet presAssocID="{E1BCFD9A-3407-434B-8181-24A28E6F0E18}" presName="node" presStyleLbl="node1" presStyleIdx="4" presStyleCnt="6">
        <dgm:presLayoutVars>
          <dgm:bulletEnabled val="1"/>
        </dgm:presLayoutVars>
      </dgm:prSet>
      <dgm:spPr/>
      <dgm:t>
        <a:bodyPr/>
        <a:lstStyle/>
        <a:p>
          <a:endParaRPr lang="es-EC"/>
        </a:p>
      </dgm:t>
    </dgm:pt>
    <dgm:pt modelId="{EF7F9C48-02F5-427D-86A9-690BC86530A1}" type="pres">
      <dgm:prSet presAssocID="{1495DFD9-CBFC-4122-AA32-F8F799C00010}" presName="sibTrans" presStyleLbl="sibTrans1D1" presStyleIdx="4" presStyleCnt="5"/>
      <dgm:spPr/>
    </dgm:pt>
    <dgm:pt modelId="{1C77490B-F933-40D5-B033-84B5ABFA491A}" type="pres">
      <dgm:prSet presAssocID="{1495DFD9-CBFC-4122-AA32-F8F799C00010}" presName="connectorText" presStyleLbl="sibTrans1D1" presStyleIdx="4" presStyleCnt="5"/>
      <dgm:spPr/>
    </dgm:pt>
    <dgm:pt modelId="{98242915-5073-46C8-894C-20E6F5F86450}" type="pres">
      <dgm:prSet presAssocID="{4E40C981-DE62-4381-9E54-73F3877A7941}" presName="node" presStyleLbl="node1" presStyleIdx="5" presStyleCnt="6">
        <dgm:presLayoutVars>
          <dgm:bulletEnabled val="1"/>
        </dgm:presLayoutVars>
      </dgm:prSet>
      <dgm:spPr/>
      <dgm:t>
        <a:bodyPr/>
        <a:lstStyle/>
        <a:p>
          <a:endParaRPr lang="es-EC"/>
        </a:p>
      </dgm:t>
    </dgm:pt>
  </dgm:ptLst>
  <dgm:cxnLst>
    <dgm:cxn modelId="{7E24B7C2-E34E-423F-BCE8-1F819F4424D2}" srcId="{5AFCD95D-C064-4AC9-A63D-30A0C3736DE3}" destId="{E1BCFD9A-3407-434B-8181-24A28E6F0E18}" srcOrd="4" destOrd="0" parTransId="{B1086FA1-298C-4BB0-A97F-4BCF8EDB009B}" sibTransId="{1495DFD9-CBFC-4122-AA32-F8F799C00010}"/>
    <dgm:cxn modelId="{5CC84D7F-F323-4DA4-8BF6-05181AE0D002}" type="presOf" srcId="{0D76E967-D3C6-4FEA-A55B-59BE9935B129}" destId="{BC0CA682-4ED8-4153-9387-A8428200D727}" srcOrd="0" destOrd="0" presId="urn:microsoft.com/office/officeart/2005/8/layout/bProcess3"/>
    <dgm:cxn modelId="{AF8AC5D2-0FDD-4D76-A4AB-0FE174B75796}" srcId="{5AFCD95D-C064-4AC9-A63D-30A0C3736DE3}" destId="{4E40C981-DE62-4381-9E54-73F3877A7941}" srcOrd="5" destOrd="0" parTransId="{9786CFED-9D97-486F-B1DA-4DE8C9F290EF}" sibTransId="{ACCB65BF-0098-4A2C-987E-8D575147F6DC}"/>
    <dgm:cxn modelId="{536148BB-7429-44A2-B577-8BD9BA721AC5}" type="presOf" srcId="{6CEF453B-506E-400C-99B5-5A2E5596F3A1}" destId="{F90973E4-33F2-4EC7-8E93-32CED43BFFC4}" srcOrd="1" destOrd="0" presId="urn:microsoft.com/office/officeart/2005/8/layout/bProcess3"/>
    <dgm:cxn modelId="{F2573959-4507-4333-8512-DD631AB2FB4C}" type="presOf" srcId="{5AFCD95D-C064-4AC9-A63D-30A0C3736DE3}" destId="{9F1439B9-66A5-4520-98AA-FE70BFF8F832}" srcOrd="0" destOrd="0" presId="urn:microsoft.com/office/officeart/2005/8/layout/bProcess3"/>
    <dgm:cxn modelId="{B3E59FD4-3E1C-4E12-8ED3-45D0572E9DDD}" srcId="{5AFCD95D-C064-4AC9-A63D-30A0C3736DE3}" destId="{EA28AEF7-E62E-4322-9D7E-6B8A4110BA6B}" srcOrd="2" destOrd="0" parTransId="{597778D0-9F2B-46A7-A37E-5F28D5CC1DD1}" sibTransId="{9349B745-5252-4F8C-A95A-C775B4E46B7B}"/>
    <dgm:cxn modelId="{91D756FF-24BD-4C53-BE67-0DDAD72DCEE8}" type="presOf" srcId="{8E32E86A-D093-43A7-B1AE-78CAEA80A49B}" destId="{9E48A49E-88B9-41BC-BE71-4BB71A5B8A11}" srcOrd="0" destOrd="0" presId="urn:microsoft.com/office/officeart/2005/8/layout/bProcess3"/>
    <dgm:cxn modelId="{B6AA2EFC-6978-4892-8E3E-43D3EE98072F}" srcId="{5AFCD95D-C064-4AC9-A63D-30A0C3736DE3}" destId="{8E32E86A-D093-43A7-B1AE-78CAEA80A49B}" srcOrd="1" destOrd="0" parTransId="{3DE11F4F-AB63-4E4F-AFFD-9DA9CB807182}" sibTransId="{0D76E967-D3C6-4FEA-A55B-59BE9935B129}"/>
    <dgm:cxn modelId="{11220732-85F9-41AB-A166-11BCAADA193D}" type="presOf" srcId="{F887385E-6F88-4F81-8D3A-78B873109687}" destId="{4B15A46C-4EF3-4E6E-9531-4DC14028F8D4}" srcOrd="1" destOrd="0" presId="urn:microsoft.com/office/officeart/2005/8/layout/bProcess3"/>
    <dgm:cxn modelId="{84F0F0D8-3E63-4F2B-8229-FEFC4230A361}" type="presOf" srcId="{6CEF453B-506E-400C-99B5-5A2E5596F3A1}" destId="{AA9457D2-61A2-45F8-A3C2-1D4CAE4E4BA9}" srcOrd="0" destOrd="0" presId="urn:microsoft.com/office/officeart/2005/8/layout/bProcess3"/>
    <dgm:cxn modelId="{2B48B3CC-3D05-4DDA-BFB3-D0116F0DA3D3}" type="presOf" srcId="{4958C4CE-645D-468B-A183-20E3D33BD071}" destId="{4898EF05-9ADA-4AC0-A543-CB8F96992E10}" srcOrd="0" destOrd="0" presId="urn:microsoft.com/office/officeart/2005/8/layout/bProcess3"/>
    <dgm:cxn modelId="{D5AE493F-5191-4966-853F-D623013AB09D}" srcId="{5AFCD95D-C064-4AC9-A63D-30A0C3736DE3}" destId="{A4532969-E219-4E18-A3CA-B678F72CF79E}" srcOrd="0" destOrd="0" parTransId="{FFF38E9B-AEC7-47C9-B645-A4EA5F98E065}" sibTransId="{F887385E-6F88-4F81-8D3A-78B873109687}"/>
    <dgm:cxn modelId="{1AE75A00-D2AA-4730-8EFA-1339F0F72379}" type="presOf" srcId="{0D76E967-D3C6-4FEA-A55B-59BE9935B129}" destId="{57A137E1-A35E-498D-B3CF-72AB02CF31B2}" srcOrd="1" destOrd="0" presId="urn:microsoft.com/office/officeart/2005/8/layout/bProcess3"/>
    <dgm:cxn modelId="{CD580CDE-16AB-4B61-8727-FA7C078834AB}" type="presOf" srcId="{1495DFD9-CBFC-4122-AA32-F8F799C00010}" destId="{1C77490B-F933-40D5-B033-84B5ABFA491A}" srcOrd="1" destOrd="0" presId="urn:microsoft.com/office/officeart/2005/8/layout/bProcess3"/>
    <dgm:cxn modelId="{829F4EAC-AD06-4586-93B7-01F5B67FDF9C}" type="presOf" srcId="{1495DFD9-CBFC-4122-AA32-F8F799C00010}" destId="{EF7F9C48-02F5-427D-86A9-690BC86530A1}" srcOrd="0" destOrd="0" presId="urn:microsoft.com/office/officeart/2005/8/layout/bProcess3"/>
    <dgm:cxn modelId="{A068F47C-167E-4C02-9E11-94CA957E1877}" type="presOf" srcId="{4E40C981-DE62-4381-9E54-73F3877A7941}" destId="{98242915-5073-46C8-894C-20E6F5F86450}" srcOrd="0" destOrd="0" presId="urn:microsoft.com/office/officeart/2005/8/layout/bProcess3"/>
    <dgm:cxn modelId="{4299B1DB-BA8E-4D1E-8CE3-7BED5BD903E1}" type="presOf" srcId="{E1BCFD9A-3407-434B-8181-24A28E6F0E18}" destId="{A69914A7-1172-4F49-AB0D-E8D2F4047A4A}" srcOrd="0" destOrd="0" presId="urn:microsoft.com/office/officeart/2005/8/layout/bProcess3"/>
    <dgm:cxn modelId="{BEE33F7C-936E-44CF-A4CD-5D5C06D80CE3}" type="presOf" srcId="{9349B745-5252-4F8C-A95A-C775B4E46B7B}" destId="{7D79E55C-8CBA-4A04-9DB0-21032C5491F9}" srcOrd="1" destOrd="0" presId="urn:microsoft.com/office/officeart/2005/8/layout/bProcess3"/>
    <dgm:cxn modelId="{0A3EFFB1-748B-485A-B8C9-B75829A52416}" type="presOf" srcId="{F887385E-6F88-4F81-8D3A-78B873109687}" destId="{B5723FDA-AD0C-405B-878D-29A13005382D}" srcOrd="0" destOrd="0" presId="urn:microsoft.com/office/officeart/2005/8/layout/bProcess3"/>
    <dgm:cxn modelId="{451E085F-A2E8-4265-8174-6872F92781C4}" srcId="{5AFCD95D-C064-4AC9-A63D-30A0C3736DE3}" destId="{4958C4CE-645D-468B-A183-20E3D33BD071}" srcOrd="3" destOrd="0" parTransId="{769DFD84-E10E-4A6D-B109-E0067706D0A3}" sibTransId="{6CEF453B-506E-400C-99B5-5A2E5596F3A1}"/>
    <dgm:cxn modelId="{66228832-E52D-47D7-A71B-824D1D72541A}" type="presOf" srcId="{A4532969-E219-4E18-A3CA-B678F72CF79E}" destId="{728CFDF8-132D-4A1A-B774-051348AFC030}" srcOrd="0" destOrd="0" presId="urn:microsoft.com/office/officeart/2005/8/layout/bProcess3"/>
    <dgm:cxn modelId="{D217DC07-A138-4398-A815-55246CBA6C98}" type="presOf" srcId="{9349B745-5252-4F8C-A95A-C775B4E46B7B}" destId="{FCC4D48A-B743-43C6-845E-89394B97F38C}" srcOrd="0" destOrd="0" presId="urn:microsoft.com/office/officeart/2005/8/layout/bProcess3"/>
    <dgm:cxn modelId="{687878E7-D935-497B-B6FA-6A514C2A0E2F}" type="presOf" srcId="{EA28AEF7-E62E-4322-9D7E-6B8A4110BA6B}" destId="{E5B18904-AF56-4056-A3AA-5449321D7718}" srcOrd="0" destOrd="0" presId="urn:microsoft.com/office/officeart/2005/8/layout/bProcess3"/>
    <dgm:cxn modelId="{BCEB2588-C82B-40EB-ACD1-2386EA8F3E6F}" type="presParOf" srcId="{9F1439B9-66A5-4520-98AA-FE70BFF8F832}" destId="{728CFDF8-132D-4A1A-B774-051348AFC030}" srcOrd="0" destOrd="0" presId="urn:microsoft.com/office/officeart/2005/8/layout/bProcess3"/>
    <dgm:cxn modelId="{A8E879CE-BF7C-49F1-B865-962F3A6EFE17}" type="presParOf" srcId="{9F1439B9-66A5-4520-98AA-FE70BFF8F832}" destId="{B5723FDA-AD0C-405B-878D-29A13005382D}" srcOrd="1" destOrd="0" presId="urn:microsoft.com/office/officeart/2005/8/layout/bProcess3"/>
    <dgm:cxn modelId="{D332CF62-2F16-4AD2-BEEC-88073A40F59D}" type="presParOf" srcId="{B5723FDA-AD0C-405B-878D-29A13005382D}" destId="{4B15A46C-4EF3-4E6E-9531-4DC14028F8D4}" srcOrd="0" destOrd="0" presId="urn:microsoft.com/office/officeart/2005/8/layout/bProcess3"/>
    <dgm:cxn modelId="{7A96AA4C-8E8D-46B5-BF11-A0DE3BA658EB}" type="presParOf" srcId="{9F1439B9-66A5-4520-98AA-FE70BFF8F832}" destId="{9E48A49E-88B9-41BC-BE71-4BB71A5B8A11}" srcOrd="2" destOrd="0" presId="urn:microsoft.com/office/officeart/2005/8/layout/bProcess3"/>
    <dgm:cxn modelId="{D6E13E5A-4F06-40CB-8204-A055FE2C16EB}" type="presParOf" srcId="{9F1439B9-66A5-4520-98AA-FE70BFF8F832}" destId="{BC0CA682-4ED8-4153-9387-A8428200D727}" srcOrd="3" destOrd="0" presId="urn:microsoft.com/office/officeart/2005/8/layout/bProcess3"/>
    <dgm:cxn modelId="{035040A7-95FB-4199-B5A6-636338F7B55C}" type="presParOf" srcId="{BC0CA682-4ED8-4153-9387-A8428200D727}" destId="{57A137E1-A35E-498D-B3CF-72AB02CF31B2}" srcOrd="0" destOrd="0" presId="urn:microsoft.com/office/officeart/2005/8/layout/bProcess3"/>
    <dgm:cxn modelId="{9641CE72-5ABA-4671-AFAD-61A04B694B9D}" type="presParOf" srcId="{9F1439B9-66A5-4520-98AA-FE70BFF8F832}" destId="{E5B18904-AF56-4056-A3AA-5449321D7718}" srcOrd="4" destOrd="0" presId="urn:microsoft.com/office/officeart/2005/8/layout/bProcess3"/>
    <dgm:cxn modelId="{934ECFD2-2CD1-4D44-8E17-2CF291248951}" type="presParOf" srcId="{9F1439B9-66A5-4520-98AA-FE70BFF8F832}" destId="{FCC4D48A-B743-43C6-845E-89394B97F38C}" srcOrd="5" destOrd="0" presId="urn:microsoft.com/office/officeart/2005/8/layout/bProcess3"/>
    <dgm:cxn modelId="{BCB57A8B-BD1B-4840-9A18-6DBDC36C3B28}" type="presParOf" srcId="{FCC4D48A-B743-43C6-845E-89394B97F38C}" destId="{7D79E55C-8CBA-4A04-9DB0-21032C5491F9}" srcOrd="0" destOrd="0" presId="urn:microsoft.com/office/officeart/2005/8/layout/bProcess3"/>
    <dgm:cxn modelId="{A08F60F7-439C-43F7-A298-EABB22B7253F}" type="presParOf" srcId="{9F1439B9-66A5-4520-98AA-FE70BFF8F832}" destId="{4898EF05-9ADA-4AC0-A543-CB8F96992E10}" srcOrd="6" destOrd="0" presId="urn:microsoft.com/office/officeart/2005/8/layout/bProcess3"/>
    <dgm:cxn modelId="{A16442EC-6641-416F-9498-A686C3CA079B}" type="presParOf" srcId="{9F1439B9-66A5-4520-98AA-FE70BFF8F832}" destId="{AA9457D2-61A2-45F8-A3C2-1D4CAE4E4BA9}" srcOrd="7" destOrd="0" presId="urn:microsoft.com/office/officeart/2005/8/layout/bProcess3"/>
    <dgm:cxn modelId="{4F133413-7BE3-4701-B99E-F3C47A68048D}" type="presParOf" srcId="{AA9457D2-61A2-45F8-A3C2-1D4CAE4E4BA9}" destId="{F90973E4-33F2-4EC7-8E93-32CED43BFFC4}" srcOrd="0" destOrd="0" presId="urn:microsoft.com/office/officeart/2005/8/layout/bProcess3"/>
    <dgm:cxn modelId="{8E14CF53-8139-49BA-852E-7D324535F3BB}" type="presParOf" srcId="{9F1439B9-66A5-4520-98AA-FE70BFF8F832}" destId="{A69914A7-1172-4F49-AB0D-E8D2F4047A4A}" srcOrd="8" destOrd="0" presId="urn:microsoft.com/office/officeart/2005/8/layout/bProcess3"/>
    <dgm:cxn modelId="{74013FB5-57A8-45A8-9D81-BDDA0D22C116}" type="presParOf" srcId="{9F1439B9-66A5-4520-98AA-FE70BFF8F832}" destId="{EF7F9C48-02F5-427D-86A9-690BC86530A1}" srcOrd="9" destOrd="0" presId="urn:microsoft.com/office/officeart/2005/8/layout/bProcess3"/>
    <dgm:cxn modelId="{D0438737-8E89-403F-9982-6D1011DB902D}" type="presParOf" srcId="{EF7F9C48-02F5-427D-86A9-690BC86530A1}" destId="{1C77490B-F933-40D5-B033-84B5ABFA491A}" srcOrd="0" destOrd="0" presId="urn:microsoft.com/office/officeart/2005/8/layout/bProcess3"/>
    <dgm:cxn modelId="{2C8F9292-6848-42DA-824A-D956E0CF85A1}" type="presParOf" srcId="{9F1439B9-66A5-4520-98AA-FE70BFF8F832}" destId="{98242915-5073-46C8-894C-20E6F5F86450}"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pPr/>
      <dgm:t>
        <a:bodyPr/>
        <a:lstStyle/>
        <a:p>
          <a:r>
            <a:rPr lang="es-ES" sz="1400" dirty="0" smtClean="0"/>
            <a:t>En la figura 16, de 40 encuestados la gran mayoría respondió que de la producción que sale desde la exportadora el 97 % se va a los distintos mercados internacionales, mientras que solo el 3 % se distribuye en el mercado nacional. Por tal razón el rubro de las rosas se encuentra dentro de los cinco rubros no petroleros más importantes del país, corroborando así con lo expresado por (Ecuador, 2020), donde menciona que alrededor del 4% del producto de las exportadoras se destina al mercado local.</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pPr/>
      <dgm:t>
        <a:bodyPr/>
        <a:lstStyle/>
        <a:p>
          <a:r>
            <a:rPr lang="es-ES" sz="1400" dirty="0" smtClean="0"/>
            <a:t>En la figura 17, se muestra que de 40 empresas exportadoras encuestados el 55 % de ellos se han visto afectados por la pandemia del covid 19 en un grado menor al 10 %, mientras que el 37,5 % se vio afectada en un 10 al 20%. Por lo cual con dichos resultados se comparte lo expresado por (Barros, 2019) “quien enfatizó que el golpe, que ha sido generalizado, lo que ha significado contracción de ventas; reducción de precios, reducción de plantaciones, pérdida de trabajos, entre otros”.</a:t>
          </a:r>
          <a:endParaRPr lang="es-EC" sz="14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14027" custScaleY="85729" custLinFactNeighborX="337" custLinFactNeighborY="-6841"/>
      <dgm:spPr>
        <a:blipFill rotWithShape="1">
          <a:blip xmlns:r="http://schemas.openxmlformats.org/officeDocument/2006/relationships" r:embed="rId1"/>
          <a:stretch>
            <a:fillRect/>
          </a:stretch>
        </a:blipFill>
      </dgm:spPr>
    </dgm:pt>
    <dgm:pt modelId="{2A9CBBC9-6FCC-439B-9EA7-3C895972F22E}" type="pres">
      <dgm:prSet presAssocID="{49EE9D58-2D62-4399-9DAC-B0B4F752DAFA}" presName="Parent" presStyleLbl="node0" presStyleIdx="0" presStyleCnt="2" custScaleX="116227" custScaleY="192175" custLinFactNeighborX="-15830" custLinFactNeighborY="5860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12415" custScaleY="96253" custLinFactNeighborX="-674" custLinFactNeighborY="-15050"/>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99373" custScaleY="210929" custLinFactNeighborX="-12491" custLinFactNeighborY="47989">
        <dgm:presLayoutVars>
          <dgm:bulletEnabled val="1"/>
        </dgm:presLayoutVars>
      </dgm:prSet>
      <dgm:spPr/>
      <dgm:t>
        <a:bodyPr/>
        <a:lstStyle/>
        <a:p>
          <a:endParaRPr lang="es-EC"/>
        </a:p>
      </dgm:t>
    </dgm:pt>
  </dgm:ptLst>
  <dgm:cxnLst>
    <dgm:cxn modelId="{476FFBC9-9611-4FBE-BD61-FA938E0AC187}" srcId="{333E9D40-F471-473E-89CE-D8808A8E05AE}" destId="{49EE9D58-2D62-4399-9DAC-B0B4F752DAFA}" srcOrd="0" destOrd="0" parTransId="{966D17CC-621B-4B7D-B6D7-80D0C9430064}" sibTransId="{51916B53-515E-4B0E-8B8B-B963BCF28D91}"/>
    <dgm:cxn modelId="{28BCAE5F-E4F2-49EA-BB2C-1C74BABEBE25}" type="presOf" srcId="{8FA8180A-D52D-41B4-8D5F-5257C1529FEA}" destId="{8E48B033-7F89-4A20-90C4-F8B979B98D3E}" srcOrd="0" destOrd="0" presId="urn:microsoft.com/office/officeart/2008/layout/BendingPictureCaption"/>
    <dgm:cxn modelId="{2E6965F7-0688-44C5-9ED6-8C683DBD61C2}" type="presOf" srcId="{49EE9D58-2D62-4399-9DAC-B0B4F752DAFA}" destId="{2A9CBBC9-6FCC-439B-9EA7-3C895972F22E}"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2FA189DF-1129-4E12-96A1-7885BBADC27E}" type="presOf" srcId="{333E9D40-F471-473E-89CE-D8808A8E05AE}" destId="{B80C6DCE-81F9-4EEF-B80D-5345EC5E4E31}" srcOrd="0" destOrd="0" presId="urn:microsoft.com/office/officeart/2008/layout/BendingPictureCaption"/>
    <dgm:cxn modelId="{80EA8FB1-0F66-4451-90C6-7A881395138B}" type="presParOf" srcId="{B80C6DCE-81F9-4EEF-B80D-5345EC5E4E31}" destId="{DA6FFD09-1545-4CEA-933D-C2A097BCC0F6}" srcOrd="0" destOrd="0" presId="urn:microsoft.com/office/officeart/2008/layout/BendingPictureCaption"/>
    <dgm:cxn modelId="{59F42F39-6304-4844-8B6D-EDC0F149B84B}" type="presParOf" srcId="{DA6FFD09-1545-4CEA-933D-C2A097BCC0F6}" destId="{055087CD-8EEA-4093-B95C-C7F06DA4CBE9}" srcOrd="0" destOrd="0" presId="urn:microsoft.com/office/officeart/2008/layout/BendingPictureCaption"/>
    <dgm:cxn modelId="{C5423688-33F7-493F-9E92-68DCF6F605AC}" type="presParOf" srcId="{DA6FFD09-1545-4CEA-933D-C2A097BCC0F6}" destId="{2A9CBBC9-6FCC-439B-9EA7-3C895972F22E}" srcOrd="1" destOrd="0" presId="urn:microsoft.com/office/officeart/2008/layout/BendingPictureCaption"/>
    <dgm:cxn modelId="{8D348565-25FE-46EB-B580-44870CB01B73}" type="presParOf" srcId="{B80C6DCE-81F9-4EEF-B80D-5345EC5E4E31}" destId="{F6AE476D-A285-45A6-A73F-82F7F7586ABE}" srcOrd="1" destOrd="0" presId="urn:microsoft.com/office/officeart/2008/layout/BendingPictureCaption"/>
    <dgm:cxn modelId="{3245B1AF-4047-4ADF-9BBE-42B0E7186571}" type="presParOf" srcId="{B80C6DCE-81F9-4EEF-B80D-5345EC5E4E31}" destId="{28426B60-5DAF-4B39-A845-7E690404EF56}" srcOrd="2" destOrd="0" presId="urn:microsoft.com/office/officeart/2008/layout/BendingPictureCaption"/>
    <dgm:cxn modelId="{2072345A-CB32-4DDF-9493-FB64B232F83F}" type="presParOf" srcId="{28426B60-5DAF-4B39-A845-7E690404EF56}" destId="{1D05C58B-DA87-4C14-8434-DC419540ACFA}" srcOrd="0" destOrd="0" presId="urn:microsoft.com/office/officeart/2008/layout/BendingPictureCaption"/>
    <dgm:cxn modelId="{E8B64631-1AA5-423A-88A9-7BFC879FB02A}"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pPr>
        <a:solidFill>
          <a:schemeClr val="accent4">
            <a:lumMod val="20000"/>
            <a:lumOff val="80000"/>
          </a:schemeClr>
        </a:solidFill>
      </dgm:spPr>
      <dgm:t>
        <a:bodyPr/>
        <a:lstStyle/>
        <a:p>
          <a:r>
            <a:rPr lang="es-ES" sz="1600" dirty="0" smtClean="0"/>
            <a:t>Los resultados de esta pregunta muestran en esta figura número 20, que de todos los colores de rosas que se producen en campo el más demandado por el mercado son las rosas de color rojo con 88,3 %; seguida por las rosas de color blanca con el 63,3 %; luego por las rosas de color amarillo con el 33,3 %; las rosas bicolores ocupan el cuarto lugar con un 20% y el quinto lugar las rosas rosadas con el 10 %.</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pPr>
        <a:solidFill>
          <a:schemeClr val="accent4">
            <a:lumMod val="20000"/>
            <a:lumOff val="80000"/>
          </a:schemeClr>
        </a:solidFill>
      </dgm:spPr>
      <dgm:t>
        <a:bodyPr/>
        <a:lstStyle/>
        <a:p>
          <a:r>
            <a:rPr lang="es-ES" sz="1400" dirty="0" smtClean="0"/>
            <a:t>En la figura 21 se refleja que de los 60 productores entrevistados el 98,3 % produce y vende en mayor proporción para el periodo de enero a marzo mientras que el otro 1,7 % produce en periodos de abril a junio. Como era de esperarse en base a los periodos de mayor demanda de los exportadores los productores se verían directamente influenciados dado que en la mayoría de los casos suelen tener similitudes en las demandas de un mercado común considerando que se encuentran dentro del mismo grupo cultural y social donde la demanda aumenta en ciertas fechas de ciertos meses.</a:t>
          </a:r>
          <a:endParaRPr lang="es-EC" sz="14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14027" custScaleY="85729" custLinFactNeighborX="337" custLinFactNeighborY="-6841"/>
      <dgm:spPr>
        <a:blipFill rotWithShape="1">
          <a:blip xmlns:r="http://schemas.openxmlformats.org/officeDocument/2006/relationships" r:embed="rId1"/>
          <a:stretch>
            <a:fillRect/>
          </a:stretch>
        </a:blipFill>
      </dgm:spPr>
    </dgm:pt>
    <dgm:pt modelId="{2A9CBBC9-6FCC-439B-9EA7-3C895972F22E}" type="pres">
      <dgm:prSet presAssocID="{49EE9D58-2D62-4399-9DAC-B0B4F752DAFA}" presName="Parent" presStyleLbl="node0" presStyleIdx="0" presStyleCnt="2" custScaleX="116227" custScaleY="222083" custLinFactNeighborX="-15444" custLinFactNeighborY="6983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12415" custScaleY="96253" custLinFactNeighborX="987" custLinFactNeighborY="-5139"/>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110004" custScaleY="240129" custLinFactNeighborX="-12105" custLinFactNeighborY="78057">
        <dgm:presLayoutVars>
          <dgm:bulletEnabled val="1"/>
        </dgm:presLayoutVars>
      </dgm:prSet>
      <dgm:spPr/>
      <dgm:t>
        <a:bodyPr/>
        <a:lstStyle/>
        <a:p>
          <a:endParaRPr lang="es-EC"/>
        </a:p>
      </dgm:t>
    </dgm:pt>
  </dgm:ptLst>
  <dgm:cxnLst>
    <dgm:cxn modelId="{2183EC95-39AB-4E10-9DFE-12B49FAA8DB7}" type="presOf" srcId="{8FA8180A-D52D-41B4-8D5F-5257C1529FEA}" destId="{8E48B033-7F89-4A20-90C4-F8B979B98D3E}" srcOrd="0" destOrd="0" presId="urn:microsoft.com/office/officeart/2008/layout/BendingPictureCaption"/>
    <dgm:cxn modelId="{9641188D-98C9-4CE0-A56F-78CA3B7C5F94}" type="presOf" srcId="{333E9D40-F471-473E-89CE-D8808A8E05AE}" destId="{B80C6DCE-81F9-4EEF-B80D-5345EC5E4E31}" srcOrd="0" destOrd="0" presId="urn:microsoft.com/office/officeart/2008/layout/BendingPictureCaption"/>
    <dgm:cxn modelId="{476FFBC9-9611-4FBE-BD61-FA938E0AC187}" srcId="{333E9D40-F471-473E-89CE-D8808A8E05AE}" destId="{49EE9D58-2D62-4399-9DAC-B0B4F752DAFA}" srcOrd="0" destOrd="0" parTransId="{966D17CC-621B-4B7D-B6D7-80D0C9430064}" sibTransId="{51916B53-515E-4B0E-8B8B-B963BCF28D91}"/>
    <dgm:cxn modelId="{7C9C5008-E398-473C-9975-022D51B4BE2C}" type="presOf" srcId="{49EE9D58-2D62-4399-9DAC-B0B4F752DAFA}" destId="{2A9CBBC9-6FCC-439B-9EA7-3C895972F22E}"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4F794737-E3F4-4FCB-AC4B-000239C8FA72}" type="presParOf" srcId="{B80C6DCE-81F9-4EEF-B80D-5345EC5E4E31}" destId="{DA6FFD09-1545-4CEA-933D-C2A097BCC0F6}" srcOrd="0" destOrd="0" presId="urn:microsoft.com/office/officeart/2008/layout/BendingPictureCaption"/>
    <dgm:cxn modelId="{AEEE2BD3-11DF-4885-9CA5-3C82E0F32B4F}" type="presParOf" srcId="{DA6FFD09-1545-4CEA-933D-C2A097BCC0F6}" destId="{055087CD-8EEA-4093-B95C-C7F06DA4CBE9}" srcOrd="0" destOrd="0" presId="urn:microsoft.com/office/officeart/2008/layout/BendingPictureCaption"/>
    <dgm:cxn modelId="{FA19125E-89E6-432D-B5DE-56F3CCA4905A}" type="presParOf" srcId="{DA6FFD09-1545-4CEA-933D-C2A097BCC0F6}" destId="{2A9CBBC9-6FCC-439B-9EA7-3C895972F22E}" srcOrd="1" destOrd="0" presId="urn:microsoft.com/office/officeart/2008/layout/BendingPictureCaption"/>
    <dgm:cxn modelId="{7E7ED3EE-E19C-43EE-9969-F3080BB8861D}" type="presParOf" srcId="{B80C6DCE-81F9-4EEF-B80D-5345EC5E4E31}" destId="{F6AE476D-A285-45A6-A73F-82F7F7586ABE}" srcOrd="1" destOrd="0" presId="urn:microsoft.com/office/officeart/2008/layout/BendingPictureCaption"/>
    <dgm:cxn modelId="{B86AB7EF-4744-4235-96DD-0F6121DA1D6A}" type="presParOf" srcId="{B80C6DCE-81F9-4EEF-B80D-5345EC5E4E31}" destId="{28426B60-5DAF-4B39-A845-7E690404EF56}" srcOrd="2" destOrd="0" presId="urn:microsoft.com/office/officeart/2008/layout/BendingPictureCaption"/>
    <dgm:cxn modelId="{DA938FE9-ED15-4DF9-803D-417361EB4763}" type="presParOf" srcId="{28426B60-5DAF-4B39-A845-7E690404EF56}" destId="{1D05C58B-DA87-4C14-8434-DC419540ACFA}" srcOrd="0" destOrd="0" presId="urn:microsoft.com/office/officeart/2008/layout/BendingPictureCaption"/>
    <dgm:cxn modelId="{A7253FD1-2AC6-44C2-861A-B20230FFB23F}"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pPr>
        <a:solidFill>
          <a:schemeClr val="accent4">
            <a:lumMod val="20000"/>
            <a:lumOff val="80000"/>
          </a:schemeClr>
        </a:solidFill>
      </dgm:spPr>
      <dgm:t>
        <a:bodyPr/>
        <a:lstStyle/>
        <a:p>
          <a:r>
            <a:rPr lang="es-ES" sz="1500" dirty="0" smtClean="0"/>
            <a:t>En la figura 22 se determina el destino que tienen las rosas de los productores, en este caso de los 60 encuestados el 91,7 % coincide en que su producción la entregan en exportadoras, mientras que solo el 8,3 % vende sus rosas a mercados minoristas directamente. Por lo cual se corrobora (EXPOFLORES, 2020) donde menciona que el principal canal de compra de los productores son las empresas constituidas que exportan el producto a mercados internacionales</a:t>
          </a:r>
          <a:r>
            <a:rPr lang="es-ES" sz="1400" dirty="0" smtClean="0"/>
            <a:t>.</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pPr>
        <a:solidFill>
          <a:schemeClr val="accent4">
            <a:lumMod val="20000"/>
            <a:lumOff val="80000"/>
          </a:schemeClr>
        </a:solidFill>
      </dgm:spPr>
      <dgm:t>
        <a:bodyPr/>
        <a:lstStyle/>
        <a:p>
          <a:r>
            <a:rPr lang="es-ES" sz="1400" dirty="0" smtClean="0"/>
            <a:t>En la figura 24 se muestra como de los 60 productores de rosas el 35 % toma como amenaza para su producción la baja tecnificación, el 28,3 % manifiesta que el poco manejo hace que la producción baje, mientras que el 26,7 % opina que la exagerada sobreoferta es decir la creación constante de nuevas empresas hacen que el sector se vea amenazado y por ende un 20 % de ellos se vean afectados por la caída de los precios que lo adjuntan a la falta de políticas agrarias regulatorias con un 18,3 % y apenas un 1,7 % de los encuestados toma a factores climáticos como amenaza para la normal producción de rosas de calidad.</a:t>
          </a:r>
          <a:endParaRPr lang="es-EC" sz="14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14027" custScaleY="85729" custLinFactNeighborX="669" custLinFactNeighborY="-11337"/>
      <dgm:spPr>
        <a:blipFill rotWithShape="1">
          <a:blip xmlns:r="http://schemas.openxmlformats.org/officeDocument/2006/relationships" r:embed="rId1"/>
          <a:stretch>
            <a:fillRect/>
          </a:stretch>
        </a:blipFill>
      </dgm:spPr>
    </dgm:pt>
    <dgm:pt modelId="{2A9CBBC9-6FCC-439B-9EA7-3C895972F22E}" type="pres">
      <dgm:prSet presAssocID="{49EE9D58-2D62-4399-9DAC-B0B4F752DAFA}" presName="Parent" presStyleLbl="node0" presStyleIdx="0" presStyleCnt="2" custScaleX="116227" custScaleY="227120" custLinFactNeighborX="-15830" custLinFactNeighborY="5860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12415" custScaleY="96253" custLinFactNeighborX="-2335" custLinFactNeighborY="-15029"/>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110004" custScaleY="240129" custLinFactNeighborX="-13648" custLinFactNeighborY="70036">
        <dgm:presLayoutVars>
          <dgm:bulletEnabled val="1"/>
        </dgm:presLayoutVars>
      </dgm:prSet>
      <dgm:spPr/>
      <dgm:t>
        <a:bodyPr/>
        <a:lstStyle/>
        <a:p>
          <a:endParaRPr lang="es-EC"/>
        </a:p>
      </dgm:t>
    </dgm:pt>
  </dgm:ptLst>
  <dgm:cxnLst>
    <dgm:cxn modelId="{476FFBC9-9611-4FBE-BD61-FA938E0AC187}" srcId="{333E9D40-F471-473E-89CE-D8808A8E05AE}" destId="{49EE9D58-2D62-4399-9DAC-B0B4F752DAFA}" srcOrd="0" destOrd="0" parTransId="{966D17CC-621B-4B7D-B6D7-80D0C9430064}" sibTransId="{51916B53-515E-4B0E-8B8B-B963BCF28D91}"/>
    <dgm:cxn modelId="{45AA91FF-F7FD-4691-AA33-6B6941576D0D}" srcId="{333E9D40-F471-473E-89CE-D8808A8E05AE}" destId="{8FA8180A-D52D-41B4-8D5F-5257C1529FEA}" srcOrd="1" destOrd="0" parTransId="{13A5D618-E581-45BB-A2B0-A8E80C23C559}" sibTransId="{DA9BAE52-C46C-496F-B9DC-C56CDF063E25}"/>
    <dgm:cxn modelId="{8DFE8384-4F78-4D9D-9999-161556AA9AA3}" type="presOf" srcId="{49EE9D58-2D62-4399-9DAC-B0B4F752DAFA}" destId="{2A9CBBC9-6FCC-439B-9EA7-3C895972F22E}" srcOrd="0" destOrd="0" presId="urn:microsoft.com/office/officeart/2008/layout/BendingPictureCaption"/>
    <dgm:cxn modelId="{62446258-B682-4CA2-A0A1-23F9848FBC33}" type="presOf" srcId="{8FA8180A-D52D-41B4-8D5F-5257C1529FEA}" destId="{8E48B033-7F89-4A20-90C4-F8B979B98D3E}" srcOrd="0" destOrd="0" presId="urn:microsoft.com/office/officeart/2008/layout/BendingPictureCaption"/>
    <dgm:cxn modelId="{058EBA5B-A994-428A-9A01-EEBF42EAF81B}" type="presOf" srcId="{333E9D40-F471-473E-89CE-D8808A8E05AE}" destId="{B80C6DCE-81F9-4EEF-B80D-5345EC5E4E31}" srcOrd="0" destOrd="0" presId="urn:microsoft.com/office/officeart/2008/layout/BendingPictureCaption"/>
    <dgm:cxn modelId="{FC1D1A11-738B-4100-9940-727CCF545785}" type="presParOf" srcId="{B80C6DCE-81F9-4EEF-B80D-5345EC5E4E31}" destId="{DA6FFD09-1545-4CEA-933D-C2A097BCC0F6}" srcOrd="0" destOrd="0" presId="urn:microsoft.com/office/officeart/2008/layout/BendingPictureCaption"/>
    <dgm:cxn modelId="{D7412E49-4E98-4187-BBEA-D031AEB496AF}" type="presParOf" srcId="{DA6FFD09-1545-4CEA-933D-C2A097BCC0F6}" destId="{055087CD-8EEA-4093-B95C-C7F06DA4CBE9}" srcOrd="0" destOrd="0" presId="urn:microsoft.com/office/officeart/2008/layout/BendingPictureCaption"/>
    <dgm:cxn modelId="{CE929DA4-8D2C-4843-AC1A-B5A001F86873}" type="presParOf" srcId="{DA6FFD09-1545-4CEA-933D-C2A097BCC0F6}" destId="{2A9CBBC9-6FCC-439B-9EA7-3C895972F22E}" srcOrd="1" destOrd="0" presId="urn:microsoft.com/office/officeart/2008/layout/BendingPictureCaption"/>
    <dgm:cxn modelId="{78D81EE3-7527-48D1-9BC4-9F9B3457E803}" type="presParOf" srcId="{B80C6DCE-81F9-4EEF-B80D-5345EC5E4E31}" destId="{F6AE476D-A285-45A6-A73F-82F7F7586ABE}" srcOrd="1" destOrd="0" presId="urn:microsoft.com/office/officeart/2008/layout/BendingPictureCaption"/>
    <dgm:cxn modelId="{FC5E6410-69D1-4E9F-922C-0720454EDF78}" type="presParOf" srcId="{B80C6DCE-81F9-4EEF-B80D-5345EC5E4E31}" destId="{28426B60-5DAF-4B39-A845-7E690404EF56}" srcOrd="2" destOrd="0" presId="urn:microsoft.com/office/officeart/2008/layout/BendingPictureCaption"/>
    <dgm:cxn modelId="{F6257351-FE2C-492F-9650-5D5586589951}" type="presParOf" srcId="{28426B60-5DAF-4B39-A845-7E690404EF56}" destId="{1D05C58B-DA87-4C14-8434-DC419540ACFA}" srcOrd="0" destOrd="0" presId="urn:microsoft.com/office/officeart/2008/layout/BendingPictureCaption"/>
    <dgm:cxn modelId="{488BC8B8-29A0-4224-B868-86BBFE03A85B}"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pPr>
        <a:solidFill>
          <a:schemeClr val="accent4">
            <a:lumMod val="20000"/>
            <a:lumOff val="80000"/>
          </a:schemeClr>
        </a:solidFill>
      </dgm:spPr>
      <dgm:t>
        <a:bodyPr/>
        <a:lstStyle/>
        <a:p>
          <a:r>
            <a:rPr lang="es-ES" sz="1600" dirty="0" smtClean="0"/>
            <a:t>En esta figura se refleja que el 96,7 % de los productores sacan producción en intervalos de 1 a 3 veces por semana y el 1,7 % sacan producción de 3 a 6 veces y otros todos los días, por lo cual se ratifica que son pequeños y medianos productores, pero que sin duda aportan significativamente al rubro de rosas..</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pPr>
        <a:solidFill>
          <a:schemeClr val="accent4">
            <a:lumMod val="20000"/>
            <a:lumOff val="80000"/>
          </a:schemeClr>
        </a:solidFill>
      </dgm:spPr>
      <dgm:t>
        <a:bodyPr/>
        <a:lstStyle/>
        <a:p>
          <a:r>
            <a:rPr lang="es-ES" sz="1500" dirty="0" smtClean="0"/>
            <a:t>En la figura 27 se muestra la afectación a causa de la pandemia del covid 19 que en el caso de algunas empresas de productores la afectación asciende a más del 45 % de su producción e ingresos, en otros casos se torna entre el 30-40 % de afectación con un 21,7 % de entrevistados, en menor grado de afectación de entre 1-15 % con el 18,3 % entrevistados y un 15 % de productores con afectación del 15-30 %.</a:t>
          </a:r>
          <a:endParaRPr lang="es-EC" sz="15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14027" custScaleY="85729" custLinFactNeighborX="669" custLinFactNeighborY="-11337"/>
      <dgm:spPr>
        <a:blipFill rotWithShape="1">
          <a:blip xmlns:r="http://schemas.openxmlformats.org/officeDocument/2006/relationships" r:embed="rId1"/>
          <a:stretch>
            <a:fillRect/>
          </a:stretch>
        </a:blipFill>
      </dgm:spPr>
    </dgm:pt>
    <dgm:pt modelId="{2A9CBBC9-6FCC-439B-9EA7-3C895972F22E}" type="pres">
      <dgm:prSet presAssocID="{49EE9D58-2D62-4399-9DAC-B0B4F752DAFA}" presName="Parent" presStyleLbl="node0" presStyleIdx="0" presStyleCnt="2" custScaleX="108126" custScaleY="227120" custLinFactNeighborX="-15830" custLinFactNeighborY="5860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12415" custScaleY="96253" custLinFactNeighborX="-2335" custLinFactNeighborY="-15029"/>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104194" custScaleY="240129" custLinFactNeighborX="-13648" custLinFactNeighborY="70036">
        <dgm:presLayoutVars>
          <dgm:bulletEnabled val="1"/>
        </dgm:presLayoutVars>
      </dgm:prSet>
      <dgm:spPr/>
      <dgm:t>
        <a:bodyPr/>
        <a:lstStyle/>
        <a:p>
          <a:endParaRPr lang="es-EC"/>
        </a:p>
      </dgm:t>
    </dgm:pt>
  </dgm:ptLst>
  <dgm:cxnLst>
    <dgm:cxn modelId="{476FFBC9-9611-4FBE-BD61-FA938E0AC187}" srcId="{333E9D40-F471-473E-89CE-D8808A8E05AE}" destId="{49EE9D58-2D62-4399-9DAC-B0B4F752DAFA}" srcOrd="0" destOrd="0" parTransId="{966D17CC-621B-4B7D-B6D7-80D0C9430064}" sibTransId="{51916B53-515E-4B0E-8B8B-B963BCF28D91}"/>
    <dgm:cxn modelId="{5C42C384-26AA-40A4-AF9B-C5E5DB847AD6}" type="presOf" srcId="{49EE9D58-2D62-4399-9DAC-B0B4F752DAFA}" destId="{2A9CBBC9-6FCC-439B-9EA7-3C895972F22E}"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22E8DF9B-BE82-4845-946D-39E52C349C0B}" type="presOf" srcId="{333E9D40-F471-473E-89CE-D8808A8E05AE}" destId="{B80C6DCE-81F9-4EEF-B80D-5345EC5E4E31}" srcOrd="0" destOrd="0" presId="urn:microsoft.com/office/officeart/2008/layout/BendingPictureCaption"/>
    <dgm:cxn modelId="{9B2703AE-E9C0-4545-9799-BBF26FE9E9E3}" type="presOf" srcId="{8FA8180A-D52D-41B4-8D5F-5257C1529FEA}" destId="{8E48B033-7F89-4A20-90C4-F8B979B98D3E}" srcOrd="0" destOrd="0" presId="urn:microsoft.com/office/officeart/2008/layout/BendingPictureCaption"/>
    <dgm:cxn modelId="{1C136E38-BD0F-4CA4-A90C-2F6BC25499AD}" type="presParOf" srcId="{B80C6DCE-81F9-4EEF-B80D-5345EC5E4E31}" destId="{DA6FFD09-1545-4CEA-933D-C2A097BCC0F6}" srcOrd="0" destOrd="0" presId="urn:microsoft.com/office/officeart/2008/layout/BendingPictureCaption"/>
    <dgm:cxn modelId="{D2B923D4-AD80-4C6D-ADF1-048F5F8600D0}" type="presParOf" srcId="{DA6FFD09-1545-4CEA-933D-C2A097BCC0F6}" destId="{055087CD-8EEA-4093-B95C-C7F06DA4CBE9}" srcOrd="0" destOrd="0" presId="urn:microsoft.com/office/officeart/2008/layout/BendingPictureCaption"/>
    <dgm:cxn modelId="{81E26AFC-C6CD-43DC-A2FF-B3AFAE115B9E}" type="presParOf" srcId="{DA6FFD09-1545-4CEA-933D-C2A097BCC0F6}" destId="{2A9CBBC9-6FCC-439B-9EA7-3C895972F22E}" srcOrd="1" destOrd="0" presId="urn:microsoft.com/office/officeart/2008/layout/BendingPictureCaption"/>
    <dgm:cxn modelId="{87933349-F9E2-4D1F-A8DC-4E8521DC4A66}" type="presParOf" srcId="{B80C6DCE-81F9-4EEF-B80D-5345EC5E4E31}" destId="{F6AE476D-A285-45A6-A73F-82F7F7586ABE}" srcOrd="1" destOrd="0" presId="urn:microsoft.com/office/officeart/2008/layout/BendingPictureCaption"/>
    <dgm:cxn modelId="{42A5F9CF-DB8E-4273-BE3C-A0B8BF6BCCEE}" type="presParOf" srcId="{B80C6DCE-81F9-4EEF-B80D-5345EC5E4E31}" destId="{28426B60-5DAF-4B39-A845-7E690404EF56}" srcOrd="2" destOrd="0" presId="urn:microsoft.com/office/officeart/2008/layout/BendingPictureCaption"/>
    <dgm:cxn modelId="{0467F981-CA5A-4C79-A10A-F2C17F0B878E}" type="presParOf" srcId="{28426B60-5DAF-4B39-A845-7E690404EF56}" destId="{1D05C58B-DA87-4C14-8434-DC419540ACFA}" srcOrd="0" destOrd="0" presId="urn:microsoft.com/office/officeart/2008/layout/BendingPictureCaption"/>
    <dgm:cxn modelId="{3EA099F0-F676-4382-A886-1EA6983E5BB9}"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smtClean="0"/>
            <a:t>En la figura 28 se presenta la frecuencia con la que ciertos compradores de rosas tienden a obtener este producto en donde el 79,6 % de los 270 encuestados señalaron que solo en ciertas ocasiones especiales adquieren productos florícolas como rosas y el 10 % al menos una vez por mes.</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smtClean="0"/>
            <a:t>En cuanto a preferencias de este producto por su color las más optadas fueron las rosas con pétalos de color rojo con un 47,7 %; seguida por un 23,3 % que optó por rosas de todos los colores, luego un 10 % para las rosas de color blanco, también con 4,3 % por rosas bicolores, un 3,2 % rosas amarillas y un 2,8 % por rosas de color rosado. Datos que coinciden con las demandas de los productores.</a:t>
          </a:r>
          <a:endParaRPr lang="es-EC" sz="16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14027" custScaleY="85729" custLinFactNeighborX="337" custLinFactNeighborY="-6841"/>
      <dgm:spPr>
        <a:blipFill rotWithShape="1">
          <a:blip xmlns:r="http://schemas.openxmlformats.org/officeDocument/2006/relationships" r:embed="rId1"/>
          <a:stretch>
            <a:fillRect/>
          </a:stretch>
        </a:blipFill>
        <a:ln w="12700"/>
      </dgm:spPr>
    </dgm:pt>
    <dgm:pt modelId="{2A9CBBC9-6FCC-439B-9EA7-3C895972F22E}" type="pres">
      <dgm:prSet presAssocID="{49EE9D58-2D62-4399-9DAC-B0B4F752DAFA}" presName="Parent" presStyleLbl="node0" presStyleIdx="0" presStyleCnt="2" custScaleX="116227" custScaleY="222083" custLinFactNeighborX="-15444" custLinFactNeighborY="6983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12415" custScaleY="96253" custLinFactNeighborX="987" custLinFactNeighborY="-5139"/>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99710" custScaleY="240129" custLinFactNeighborX="-12105" custLinFactNeighborY="78057">
        <dgm:presLayoutVars>
          <dgm:bulletEnabled val="1"/>
        </dgm:presLayoutVars>
      </dgm:prSet>
      <dgm:spPr/>
      <dgm:t>
        <a:bodyPr/>
        <a:lstStyle/>
        <a:p>
          <a:endParaRPr lang="es-EC"/>
        </a:p>
      </dgm:t>
    </dgm:pt>
  </dgm:ptLst>
  <dgm:cxnLst>
    <dgm:cxn modelId="{A448C0D1-12B4-47BE-AAFD-AA8B6CA0B4D6}" type="presOf" srcId="{49EE9D58-2D62-4399-9DAC-B0B4F752DAFA}" destId="{2A9CBBC9-6FCC-439B-9EA7-3C895972F22E}" srcOrd="0" destOrd="0" presId="urn:microsoft.com/office/officeart/2008/layout/BendingPictureCaption"/>
    <dgm:cxn modelId="{476FFBC9-9611-4FBE-BD61-FA938E0AC187}" srcId="{333E9D40-F471-473E-89CE-D8808A8E05AE}" destId="{49EE9D58-2D62-4399-9DAC-B0B4F752DAFA}" srcOrd="0" destOrd="0" parTransId="{966D17CC-621B-4B7D-B6D7-80D0C9430064}" sibTransId="{51916B53-515E-4B0E-8B8B-B963BCF28D91}"/>
    <dgm:cxn modelId="{7C249945-8E3B-405B-B57A-4E68CBB8397D}" type="presOf" srcId="{8FA8180A-D52D-41B4-8D5F-5257C1529FEA}" destId="{8E48B033-7F89-4A20-90C4-F8B979B98D3E}" srcOrd="0" destOrd="0" presId="urn:microsoft.com/office/officeart/2008/layout/BendingPictureCaption"/>
    <dgm:cxn modelId="{BA90A65A-00C1-4B22-9720-AA31100E0485}" type="presOf" srcId="{333E9D40-F471-473E-89CE-D8808A8E05AE}" destId="{B80C6DCE-81F9-4EEF-B80D-5345EC5E4E31}"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A5C7E2B4-2F8D-40C1-9544-A8AAE82CBD23}" type="presParOf" srcId="{B80C6DCE-81F9-4EEF-B80D-5345EC5E4E31}" destId="{DA6FFD09-1545-4CEA-933D-C2A097BCC0F6}" srcOrd="0" destOrd="0" presId="urn:microsoft.com/office/officeart/2008/layout/BendingPictureCaption"/>
    <dgm:cxn modelId="{C9303884-46E4-4FD1-9BDA-219328682EFF}" type="presParOf" srcId="{DA6FFD09-1545-4CEA-933D-C2A097BCC0F6}" destId="{055087CD-8EEA-4093-B95C-C7F06DA4CBE9}" srcOrd="0" destOrd="0" presId="urn:microsoft.com/office/officeart/2008/layout/BendingPictureCaption"/>
    <dgm:cxn modelId="{EFFADBD5-C124-4098-A1AF-6DB7671296A6}" type="presParOf" srcId="{DA6FFD09-1545-4CEA-933D-C2A097BCC0F6}" destId="{2A9CBBC9-6FCC-439B-9EA7-3C895972F22E}" srcOrd="1" destOrd="0" presId="urn:microsoft.com/office/officeart/2008/layout/BendingPictureCaption"/>
    <dgm:cxn modelId="{99173163-369F-4454-84C0-C31DCDC47CB1}" type="presParOf" srcId="{B80C6DCE-81F9-4EEF-B80D-5345EC5E4E31}" destId="{F6AE476D-A285-45A6-A73F-82F7F7586ABE}" srcOrd="1" destOrd="0" presId="urn:microsoft.com/office/officeart/2008/layout/BendingPictureCaption"/>
    <dgm:cxn modelId="{119600CC-A2B4-4982-B2AC-DE1DE1600951}" type="presParOf" srcId="{B80C6DCE-81F9-4EEF-B80D-5345EC5E4E31}" destId="{28426B60-5DAF-4B39-A845-7E690404EF56}" srcOrd="2" destOrd="0" presId="urn:microsoft.com/office/officeart/2008/layout/BendingPictureCaption"/>
    <dgm:cxn modelId="{5F40357D-C3FE-4730-B11F-31CCB6F4738B}" type="presParOf" srcId="{28426B60-5DAF-4B39-A845-7E690404EF56}" destId="{1D05C58B-DA87-4C14-8434-DC419540ACFA}" srcOrd="0" destOrd="0" presId="urn:microsoft.com/office/officeart/2008/layout/BendingPictureCaption"/>
    <dgm:cxn modelId="{FC5E50D3-F113-49D3-AF76-81376C0A27E9}"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smtClean="0"/>
            <a:t>En la figura 32 muestra cuales son las fuentes de adquisición que más emplean los consumidores del rubro en donde el 83,2 % de encuestados adquieres mercados minoristas, un 6,8 % adquieren tanto de canales mayoristas como de los productores directamente, mientras que solo un 3,2 % se proveen de rosas desde los exportadores</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800" dirty="0" smtClean="0"/>
            <a:t>En la figura 33 se evidencia que el 72,8 % de consumidores usas las rosas como motivo de obsequio, un 14,7 % por simple fascinación al producto, el 7,9 % adquiere específicamente para realizar trabajos decorativos y el 4,7 % las comprar solo para eventos fúnebres</a:t>
          </a:r>
          <a:r>
            <a:rPr lang="es-ES" sz="1600" dirty="0" smtClean="0"/>
            <a:t>.</a:t>
          </a:r>
          <a:endParaRPr lang="es-EC" sz="16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20219" custScaleY="95561" custLinFactNeighborX="1528" custLinFactNeighborY="-13707"/>
      <dgm:spPr>
        <a:blipFill rotWithShape="1">
          <a:blip xmlns:r="http://schemas.openxmlformats.org/officeDocument/2006/relationships" r:embed="rId1"/>
          <a:stretch>
            <a:fillRect/>
          </a:stretch>
        </a:blipFill>
        <a:ln w="12700"/>
      </dgm:spPr>
    </dgm:pt>
    <dgm:pt modelId="{2A9CBBC9-6FCC-439B-9EA7-3C895972F22E}" type="pres">
      <dgm:prSet presAssocID="{49EE9D58-2D62-4399-9DAC-B0B4F752DAFA}" presName="Parent" presStyleLbl="node0" presStyleIdx="0" presStyleCnt="2" custScaleX="116227" custScaleY="222083" custLinFactNeighborX="-15444" custLinFactNeighborY="6983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23584" custScaleY="95290" custLinFactNeighborX="-175" custLinFactNeighborY="-12921"/>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99710" custScaleY="240129" custLinFactNeighborX="-12105" custLinFactNeighborY="78057">
        <dgm:presLayoutVars>
          <dgm:bulletEnabled val="1"/>
        </dgm:presLayoutVars>
      </dgm:prSet>
      <dgm:spPr/>
      <dgm:t>
        <a:bodyPr/>
        <a:lstStyle/>
        <a:p>
          <a:endParaRPr lang="es-EC"/>
        </a:p>
      </dgm:t>
    </dgm:pt>
  </dgm:ptLst>
  <dgm:cxnLst>
    <dgm:cxn modelId="{476FFBC9-9611-4FBE-BD61-FA938E0AC187}" srcId="{333E9D40-F471-473E-89CE-D8808A8E05AE}" destId="{49EE9D58-2D62-4399-9DAC-B0B4F752DAFA}" srcOrd="0" destOrd="0" parTransId="{966D17CC-621B-4B7D-B6D7-80D0C9430064}" sibTransId="{51916B53-515E-4B0E-8B8B-B963BCF28D91}"/>
    <dgm:cxn modelId="{F82D77D0-1856-46CF-80EE-1D4A70DE1A14}" type="presOf" srcId="{49EE9D58-2D62-4399-9DAC-B0B4F752DAFA}" destId="{2A9CBBC9-6FCC-439B-9EA7-3C895972F22E}" srcOrd="0" destOrd="0" presId="urn:microsoft.com/office/officeart/2008/layout/BendingPictureCaption"/>
    <dgm:cxn modelId="{2516F341-13AB-4FA9-B7D0-244C97F5052C}" type="presOf" srcId="{8FA8180A-D52D-41B4-8D5F-5257C1529FEA}" destId="{8E48B033-7F89-4A20-90C4-F8B979B98D3E}"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A0ABCCD5-ACBF-4D63-9729-47C2F653A4D1}" type="presOf" srcId="{333E9D40-F471-473E-89CE-D8808A8E05AE}" destId="{B80C6DCE-81F9-4EEF-B80D-5345EC5E4E31}" srcOrd="0" destOrd="0" presId="urn:microsoft.com/office/officeart/2008/layout/BendingPictureCaption"/>
    <dgm:cxn modelId="{CFF22FD0-9E27-44C6-9A9B-272293D2518D}" type="presParOf" srcId="{B80C6DCE-81F9-4EEF-B80D-5345EC5E4E31}" destId="{DA6FFD09-1545-4CEA-933D-C2A097BCC0F6}" srcOrd="0" destOrd="0" presId="urn:microsoft.com/office/officeart/2008/layout/BendingPictureCaption"/>
    <dgm:cxn modelId="{68FD66B5-ABDA-486E-9746-04CFE693B080}" type="presParOf" srcId="{DA6FFD09-1545-4CEA-933D-C2A097BCC0F6}" destId="{055087CD-8EEA-4093-B95C-C7F06DA4CBE9}" srcOrd="0" destOrd="0" presId="urn:microsoft.com/office/officeart/2008/layout/BendingPictureCaption"/>
    <dgm:cxn modelId="{71060AE0-E4DD-4758-806D-8083BB5A8A18}" type="presParOf" srcId="{DA6FFD09-1545-4CEA-933D-C2A097BCC0F6}" destId="{2A9CBBC9-6FCC-439B-9EA7-3C895972F22E}" srcOrd="1" destOrd="0" presId="urn:microsoft.com/office/officeart/2008/layout/BendingPictureCaption"/>
    <dgm:cxn modelId="{ED25CBB1-C288-489B-A980-D145AF2647D2}" type="presParOf" srcId="{B80C6DCE-81F9-4EEF-B80D-5345EC5E4E31}" destId="{F6AE476D-A285-45A6-A73F-82F7F7586ABE}" srcOrd="1" destOrd="0" presId="urn:microsoft.com/office/officeart/2008/layout/BendingPictureCaption"/>
    <dgm:cxn modelId="{AA06A209-AB86-44DA-8EC7-02CFCA335F14}" type="presParOf" srcId="{B80C6DCE-81F9-4EEF-B80D-5345EC5E4E31}" destId="{28426B60-5DAF-4B39-A845-7E690404EF56}" srcOrd="2" destOrd="0" presId="urn:microsoft.com/office/officeart/2008/layout/BendingPictureCaption"/>
    <dgm:cxn modelId="{81F89624-DC7C-4B0E-A30C-33ACE1D4931B}" type="presParOf" srcId="{28426B60-5DAF-4B39-A845-7E690404EF56}" destId="{1D05C58B-DA87-4C14-8434-DC419540ACFA}" srcOrd="0" destOrd="0" presId="urn:microsoft.com/office/officeart/2008/layout/BendingPictureCaption"/>
    <dgm:cxn modelId="{DC1127F6-0E05-4DCE-9591-39F06173F959}"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smtClean="0"/>
            <a:t>En la figura 34 se muestra un dato interesante para el rubro, el mismo que genera información económica y permite al sector saber la valoración que perciben las rosas por los consumidores; el 45,9 % estaría dispuesto a pagar entre 5 a 10 USD por un arreglo floral de rosas, el 23,3 % de los encuestados no tendrían problema pagar de 10 15 USD, seguido por el 18,3 % pagarían tranquilamente de 1 a 5 USD y por ultimo un 12,5 % pagaría más de 15 USD por un regalo compuesto por rosas ecuatorianas.</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800" dirty="0" smtClean="0"/>
            <a:t>La siguiente pregunta es de interés general del sector dado que los consumidores expresan su apreciación frente al rubro de rosas ecuatorianas donde el 69,2 % de entrevistados declaran que las rosas son de excelente calidad, seguidas del 28,7 % que mencionan que son de buena calidad mientras que solo un 2,2 % jactan como regular la calidad de las rosas comercializadas de origen ecuatoriano.</a:t>
          </a:r>
          <a:endParaRPr lang="es-EC" sz="16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20219" custScaleY="95561" custLinFactNeighborX="1528" custLinFactNeighborY="-20702"/>
      <dgm:spPr>
        <a:blipFill rotWithShape="1">
          <a:blip xmlns:r="http://schemas.openxmlformats.org/officeDocument/2006/relationships" r:embed="rId1"/>
          <a:stretch>
            <a:fillRect/>
          </a:stretch>
        </a:blipFill>
        <a:ln w="12700"/>
      </dgm:spPr>
    </dgm:pt>
    <dgm:pt modelId="{2A9CBBC9-6FCC-439B-9EA7-3C895972F22E}" type="pres">
      <dgm:prSet presAssocID="{49EE9D58-2D62-4399-9DAC-B0B4F752DAFA}" presName="Parent" presStyleLbl="node0" presStyleIdx="0" presStyleCnt="2" custScaleX="127789" custScaleY="266968" custLinFactNeighborX="-15444" custLinFactNeighborY="6983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30297" custScaleY="106972" custLinFactNeighborX="-534" custLinFactNeighborY="-17782"/>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131037" custScaleY="263247" custLinFactNeighborX="-12105" custLinFactNeighborY="78057">
        <dgm:presLayoutVars>
          <dgm:bulletEnabled val="1"/>
        </dgm:presLayoutVars>
      </dgm:prSet>
      <dgm:spPr/>
      <dgm:t>
        <a:bodyPr/>
        <a:lstStyle/>
        <a:p>
          <a:endParaRPr lang="es-EC"/>
        </a:p>
      </dgm:t>
    </dgm:pt>
  </dgm:ptLst>
  <dgm:cxnLst>
    <dgm:cxn modelId="{4335A06D-3450-46FC-88E2-0EF28BB33F9A}" type="presOf" srcId="{8FA8180A-D52D-41B4-8D5F-5257C1529FEA}" destId="{8E48B033-7F89-4A20-90C4-F8B979B98D3E}" srcOrd="0" destOrd="0" presId="urn:microsoft.com/office/officeart/2008/layout/BendingPictureCaption"/>
    <dgm:cxn modelId="{476FFBC9-9611-4FBE-BD61-FA938E0AC187}" srcId="{333E9D40-F471-473E-89CE-D8808A8E05AE}" destId="{49EE9D58-2D62-4399-9DAC-B0B4F752DAFA}" srcOrd="0" destOrd="0" parTransId="{966D17CC-621B-4B7D-B6D7-80D0C9430064}" sibTransId="{51916B53-515E-4B0E-8B8B-B963BCF28D91}"/>
    <dgm:cxn modelId="{816FD874-476D-41BC-84FB-BB0CC52FC13F}" type="presOf" srcId="{333E9D40-F471-473E-89CE-D8808A8E05AE}" destId="{B80C6DCE-81F9-4EEF-B80D-5345EC5E4E31}" srcOrd="0" destOrd="0" presId="urn:microsoft.com/office/officeart/2008/layout/BendingPictureCaption"/>
    <dgm:cxn modelId="{70837A8A-1E49-4F24-9266-6A07530A848E}" type="presOf" srcId="{49EE9D58-2D62-4399-9DAC-B0B4F752DAFA}" destId="{2A9CBBC9-6FCC-439B-9EA7-3C895972F22E}"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C12C3127-9D39-4231-B4F7-A13BCD5BD98F}" type="presParOf" srcId="{B80C6DCE-81F9-4EEF-B80D-5345EC5E4E31}" destId="{DA6FFD09-1545-4CEA-933D-C2A097BCC0F6}" srcOrd="0" destOrd="0" presId="urn:microsoft.com/office/officeart/2008/layout/BendingPictureCaption"/>
    <dgm:cxn modelId="{B667C653-7974-4A8A-8D0C-E595B9D3F9DC}" type="presParOf" srcId="{DA6FFD09-1545-4CEA-933D-C2A097BCC0F6}" destId="{055087CD-8EEA-4093-B95C-C7F06DA4CBE9}" srcOrd="0" destOrd="0" presId="urn:microsoft.com/office/officeart/2008/layout/BendingPictureCaption"/>
    <dgm:cxn modelId="{F105FA4E-E7F9-4989-B0FB-EEAE4A4CEA24}" type="presParOf" srcId="{DA6FFD09-1545-4CEA-933D-C2A097BCC0F6}" destId="{2A9CBBC9-6FCC-439B-9EA7-3C895972F22E}" srcOrd="1" destOrd="0" presId="urn:microsoft.com/office/officeart/2008/layout/BendingPictureCaption"/>
    <dgm:cxn modelId="{0981A85D-CA87-4C7A-B49F-A402E908F289}" type="presParOf" srcId="{B80C6DCE-81F9-4EEF-B80D-5345EC5E4E31}" destId="{F6AE476D-A285-45A6-A73F-82F7F7586ABE}" srcOrd="1" destOrd="0" presId="urn:microsoft.com/office/officeart/2008/layout/BendingPictureCaption"/>
    <dgm:cxn modelId="{6AC6542D-731F-4A13-8497-519AF9C19306}" type="presParOf" srcId="{B80C6DCE-81F9-4EEF-B80D-5345EC5E4E31}" destId="{28426B60-5DAF-4B39-A845-7E690404EF56}" srcOrd="2" destOrd="0" presId="urn:microsoft.com/office/officeart/2008/layout/BendingPictureCaption"/>
    <dgm:cxn modelId="{F906C7DB-96D7-4DC0-B76D-D4289F84E494}" type="presParOf" srcId="{28426B60-5DAF-4B39-A845-7E690404EF56}" destId="{1D05C58B-DA87-4C14-8434-DC419540ACFA}" srcOrd="0" destOrd="0" presId="urn:microsoft.com/office/officeart/2008/layout/BendingPictureCaption"/>
    <dgm:cxn modelId="{E442F1D0-8C27-4A52-A44A-2CD84504DAC6}"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500" dirty="0" smtClean="0"/>
            <a:t>En la figura 36 se manifiestan los principales factores que los consumidores consideran que afectan al rubro de las rosas, donde el 24,4 % lo atribuye a la falta de políticas regulatorias, el 20,1 %a la sobre oferta es decir la aparición de pequeños productores, el 16,1 % a la caída de precios internacionales, un 13,3 lo atribuyen tanto al sin número de impuestos y la baja tecnificación del cultivo y por ultimo un 12,9 % de los encuestados lo asemejan a otros factores como: (clima, variedades, subida de combustibles, plagas, etc.)</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500" dirty="0" smtClean="0"/>
            <a:t>La figura 37 representa una escala de valoración al sector en donde el 40,9 % de los encuestados están de acuerdo con que los precios que se manejan actualmente en el mercado no representan la calidad y cantidad de rosas que se comercializa, mientras que un 35,5 % están totalmente de acuerdo con el comentario formulado, el 17,6 % piensan de forma neutral ante el comentario y el 6,1 % están en desacuerdo con lo expresado es decir no les parece que los precios actuales compensen la calidad del producto que se oferta.</a:t>
          </a:r>
          <a:endParaRPr lang="es-EC" sz="15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20219" custScaleY="95561" custLinFactNeighborX="1528" custLinFactNeighborY="-13707"/>
      <dgm:spPr>
        <a:blipFill rotWithShape="1">
          <a:blip xmlns:r="http://schemas.openxmlformats.org/officeDocument/2006/relationships" r:embed="rId1"/>
          <a:stretch>
            <a:fillRect/>
          </a:stretch>
        </a:blipFill>
        <a:ln w="12700"/>
      </dgm:spPr>
    </dgm:pt>
    <dgm:pt modelId="{2A9CBBC9-6FCC-439B-9EA7-3C895972F22E}" type="pres">
      <dgm:prSet presAssocID="{49EE9D58-2D62-4399-9DAC-B0B4F752DAFA}" presName="Parent" presStyleLbl="node0" presStyleIdx="0" presStyleCnt="2" custScaleX="121508" custScaleY="256764" custLinFactNeighborX="-15444" custLinFactNeighborY="6983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23584" custScaleY="95290" custLinFactNeighborX="-175" custLinFactNeighborY="-12921"/>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121226" custScaleY="240129" custLinFactNeighborX="-12105" custLinFactNeighborY="78057">
        <dgm:presLayoutVars>
          <dgm:bulletEnabled val="1"/>
        </dgm:presLayoutVars>
      </dgm:prSet>
      <dgm:spPr/>
      <dgm:t>
        <a:bodyPr/>
        <a:lstStyle/>
        <a:p>
          <a:endParaRPr lang="es-EC"/>
        </a:p>
      </dgm:t>
    </dgm:pt>
  </dgm:ptLst>
  <dgm:cxnLst>
    <dgm:cxn modelId="{476FFBC9-9611-4FBE-BD61-FA938E0AC187}" srcId="{333E9D40-F471-473E-89CE-D8808A8E05AE}" destId="{49EE9D58-2D62-4399-9DAC-B0B4F752DAFA}" srcOrd="0" destOrd="0" parTransId="{966D17CC-621B-4B7D-B6D7-80D0C9430064}" sibTransId="{51916B53-515E-4B0E-8B8B-B963BCF28D91}"/>
    <dgm:cxn modelId="{C9612E02-CD59-4C4D-B6F4-9AA6A944126F}" type="presOf" srcId="{8FA8180A-D52D-41B4-8D5F-5257C1529FEA}" destId="{8E48B033-7F89-4A20-90C4-F8B979B98D3E}" srcOrd="0" destOrd="0" presId="urn:microsoft.com/office/officeart/2008/layout/BendingPictureCaption"/>
    <dgm:cxn modelId="{DF4B8D02-53B4-410E-93EA-369E907CE528}" type="presOf" srcId="{49EE9D58-2D62-4399-9DAC-B0B4F752DAFA}" destId="{2A9CBBC9-6FCC-439B-9EA7-3C895972F22E}" srcOrd="0" destOrd="0" presId="urn:microsoft.com/office/officeart/2008/layout/BendingPictureCaption"/>
    <dgm:cxn modelId="{8CDB1417-7F8D-4843-AD59-EC033EFDF68B}" type="presOf" srcId="{333E9D40-F471-473E-89CE-D8808A8E05AE}" destId="{B80C6DCE-81F9-4EEF-B80D-5345EC5E4E31}"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2CE2811E-2FA4-4B67-8D02-58ADA6DEB1DF}" type="presParOf" srcId="{B80C6DCE-81F9-4EEF-B80D-5345EC5E4E31}" destId="{DA6FFD09-1545-4CEA-933D-C2A097BCC0F6}" srcOrd="0" destOrd="0" presId="urn:microsoft.com/office/officeart/2008/layout/BendingPictureCaption"/>
    <dgm:cxn modelId="{EBEE9688-0AA4-4800-B913-61A1C266BCCD}" type="presParOf" srcId="{DA6FFD09-1545-4CEA-933D-C2A097BCC0F6}" destId="{055087CD-8EEA-4093-B95C-C7F06DA4CBE9}" srcOrd="0" destOrd="0" presId="urn:microsoft.com/office/officeart/2008/layout/BendingPictureCaption"/>
    <dgm:cxn modelId="{0AA2338C-8BCD-4B31-9EEB-385656FAB1DC}" type="presParOf" srcId="{DA6FFD09-1545-4CEA-933D-C2A097BCC0F6}" destId="{2A9CBBC9-6FCC-439B-9EA7-3C895972F22E}" srcOrd="1" destOrd="0" presId="urn:microsoft.com/office/officeart/2008/layout/BendingPictureCaption"/>
    <dgm:cxn modelId="{30F506C9-EAFE-4C1D-A14B-F5BC7FE9C6B3}" type="presParOf" srcId="{B80C6DCE-81F9-4EEF-B80D-5345EC5E4E31}" destId="{F6AE476D-A285-45A6-A73F-82F7F7586ABE}" srcOrd="1" destOrd="0" presId="urn:microsoft.com/office/officeart/2008/layout/BendingPictureCaption"/>
    <dgm:cxn modelId="{FCA58676-16FF-4768-A6E5-986B008AB17A}" type="presParOf" srcId="{B80C6DCE-81F9-4EEF-B80D-5345EC5E4E31}" destId="{28426B60-5DAF-4B39-A845-7E690404EF56}" srcOrd="2" destOrd="0" presId="urn:microsoft.com/office/officeart/2008/layout/BendingPictureCaption"/>
    <dgm:cxn modelId="{1A659172-9163-43EE-9E10-83BAC72CFB1A}" type="presParOf" srcId="{28426B60-5DAF-4B39-A845-7E690404EF56}" destId="{1D05C58B-DA87-4C14-8434-DC419540ACFA}" srcOrd="0" destOrd="0" presId="urn:microsoft.com/office/officeart/2008/layout/BendingPictureCaption"/>
    <dgm:cxn modelId="{16576DDA-92B3-4427-8404-949DC267110B}"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F80805-6E87-4563-8161-544B68011E7F}" type="doc">
      <dgm:prSet loTypeId="urn:microsoft.com/office/officeart/2008/layout/VerticalCurvedList" loCatId="list" qsTypeId="urn:microsoft.com/office/officeart/2005/8/quickstyle/simple3" qsCatId="simple" csTypeId="urn:microsoft.com/office/officeart/2005/8/colors/accent4_5" csCatId="accent4" phldr="1"/>
      <dgm:spPr/>
      <dgm:t>
        <a:bodyPr/>
        <a:lstStyle/>
        <a:p>
          <a:endParaRPr lang="es-EC"/>
        </a:p>
      </dgm:t>
    </dgm:pt>
    <dgm:pt modelId="{B2DBDE47-BDCF-4885-BFBF-E381CBA2B585}">
      <dgm:prSet phldrT="[Texto]"/>
      <dgm:spPr/>
      <dgm:t>
        <a:bodyPr/>
        <a:lstStyle/>
        <a:p>
          <a:pPr algn="ctr"/>
          <a:r>
            <a:rPr lang="es-ES" dirty="0" smtClean="0"/>
            <a:t>En lo que va del año 2021 la cadena agroalimentaria de rosas ecuatorianas exporta el 97 %</a:t>
          </a:r>
          <a:endParaRPr lang="es-EC" dirty="0"/>
        </a:p>
      </dgm:t>
    </dgm:pt>
    <dgm:pt modelId="{959DC273-E6EE-4A97-9FFF-DA38AA2F773F}" type="parTrans" cxnId="{ABF83749-F2DC-42E6-9B6A-3A5431509A85}">
      <dgm:prSet/>
      <dgm:spPr/>
      <dgm:t>
        <a:bodyPr/>
        <a:lstStyle/>
        <a:p>
          <a:endParaRPr lang="es-EC"/>
        </a:p>
      </dgm:t>
    </dgm:pt>
    <dgm:pt modelId="{7E51579A-EA77-4053-BCDB-6BE31B3CE006}" type="sibTrans" cxnId="{ABF83749-F2DC-42E6-9B6A-3A5431509A85}">
      <dgm:prSet/>
      <dgm:spPr/>
      <dgm:t>
        <a:bodyPr/>
        <a:lstStyle/>
        <a:p>
          <a:endParaRPr lang="es-EC"/>
        </a:p>
      </dgm:t>
    </dgm:pt>
    <dgm:pt modelId="{0D21BE8F-C86F-4BFE-8C98-FC6B1D5F7E03}">
      <dgm:prSet phldrT="[Texto]"/>
      <dgm:spPr/>
      <dgm:t>
        <a:bodyPr/>
        <a:lstStyle/>
        <a:p>
          <a:pPr algn="ctr"/>
          <a:r>
            <a:rPr lang="es-ES" dirty="0" smtClean="0"/>
            <a:t> El sector florícola del Ecuador ha conseguido situarse como el tercer país exportador de rosas a nivel mundial</a:t>
          </a:r>
          <a:endParaRPr lang="es-EC" dirty="0"/>
        </a:p>
      </dgm:t>
    </dgm:pt>
    <dgm:pt modelId="{3F5E56EA-50C4-4DB8-B9C6-A63CBF580BFD}" type="parTrans" cxnId="{E353C3A2-9C0C-4FDA-88A1-81983F1188A3}">
      <dgm:prSet/>
      <dgm:spPr/>
      <dgm:t>
        <a:bodyPr/>
        <a:lstStyle/>
        <a:p>
          <a:endParaRPr lang="es-EC"/>
        </a:p>
      </dgm:t>
    </dgm:pt>
    <dgm:pt modelId="{1FBA2CFD-582D-4479-B9DD-7E0EF5D0215D}" type="sibTrans" cxnId="{E353C3A2-9C0C-4FDA-88A1-81983F1188A3}">
      <dgm:prSet/>
      <dgm:spPr/>
      <dgm:t>
        <a:bodyPr/>
        <a:lstStyle/>
        <a:p>
          <a:endParaRPr lang="es-EC"/>
        </a:p>
      </dgm:t>
    </dgm:pt>
    <dgm:pt modelId="{69124640-4BE8-44B2-B030-79A559E929B6}">
      <dgm:prSet phldrT="[Texto]"/>
      <dgm:spPr/>
      <dgm:t>
        <a:bodyPr/>
        <a:lstStyle/>
        <a:p>
          <a:pPr algn="ctr"/>
          <a:r>
            <a:rPr lang="es-ES" dirty="0" smtClean="0"/>
            <a:t>En la actualidad el rubro de las rosas ecuatorianas es uno de los puntales de la economía ecuatoriana tanto en el aspecto social y económico principalmente</a:t>
          </a:r>
          <a:endParaRPr lang="es-EC" dirty="0"/>
        </a:p>
      </dgm:t>
    </dgm:pt>
    <dgm:pt modelId="{70B865CA-9CD2-4B75-A106-F3BEC1B3D0FA}" type="parTrans" cxnId="{A27A2163-CD13-490C-A95D-09E46E51D6D0}">
      <dgm:prSet/>
      <dgm:spPr/>
      <dgm:t>
        <a:bodyPr/>
        <a:lstStyle/>
        <a:p>
          <a:endParaRPr lang="es-EC"/>
        </a:p>
      </dgm:t>
    </dgm:pt>
    <dgm:pt modelId="{9B748221-E5A7-4C58-BB74-2B149B5EC6D2}" type="sibTrans" cxnId="{A27A2163-CD13-490C-A95D-09E46E51D6D0}">
      <dgm:prSet/>
      <dgm:spPr/>
      <dgm:t>
        <a:bodyPr/>
        <a:lstStyle/>
        <a:p>
          <a:endParaRPr lang="es-EC"/>
        </a:p>
      </dgm:t>
    </dgm:pt>
    <dgm:pt modelId="{0B8E8E02-3902-48C3-A247-F3BE0309EB14}" type="pres">
      <dgm:prSet presAssocID="{C3F80805-6E87-4563-8161-544B68011E7F}" presName="Name0" presStyleCnt="0">
        <dgm:presLayoutVars>
          <dgm:chMax val="7"/>
          <dgm:chPref val="7"/>
          <dgm:dir/>
        </dgm:presLayoutVars>
      </dgm:prSet>
      <dgm:spPr/>
    </dgm:pt>
    <dgm:pt modelId="{B6F1D80D-DAEB-46EB-B6BE-C7595F58A714}" type="pres">
      <dgm:prSet presAssocID="{C3F80805-6E87-4563-8161-544B68011E7F}" presName="Name1" presStyleCnt="0"/>
      <dgm:spPr/>
    </dgm:pt>
    <dgm:pt modelId="{D88F4079-3288-4B7E-97AC-1295E0A115A8}" type="pres">
      <dgm:prSet presAssocID="{C3F80805-6E87-4563-8161-544B68011E7F}" presName="cycle" presStyleCnt="0"/>
      <dgm:spPr/>
    </dgm:pt>
    <dgm:pt modelId="{37FE0C08-172A-4522-BBA1-942EE3B6694C}" type="pres">
      <dgm:prSet presAssocID="{C3F80805-6E87-4563-8161-544B68011E7F}" presName="srcNode" presStyleLbl="node1" presStyleIdx="0" presStyleCnt="3"/>
      <dgm:spPr/>
    </dgm:pt>
    <dgm:pt modelId="{102E3261-5702-471D-9249-0A7806934686}" type="pres">
      <dgm:prSet presAssocID="{C3F80805-6E87-4563-8161-544B68011E7F}" presName="conn" presStyleLbl="parChTrans1D2" presStyleIdx="0" presStyleCnt="1"/>
      <dgm:spPr/>
    </dgm:pt>
    <dgm:pt modelId="{B7B54C8B-FA3A-413E-A82D-49DBFBF208AF}" type="pres">
      <dgm:prSet presAssocID="{C3F80805-6E87-4563-8161-544B68011E7F}" presName="extraNode" presStyleLbl="node1" presStyleIdx="0" presStyleCnt="3"/>
      <dgm:spPr/>
    </dgm:pt>
    <dgm:pt modelId="{23B68324-E6AE-43D1-949F-E8E0E487AD50}" type="pres">
      <dgm:prSet presAssocID="{C3F80805-6E87-4563-8161-544B68011E7F}" presName="dstNode" presStyleLbl="node1" presStyleIdx="0" presStyleCnt="3"/>
      <dgm:spPr/>
    </dgm:pt>
    <dgm:pt modelId="{984A1E81-013D-49F1-95F6-4DFA5D543579}" type="pres">
      <dgm:prSet presAssocID="{B2DBDE47-BDCF-4885-BFBF-E381CBA2B585}" presName="text_1" presStyleLbl="node1" presStyleIdx="0" presStyleCnt="3">
        <dgm:presLayoutVars>
          <dgm:bulletEnabled val="1"/>
        </dgm:presLayoutVars>
      </dgm:prSet>
      <dgm:spPr/>
      <dgm:t>
        <a:bodyPr/>
        <a:lstStyle/>
        <a:p>
          <a:endParaRPr lang="es-EC"/>
        </a:p>
      </dgm:t>
    </dgm:pt>
    <dgm:pt modelId="{985F2CAA-6BEE-431E-AFC2-FC858CE46FE4}" type="pres">
      <dgm:prSet presAssocID="{B2DBDE47-BDCF-4885-BFBF-E381CBA2B585}" presName="accent_1" presStyleCnt="0"/>
      <dgm:spPr/>
    </dgm:pt>
    <dgm:pt modelId="{72D1080D-F909-420A-BFA5-C6226CD92F27}" type="pres">
      <dgm:prSet presAssocID="{B2DBDE47-BDCF-4885-BFBF-E381CBA2B585}" presName="accentRepeatNode" presStyleLbl="solidFgAcc1" presStyleIdx="0" presStyleCnt="3" custScaleX="130946" custScaleY="115368"/>
      <dgm:spPr>
        <a:blipFill rotWithShape="0">
          <a:blip xmlns:r="http://schemas.openxmlformats.org/officeDocument/2006/relationships" r:embed="rId1"/>
          <a:stretch>
            <a:fillRect/>
          </a:stretch>
        </a:blipFill>
      </dgm:spPr>
    </dgm:pt>
    <dgm:pt modelId="{51B84B30-FEDF-4E09-B5FC-6809A295C8CA}" type="pres">
      <dgm:prSet presAssocID="{0D21BE8F-C86F-4BFE-8C98-FC6B1D5F7E03}" presName="text_2" presStyleLbl="node1" presStyleIdx="1" presStyleCnt="3">
        <dgm:presLayoutVars>
          <dgm:bulletEnabled val="1"/>
        </dgm:presLayoutVars>
      </dgm:prSet>
      <dgm:spPr/>
      <dgm:t>
        <a:bodyPr/>
        <a:lstStyle/>
        <a:p>
          <a:endParaRPr lang="es-EC"/>
        </a:p>
      </dgm:t>
    </dgm:pt>
    <dgm:pt modelId="{5208D79A-F40D-4ED0-9D68-D4B48BC956D9}" type="pres">
      <dgm:prSet presAssocID="{0D21BE8F-C86F-4BFE-8C98-FC6B1D5F7E03}" presName="accent_2" presStyleCnt="0"/>
      <dgm:spPr/>
    </dgm:pt>
    <dgm:pt modelId="{BFB500B5-0479-4648-A3F8-D5031FB764B3}" type="pres">
      <dgm:prSet presAssocID="{0D21BE8F-C86F-4BFE-8C98-FC6B1D5F7E03}" presName="accentRepeatNode" presStyleLbl="solidFgAcc1" presStyleIdx="1" presStyleCnt="3" custScaleX="130946" custScaleY="115368"/>
      <dgm:spPr>
        <a:blipFill rotWithShape="0">
          <a:blip xmlns:r="http://schemas.openxmlformats.org/officeDocument/2006/relationships" r:embed="rId2"/>
          <a:stretch>
            <a:fillRect/>
          </a:stretch>
        </a:blipFill>
      </dgm:spPr>
    </dgm:pt>
    <dgm:pt modelId="{B2E04A4E-4394-4650-B2B7-5AAFE0296974}" type="pres">
      <dgm:prSet presAssocID="{69124640-4BE8-44B2-B030-79A559E929B6}" presName="text_3" presStyleLbl="node1" presStyleIdx="2" presStyleCnt="3" custScaleY="140305">
        <dgm:presLayoutVars>
          <dgm:bulletEnabled val="1"/>
        </dgm:presLayoutVars>
      </dgm:prSet>
      <dgm:spPr/>
      <dgm:t>
        <a:bodyPr/>
        <a:lstStyle/>
        <a:p>
          <a:endParaRPr lang="es-EC"/>
        </a:p>
      </dgm:t>
    </dgm:pt>
    <dgm:pt modelId="{8126E7B3-28EA-4EC6-B6F3-D338DED4F421}" type="pres">
      <dgm:prSet presAssocID="{69124640-4BE8-44B2-B030-79A559E929B6}" presName="accent_3" presStyleCnt="0"/>
      <dgm:spPr/>
    </dgm:pt>
    <dgm:pt modelId="{C6CD2EC0-16F6-4169-9AA2-C00138B7A777}" type="pres">
      <dgm:prSet presAssocID="{69124640-4BE8-44B2-B030-79A559E929B6}" presName="accentRepeatNode" presStyleLbl="solidFgAcc1" presStyleIdx="2" presStyleCnt="3" custScaleX="130946" custScaleY="115368"/>
      <dgm:spPr>
        <a:blipFill rotWithShape="0">
          <a:blip xmlns:r="http://schemas.openxmlformats.org/officeDocument/2006/relationships" r:embed="rId3"/>
          <a:stretch>
            <a:fillRect/>
          </a:stretch>
        </a:blipFill>
      </dgm:spPr>
    </dgm:pt>
  </dgm:ptLst>
  <dgm:cxnLst>
    <dgm:cxn modelId="{9986B7A1-EA14-4AF7-90B2-DCCDA3098E4E}" type="presOf" srcId="{0D21BE8F-C86F-4BFE-8C98-FC6B1D5F7E03}" destId="{51B84B30-FEDF-4E09-B5FC-6809A295C8CA}" srcOrd="0" destOrd="0" presId="urn:microsoft.com/office/officeart/2008/layout/VerticalCurvedList"/>
    <dgm:cxn modelId="{E353C3A2-9C0C-4FDA-88A1-81983F1188A3}" srcId="{C3F80805-6E87-4563-8161-544B68011E7F}" destId="{0D21BE8F-C86F-4BFE-8C98-FC6B1D5F7E03}" srcOrd="1" destOrd="0" parTransId="{3F5E56EA-50C4-4DB8-B9C6-A63CBF580BFD}" sibTransId="{1FBA2CFD-582D-4479-B9DD-7E0EF5D0215D}"/>
    <dgm:cxn modelId="{ABF83749-F2DC-42E6-9B6A-3A5431509A85}" srcId="{C3F80805-6E87-4563-8161-544B68011E7F}" destId="{B2DBDE47-BDCF-4885-BFBF-E381CBA2B585}" srcOrd="0" destOrd="0" parTransId="{959DC273-E6EE-4A97-9FFF-DA38AA2F773F}" sibTransId="{7E51579A-EA77-4053-BCDB-6BE31B3CE006}"/>
    <dgm:cxn modelId="{5F332B7E-0C30-4B9F-B63C-4D064946A9C2}" type="presOf" srcId="{B2DBDE47-BDCF-4885-BFBF-E381CBA2B585}" destId="{984A1E81-013D-49F1-95F6-4DFA5D543579}" srcOrd="0" destOrd="0" presId="urn:microsoft.com/office/officeart/2008/layout/VerticalCurvedList"/>
    <dgm:cxn modelId="{A27A2163-CD13-490C-A95D-09E46E51D6D0}" srcId="{C3F80805-6E87-4563-8161-544B68011E7F}" destId="{69124640-4BE8-44B2-B030-79A559E929B6}" srcOrd="2" destOrd="0" parTransId="{70B865CA-9CD2-4B75-A106-F3BEC1B3D0FA}" sibTransId="{9B748221-E5A7-4C58-BB74-2B149B5EC6D2}"/>
    <dgm:cxn modelId="{52BD6117-AEB5-4BDD-8309-C974D98EF170}" type="presOf" srcId="{7E51579A-EA77-4053-BCDB-6BE31B3CE006}" destId="{102E3261-5702-471D-9249-0A7806934686}" srcOrd="0" destOrd="0" presId="urn:microsoft.com/office/officeart/2008/layout/VerticalCurvedList"/>
    <dgm:cxn modelId="{A78150D4-632B-4F7F-89E1-9C0B62F206AD}" type="presOf" srcId="{C3F80805-6E87-4563-8161-544B68011E7F}" destId="{0B8E8E02-3902-48C3-A247-F3BE0309EB14}" srcOrd="0" destOrd="0" presId="urn:microsoft.com/office/officeart/2008/layout/VerticalCurvedList"/>
    <dgm:cxn modelId="{E2B80F09-B391-4A89-BABC-EC6C7FCCB228}" type="presOf" srcId="{69124640-4BE8-44B2-B030-79A559E929B6}" destId="{B2E04A4E-4394-4650-B2B7-5AAFE0296974}" srcOrd="0" destOrd="0" presId="urn:microsoft.com/office/officeart/2008/layout/VerticalCurvedList"/>
    <dgm:cxn modelId="{70CFB7A1-CE20-43F4-9CFC-040B24B5FF9A}" type="presParOf" srcId="{0B8E8E02-3902-48C3-A247-F3BE0309EB14}" destId="{B6F1D80D-DAEB-46EB-B6BE-C7595F58A714}" srcOrd="0" destOrd="0" presId="urn:microsoft.com/office/officeart/2008/layout/VerticalCurvedList"/>
    <dgm:cxn modelId="{70458E27-C178-4846-8D5B-581E46F3F547}" type="presParOf" srcId="{B6F1D80D-DAEB-46EB-B6BE-C7595F58A714}" destId="{D88F4079-3288-4B7E-97AC-1295E0A115A8}" srcOrd="0" destOrd="0" presId="urn:microsoft.com/office/officeart/2008/layout/VerticalCurvedList"/>
    <dgm:cxn modelId="{BE667F8C-FC8D-4EEF-9BA2-E2E655067352}" type="presParOf" srcId="{D88F4079-3288-4B7E-97AC-1295E0A115A8}" destId="{37FE0C08-172A-4522-BBA1-942EE3B6694C}" srcOrd="0" destOrd="0" presId="urn:microsoft.com/office/officeart/2008/layout/VerticalCurvedList"/>
    <dgm:cxn modelId="{3AA3F141-6E12-44C3-B5EA-C24912C07C05}" type="presParOf" srcId="{D88F4079-3288-4B7E-97AC-1295E0A115A8}" destId="{102E3261-5702-471D-9249-0A7806934686}" srcOrd="1" destOrd="0" presId="urn:microsoft.com/office/officeart/2008/layout/VerticalCurvedList"/>
    <dgm:cxn modelId="{D51C0F14-E9D2-4ACB-A5AA-909A18B98DA4}" type="presParOf" srcId="{D88F4079-3288-4B7E-97AC-1295E0A115A8}" destId="{B7B54C8B-FA3A-413E-A82D-49DBFBF208AF}" srcOrd="2" destOrd="0" presId="urn:microsoft.com/office/officeart/2008/layout/VerticalCurvedList"/>
    <dgm:cxn modelId="{42A4E6C1-8C80-473C-AF24-9778CDD9575E}" type="presParOf" srcId="{D88F4079-3288-4B7E-97AC-1295E0A115A8}" destId="{23B68324-E6AE-43D1-949F-E8E0E487AD50}" srcOrd="3" destOrd="0" presId="urn:microsoft.com/office/officeart/2008/layout/VerticalCurvedList"/>
    <dgm:cxn modelId="{67A6CB49-0622-4DBD-894C-1322452E6080}" type="presParOf" srcId="{B6F1D80D-DAEB-46EB-B6BE-C7595F58A714}" destId="{984A1E81-013D-49F1-95F6-4DFA5D543579}" srcOrd="1" destOrd="0" presId="urn:microsoft.com/office/officeart/2008/layout/VerticalCurvedList"/>
    <dgm:cxn modelId="{D3DBA01F-0D27-438B-8827-892092101A61}" type="presParOf" srcId="{B6F1D80D-DAEB-46EB-B6BE-C7595F58A714}" destId="{985F2CAA-6BEE-431E-AFC2-FC858CE46FE4}" srcOrd="2" destOrd="0" presId="urn:microsoft.com/office/officeart/2008/layout/VerticalCurvedList"/>
    <dgm:cxn modelId="{52BC7FE1-B438-456F-8475-6FEBC739AFF1}" type="presParOf" srcId="{985F2CAA-6BEE-431E-AFC2-FC858CE46FE4}" destId="{72D1080D-F909-420A-BFA5-C6226CD92F27}" srcOrd="0" destOrd="0" presId="urn:microsoft.com/office/officeart/2008/layout/VerticalCurvedList"/>
    <dgm:cxn modelId="{C3DBF8C1-5094-4FC0-B863-1E2CBE6B89F2}" type="presParOf" srcId="{B6F1D80D-DAEB-46EB-B6BE-C7595F58A714}" destId="{51B84B30-FEDF-4E09-B5FC-6809A295C8CA}" srcOrd="3" destOrd="0" presId="urn:microsoft.com/office/officeart/2008/layout/VerticalCurvedList"/>
    <dgm:cxn modelId="{300DD921-5741-491E-951A-D4CC97135418}" type="presParOf" srcId="{B6F1D80D-DAEB-46EB-B6BE-C7595F58A714}" destId="{5208D79A-F40D-4ED0-9D68-D4B48BC956D9}" srcOrd="4" destOrd="0" presId="urn:microsoft.com/office/officeart/2008/layout/VerticalCurvedList"/>
    <dgm:cxn modelId="{E1C8ABCE-7030-4204-AD72-A8AD64ED5BBA}" type="presParOf" srcId="{5208D79A-F40D-4ED0-9D68-D4B48BC956D9}" destId="{BFB500B5-0479-4648-A3F8-D5031FB764B3}" srcOrd="0" destOrd="0" presId="urn:microsoft.com/office/officeart/2008/layout/VerticalCurvedList"/>
    <dgm:cxn modelId="{658E33FD-77EE-49B3-9A1A-C221E55EB79B}" type="presParOf" srcId="{B6F1D80D-DAEB-46EB-B6BE-C7595F58A714}" destId="{B2E04A4E-4394-4650-B2B7-5AAFE0296974}" srcOrd="5" destOrd="0" presId="urn:microsoft.com/office/officeart/2008/layout/VerticalCurvedList"/>
    <dgm:cxn modelId="{9972BB27-24AF-4299-BA45-DD3D07CB9AA5}" type="presParOf" srcId="{B6F1D80D-DAEB-46EB-B6BE-C7595F58A714}" destId="{8126E7B3-28EA-4EC6-B6F3-D338DED4F421}" srcOrd="6" destOrd="0" presId="urn:microsoft.com/office/officeart/2008/layout/VerticalCurvedList"/>
    <dgm:cxn modelId="{C1AB6793-5E2A-46C8-B5BC-99B1653E9568}" type="presParOf" srcId="{8126E7B3-28EA-4EC6-B6F3-D338DED4F421}" destId="{C6CD2EC0-16F6-4169-9AA2-C00138B7A77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F80805-6E87-4563-8161-544B68011E7F}" type="doc">
      <dgm:prSet loTypeId="urn:microsoft.com/office/officeart/2008/layout/VerticalCurvedList" loCatId="list" qsTypeId="urn:microsoft.com/office/officeart/2005/8/quickstyle/simple3" qsCatId="simple" csTypeId="urn:microsoft.com/office/officeart/2005/8/colors/accent3_5" csCatId="accent3" phldr="1"/>
      <dgm:spPr/>
      <dgm:t>
        <a:bodyPr/>
        <a:lstStyle/>
        <a:p>
          <a:endParaRPr lang="es-EC"/>
        </a:p>
      </dgm:t>
    </dgm:pt>
    <dgm:pt modelId="{B2DBDE47-BDCF-4885-BFBF-E381CBA2B585}">
      <dgm:prSet phldrT="[Texto]"/>
      <dgm:spPr/>
      <dgm:t>
        <a:bodyPr/>
        <a:lstStyle/>
        <a:p>
          <a:pPr algn="ctr"/>
          <a:r>
            <a:rPr lang="es-ES" dirty="0" smtClean="0"/>
            <a:t> Se  recomienda que las políticas agrarias para el sector se apliquen también a los pequeños y medianos productores para normalizar las ofertas del rubro en el país</a:t>
          </a:r>
          <a:endParaRPr lang="es-EC" dirty="0"/>
        </a:p>
      </dgm:t>
    </dgm:pt>
    <dgm:pt modelId="{959DC273-E6EE-4A97-9FFF-DA38AA2F773F}" type="parTrans" cxnId="{ABF83749-F2DC-42E6-9B6A-3A5431509A85}">
      <dgm:prSet/>
      <dgm:spPr/>
      <dgm:t>
        <a:bodyPr/>
        <a:lstStyle/>
        <a:p>
          <a:endParaRPr lang="es-EC"/>
        </a:p>
      </dgm:t>
    </dgm:pt>
    <dgm:pt modelId="{7E51579A-EA77-4053-BCDB-6BE31B3CE006}" type="sibTrans" cxnId="{ABF83749-F2DC-42E6-9B6A-3A5431509A85}">
      <dgm:prSet/>
      <dgm:spPr/>
      <dgm:t>
        <a:bodyPr/>
        <a:lstStyle/>
        <a:p>
          <a:endParaRPr lang="es-EC"/>
        </a:p>
      </dgm:t>
    </dgm:pt>
    <dgm:pt modelId="{0D21BE8F-C86F-4BFE-8C98-FC6B1D5F7E03}">
      <dgm:prSet phldrT="[Texto]"/>
      <dgm:spPr/>
      <dgm:t>
        <a:bodyPr/>
        <a:lstStyle/>
        <a:p>
          <a:pPr algn="ctr"/>
          <a:r>
            <a:rPr lang="es-ES" dirty="0" smtClean="0"/>
            <a:t> Capacitar al sector productivo, para que estos mejoren la calidad de sus cultivos para que califiquen con las rosas de exportación</a:t>
          </a:r>
          <a:endParaRPr lang="es-EC" dirty="0"/>
        </a:p>
      </dgm:t>
    </dgm:pt>
    <dgm:pt modelId="{3F5E56EA-50C4-4DB8-B9C6-A63CBF580BFD}" type="parTrans" cxnId="{E353C3A2-9C0C-4FDA-88A1-81983F1188A3}">
      <dgm:prSet/>
      <dgm:spPr/>
      <dgm:t>
        <a:bodyPr/>
        <a:lstStyle/>
        <a:p>
          <a:endParaRPr lang="es-EC"/>
        </a:p>
      </dgm:t>
    </dgm:pt>
    <dgm:pt modelId="{1FBA2CFD-582D-4479-B9DD-7E0EF5D0215D}" type="sibTrans" cxnId="{E353C3A2-9C0C-4FDA-88A1-81983F1188A3}">
      <dgm:prSet/>
      <dgm:spPr/>
      <dgm:t>
        <a:bodyPr/>
        <a:lstStyle/>
        <a:p>
          <a:endParaRPr lang="es-EC"/>
        </a:p>
      </dgm:t>
    </dgm:pt>
    <dgm:pt modelId="{69124640-4BE8-44B2-B030-79A559E929B6}">
      <dgm:prSet phldrT="[Texto]"/>
      <dgm:spPr/>
      <dgm:t>
        <a:bodyPr/>
        <a:lstStyle/>
        <a:p>
          <a:pPr algn="ctr"/>
          <a:r>
            <a:rPr lang="es-ES" dirty="0" smtClean="0"/>
            <a:t>Mantener los estándares de calidad acorde a las exigencias del mercado consumidor</a:t>
          </a:r>
          <a:endParaRPr lang="es-EC" dirty="0"/>
        </a:p>
      </dgm:t>
    </dgm:pt>
    <dgm:pt modelId="{70B865CA-9CD2-4B75-A106-F3BEC1B3D0FA}" type="parTrans" cxnId="{A27A2163-CD13-490C-A95D-09E46E51D6D0}">
      <dgm:prSet/>
      <dgm:spPr/>
      <dgm:t>
        <a:bodyPr/>
        <a:lstStyle/>
        <a:p>
          <a:endParaRPr lang="es-EC"/>
        </a:p>
      </dgm:t>
    </dgm:pt>
    <dgm:pt modelId="{9B748221-E5A7-4C58-BB74-2B149B5EC6D2}" type="sibTrans" cxnId="{A27A2163-CD13-490C-A95D-09E46E51D6D0}">
      <dgm:prSet/>
      <dgm:spPr/>
      <dgm:t>
        <a:bodyPr/>
        <a:lstStyle/>
        <a:p>
          <a:endParaRPr lang="es-EC"/>
        </a:p>
      </dgm:t>
    </dgm:pt>
    <dgm:pt modelId="{0B8E8E02-3902-48C3-A247-F3BE0309EB14}" type="pres">
      <dgm:prSet presAssocID="{C3F80805-6E87-4563-8161-544B68011E7F}" presName="Name0" presStyleCnt="0">
        <dgm:presLayoutVars>
          <dgm:chMax val="7"/>
          <dgm:chPref val="7"/>
          <dgm:dir/>
        </dgm:presLayoutVars>
      </dgm:prSet>
      <dgm:spPr/>
    </dgm:pt>
    <dgm:pt modelId="{B6F1D80D-DAEB-46EB-B6BE-C7595F58A714}" type="pres">
      <dgm:prSet presAssocID="{C3F80805-6E87-4563-8161-544B68011E7F}" presName="Name1" presStyleCnt="0"/>
      <dgm:spPr/>
    </dgm:pt>
    <dgm:pt modelId="{D88F4079-3288-4B7E-97AC-1295E0A115A8}" type="pres">
      <dgm:prSet presAssocID="{C3F80805-6E87-4563-8161-544B68011E7F}" presName="cycle" presStyleCnt="0"/>
      <dgm:spPr/>
    </dgm:pt>
    <dgm:pt modelId="{37FE0C08-172A-4522-BBA1-942EE3B6694C}" type="pres">
      <dgm:prSet presAssocID="{C3F80805-6E87-4563-8161-544B68011E7F}" presName="srcNode" presStyleLbl="node1" presStyleIdx="0" presStyleCnt="3"/>
      <dgm:spPr/>
    </dgm:pt>
    <dgm:pt modelId="{102E3261-5702-471D-9249-0A7806934686}" type="pres">
      <dgm:prSet presAssocID="{C3F80805-6E87-4563-8161-544B68011E7F}" presName="conn" presStyleLbl="parChTrans1D2" presStyleIdx="0" presStyleCnt="1"/>
      <dgm:spPr/>
    </dgm:pt>
    <dgm:pt modelId="{B7B54C8B-FA3A-413E-A82D-49DBFBF208AF}" type="pres">
      <dgm:prSet presAssocID="{C3F80805-6E87-4563-8161-544B68011E7F}" presName="extraNode" presStyleLbl="node1" presStyleIdx="0" presStyleCnt="3"/>
      <dgm:spPr/>
    </dgm:pt>
    <dgm:pt modelId="{23B68324-E6AE-43D1-949F-E8E0E487AD50}" type="pres">
      <dgm:prSet presAssocID="{C3F80805-6E87-4563-8161-544B68011E7F}" presName="dstNode" presStyleLbl="node1" presStyleIdx="0" presStyleCnt="3"/>
      <dgm:spPr/>
    </dgm:pt>
    <dgm:pt modelId="{984A1E81-013D-49F1-95F6-4DFA5D543579}" type="pres">
      <dgm:prSet presAssocID="{B2DBDE47-BDCF-4885-BFBF-E381CBA2B585}" presName="text_1" presStyleLbl="node1" presStyleIdx="0" presStyleCnt="3">
        <dgm:presLayoutVars>
          <dgm:bulletEnabled val="1"/>
        </dgm:presLayoutVars>
      </dgm:prSet>
      <dgm:spPr/>
      <dgm:t>
        <a:bodyPr/>
        <a:lstStyle/>
        <a:p>
          <a:endParaRPr lang="es-EC"/>
        </a:p>
      </dgm:t>
    </dgm:pt>
    <dgm:pt modelId="{985F2CAA-6BEE-431E-AFC2-FC858CE46FE4}" type="pres">
      <dgm:prSet presAssocID="{B2DBDE47-BDCF-4885-BFBF-E381CBA2B585}" presName="accent_1" presStyleCnt="0"/>
      <dgm:spPr/>
    </dgm:pt>
    <dgm:pt modelId="{72D1080D-F909-420A-BFA5-C6226CD92F27}" type="pres">
      <dgm:prSet presAssocID="{B2DBDE47-BDCF-4885-BFBF-E381CBA2B585}" presName="accentRepeatNode" presStyleLbl="solidFgAcc1" presStyleIdx="0" presStyleCnt="3" custScaleX="130946" custScaleY="115368"/>
      <dgm:spPr>
        <a:blipFill rotWithShape="0">
          <a:blip xmlns:r="http://schemas.openxmlformats.org/officeDocument/2006/relationships" r:embed="rId1"/>
          <a:stretch>
            <a:fillRect/>
          </a:stretch>
        </a:blipFill>
      </dgm:spPr>
    </dgm:pt>
    <dgm:pt modelId="{51B84B30-FEDF-4E09-B5FC-6809A295C8CA}" type="pres">
      <dgm:prSet presAssocID="{0D21BE8F-C86F-4BFE-8C98-FC6B1D5F7E03}" presName="text_2" presStyleLbl="node1" presStyleIdx="1" presStyleCnt="3">
        <dgm:presLayoutVars>
          <dgm:bulletEnabled val="1"/>
        </dgm:presLayoutVars>
      </dgm:prSet>
      <dgm:spPr/>
      <dgm:t>
        <a:bodyPr/>
        <a:lstStyle/>
        <a:p>
          <a:endParaRPr lang="es-EC"/>
        </a:p>
      </dgm:t>
    </dgm:pt>
    <dgm:pt modelId="{5208D79A-F40D-4ED0-9D68-D4B48BC956D9}" type="pres">
      <dgm:prSet presAssocID="{0D21BE8F-C86F-4BFE-8C98-FC6B1D5F7E03}" presName="accent_2" presStyleCnt="0"/>
      <dgm:spPr/>
    </dgm:pt>
    <dgm:pt modelId="{BFB500B5-0479-4648-A3F8-D5031FB764B3}" type="pres">
      <dgm:prSet presAssocID="{0D21BE8F-C86F-4BFE-8C98-FC6B1D5F7E03}" presName="accentRepeatNode" presStyleLbl="solidFgAcc1" presStyleIdx="1" presStyleCnt="3" custScaleX="130946" custScaleY="115368"/>
      <dgm:spPr>
        <a:blipFill rotWithShape="0">
          <a:blip xmlns:r="http://schemas.openxmlformats.org/officeDocument/2006/relationships" r:embed="rId2"/>
          <a:stretch>
            <a:fillRect/>
          </a:stretch>
        </a:blipFill>
      </dgm:spPr>
    </dgm:pt>
    <dgm:pt modelId="{B2E04A4E-4394-4650-B2B7-5AAFE0296974}" type="pres">
      <dgm:prSet presAssocID="{69124640-4BE8-44B2-B030-79A559E929B6}" presName="text_3" presStyleLbl="node1" presStyleIdx="2" presStyleCnt="3">
        <dgm:presLayoutVars>
          <dgm:bulletEnabled val="1"/>
        </dgm:presLayoutVars>
      </dgm:prSet>
      <dgm:spPr/>
    </dgm:pt>
    <dgm:pt modelId="{8126E7B3-28EA-4EC6-B6F3-D338DED4F421}" type="pres">
      <dgm:prSet presAssocID="{69124640-4BE8-44B2-B030-79A559E929B6}" presName="accent_3" presStyleCnt="0"/>
      <dgm:spPr/>
    </dgm:pt>
    <dgm:pt modelId="{C6CD2EC0-16F6-4169-9AA2-C00138B7A777}" type="pres">
      <dgm:prSet presAssocID="{69124640-4BE8-44B2-B030-79A559E929B6}" presName="accentRepeatNode" presStyleLbl="solidFgAcc1" presStyleIdx="2" presStyleCnt="3" custScaleX="130946" custScaleY="115368"/>
      <dgm:spPr>
        <a:blipFill rotWithShape="0">
          <a:blip xmlns:r="http://schemas.openxmlformats.org/officeDocument/2006/relationships" r:embed="rId3"/>
          <a:stretch>
            <a:fillRect/>
          </a:stretch>
        </a:blipFill>
      </dgm:spPr>
    </dgm:pt>
  </dgm:ptLst>
  <dgm:cxnLst>
    <dgm:cxn modelId="{E353C3A2-9C0C-4FDA-88A1-81983F1188A3}" srcId="{C3F80805-6E87-4563-8161-544B68011E7F}" destId="{0D21BE8F-C86F-4BFE-8C98-FC6B1D5F7E03}" srcOrd="1" destOrd="0" parTransId="{3F5E56EA-50C4-4DB8-B9C6-A63CBF580BFD}" sibTransId="{1FBA2CFD-582D-4479-B9DD-7E0EF5D0215D}"/>
    <dgm:cxn modelId="{C36B24B5-3F94-49D6-80F9-65C480341B9D}" type="presOf" srcId="{0D21BE8F-C86F-4BFE-8C98-FC6B1D5F7E03}" destId="{51B84B30-FEDF-4E09-B5FC-6809A295C8CA}" srcOrd="0" destOrd="0" presId="urn:microsoft.com/office/officeart/2008/layout/VerticalCurvedList"/>
    <dgm:cxn modelId="{7E18186E-DFFC-43CC-A8DF-1967206FAB08}" type="presOf" srcId="{C3F80805-6E87-4563-8161-544B68011E7F}" destId="{0B8E8E02-3902-48C3-A247-F3BE0309EB14}" srcOrd="0" destOrd="0" presId="urn:microsoft.com/office/officeart/2008/layout/VerticalCurvedList"/>
    <dgm:cxn modelId="{ABBC77B5-EDA6-42F4-9B9A-CEB999264C80}" type="presOf" srcId="{69124640-4BE8-44B2-B030-79A559E929B6}" destId="{B2E04A4E-4394-4650-B2B7-5AAFE0296974}" srcOrd="0" destOrd="0" presId="urn:microsoft.com/office/officeart/2008/layout/VerticalCurvedList"/>
    <dgm:cxn modelId="{ABF83749-F2DC-42E6-9B6A-3A5431509A85}" srcId="{C3F80805-6E87-4563-8161-544B68011E7F}" destId="{B2DBDE47-BDCF-4885-BFBF-E381CBA2B585}" srcOrd="0" destOrd="0" parTransId="{959DC273-E6EE-4A97-9FFF-DA38AA2F773F}" sibTransId="{7E51579A-EA77-4053-BCDB-6BE31B3CE006}"/>
    <dgm:cxn modelId="{13210DED-C6A9-4DAE-818B-F02D0E7DF12D}" type="presOf" srcId="{B2DBDE47-BDCF-4885-BFBF-E381CBA2B585}" destId="{984A1E81-013D-49F1-95F6-4DFA5D543579}" srcOrd="0" destOrd="0" presId="urn:microsoft.com/office/officeart/2008/layout/VerticalCurvedList"/>
    <dgm:cxn modelId="{D2559A85-9130-48FA-B165-8DCB7BB7E6B3}" type="presOf" srcId="{7E51579A-EA77-4053-BCDB-6BE31B3CE006}" destId="{102E3261-5702-471D-9249-0A7806934686}" srcOrd="0" destOrd="0" presId="urn:microsoft.com/office/officeart/2008/layout/VerticalCurvedList"/>
    <dgm:cxn modelId="{A27A2163-CD13-490C-A95D-09E46E51D6D0}" srcId="{C3F80805-6E87-4563-8161-544B68011E7F}" destId="{69124640-4BE8-44B2-B030-79A559E929B6}" srcOrd="2" destOrd="0" parTransId="{70B865CA-9CD2-4B75-A106-F3BEC1B3D0FA}" sibTransId="{9B748221-E5A7-4C58-BB74-2B149B5EC6D2}"/>
    <dgm:cxn modelId="{977E8D91-6EEF-41A9-BB81-3381235F3D84}" type="presParOf" srcId="{0B8E8E02-3902-48C3-A247-F3BE0309EB14}" destId="{B6F1D80D-DAEB-46EB-B6BE-C7595F58A714}" srcOrd="0" destOrd="0" presId="urn:microsoft.com/office/officeart/2008/layout/VerticalCurvedList"/>
    <dgm:cxn modelId="{C851F34D-F54D-4C52-8C2E-1464CF881921}" type="presParOf" srcId="{B6F1D80D-DAEB-46EB-B6BE-C7595F58A714}" destId="{D88F4079-3288-4B7E-97AC-1295E0A115A8}" srcOrd="0" destOrd="0" presId="urn:microsoft.com/office/officeart/2008/layout/VerticalCurvedList"/>
    <dgm:cxn modelId="{2192F8C9-DDBE-4925-B93C-80BE5298E066}" type="presParOf" srcId="{D88F4079-3288-4B7E-97AC-1295E0A115A8}" destId="{37FE0C08-172A-4522-BBA1-942EE3B6694C}" srcOrd="0" destOrd="0" presId="urn:microsoft.com/office/officeart/2008/layout/VerticalCurvedList"/>
    <dgm:cxn modelId="{B79A9A96-4C31-48D7-9EAF-72DC59234EC3}" type="presParOf" srcId="{D88F4079-3288-4B7E-97AC-1295E0A115A8}" destId="{102E3261-5702-471D-9249-0A7806934686}" srcOrd="1" destOrd="0" presId="urn:microsoft.com/office/officeart/2008/layout/VerticalCurvedList"/>
    <dgm:cxn modelId="{FF2EA712-EFDD-4468-9478-126A3C2CC449}" type="presParOf" srcId="{D88F4079-3288-4B7E-97AC-1295E0A115A8}" destId="{B7B54C8B-FA3A-413E-A82D-49DBFBF208AF}" srcOrd="2" destOrd="0" presId="urn:microsoft.com/office/officeart/2008/layout/VerticalCurvedList"/>
    <dgm:cxn modelId="{0B056732-73BE-4747-985B-22B8DFC84121}" type="presParOf" srcId="{D88F4079-3288-4B7E-97AC-1295E0A115A8}" destId="{23B68324-E6AE-43D1-949F-E8E0E487AD50}" srcOrd="3" destOrd="0" presId="urn:microsoft.com/office/officeart/2008/layout/VerticalCurvedList"/>
    <dgm:cxn modelId="{55EC80F8-84F5-47D3-A89E-3A427E09DD77}" type="presParOf" srcId="{B6F1D80D-DAEB-46EB-B6BE-C7595F58A714}" destId="{984A1E81-013D-49F1-95F6-4DFA5D543579}" srcOrd="1" destOrd="0" presId="urn:microsoft.com/office/officeart/2008/layout/VerticalCurvedList"/>
    <dgm:cxn modelId="{EE212448-F2AD-4D36-B1A6-28F16305722F}" type="presParOf" srcId="{B6F1D80D-DAEB-46EB-B6BE-C7595F58A714}" destId="{985F2CAA-6BEE-431E-AFC2-FC858CE46FE4}" srcOrd="2" destOrd="0" presId="urn:microsoft.com/office/officeart/2008/layout/VerticalCurvedList"/>
    <dgm:cxn modelId="{FD18242E-6955-4E72-80EF-68A03C3FA883}" type="presParOf" srcId="{985F2CAA-6BEE-431E-AFC2-FC858CE46FE4}" destId="{72D1080D-F909-420A-BFA5-C6226CD92F27}" srcOrd="0" destOrd="0" presId="urn:microsoft.com/office/officeart/2008/layout/VerticalCurvedList"/>
    <dgm:cxn modelId="{B44DB392-BBC9-429B-A676-9B70FB22B128}" type="presParOf" srcId="{B6F1D80D-DAEB-46EB-B6BE-C7595F58A714}" destId="{51B84B30-FEDF-4E09-B5FC-6809A295C8CA}" srcOrd="3" destOrd="0" presId="urn:microsoft.com/office/officeart/2008/layout/VerticalCurvedList"/>
    <dgm:cxn modelId="{101388CA-4C21-4421-A388-126129BA6079}" type="presParOf" srcId="{B6F1D80D-DAEB-46EB-B6BE-C7595F58A714}" destId="{5208D79A-F40D-4ED0-9D68-D4B48BC956D9}" srcOrd="4" destOrd="0" presId="urn:microsoft.com/office/officeart/2008/layout/VerticalCurvedList"/>
    <dgm:cxn modelId="{765AF83C-866F-4A43-BC3B-A87907C6FDCA}" type="presParOf" srcId="{5208D79A-F40D-4ED0-9D68-D4B48BC956D9}" destId="{BFB500B5-0479-4648-A3F8-D5031FB764B3}" srcOrd="0" destOrd="0" presId="urn:microsoft.com/office/officeart/2008/layout/VerticalCurvedList"/>
    <dgm:cxn modelId="{BD32A169-BC7A-4F67-9377-23D41BC284B6}" type="presParOf" srcId="{B6F1D80D-DAEB-46EB-B6BE-C7595F58A714}" destId="{B2E04A4E-4394-4650-B2B7-5AAFE0296974}" srcOrd="5" destOrd="0" presId="urn:microsoft.com/office/officeart/2008/layout/VerticalCurvedList"/>
    <dgm:cxn modelId="{CA99A00D-2977-4C2B-94F3-10DD9F6D5B60}" type="presParOf" srcId="{B6F1D80D-DAEB-46EB-B6BE-C7595F58A714}" destId="{8126E7B3-28EA-4EC6-B6F3-D338DED4F421}" srcOrd="6" destOrd="0" presId="urn:microsoft.com/office/officeart/2008/layout/VerticalCurvedList"/>
    <dgm:cxn modelId="{9B45DC55-9B74-4EAC-96E0-372663130C4E}" type="presParOf" srcId="{8126E7B3-28EA-4EC6-B6F3-D338DED4F421}" destId="{C6CD2EC0-16F6-4169-9AA2-C00138B7A77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5FC6BF-FD50-43C2-B0D3-064319F93697}"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s-EC"/>
        </a:p>
      </dgm:t>
    </dgm:pt>
    <dgm:pt modelId="{BCBC147B-34E1-4E9B-9993-BFC8C682E2A8}">
      <dgm:prSet phldrT="[Texto]" custT="1"/>
      <dgm:spPr/>
      <dgm:t>
        <a:bodyPr/>
        <a:lstStyle/>
        <a:p>
          <a:pPr algn="ctr"/>
          <a:r>
            <a:rPr lang="es-ES" sz="3600" dirty="0" smtClean="0"/>
            <a:t>Caracterizar la cadena de valor agroalimentaria de las rosas (</a:t>
          </a:r>
          <a:r>
            <a:rPr lang="es-ES" sz="3600" i="1" dirty="0" smtClean="0"/>
            <a:t>Rosas </a:t>
          </a:r>
          <a:r>
            <a:rPr lang="es-ES" sz="3600" i="1" dirty="0" err="1" smtClean="0"/>
            <a:t>sp</a:t>
          </a:r>
          <a:r>
            <a:rPr lang="es-ES" sz="3600" dirty="0" smtClean="0"/>
            <a:t>.) como uno de los principales rubros en la economía ecuatoriana.</a:t>
          </a:r>
          <a:endParaRPr lang="es-EC" sz="3600" dirty="0"/>
        </a:p>
      </dgm:t>
    </dgm:pt>
    <dgm:pt modelId="{7B139E14-1813-4BB9-B662-B9241E7319DB}" type="parTrans" cxnId="{AA89A640-F832-427E-86F3-56EC2BA0AC40}">
      <dgm:prSet/>
      <dgm:spPr/>
      <dgm:t>
        <a:bodyPr/>
        <a:lstStyle/>
        <a:p>
          <a:endParaRPr lang="es-EC"/>
        </a:p>
      </dgm:t>
    </dgm:pt>
    <dgm:pt modelId="{F2561B7D-1D64-48BA-8C67-22429B24ADB4}" type="sibTrans" cxnId="{AA89A640-F832-427E-86F3-56EC2BA0AC40}">
      <dgm:prSet/>
      <dgm:spPr/>
      <dgm:t>
        <a:bodyPr/>
        <a:lstStyle/>
        <a:p>
          <a:endParaRPr lang="es-EC"/>
        </a:p>
      </dgm:t>
    </dgm:pt>
    <dgm:pt modelId="{DEAD8575-EC2E-4A89-8EC8-936B2889A4D8}" type="pres">
      <dgm:prSet presAssocID="{365FC6BF-FD50-43C2-B0D3-064319F93697}" presName="Name0" presStyleCnt="0">
        <dgm:presLayoutVars>
          <dgm:chMax val="7"/>
          <dgm:chPref val="7"/>
          <dgm:dir/>
        </dgm:presLayoutVars>
      </dgm:prSet>
      <dgm:spPr/>
    </dgm:pt>
    <dgm:pt modelId="{03ED5683-4F32-4EE3-9D4E-CB408BBB553D}" type="pres">
      <dgm:prSet presAssocID="{365FC6BF-FD50-43C2-B0D3-064319F93697}" presName="Name1" presStyleCnt="0"/>
      <dgm:spPr/>
    </dgm:pt>
    <dgm:pt modelId="{24F57C54-EF96-4368-9A1C-5AFB466124D8}" type="pres">
      <dgm:prSet presAssocID="{365FC6BF-FD50-43C2-B0D3-064319F93697}" presName="cycle" presStyleCnt="0"/>
      <dgm:spPr/>
    </dgm:pt>
    <dgm:pt modelId="{3916D0A9-BCAE-4FE9-BF79-A000B92D5F4F}" type="pres">
      <dgm:prSet presAssocID="{365FC6BF-FD50-43C2-B0D3-064319F93697}" presName="srcNode" presStyleLbl="node1" presStyleIdx="0" presStyleCnt="1"/>
      <dgm:spPr/>
    </dgm:pt>
    <dgm:pt modelId="{DDEA02B4-4ED6-4F06-9383-EF21317E19E5}" type="pres">
      <dgm:prSet presAssocID="{365FC6BF-FD50-43C2-B0D3-064319F93697}" presName="conn" presStyleLbl="parChTrans1D2" presStyleIdx="0" presStyleCnt="1"/>
      <dgm:spPr/>
    </dgm:pt>
    <dgm:pt modelId="{2C9E6B3C-206C-4F37-B346-11E189B8A88B}" type="pres">
      <dgm:prSet presAssocID="{365FC6BF-FD50-43C2-B0D3-064319F93697}" presName="extraNode" presStyleLbl="node1" presStyleIdx="0" presStyleCnt="1"/>
      <dgm:spPr/>
    </dgm:pt>
    <dgm:pt modelId="{38BA193B-7687-452E-B2D7-5BB2D85FBD7D}" type="pres">
      <dgm:prSet presAssocID="{365FC6BF-FD50-43C2-B0D3-064319F93697}" presName="dstNode" presStyleLbl="node1" presStyleIdx="0" presStyleCnt="1"/>
      <dgm:spPr/>
    </dgm:pt>
    <dgm:pt modelId="{411FA4D3-1656-481F-A948-4F24B4AABD2F}" type="pres">
      <dgm:prSet presAssocID="{BCBC147B-34E1-4E9B-9993-BFC8C682E2A8}" presName="text_1" presStyleLbl="node1" presStyleIdx="0" presStyleCnt="1" custLinFactNeighborX="-956">
        <dgm:presLayoutVars>
          <dgm:bulletEnabled val="1"/>
        </dgm:presLayoutVars>
      </dgm:prSet>
      <dgm:spPr/>
      <dgm:t>
        <a:bodyPr/>
        <a:lstStyle/>
        <a:p>
          <a:endParaRPr lang="es-EC"/>
        </a:p>
      </dgm:t>
    </dgm:pt>
    <dgm:pt modelId="{70EBABA9-0E20-4ECD-9A4D-6C08C328FFBE}" type="pres">
      <dgm:prSet presAssocID="{BCBC147B-34E1-4E9B-9993-BFC8C682E2A8}" presName="accent_1" presStyleCnt="0"/>
      <dgm:spPr/>
    </dgm:pt>
    <dgm:pt modelId="{BD44445D-DB56-4DB7-93AF-34253E08D97B}" type="pres">
      <dgm:prSet presAssocID="{BCBC147B-34E1-4E9B-9993-BFC8C682E2A8}" presName="accentRepeatNode" presStyleLbl="solidFgAcc1" presStyleIdx="0" presStyleCnt="1" custScaleX="111577" custScaleY="103354"/>
      <dgm:spPr>
        <a:blipFill rotWithShape="0">
          <a:blip xmlns:r="http://schemas.openxmlformats.org/officeDocument/2006/relationships" r:embed="rId1"/>
          <a:stretch>
            <a:fillRect/>
          </a:stretch>
        </a:blipFill>
      </dgm:spPr>
    </dgm:pt>
  </dgm:ptLst>
  <dgm:cxnLst>
    <dgm:cxn modelId="{CF549001-B238-47C5-BFD0-C5C0EA59C135}" type="presOf" srcId="{F2561B7D-1D64-48BA-8C67-22429B24ADB4}" destId="{DDEA02B4-4ED6-4F06-9383-EF21317E19E5}" srcOrd="0" destOrd="0" presId="urn:microsoft.com/office/officeart/2008/layout/VerticalCurvedList"/>
    <dgm:cxn modelId="{B699E37D-2C87-49D6-85A0-0963CE11B527}" type="presOf" srcId="{BCBC147B-34E1-4E9B-9993-BFC8C682E2A8}" destId="{411FA4D3-1656-481F-A948-4F24B4AABD2F}" srcOrd="0" destOrd="0" presId="urn:microsoft.com/office/officeart/2008/layout/VerticalCurvedList"/>
    <dgm:cxn modelId="{108A1B9E-72A0-4945-887D-CC665F32C48E}" type="presOf" srcId="{365FC6BF-FD50-43C2-B0D3-064319F93697}" destId="{DEAD8575-EC2E-4A89-8EC8-936B2889A4D8}" srcOrd="0" destOrd="0" presId="urn:microsoft.com/office/officeart/2008/layout/VerticalCurvedList"/>
    <dgm:cxn modelId="{AA89A640-F832-427E-86F3-56EC2BA0AC40}" srcId="{365FC6BF-FD50-43C2-B0D3-064319F93697}" destId="{BCBC147B-34E1-4E9B-9993-BFC8C682E2A8}" srcOrd="0" destOrd="0" parTransId="{7B139E14-1813-4BB9-B662-B9241E7319DB}" sibTransId="{F2561B7D-1D64-48BA-8C67-22429B24ADB4}"/>
    <dgm:cxn modelId="{1295121B-F51D-4282-935C-1A4933578B3B}" type="presParOf" srcId="{DEAD8575-EC2E-4A89-8EC8-936B2889A4D8}" destId="{03ED5683-4F32-4EE3-9D4E-CB408BBB553D}" srcOrd="0" destOrd="0" presId="urn:microsoft.com/office/officeart/2008/layout/VerticalCurvedList"/>
    <dgm:cxn modelId="{57DCC00A-E048-4FD6-A8AF-D462CC55779A}" type="presParOf" srcId="{03ED5683-4F32-4EE3-9D4E-CB408BBB553D}" destId="{24F57C54-EF96-4368-9A1C-5AFB466124D8}" srcOrd="0" destOrd="0" presId="urn:microsoft.com/office/officeart/2008/layout/VerticalCurvedList"/>
    <dgm:cxn modelId="{53275EC3-6749-4B60-891A-E2F95E206F66}" type="presParOf" srcId="{24F57C54-EF96-4368-9A1C-5AFB466124D8}" destId="{3916D0A9-BCAE-4FE9-BF79-A000B92D5F4F}" srcOrd="0" destOrd="0" presId="urn:microsoft.com/office/officeart/2008/layout/VerticalCurvedList"/>
    <dgm:cxn modelId="{1FC03463-8183-432D-9188-325530AA5F48}" type="presParOf" srcId="{24F57C54-EF96-4368-9A1C-5AFB466124D8}" destId="{DDEA02B4-4ED6-4F06-9383-EF21317E19E5}" srcOrd="1" destOrd="0" presId="urn:microsoft.com/office/officeart/2008/layout/VerticalCurvedList"/>
    <dgm:cxn modelId="{1E4A6832-537B-457B-A027-95975AD7B7AB}" type="presParOf" srcId="{24F57C54-EF96-4368-9A1C-5AFB466124D8}" destId="{2C9E6B3C-206C-4F37-B346-11E189B8A88B}" srcOrd="2" destOrd="0" presId="urn:microsoft.com/office/officeart/2008/layout/VerticalCurvedList"/>
    <dgm:cxn modelId="{19C90AA7-E4DB-4F64-9453-C11BB4747D3B}" type="presParOf" srcId="{24F57C54-EF96-4368-9A1C-5AFB466124D8}" destId="{38BA193B-7687-452E-B2D7-5BB2D85FBD7D}" srcOrd="3" destOrd="0" presId="urn:microsoft.com/office/officeart/2008/layout/VerticalCurvedList"/>
    <dgm:cxn modelId="{43EB0A19-75EC-447E-AA6A-B5612A87AABC}" type="presParOf" srcId="{03ED5683-4F32-4EE3-9D4E-CB408BBB553D}" destId="{411FA4D3-1656-481F-A948-4F24B4AABD2F}" srcOrd="1" destOrd="0" presId="urn:microsoft.com/office/officeart/2008/layout/VerticalCurvedList"/>
    <dgm:cxn modelId="{AF79CB7D-FA72-4443-8B23-AE8A9AE4A9C6}" type="presParOf" srcId="{03ED5683-4F32-4EE3-9D4E-CB408BBB553D}" destId="{70EBABA9-0E20-4ECD-9A4D-6C08C328FFBE}" srcOrd="2" destOrd="0" presId="urn:microsoft.com/office/officeart/2008/layout/VerticalCurvedList"/>
    <dgm:cxn modelId="{51C7468E-2873-4B11-B5B8-ADC6621E0CE2}" type="presParOf" srcId="{70EBABA9-0E20-4ECD-9A4D-6C08C328FFBE}" destId="{BD44445D-DB56-4DB7-93AF-34253E08D97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83BF1A7-F704-47B9-8D57-F36B00F53D5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B19EFAAA-EAFE-4F6A-A583-7257A9F54F1E}">
      <dgm:prSet phldrT="[Texto]"/>
      <dgm:spPr/>
      <dgm:t>
        <a:bodyPr/>
        <a:lstStyle/>
        <a:p>
          <a:endParaRPr lang="es-EC" dirty="0"/>
        </a:p>
      </dgm:t>
    </dgm:pt>
    <dgm:pt modelId="{7FEFEBC1-9709-44C3-B188-660D28DA8626}" type="parTrans" cxnId="{8B34D88A-EA54-41B0-BC3F-6D07931034B9}">
      <dgm:prSet/>
      <dgm:spPr/>
      <dgm:t>
        <a:bodyPr/>
        <a:lstStyle/>
        <a:p>
          <a:endParaRPr lang="es-EC"/>
        </a:p>
      </dgm:t>
    </dgm:pt>
    <dgm:pt modelId="{50E24593-099F-471F-A3D3-DE97E14E566D}" type="sibTrans" cxnId="{8B34D88A-EA54-41B0-BC3F-6D07931034B9}">
      <dgm:prSet/>
      <dgm:spPr/>
      <dgm:t>
        <a:bodyPr/>
        <a:lstStyle/>
        <a:p>
          <a:endParaRPr lang="es-EC"/>
        </a:p>
      </dgm:t>
    </dgm:pt>
    <dgm:pt modelId="{8862BD00-D8C6-4209-8157-6130F13BF023}">
      <dgm:prSet phldrT="[Texto]"/>
      <dgm:spPr/>
      <dgm:t>
        <a:bodyPr/>
        <a:lstStyle/>
        <a:p>
          <a:endParaRPr lang="es-EC" dirty="0"/>
        </a:p>
      </dgm:t>
    </dgm:pt>
    <dgm:pt modelId="{836F8543-BB72-474A-9C43-6063A46EDCED}" type="parTrans" cxnId="{69AC3B72-A2A5-424D-A604-3657E5AD5165}">
      <dgm:prSet/>
      <dgm:spPr/>
      <dgm:t>
        <a:bodyPr/>
        <a:lstStyle/>
        <a:p>
          <a:endParaRPr lang="es-EC"/>
        </a:p>
      </dgm:t>
    </dgm:pt>
    <dgm:pt modelId="{4F1DB962-C7E6-4672-9349-109488D853D6}" type="sibTrans" cxnId="{69AC3B72-A2A5-424D-A604-3657E5AD5165}">
      <dgm:prSet/>
      <dgm:spPr/>
      <dgm:t>
        <a:bodyPr/>
        <a:lstStyle/>
        <a:p>
          <a:endParaRPr lang="es-EC"/>
        </a:p>
      </dgm:t>
    </dgm:pt>
    <dgm:pt modelId="{1892E300-6950-44A2-959B-1C37C86FFAD2}">
      <dgm:prSet phldrT="[Texto]"/>
      <dgm:spPr/>
      <dgm:t>
        <a:bodyPr/>
        <a:lstStyle/>
        <a:p>
          <a:endParaRPr lang="es-EC" dirty="0"/>
        </a:p>
      </dgm:t>
    </dgm:pt>
    <dgm:pt modelId="{375EA24F-9966-4936-845E-BE00CE386162}" type="sibTrans" cxnId="{8217B8E1-CC16-4FD3-8EE4-B084A05E8D7F}">
      <dgm:prSet/>
      <dgm:spPr/>
      <dgm:t>
        <a:bodyPr/>
        <a:lstStyle/>
        <a:p>
          <a:endParaRPr lang="es-EC"/>
        </a:p>
      </dgm:t>
    </dgm:pt>
    <dgm:pt modelId="{CFC3248F-FE3F-4B4A-BA79-42F73DB4019A}" type="parTrans" cxnId="{8217B8E1-CC16-4FD3-8EE4-B084A05E8D7F}">
      <dgm:prSet/>
      <dgm:spPr/>
      <dgm:t>
        <a:bodyPr/>
        <a:lstStyle/>
        <a:p>
          <a:endParaRPr lang="es-EC"/>
        </a:p>
      </dgm:t>
    </dgm:pt>
    <dgm:pt modelId="{47FDC26E-4B59-4AE5-8C08-27B586D8F1ED}" type="pres">
      <dgm:prSet presAssocID="{E83BF1A7-F704-47B9-8D57-F36B00F53D55}" presName="Name0" presStyleCnt="0">
        <dgm:presLayoutVars>
          <dgm:dir/>
          <dgm:resizeHandles val="exact"/>
        </dgm:presLayoutVars>
      </dgm:prSet>
      <dgm:spPr/>
    </dgm:pt>
    <dgm:pt modelId="{F1573C9B-B19F-4922-AD39-D736BCAF6614}" type="pres">
      <dgm:prSet presAssocID="{B19EFAAA-EAFE-4F6A-A583-7257A9F54F1E}" presName="compNode" presStyleCnt="0"/>
      <dgm:spPr/>
    </dgm:pt>
    <dgm:pt modelId="{CC7B25A4-F801-470D-8BE9-76E37B8A0AE1}" type="pres">
      <dgm:prSet presAssocID="{B19EFAAA-EAFE-4F6A-A583-7257A9F54F1E}" presName="pictRect" presStyleLbl="node1" presStyleIdx="0" presStyleCnt="3"/>
      <dgm:spPr>
        <a:blipFill rotWithShape="1">
          <a:blip xmlns:r="http://schemas.openxmlformats.org/officeDocument/2006/relationships" r:embed="rId1"/>
          <a:stretch>
            <a:fillRect/>
          </a:stretch>
        </a:blipFill>
      </dgm:spPr>
    </dgm:pt>
    <dgm:pt modelId="{E3694973-8EED-4CB7-A0EF-65CBCDCEA940}" type="pres">
      <dgm:prSet presAssocID="{B19EFAAA-EAFE-4F6A-A583-7257A9F54F1E}" presName="textRect" presStyleLbl="revTx" presStyleIdx="0" presStyleCnt="3">
        <dgm:presLayoutVars>
          <dgm:bulletEnabled val="1"/>
        </dgm:presLayoutVars>
      </dgm:prSet>
      <dgm:spPr/>
      <dgm:t>
        <a:bodyPr/>
        <a:lstStyle/>
        <a:p>
          <a:endParaRPr lang="es-EC"/>
        </a:p>
      </dgm:t>
    </dgm:pt>
    <dgm:pt modelId="{F7ED40BA-1686-4165-9BFC-3DB432473D21}" type="pres">
      <dgm:prSet presAssocID="{50E24593-099F-471F-A3D3-DE97E14E566D}" presName="sibTrans" presStyleLbl="sibTrans2D1" presStyleIdx="0" presStyleCnt="0"/>
      <dgm:spPr/>
    </dgm:pt>
    <dgm:pt modelId="{D324F63C-38F9-4A05-A378-46FF67AA4F4C}" type="pres">
      <dgm:prSet presAssocID="{1892E300-6950-44A2-959B-1C37C86FFAD2}" presName="compNode" presStyleCnt="0"/>
      <dgm:spPr/>
    </dgm:pt>
    <dgm:pt modelId="{B9A6EA0A-5AFA-488C-AE7D-3364F29E9B11}" type="pres">
      <dgm:prSet presAssocID="{1892E300-6950-44A2-959B-1C37C86FFAD2}" presName="pictRect" presStyleLbl="node1" presStyleIdx="1" presStyleCnt="3"/>
      <dgm:spPr>
        <a:blipFill rotWithShape="1">
          <a:blip xmlns:r="http://schemas.openxmlformats.org/officeDocument/2006/relationships" r:embed="rId2"/>
          <a:stretch>
            <a:fillRect/>
          </a:stretch>
        </a:blipFill>
      </dgm:spPr>
    </dgm:pt>
    <dgm:pt modelId="{ADD65322-BA24-4EA3-81A7-AAECFDD3AC4E}" type="pres">
      <dgm:prSet presAssocID="{1892E300-6950-44A2-959B-1C37C86FFAD2}" presName="textRect" presStyleLbl="revTx" presStyleIdx="1" presStyleCnt="3">
        <dgm:presLayoutVars>
          <dgm:bulletEnabled val="1"/>
        </dgm:presLayoutVars>
      </dgm:prSet>
      <dgm:spPr/>
      <dgm:t>
        <a:bodyPr/>
        <a:lstStyle/>
        <a:p>
          <a:endParaRPr lang="es-EC"/>
        </a:p>
      </dgm:t>
    </dgm:pt>
    <dgm:pt modelId="{82F9E9CC-7F05-420E-8693-72A84C86BE32}" type="pres">
      <dgm:prSet presAssocID="{375EA24F-9966-4936-845E-BE00CE386162}" presName="sibTrans" presStyleLbl="sibTrans2D1" presStyleIdx="0" presStyleCnt="0"/>
      <dgm:spPr/>
    </dgm:pt>
    <dgm:pt modelId="{61A0ED3F-99C2-417C-87B6-F30A4CBAD559}" type="pres">
      <dgm:prSet presAssocID="{8862BD00-D8C6-4209-8157-6130F13BF023}" presName="compNode" presStyleCnt="0"/>
      <dgm:spPr/>
    </dgm:pt>
    <dgm:pt modelId="{D29FB1F6-E1C1-4158-B483-E2DD5E0FE837}" type="pres">
      <dgm:prSet presAssocID="{8862BD00-D8C6-4209-8157-6130F13BF023}" presName="pictRect" presStyleLbl="node1" presStyleIdx="2" presStyleCnt="3"/>
      <dgm:spPr>
        <a:blipFill rotWithShape="1">
          <a:blip xmlns:r="http://schemas.openxmlformats.org/officeDocument/2006/relationships" r:embed="rId3"/>
          <a:stretch>
            <a:fillRect/>
          </a:stretch>
        </a:blipFill>
      </dgm:spPr>
      <dgm:t>
        <a:bodyPr/>
        <a:lstStyle/>
        <a:p>
          <a:endParaRPr lang="es-EC"/>
        </a:p>
      </dgm:t>
    </dgm:pt>
    <dgm:pt modelId="{D377E5E6-102F-4E9D-A0CC-8656336B8293}" type="pres">
      <dgm:prSet presAssocID="{8862BD00-D8C6-4209-8157-6130F13BF023}" presName="textRect" presStyleLbl="revTx" presStyleIdx="2" presStyleCnt="3">
        <dgm:presLayoutVars>
          <dgm:bulletEnabled val="1"/>
        </dgm:presLayoutVars>
      </dgm:prSet>
      <dgm:spPr/>
    </dgm:pt>
  </dgm:ptLst>
  <dgm:cxnLst>
    <dgm:cxn modelId="{75C7D431-7E35-4585-8DDE-7840B2968E01}" type="presOf" srcId="{E83BF1A7-F704-47B9-8D57-F36B00F53D55}" destId="{47FDC26E-4B59-4AE5-8C08-27B586D8F1ED}" srcOrd="0" destOrd="0" presId="urn:microsoft.com/office/officeart/2005/8/layout/pList1"/>
    <dgm:cxn modelId="{CFFE6189-59BA-46A0-A552-0E2E2F365482}" type="presOf" srcId="{8862BD00-D8C6-4209-8157-6130F13BF023}" destId="{D377E5E6-102F-4E9D-A0CC-8656336B8293}" srcOrd="0" destOrd="0" presId="urn:microsoft.com/office/officeart/2005/8/layout/pList1"/>
    <dgm:cxn modelId="{8DF284B0-A264-493D-953B-A9C126994423}" type="presOf" srcId="{375EA24F-9966-4936-845E-BE00CE386162}" destId="{82F9E9CC-7F05-420E-8693-72A84C86BE32}" srcOrd="0" destOrd="0" presId="urn:microsoft.com/office/officeart/2005/8/layout/pList1"/>
    <dgm:cxn modelId="{2F9A0E14-2BFC-44B9-AF4E-3F5C61F50DCC}" type="presOf" srcId="{B19EFAAA-EAFE-4F6A-A583-7257A9F54F1E}" destId="{E3694973-8EED-4CB7-A0EF-65CBCDCEA940}" srcOrd="0" destOrd="0" presId="urn:microsoft.com/office/officeart/2005/8/layout/pList1"/>
    <dgm:cxn modelId="{69AC3B72-A2A5-424D-A604-3657E5AD5165}" srcId="{E83BF1A7-F704-47B9-8D57-F36B00F53D55}" destId="{8862BD00-D8C6-4209-8157-6130F13BF023}" srcOrd="2" destOrd="0" parTransId="{836F8543-BB72-474A-9C43-6063A46EDCED}" sibTransId="{4F1DB962-C7E6-4672-9349-109488D853D6}"/>
    <dgm:cxn modelId="{8217B8E1-CC16-4FD3-8EE4-B084A05E8D7F}" srcId="{E83BF1A7-F704-47B9-8D57-F36B00F53D55}" destId="{1892E300-6950-44A2-959B-1C37C86FFAD2}" srcOrd="1" destOrd="0" parTransId="{CFC3248F-FE3F-4B4A-BA79-42F73DB4019A}" sibTransId="{375EA24F-9966-4936-845E-BE00CE386162}"/>
    <dgm:cxn modelId="{6D88644C-00B9-4059-AA37-DA1F5D138269}" type="presOf" srcId="{50E24593-099F-471F-A3D3-DE97E14E566D}" destId="{F7ED40BA-1686-4165-9BFC-3DB432473D21}" srcOrd="0" destOrd="0" presId="urn:microsoft.com/office/officeart/2005/8/layout/pList1"/>
    <dgm:cxn modelId="{8B34D88A-EA54-41B0-BC3F-6D07931034B9}" srcId="{E83BF1A7-F704-47B9-8D57-F36B00F53D55}" destId="{B19EFAAA-EAFE-4F6A-A583-7257A9F54F1E}" srcOrd="0" destOrd="0" parTransId="{7FEFEBC1-9709-44C3-B188-660D28DA8626}" sibTransId="{50E24593-099F-471F-A3D3-DE97E14E566D}"/>
    <dgm:cxn modelId="{79B4A376-FB4E-4ED9-8DBD-E902C1AF9132}" type="presOf" srcId="{1892E300-6950-44A2-959B-1C37C86FFAD2}" destId="{ADD65322-BA24-4EA3-81A7-AAECFDD3AC4E}" srcOrd="0" destOrd="0" presId="urn:microsoft.com/office/officeart/2005/8/layout/pList1"/>
    <dgm:cxn modelId="{1B166571-438A-41F3-96E8-3FC241E2A093}" type="presParOf" srcId="{47FDC26E-4B59-4AE5-8C08-27B586D8F1ED}" destId="{F1573C9B-B19F-4922-AD39-D736BCAF6614}" srcOrd="0" destOrd="0" presId="urn:microsoft.com/office/officeart/2005/8/layout/pList1"/>
    <dgm:cxn modelId="{F88D4CC2-9DDA-4283-8CC8-20A38934E1D4}" type="presParOf" srcId="{F1573C9B-B19F-4922-AD39-D736BCAF6614}" destId="{CC7B25A4-F801-470D-8BE9-76E37B8A0AE1}" srcOrd="0" destOrd="0" presId="urn:microsoft.com/office/officeart/2005/8/layout/pList1"/>
    <dgm:cxn modelId="{385C7968-B0A9-4C65-8EE4-499B80E30300}" type="presParOf" srcId="{F1573C9B-B19F-4922-AD39-D736BCAF6614}" destId="{E3694973-8EED-4CB7-A0EF-65CBCDCEA940}" srcOrd="1" destOrd="0" presId="urn:microsoft.com/office/officeart/2005/8/layout/pList1"/>
    <dgm:cxn modelId="{A1537745-6174-4F8D-9AAA-A406CBE665F3}" type="presParOf" srcId="{47FDC26E-4B59-4AE5-8C08-27B586D8F1ED}" destId="{F7ED40BA-1686-4165-9BFC-3DB432473D21}" srcOrd="1" destOrd="0" presId="urn:microsoft.com/office/officeart/2005/8/layout/pList1"/>
    <dgm:cxn modelId="{5963632E-F8B2-403C-9439-C758E8232A86}" type="presParOf" srcId="{47FDC26E-4B59-4AE5-8C08-27B586D8F1ED}" destId="{D324F63C-38F9-4A05-A378-46FF67AA4F4C}" srcOrd="2" destOrd="0" presId="urn:microsoft.com/office/officeart/2005/8/layout/pList1"/>
    <dgm:cxn modelId="{C8A570D0-15AD-4FEE-9067-792AA7918A06}" type="presParOf" srcId="{D324F63C-38F9-4A05-A378-46FF67AA4F4C}" destId="{B9A6EA0A-5AFA-488C-AE7D-3364F29E9B11}" srcOrd="0" destOrd="0" presId="urn:microsoft.com/office/officeart/2005/8/layout/pList1"/>
    <dgm:cxn modelId="{5205AD2C-19B3-43CA-808D-8C807C8A3848}" type="presParOf" srcId="{D324F63C-38F9-4A05-A378-46FF67AA4F4C}" destId="{ADD65322-BA24-4EA3-81A7-AAECFDD3AC4E}" srcOrd="1" destOrd="0" presId="urn:microsoft.com/office/officeart/2005/8/layout/pList1"/>
    <dgm:cxn modelId="{DB9A46FE-349F-4F34-8DA7-7266397FEB34}" type="presParOf" srcId="{47FDC26E-4B59-4AE5-8C08-27B586D8F1ED}" destId="{82F9E9CC-7F05-420E-8693-72A84C86BE32}" srcOrd="3" destOrd="0" presId="urn:microsoft.com/office/officeart/2005/8/layout/pList1"/>
    <dgm:cxn modelId="{DD9C67B1-36DA-4EE5-8658-8F79E9E7CF70}" type="presParOf" srcId="{47FDC26E-4B59-4AE5-8C08-27B586D8F1ED}" destId="{61A0ED3F-99C2-417C-87B6-F30A4CBAD559}" srcOrd="4" destOrd="0" presId="urn:microsoft.com/office/officeart/2005/8/layout/pList1"/>
    <dgm:cxn modelId="{573CA70B-9F14-4D2D-8719-4D1D6B5AC557}" type="presParOf" srcId="{61A0ED3F-99C2-417C-87B6-F30A4CBAD559}" destId="{D29FB1F6-E1C1-4158-B483-E2DD5E0FE837}" srcOrd="0" destOrd="0" presId="urn:microsoft.com/office/officeart/2005/8/layout/pList1"/>
    <dgm:cxn modelId="{75EC9E39-1D6C-4F3C-B37D-5FD01E00DC73}" type="presParOf" srcId="{61A0ED3F-99C2-417C-87B6-F30A4CBAD559}" destId="{D377E5E6-102F-4E9D-A0CC-8656336B8293}"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83BF1A7-F704-47B9-8D57-F36B00F53D5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B19EFAAA-EAFE-4F6A-A583-7257A9F54F1E}">
      <dgm:prSet phldrT="[Texto]"/>
      <dgm:spPr/>
      <dgm:t>
        <a:bodyPr/>
        <a:lstStyle/>
        <a:p>
          <a:endParaRPr lang="es-EC" dirty="0"/>
        </a:p>
      </dgm:t>
    </dgm:pt>
    <dgm:pt modelId="{7FEFEBC1-9709-44C3-B188-660D28DA8626}" type="parTrans" cxnId="{8B34D88A-EA54-41B0-BC3F-6D07931034B9}">
      <dgm:prSet/>
      <dgm:spPr/>
      <dgm:t>
        <a:bodyPr/>
        <a:lstStyle/>
        <a:p>
          <a:endParaRPr lang="es-EC"/>
        </a:p>
      </dgm:t>
    </dgm:pt>
    <dgm:pt modelId="{50E24593-099F-471F-A3D3-DE97E14E566D}" type="sibTrans" cxnId="{8B34D88A-EA54-41B0-BC3F-6D07931034B9}">
      <dgm:prSet/>
      <dgm:spPr/>
      <dgm:t>
        <a:bodyPr/>
        <a:lstStyle/>
        <a:p>
          <a:endParaRPr lang="es-EC"/>
        </a:p>
      </dgm:t>
    </dgm:pt>
    <dgm:pt modelId="{8862BD00-D8C6-4209-8157-6130F13BF023}">
      <dgm:prSet phldrT="[Texto]"/>
      <dgm:spPr/>
      <dgm:t>
        <a:bodyPr/>
        <a:lstStyle/>
        <a:p>
          <a:endParaRPr lang="es-EC" dirty="0"/>
        </a:p>
      </dgm:t>
    </dgm:pt>
    <dgm:pt modelId="{836F8543-BB72-474A-9C43-6063A46EDCED}" type="parTrans" cxnId="{69AC3B72-A2A5-424D-A604-3657E5AD5165}">
      <dgm:prSet/>
      <dgm:spPr/>
      <dgm:t>
        <a:bodyPr/>
        <a:lstStyle/>
        <a:p>
          <a:endParaRPr lang="es-EC"/>
        </a:p>
      </dgm:t>
    </dgm:pt>
    <dgm:pt modelId="{4F1DB962-C7E6-4672-9349-109488D853D6}" type="sibTrans" cxnId="{69AC3B72-A2A5-424D-A604-3657E5AD5165}">
      <dgm:prSet/>
      <dgm:spPr/>
      <dgm:t>
        <a:bodyPr/>
        <a:lstStyle/>
        <a:p>
          <a:endParaRPr lang="es-EC"/>
        </a:p>
      </dgm:t>
    </dgm:pt>
    <dgm:pt modelId="{1892E300-6950-44A2-959B-1C37C86FFAD2}">
      <dgm:prSet phldrT="[Texto]"/>
      <dgm:spPr/>
      <dgm:t>
        <a:bodyPr/>
        <a:lstStyle/>
        <a:p>
          <a:endParaRPr lang="es-EC" dirty="0"/>
        </a:p>
      </dgm:t>
    </dgm:pt>
    <dgm:pt modelId="{375EA24F-9966-4936-845E-BE00CE386162}" type="sibTrans" cxnId="{8217B8E1-CC16-4FD3-8EE4-B084A05E8D7F}">
      <dgm:prSet/>
      <dgm:spPr/>
      <dgm:t>
        <a:bodyPr/>
        <a:lstStyle/>
        <a:p>
          <a:endParaRPr lang="es-EC"/>
        </a:p>
      </dgm:t>
    </dgm:pt>
    <dgm:pt modelId="{CFC3248F-FE3F-4B4A-BA79-42F73DB4019A}" type="parTrans" cxnId="{8217B8E1-CC16-4FD3-8EE4-B084A05E8D7F}">
      <dgm:prSet/>
      <dgm:spPr/>
      <dgm:t>
        <a:bodyPr/>
        <a:lstStyle/>
        <a:p>
          <a:endParaRPr lang="es-EC"/>
        </a:p>
      </dgm:t>
    </dgm:pt>
    <dgm:pt modelId="{47FDC26E-4B59-4AE5-8C08-27B586D8F1ED}" type="pres">
      <dgm:prSet presAssocID="{E83BF1A7-F704-47B9-8D57-F36B00F53D55}" presName="Name0" presStyleCnt="0">
        <dgm:presLayoutVars>
          <dgm:dir/>
          <dgm:resizeHandles val="exact"/>
        </dgm:presLayoutVars>
      </dgm:prSet>
      <dgm:spPr/>
    </dgm:pt>
    <dgm:pt modelId="{F1573C9B-B19F-4922-AD39-D736BCAF6614}" type="pres">
      <dgm:prSet presAssocID="{B19EFAAA-EAFE-4F6A-A583-7257A9F54F1E}" presName="compNode" presStyleCnt="0"/>
      <dgm:spPr/>
    </dgm:pt>
    <dgm:pt modelId="{CC7B25A4-F801-470D-8BE9-76E37B8A0AE1}" type="pres">
      <dgm:prSet presAssocID="{B19EFAAA-EAFE-4F6A-A583-7257A9F54F1E}" presName="pictRect" presStyleLbl="node1" presStyleIdx="0" presStyleCnt="3"/>
      <dgm:spPr>
        <a:blipFill rotWithShape="1">
          <a:blip xmlns:r="http://schemas.openxmlformats.org/officeDocument/2006/relationships" r:embed="rId1"/>
          <a:stretch>
            <a:fillRect/>
          </a:stretch>
        </a:blipFill>
      </dgm:spPr>
      <dgm:t>
        <a:bodyPr/>
        <a:lstStyle/>
        <a:p>
          <a:endParaRPr lang="es-EC"/>
        </a:p>
      </dgm:t>
    </dgm:pt>
    <dgm:pt modelId="{E3694973-8EED-4CB7-A0EF-65CBCDCEA940}" type="pres">
      <dgm:prSet presAssocID="{B19EFAAA-EAFE-4F6A-A583-7257A9F54F1E}" presName="textRect" presStyleLbl="revTx" presStyleIdx="0" presStyleCnt="3">
        <dgm:presLayoutVars>
          <dgm:bulletEnabled val="1"/>
        </dgm:presLayoutVars>
      </dgm:prSet>
      <dgm:spPr/>
      <dgm:t>
        <a:bodyPr/>
        <a:lstStyle/>
        <a:p>
          <a:endParaRPr lang="es-EC"/>
        </a:p>
      </dgm:t>
    </dgm:pt>
    <dgm:pt modelId="{F7ED40BA-1686-4165-9BFC-3DB432473D21}" type="pres">
      <dgm:prSet presAssocID="{50E24593-099F-471F-A3D3-DE97E14E566D}" presName="sibTrans" presStyleLbl="sibTrans2D1" presStyleIdx="0" presStyleCnt="0"/>
      <dgm:spPr/>
    </dgm:pt>
    <dgm:pt modelId="{D324F63C-38F9-4A05-A378-46FF67AA4F4C}" type="pres">
      <dgm:prSet presAssocID="{1892E300-6950-44A2-959B-1C37C86FFAD2}" presName="compNode" presStyleCnt="0"/>
      <dgm:spPr/>
    </dgm:pt>
    <dgm:pt modelId="{B9A6EA0A-5AFA-488C-AE7D-3364F29E9B11}" type="pres">
      <dgm:prSet presAssocID="{1892E300-6950-44A2-959B-1C37C86FFAD2}" presName="pictRect" presStyleLbl="node1" presStyleIdx="1" presStyleCnt="3"/>
      <dgm:spPr>
        <a:blipFill rotWithShape="1">
          <a:blip xmlns:r="http://schemas.openxmlformats.org/officeDocument/2006/relationships" r:embed="rId2"/>
          <a:stretch>
            <a:fillRect/>
          </a:stretch>
        </a:blipFill>
      </dgm:spPr>
    </dgm:pt>
    <dgm:pt modelId="{ADD65322-BA24-4EA3-81A7-AAECFDD3AC4E}" type="pres">
      <dgm:prSet presAssocID="{1892E300-6950-44A2-959B-1C37C86FFAD2}" presName="textRect" presStyleLbl="revTx" presStyleIdx="1" presStyleCnt="3">
        <dgm:presLayoutVars>
          <dgm:bulletEnabled val="1"/>
        </dgm:presLayoutVars>
      </dgm:prSet>
      <dgm:spPr/>
      <dgm:t>
        <a:bodyPr/>
        <a:lstStyle/>
        <a:p>
          <a:endParaRPr lang="es-EC"/>
        </a:p>
      </dgm:t>
    </dgm:pt>
    <dgm:pt modelId="{82F9E9CC-7F05-420E-8693-72A84C86BE32}" type="pres">
      <dgm:prSet presAssocID="{375EA24F-9966-4936-845E-BE00CE386162}" presName="sibTrans" presStyleLbl="sibTrans2D1" presStyleIdx="0" presStyleCnt="0"/>
      <dgm:spPr/>
    </dgm:pt>
    <dgm:pt modelId="{61A0ED3F-99C2-417C-87B6-F30A4CBAD559}" type="pres">
      <dgm:prSet presAssocID="{8862BD00-D8C6-4209-8157-6130F13BF023}" presName="compNode" presStyleCnt="0"/>
      <dgm:spPr/>
    </dgm:pt>
    <dgm:pt modelId="{D29FB1F6-E1C1-4158-B483-E2DD5E0FE837}" type="pres">
      <dgm:prSet presAssocID="{8862BD00-D8C6-4209-8157-6130F13BF023}" presName="pictRect" presStyleLbl="node1" presStyleIdx="2" presStyleCnt="3"/>
      <dgm:spPr>
        <a:blipFill rotWithShape="1">
          <a:blip xmlns:r="http://schemas.openxmlformats.org/officeDocument/2006/relationships" r:embed="rId3"/>
          <a:stretch>
            <a:fillRect/>
          </a:stretch>
        </a:blipFill>
      </dgm:spPr>
      <dgm:t>
        <a:bodyPr/>
        <a:lstStyle/>
        <a:p>
          <a:endParaRPr lang="es-EC"/>
        </a:p>
      </dgm:t>
    </dgm:pt>
    <dgm:pt modelId="{D377E5E6-102F-4E9D-A0CC-8656336B8293}" type="pres">
      <dgm:prSet presAssocID="{8862BD00-D8C6-4209-8157-6130F13BF023}" presName="textRect" presStyleLbl="revTx" presStyleIdx="2" presStyleCnt="3">
        <dgm:presLayoutVars>
          <dgm:bulletEnabled val="1"/>
        </dgm:presLayoutVars>
      </dgm:prSet>
      <dgm:spPr/>
    </dgm:pt>
  </dgm:ptLst>
  <dgm:cxnLst>
    <dgm:cxn modelId="{8B34D88A-EA54-41B0-BC3F-6D07931034B9}" srcId="{E83BF1A7-F704-47B9-8D57-F36B00F53D55}" destId="{B19EFAAA-EAFE-4F6A-A583-7257A9F54F1E}" srcOrd="0" destOrd="0" parTransId="{7FEFEBC1-9709-44C3-B188-660D28DA8626}" sibTransId="{50E24593-099F-471F-A3D3-DE97E14E566D}"/>
    <dgm:cxn modelId="{D7AE7CFE-0073-429A-A5A6-CE3EBAACF84F}" type="presOf" srcId="{1892E300-6950-44A2-959B-1C37C86FFAD2}" destId="{ADD65322-BA24-4EA3-81A7-AAECFDD3AC4E}" srcOrd="0" destOrd="0" presId="urn:microsoft.com/office/officeart/2005/8/layout/pList1"/>
    <dgm:cxn modelId="{69AC3B72-A2A5-424D-A604-3657E5AD5165}" srcId="{E83BF1A7-F704-47B9-8D57-F36B00F53D55}" destId="{8862BD00-D8C6-4209-8157-6130F13BF023}" srcOrd="2" destOrd="0" parTransId="{836F8543-BB72-474A-9C43-6063A46EDCED}" sibTransId="{4F1DB962-C7E6-4672-9349-109488D853D6}"/>
    <dgm:cxn modelId="{EE84DC1A-BDEE-49DF-976D-006D3BB299E8}" type="presOf" srcId="{8862BD00-D8C6-4209-8157-6130F13BF023}" destId="{D377E5E6-102F-4E9D-A0CC-8656336B8293}" srcOrd="0" destOrd="0" presId="urn:microsoft.com/office/officeart/2005/8/layout/pList1"/>
    <dgm:cxn modelId="{D1EC75F9-6245-49F3-B8ED-4E2DC91BF26B}" type="presOf" srcId="{50E24593-099F-471F-A3D3-DE97E14E566D}" destId="{F7ED40BA-1686-4165-9BFC-3DB432473D21}" srcOrd="0" destOrd="0" presId="urn:microsoft.com/office/officeart/2005/8/layout/pList1"/>
    <dgm:cxn modelId="{5ABA9C5C-7E74-4A42-8601-D8CE6E42519B}" type="presOf" srcId="{E83BF1A7-F704-47B9-8D57-F36B00F53D55}" destId="{47FDC26E-4B59-4AE5-8C08-27B586D8F1ED}" srcOrd="0" destOrd="0" presId="urn:microsoft.com/office/officeart/2005/8/layout/pList1"/>
    <dgm:cxn modelId="{2D402B2C-6893-4C7D-AF1C-756A566841F5}" type="presOf" srcId="{375EA24F-9966-4936-845E-BE00CE386162}" destId="{82F9E9CC-7F05-420E-8693-72A84C86BE32}" srcOrd="0" destOrd="0" presId="urn:microsoft.com/office/officeart/2005/8/layout/pList1"/>
    <dgm:cxn modelId="{8217B8E1-CC16-4FD3-8EE4-B084A05E8D7F}" srcId="{E83BF1A7-F704-47B9-8D57-F36B00F53D55}" destId="{1892E300-6950-44A2-959B-1C37C86FFAD2}" srcOrd="1" destOrd="0" parTransId="{CFC3248F-FE3F-4B4A-BA79-42F73DB4019A}" sibTransId="{375EA24F-9966-4936-845E-BE00CE386162}"/>
    <dgm:cxn modelId="{C9A651C9-2948-473B-9D18-83C60A1EB25D}" type="presOf" srcId="{B19EFAAA-EAFE-4F6A-A583-7257A9F54F1E}" destId="{E3694973-8EED-4CB7-A0EF-65CBCDCEA940}" srcOrd="0" destOrd="0" presId="urn:microsoft.com/office/officeart/2005/8/layout/pList1"/>
    <dgm:cxn modelId="{4D7607AC-4A43-4A64-A980-EF65434E7157}" type="presParOf" srcId="{47FDC26E-4B59-4AE5-8C08-27B586D8F1ED}" destId="{F1573C9B-B19F-4922-AD39-D736BCAF6614}" srcOrd="0" destOrd="0" presId="urn:microsoft.com/office/officeart/2005/8/layout/pList1"/>
    <dgm:cxn modelId="{51F52FDD-1A19-459E-B97A-4FFD14557083}" type="presParOf" srcId="{F1573C9B-B19F-4922-AD39-D736BCAF6614}" destId="{CC7B25A4-F801-470D-8BE9-76E37B8A0AE1}" srcOrd="0" destOrd="0" presId="urn:microsoft.com/office/officeart/2005/8/layout/pList1"/>
    <dgm:cxn modelId="{261DA6D6-9509-4FDE-822B-45B58B8CE613}" type="presParOf" srcId="{F1573C9B-B19F-4922-AD39-D736BCAF6614}" destId="{E3694973-8EED-4CB7-A0EF-65CBCDCEA940}" srcOrd="1" destOrd="0" presId="urn:microsoft.com/office/officeart/2005/8/layout/pList1"/>
    <dgm:cxn modelId="{75DB1496-C9FF-42F2-A5D7-295600DEB8AF}" type="presParOf" srcId="{47FDC26E-4B59-4AE5-8C08-27B586D8F1ED}" destId="{F7ED40BA-1686-4165-9BFC-3DB432473D21}" srcOrd="1" destOrd="0" presId="urn:microsoft.com/office/officeart/2005/8/layout/pList1"/>
    <dgm:cxn modelId="{3B584DBD-02D2-404B-A56E-D6835DA9E27D}" type="presParOf" srcId="{47FDC26E-4B59-4AE5-8C08-27B586D8F1ED}" destId="{D324F63C-38F9-4A05-A378-46FF67AA4F4C}" srcOrd="2" destOrd="0" presId="urn:microsoft.com/office/officeart/2005/8/layout/pList1"/>
    <dgm:cxn modelId="{158001C2-24D1-4A50-8235-1336605365F7}" type="presParOf" srcId="{D324F63C-38F9-4A05-A378-46FF67AA4F4C}" destId="{B9A6EA0A-5AFA-488C-AE7D-3364F29E9B11}" srcOrd="0" destOrd="0" presId="urn:microsoft.com/office/officeart/2005/8/layout/pList1"/>
    <dgm:cxn modelId="{157F5555-D50D-46B1-BFFA-4F43B77B7DA7}" type="presParOf" srcId="{D324F63C-38F9-4A05-A378-46FF67AA4F4C}" destId="{ADD65322-BA24-4EA3-81A7-AAECFDD3AC4E}" srcOrd="1" destOrd="0" presId="urn:microsoft.com/office/officeart/2005/8/layout/pList1"/>
    <dgm:cxn modelId="{5735C314-31A0-4C97-9824-1776FF05A256}" type="presParOf" srcId="{47FDC26E-4B59-4AE5-8C08-27B586D8F1ED}" destId="{82F9E9CC-7F05-420E-8693-72A84C86BE32}" srcOrd="3" destOrd="0" presId="urn:microsoft.com/office/officeart/2005/8/layout/pList1"/>
    <dgm:cxn modelId="{A47E26B7-5648-4EE9-9BF5-E0F1F064285E}" type="presParOf" srcId="{47FDC26E-4B59-4AE5-8C08-27B586D8F1ED}" destId="{61A0ED3F-99C2-417C-87B6-F30A4CBAD559}" srcOrd="4" destOrd="0" presId="urn:microsoft.com/office/officeart/2005/8/layout/pList1"/>
    <dgm:cxn modelId="{66AABA9D-3DE1-45E9-9CB7-439BFC99355D}" type="presParOf" srcId="{61A0ED3F-99C2-417C-87B6-F30A4CBAD559}" destId="{D29FB1F6-E1C1-4158-B483-E2DD5E0FE837}" srcOrd="0" destOrd="0" presId="urn:microsoft.com/office/officeart/2005/8/layout/pList1"/>
    <dgm:cxn modelId="{25D628BC-7282-47B5-A4DE-9F5D742603EE}" type="presParOf" srcId="{61A0ED3F-99C2-417C-87B6-F30A4CBAD559}" destId="{D377E5E6-102F-4E9D-A0CC-8656336B8293}" srcOrd="1" destOrd="0" presId="urn:microsoft.com/office/officeart/2005/8/layout/p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9396B-97A4-45F1-B95D-79A6AD3B3372}" type="doc">
      <dgm:prSet loTypeId="urn:microsoft.com/office/officeart/2005/8/layout/hierarchy2" loCatId="hierarchy" qsTypeId="urn:microsoft.com/office/officeart/2005/8/quickstyle/simple3" qsCatId="simple" csTypeId="urn:microsoft.com/office/officeart/2005/8/colors/colorful3" csCatId="colorful" phldr="1"/>
      <dgm:spPr/>
      <dgm:t>
        <a:bodyPr/>
        <a:lstStyle/>
        <a:p>
          <a:endParaRPr lang="es-EC"/>
        </a:p>
      </dgm:t>
    </dgm:pt>
    <dgm:pt modelId="{37CB9975-FB3C-4EB3-84CE-9EDEC8ACEC63}">
      <dgm:prSet phldrT="[Texto]">
        <dgm:style>
          <a:lnRef idx="2">
            <a:schemeClr val="accent4"/>
          </a:lnRef>
          <a:fillRef idx="1">
            <a:schemeClr val="lt1"/>
          </a:fillRef>
          <a:effectRef idx="0">
            <a:schemeClr val="accent4"/>
          </a:effectRef>
          <a:fontRef idx="minor">
            <a:schemeClr val="dk1"/>
          </a:fontRef>
        </dgm:style>
      </dgm:prSet>
      <dgm:spPr/>
      <dgm:t>
        <a:bodyPr/>
        <a:lstStyle/>
        <a:p>
          <a:r>
            <a:rPr lang="es-ES" b="1" dirty="0" smtClean="0"/>
            <a:t>OBJETIVOS</a:t>
          </a:r>
        </a:p>
        <a:p>
          <a:r>
            <a:rPr lang="es-ES" b="1" dirty="0" smtClean="0"/>
            <a:t>ESPECÌFICOS</a:t>
          </a:r>
          <a:endParaRPr lang="es-EC" b="1" dirty="0"/>
        </a:p>
      </dgm:t>
    </dgm:pt>
    <dgm:pt modelId="{8F025A98-144B-422E-8F91-585538BDFA9C}" type="parTrans" cxnId="{FA923A0A-30AC-49D7-9618-ABF2DC198609}">
      <dgm:prSet/>
      <dgm:spPr/>
      <dgm:t>
        <a:bodyPr/>
        <a:lstStyle/>
        <a:p>
          <a:endParaRPr lang="es-EC"/>
        </a:p>
      </dgm:t>
    </dgm:pt>
    <dgm:pt modelId="{3FC04AE1-DE2B-4078-828C-E82461267B94}" type="sibTrans" cxnId="{FA923A0A-30AC-49D7-9618-ABF2DC198609}">
      <dgm:prSet/>
      <dgm:spPr/>
      <dgm:t>
        <a:bodyPr/>
        <a:lstStyle/>
        <a:p>
          <a:endParaRPr lang="es-EC"/>
        </a:p>
      </dgm:t>
    </dgm:pt>
    <dgm:pt modelId="{A9DC6BA0-6ECE-4DE6-83C7-76F92035B83D}">
      <dgm:prSet phldrT="[Texto]" custT="1"/>
      <dgm:spPr/>
      <dgm:t>
        <a:bodyPr/>
        <a:lstStyle/>
        <a:p>
          <a:r>
            <a:rPr lang="es-ES" sz="2800" dirty="0" smtClean="0"/>
            <a:t>Identificar el comportamiento actual del sector florícola dentro de la cadena valor agroalimentaria ecuatoriana.</a:t>
          </a:r>
          <a:endParaRPr lang="es-EC" sz="2800" dirty="0"/>
        </a:p>
      </dgm:t>
    </dgm:pt>
    <dgm:pt modelId="{D956D850-4B78-4EBA-A7FC-718939373BFC}" type="parTrans" cxnId="{78B06AA4-698D-4AED-B3DC-AC89DB468968}">
      <dgm:prSet/>
      <dgm:spPr/>
      <dgm:t>
        <a:bodyPr/>
        <a:lstStyle/>
        <a:p>
          <a:endParaRPr lang="es-EC"/>
        </a:p>
      </dgm:t>
    </dgm:pt>
    <dgm:pt modelId="{277BB5FA-4AEC-449A-9525-D66F79320E93}" type="sibTrans" cxnId="{78B06AA4-698D-4AED-B3DC-AC89DB468968}">
      <dgm:prSet/>
      <dgm:spPr/>
      <dgm:t>
        <a:bodyPr/>
        <a:lstStyle/>
        <a:p>
          <a:endParaRPr lang="es-EC"/>
        </a:p>
      </dgm:t>
    </dgm:pt>
    <dgm:pt modelId="{6A2D2DD0-63D3-4E6C-B30F-8845546C80EF}">
      <dgm:prSet phldrT="[Texto]" custT="1"/>
      <dgm:spPr/>
      <dgm:t>
        <a:bodyPr/>
        <a:lstStyle/>
        <a:p>
          <a:r>
            <a:rPr lang="es-ES" sz="2800" dirty="0" smtClean="0"/>
            <a:t>Determinar la importancia económica del sector florícola como aporte al desarrollo económico del Ecuador.</a:t>
          </a:r>
          <a:endParaRPr lang="es-EC" sz="2800" dirty="0"/>
        </a:p>
      </dgm:t>
    </dgm:pt>
    <dgm:pt modelId="{A5C83420-9A11-4E76-84E0-AA6A2C607C98}" type="parTrans" cxnId="{7E556674-415A-4BD2-A4FC-AC31E9FDEEF2}">
      <dgm:prSet/>
      <dgm:spPr/>
      <dgm:t>
        <a:bodyPr/>
        <a:lstStyle/>
        <a:p>
          <a:endParaRPr lang="es-EC"/>
        </a:p>
      </dgm:t>
    </dgm:pt>
    <dgm:pt modelId="{8C391C18-5C95-417E-9608-4B619F043CC0}" type="sibTrans" cxnId="{7E556674-415A-4BD2-A4FC-AC31E9FDEEF2}">
      <dgm:prSet/>
      <dgm:spPr/>
      <dgm:t>
        <a:bodyPr/>
        <a:lstStyle/>
        <a:p>
          <a:endParaRPr lang="es-EC"/>
        </a:p>
      </dgm:t>
    </dgm:pt>
    <dgm:pt modelId="{ADBDC0B5-99F5-431C-B6C6-C17612B88017}">
      <dgm:prSet phldrT="[Texto]" custT="1"/>
      <dgm:spPr/>
      <dgm:t>
        <a:bodyPr/>
        <a:lstStyle/>
        <a:p>
          <a:r>
            <a:rPr lang="es-ES" sz="2800" dirty="0" smtClean="0"/>
            <a:t>Especificar las zonas estratégicas de mayor aportación al rubro de la cadena de valor agroalimentaria de las rosas en el Ecuador.</a:t>
          </a:r>
          <a:endParaRPr lang="es-EC" sz="2800" dirty="0"/>
        </a:p>
      </dgm:t>
    </dgm:pt>
    <dgm:pt modelId="{27878C89-1DE4-429C-A96B-DDF0FDECD679}" type="parTrans" cxnId="{890BC224-B5D3-4433-B862-12AD789BDBF3}">
      <dgm:prSet/>
      <dgm:spPr/>
      <dgm:t>
        <a:bodyPr/>
        <a:lstStyle/>
        <a:p>
          <a:endParaRPr lang="es-EC"/>
        </a:p>
      </dgm:t>
    </dgm:pt>
    <dgm:pt modelId="{53995F7D-32EA-40F5-9023-A0F249876A97}" type="sibTrans" cxnId="{890BC224-B5D3-4433-B862-12AD789BDBF3}">
      <dgm:prSet/>
      <dgm:spPr/>
      <dgm:t>
        <a:bodyPr/>
        <a:lstStyle/>
        <a:p>
          <a:endParaRPr lang="es-EC"/>
        </a:p>
      </dgm:t>
    </dgm:pt>
    <dgm:pt modelId="{70BCD4F2-8A5F-4DC7-9B37-C3139BC7CF2A}" type="pres">
      <dgm:prSet presAssocID="{0379396B-97A4-45F1-B95D-79A6AD3B3372}" presName="diagram" presStyleCnt="0">
        <dgm:presLayoutVars>
          <dgm:chPref val="1"/>
          <dgm:dir/>
          <dgm:animOne val="branch"/>
          <dgm:animLvl val="lvl"/>
          <dgm:resizeHandles val="exact"/>
        </dgm:presLayoutVars>
      </dgm:prSet>
      <dgm:spPr/>
    </dgm:pt>
    <dgm:pt modelId="{BCB404C6-67EF-4C2D-895F-04D474DE4814}" type="pres">
      <dgm:prSet presAssocID="{37CB9975-FB3C-4EB3-84CE-9EDEC8ACEC63}" presName="root1" presStyleCnt="0"/>
      <dgm:spPr/>
    </dgm:pt>
    <dgm:pt modelId="{532C4CFA-93B1-49BF-ADDE-E380E6392EC9}" type="pres">
      <dgm:prSet presAssocID="{37CB9975-FB3C-4EB3-84CE-9EDEC8ACEC63}" presName="LevelOneTextNode" presStyleLbl="node0" presStyleIdx="0" presStyleCnt="1" custScaleX="73439" custScaleY="55196">
        <dgm:presLayoutVars>
          <dgm:chPref val="3"/>
        </dgm:presLayoutVars>
      </dgm:prSet>
      <dgm:spPr/>
      <dgm:t>
        <a:bodyPr/>
        <a:lstStyle/>
        <a:p>
          <a:endParaRPr lang="es-EC"/>
        </a:p>
      </dgm:t>
    </dgm:pt>
    <dgm:pt modelId="{6355DDDE-F2FE-48B0-91BB-AB846769089A}" type="pres">
      <dgm:prSet presAssocID="{37CB9975-FB3C-4EB3-84CE-9EDEC8ACEC63}" presName="level2hierChild" presStyleCnt="0"/>
      <dgm:spPr/>
    </dgm:pt>
    <dgm:pt modelId="{7078EBC6-C769-40A4-8897-C96E29F66944}" type="pres">
      <dgm:prSet presAssocID="{D956D850-4B78-4EBA-A7FC-718939373BFC}" presName="conn2-1" presStyleLbl="parChTrans1D2" presStyleIdx="0" presStyleCnt="3"/>
      <dgm:spPr/>
    </dgm:pt>
    <dgm:pt modelId="{A358C1BD-8356-482C-870E-D7462DE24B29}" type="pres">
      <dgm:prSet presAssocID="{D956D850-4B78-4EBA-A7FC-718939373BFC}" presName="connTx" presStyleLbl="parChTrans1D2" presStyleIdx="0" presStyleCnt="3"/>
      <dgm:spPr/>
    </dgm:pt>
    <dgm:pt modelId="{6B809865-DB40-4B04-A8CE-949ED5414B52}" type="pres">
      <dgm:prSet presAssocID="{A9DC6BA0-6ECE-4DE6-83C7-76F92035B83D}" presName="root2" presStyleCnt="0"/>
      <dgm:spPr/>
    </dgm:pt>
    <dgm:pt modelId="{69ACB5A4-30EA-407C-8790-6BFE55D5D3CC}" type="pres">
      <dgm:prSet presAssocID="{A9DC6BA0-6ECE-4DE6-83C7-76F92035B83D}" presName="LevelTwoTextNode" presStyleLbl="node2" presStyleIdx="0" presStyleCnt="3" custScaleX="236702" custScaleY="77397" custLinFactNeighborX="434" custLinFactNeighborY="-17109">
        <dgm:presLayoutVars>
          <dgm:chPref val="3"/>
        </dgm:presLayoutVars>
      </dgm:prSet>
      <dgm:spPr/>
      <dgm:t>
        <a:bodyPr/>
        <a:lstStyle/>
        <a:p>
          <a:endParaRPr lang="es-EC"/>
        </a:p>
      </dgm:t>
    </dgm:pt>
    <dgm:pt modelId="{C4FDF7DE-9BAC-477E-B6B0-C00F414E0860}" type="pres">
      <dgm:prSet presAssocID="{A9DC6BA0-6ECE-4DE6-83C7-76F92035B83D}" presName="level3hierChild" presStyleCnt="0"/>
      <dgm:spPr/>
    </dgm:pt>
    <dgm:pt modelId="{12FD3905-A058-496D-9B4E-B170C1C42A25}" type="pres">
      <dgm:prSet presAssocID="{27878C89-1DE4-429C-A96B-DDF0FDECD679}" presName="conn2-1" presStyleLbl="parChTrans1D2" presStyleIdx="1" presStyleCnt="3"/>
      <dgm:spPr/>
    </dgm:pt>
    <dgm:pt modelId="{F0561252-1A23-4207-AF90-8196D34FA9D6}" type="pres">
      <dgm:prSet presAssocID="{27878C89-1DE4-429C-A96B-DDF0FDECD679}" presName="connTx" presStyleLbl="parChTrans1D2" presStyleIdx="1" presStyleCnt="3"/>
      <dgm:spPr/>
    </dgm:pt>
    <dgm:pt modelId="{EFD5196D-8EAC-425D-A407-B6D0BEC63E3C}" type="pres">
      <dgm:prSet presAssocID="{ADBDC0B5-99F5-431C-B6C6-C17612B88017}" presName="root2" presStyleCnt="0"/>
      <dgm:spPr/>
    </dgm:pt>
    <dgm:pt modelId="{D24B078A-1055-430F-A625-2C47B4818D91}" type="pres">
      <dgm:prSet presAssocID="{ADBDC0B5-99F5-431C-B6C6-C17612B88017}" presName="LevelTwoTextNode" presStyleLbl="node2" presStyleIdx="1" presStyleCnt="3" custScaleX="236702" custScaleY="77397">
        <dgm:presLayoutVars>
          <dgm:chPref val="3"/>
        </dgm:presLayoutVars>
      </dgm:prSet>
      <dgm:spPr/>
      <dgm:t>
        <a:bodyPr/>
        <a:lstStyle/>
        <a:p>
          <a:endParaRPr lang="es-EC"/>
        </a:p>
      </dgm:t>
    </dgm:pt>
    <dgm:pt modelId="{21A2F059-8082-4FEB-9A55-01A191E1591B}" type="pres">
      <dgm:prSet presAssocID="{ADBDC0B5-99F5-431C-B6C6-C17612B88017}" presName="level3hierChild" presStyleCnt="0"/>
      <dgm:spPr/>
    </dgm:pt>
    <dgm:pt modelId="{A7FDFC3B-79D0-4E1F-8F66-065EB16EBE33}" type="pres">
      <dgm:prSet presAssocID="{A5C83420-9A11-4E76-84E0-AA6A2C607C98}" presName="conn2-1" presStyleLbl="parChTrans1D2" presStyleIdx="2" presStyleCnt="3"/>
      <dgm:spPr/>
    </dgm:pt>
    <dgm:pt modelId="{6DFB38CB-F016-449C-9A8C-C0FC410A62BA}" type="pres">
      <dgm:prSet presAssocID="{A5C83420-9A11-4E76-84E0-AA6A2C607C98}" presName="connTx" presStyleLbl="parChTrans1D2" presStyleIdx="2" presStyleCnt="3"/>
      <dgm:spPr/>
    </dgm:pt>
    <dgm:pt modelId="{8C51D2BD-33B9-4C2E-88EC-A62C3020A83A}" type="pres">
      <dgm:prSet presAssocID="{6A2D2DD0-63D3-4E6C-B30F-8845546C80EF}" presName="root2" presStyleCnt="0"/>
      <dgm:spPr/>
    </dgm:pt>
    <dgm:pt modelId="{F2870B57-3E7D-47C9-85FD-183965596714}" type="pres">
      <dgm:prSet presAssocID="{6A2D2DD0-63D3-4E6C-B30F-8845546C80EF}" presName="LevelTwoTextNode" presStyleLbl="node2" presStyleIdx="2" presStyleCnt="3" custScaleX="236702" custScaleY="77397" custLinFactNeighborX="434" custLinFactNeighborY="19553">
        <dgm:presLayoutVars>
          <dgm:chPref val="3"/>
        </dgm:presLayoutVars>
      </dgm:prSet>
      <dgm:spPr/>
      <dgm:t>
        <a:bodyPr/>
        <a:lstStyle/>
        <a:p>
          <a:endParaRPr lang="es-EC"/>
        </a:p>
      </dgm:t>
    </dgm:pt>
    <dgm:pt modelId="{FFD79A58-3A12-4B6E-952D-9FE30974EEE5}" type="pres">
      <dgm:prSet presAssocID="{6A2D2DD0-63D3-4E6C-B30F-8845546C80EF}" presName="level3hierChild" presStyleCnt="0"/>
      <dgm:spPr/>
    </dgm:pt>
  </dgm:ptLst>
  <dgm:cxnLst>
    <dgm:cxn modelId="{DF0EE616-46F9-4830-8FD9-352A9BC1131D}" type="presOf" srcId="{A5C83420-9A11-4E76-84E0-AA6A2C607C98}" destId="{6DFB38CB-F016-449C-9A8C-C0FC410A62BA}" srcOrd="1" destOrd="0" presId="urn:microsoft.com/office/officeart/2005/8/layout/hierarchy2"/>
    <dgm:cxn modelId="{7E556674-415A-4BD2-A4FC-AC31E9FDEEF2}" srcId="{37CB9975-FB3C-4EB3-84CE-9EDEC8ACEC63}" destId="{6A2D2DD0-63D3-4E6C-B30F-8845546C80EF}" srcOrd="2" destOrd="0" parTransId="{A5C83420-9A11-4E76-84E0-AA6A2C607C98}" sibTransId="{8C391C18-5C95-417E-9608-4B619F043CC0}"/>
    <dgm:cxn modelId="{890BC224-B5D3-4433-B862-12AD789BDBF3}" srcId="{37CB9975-FB3C-4EB3-84CE-9EDEC8ACEC63}" destId="{ADBDC0B5-99F5-431C-B6C6-C17612B88017}" srcOrd="1" destOrd="0" parTransId="{27878C89-1DE4-429C-A96B-DDF0FDECD679}" sibTransId="{53995F7D-32EA-40F5-9023-A0F249876A97}"/>
    <dgm:cxn modelId="{0050AED7-808D-4B05-9690-2D2ACE0AF709}" type="presOf" srcId="{A5C83420-9A11-4E76-84E0-AA6A2C607C98}" destId="{A7FDFC3B-79D0-4E1F-8F66-065EB16EBE33}" srcOrd="0" destOrd="0" presId="urn:microsoft.com/office/officeart/2005/8/layout/hierarchy2"/>
    <dgm:cxn modelId="{E5540FB7-60BC-498A-9D41-E80E984560F0}" type="presOf" srcId="{ADBDC0B5-99F5-431C-B6C6-C17612B88017}" destId="{D24B078A-1055-430F-A625-2C47B4818D91}" srcOrd="0" destOrd="0" presId="urn:microsoft.com/office/officeart/2005/8/layout/hierarchy2"/>
    <dgm:cxn modelId="{E3E42FBC-9A9B-466C-AC0E-2811EA0D29C5}" type="presOf" srcId="{6A2D2DD0-63D3-4E6C-B30F-8845546C80EF}" destId="{F2870B57-3E7D-47C9-85FD-183965596714}" srcOrd="0" destOrd="0" presId="urn:microsoft.com/office/officeart/2005/8/layout/hierarchy2"/>
    <dgm:cxn modelId="{72469906-B45A-49E9-BF53-939A4E808226}" type="presOf" srcId="{37CB9975-FB3C-4EB3-84CE-9EDEC8ACEC63}" destId="{532C4CFA-93B1-49BF-ADDE-E380E6392EC9}" srcOrd="0" destOrd="0" presId="urn:microsoft.com/office/officeart/2005/8/layout/hierarchy2"/>
    <dgm:cxn modelId="{78B06AA4-698D-4AED-B3DC-AC89DB468968}" srcId="{37CB9975-FB3C-4EB3-84CE-9EDEC8ACEC63}" destId="{A9DC6BA0-6ECE-4DE6-83C7-76F92035B83D}" srcOrd="0" destOrd="0" parTransId="{D956D850-4B78-4EBA-A7FC-718939373BFC}" sibTransId="{277BB5FA-4AEC-449A-9525-D66F79320E93}"/>
    <dgm:cxn modelId="{A8E0E362-48A6-4397-9277-48EBDC0E3F82}" type="presOf" srcId="{27878C89-1DE4-429C-A96B-DDF0FDECD679}" destId="{F0561252-1A23-4207-AF90-8196D34FA9D6}" srcOrd="1" destOrd="0" presId="urn:microsoft.com/office/officeart/2005/8/layout/hierarchy2"/>
    <dgm:cxn modelId="{F2F4D6F7-E416-4D6A-BBA5-8AEF73985082}" type="presOf" srcId="{D956D850-4B78-4EBA-A7FC-718939373BFC}" destId="{A358C1BD-8356-482C-870E-D7462DE24B29}" srcOrd="1" destOrd="0" presId="urn:microsoft.com/office/officeart/2005/8/layout/hierarchy2"/>
    <dgm:cxn modelId="{BA09D884-181F-47CF-B8BC-2B777B15B53B}" type="presOf" srcId="{D956D850-4B78-4EBA-A7FC-718939373BFC}" destId="{7078EBC6-C769-40A4-8897-C96E29F66944}" srcOrd="0" destOrd="0" presId="urn:microsoft.com/office/officeart/2005/8/layout/hierarchy2"/>
    <dgm:cxn modelId="{6F4C195D-55B2-4CF9-AAE0-9390E0B53A77}" type="presOf" srcId="{27878C89-1DE4-429C-A96B-DDF0FDECD679}" destId="{12FD3905-A058-496D-9B4E-B170C1C42A25}" srcOrd="0" destOrd="0" presId="urn:microsoft.com/office/officeart/2005/8/layout/hierarchy2"/>
    <dgm:cxn modelId="{B9AF0D8E-DD7C-460F-A92B-F1697045DED0}" type="presOf" srcId="{0379396B-97A4-45F1-B95D-79A6AD3B3372}" destId="{70BCD4F2-8A5F-4DC7-9B37-C3139BC7CF2A}" srcOrd="0" destOrd="0" presId="urn:microsoft.com/office/officeart/2005/8/layout/hierarchy2"/>
    <dgm:cxn modelId="{FA923A0A-30AC-49D7-9618-ABF2DC198609}" srcId="{0379396B-97A4-45F1-B95D-79A6AD3B3372}" destId="{37CB9975-FB3C-4EB3-84CE-9EDEC8ACEC63}" srcOrd="0" destOrd="0" parTransId="{8F025A98-144B-422E-8F91-585538BDFA9C}" sibTransId="{3FC04AE1-DE2B-4078-828C-E82461267B94}"/>
    <dgm:cxn modelId="{22F1CF99-44FE-462A-B211-9D7AC33AEDAD}" type="presOf" srcId="{A9DC6BA0-6ECE-4DE6-83C7-76F92035B83D}" destId="{69ACB5A4-30EA-407C-8790-6BFE55D5D3CC}" srcOrd="0" destOrd="0" presId="urn:microsoft.com/office/officeart/2005/8/layout/hierarchy2"/>
    <dgm:cxn modelId="{9D647D92-CC36-43AD-84DE-8E5AF423107D}" type="presParOf" srcId="{70BCD4F2-8A5F-4DC7-9B37-C3139BC7CF2A}" destId="{BCB404C6-67EF-4C2D-895F-04D474DE4814}" srcOrd="0" destOrd="0" presId="urn:microsoft.com/office/officeart/2005/8/layout/hierarchy2"/>
    <dgm:cxn modelId="{BA16689F-A34F-4643-BE9D-17E0FBF43D05}" type="presParOf" srcId="{BCB404C6-67EF-4C2D-895F-04D474DE4814}" destId="{532C4CFA-93B1-49BF-ADDE-E380E6392EC9}" srcOrd="0" destOrd="0" presId="urn:microsoft.com/office/officeart/2005/8/layout/hierarchy2"/>
    <dgm:cxn modelId="{5E23DD8E-20AE-4213-9CF7-14F6FE991D75}" type="presParOf" srcId="{BCB404C6-67EF-4C2D-895F-04D474DE4814}" destId="{6355DDDE-F2FE-48B0-91BB-AB846769089A}" srcOrd="1" destOrd="0" presId="urn:microsoft.com/office/officeart/2005/8/layout/hierarchy2"/>
    <dgm:cxn modelId="{359E123E-AF4B-464E-BF13-F8B8209F6E1A}" type="presParOf" srcId="{6355DDDE-F2FE-48B0-91BB-AB846769089A}" destId="{7078EBC6-C769-40A4-8897-C96E29F66944}" srcOrd="0" destOrd="0" presId="urn:microsoft.com/office/officeart/2005/8/layout/hierarchy2"/>
    <dgm:cxn modelId="{0D1DF6E2-8585-47C3-A372-957A3499B1D6}" type="presParOf" srcId="{7078EBC6-C769-40A4-8897-C96E29F66944}" destId="{A358C1BD-8356-482C-870E-D7462DE24B29}" srcOrd="0" destOrd="0" presId="urn:microsoft.com/office/officeart/2005/8/layout/hierarchy2"/>
    <dgm:cxn modelId="{49ED0152-D5B4-43B2-ABCE-A03B42D8CDB5}" type="presParOf" srcId="{6355DDDE-F2FE-48B0-91BB-AB846769089A}" destId="{6B809865-DB40-4B04-A8CE-949ED5414B52}" srcOrd="1" destOrd="0" presId="urn:microsoft.com/office/officeart/2005/8/layout/hierarchy2"/>
    <dgm:cxn modelId="{3C66C7D3-6DFC-4CFD-89B4-6E6194BF182E}" type="presParOf" srcId="{6B809865-DB40-4B04-A8CE-949ED5414B52}" destId="{69ACB5A4-30EA-407C-8790-6BFE55D5D3CC}" srcOrd="0" destOrd="0" presId="urn:microsoft.com/office/officeart/2005/8/layout/hierarchy2"/>
    <dgm:cxn modelId="{E1B9F32C-BE12-4D75-96A2-1E8E1B79E870}" type="presParOf" srcId="{6B809865-DB40-4B04-A8CE-949ED5414B52}" destId="{C4FDF7DE-9BAC-477E-B6B0-C00F414E0860}" srcOrd="1" destOrd="0" presId="urn:microsoft.com/office/officeart/2005/8/layout/hierarchy2"/>
    <dgm:cxn modelId="{ECC66D88-51FA-4A03-BA1C-ED7892D258B7}" type="presParOf" srcId="{6355DDDE-F2FE-48B0-91BB-AB846769089A}" destId="{12FD3905-A058-496D-9B4E-B170C1C42A25}" srcOrd="2" destOrd="0" presId="urn:microsoft.com/office/officeart/2005/8/layout/hierarchy2"/>
    <dgm:cxn modelId="{68157FF6-079D-47A9-9E57-E9182E46619F}" type="presParOf" srcId="{12FD3905-A058-496D-9B4E-B170C1C42A25}" destId="{F0561252-1A23-4207-AF90-8196D34FA9D6}" srcOrd="0" destOrd="0" presId="urn:microsoft.com/office/officeart/2005/8/layout/hierarchy2"/>
    <dgm:cxn modelId="{E2B1B1F9-9C3F-40AC-A85F-27C457B25FB4}" type="presParOf" srcId="{6355DDDE-F2FE-48B0-91BB-AB846769089A}" destId="{EFD5196D-8EAC-425D-A407-B6D0BEC63E3C}" srcOrd="3" destOrd="0" presId="urn:microsoft.com/office/officeart/2005/8/layout/hierarchy2"/>
    <dgm:cxn modelId="{C0A95ADB-77C6-4B6E-A2F2-26D42873C9AB}" type="presParOf" srcId="{EFD5196D-8EAC-425D-A407-B6D0BEC63E3C}" destId="{D24B078A-1055-430F-A625-2C47B4818D91}" srcOrd="0" destOrd="0" presId="urn:microsoft.com/office/officeart/2005/8/layout/hierarchy2"/>
    <dgm:cxn modelId="{89FC6909-76EC-4EA1-992D-0838D92DE08B}" type="presParOf" srcId="{EFD5196D-8EAC-425D-A407-B6D0BEC63E3C}" destId="{21A2F059-8082-4FEB-9A55-01A191E1591B}" srcOrd="1" destOrd="0" presId="urn:microsoft.com/office/officeart/2005/8/layout/hierarchy2"/>
    <dgm:cxn modelId="{301C3B21-F15E-4CC6-846F-A0D9028ECB9C}" type="presParOf" srcId="{6355DDDE-F2FE-48B0-91BB-AB846769089A}" destId="{A7FDFC3B-79D0-4E1F-8F66-065EB16EBE33}" srcOrd="4" destOrd="0" presId="urn:microsoft.com/office/officeart/2005/8/layout/hierarchy2"/>
    <dgm:cxn modelId="{156A11C9-EB39-41F6-BB35-9E550E71745B}" type="presParOf" srcId="{A7FDFC3B-79D0-4E1F-8F66-065EB16EBE33}" destId="{6DFB38CB-F016-449C-9A8C-C0FC410A62BA}" srcOrd="0" destOrd="0" presId="urn:microsoft.com/office/officeart/2005/8/layout/hierarchy2"/>
    <dgm:cxn modelId="{456791E6-AF82-4CB6-BC9E-681560490FE4}" type="presParOf" srcId="{6355DDDE-F2FE-48B0-91BB-AB846769089A}" destId="{8C51D2BD-33B9-4C2E-88EC-A62C3020A83A}" srcOrd="5" destOrd="0" presId="urn:microsoft.com/office/officeart/2005/8/layout/hierarchy2"/>
    <dgm:cxn modelId="{0BC8CDDB-54D5-4079-89BA-89273A5782CC}" type="presParOf" srcId="{8C51D2BD-33B9-4C2E-88EC-A62C3020A83A}" destId="{F2870B57-3E7D-47C9-85FD-183965596714}" srcOrd="0" destOrd="0" presId="urn:microsoft.com/office/officeart/2005/8/layout/hierarchy2"/>
    <dgm:cxn modelId="{D958B0AB-97EB-4630-8789-5C85E20BD5C0}" type="presParOf" srcId="{8C51D2BD-33B9-4C2E-88EC-A62C3020A83A}" destId="{FFD79A58-3A12-4B6E-952D-9FE30974EEE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3E9D40-F471-473E-89CE-D8808A8E05AE}" type="doc">
      <dgm:prSet loTypeId="urn:microsoft.com/office/officeart/2005/8/layout/pList1" loCatId="list"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pPr/>
      <dgm:t>
        <a:bodyPr/>
        <a:lstStyle/>
        <a:p>
          <a:endParaRPr lang="es-ES" sz="2000" dirty="0" smtClean="0"/>
        </a:p>
        <a:p>
          <a:r>
            <a:rPr lang="es-ES" sz="2000" dirty="0" smtClean="0"/>
            <a:t>Descriptiva</a:t>
          </a:r>
          <a:endParaRPr lang="es-EC" sz="2000" dirty="0"/>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pPr/>
      <dgm:t>
        <a:bodyPr/>
        <a:lstStyle/>
        <a:p>
          <a:endParaRPr lang="es-EC" sz="2000" dirty="0" smtClean="0"/>
        </a:p>
        <a:p>
          <a:r>
            <a:rPr lang="es-EC" sz="2000" dirty="0" smtClean="0"/>
            <a:t>Investigación bibliográfica</a:t>
          </a:r>
          <a:endParaRPr lang="es-EC" sz="20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F84EF711-4352-4B87-AA40-9687767D34D6}">
      <dgm:prSet phldrT="[Texto]" custT="1"/>
      <dgm:spPr/>
      <dgm:t>
        <a:bodyPr/>
        <a:lstStyle/>
        <a:p>
          <a:endParaRPr lang="es-EC" sz="2000" dirty="0" smtClean="0"/>
        </a:p>
        <a:p>
          <a:r>
            <a:rPr lang="es-EC" sz="2000" dirty="0" smtClean="0"/>
            <a:t>Investigación de campo</a:t>
          </a:r>
          <a:endParaRPr lang="es-EC" sz="2000" dirty="0"/>
        </a:p>
      </dgm:t>
    </dgm:pt>
    <dgm:pt modelId="{2B55180A-BB1C-4DA2-BE8E-FD07F3764976}" type="parTrans" cxnId="{65A8AB24-238D-4A15-B995-EF8AA56B35D0}">
      <dgm:prSet/>
      <dgm:spPr/>
      <dgm:t>
        <a:bodyPr/>
        <a:lstStyle/>
        <a:p>
          <a:endParaRPr lang="es-EC"/>
        </a:p>
      </dgm:t>
    </dgm:pt>
    <dgm:pt modelId="{6A8D1B3E-2831-4303-AC74-E9E87D3F7602}" type="sibTrans" cxnId="{65A8AB24-238D-4A15-B995-EF8AA56B35D0}">
      <dgm:prSet/>
      <dgm:spPr/>
      <dgm:t>
        <a:bodyPr/>
        <a:lstStyle/>
        <a:p>
          <a:endParaRPr lang="es-EC"/>
        </a:p>
      </dgm:t>
    </dgm:pt>
    <dgm:pt modelId="{447A9BB0-9F40-4AFA-898E-4893BBE7EF2F}" type="pres">
      <dgm:prSet presAssocID="{333E9D40-F471-473E-89CE-D8808A8E05AE}" presName="Name0" presStyleCnt="0">
        <dgm:presLayoutVars>
          <dgm:dir/>
          <dgm:resizeHandles val="exact"/>
        </dgm:presLayoutVars>
      </dgm:prSet>
      <dgm:spPr/>
    </dgm:pt>
    <dgm:pt modelId="{05500FD3-3205-4634-AAB1-44DD11BEB6D9}" type="pres">
      <dgm:prSet presAssocID="{49EE9D58-2D62-4399-9DAC-B0B4F752DAFA}" presName="compNode" presStyleCnt="0"/>
      <dgm:spPr/>
    </dgm:pt>
    <dgm:pt modelId="{25A44AAF-4896-40CC-B322-5B3A7998BE90}" type="pres">
      <dgm:prSet presAssocID="{49EE9D58-2D62-4399-9DAC-B0B4F752DAFA}" presName="pictRect" presStyleLbl="node1" presStyleIdx="0" presStyleCnt="3" custScaleX="89276" custScaleY="140259"/>
      <dgm:spPr>
        <a:blipFill rotWithShape="1">
          <a:blip xmlns:r="http://schemas.openxmlformats.org/officeDocument/2006/relationships" r:embed="rId1"/>
          <a:stretch>
            <a:fillRect/>
          </a:stretch>
        </a:blipFill>
      </dgm:spPr>
    </dgm:pt>
    <dgm:pt modelId="{E6683996-9E97-4299-80B2-6743ED1B7078}" type="pres">
      <dgm:prSet presAssocID="{49EE9D58-2D62-4399-9DAC-B0B4F752DAFA}" presName="textRect" presStyleLbl="revTx" presStyleIdx="0" presStyleCnt="3" custScaleX="89201" custScaleY="65905">
        <dgm:presLayoutVars>
          <dgm:bulletEnabled val="1"/>
        </dgm:presLayoutVars>
      </dgm:prSet>
      <dgm:spPr/>
      <dgm:t>
        <a:bodyPr/>
        <a:lstStyle/>
        <a:p>
          <a:endParaRPr lang="es-EC"/>
        </a:p>
      </dgm:t>
    </dgm:pt>
    <dgm:pt modelId="{129FC542-B4CC-4AE3-B004-4F8007601544}" type="pres">
      <dgm:prSet presAssocID="{51916B53-515E-4B0E-8B8B-B963BCF28D91}" presName="sibTrans" presStyleLbl="sibTrans2D1" presStyleIdx="0" presStyleCnt="0"/>
      <dgm:spPr/>
    </dgm:pt>
    <dgm:pt modelId="{0B887369-9751-4BF8-B2FB-9B7F0F86D704}" type="pres">
      <dgm:prSet presAssocID="{8FA8180A-D52D-41B4-8D5F-5257C1529FEA}" presName="compNode" presStyleCnt="0"/>
      <dgm:spPr/>
    </dgm:pt>
    <dgm:pt modelId="{895363F9-D01E-4E82-8527-A35BAA7A31FB}" type="pres">
      <dgm:prSet presAssocID="{8FA8180A-D52D-41B4-8D5F-5257C1529FEA}" presName="pictRect" presStyleLbl="node1" presStyleIdx="1" presStyleCnt="3" custScaleX="89276" custScaleY="140259"/>
      <dgm:spPr>
        <a:blipFill rotWithShape="1">
          <a:blip xmlns:r="http://schemas.openxmlformats.org/officeDocument/2006/relationships" r:embed="rId2"/>
          <a:stretch>
            <a:fillRect/>
          </a:stretch>
        </a:blipFill>
      </dgm:spPr>
    </dgm:pt>
    <dgm:pt modelId="{7C4FFAA9-661B-4D19-B39A-64750899A001}" type="pres">
      <dgm:prSet presAssocID="{8FA8180A-D52D-41B4-8D5F-5257C1529FEA}" presName="textRect" presStyleLbl="revTx" presStyleIdx="1" presStyleCnt="3" custScaleX="89201" custScaleY="65905">
        <dgm:presLayoutVars>
          <dgm:bulletEnabled val="1"/>
        </dgm:presLayoutVars>
      </dgm:prSet>
      <dgm:spPr/>
      <dgm:t>
        <a:bodyPr/>
        <a:lstStyle/>
        <a:p>
          <a:endParaRPr lang="es-EC"/>
        </a:p>
      </dgm:t>
    </dgm:pt>
    <dgm:pt modelId="{4A1994A0-8094-41DF-84EE-643F96A26958}" type="pres">
      <dgm:prSet presAssocID="{DA9BAE52-C46C-496F-B9DC-C56CDF063E25}" presName="sibTrans" presStyleLbl="sibTrans2D1" presStyleIdx="0" presStyleCnt="0"/>
      <dgm:spPr/>
    </dgm:pt>
    <dgm:pt modelId="{0FE066BC-D779-4CC4-B5C7-8D1955395D14}" type="pres">
      <dgm:prSet presAssocID="{F84EF711-4352-4B87-AA40-9687767D34D6}" presName="compNode" presStyleCnt="0"/>
      <dgm:spPr/>
    </dgm:pt>
    <dgm:pt modelId="{00DB7C37-737C-4281-A50B-5846F4984740}" type="pres">
      <dgm:prSet presAssocID="{F84EF711-4352-4B87-AA40-9687767D34D6}" presName="pictRect" presStyleLbl="node1" presStyleIdx="2" presStyleCnt="3" custScaleX="89276" custScaleY="140259"/>
      <dgm:spPr>
        <a:blipFill rotWithShape="1">
          <a:blip xmlns:r="http://schemas.openxmlformats.org/officeDocument/2006/relationships" r:embed="rId3"/>
          <a:stretch>
            <a:fillRect/>
          </a:stretch>
        </a:blipFill>
      </dgm:spPr>
    </dgm:pt>
    <dgm:pt modelId="{C1268EB4-0263-4351-89B6-ACC1A55FE4A9}" type="pres">
      <dgm:prSet presAssocID="{F84EF711-4352-4B87-AA40-9687767D34D6}" presName="textRect" presStyleLbl="revTx" presStyleIdx="2" presStyleCnt="3" custScaleX="89201" custScaleY="65905">
        <dgm:presLayoutVars>
          <dgm:bulletEnabled val="1"/>
        </dgm:presLayoutVars>
      </dgm:prSet>
      <dgm:spPr/>
      <dgm:t>
        <a:bodyPr/>
        <a:lstStyle/>
        <a:p>
          <a:endParaRPr lang="es-EC"/>
        </a:p>
      </dgm:t>
    </dgm:pt>
  </dgm:ptLst>
  <dgm:cxnLst>
    <dgm:cxn modelId="{476FFBC9-9611-4FBE-BD61-FA938E0AC187}" srcId="{333E9D40-F471-473E-89CE-D8808A8E05AE}" destId="{49EE9D58-2D62-4399-9DAC-B0B4F752DAFA}" srcOrd="0" destOrd="0" parTransId="{966D17CC-621B-4B7D-B6D7-80D0C9430064}" sibTransId="{51916B53-515E-4B0E-8B8B-B963BCF28D91}"/>
    <dgm:cxn modelId="{5FAF523A-1F63-4655-9F7A-BDC750892EBE}" type="presOf" srcId="{49EE9D58-2D62-4399-9DAC-B0B4F752DAFA}" destId="{E6683996-9E97-4299-80B2-6743ED1B7078}" srcOrd="0" destOrd="0" presId="urn:microsoft.com/office/officeart/2005/8/layout/pList1"/>
    <dgm:cxn modelId="{45AA91FF-F7FD-4691-AA33-6B6941576D0D}" srcId="{333E9D40-F471-473E-89CE-D8808A8E05AE}" destId="{8FA8180A-D52D-41B4-8D5F-5257C1529FEA}" srcOrd="1" destOrd="0" parTransId="{13A5D618-E581-45BB-A2B0-A8E80C23C559}" sibTransId="{DA9BAE52-C46C-496F-B9DC-C56CDF063E25}"/>
    <dgm:cxn modelId="{589E5EEB-0CDA-4C9A-855B-FCA7092A0B9E}" type="presOf" srcId="{51916B53-515E-4B0E-8B8B-B963BCF28D91}" destId="{129FC542-B4CC-4AE3-B004-4F8007601544}" srcOrd="0" destOrd="0" presId="urn:microsoft.com/office/officeart/2005/8/layout/pList1"/>
    <dgm:cxn modelId="{4FDB05B3-A434-4DC8-BEE9-3CC161D10AF2}" type="presOf" srcId="{333E9D40-F471-473E-89CE-D8808A8E05AE}" destId="{447A9BB0-9F40-4AFA-898E-4893BBE7EF2F}" srcOrd="0" destOrd="0" presId="urn:microsoft.com/office/officeart/2005/8/layout/pList1"/>
    <dgm:cxn modelId="{74A7FCEC-7972-4473-9CFE-377A3378E39E}" type="presOf" srcId="{DA9BAE52-C46C-496F-B9DC-C56CDF063E25}" destId="{4A1994A0-8094-41DF-84EE-643F96A26958}" srcOrd="0" destOrd="0" presId="urn:microsoft.com/office/officeart/2005/8/layout/pList1"/>
    <dgm:cxn modelId="{65A8AB24-238D-4A15-B995-EF8AA56B35D0}" srcId="{333E9D40-F471-473E-89CE-D8808A8E05AE}" destId="{F84EF711-4352-4B87-AA40-9687767D34D6}" srcOrd="2" destOrd="0" parTransId="{2B55180A-BB1C-4DA2-BE8E-FD07F3764976}" sibTransId="{6A8D1B3E-2831-4303-AC74-E9E87D3F7602}"/>
    <dgm:cxn modelId="{20C924F6-2061-44C0-A288-BCB61C89695D}" type="presOf" srcId="{F84EF711-4352-4B87-AA40-9687767D34D6}" destId="{C1268EB4-0263-4351-89B6-ACC1A55FE4A9}" srcOrd="0" destOrd="0" presId="urn:microsoft.com/office/officeart/2005/8/layout/pList1"/>
    <dgm:cxn modelId="{925822ED-EB1A-4200-8E29-A867CF483229}" type="presOf" srcId="{8FA8180A-D52D-41B4-8D5F-5257C1529FEA}" destId="{7C4FFAA9-661B-4D19-B39A-64750899A001}" srcOrd="0" destOrd="0" presId="urn:microsoft.com/office/officeart/2005/8/layout/pList1"/>
    <dgm:cxn modelId="{6DACAECD-A263-404A-B23F-DF2270B29E89}" type="presParOf" srcId="{447A9BB0-9F40-4AFA-898E-4893BBE7EF2F}" destId="{05500FD3-3205-4634-AAB1-44DD11BEB6D9}" srcOrd="0" destOrd="0" presId="urn:microsoft.com/office/officeart/2005/8/layout/pList1"/>
    <dgm:cxn modelId="{9E449F33-5417-4AF5-B7B8-5A37A32C8D65}" type="presParOf" srcId="{05500FD3-3205-4634-AAB1-44DD11BEB6D9}" destId="{25A44AAF-4896-40CC-B322-5B3A7998BE90}" srcOrd="0" destOrd="0" presId="urn:microsoft.com/office/officeart/2005/8/layout/pList1"/>
    <dgm:cxn modelId="{7C14C1D0-13DD-42E9-96D6-3F5EF8064D74}" type="presParOf" srcId="{05500FD3-3205-4634-AAB1-44DD11BEB6D9}" destId="{E6683996-9E97-4299-80B2-6743ED1B7078}" srcOrd="1" destOrd="0" presId="urn:microsoft.com/office/officeart/2005/8/layout/pList1"/>
    <dgm:cxn modelId="{4A053961-EBDC-40F0-B179-B335DFAA6DBC}" type="presParOf" srcId="{447A9BB0-9F40-4AFA-898E-4893BBE7EF2F}" destId="{129FC542-B4CC-4AE3-B004-4F8007601544}" srcOrd="1" destOrd="0" presId="urn:microsoft.com/office/officeart/2005/8/layout/pList1"/>
    <dgm:cxn modelId="{3FC1ACD0-B8C2-43B8-A4C8-A1094E70AB1E}" type="presParOf" srcId="{447A9BB0-9F40-4AFA-898E-4893BBE7EF2F}" destId="{0B887369-9751-4BF8-B2FB-9B7F0F86D704}" srcOrd="2" destOrd="0" presId="urn:microsoft.com/office/officeart/2005/8/layout/pList1"/>
    <dgm:cxn modelId="{8E431BA9-01DE-4DE6-BC40-8E1C2906CBB1}" type="presParOf" srcId="{0B887369-9751-4BF8-B2FB-9B7F0F86D704}" destId="{895363F9-D01E-4E82-8527-A35BAA7A31FB}" srcOrd="0" destOrd="0" presId="urn:microsoft.com/office/officeart/2005/8/layout/pList1"/>
    <dgm:cxn modelId="{6298AC23-21CD-46D1-9F87-11BC29D19C25}" type="presParOf" srcId="{0B887369-9751-4BF8-B2FB-9B7F0F86D704}" destId="{7C4FFAA9-661B-4D19-B39A-64750899A001}" srcOrd="1" destOrd="0" presId="urn:microsoft.com/office/officeart/2005/8/layout/pList1"/>
    <dgm:cxn modelId="{1A0D0E74-9BF1-4412-961F-D08DA2977B7D}" type="presParOf" srcId="{447A9BB0-9F40-4AFA-898E-4893BBE7EF2F}" destId="{4A1994A0-8094-41DF-84EE-643F96A26958}" srcOrd="3" destOrd="0" presId="urn:microsoft.com/office/officeart/2005/8/layout/pList1"/>
    <dgm:cxn modelId="{1951E0BC-E03E-4B23-95C6-527B31BDD7FA}" type="presParOf" srcId="{447A9BB0-9F40-4AFA-898E-4893BBE7EF2F}" destId="{0FE066BC-D779-4CC4-B5C7-8D1955395D14}" srcOrd="4" destOrd="0" presId="urn:microsoft.com/office/officeart/2005/8/layout/pList1"/>
    <dgm:cxn modelId="{36AA34F6-D56E-4F6D-A084-D5B7C2E7EDBE}" type="presParOf" srcId="{0FE066BC-D779-4CC4-B5C7-8D1955395D14}" destId="{00DB7C37-737C-4281-A50B-5846F4984740}" srcOrd="0" destOrd="0" presId="urn:microsoft.com/office/officeart/2005/8/layout/pList1"/>
    <dgm:cxn modelId="{FFFD971B-8BB4-4A9E-9F68-6ADF0163CC75}" type="presParOf" srcId="{0FE066BC-D779-4CC4-B5C7-8D1955395D14}" destId="{C1268EB4-0263-4351-89B6-ACC1A55FE4A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401B67-42C8-40F2-8C93-BDAD152F60D3}" type="doc">
      <dgm:prSet loTypeId="urn:microsoft.com/office/officeart/2009/3/layout/HorizontalOrganizationChart" loCatId="hierarchy" qsTypeId="urn:microsoft.com/office/officeart/2005/8/quickstyle/simple3" qsCatId="simple" csTypeId="urn:microsoft.com/office/officeart/2005/8/colors/accent1_2" csCatId="accent1" phldr="1"/>
      <dgm:spPr/>
      <dgm:t>
        <a:bodyPr/>
        <a:lstStyle/>
        <a:p>
          <a:endParaRPr lang="es-EC"/>
        </a:p>
      </dgm:t>
    </dgm:pt>
    <dgm:pt modelId="{8C9B44F4-5E2E-4544-A3EB-B151E3B67611}">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2400" b="1" dirty="0" smtClean="0">
              <a:latin typeface="Arial" panose="020B0604020202020204" pitchFamily="34" charset="0"/>
              <a:cs typeface="Arial" panose="020B0604020202020204" pitchFamily="34" charset="0"/>
            </a:rPr>
            <a:t>TAMAÑOS MUESTRALES</a:t>
          </a:r>
          <a:endParaRPr lang="es-EC" sz="2400" b="1" dirty="0">
            <a:latin typeface="Arial" panose="020B0604020202020204" pitchFamily="34" charset="0"/>
            <a:cs typeface="Arial" panose="020B0604020202020204" pitchFamily="34" charset="0"/>
          </a:endParaRPr>
        </a:p>
      </dgm:t>
    </dgm:pt>
    <dgm:pt modelId="{DA71A56B-89BB-484F-8F65-DFB046E6D90B}" type="parTrans" cxnId="{57726AA5-5E45-4AE5-A950-6FF36089887E}">
      <dgm:prSet/>
      <dgm:spPr/>
      <dgm:t>
        <a:bodyPr/>
        <a:lstStyle/>
        <a:p>
          <a:endParaRPr lang="es-EC"/>
        </a:p>
      </dgm:t>
    </dgm:pt>
    <dgm:pt modelId="{323BCA8C-DD30-4AE5-9196-C84EB2AC4E61}" type="sibTrans" cxnId="{57726AA5-5E45-4AE5-A950-6FF36089887E}">
      <dgm:prSet/>
      <dgm:spPr/>
      <dgm:t>
        <a:bodyPr/>
        <a:lstStyle/>
        <a:p>
          <a:endParaRPr lang="es-EC"/>
        </a:p>
      </dgm:t>
    </dgm:pt>
    <dgm:pt modelId="{B36A4065-45C5-4B61-A55E-3E0FEC9D256F}">
      <dgm:prSet phldrT="[Texto]"/>
      <dgm:spPr>
        <a:blipFill rotWithShape="0">
          <a:blip xmlns:r="http://schemas.openxmlformats.org/officeDocument/2006/relationships" r:embed="rId1"/>
          <a:stretch>
            <a:fillRect/>
          </a:stretch>
        </a:blipFill>
      </dgm:spPr>
      <dgm:t>
        <a:bodyPr/>
        <a:lstStyle/>
        <a:p>
          <a:r>
            <a:rPr lang="es-ES" b="1" dirty="0" smtClean="0"/>
            <a:t>Exportadores</a:t>
          </a:r>
        </a:p>
        <a:p>
          <a:r>
            <a:rPr lang="es-ES" b="1" dirty="0" smtClean="0"/>
            <a:t> </a:t>
          </a:r>
        </a:p>
        <a:p>
          <a:endParaRPr lang="es-ES" dirty="0" smtClean="0"/>
        </a:p>
        <a:p>
          <a:endParaRPr lang="es-ES" dirty="0" smtClean="0"/>
        </a:p>
        <a:p>
          <a:endParaRPr lang="es-EC" dirty="0"/>
        </a:p>
      </dgm:t>
    </dgm:pt>
    <dgm:pt modelId="{A8EA6A06-D25F-4D09-B325-24E4ECF397F5}" type="parTrans" cxnId="{974FB00A-FC6C-4FCC-AEE6-F74322610BB4}">
      <dgm:prSet/>
      <dgm:spPr/>
      <dgm:t>
        <a:bodyPr/>
        <a:lstStyle/>
        <a:p>
          <a:endParaRPr lang="es-EC"/>
        </a:p>
      </dgm:t>
    </dgm:pt>
    <dgm:pt modelId="{DA506158-0F87-4D6E-BFD3-F345B21E8E4C}" type="sibTrans" cxnId="{974FB00A-FC6C-4FCC-AEE6-F74322610BB4}">
      <dgm:prSet/>
      <dgm:spPr/>
      <dgm:t>
        <a:bodyPr/>
        <a:lstStyle/>
        <a:p>
          <a:endParaRPr lang="es-EC"/>
        </a:p>
      </dgm:t>
    </dgm:pt>
    <dgm:pt modelId="{5395F674-E133-4186-8E52-A5D9BC107B16}">
      <dgm:prSet phldrT="[Texto]"/>
      <dgm:spPr>
        <a:blipFill rotWithShape="0">
          <a:blip xmlns:r="http://schemas.openxmlformats.org/officeDocument/2006/relationships" r:embed="rId2"/>
          <a:stretch>
            <a:fillRect/>
          </a:stretch>
        </a:blipFill>
      </dgm:spPr>
      <dgm:t>
        <a:bodyPr/>
        <a:lstStyle/>
        <a:p>
          <a:endParaRPr lang="es-ES" dirty="0" smtClean="0"/>
        </a:p>
        <a:p>
          <a:endParaRPr lang="es-ES" dirty="0" smtClean="0"/>
        </a:p>
        <a:p>
          <a:endParaRPr lang="es-ES" dirty="0" smtClean="0"/>
        </a:p>
        <a:p>
          <a:r>
            <a:rPr lang="es-ES" b="1" dirty="0" smtClean="0"/>
            <a:t>Consumidores</a:t>
          </a:r>
          <a:endParaRPr lang="es-EC" b="1" dirty="0"/>
        </a:p>
      </dgm:t>
    </dgm:pt>
    <dgm:pt modelId="{A5D4E3DF-03C9-4BA9-8D04-F879EFB96A93}" type="parTrans" cxnId="{094A955D-F100-4DAA-8924-F3592F77BFBF}">
      <dgm:prSet/>
      <dgm:spPr/>
      <dgm:t>
        <a:bodyPr/>
        <a:lstStyle/>
        <a:p>
          <a:endParaRPr lang="es-EC"/>
        </a:p>
      </dgm:t>
    </dgm:pt>
    <dgm:pt modelId="{69F65D58-052F-46F5-B64B-85885A49E757}" type="sibTrans" cxnId="{094A955D-F100-4DAA-8924-F3592F77BFBF}">
      <dgm:prSet/>
      <dgm:spPr/>
      <dgm:t>
        <a:bodyPr/>
        <a:lstStyle/>
        <a:p>
          <a:endParaRPr lang="es-EC"/>
        </a:p>
      </dgm:t>
    </dgm:pt>
    <dgm:pt modelId="{C4E7BFEC-C5AD-405F-B704-F7686B05A06E}">
      <dgm:prSet phldrT="[Texto]"/>
      <dgm:spPr>
        <a:blipFill rotWithShape="0">
          <a:blip xmlns:r="http://schemas.openxmlformats.org/officeDocument/2006/relationships" r:embed="rId3"/>
          <a:stretch>
            <a:fillRect/>
          </a:stretch>
        </a:blipFill>
      </dgm:spPr>
      <dgm:t>
        <a:bodyPr/>
        <a:lstStyle/>
        <a:p>
          <a:r>
            <a:rPr lang="es-ES" b="1" dirty="0" smtClean="0"/>
            <a:t>Productores</a:t>
          </a:r>
        </a:p>
        <a:p>
          <a:endParaRPr lang="es-ES" b="1" dirty="0" smtClean="0"/>
        </a:p>
        <a:p>
          <a:endParaRPr lang="es-ES" b="1" dirty="0" smtClean="0"/>
        </a:p>
        <a:p>
          <a:endParaRPr lang="es-ES" b="1" dirty="0" smtClean="0"/>
        </a:p>
        <a:p>
          <a:endParaRPr lang="es-EC" b="1" dirty="0"/>
        </a:p>
      </dgm:t>
    </dgm:pt>
    <dgm:pt modelId="{C6446667-757A-4D86-BECE-45BEB13D22B7}" type="parTrans" cxnId="{BEC953B0-4975-4E2C-BAC7-22253AC94991}">
      <dgm:prSet/>
      <dgm:spPr/>
      <dgm:t>
        <a:bodyPr/>
        <a:lstStyle/>
        <a:p>
          <a:endParaRPr lang="es-EC"/>
        </a:p>
      </dgm:t>
    </dgm:pt>
    <dgm:pt modelId="{A99C57FA-EA0E-43C1-B40B-901FDC6DF50F}" type="sibTrans" cxnId="{BEC953B0-4975-4E2C-BAC7-22253AC94991}">
      <dgm:prSet/>
      <dgm:spPr/>
      <dgm:t>
        <a:bodyPr/>
        <a:lstStyle/>
        <a:p>
          <a:endParaRPr lang="es-EC"/>
        </a:p>
      </dgm:t>
    </dgm:pt>
    <dgm:pt modelId="{D9D2BE77-27D7-4776-BF3C-92A72B4556D5}" type="pres">
      <dgm:prSet presAssocID="{9A401B67-42C8-40F2-8C93-BDAD152F60D3}" presName="hierChild1" presStyleCnt="0">
        <dgm:presLayoutVars>
          <dgm:orgChart val="1"/>
          <dgm:chPref val="1"/>
          <dgm:dir/>
          <dgm:animOne val="branch"/>
          <dgm:animLvl val="lvl"/>
          <dgm:resizeHandles/>
        </dgm:presLayoutVars>
      </dgm:prSet>
      <dgm:spPr/>
    </dgm:pt>
    <dgm:pt modelId="{7F04D681-C95F-451E-A013-FC9575D47893}" type="pres">
      <dgm:prSet presAssocID="{8C9B44F4-5E2E-4544-A3EB-B151E3B67611}" presName="hierRoot1" presStyleCnt="0">
        <dgm:presLayoutVars>
          <dgm:hierBranch val="init"/>
        </dgm:presLayoutVars>
      </dgm:prSet>
      <dgm:spPr/>
    </dgm:pt>
    <dgm:pt modelId="{944A45EB-4B8C-4ABC-B8C6-C975B7A6498F}" type="pres">
      <dgm:prSet presAssocID="{8C9B44F4-5E2E-4544-A3EB-B151E3B67611}" presName="rootComposite1" presStyleCnt="0"/>
      <dgm:spPr/>
    </dgm:pt>
    <dgm:pt modelId="{5C67F569-0880-4FC3-B980-6E0EAE597E6F}" type="pres">
      <dgm:prSet presAssocID="{8C9B44F4-5E2E-4544-A3EB-B151E3B67611}" presName="rootText1" presStyleLbl="node0" presStyleIdx="0" presStyleCnt="1" custScaleX="48643" custScaleY="45272" custLinFactNeighborX="-5848" custLinFactNeighborY="1010">
        <dgm:presLayoutVars>
          <dgm:chPref val="3"/>
        </dgm:presLayoutVars>
      </dgm:prSet>
      <dgm:spPr/>
    </dgm:pt>
    <dgm:pt modelId="{0C1E35AE-0928-4D35-8DBA-4000EAAE7A81}" type="pres">
      <dgm:prSet presAssocID="{8C9B44F4-5E2E-4544-A3EB-B151E3B67611}" presName="rootConnector1" presStyleLbl="node1" presStyleIdx="0" presStyleCnt="0"/>
      <dgm:spPr/>
    </dgm:pt>
    <dgm:pt modelId="{01302A93-A8A5-4952-8A34-3DB630EB3B61}" type="pres">
      <dgm:prSet presAssocID="{8C9B44F4-5E2E-4544-A3EB-B151E3B67611}" presName="hierChild2" presStyleCnt="0"/>
      <dgm:spPr/>
    </dgm:pt>
    <dgm:pt modelId="{F8BB95B5-0DB2-4AD2-9B7D-8D881945045A}" type="pres">
      <dgm:prSet presAssocID="{A8EA6A06-D25F-4D09-B325-24E4ECF397F5}" presName="Name64" presStyleLbl="parChTrans1D2" presStyleIdx="0" presStyleCnt="3"/>
      <dgm:spPr/>
    </dgm:pt>
    <dgm:pt modelId="{BD79EDFB-40CE-448D-8A89-DBF725AFF4E1}" type="pres">
      <dgm:prSet presAssocID="{B36A4065-45C5-4B61-A55E-3E0FEC9D256F}" presName="hierRoot2" presStyleCnt="0">
        <dgm:presLayoutVars>
          <dgm:hierBranch val="init"/>
        </dgm:presLayoutVars>
      </dgm:prSet>
      <dgm:spPr/>
    </dgm:pt>
    <dgm:pt modelId="{B1DE4A6E-1949-4F57-8DEA-C4EF2E721C57}" type="pres">
      <dgm:prSet presAssocID="{B36A4065-45C5-4B61-A55E-3E0FEC9D256F}" presName="rootComposite" presStyleCnt="0"/>
      <dgm:spPr/>
    </dgm:pt>
    <dgm:pt modelId="{39B5E5E7-CFC3-463F-8839-9BDAB75C310C}" type="pres">
      <dgm:prSet presAssocID="{B36A4065-45C5-4B61-A55E-3E0FEC9D256F}" presName="rootText" presStyleLbl="node2" presStyleIdx="0" presStyleCnt="3">
        <dgm:presLayoutVars>
          <dgm:chPref val="3"/>
        </dgm:presLayoutVars>
      </dgm:prSet>
      <dgm:spPr/>
    </dgm:pt>
    <dgm:pt modelId="{C7B696F3-EBA1-4C7F-AF02-29D9577B82DA}" type="pres">
      <dgm:prSet presAssocID="{B36A4065-45C5-4B61-A55E-3E0FEC9D256F}" presName="rootConnector" presStyleLbl="node2" presStyleIdx="0" presStyleCnt="3"/>
      <dgm:spPr/>
    </dgm:pt>
    <dgm:pt modelId="{648871D4-6105-468E-BD04-58A441AA1885}" type="pres">
      <dgm:prSet presAssocID="{B36A4065-45C5-4B61-A55E-3E0FEC9D256F}" presName="hierChild4" presStyleCnt="0"/>
      <dgm:spPr/>
    </dgm:pt>
    <dgm:pt modelId="{12E28E96-DF31-4D14-86C0-6AF301918DDC}" type="pres">
      <dgm:prSet presAssocID="{B36A4065-45C5-4B61-A55E-3E0FEC9D256F}" presName="hierChild5" presStyleCnt="0"/>
      <dgm:spPr/>
    </dgm:pt>
    <dgm:pt modelId="{B6C79D0A-1A9E-400D-BD81-73E389FDFA87}" type="pres">
      <dgm:prSet presAssocID="{C6446667-757A-4D86-BECE-45BEB13D22B7}" presName="Name64" presStyleLbl="parChTrans1D2" presStyleIdx="1" presStyleCnt="3"/>
      <dgm:spPr/>
    </dgm:pt>
    <dgm:pt modelId="{84BE3EAE-CEAA-48FA-B31D-1A09C5DC3EDD}" type="pres">
      <dgm:prSet presAssocID="{C4E7BFEC-C5AD-405F-B704-F7686B05A06E}" presName="hierRoot2" presStyleCnt="0">
        <dgm:presLayoutVars>
          <dgm:hierBranch val="init"/>
        </dgm:presLayoutVars>
      </dgm:prSet>
      <dgm:spPr/>
    </dgm:pt>
    <dgm:pt modelId="{DD948711-3510-43BE-A6C8-DED7367CD23B}" type="pres">
      <dgm:prSet presAssocID="{C4E7BFEC-C5AD-405F-B704-F7686B05A06E}" presName="rootComposite" presStyleCnt="0"/>
      <dgm:spPr/>
    </dgm:pt>
    <dgm:pt modelId="{AE0ECBBE-D193-4917-98CA-3943DFF55C1E}" type="pres">
      <dgm:prSet presAssocID="{C4E7BFEC-C5AD-405F-B704-F7686B05A06E}" presName="rootText" presStyleLbl="node2" presStyleIdx="1" presStyleCnt="3">
        <dgm:presLayoutVars>
          <dgm:chPref val="3"/>
        </dgm:presLayoutVars>
      </dgm:prSet>
      <dgm:spPr/>
    </dgm:pt>
    <dgm:pt modelId="{E63B63E5-51C7-463F-8864-363DB3644D52}" type="pres">
      <dgm:prSet presAssocID="{C4E7BFEC-C5AD-405F-B704-F7686B05A06E}" presName="rootConnector" presStyleLbl="node2" presStyleIdx="1" presStyleCnt="3"/>
      <dgm:spPr/>
    </dgm:pt>
    <dgm:pt modelId="{F71667AD-18E8-4663-8CB2-23CA6F9AD7FF}" type="pres">
      <dgm:prSet presAssocID="{C4E7BFEC-C5AD-405F-B704-F7686B05A06E}" presName="hierChild4" presStyleCnt="0"/>
      <dgm:spPr/>
    </dgm:pt>
    <dgm:pt modelId="{7977E412-60C9-4D0F-B282-4714FDC68595}" type="pres">
      <dgm:prSet presAssocID="{C4E7BFEC-C5AD-405F-B704-F7686B05A06E}" presName="hierChild5" presStyleCnt="0"/>
      <dgm:spPr/>
    </dgm:pt>
    <dgm:pt modelId="{B4FFEAB8-4E62-4AEE-83A2-DD5AFCF2036B}" type="pres">
      <dgm:prSet presAssocID="{A5D4E3DF-03C9-4BA9-8D04-F879EFB96A93}" presName="Name64" presStyleLbl="parChTrans1D2" presStyleIdx="2" presStyleCnt="3"/>
      <dgm:spPr/>
    </dgm:pt>
    <dgm:pt modelId="{0810FBF1-0387-43D7-9DD5-6720A545E90B}" type="pres">
      <dgm:prSet presAssocID="{5395F674-E133-4186-8E52-A5D9BC107B16}" presName="hierRoot2" presStyleCnt="0">
        <dgm:presLayoutVars>
          <dgm:hierBranch val="init"/>
        </dgm:presLayoutVars>
      </dgm:prSet>
      <dgm:spPr/>
    </dgm:pt>
    <dgm:pt modelId="{25703F12-0AA4-472B-AB1D-6BD609BD9A8F}" type="pres">
      <dgm:prSet presAssocID="{5395F674-E133-4186-8E52-A5D9BC107B16}" presName="rootComposite" presStyleCnt="0"/>
      <dgm:spPr/>
    </dgm:pt>
    <dgm:pt modelId="{BDDC7D61-AE8A-4438-80ED-7D57864BDE30}" type="pres">
      <dgm:prSet presAssocID="{5395F674-E133-4186-8E52-A5D9BC107B16}" presName="rootText" presStyleLbl="node2" presStyleIdx="2" presStyleCnt="3">
        <dgm:presLayoutVars>
          <dgm:chPref val="3"/>
        </dgm:presLayoutVars>
      </dgm:prSet>
      <dgm:spPr/>
    </dgm:pt>
    <dgm:pt modelId="{798000BB-AB31-4BB8-BDA1-45BFE9333F65}" type="pres">
      <dgm:prSet presAssocID="{5395F674-E133-4186-8E52-A5D9BC107B16}" presName="rootConnector" presStyleLbl="node2" presStyleIdx="2" presStyleCnt="3"/>
      <dgm:spPr/>
    </dgm:pt>
    <dgm:pt modelId="{23788349-13B5-481E-B01F-715C3A661ECB}" type="pres">
      <dgm:prSet presAssocID="{5395F674-E133-4186-8E52-A5D9BC107B16}" presName="hierChild4" presStyleCnt="0"/>
      <dgm:spPr/>
    </dgm:pt>
    <dgm:pt modelId="{98E2D028-C13F-4610-AFF9-ADF71B84BB45}" type="pres">
      <dgm:prSet presAssocID="{5395F674-E133-4186-8E52-A5D9BC107B16}" presName="hierChild5" presStyleCnt="0"/>
      <dgm:spPr/>
    </dgm:pt>
    <dgm:pt modelId="{3BAB7E9B-E68D-459C-BAC6-D399D1C4DF6B}" type="pres">
      <dgm:prSet presAssocID="{8C9B44F4-5E2E-4544-A3EB-B151E3B67611}" presName="hierChild3" presStyleCnt="0"/>
      <dgm:spPr/>
    </dgm:pt>
  </dgm:ptLst>
  <dgm:cxnLst>
    <dgm:cxn modelId="{C1F210DB-D842-47F0-BBE3-B3464E50442C}" type="presOf" srcId="{5395F674-E133-4186-8E52-A5D9BC107B16}" destId="{798000BB-AB31-4BB8-BDA1-45BFE9333F65}" srcOrd="1" destOrd="0" presId="urn:microsoft.com/office/officeart/2009/3/layout/HorizontalOrganizationChart"/>
    <dgm:cxn modelId="{C14F3FAA-2B2D-4837-9FC5-73010240AA2C}" type="presOf" srcId="{A5D4E3DF-03C9-4BA9-8D04-F879EFB96A93}" destId="{B4FFEAB8-4E62-4AEE-83A2-DD5AFCF2036B}" srcOrd="0" destOrd="0" presId="urn:microsoft.com/office/officeart/2009/3/layout/HorizontalOrganizationChart"/>
    <dgm:cxn modelId="{188C8CBD-11C2-4A47-93F7-602420102DC5}" type="presOf" srcId="{5395F674-E133-4186-8E52-A5D9BC107B16}" destId="{BDDC7D61-AE8A-4438-80ED-7D57864BDE30}" srcOrd="0" destOrd="0" presId="urn:microsoft.com/office/officeart/2009/3/layout/HorizontalOrganizationChart"/>
    <dgm:cxn modelId="{D2A7EEC4-4929-4CD0-9D67-8633C27F4EB6}" type="presOf" srcId="{C6446667-757A-4D86-BECE-45BEB13D22B7}" destId="{B6C79D0A-1A9E-400D-BD81-73E389FDFA87}" srcOrd="0" destOrd="0" presId="urn:microsoft.com/office/officeart/2009/3/layout/HorizontalOrganizationChart"/>
    <dgm:cxn modelId="{546CF3FE-2603-43F0-AD7F-3EE345A100E0}" type="presOf" srcId="{9A401B67-42C8-40F2-8C93-BDAD152F60D3}" destId="{D9D2BE77-27D7-4776-BF3C-92A72B4556D5}" srcOrd="0" destOrd="0" presId="urn:microsoft.com/office/officeart/2009/3/layout/HorizontalOrganizationChart"/>
    <dgm:cxn modelId="{7241E67F-48B5-48D6-9B4A-64E541AC1CEC}" type="presOf" srcId="{C4E7BFEC-C5AD-405F-B704-F7686B05A06E}" destId="{AE0ECBBE-D193-4917-98CA-3943DFF55C1E}" srcOrd="0" destOrd="0" presId="urn:microsoft.com/office/officeart/2009/3/layout/HorizontalOrganizationChart"/>
    <dgm:cxn modelId="{73D8D92D-CE4C-4160-BA82-50BF7AC8E5EA}" type="presOf" srcId="{A8EA6A06-D25F-4D09-B325-24E4ECF397F5}" destId="{F8BB95B5-0DB2-4AD2-9B7D-8D881945045A}" srcOrd="0" destOrd="0" presId="urn:microsoft.com/office/officeart/2009/3/layout/HorizontalOrganizationChart"/>
    <dgm:cxn modelId="{BEC953B0-4975-4E2C-BAC7-22253AC94991}" srcId="{8C9B44F4-5E2E-4544-A3EB-B151E3B67611}" destId="{C4E7BFEC-C5AD-405F-B704-F7686B05A06E}" srcOrd="1" destOrd="0" parTransId="{C6446667-757A-4D86-BECE-45BEB13D22B7}" sibTransId="{A99C57FA-EA0E-43C1-B40B-901FDC6DF50F}"/>
    <dgm:cxn modelId="{974FB00A-FC6C-4FCC-AEE6-F74322610BB4}" srcId="{8C9B44F4-5E2E-4544-A3EB-B151E3B67611}" destId="{B36A4065-45C5-4B61-A55E-3E0FEC9D256F}" srcOrd="0" destOrd="0" parTransId="{A8EA6A06-D25F-4D09-B325-24E4ECF397F5}" sibTransId="{DA506158-0F87-4D6E-BFD3-F345B21E8E4C}"/>
    <dgm:cxn modelId="{8F6E2405-0A60-429D-AE62-CBD2F91560D5}" type="presOf" srcId="{B36A4065-45C5-4B61-A55E-3E0FEC9D256F}" destId="{39B5E5E7-CFC3-463F-8839-9BDAB75C310C}" srcOrd="0" destOrd="0" presId="urn:microsoft.com/office/officeart/2009/3/layout/HorizontalOrganizationChart"/>
    <dgm:cxn modelId="{C1A85D03-D17B-467E-88C3-2100CCAAF4CE}" type="presOf" srcId="{C4E7BFEC-C5AD-405F-B704-F7686B05A06E}" destId="{E63B63E5-51C7-463F-8864-363DB3644D52}" srcOrd="1" destOrd="0" presId="urn:microsoft.com/office/officeart/2009/3/layout/HorizontalOrganizationChart"/>
    <dgm:cxn modelId="{094A955D-F100-4DAA-8924-F3592F77BFBF}" srcId="{8C9B44F4-5E2E-4544-A3EB-B151E3B67611}" destId="{5395F674-E133-4186-8E52-A5D9BC107B16}" srcOrd="2" destOrd="0" parTransId="{A5D4E3DF-03C9-4BA9-8D04-F879EFB96A93}" sibTransId="{69F65D58-052F-46F5-B64B-85885A49E757}"/>
    <dgm:cxn modelId="{57726AA5-5E45-4AE5-A950-6FF36089887E}" srcId="{9A401B67-42C8-40F2-8C93-BDAD152F60D3}" destId="{8C9B44F4-5E2E-4544-A3EB-B151E3B67611}" srcOrd="0" destOrd="0" parTransId="{DA71A56B-89BB-484F-8F65-DFB046E6D90B}" sibTransId="{323BCA8C-DD30-4AE5-9196-C84EB2AC4E61}"/>
    <dgm:cxn modelId="{0148F130-D00D-4E95-98AB-25F7AC24A088}" type="presOf" srcId="{8C9B44F4-5E2E-4544-A3EB-B151E3B67611}" destId="{5C67F569-0880-4FC3-B980-6E0EAE597E6F}" srcOrd="0" destOrd="0" presId="urn:microsoft.com/office/officeart/2009/3/layout/HorizontalOrganizationChart"/>
    <dgm:cxn modelId="{DF5CFE08-1FB0-4FC0-80D5-C5A9B274B025}" type="presOf" srcId="{B36A4065-45C5-4B61-A55E-3E0FEC9D256F}" destId="{C7B696F3-EBA1-4C7F-AF02-29D9577B82DA}" srcOrd="1" destOrd="0" presId="urn:microsoft.com/office/officeart/2009/3/layout/HorizontalOrganizationChart"/>
    <dgm:cxn modelId="{0FFF49E9-714E-450D-8865-DD3566E8214C}" type="presOf" srcId="{8C9B44F4-5E2E-4544-A3EB-B151E3B67611}" destId="{0C1E35AE-0928-4D35-8DBA-4000EAAE7A81}" srcOrd="1" destOrd="0" presId="urn:microsoft.com/office/officeart/2009/3/layout/HorizontalOrganizationChart"/>
    <dgm:cxn modelId="{B3BD7305-E55D-49CD-A125-8401D765190F}" type="presParOf" srcId="{D9D2BE77-27D7-4776-BF3C-92A72B4556D5}" destId="{7F04D681-C95F-451E-A013-FC9575D47893}" srcOrd="0" destOrd="0" presId="urn:microsoft.com/office/officeart/2009/3/layout/HorizontalOrganizationChart"/>
    <dgm:cxn modelId="{BC40EA4C-8A05-4785-BC00-E47BE9F6A272}" type="presParOf" srcId="{7F04D681-C95F-451E-A013-FC9575D47893}" destId="{944A45EB-4B8C-4ABC-B8C6-C975B7A6498F}" srcOrd="0" destOrd="0" presId="urn:microsoft.com/office/officeart/2009/3/layout/HorizontalOrganizationChart"/>
    <dgm:cxn modelId="{82870E7C-88F1-4698-87DD-40D30D4433E9}" type="presParOf" srcId="{944A45EB-4B8C-4ABC-B8C6-C975B7A6498F}" destId="{5C67F569-0880-4FC3-B980-6E0EAE597E6F}" srcOrd="0" destOrd="0" presId="urn:microsoft.com/office/officeart/2009/3/layout/HorizontalOrganizationChart"/>
    <dgm:cxn modelId="{D9DD202F-20A7-4D1F-944E-2CA5744A9C34}" type="presParOf" srcId="{944A45EB-4B8C-4ABC-B8C6-C975B7A6498F}" destId="{0C1E35AE-0928-4D35-8DBA-4000EAAE7A81}" srcOrd="1" destOrd="0" presId="urn:microsoft.com/office/officeart/2009/3/layout/HorizontalOrganizationChart"/>
    <dgm:cxn modelId="{E2E81879-B590-49B4-AB84-4EA86D4166B6}" type="presParOf" srcId="{7F04D681-C95F-451E-A013-FC9575D47893}" destId="{01302A93-A8A5-4952-8A34-3DB630EB3B61}" srcOrd="1" destOrd="0" presId="urn:microsoft.com/office/officeart/2009/3/layout/HorizontalOrganizationChart"/>
    <dgm:cxn modelId="{77FA550E-1C90-48B6-AD8C-E317FA9E5C78}" type="presParOf" srcId="{01302A93-A8A5-4952-8A34-3DB630EB3B61}" destId="{F8BB95B5-0DB2-4AD2-9B7D-8D881945045A}" srcOrd="0" destOrd="0" presId="urn:microsoft.com/office/officeart/2009/3/layout/HorizontalOrganizationChart"/>
    <dgm:cxn modelId="{6EA35BAD-2ADB-4C1F-AB76-B5FA0705D84F}" type="presParOf" srcId="{01302A93-A8A5-4952-8A34-3DB630EB3B61}" destId="{BD79EDFB-40CE-448D-8A89-DBF725AFF4E1}" srcOrd="1" destOrd="0" presId="urn:microsoft.com/office/officeart/2009/3/layout/HorizontalOrganizationChart"/>
    <dgm:cxn modelId="{1716C3DE-D36E-4171-A07A-455B60B1449B}" type="presParOf" srcId="{BD79EDFB-40CE-448D-8A89-DBF725AFF4E1}" destId="{B1DE4A6E-1949-4F57-8DEA-C4EF2E721C57}" srcOrd="0" destOrd="0" presId="urn:microsoft.com/office/officeart/2009/3/layout/HorizontalOrganizationChart"/>
    <dgm:cxn modelId="{773DC08E-2E4C-45E4-88AC-F8692DC7D3E0}" type="presParOf" srcId="{B1DE4A6E-1949-4F57-8DEA-C4EF2E721C57}" destId="{39B5E5E7-CFC3-463F-8839-9BDAB75C310C}" srcOrd="0" destOrd="0" presId="urn:microsoft.com/office/officeart/2009/3/layout/HorizontalOrganizationChart"/>
    <dgm:cxn modelId="{B3CBE247-CC0C-45BC-9198-26108D33D0F0}" type="presParOf" srcId="{B1DE4A6E-1949-4F57-8DEA-C4EF2E721C57}" destId="{C7B696F3-EBA1-4C7F-AF02-29D9577B82DA}" srcOrd="1" destOrd="0" presId="urn:microsoft.com/office/officeart/2009/3/layout/HorizontalOrganizationChart"/>
    <dgm:cxn modelId="{F06EDF68-06E8-46AF-87C6-061AF2361280}" type="presParOf" srcId="{BD79EDFB-40CE-448D-8A89-DBF725AFF4E1}" destId="{648871D4-6105-468E-BD04-58A441AA1885}" srcOrd="1" destOrd="0" presId="urn:microsoft.com/office/officeart/2009/3/layout/HorizontalOrganizationChart"/>
    <dgm:cxn modelId="{BF3CAE3D-CDF3-4DE7-A1FB-847937162F4A}" type="presParOf" srcId="{BD79EDFB-40CE-448D-8A89-DBF725AFF4E1}" destId="{12E28E96-DF31-4D14-86C0-6AF301918DDC}" srcOrd="2" destOrd="0" presId="urn:microsoft.com/office/officeart/2009/3/layout/HorizontalOrganizationChart"/>
    <dgm:cxn modelId="{5DB3FC32-5575-4AF8-8018-EBA0E4849A57}" type="presParOf" srcId="{01302A93-A8A5-4952-8A34-3DB630EB3B61}" destId="{B6C79D0A-1A9E-400D-BD81-73E389FDFA87}" srcOrd="2" destOrd="0" presId="urn:microsoft.com/office/officeart/2009/3/layout/HorizontalOrganizationChart"/>
    <dgm:cxn modelId="{8FD906B0-6A91-4252-97B8-C7F1BCFBFA7C}" type="presParOf" srcId="{01302A93-A8A5-4952-8A34-3DB630EB3B61}" destId="{84BE3EAE-CEAA-48FA-B31D-1A09C5DC3EDD}" srcOrd="3" destOrd="0" presId="urn:microsoft.com/office/officeart/2009/3/layout/HorizontalOrganizationChart"/>
    <dgm:cxn modelId="{7C61F0DB-CEEF-4655-8895-D46CE4516C6B}" type="presParOf" srcId="{84BE3EAE-CEAA-48FA-B31D-1A09C5DC3EDD}" destId="{DD948711-3510-43BE-A6C8-DED7367CD23B}" srcOrd="0" destOrd="0" presId="urn:microsoft.com/office/officeart/2009/3/layout/HorizontalOrganizationChart"/>
    <dgm:cxn modelId="{BDF47AAD-4852-45D2-865E-B434888DACF5}" type="presParOf" srcId="{DD948711-3510-43BE-A6C8-DED7367CD23B}" destId="{AE0ECBBE-D193-4917-98CA-3943DFF55C1E}" srcOrd="0" destOrd="0" presId="urn:microsoft.com/office/officeart/2009/3/layout/HorizontalOrganizationChart"/>
    <dgm:cxn modelId="{475A170A-59E8-4562-8F2D-0F386AF51F86}" type="presParOf" srcId="{DD948711-3510-43BE-A6C8-DED7367CD23B}" destId="{E63B63E5-51C7-463F-8864-363DB3644D52}" srcOrd="1" destOrd="0" presId="urn:microsoft.com/office/officeart/2009/3/layout/HorizontalOrganizationChart"/>
    <dgm:cxn modelId="{97592678-E391-4DBA-8ADD-EA821E9AC58E}" type="presParOf" srcId="{84BE3EAE-CEAA-48FA-B31D-1A09C5DC3EDD}" destId="{F71667AD-18E8-4663-8CB2-23CA6F9AD7FF}" srcOrd="1" destOrd="0" presId="urn:microsoft.com/office/officeart/2009/3/layout/HorizontalOrganizationChart"/>
    <dgm:cxn modelId="{80848EF7-EED7-45A1-9E9F-C228565DAA80}" type="presParOf" srcId="{84BE3EAE-CEAA-48FA-B31D-1A09C5DC3EDD}" destId="{7977E412-60C9-4D0F-B282-4714FDC68595}" srcOrd="2" destOrd="0" presId="urn:microsoft.com/office/officeart/2009/3/layout/HorizontalOrganizationChart"/>
    <dgm:cxn modelId="{78775ADD-7F6A-45D0-8DA4-19FCE2F507CC}" type="presParOf" srcId="{01302A93-A8A5-4952-8A34-3DB630EB3B61}" destId="{B4FFEAB8-4E62-4AEE-83A2-DD5AFCF2036B}" srcOrd="4" destOrd="0" presId="urn:microsoft.com/office/officeart/2009/3/layout/HorizontalOrganizationChart"/>
    <dgm:cxn modelId="{D02E4B02-6E70-43A4-9E90-D41A616CBA41}" type="presParOf" srcId="{01302A93-A8A5-4952-8A34-3DB630EB3B61}" destId="{0810FBF1-0387-43D7-9DD5-6720A545E90B}" srcOrd="5" destOrd="0" presId="urn:microsoft.com/office/officeart/2009/3/layout/HorizontalOrganizationChart"/>
    <dgm:cxn modelId="{8F963D7F-44C8-4112-9BBF-AA74865AD9B1}" type="presParOf" srcId="{0810FBF1-0387-43D7-9DD5-6720A545E90B}" destId="{25703F12-0AA4-472B-AB1D-6BD609BD9A8F}" srcOrd="0" destOrd="0" presId="urn:microsoft.com/office/officeart/2009/3/layout/HorizontalOrganizationChart"/>
    <dgm:cxn modelId="{024A097D-4714-4FEC-A77C-1620A3FE3327}" type="presParOf" srcId="{25703F12-0AA4-472B-AB1D-6BD609BD9A8F}" destId="{BDDC7D61-AE8A-4438-80ED-7D57864BDE30}" srcOrd="0" destOrd="0" presId="urn:microsoft.com/office/officeart/2009/3/layout/HorizontalOrganizationChart"/>
    <dgm:cxn modelId="{96586F55-CDAE-4790-953D-83F7FFF9E316}" type="presParOf" srcId="{25703F12-0AA4-472B-AB1D-6BD609BD9A8F}" destId="{798000BB-AB31-4BB8-BDA1-45BFE9333F65}" srcOrd="1" destOrd="0" presId="urn:microsoft.com/office/officeart/2009/3/layout/HorizontalOrganizationChart"/>
    <dgm:cxn modelId="{94F5D675-F50C-46A4-BF7F-D3301EBEBF73}" type="presParOf" srcId="{0810FBF1-0387-43D7-9DD5-6720A545E90B}" destId="{23788349-13B5-481E-B01F-715C3A661ECB}" srcOrd="1" destOrd="0" presId="urn:microsoft.com/office/officeart/2009/3/layout/HorizontalOrganizationChart"/>
    <dgm:cxn modelId="{F425D248-2BB9-48FF-9A24-307190961B4B}" type="presParOf" srcId="{0810FBF1-0387-43D7-9DD5-6720A545E90B}" destId="{98E2D028-C13F-4610-AFF9-ADF71B84BB45}" srcOrd="2" destOrd="0" presId="urn:microsoft.com/office/officeart/2009/3/layout/HorizontalOrganizationChart"/>
    <dgm:cxn modelId="{010172F1-1B65-44CC-A0A9-68141CC0E94B}" type="presParOf" srcId="{7F04D681-C95F-451E-A013-FC9575D47893}" destId="{3BAB7E9B-E68D-459C-BAC6-D399D1C4DF6B}"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3E9D40-F471-473E-89CE-D8808A8E05AE}" type="doc">
      <dgm:prSet loTypeId="urn:microsoft.com/office/officeart/2005/8/layout/pList1" loCatId="list"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pPr/>
      <dgm:t>
        <a:bodyPr/>
        <a:lstStyle/>
        <a:p>
          <a:endParaRPr lang="es-ES" sz="2000" dirty="0" smtClean="0"/>
        </a:p>
        <a:p>
          <a:r>
            <a:rPr lang="es-ES" sz="2000" dirty="0" smtClean="0"/>
            <a:t>Encuesta a productores</a:t>
          </a:r>
          <a:endParaRPr lang="es-EC" sz="2000" dirty="0"/>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pPr/>
      <dgm:t>
        <a:bodyPr/>
        <a:lstStyle/>
        <a:p>
          <a:endParaRPr lang="es-EC" sz="2000" dirty="0" smtClean="0"/>
        </a:p>
        <a:p>
          <a:r>
            <a:rPr lang="es-ES" sz="2000" dirty="0" smtClean="0"/>
            <a:t>Encuesta a exportadores</a:t>
          </a:r>
          <a:endParaRPr lang="es-EC" sz="20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F84EF711-4352-4B87-AA40-9687767D34D6}">
      <dgm:prSet phldrT="[Texto]" custT="1"/>
      <dgm:spPr/>
      <dgm:t>
        <a:bodyPr/>
        <a:lstStyle/>
        <a:p>
          <a:endParaRPr lang="es-EC" sz="2000" dirty="0" smtClean="0"/>
        </a:p>
        <a:p>
          <a:r>
            <a:rPr lang="es-ES" sz="2000" dirty="0" smtClean="0"/>
            <a:t>Encuesta a consumidores</a:t>
          </a:r>
          <a:endParaRPr lang="es-EC" sz="2000" dirty="0"/>
        </a:p>
      </dgm:t>
    </dgm:pt>
    <dgm:pt modelId="{2B55180A-BB1C-4DA2-BE8E-FD07F3764976}" type="parTrans" cxnId="{65A8AB24-238D-4A15-B995-EF8AA56B35D0}">
      <dgm:prSet/>
      <dgm:spPr/>
      <dgm:t>
        <a:bodyPr/>
        <a:lstStyle/>
        <a:p>
          <a:endParaRPr lang="es-EC"/>
        </a:p>
      </dgm:t>
    </dgm:pt>
    <dgm:pt modelId="{6A8D1B3E-2831-4303-AC74-E9E87D3F7602}" type="sibTrans" cxnId="{65A8AB24-238D-4A15-B995-EF8AA56B35D0}">
      <dgm:prSet/>
      <dgm:spPr/>
      <dgm:t>
        <a:bodyPr/>
        <a:lstStyle/>
        <a:p>
          <a:endParaRPr lang="es-EC"/>
        </a:p>
      </dgm:t>
    </dgm:pt>
    <dgm:pt modelId="{447A9BB0-9F40-4AFA-898E-4893BBE7EF2F}" type="pres">
      <dgm:prSet presAssocID="{333E9D40-F471-473E-89CE-D8808A8E05AE}" presName="Name0" presStyleCnt="0">
        <dgm:presLayoutVars>
          <dgm:dir/>
          <dgm:resizeHandles val="exact"/>
        </dgm:presLayoutVars>
      </dgm:prSet>
      <dgm:spPr/>
    </dgm:pt>
    <dgm:pt modelId="{05500FD3-3205-4634-AAB1-44DD11BEB6D9}" type="pres">
      <dgm:prSet presAssocID="{49EE9D58-2D62-4399-9DAC-B0B4F752DAFA}" presName="compNode" presStyleCnt="0"/>
      <dgm:spPr/>
    </dgm:pt>
    <dgm:pt modelId="{25A44AAF-4896-40CC-B322-5B3A7998BE90}" type="pres">
      <dgm:prSet presAssocID="{49EE9D58-2D62-4399-9DAC-B0B4F752DAFA}" presName="pictRect" presStyleLbl="node1" presStyleIdx="0" presStyleCnt="3" custScaleX="89276" custScaleY="140259"/>
      <dgm:spPr>
        <a:blipFill rotWithShape="1">
          <a:blip xmlns:r="http://schemas.openxmlformats.org/officeDocument/2006/relationships" r:embed="rId1"/>
          <a:stretch>
            <a:fillRect/>
          </a:stretch>
        </a:blipFill>
      </dgm:spPr>
      <dgm:t>
        <a:bodyPr/>
        <a:lstStyle/>
        <a:p>
          <a:endParaRPr lang="es-EC"/>
        </a:p>
      </dgm:t>
    </dgm:pt>
    <dgm:pt modelId="{E6683996-9E97-4299-80B2-6743ED1B7078}" type="pres">
      <dgm:prSet presAssocID="{49EE9D58-2D62-4399-9DAC-B0B4F752DAFA}" presName="textRect" presStyleLbl="revTx" presStyleIdx="0" presStyleCnt="3" custScaleX="89201" custScaleY="65905">
        <dgm:presLayoutVars>
          <dgm:bulletEnabled val="1"/>
        </dgm:presLayoutVars>
      </dgm:prSet>
      <dgm:spPr/>
      <dgm:t>
        <a:bodyPr/>
        <a:lstStyle/>
        <a:p>
          <a:endParaRPr lang="es-EC"/>
        </a:p>
      </dgm:t>
    </dgm:pt>
    <dgm:pt modelId="{129FC542-B4CC-4AE3-B004-4F8007601544}" type="pres">
      <dgm:prSet presAssocID="{51916B53-515E-4B0E-8B8B-B963BCF28D91}" presName="sibTrans" presStyleLbl="sibTrans2D1" presStyleIdx="0" presStyleCnt="0"/>
      <dgm:spPr/>
    </dgm:pt>
    <dgm:pt modelId="{0B887369-9751-4BF8-B2FB-9B7F0F86D704}" type="pres">
      <dgm:prSet presAssocID="{8FA8180A-D52D-41B4-8D5F-5257C1529FEA}" presName="compNode" presStyleCnt="0"/>
      <dgm:spPr/>
    </dgm:pt>
    <dgm:pt modelId="{895363F9-D01E-4E82-8527-A35BAA7A31FB}" type="pres">
      <dgm:prSet presAssocID="{8FA8180A-D52D-41B4-8D5F-5257C1529FEA}" presName="pictRect" presStyleLbl="node1" presStyleIdx="1" presStyleCnt="3" custScaleX="89276" custScaleY="140259"/>
      <dgm:spPr>
        <a:blipFill rotWithShape="1">
          <a:blip xmlns:r="http://schemas.openxmlformats.org/officeDocument/2006/relationships" r:embed="rId2"/>
          <a:stretch>
            <a:fillRect/>
          </a:stretch>
        </a:blipFill>
      </dgm:spPr>
    </dgm:pt>
    <dgm:pt modelId="{7C4FFAA9-661B-4D19-B39A-64750899A001}" type="pres">
      <dgm:prSet presAssocID="{8FA8180A-D52D-41B4-8D5F-5257C1529FEA}" presName="textRect" presStyleLbl="revTx" presStyleIdx="1" presStyleCnt="3" custScaleX="89201" custScaleY="65905">
        <dgm:presLayoutVars>
          <dgm:bulletEnabled val="1"/>
        </dgm:presLayoutVars>
      </dgm:prSet>
      <dgm:spPr/>
      <dgm:t>
        <a:bodyPr/>
        <a:lstStyle/>
        <a:p>
          <a:endParaRPr lang="es-EC"/>
        </a:p>
      </dgm:t>
    </dgm:pt>
    <dgm:pt modelId="{4A1994A0-8094-41DF-84EE-643F96A26958}" type="pres">
      <dgm:prSet presAssocID="{DA9BAE52-C46C-496F-B9DC-C56CDF063E25}" presName="sibTrans" presStyleLbl="sibTrans2D1" presStyleIdx="0" presStyleCnt="0"/>
      <dgm:spPr/>
    </dgm:pt>
    <dgm:pt modelId="{0FE066BC-D779-4CC4-B5C7-8D1955395D14}" type="pres">
      <dgm:prSet presAssocID="{F84EF711-4352-4B87-AA40-9687767D34D6}" presName="compNode" presStyleCnt="0"/>
      <dgm:spPr/>
    </dgm:pt>
    <dgm:pt modelId="{00DB7C37-737C-4281-A50B-5846F4984740}" type="pres">
      <dgm:prSet presAssocID="{F84EF711-4352-4B87-AA40-9687767D34D6}" presName="pictRect" presStyleLbl="node1" presStyleIdx="2" presStyleCnt="3" custScaleX="89276" custScaleY="140259"/>
      <dgm:spPr>
        <a:blipFill rotWithShape="1">
          <a:blip xmlns:r="http://schemas.openxmlformats.org/officeDocument/2006/relationships" r:embed="rId3"/>
          <a:stretch>
            <a:fillRect/>
          </a:stretch>
        </a:blipFill>
      </dgm:spPr>
      <dgm:t>
        <a:bodyPr/>
        <a:lstStyle/>
        <a:p>
          <a:endParaRPr lang="es-EC"/>
        </a:p>
      </dgm:t>
    </dgm:pt>
    <dgm:pt modelId="{C1268EB4-0263-4351-89B6-ACC1A55FE4A9}" type="pres">
      <dgm:prSet presAssocID="{F84EF711-4352-4B87-AA40-9687767D34D6}" presName="textRect" presStyleLbl="revTx" presStyleIdx="2" presStyleCnt="3" custScaleX="89201" custScaleY="65905">
        <dgm:presLayoutVars>
          <dgm:bulletEnabled val="1"/>
        </dgm:presLayoutVars>
      </dgm:prSet>
      <dgm:spPr/>
      <dgm:t>
        <a:bodyPr/>
        <a:lstStyle/>
        <a:p>
          <a:endParaRPr lang="es-EC"/>
        </a:p>
      </dgm:t>
    </dgm:pt>
  </dgm:ptLst>
  <dgm:cxnLst>
    <dgm:cxn modelId="{CC5857D3-7347-427B-AFD1-9E05B9F098A9}" type="presOf" srcId="{F84EF711-4352-4B87-AA40-9687767D34D6}" destId="{C1268EB4-0263-4351-89B6-ACC1A55FE4A9}" srcOrd="0" destOrd="0" presId="urn:microsoft.com/office/officeart/2005/8/layout/pList1"/>
    <dgm:cxn modelId="{B213324C-3CE8-44B9-9365-8EEBF8AFAFFE}" type="presOf" srcId="{333E9D40-F471-473E-89CE-D8808A8E05AE}" destId="{447A9BB0-9F40-4AFA-898E-4893BBE7EF2F}" srcOrd="0" destOrd="0" presId="urn:microsoft.com/office/officeart/2005/8/layout/pList1"/>
    <dgm:cxn modelId="{476FFBC9-9611-4FBE-BD61-FA938E0AC187}" srcId="{333E9D40-F471-473E-89CE-D8808A8E05AE}" destId="{49EE9D58-2D62-4399-9DAC-B0B4F752DAFA}" srcOrd="0" destOrd="0" parTransId="{966D17CC-621B-4B7D-B6D7-80D0C9430064}" sibTransId="{51916B53-515E-4B0E-8B8B-B963BCF28D91}"/>
    <dgm:cxn modelId="{45AA91FF-F7FD-4691-AA33-6B6941576D0D}" srcId="{333E9D40-F471-473E-89CE-D8808A8E05AE}" destId="{8FA8180A-D52D-41B4-8D5F-5257C1529FEA}" srcOrd="1" destOrd="0" parTransId="{13A5D618-E581-45BB-A2B0-A8E80C23C559}" sibTransId="{DA9BAE52-C46C-496F-B9DC-C56CDF063E25}"/>
    <dgm:cxn modelId="{DBE422BE-3ACC-42E9-AC3D-48B72BD6FC1E}" type="presOf" srcId="{51916B53-515E-4B0E-8B8B-B963BCF28D91}" destId="{129FC542-B4CC-4AE3-B004-4F8007601544}" srcOrd="0" destOrd="0" presId="urn:microsoft.com/office/officeart/2005/8/layout/pList1"/>
    <dgm:cxn modelId="{65A8AB24-238D-4A15-B995-EF8AA56B35D0}" srcId="{333E9D40-F471-473E-89CE-D8808A8E05AE}" destId="{F84EF711-4352-4B87-AA40-9687767D34D6}" srcOrd="2" destOrd="0" parTransId="{2B55180A-BB1C-4DA2-BE8E-FD07F3764976}" sibTransId="{6A8D1B3E-2831-4303-AC74-E9E87D3F7602}"/>
    <dgm:cxn modelId="{0939D37F-1CA5-4F1A-A948-90FAC27369A5}" type="presOf" srcId="{49EE9D58-2D62-4399-9DAC-B0B4F752DAFA}" destId="{E6683996-9E97-4299-80B2-6743ED1B7078}" srcOrd="0" destOrd="0" presId="urn:microsoft.com/office/officeart/2005/8/layout/pList1"/>
    <dgm:cxn modelId="{60AD9BCF-5BAA-4C9F-99E8-B23080E5B23C}" type="presOf" srcId="{DA9BAE52-C46C-496F-B9DC-C56CDF063E25}" destId="{4A1994A0-8094-41DF-84EE-643F96A26958}" srcOrd="0" destOrd="0" presId="urn:microsoft.com/office/officeart/2005/8/layout/pList1"/>
    <dgm:cxn modelId="{4DD4D4BC-2E90-423F-B089-B8525E2C5819}" type="presOf" srcId="{8FA8180A-D52D-41B4-8D5F-5257C1529FEA}" destId="{7C4FFAA9-661B-4D19-B39A-64750899A001}" srcOrd="0" destOrd="0" presId="urn:microsoft.com/office/officeart/2005/8/layout/pList1"/>
    <dgm:cxn modelId="{892D048B-2B4F-4A1A-ADE2-05BB087F0BF1}" type="presParOf" srcId="{447A9BB0-9F40-4AFA-898E-4893BBE7EF2F}" destId="{05500FD3-3205-4634-AAB1-44DD11BEB6D9}" srcOrd="0" destOrd="0" presId="urn:microsoft.com/office/officeart/2005/8/layout/pList1"/>
    <dgm:cxn modelId="{566D2F6A-62AA-4625-9162-AD99F7536CEC}" type="presParOf" srcId="{05500FD3-3205-4634-AAB1-44DD11BEB6D9}" destId="{25A44AAF-4896-40CC-B322-5B3A7998BE90}" srcOrd="0" destOrd="0" presId="urn:microsoft.com/office/officeart/2005/8/layout/pList1"/>
    <dgm:cxn modelId="{2FB57E4A-A3AF-463C-B4CD-D1F3C5309C5A}" type="presParOf" srcId="{05500FD3-3205-4634-AAB1-44DD11BEB6D9}" destId="{E6683996-9E97-4299-80B2-6743ED1B7078}" srcOrd="1" destOrd="0" presId="urn:microsoft.com/office/officeart/2005/8/layout/pList1"/>
    <dgm:cxn modelId="{2B725F68-F8BC-4FB3-9885-7CF21EF4E74C}" type="presParOf" srcId="{447A9BB0-9F40-4AFA-898E-4893BBE7EF2F}" destId="{129FC542-B4CC-4AE3-B004-4F8007601544}" srcOrd="1" destOrd="0" presId="urn:microsoft.com/office/officeart/2005/8/layout/pList1"/>
    <dgm:cxn modelId="{217FCAB8-7C21-48D6-BDAE-B0AD76931E4D}" type="presParOf" srcId="{447A9BB0-9F40-4AFA-898E-4893BBE7EF2F}" destId="{0B887369-9751-4BF8-B2FB-9B7F0F86D704}" srcOrd="2" destOrd="0" presId="urn:microsoft.com/office/officeart/2005/8/layout/pList1"/>
    <dgm:cxn modelId="{0EC60D70-F9CA-42F2-B20D-E8B39D91414C}" type="presParOf" srcId="{0B887369-9751-4BF8-B2FB-9B7F0F86D704}" destId="{895363F9-D01E-4E82-8527-A35BAA7A31FB}" srcOrd="0" destOrd="0" presId="urn:microsoft.com/office/officeart/2005/8/layout/pList1"/>
    <dgm:cxn modelId="{3C288717-422B-484A-A566-97DDA3777E83}" type="presParOf" srcId="{0B887369-9751-4BF8-B2FB-9B7F0F86D704}" destId="{7C4FFAA9-661B-4D19-B39A-64750899A001}" srcOrd="1" destOrd="0" presId="urn:microsoft.com/office/officeart/2005/8/layout/pList1"/>
    <dgm:cxn modelId="{28F16BF9-8DF6-431A-AED1-8D286BBD0379}" type="presParOf" srcId="{447A9BB0-9F40-4AFA-898E-4893BBE7EF2F}" destId="{4A1994A0-8094-41DF-84EE-643F96A26958}" srcOrd="3" destOrd="0" presId="urn:microsoft.com/office/officeart/2005/8/layout/pList1"/>
    <dgm:cxn modelId="{B1EF0592-194A-4605-925D-B034AA6205CA}" type="presParOf" srcId="{447A9BB0-9F40-4AFA-898E-4893BBE7EF2F}" destId="{0FE066BC-D779-4CC4-B5C7-8D1955395D14}" srcOrd="4" destOrd="0" presId="urn:microsoft.com/office/officeart/2005/8/layout/pList1"/>
    <dgm:cxn modelId="{D46C0399-40A0-4CC2-8BCB-F590584A8AE2}" type="presParOf" srcId="{0FE066BC-D779-4CC4-B5C7-8D1955395D14}" destId="{00DB7C37-737C-4281-A50B-5846F4984740}" srcOrd="0" destOrd="0" presId="urn:microsoft.com/office/officeart/2005/8/layout/pList1"/>
    <dgm:cxn modelId="{10561BD1-CE84-4263-B793-551681A2276E}" type="presParOf" srcId="{0FE066BC-D779-4CC4-B5C7-8D1955395D14}" destId="{C1268EB4-0263-4351-89B6-ACC1A55FE4A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pPr/>
      <dgm:t>
        <a:bodyPr/>
        <a:lstStyle/>
        <a:p>
          <a:r>
            <a:rPr lang="es-ES" sz="1400" dirty="0" smtClean="0"/>
            <a:t>En la figura 8 se evidencia que el 85% de empresas llevan más de 10 años; mientras el otro 15% llevan conformadas de entre 1 a 10 años según las encuestas aplicadas apoyando así (</a:t>
          </a:r>
          <a:r>
            <a:rPr lang="es-ES" sz="1400" dirty="0" err="1" smtClean="0"/>
            <a:t>Egas</a:t>
          </a:r>
          <a:r>
            <a:rPr lang="es-ES" sz="1400" dirty="0" smtClean="0"/>
            <a:t>, 2017), quien menciona que la exportación de rosas se desarrollaba desde hace un par de épocas atrás.</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pPr/>
      <dgm:t>
        <a:bodyPr/>
        <a:lstStyle/>
        <a:p>
          <a:r>
            <a:rPr lang="es-ES" sz="1200" dirty="0" smtClean="0"/>
            <a:t>En la figura 9 se evidencia que la especie florícola Ecuatoriana que tiene mayor demanda de mercados internacionales son las rosas con un 100 % según las encuestas a las empresas registradas. Mediante todos estos datos se puede inferir que las rosas ecuatorianas son de alta calidad y tienen gran acogida en el exterior tal como lo anuncia (EXPOFLORES, 2019) en sus reportes estadísticos donde mencionan que el 75 % de las exportaciones de flores ecuatorianas son de rosas.</a:t>
          </a:r>
          <a:endParaRPr lang="es-EC" sz="12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14027" custScaleY="85729"/>
      <dgm:spPr>
        <a:blipFill rotWithShape="1">
          <a:blip xmlns:r="http://schemas.openxmlformats.org/officeDocument/2006/relationships" r:embed="rId1"/>
          <a:stretch>
            <a:fillRect/>
          </a:stretch>
        </a:blipFill>
      </dgm:spPr>
    </dgm:pt>
    <dgm:pt modelId="{2A9CBBC9-6FCC-439B-9EA7-3C895972F22E}" type="pres">
      <dgm:prSet presAssocID="{49EE9D58-2D62-4399-9DAC-B0B4F752DAFA}" presName="Parent" presStyleLbl="node0" presStyleIdx="0" presStyleCnt="2" custScaleX="116227" custScaleY="155231" custLinFactNeighborX="-15830" custLinFactNeighborY="5860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12415" custScaleY="86957"/>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116321" custScaleY="147402" custLinFactNeighborX="-12491" custLinFactNeighborY="61010">
        <dgm:presLayoutVars>
          <dgm:bulletEnabled val="1"/>
        </dgm:presLayoutVars>
      </dgm:prSet>
      <dgm:spPr/>
      <dgm:t>
        <a:bodyPr/>
        <a:lstStyle/>
        <a:p>
          <a:endParaRPr lang="es-EC"/>
        </a:p>
      </dgm:t>
    </dgm:pt>
  </dgm:ptLst>
  <dgm:cxnLst>
    <dgm:cxn modelId="{476FFBC9-9611-4FBE-BD61-FA938E0AC187}" srcId="{333E9D40-F471-473E-89CE-D8808A8E05AE}" destId="{49EE9D58-2D62-4399-9DAC-B0B4F752DAFA}" srcOrd="0" destOrd="0" parTransId="{966D17CC-621B-4B7D-B6D7-80D0C9430064}" sibTransId="{51916B53-515E-4B0E-8B8B-B963BCF28D91}"/>
    <dgm:cxn modelId="{CB6EFB58-B6FA-4118-9084-3B72D9A90E58}" type="presOf" srcId="{333E9D40-F471-473E-89CE-D8808A8E05AE}" destId="{B80C6DCE-81F9-4EEF-B80D-5345EC5E4E31}" srcOrd="0" destOrd="0" presId="urn:microsoft.com/office/officeart/2008/layout/BendingPictureCaption"/>
    <dgm:cxn modelId="{184EC3AA-F708-481D-8E07-C64B244F693C}" type="presOf" srcId="{49EE9D58-2D62-4399-9DAC-B0B4F752DAFA}" destId="{2A9CBBC9-6FCC-439B-9EA7-3C895972F22E}"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D0AA0A9B-225A-405E-8FE4-60A5818D90F4}" type="presOf" srcId="{8FA8180A-D52D-41B4-8D5F-5257C1529FEA}" destId="{8E48B033-7F89-4A20-90C4-F8B979B98D3E}" srcOrd="0" destOrd="0" presId="urn:microsoft.com/office/officeart/2008/layout/BendingPictureCaption"/>
    <dgm:cxn modelId="{F859CE2E-21EC-44F4-A377-F7CF1A0B8B7A}" type="presParOf" srcId="{B80C6DCE-81F9-4EEF-B80D-5345EC5E4E31}" destId="{DA6FFD09-1545-4CEA-933D-C2A097BCC0F6}" srcOrd="0" destOrd="0" presId="urn:microsoft.com/office/officeart/2008/layout/BendingPictureCaption"/>
    <dgm:cxn modelId="{5FE253A5-41B3-4BE0-AF25-CB3B6B48A931}" type="presParOf" srcId="{DA6FFD09-1545-4CEA-933D-C2A097BCC0F6}" destId="{055087CD-8EEA-4093-B95C-C7F06DA4CBE9}" srcOrd="0" destOrd="0" presId="urn:microsoft.com/office/officeart/2008/layout/BendingPictureCaption"/>
    <dgm:cxn modelId="{7190296E-26AE-4324-82AE-CB5DD6CE76FA}" type="presParOf" srcId="{DA6FFD09-1545-4CEA-933D-C2A097BCC0F6}" destId="{2A9CBBC9-6FCC-439B-9EA7-3C895972F22E}" srcOrd="1" destOrd="0" presId="urn:microsoft.com/office/officeart/2008/layout/BendingPictureCaption"/>
    <dgm:cxn modelId="{5DD758C3-BC55-4C8D-B143-285CF8A38AFD}" type="presParOf" srcId="{B80C6DCE-81F9-4EEF-B80D-5345EC5E4E31}" destId="{F6AE476D-A285-45A6-A73F-82F7F7586ABE}" srcOrd="1" destOrd="0" presId="urn:microsoft.com/office/officeart/2008/layout/BendingPictureCaption"/>
    <dgm:cxn modelId="{15CD8972-6B8E-40D2-8119-F5D747263ECA}" type="presParOf" srcId="{B80C6DCE-81F9-4EEF-B80D-5345EC5E4E31}" destId="{28426B60-5DAF-4B39-A845-7E690404EF56}" srcOrd="2" destOrd="0" presId="urn:microsoft.com/office/officeart/2008/layout/BendingPictureCaption"/>
    <dgm:cxn modelId="{EF52BA44-4AB0-4E63-8B5C-A60A9F207A7B}" type="presParOf" srcId="{28426B60-5DAF-4B39-A845-7E690404EF56}" destId="{1D05C58B-DA87-4C14-8434-DC419540ACFA}" srcOrd="0" destOrd="0" presId="urn:microsoft.com/office/officeart/2008/layout/BendingPictureCaption"/>
    <dgm:cxn modelId="{1FA7C057-CEB5-4205-88D5-DD0D54CF375C}"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pPr/>
      <dgm:t>
        <a:bodyPr/>
        <a:lstStyle/>
        <a:p>
          <a:r>
            <a:rPr lang="es-ES" sz="1400" dirty="0" smtClean="0"/>
            <a:t>Con estos resultados corroboran los datos de (EXPOFLORES, 2020) sobre que se exportan más rosas en este periodo de enero-abril, que en otras épocas del año por aquellas fechas festivas que generan gran impacto a nivel mundial como por ejemplo: el día del amor y de la amistad festejado en el mes de febrero donde se incrementan los volúmenes de exportación a los diferentes destinos.</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pPr/>
      <dgm:t>
        <a:bodyPr/>
        <a:lstStyle/>
        <a:p>
          <a:r>
            <a:rPr lang="es-ES" sz="1200" dirty="0" smtClean="0"/>
            <a:t>En la figura 11 se expresan los principales destinos que tienen las exportaciones de rosas ecuatorianas; de 40 encuestados el 80% afirmaron que la gran mayoría de sus exportaciones se van a Estados Unidos, seguido con el 12,5% por Holanda, Rusia con un 5% y Colombia con 2,5 % y corrobora la información de (EXPOFLORES, 2021) acerca de ese 72 % de exportación de rosas cubrieron principalmente la demanda de enero – abril.</a:t>
          </a:r>
          <a:endParaRPr lang="es-EC" sz="12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14027" custScaleY="85729"/>
      <dgm:spPr>
        <a:blipFill rotWithShape="1">
          <a:blip xmlns:r="http://schemas.openxmlformats.org/officeDocument/2006/relationships" r:embed="rId1"/>
          <a:stretch>
            <a:fillRect/>
          </a:stretch>
        </a:blipFill>
      </dgm:spPr>
    </dgm:pt>
    <dgm:pt modelId="{2A9CBBC9-6FCC-439B-9EA7-3C895972F22E}" type="pres">
      <dgm:prSet presAssocID="{49EE9D58-2D62-4399-9DAC-B0B4F752DAFA}" presName="Parent" presStyleLbl="node0" presStyleIdx="0" presStyleCnt="2" custScaleX="116227" custScaleY="155231" custLinFactNeighborX="-15830" custLinFactNeighborY="5860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12415" custScaleY="86957"/>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116321" custScaleY="147402" custLinFactNeighborX="-12491" custLinFactNeighborY="61010">
        <dgm:presLayoutVars>
          <dgm:bulletEnabled val="1"/>
        </dgm:presLayoutVars>
      </dgm:prSet>
      <dgm:spPr/>
      <dgm:t>
        <a:bodyPr/>
        <a:lstStyle/>
        <a:p>
          <a:endParaRPr lang="es-EC"/>
        </a:p>
      </dgm:t>
    </dgm:pt>
  </dgm:ptLst>
  <dgm:cxnLst>
    <dgm:cxn modelId="{B31FF316-9EEF-4C5D-AF4F-948DD270DDE5}" type="presOf" srcId="{49EE9D58-2D62-4399-9DAC-B0B4F752DAFA}" destId="{2A9CBBC9-6FCC-439B-9EA7-3C895972F22E}" srcOrd="0" destOrd="0" presId="urn:microsoft.com/office/officeart/2008/layout/BendingPictureCaption"/>
    <dgm:cxn modelId="{B0203EA8-E79B-4376-BB78-F7617565013E}" type="presOf" srcId="{8FA8180A-D52D-41B4-8D5F-5257C1529FEA}" destId="{8E48B033-7F89-4A20-90C4-F8B979B98D3E}" srcOrd="0" destOrd="0" presId="urn:microsoft.com/office/officeart/2008/layout/BendingPictureCaption"/>
    <dgm:cxn modelId="{476FFBC9-9611-4FBE-BD61-FA938E0AC187}" srcId="{333E9D40-F471-473E-89CE-D8808A8E05AE}" destId="{49EE9D58-2D62-4399-9DAC-B0B4F752DAFA}" srcOrd="0" destOrd="0" parTransId="{966D17CC-621B-4B7D-B6D7-80D0C9430064}" sibTransId="{51916B53-515E-4B0E-8B8B-B963BCF28D91}"/>
    <dgm:cxn modelId="{6974DD7E-71C4-4C60-BFCD-A1FCA8F55694}" type="presOf" srcId="{333E9D40-F471-473E-89CE-D8808A8E05AE}" destId="{B80C6DCE-81F9-4EEF-B80D-5345EC5E4E31}"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121D6BCD-7D08-4044-9983-1A7D224B19D6}" type="presParOf" srcId="{B80C6DCE-81F9-4EEF-B80D-5345EC5E4E31}" destId="{DA6FFD09-1545-4CEA-933D-C2A097BCC0F6}" srcOrd="0" destOrd="0" presId="urn:microsoft.com/office/officeart/2008/layout/BendingPictureCaption"/>
    <dgm:cxn modelId="{8EB4B659-A1CB-493A-966D-0ECE4892F99B}" type="presParOf" srcId="{DA6FFD09-1545-4CEA-933D-C2A097BCC0F6}" destId="{055087CD-8EEA-4093-B95C-C7F06DA4CBE9}" srcOrd="0" destOrd="0" presId="urn:microsoft.com/office/officeart/2008/layout/BendingPictureCaption"/>
    <dgm:cxn modelId="{19CEF5F6-3E2A-462E-AF0D-A673597832FC}" type="presParOf" srcId="{DA6FFD09-1545-4CEA-933D-C2A097BCC0F6}" destId="{2A9CBBC9-6FCC-439B-9EA7-3C895972F22E}" srcOrd="1" destOrd="0" presId="urn:microsoft.com/office/officeart/2008/layout/BendingPictureCaption"/>
    <dgm:cxn modelId="{87A10D2F-549E-4442-B35E-A4EEF529C5BB}" type="presParOf" srcId="{B80C6DCE-81F9-4EEF-B80D-5345EC5E4E31}" destId="{F6AE476D-A285-45A6-A73F-82F7F7586ABE}" srcOrd="1" destOrd="0" presId="urn:microsoft.com/office/officeart/2008/layout/BendingPictureCaption"/>
    <dgm:cxn modelId="{CA3D2EC8-D4EC-4B47-B549-F0228AAD7A18}" type="presParOf" srcId="{B80C6DCE-81F9-4EEF-B80D-5345EC5E4E31}" destId="{28426B60-5DAF-4B39-A845-7E690404EF56}" srcOrd="2" destOrd="0" presId="urn:microsoft.com/office/officeart/2008/layout/BendingPictureCaption"/>
    <dgm:cxn modelId="{D84F638C-8A4A-4CF4-A890-439AA817BC72}" type="presParOf" srcId="{28426B60-5DAF-4B39-A845-7E690404EF56}" destId="{1D05C58B-DA87-4C14-8434-DC419540ACFA}" srcOrd="0" destOrd="0" presId="urn:microsoft.com/office/officeart/2008/layout/BendingPictureCaption"/>
    <dgm:cxn modelId="{C5BE0A74-A5D5-4DF2-8524-812810F7CFFF}"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3E9D40-F471-473E-89CE-D8808A8E05AE}" type="doc">
      <dgm:prSet loTypeId="urn:microsoft.com/office/officeart/2008/layout/BendingPictureCaption" loCatId="picture" qsTypeId="urn:microsoft.com/office/officeart/2005/8/quickstyle/simple3" qsCatId="simple" csTypeId="urn:microsoft.com/office/officeart/2005/8/colors/colorful3" csCatId="colorful" phldr="1"/>
      <dgm:spPr/>
      <dgm:t>
        <a:bodyPr/>
        <a:lstStyle/>
        <a:p>
          <a:endParaRPr lang="es-EC"/>
        </a:p>
      </dgm:t>
    </dgm:pt>
    <dgm:pt modelId="{49EE9D58-2D62-4399-9DAC-B0B4F752DAFA}">
      <dgm:prSet phldrT="[Texto]" custT="1"/>
      <dgm:spPr/>
      <dgm:t>
        <a:bodyPr/>
        <a:lstStyle/>
        <a:p>
          <a:r>
            <a:rPr lang="es-ES" sz="1400" dirty="0" smtClean="0"/>
            <a:t>En la figura 13 se demuestra que el eslabón exportador toma como principal amenaza a la falta de políticas regulatorias por parte del estado con el 47,5% y también a la sobre oferta de producción con el 42,5% lo cual afecta directamente en los costos del producto. Por lo tanto se relaciona la idea de (EXPOFLORES, 2020) que dice que hay mayores márgenes de exportaciones es también por un incremento de la oferta debido a la falta de regulación..</a:t>
          </a:r>
        </a:p>
      </dgm:t>
    </dgm:pt>
    <dgm:pt modelId="{966D17CC-621B-4B7D-B6D7-80D0C9430064}" type="parTrans" cxnId="{476FFBC9-9611-4FBE-BD61-FA938E0AC187}">
      <dgm:prSet/>
      <dgm:spPr/>
      <dgm:t>
        <a:bodyPr/>
        <a:lstStyle/>
        <a:p>
          <a:endParaRPr lang="es-EC"/>
        </a:p>
      </dgm:t>
    </dgm:pt>
    <dgm:pt modelId="{51916B53-515E-4B0E-8B8B-B963BCF28D91}" type="sibTrans" cxnId="{476FFBC9-9611-4FBE-BD61-FA938E0AC187}">
      <dgm:prSet/>
      <dgm:spPr/>
      <dgm:t>
        <a:bodyPr/>
        <a:lstStyle/>
        <a:p>
          <a:endParaRPr lang="es-EC"/>
        </a:p>
      </dgm:t>
    </dgm:pt>
    <dgm:pt modelId="{8FA8180A-D52D-41B4-8D5F-5257C1529FEA}">
      <dgm:prSet phldrT="[Texto]" custT="1"/>
      <dgm:spPr/>
      <dgm:t>
        <a:bodyPr/>
        <a:lstStyle/>
        <a:p>
          <a:r>
            <a:rPr lang="es-ES" sz="1400" dirty="0" smtClean="0"/>
            <a:t>La gran mayoría de empresas exportadoras del país tienen ya establecidos sus canales de distribución de sus productos; el rubro de las rosas en un 42,5 % genera sus ventas en el exterior mediante representantes en los países de destino, el 35 % mediante vendedores directos y el 22,5 % lo hacen mediante distribuidores..</a:t>
          </a:r>
          <a:endParaRPr lang="es-EC" sz="1400" dirty="0"/>
        </a:p>
      </dgm:t>
    </dgm:pt>
    <dgm:pt modelId="{13A5D618-E581-45BB-A2B0-A8E80C23C559}" type="parTrans" cxnId="{45AA91FF-F7FD-4691-AA33-6B6941576D0D}">
      <dgm:prSet/>
      <dgm:spPr/>
      <dgm:t>
        <a:bodyPr/>
        <a:lstStyle/>
        <a:p>
          <a:endParaRPr lang="es-EC"/>
        </a:p>
      </dgm:t>
    </dgm:pt>
    <dgm:pt modelId="{DA9BAE52-C46C-496F-B9DC-C56CDF063E25}" type="sibTrans" cxnId="{45AA91FF-F7FD-4691-AA33-6B6941576D0D}">
      <dgm:prSet/>
      <dgm:spPr/>
      <dgm:t>
        <a:bodyPr/>
        <a:lstStyle/>
        <a:p>
          <a:endParaRPr lang="es-EC"/>
        </a:p>
      </dgm:t>
    </dgm:pt>
    <dgm:pt modelId="{B80C6DCE-81F9-4EEF-B80D-5345EC5E4E31}" type="pres">
      <dgm:prSet presAssocID="{333E9D40-F471-473E-89CE-D8808A8E05AE}" presName="diagram" presStyleCnt="0">
        <dgm:presLayoutVars>
          <dgm:dir/>
        </dgm:presLayoutVars>
      </dgm:prSet>
      <dgm:spPr/>
    </dgm:pt>
    <dgm:pt modelId="{DA6FFD09-1545-4CEA-933D-C2A097BCC0F6}" type="pres">
      <dgm:prSet presAssocID="{49EE9D58-2D62-4399-9DAC-B0B4F752DAFA}" presName="composite" presStyleCnt="0"/>
      <dgm:spPr/>
    </dgm:pt>
    <dgm:pt modelId="{055087CD-8EEA-4093-B95C-C7F06DA4CBE9}" type="pres">
      <dgm:prSet presAssocID="{49EE9D58-2D62-4399-9DAC-B0B4F752DAFA}" presName="Image" presStyleLbl="bgShp" presStyleIdx="0" presStyleCnt="2" custScaleX="114027" custScaleY="85729" custLinFactNeighborX="337" custLinFactNeighborY="-6841"/>
      <dgm:spPr>
        <a:blipFill rotWithShape="1">
          <a:blip xmlns:r="http://schemas.openxmlformats.org/officeDocument/2006/relationships" r:embed="rId1"/>
          <a:stretch>
            <a:fillRect/>
          </a:stretch>
        </a:blipFill>
      </dgm:spPr>
    </dgm:pt>
    <dgm:pt modelId="{2A9CBBC9-6FCC-439B-9EA7-3C895972F22E}" type="pres">
      <dgm:prSet presAssocID="{49EE9D58-2D62-4399-9DAC-B0B4F752DAFA}" presName="Parent" presStyleLbl="node0" presStyleIdx="0" presStyleCnt="2" custScaleX="116227" custScaleY="192175" custLinFactNeighborX="-15830" custLinFactNeighborY="58606">
        <dgm:presLayoutVars>
          <dgm:bulletEnabled val="1"/>
        </dgm:presLayoutVars>
      </dgm:prSet>
      <dgm:spPr/>
      <dgm:t>
        <a:bodyPr/>
        <a:lstStyle/>
        <a:p>
          <a:endParaRPr lang="es-EC"/>
        </a:p>
      </dgm:t>
    </dgm:pt>
    <dgm:pt modelId="{F6AE476D-A285-45A6-A73F-82F7F7586ABE}" type="pres">
      <dgm:prSet presAssocID="{51916B53-515E-4B0E-8B8B-B963BCF28D91}" presName="sibTrans" presStyleCnt="0"/>
      <dgm:spPr/>
    </dgm:pt>
    <dgm:pt modelId="{28426B60-5DAF-4B39-A845-7E690404EF56}" type="pres">
      <dgm:prSet presAssocID="{8FA8180A-D52D-41B4-8D5F-5257C1529FEA}" presName="composite" presStyleCnt="0"/>
      <dgm:spPr/>
    </dgm:pt>
    <dgm:pt modelId="{1D05C58B-DA87-4C14-8434-DC419540ACFA}" type="pres">
      <dgm:prSet presAssocID="{8FA8180A-D52D-41B4-8D5F-5257C1529FEA}" presName="Image" presStyleLbl="bgShp" presStyleIdx="1" presStyleCnt="2" custScaleX="112415" custScaleY="96253" custLinFactNeighborX="-674" custLinFactNeighborY="-15050"/>
      <dgm:spPr>
        <a:blipFill rotWithShape="1">
          <a:blip xmlns:r="http://schemas.openxmlformats.org/officeDocument/2006/relationships" r:embed="rId2"/>
          <a:stretch>
            <a:fillRect/>
          </a:stretch>
        </a:blipFill>
      </dgm:spPr>
    </dgm:pt>
    <dgm:pt modelId="{8E48B033-7F89-4A20-90C4-F8B979B98D3E}" type="pres">
      <dgm:prSet presAssocID="{8FA8180A-D52D-41B4-8D5F-5257C1529FEA}" presName="Parent" presStyleLbl="node0" presStyleIdx="1" presStyleCnt="2" custScaleX="82882" custScaleY="210929" custLinFactNeighborX="-12491" custLinFactNeighborY="47989">
        <dgm:presLayoutVars>
          <dgm:bulletEnabled val="1"/>
        </dgm:presLayoutVars>
      </dgm:prSet>
      <dgm:spPr/>
      <dgm:t>
        <a:bodyPr/>
        <a:lstStyle/>
        <a:p>
          <a:endParaRPr lang="es-EC"/>
        </a:p>
      </dgm:t>
    </dgm:pt>
  </dgm:ptLst>
  <dgm:cxnLst>
    <dgm:cxn modelId="{476FFBC9-9611-4FBE-BD61-FA938E0AC187}" srcId="{333E9D40-F471-473E-89CE-D8808A8E05AE}" destId="{49EE9D58-2D62-4399-9DAC-B0B4F752DAFA}" srcOrd="0" destOrd="0" parTransId="{966D17CC-621B-4B7D-B6D7-80D0C9430064}" sibTransId="{51916B53-515E-4B0E-8B8B-B963BCF28D91}"/>
    <dgm:cxn modelId="{999C9BCD-9B6A-4121-9382-2DFFA80665D8}" type="presOf" srcId="{49EE9D58-2D62-4399-9DAC-B0B4F752DAFA}" destId="{2A9CBBC9-6FCC-439B-9EA7-3C895972F22E}" srcOrd="0" destOrd="0" presId="urn:microsoft.com/office/officeart/2008/layout/BendingPictureCaption"/>
    <dgm:cxn modelId="{C2802E05-C1E0-4B51-9727-97232E294DB3}" type="presOf" srcId="{333E9D40-F471-473E-89CE-D8808A8E05AE}" destId="{B80C6DCE-81F9-4EEF-B80D-5345EC5E4E31}" srcOrd="0" destOrd="0" presId="urn:microsoft.com/office/officeart/2008/layout/BendingPictureCaption"/>
    <dgm:cxn modelId="{3CB7AA74-18D5-481D-A032-B7A20025168E}" type="presOf" srcId="{8FA8180A-D52D-41B4-8D5F-5257C1529FEA}" destId="{8E48B033-7F89-4A20-90C4-F8B979B98D3E}" srcOrd="0" destOrd="0" presId="urn:microsoft.com/office/officeart/2008/layout/BendingPictureCaption"/>
    <dgm:cxn modelId="{45AA91FF-F7FD-4691-AA33-6B6941576D0D}" srcId="{333E9D40-F471-473E-89CE-D8808A8E05AE}" destId="{8FA8180A-D52D-41B4-8D5F-5257C1529FEA}" srcOrd="1" destOrd="0" parTransId="{13A5D618-E581-45BB-A2B0-A8E80C23C559}" sibTransId="{DA9BAE52-C46C-496F-B9DC-C56CDF063E25}"/>
    <dgm:cxn modelId="{E8352DB2-1F36-4310-AA2A-45EE04CB1D56}" type="presParOf" srcId="{B80C6DCE-81F9-4EEF-B80D-5345EC5E4E31}" destId="{DA6FFD09-1545-4CEA-933D-C2A097BCC0F6}" srcOrd="0" destOrd="0" presId="urn:microsoft.com/office/officeart/2008/layout/BendingPictureCaption"/>
    <dgm:cxn modelId="{1C0D4DC6-33A8-423A-AFAC-19027B0F1782}" type="presParOf" srcId="{DA6FFD09-1545-4CEA-933D-C2A097BCC0F6}" destId="{055087CD-8EEA-4093-B95C-C7F06DA4CBE9}" srcOrd="0" destOrd="0" presId="urn:microsoft.com/office/officeart/2008/layout/BendingPictureCaption"/>
    <dgm:cxn modelId="{7708FF3F-0754-49EF-9B65-33A86F6BADD4}" type="presParOf" srcId="{DA6FFD09-1545-4CEA-933D-C2A097BCC0F6}" destId="{2A9CBBC9-6FCC-439B-9EA7-3C895972F22E}" srcOrd="1" destOrd="0" presId="urn:microsoft.com/office/officeart/2008/layout/BendingPictureCaption"/>
    <dgm:cxn modelId="{CD77FA8E-952D-409F-A7D5-94CCABB453B9}" type="presParOf" srcId="{B80C6DCE-81F9-4EEF-B80D-5345EC5E4E31}" destId="{F6AE476D-A285-45A6-A73F-82F7F7586ABE}" srcOrd="1" destOrd="0" presId="urn:microsoft.com/office/officeart/2008/layout/BendingPictureCaption"/>
    <dgm:cxn modelId="{0493F702-66CC-463C-8EBC-FE7869018CF9}" type="presParOf" srcId="{B80C6DCE-81F9-4EEF-B80D-5345EC5E4E31}" destId="{28426B60-5DAF-4B39-A845-7E690404EF56}" srcOrd="2" destOrd="0" presId="urn:microsoft.com/office/officeart/2008/layout/BendingPictureCaption"/>
    <dgm:cxn modelId="{AB3C13BD-D7E9-49A5-9234-9D287923BF49}" type="presParOf" srcId="{28426B60-5DAF-4B39-A845-7E690404EF56}" destId="{1D05C58B-DA87-4C14-8434-DC419540ACFA}" srcOrd="0" destOrd="0" presId="urn:microsoft.com/office/officeart/2008/layout/BendingPictureCaption"/>
    <dgm:cxn modelId="{E5447FBE-F258-4544-8B65-0B2F6A64EB75}" type="presParOf" srcId="{28426B60-5DAF-4B39-A845-7E690404EF56}" destId="{8E48B033-7F89-4A20-90C4-F8B979B98D3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23FDA-AD0C-405B-878D-29A13005382D}">
      <dsp:nvSpPr>
        <dsp:cNvPr id="0" name=""/>
        <dsp:cNvSpPr/>
      </dsp:nvSpPr>
      <dsp:spPr>
        <a:xfrm>
          <a:off x="3365687" y="1574966"/>
          <a:ext cx="740567" cy="91440"/>
        </a:xfrm>
        <a:custGeom>
          <a:avLst/>
          <a:gdLst/>
          <a:ahLst/>
          <a:cxnLst/>
          <a:rect l="0" t="0" r="0" b="0"/>
          <a:pathLst>
            <a:path>
              <a:moveTo>
                <a:pt x="0" y="45720"/>
              </a:moveTo>
              <a:lnTo>
                <a:pt x="740567"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716692" y="1616827"/>
        <a:ext cx="38558" cy="7719"/>
      </dsp:txXfrm>
    </dsp:sp>
    <dsp:sp modelId="{728CFDF8-132D-4A1A-B774-051348AFC030}">
      <dsp:nvSpPr>
        <dsp:cNvPr id="0" name=""/>
        <dsp:cNvSpPr/>
      </dsp:nvSpPr>
      <dsp:spPr>
        <a:xfrm>
          <a:off x="14585" y="614816"/>
          <a:ext cx="3352901" cy="2011741"/>
        </a:xfrm>
        <a:prstGeom prst="rect">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s-EC" sz="6500" kern="1200" dirty="0"/>
        </a:p>
      </dsp:txBody>
      <dsp:txXfrm>
        <a:off x="14585" y="614816"/>
        <a:ext cx="3352901" cy="2011741"/>
      </dsp:txXfrm>
    </dsp:sp>
    <dsp:sp modelId="{BC0CA682-4ED8-4153-9387-A8428200D727}">
      <dsp:nvSpPr>
        <dsp:cNvPr id="0" name=""/>
        <dsp:cNvSpPr/>
      </dsp:nvSpPr>
      <dsp:spPr>
        <a:xfrm>
          <a:off x="7489756" y="1574966"/>
          <a:ext cx="740567" cy="91440"/>
        </a:xfrm>
        <a:custGeom>
          <a:avLst/>
          <a:gdLst/>
          <a:ahLst/>
          <a:cxnLst/>
          <a:rect l="0" t="0" r="0" b="0"/>
          <a:pathLst>
            <a:path>
              <a:moveTo>
                <a:pt x="0" y="45720"/>
              </a:moveTo>
              <a:lnTo>
                <a:pt x="740567"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840761" y="1616827"/>
        <a:ext cx="38558" cy="7719"/>
      </dsp:txXfrm>
    </dsp:sp>
    <dsp:sp modelId="{9E48A49E-88B9-41BC-BE71-4BB71A5B8A11}">
      <dsp:nvSpPr>
        <dsp:cNvPr id="0" name=""/>
        <dsp:cNvSpPr/>
      </dsp:nvSpPr>
      <dsp:spPr>
        <a:xfrm>
          <a:off x="4138655" y="614816"/>
          <a:ext cx="3352901" cy="2011741"/>
        </a:xfrm>
        <a:prstGeom prst="rect">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s-EC" sz="6500" kern="1200" dirty="0"/>
        </a:p>
      </dsp:txBody>
      <dsp:txXfrm>
        <a:off x="4138655" y="614816"/>
        <a:ext cx="3352901" cy="2011741"/>
      </dsp:txXfrm>
    </dsp:sp>
    <dsp:sp modelId="{FCC4D48A-B743-43C6-845E-89394B97F38C}">
      <dsp:nvSpPr>
        <dsp:cNvPr id="0" name=""/>
        <dsp:cNvSpPr/>
      </dsp:nvSpPr>
      <dsp:spPr>
        <a:xfrm>
          <a:off x="1691036" y="2624757"/>
          <a:ext cx="8248138" cy="740567"/>
        </a:xfrm>
        <a:custGeom>
          <a:avLst/>
          <a:gdLst/>
          <a:ahLst/>
          <a:cxnLst/>
          <a:rect l="0" t="0" r="0" b="0"/>
          <a:pathLst>
            <a:path>
              <a:moveTo>
                <a:pt x="8248138" y="0"/>
              </a:moveTo>
              <a:lnTo>
                <a:pt x="8248138" y="387383"/>
              </a:lnTo>
              <a:lnTo>
                <a:pt x="0" y="387383"/>
              </a:lnTo>
              <a:lnTo>
                <a:pt x="0" y="740567"/>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608003" y="2991181"/>
        <a:ext cx="414205" cy="7719"/>
      </dsp:txXfrm>
    </dsp:sp>
    <dsp:sp modelId="{E5B18904-AF56-4056-A3AA-5449321D7718}">
      <dsp:nvSpPr>
        <dsp:cNvPr id="0" name=""/>
        <dsp:cNvSpPr/>
      </dsp:nvSpPr>
      <dsp:spPr>
        <a:xfrm>
          <a:off x="8262724" y="614816"/>
          <a:ext cx="3352901" cy="2011741"/>
        </a:xfrm>
        <a:prstGeom prst="rect">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s-EC" sz="6500" kern="1200" dirty="0"/>
        </a:p>
      </dsp:txBody>
      <dsp:txXfrm>
        <a:off x="8262724" y="614816"/>
        <a:ext cx="3352901" cy="2011741"/>
      </dsp:txXfrm>
    </dsp:sp>
    <dsp:sp modelId="{AA9457D2-61A2-45F8-A3C2-1D4CAE4E4BA9}">
      <dsp:nvSpPr>
        <dsp:cNvPr id="0" name=""/>
        <dsp:cNvSpPr/>
      </dsp:nvSpPr>
      <dsp:spPr>
        <a:xfrm>
          <a:off x="3365687" y="4357875"/>
          <a:ext cx="740567" cy="91440"/>
        </a:xfrm>
        <a:custGeom>
          <a:avLst/>
          <a:gdLst/>
          <a:ahLst/>
          <a:cxnLst/>
          <a:rect l="0" t="0" r="0" b="0"/>
          <a:pathLst>
            <a:path>
              <a:moveTo>
                <a:pt x="0" y="45720"/>
              </a:moveTo>
              <a:lnTo>
                <a:pt x="740567"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716692" y="4399735"/>
        <a:ext cx="38558" cy="7719"/>
      </dsp:txXfrm>
    </dsp:sp>
    <dsp:sp modelId="{4898EF05-9ADA-4AC0-A543-CB8F96992E10}">
      <dsp:nvSpPr>
        <dsp:cNvPr id="0" name=""/>
        <dsp:cNvSpPr/>
      </dsp:nvSpPr>
      <dsp:spPr>
        <a:xfrm>
          <a:off x="14585" y="3397724"/>
          <a:ext cx="3352901" cy="2011741"/>
        </a:xfrm>
        <a:prstGeom prst="rect">
          <a:avLst/>
        </a:prstGeom>
        <a:blipFill rotWithShape="0">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s-EC" sz="6500" kern="1200" dirty="0"/>
        </a:p>
      </dsp:txBody>
      <dsp:txXfrm>
        <a:off x="14585" y="3397724"/>
        <a:ext cx="3352901" cy="2011741"/>
      </dsp:txXfrm>
    </dsp:sp>
    <dsp:sp modelId="{EF7F9C48-02F5-427D-86A9-690BC86530A1}">
      <dsp:nvSpPr>
        <dsp:cNvPr id="0" name=""/>
        <dsp:cNvSpPr/>
      </dsp:nvSpPr>
      <dsp:spPr>
        <a:xfrm>
          <a:off x="7489756" y="4357875"/>
          <a:ext cx="740567" cy="91440"/>
        </a:xfrm>
        <a:custGeom>
          <a:avLst/>
          <a:gdLst/>
          <a:ahLst/>
          <a:cxnLst/>
          <a:rect l="0" t="0" r="0" b="0"/>
          <a:pathLst>
            <a:path>
              <a:moveTo>
                <a:pt x="0" y="45720"/>
              </a:moveTo>
              <a:lnTo>
                <a:pt x="740567"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7840761" y="4399735"/>
        <a:ext cx="38558" cy="7719"/>
      </dsp:txXfrm>
    </dsp:sp>
    <dsp:sp modelId="{A69914A7-1172-4F49-AB0D-E8D2F4047A4A}">
      <dsp:nvSpPr>
        <dsp:cNvPr id="0" name=""/>
        <dsp:cNvSpPr/>
      </dsp:nvSpPr>
      <dsp:spPr>
        <a:xfrm>
          <a:off x="4138655" y="3397724"/>
          <a:ext cx="3352901" cy="2011741"/>
        </a:xfrm>
        <a:prstGeom prst="rect">
          <a:avLst/>
        </a:prstGeom>
        <a:blipFill rotWithShape="0">
          <a:blip xmlns:r="http://schemas.openxmlformats.org/officeDocument/2006/relationships" r:embed="rId5"/>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s-ES" sz="2800" b="1" kern="1200" dirty="0" smtClean="0"/>
        </a:p>
        <a:p>
          <a:pPr lvl="0" algn="ctr" defTabSz="1244600">
            <a:lnSpc>
              <a:spcPct val="90000"/>
            </a:lnSpc>
            <a:spcBef>
              <a:spcPct val="0"/>
            </a:spcBef>
            <a:spcAft>
              <a:spcPct val="35000"/>
            </a:spcAft>
          </a:pPr>
          <a:endParaRPr lang="es-ES" sz="2800" b="1" kern="1200" dirty="0" smtClean="0"/>
        </a:p>
        <a:p>
          <a:pPr lvl="0" algn="ctr" defTabSz="1244600">
            <a:lnSpc>
              <a:spcPct val="90000"/>
            </a:lnSpc>
            <a:spcBef>
              <a:spcPct val="0"/>
            </a:spcBef>
            <a:spcAft>
              <a:spcPct val="35000"/>
            </a:spcAft>
          </a:pPr>
          <a:endParaRPr lang="es-ES" sz="2800" b="1" kern="1200" dirty="0" smtClean="0"/>
        </a:p>
        <a:p>
          <a:pPr lvl="0" algn="ctr" defTabSz="1244600">
            <a:lnSpc>
              <a:spcPct val="90000"/>
            </a:lnSpc>
            <a:spcBef>
              <a:spcPct val="0"/>
            </a:spcBef>
            <a:spcAft>
              <a:spcPct val="35000"/>
            </a:spcAft>
          </a:pPr>
          <a:endParaRPr lang="es-ES" sz="2800" b="1" kern="1200" dirty="0" smtClean="0"/>
        </a:p>
      </dsp:txBody>
      <dsp:txXfrm>
        <a:off x="4138655" y="3397724"/>
        <a:ext cx="3352901" cy="2011741"/>
      </dsp:txXfrm>
    </dsp:sp>
    <dsp:sp modelId="{98242915-5073-46C8-894C-20E6F5F86450}">
      <dsp:nvSpPr>
        <dsp:cNvPr id="0" name=""/>
        <dsp:cNvSpPr/>
      </dsp:nvSpPr>
      <dsp:spPr>
        <a:xfrm>
          <a:off x="8262724" y="3397724"/>
          <a:ext cx="3352901" cy="2011741"/>
        </a:xfrm>
        <a:prstGeom prst="rect">
          <a:avLst/>
        </a:prstGeom>
        <a:blipFill rotWithShape="0">
          <a:blip xmlns:r="http://schemas.openxmlformats.org/officeDocument/2006/relationships" r:embed="rId6"/>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s-EC" sz="6500" kern="1200" dirty="0"/>
        </a:p>
      </dsp:txBody>
      <dsp:txXfrm>
        <a:off x="8262724" y="3397724"/>
        <a:ext cx="3352901" cy="20117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15795" y="740935"/>
          <a:ext cx="5224198" cy="2902565"/>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302467" y="3621580"/>
          <a:ext cx="4588557" cy="182326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smtClean="0"/>
            <a:t>En la figura 16, de 40 encuestados la gran mayoría respondió que de la producción que sale desde la exportadora el 97 % se va a los distintos mercados internacionales, mientras que solo el 3 % se distribuye en el mercado nacional. Por tal razón el rubro de las rosas se encuentra dentro de los cinco rubros no petroleros más importantes del país, corroborando así con lo expresado por (Ecuador, 2020), donde menciona que alrededor del 4% del producto de las exportadoras se destina al mercado local.</a:t>
          </a:r>
        </a:p>
      </dsp:txBody>
      <dsp:txXfrm>
        <a:off x="302467" y="3621580"/>
        <a:ext cx="4588557" cy="1823265"/>
      </dsp:txXfrm>
    </dsp:sp>
    <dsp:sp modelId="{1D05C58B-DA87-4C14-8434-DC419540ACFA}">
      <dsp:nvSpPr>
        <dsp:cNvPr id="0" name=""/>
        <dsp:cNvSpPr/>
      </dsp:nvSpPr>
      <dsp:spPr>
        <a:xfrm>
          <a:off x="6208078" y="329438"/>
          <a:ext cx="5150344" cy="3258880"/>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6968655" y="3476483"/>
          <a:ext cx="3923173" cy="2001194"/>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smtClean="0"/>
            <a:t>En la figura 17, se muestra que de 40 empresas exportadoras encuestados el 55 % de ellos se han visto afectados por la pandemia del covid 19 en un grado menor al 10 %, mientras que el 37,5 % se vio afectada en un 10 al 20%. Por lo cual con dichos resultados se comparte lo expresado por (Barros, 2019) “quien enfatizó que el golpe, que ha sido generalizado, lo que ha significado contracción de ventas; reducción de precios, reducción de plantaciones, pérdida de trabajos, entre otros”.</a:t>
          </a:r>
          <a:endParaRPr lang="es-EC" sz="1400" kern="1200" dirty="0"/>
        </a:p>
      </dsp:txBody>
      <dsp:txXfrm>
        <a:off x="6968655" y="3476483"/>
        <a:ext cx="3923173" cy="20011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16310" y="839057"/>
          <a:ext cx="5145031" cy="2858579"/>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313646" y="3641252"/>
          <a:ext cx="4519022" cy="2075088"/>
        </a:xfrm>
        <a:prstGeom prst="rect">
          <a:avLst/>
        </a:prstGeom>
        <a:solidFill>
          <a:schemeClr val="accent4">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smtClean="0"/>
            <a:t>Los resultados de esta pregunta muestran en esta figura número 20, que de todos los colores de rosas que se producen en campo el más demandado por el mercado son las rosas de color rojo con 88,3 %; seguida por las rosas de color blanca con el 63,3 %; luego por las rosas de color amarillo con el 33,3 %; las rosas bicolores ocupan el cuarto lugar con un 20% y el quinto lugar las rosas rosadas con el 10 %.</a:t>
          </a:r>
        </a:p>
      </dsp:txBody>
      <dsp:txXfrm>
        <a:off x="313646" y="3641252"/>
        <a:ext cx="4519022" cy="2075088"/>
      </dsp:txXfrm>
    </dsp:sp>
    <dsp:sp modelId="{1D05C58B-DA87-4C14-8434-DC419540ACFA}">
      <dsp:nvSpPr>
        <dsp:cNvPr id="0" name=""/>
        <dsp:cNvSpPr/>
      </dsp:nvSpPr>
      <dsp:spPr>
        <a:xfrm>
          <a:off x="6158391" y="765926"/>
          <a:ext cx="5072295" cy="3209495"/>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6640832" y="3679333"/>
          <a:ext cx="4277065" cy="2243705"/>
        </a:xfrm>
        <a:prstGeom prst="rect">
          <a:avLst/>
        </a:prstGeom>
        <a:solidFill>
          <a:schemeClr val="accent4">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smtClean="0"/>
            <a:t>En la figura 21 se refleja que de los 60 productores entrevistados el 98,3 % produce y vende en mayor proporción para el periodo de enero a marzo mientras que el otro 1,7 % produce en periodos de abril a junio. Como era de esperarse en base a los periodos de mayor demanda de los exportadores los productores se verían directamente influenciados dado que en la mayoría de los casos suelen tener similitudes en las demandas de un mercado común considerando que se encuentran dentro del mismo grupo cultural y social donde la demanda aumenta en ciertas fechas de ciertos meses.</a:t>
          </a:r>
          <a:endParaRPr lang="es-EC" sz="1400" kern="1200" dirty="0"/>
        </a:p>
      </dsp:txBody>
      <dsp:txXfrm>
        <a:off x="6640832" y="3679333"/>
        <a:ext cx="4277065" cy="22437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31290" y="677374"/>
          <a:ext cx="5145031" cy="2858579"/>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298638" y="3501023"/>
          <a:ext cx="4519022" cy="2122153"/>
        </a:xfrm>
        <a:prstGeom prst="rect">
          <a:avLst/>
        </a:prstGeom>
        <a:solidFill>
          <a:schemeClr val="accent4">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5000"/>
            </a:spcAft>
          </a:pPr>
          <a:r>
            <a:rPr lang="es-ES" sz="1500" kern="1200" dirty="0" smtClean="0"/>
            <a:t>En la figura 22 se determina el destino que tienen las rosas de los productores, en este caso de los 60 encuestados el 91,7 % coincide en que su producción la entregan en exportadoras, mientras que solo el 8,3 % vende sus rosas a mercados minoristas directamente. Por lo cual se corrobora (EXPOFLORES, 2020) donde menciona que el principal canal de compra de los productores son las empresas constituidas que exportan el producto a mercados internacionales</a:t>
          </a:r>
          <a:r>
            <a:rPr lang="es-ES" sz="1400" kern="1200" dirty="0" smtClean="0"/>
            <a:t>.</a:t>
          </a:r>
        </a:p>
      </dsp:txBody>
      <dsp:txXfrm>
        <a:off x="298638" y="3501023"/>
        <a:ext cx="4519022" cy="2122153"/>
      </dsp:txXfrm>
    </dsp:sp>
    <dsp:sp modelId="{1D05C58B-DA87-4C14-8434-DC419540ACFA}">
      <dsp:nvSpPr>
        <dsp:cNvPr id="0" name=""/>
        <dsp:cNvSpPr/>
      </dsp:nvSpPr>
      <dsp:spPr>
        <a:xfrm>
          <a:off x="6008499" y="436150"/>
          <a:ext cx="5072295" cy="3209495"/>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6580839" y="3604387"/>
          <a:ext cx="4277065" cy="2243705"/>
        </a:xfrm>
        <a:prstGeom prst="rect">
          <a:avLst/>
        </a:prstGeom>
        <a:solidFill>
          <a:schemeClr val="accent4">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smtClean="0"/>
            <a:t>En la figura 24 se muestra como de los 60 productores de rosas el 35 % toma como amenaza para su producción la baja tecnificación, el 28,3 % manifiesta que el poco manejo hace que la producción baje, mientras que el 26,7 % opina que la exagerada sobreoferta es decir la creación constante de nuevas empresas hacen que el sector se vea amenazado y por ende un 20 % de ellos se vean afectados por la caída de los precios que lo adjuntan a la falta de políticas agrarias regulatorias con un 18,3 % y apenas un 1,7 % de los encuestados toma a factores climáticos como amenaza para la normal producción de rosas de calidad.</a:t>
          </a:r>
          <a:endParaRPr lang="es-EC" sz="1400" kern="1200" dirty="0"/>
        </a:p>
      </dsp:txBody>
      <dsp:txXfrm>
        <a:off x="6580839" y="3604387"/>
        <a:ext cx="4277065" cy="22437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31011" y="618842"/>
          <a:ext cx="5271134" cy="2928642"/>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466258" y="3511698"/>
          <a:ext cx="4307087" cy="2174166"/>
        </a:xfrm>
        <a:prstGeom prst="rect">
          <a:avLst/>
        </a:prstGeom>
        <a:solidFill>
          <a:schemeClr val="accent4">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smtClean="0"/>
            <a:t>En esta figura se refleja que el 96,7 % de los productores sacan producción en intervalos de 1 a 3 veces por semana y el 1,7 % sacan producción de 3 a 6 veces y otros todos los días, por lo cual se ratifica que son pequeños y medianos productores, pero que sin duda aportan significativamente al rubro de rosas..</a:t>
          </a:r>
        </a:p>
      </dsp:txBody>
      <dsp:txXfrm>
        <a:off x="466258" y="3511698"/>
        <a:ext cx="4307087" cy="2174166"/>
      </dsp:txXfrm>
    </dsp:sp>
    <dsp:sp modelId="{1D05C58B-DA87-4C14-8434-DC419540ACFA}">
      <dsp:nvSpPr>
        <dsp:cNvPr id="0" name=""/>
        <dsp:cNvSpPr/>
      </dsp:nvSpPr>
      <dsp:spPr>
        <a:xfrm>
          <a:off x="5993372" y="371705"/>
          <a:ext cx="5196616" cy="3288159"/>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6695458" y="3617595"/>
          <a:ext cx="4150460" cy="2298698"/>
        </a:xfrm>
        <a:prstGeom prst="rect">
          <a:avLst/>
        </a:prstGeom>
        <a:solidFill>
          <a:schemeClr val="accent4">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5000"/>
            </a:spcAft>
          </a:pPr>
          <a:r>
            <a:rPr lang="es-ES" sz="1500" kern="1200" dirty="0" smtClean="0"/>
            <a:t>En la figura 27 se muestra la afectación a causa de la pandemia del covid 19 que en el caso de algunas empresas de productores la afectación asciende a más del 45 % de su producción e ingresos, en otros casos se torna entre el 30-40 % de afectación con un 21,7 % de entrevistados, en menor grado de afectación de entre 1-15 % con el 18,3 % entrevistados y un 15 % de productores con afectación del 15-30 %.</a:t>
          </a:r>
          <a:endParaRPr lang="es-EC" sz="1500" kern="1200" dirty="0"/>
        </a:p>
      </dsp:txBody>
      <dsp:txXfrm>
        <a:off x="6695458" y="3617595"/>
        <a:ext cx="4150460" cy="22986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16104" y="799039"/>
          <a:ext cx="5237507" cy="2909959"/>
        </a:xfrm>
        <a:prstGeom prst="rect">
          <a:avLst/>
        </a:prstGeom>
        <a:blipFill rotWithShape="1">
          <a:blip xmlns:r="http://schemas.openxmlformats.org/officeDocument/2006/relationships" r:embed="rId1"/>
          <a:stretch>
            <a:fillRect/>
          </a:stretch>
        </a:blipFill>
        <a:ln w="12700">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318784" y="3651601"/>
          <a:ext cx="4600246" cy="211238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smtClean="0"/>
            <a:t>En la figura 28 se presenta la frecuencia con la que ciertos compradores de rosas tienden a obtener este producto en donde el 79,6 % de los 270 encuestados señalaron que solo en ciertas ocasiones especiales adquieren productos florícolas como rosas y el 10 % al menos una vez por mes.</a:t>
          </a:r>
        </a:p>
      </dsp:txBody>
      <dsp:txXfrm>
        <a:off x="318784" y="3651601"/>
        <a:ext cx="4600246" cy="2112385"/>
      </dsp:txXfrm>
    </dsp:sp>
    <dsp:sp modelId="{1D05C58B-DA87-4C14-8434-DC419540ACFA}">
      <dsp:nvSpPr>
        <dsp:cNvPr id="0" name=""/>
        <dsp:cNvSpPr/>
      </dsp:nvSpPr>
      <dsp:spPr>
        <a:xfrm>
          <a:off x="6226193" y="724594"/>
          <a:ext cx="5163464" cy="3267182"/>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6963412" y="3690366"/>
          <a:ext cx="3946506" cy="22840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smtClean="0"/>
            <a:t>En cuanto a preferencias de este producto por su color las más optadas fueron las rosas con pétalos de color rojo con un 47,7 %; seguida por un 23,3 % que optó por rosas de todos los colores, luego un 10 % para las rosas de color blanco, también con 4,3 % por rosas bicolores, un 3,2 % rosas amarillas y un 2,8 % por rosas de color rosado. Datos que coinciden con las demandas de los productores.</a:t>
          </a:r>
          <a:endParaRPr lang="es-EC" sz="1600" kern="1200" dirty="0"/>
        </a:p>
      </dsp:txBody>
      <dsp:txXfrm>
        <a:off x="6963412" y="3690366"/>
        <a:ext cx="3946506" cy="22840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74945" y="573760"/>
          <a:ext cx="5326923" cy="3129149"/>
        </a:xfrm>
        <a:prstGeom prst="rect">
          <a:avLst/>
        </a:prstGeom>
        <a:blipFill rotWithShape="1">
          <a:blip xmlns:r="http://schemas.openxmlformats.org/officeDocument/2006/relationships" r:embed="rId1"/>
          <a:stretch>
            <a:fillRect/>
          </a:stretch>
        </a:blipFill>
        <a:ln w="12700">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451347" y="3711391"/>
          <a:ext cx="4437798" cy="2037791"/>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smtClean="0"/>
            <a:t>En la figura 32 muestra cuales son las fuentes de adquisición que más emplean los consumidores del rubro en donde el 83,2 % de encuestados adquieres mercados minoristas, un 6,8 % adquieren tanto de canales mayoristas como de los productores directamente, mientras que solo un 3,2 % se proveen de rosas desde los exportadores</a:t>
          </a:r>
        </a:p>
      </dsp:txBody>
      <dsp:txXfrm>
        <a:off x="451347" y="3711391"/>
        <a:ext cx="4437798" cy="2037791"/>
      </dsp:txXfrm>
    </dsp:sp>
    <dsp:sp modelId="{1D05C58B-DA87-4C14-8434-DC419540ACFA}">
      <dsp:nvSpPr>
        <dsp:cNvPr id="0" name=""/>
        <dsp:cNvSpPr/>
      </dsp:nvSpPr>
      <dsp:spPr>
        <a:xfrm>
          <a:off x="6154573" y="560319"/>
          <a:ext cx="5476027" cy="3120275"/>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7123805" y="3660416"/>
          <a:ext cx="3807143" cy="220337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5000"/>
            </a:spcAft>
          </a:pPr>
          <a:r>
            <a:rPr lang="es-ES" sz="1800" kern="1200" dirty="0" smtClean="0"/>
            <a:t>En la figura 33 se evidencia que el 72,8 % de consumidores usas las rosas como motivo de obsequio, un 14,7 % por simple fascinación al producto, el 7,9 % adquiere específicamente para realizar trabajos decorativos y el 4,7 % las comprar solo para eventos fúnebres</a:t>
          </a:r>
          <a:r>
            <a:rPr lang="es-ES" sz="1600" kern="1200" dirty="0" smtClean="0"/>
            <a:t>.</a:t>
          </a:r>
          <a:endParaRPr lang="es-EC" sz="1600" kern="1200" dirty="0"/>
        </a:p>
      </dsp:txBody>
      <dsp:txXfrm>
        <a:off x="7123805" y="3660416"/>
        <a:ext cx="3807143" cy="22033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69554" y="406188"/>
          <a:ext cx="5016703" cy="2946919"/>
        </a:xfrm>
        <a:prstGeom prst="rect">
          <a:avLst/>
        </a:prstGeom>
        <a:blipFill rotWithShape="1">
          <a:blip xmlns:r="http://schemas.openxmlformats.org/officeDocument/2006/relationships" r:embed="rId1"/>
          <a:stretch>
            <a:fillRect/>
          </a:stretch>
        </a:blipFill>
        <a:ln w="12700">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216160" y="3382872"/>
          <a:ext cx="4595110" cy="2306989"/>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smtClean="0"/>
            <a:t>En la figura 34 se muestra un dato interesante para el rubro, el mismo que genera información económica y permite al sector saber la valoración que perciben las rosas por los consumidores; el 45,9 % estaría dispuesto a pagar entre 5 a 10 USD por un arreglo floral de rosas, el 23,3 % de los encuestados no tendrían problema pagar de 10 15 USD, seguido por el 18,3 % pagarían tranquilamente de 1 a 5 USD y por ultimo un 12,5 % pagaría más de 15 USD por un regalo compuesto por rosas ecuatorianas.</a:t>
          </a:r>
        </a:p>
      </dsp:txBody>
      <dsp:txXfrm>
        <a:off x="216160" y="3382872"/>
        <a:ext cx="4595110" cy="2306989"/>
      </dsp:txXfrm>
    </dsp:sp>
    <dsp:sp modelId="{1D05C58B-DA87-4C14-8434-DC419540ACFA}">
      <dsp:nvSpPr>
        <dsp:cNvPr id="0" name=""/>
        <dsp:cNvSpPr/>
      </dsp:nvSpPr>
      <dsp:spPr>
        <a:xfrm>
          <a:off x="5988022" y="416301"/>
          <a:ext cx="5437255" cy="3298812"/>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6492620" y="3566003"/>
          <a:ext cx="4711903" cy="2274834"/>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5000"/>
            </a:spcAft>
          </a:pPr>
          <a:r>
            <a:rPr lang="es-ES" sz="1800" kern="1200" dirty="0" smtClean="0"/>
            <a:t>La siguiente pregunta es de interés general del sector dado que los consumidores expresan su apreciación frente al rubro de rosas ecuatorianas donde el 69,2 % de entrevistados declaran que las rosas son de excelente calidad, seguidas del 28,7 % que mencionan que son de buena calidad mientras que solo un 2,2 % jactan como regular la calidad de las rosas comercializadas de origen ecuatoriano.</a:t>
          </a:r>
          <a:endParaRPr lang="es-EC" sz="1600" kern="1200" dirty="0"/>
        </a:p>
      </dsp:txBody>
      <dsp:txXfrm>
        <a:off x="6492620" y="3566003"/>
        <a:ext cx="4711903" cy="22748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68969" y="549822"/>
          <a:ext cx="5211698" cy="3061463"/>
        </a:xfrm>
        <a:prstGeom prst="rect">
          <a:avLst/>
        </a:prstGeom>
        <a:blipFill rotWithShape="1">
          <a:blip xmlns:r="http://schemas.openxmlformats.org/officeDocument/2006/relationships" r:embed="rId1"/>
          <a:stretch>
            <a:fillRect/>
          </a:stretch>
        </a:blipFill>
        <a:ln w="12700">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338590" y="3463912"/>
          <a:ext cx="4539084" cy="230505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5000"/>
            </a:spcAft>
          </a:pPr>
          <a:r>
            <a:rPr lang="es-ES" sz="1500" kern="1200" dirty="0" smtClean="0"/>
            <a:t>En la figura 36 se manifiestan los principales factores que los consumidores consideran que afectan al rubro de las rosas, donde el 24,4 % lo atribuye a la falta de políticas regulatorias, el 20,1 %a la sobre oferta es decir la aparición de pequeños productores, el 16,1 % a la caída de precios internacionales, un 13,3 lo atribuyen tanto al sin número de impuestos y la baja tecnificación del cultivo y por ultimo un 12,9 % de los encuestados lo asemejan a otros factores como: (clima, variedades, subida de combustibles, plagas, etc.)</a:t>
          </a:r>
        </a:p>
      </dsp:txBody>
      <dsp:txXfrm>
        <a:off x="338590" y="3463912"/>
        <a:ext cx="4539084" cy="2305055"/>
      </dsp:txXfrm>
    </dsp:sp>
    <dsp:sp modelId="{1D05C58B-DA87-4C14-8434-DC419540ACFA}">
      <dsp:nvSpPr>
        <dsp:cNvPr id="0" name=""/>
        <dsp:cNvSpPr/>
      </dsp:nvSpPr>
      <dsp:spPr>
        <a:xfrm>
          <a:off x="6115730" y="614507"/>
          <a:ext cx="5357577" cy="3052781"/>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6662118" y="3647548"/>
          <a:ext cx="4528549" cy="2155717"/>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5000"/>
            </a:spcAft>
          </a:pPr>
          <a:r>
            <a:rPr lang="es-ES" sz="1500" kern="1200" dirty="0" smtClean="0"/>
            <a:t>La figura 37 representa una escala de valoración al sector en donde el 40,9 % de los encuestados están de acuerdo con que los precios que se manejan actualmente en el mercado no representan la calidad y cantidad de rosas que se comercializa, mientras que un 35,5 % están totalmente de acuerdo con el comentario formulado, el 17,6 % piensan de forma neutral ante el comentario y el 6,1 % están en desacuerdo con lo expresado es decir no les parece que los precios actuales compensen la calidad del producto que se oferta.</a:t>
          </a:r>
          <a:endParaRPr lang="es-EC" sz="1500" kern="1200" dirty="0"/>
        </a:p>
      </dsp:txBody>
      <dsp:txXfrm>
        <a:off x="6662118" y="3647548"/>
        <a:ext cx="4528549" cy="21557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E3261-5702-471D-9249-0A7806934686}">
      <dsp:nvSpPr>
        <dsp:cNvPr id="0" name=""/>
        <dsp:cNvSpPr/>
      </dsp:nvSpPr>
      <dsp:spPr>
        <a:xfrm>
          <a:off x="-6020373" y="-937410"/>
          <a:ext cx="7293488" cy="7293488"/>
        </a:xfrm>
        <a:prstGeom prst="blockArc">
          <a:avLst>
            <a:gd name="adj1" fmla="val 18900000"/>
            <a:gd name="adj2" fmla="val 2700000"/>
            <a:gd name="adj3" fmla="val 296"/>
          </a:avLst>
        </a:pr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4A1E81-013D-49F1-95F6-4DFA5D543579}">
      <dsp:nvSpPr>
        <dsp:cNvPr id="0" name=""/>
        <dsp:cNvSpPr/>
      </dsp:nvSpPr>
      <dsp:spPr>
        <a:xfrm>
          <a:off x="856914" y="541866"/>
          <a:ext cx="9875477" cy="1083733"/>
        </a:xfrm>
        <a:prstGeom prst="rect">
          <a:avLst/>
        </a:prstGeom>
        <a:gradFill rotWithShape="0">
          <a:gsLst>
            <a:gs pos="0">
              <a:schemeClr val="accent4">
                <a:alpha val="90000"/>
                <a:hueOff val="0"/>
                <a:satOff val="0"/>
                <a:lumOff val="0"/>
                <a:alphaOff val="0"/>
                <a:tint val="50000"/>
                <a:satMod val="300000"/>
              </a:schemeClr>
            </a:gs>
            <a:gs pos="35000">
              <a:schemeClr val="accent4">
                <a:alpha val="90000"/>
                <a:hueOff val="0"/>
                <a:satOff val="0"/>
                <a:lumOff val="0"/>
                <a:alphaOff val="0"/>
                <a:tint val="37000"/>
                <a:satMod val="300000"/>
              </a:schemeClr>
            </a:gs>
            <a:gs pos="100000">
              <a:schemeClr val="accent4">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71120" rIns="71120" bIns="71120" numCol="1" spcCol="1270" anchor="ctr" anchorCtr="0">
          <a:noAutofit/>
        </a:bodyPr>
        <a:lstStyle/>
        <a:p>
          <a:pPr lvl="0" algn="ctr" defTabSz="1244600">
            <a:lnSpc>
              <a:spcPct val="90000"/>
            </a:lnSpc>
            <a:spcBef>
              <a:spcPct val="0"/>
            </a:spcBef>
            <a:spcAft>
              <a:spcPct val="35000"/>
            </a:spcAft>
          </a:pPr>
          <a:r>
            <a:rPr lang="es-ES" sz="2800" kern="1200" dirty="0" smtClean="0"/>
            <a:t>En lo que va del año 2021 la cadena agroalimentaria de rosas ecuatorianas exporta el 97 %</a:t>
          </a:r>
          <a:endParaRPr lang="es-EC" sz="2800" kern="1200" dirty="0"/>
        </a:p>
      </dsp:txBody>
      <dsp:txXfrm>
        <a:off x="856914" y="541866"/>
        <a:ext cx="9875477" cy="1083733"/>
      </dsp:txXfrm>
    </dsp:sp>
    <dsp:sp modelId="{72D1080D-F909-420A-BFA5-C6226CD92F27}">
      <dsp:nvSpPr>
        <dsp:cNvPr id="0" name=""/>
        <dsp:cNvSpPr/>
      </dsp:nvSpPr>
      <dsp:spPr>
        <a:xfrm>
          <a:off x="-30026" y="302307"/>
          <a:ext cx="1773881" cy="1562851"/>
        </a:xfrm>
        <a:prstGeom prst="ellipse">
          <a:avLst/>
        </a:prstGeom>
        <a:blipFill rotWithShape="0">
          <a:blip xmlns:r="http://schemas.openxmlformats.org/officeDocument/2006/relationships" r:embed="rId1"/>
          <a:stretch>
            <a:fillRect/>
          </a:stretch>
        </a:blipFill>
        <a:ln w="9525" cap="flat" cmpd="sng" algn="ctr">
          <a:solidFill>
            <a:schemeClr val="accent4">
              <a:alpha val="9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1B84B30-FEDF-4E09-B5FC-6809A295C8CA}">
      <dsp:nvSpPr>
        <dsp:cNvPr id="0" name=""/>
        <dsp:cNvSpPr/>
      </dsp:nvSpPr>
      <dsp:spPr>
        <a:xfrm>
          <a:off x="1250851" y="2167466"/>
          <a:ext cx="9481540" cy="1083733"/>
        </a:xfrm>
        <a:prstGeom prst="rect">
          <a:avLst/>
        </a:prstGeom>
        <a:gradFill rotWithShape="0">
          <a:gsLst>
            <a:gs pos="0">
              <a:schemeClr val="accent4">
                <a:alpha val="90000"/>
                <a:hueOff val="0"/>
                <a:satOff val="0"/>
                <a:lumOff val="0"/>
                <a:alphaOff val="-20000"/>
                <a:tint val="50000"/>
                <a:satMod val="300000"/>
              </a:schemeClr>
            </a:gs>
            <a:gs pos="35000">
              <a:schemeClr val="accent4">
                <a:alpha val="90000"/>
                <a:hueOff val="0"/>
                <a:satOff val="0"/>
                <a:lumOff val="0"/>
                <a:alphaOff val="-20000"/>
                <a:tint val="37000"/>
                <a:satMod val="300000"/>
              </a:schemeClr>
            </a:gs>
            <a:gs pos="100000">
              <a:schemeClr val="accent4">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71120" rIns="71120" bIns="71120" numCol="1" spcCol="1270" anchor="ctr" anchorCtr="0">
          <a:noAutofit/>
        </a:bodyPr>
        <a:lstStyle/>
        <a:p>
          <a:pPr lvl="0" algn="ctr" defTabSz="1244600">
            <a:lnSpc>
              <a:spcPct val="90000"/>
            </a:lnSpc>
            <a:spcBef>
              <a:spcPct val="0"/>
            </a:spcBef>
            <a:spcAft>
              <a:spcPct val="35000"/>
            </a:spcAft>
          </a:pPr>
          <a:r>
            <a:rPr lang="es-ES" sz="2800" kern="1200" dirty="0" smtClean="0"/>
            <a:t> El sector florícola del Ecuador ha conseguido situarse como el tercer país exportador de rosas a nivel mundial</a:t>
          </a:r>
          <a:endParaRPr lang="es-EC" sz="2800" kern="1200" dirty="0"/>
        </a:p>
      </dsp:txBody>
      <dsp:txXfrm>
        <a:off x="1250851" y="2167466"/>
        <a:ext cx="9481540" cy="1083733"/>
      </dsp:txXfrm>
    </dsp:sp>
    <dsp:sp modelId="{BFB500B5-0479-4648-A3F8-D5031FB764B3}">
      <dsp:nvSpPr>
        <dsp:cNvPr id="0" name=""/>
        <dsp:cNvSpPr/>
      </dsp:nvSpPr>
      <dsp:spPr>
        <a:xfrm>
          <a:off x="363910" y="1927907"/>
          <a:ext cx="1773881" cy="1562851"/>
        </a:xfrm>
        <a:prstGeom prst="ellipse">
          <a:avLst/>
        </a:prstGeom>
        <a:blipFill rotWithShape="0">
          <a:blip xmlns:r="http://schemas.openxmlformats.org/officeDocument/2006/relationships" r:embed="rId2"/>
          <a:stretch>
            <a:fillRect/>
          </a:stretch>
        </a:blipFill>
        <a:ln w="9525" cap="flat" cmpd="sng" algn="ctr">
          <a:solidFill>
            <a:schemeClr val="accent4">
              <a:alpha val="90000"/>
              <a:hueOff val="0"/>
              <a:satOff val="0"/>
              <a:lumOff val="0"/>
              <a:alphaOff val="-20000"/>
            </a:schemeClr>
          </a:solidFill>
          <a:prstDash val="solid"/>
        </a:ln>
        <a:effectLst/>
      </dsp:spPr>
      <dsp:style>
        <a:lnRef idx="1">
          <a:scrgbClr r="0" g="0" b="0"/>
        </a:lnRef>
        <a:fillRef idx="2">
          <a:scrgbClr r="0" g="0" b="0"/>
        </a:fillRef>
        <a:effectRef idx="0">
          <a:scrgbClr r="0" g="0" b="0"/>
        </a:effectRef>
        <a:fontRef idx="minor"/>
      </dsp:style>
    </dsp:sp>
    <dsp:sp modelId="{B2E04A4E-4394-4650-B2B7-5AAFE0296974}">
      <dsp:nvSpPr>
        <dsp:cNvPr id="0" name=""/>
        <dsp:cNvSpPr/>
      </dsp:nvSpPr>
      <dsp:spPr>
        <a:xfrm>
          <a:off x="856914" y="3574667"/>
          <a:ext cx="9875477" cy="1520532"/>
        </a:xfrm>
        <a:prstGeom prst="rect">
          <a:avLst/>
        </a:prstGeom>
        <a:gradFill rotWithShape="0">
          <a:gsLst>
            <a:gs pos="0">
              <a:schemeClr val="accent4">
                <a:alpha val="90000"/>
                <a:hueOff val="0"/>
                <a:satOff val="0"/>
                <a:lumOff val="0"/>
                <a:alphaOff val="-40000"/>
                <a:tint val="50000"/>
                <a:satMod val="300000"/>
              </a:schemeClr>
            </a:gs>
            <a:gs pos="35000">
              <a:schemeClr val="accent4">
                <a:alpha val="90000"/>
                <a:hueOff val="0"/>
                <a:satOff val="0"/>
                <a:lumOff val="0"/>
                <a:alphaOff val="-40000"/>
                <a:tint val="37000"/>
                <a:satMod val="300000"/>
              </a:schemeClr>
            </a:gs>
            <a:gs pos="100000">
              <a:schemeClr val="accent4">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71120" rIns="71120" bIns="71120" numCol="1" spcCol="1270" anchor="ctr" anchorCtr="0">
          <a:noAutofit/>
        </a:bodyPr>
        <a:lstStyle/>
        <a:p>
          <a:pPr lvl="0" algn="ctr" defTabSz="1244600">
            <a:lnSpc>
              <a:spcPct val="90000"/>
            </a:lnSpc>
            <a:spcBef>
              <a:spcPct val="0"/>
            </a:spcBef>
            <a:spcAft>
              <a:spcPct val="35000"/>
            </a:spcAft>
          </a:pPr>
          <a:r>
            <a:rPr lang="es-ES" sz="2800" kern="1200" dirty="0" smtClean="0"/>
            <a:t>En la actualidad el rubro de las rosas ecuatorianas es uno de los puntales de la economía ecuatoriana tanto en el aspecto social y económico principalmente</a:t>
          </a:r>
          <a:endParaRPr lang="es-EC" sz="2800" kern="1200" dirty="0"/>
        </a:p>
      </dsp:txBody>
      <dsp:txXfrm>
        <a:off x="856914" y="3574667"/>
        <a:ext cx="9875477" cy="1520532"/>
      </dsp:txXfrm>
    </dsp:sp>
    <dsp:sp modelId="{C6CD2EC0-16F6-4169-9AA2-C00138B7A777}">
      <dsp:nvSpPr>
        <dsp:cNvPr id="0" name=""/>
        <dsp:cNvSpPr/>
      </dsp:nvSpPr>
      <dsp:spPr>
        <a:xfrm>
          <a:off x="-30026" y="3553507"/>
          <a:ext cx="1773881" cy="1562851"/>
        </a:xfrm>
        <a:prstGeom prst="ellipse">
          <a:avLst/>
        </a:prstGeom>
        <a:blipFill rotWithShape="0">
          <a:blip xmlns:r="http://schemas.openxmlformats.org/officeDocument/2006/relationships" r:embed="rId3"/>
          <a:stretch>
            <a:fillRect/>
          </a:stretch>
        </a:blipFill>
        <a:ln w="9525" cap="flat" cmpd="sng" algn="ctr">
          <a:solidFill>
            <a:schemeClr val="accent4">
              <a:alpha val="90000"/>
              <a:hueOff val="0"/>
              <a:satOff val="0"/>
              <a:lumOff val="0"/>
              <a:alphaOff val="-4000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E3261-5702-471D-9249-0A7806934686}">
      <dsp:nvSpPr>
        <dsp:cNvPr id="0" name=""/>
        <dsp:cNvSpPr/>
      </dsp:nvSpPr>
      <dsp:spPr>
        <a:xfrm>
          <a:off x="-6020373" y="-937410"/>
          <a:ext cx="7293488" cy="7293488"/>
        </a:xfrm>
        <a:prstGeom prst="blockArc">
          <a:avLst>
            <a:gd name="adj1" fmla="val 18900000"/>
            <a:gd name="adj2" fmla="val 2700000"/>
            <a:gd name="adj3" fmla="val 296"/>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4A1E81-013D-49F1-95F6-4DFA5D543579}">
      <dsp:nvSpPr>
        <dsp:cNvPr id="0" name=""/>
        <dsp:cNvSpPr/>
      </dsp:nvSpPr>
      <dsp:spPr>
        <a:xfrm>
          <a:off x="856914" y="541866"/>
          <a:ext cx="9875477" cy="1083733"/>
        </a:xfrm>
        <a:prstGeom prst="rect">
          <a:avLst/>
        </a:prstGeom>
        <a:gradFill rotWithShape="0">
          <a:gsLst>
            <a:gs pos="0">
              <a:schemeClr val="accent3">
                <a:alpha val="90000"/>
                <a:hueOff val="0"/>
                <a:satOff val="0"/>
                <a:lumOff val="0"/>
                <a:alphaOff val="0"/>
                <a:tint val="50000"/>
                <a:satMod val="300000"/>
              </a:schemeClr>
            </a:gs>
            <a:gs pos="35000">
              <a:schemeClr val="accent3">
                <a:alpha val="90000"/>
                <a:hueOff val="0"/>
                <a:satOff val="0"/>
                <a:lumOff val="0"/>
                <a:alphaOff val="0"/>
                <a:tint val="37000"/>
                <a:satMod val="300000"/>
              </a:schemeClr>
            </a:gs>
            <a:gs pos="100000">
              <a:schemeClr val="accent3">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58420" rIns="58420" bIns="58420" numCol="1" spcCol="1270" anchor="ctr" anchorCtr="0">
          <a:noAutofit/>
        </a:bodyPr>
        <a:lstStyle/>
        <a:p>
          <a:pPr lvl="0" algn="ctr" defTabSz="1022350">
            <a:lnSpc>
              <a:spcPct val="90000"/>
            </a:lnSpc>
            <a:spcBef>
              <a:spcPct val="0"/>
            </a:spcBef>
            <a:spcAft>
              <a:spcPct val="35000"/>
            </a:spcAft>
          </a:pPr>
          <a:r>
            <a:rPr lang="es-ES" sz="2300" kern="1200" dirty="0" smtClean="0"/>
            <a:t> Se  recomienda que las políticas agrarias para el sector se apliquen también a los pequeños y medianos productores para normalizar las ofertas del rubro en el país</a:t>
          </a:r>
          <a:endParaRPr lang="es-EC" sz="2300" kern="1200" dirty="0"/>
        </a:p>
      </dsp:txBody>
      <dsp:txXfrm>
        <a:off x="856914" y="541866"/>
        <a:ext cx="9875477" cy="1083733"/>
      </dsp:txXfrm>
    </dsp:sp>
    <dsp:sp modelId="{72D1080D-F909-420A-BFA5-C6226CD92F27}">
      <dsp:nvSpPr>
        <dsp:cNvPr id="0" name=""/>
        <dsp:cNvSpPr/>
      </dsp:nvSpPr>
      <dsp:spPr>
        <a:xfrm>
          <a:off x="-30026" y="302307"/>
          <a:ext cx="1773881" cy="1562851"/>
        </a:xfrm>
        <a:prstGeom prst="ellipse">
          <a:avLst/>
        </a:prstGeom>
        <a:blipFill rotWithShape="0">
          <a:blip xmlns:r="http://schemas.openxmlformats.org/officeDocument/2006/relationships" r:embed="rId1"/>
          <a:stretch>
            <a:fillRect/>
          </a:stretch>
        </a:blipFill>
        <a:ln w="9525" cap="flat" cmpd="sng" algn="ctr">
          <a:solidFill>
            <a:schemeClr val="accent3">
              <a:alpha val="9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1B84B30-FEDF-4E09-B5FC-6809A295C8CA}">
      <dsp:nvSpPr>
        <dsp:cNvPr id="0" name=""/>
        <dsp:cNvSpPr/>
      </dsp:nvSpPr>
      <dsp:spPr>
        <a:xfrm>
          <a:off x="1250851" y="2167466"/>
          <a:ext cx="9481540" cy="1083733"/>
        </a:xfrm>
        <a:prstGeom prst="rect">
          <a:avLst/>
        </a:prstGeom>
        <a:gradFill rotWithShape="0">
          <a:gsLst>
            <a:gs pos="0">
              <a:schemeClr val="accent3">
                <a:alpha val="90000"/>
                <a:hueOff val="0"/>
                <a:satOff val="0"/>
                <a:lumOff val="0"/>
                <a:alphaOff val="-20000"/>
                <a:tint val="50000"/>
                <a:satMod val="300000"/>
              </a:schemeClr>
            </a:gs>
            <a:gs pos="35000">
              <a:schemeClr val="accent3">
                <a:alpha val="90000"/>
                <a:hueOff val="0"/>
                <a:satOff val="0"/>
                <a:lumOff val="0"/>
                <a:alphaOff val="-20000"/>
                <a:tint val="37000"/>
                <a:satMod val="300000"/>
              </a:schemeClr>
            </a:gs>
            <a:gs pos="100000">
              <a:schemeClr val="accent3">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58420" rIns="58420" bIns="58420" numCol="1" spcCol="1270" anchor="ctr" anchorCtr="0">
          <a:noAutofit/>
        </a:bodyPr>
        <a:lstStyle/>
        <a:p>
          <a:pPr lvl="0" algn="ctr" defTabSz="1022350">
            <a:lnSpc>
              <a:spcPct val="90000"/>
            </a:lnSpc>
            <a:spcBef>
              <a:spcPct val="0"/>
            </a:spcBef>
            <a:spcAft>
              <a:spcPct val="35000"/>
            </a:spcAft>
          </a:pPr>
          <a:r>
            <a:rPr lang="es-ES" sz="2300" kern="1200" dirty="0" smtClean="0"/>
            <a:t> Capacitar al sector productivo, para que estos mejoren la calidad de sus cultivos para que califiquen con las rosas de exportación</a:t>
          </a:r>
          <a:endParaRPr lang="es-EC" sz="2300" kern="1200" dirty="0"/>
        </a:p>
      </dsp:txBody>
      <dsp:txXfrm>
        <a:off x="1250851" y="2167466"/>
        <a:ext cx="9481540" cy="1083733"/>
      </dsp:txXfrm>
    </dsp:sp>
    <dsp:sp modelId="{BFB500B5-0479-4648-A3F8-D5031FB764B3}">
      <dsp:nvSpPr>
        <dsp:cNvPr id="0" name=""/>
        <dsp:cNvSpPr/>
      </dsp:nvSpPr>
      <dsp:spPr>
        <a:xfrm>
          <a:off x="363910" y="1927907"/>
          <a:ext cx="1773881" cy="1562851"/>
        </a:xfrm>
        <a:prstGeom prst="ellipse">
          <a:avLst/>
        </a:prstGeom>
        <a:blipFill rotWithShape="0">
          <a:blip xmlns:r="http://schemas.openxmlformats.org/officeDocument/2006/relationships" r:embed="rId2"/>
          <a:stretch>
            <a:fillRect/>
          </a:stretch>
        </a:blipFill>
        <a:ln w="9525" cap="flat" cmpd="sng" algn="ctr">
          <a:solidFill>
            <a:schemeClr val="accent3">
              <a:alpha val="90000"/>
              <a:hueOff val="0"/>
              <a:satOff val="0"/>
              <a:lumOff val="0"/>
              <a:alphaOff val="-20000"/>
            </a:schemeClr>
          </a:solidFill>
          <a:prstDash val="solid"/>
        </a:ln>
        <a:effectLst/>
      </dsp:spPr>
      <dsp:style>
        <a:lnRef idx="1">
          <a:scrgbClr r="0" g="0" b="0"/>
        </a:lnRef>
        <a:fillRef idx="2">
          <a:scrgbClr r="0" g="0" b="0"/>
        </a:fillRef>
        <a:effectRef idx="0">
          <a:scrgbClr r="0" g="0" b="0"/>
        </a:effectRef>
        <a:fontRef idx="minor"/>
      </dsp:style>
    </dsp:sp>
    <dsp:sp modelId="{B2E04A4E-4394-4650-B2B7-5AAFE0296974}">
      <dsp:nvSpPr>
        <dsp:cNvPr id="0" name=""/>
        <dsp:cNvSpPr/>
      </dsp:nvSpPr>
      <dsp:spPr>
        <a:xfrm>
          <a:off x="856914" y="3793066"/>
          <a:ext cx="9875477" cy="1083733"/>
        </a:xfrm>
        <a:prstGeom prst="rect">
          <a:avLst/>
        </a:prstGeom>
        <a:gradFill rotWithShape="0">
          <a:gsLst>
            <a:gs pos="0">
              <a:schemeClr val="accent3">
                <a:alpha val="90000"/>
                <a:hueOff val="0"/>
                <a:satOff val="0"/>
                <a:lumOff val="0"/>
                <a:alphaOff val="-40000"/>
                <a:tint val="50000"/>
                <a:satMod val="300000"/>
              </a:schemeClr>
            </a:gs>
            <a:gs pos="35000">
              <a:schemeClr val="accent3">
                <a:alpha val="90000"/>
                <a:hueOff val="0"/>
                <a:satOff val="0"/>
                <a:lumOff val="0"/>
                <a:alphaOff val="-40000"/>
                <a:tint val="37000"/>
                <a:satMod val="300000"/>
              </a:schemeClr>
            </a:gs>
            <a:gs pos="100000">
              <a:schemeClr val="accent3">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58420" rIns="58420" bIns="58420" numCol="1" spcCol="1270" anchor="ctr" anchorCtr="0">
          <a:noAutofit/>
        </a:bodyPr>
        <a:lstStyle/>
        <a:p>
          <a:pPr lvl="0" algn="ctr" defTabSz="1022350">
            <a:lnSpc>
              <a:spcPct val="90000"/>
            </a:lnSpc>
            <a:spcBef>
              <a:spcPct val="0"/>
            </a:spcBef>
            <a:spcAft>
              <a:spcPct val="35000"/>
            </a:spcAft>
          </a:pPr>
          <a:r>
            <a:rPr lang="es-ES" sz="2300" kern="1200" dirty="0" smtClean="0"/>
            <a:t>Mantener los estándares de calidad acorde a las exigencias del mercado consumidor</a:t>
          </a:r>
          <a:endParaRPr lang="es-EC" sz="2300" kern="1200" dirty="0"/>
        </a:p>
      </dsp:txBody>
      <dsp:txXfrm>
        <a:off x="856914" y="3793066"/>
        <a:ext cx="9875477" cy="1083733"/>
      </dsp:txXfrm>
    </dsp:sp>
    <dsp:sp modelId="{C6CD2EC0-16F6-4169-9AA2-C00138B7A777}">
      <dsp:nvSpPr>
        <dsp:cNvPr id="0" name=""/>
        <dsp:cNvSpPr/>
      </dsp:nvSpPr>
      <dsp:spPr>
        <a:xfrm>
          <a:off x="-30026" y="3553507"/>
          <a:ext cx="1773881" cy="1562851"/>
        </a:xfrm>
        <a:prstGeom prst="ellipse">
          <a:avLst/>
        </a:prstGeom>
        <a:blipFill rotWithShape="0">
          <a:blip xmlns:r="http://schemas.openxmlformats.org/officeDocument/2006/relationships" r:embed="rId3"/>
          <a:stretch>
            <a:fillRect/>
          </a:stretch>
        </a:blipFill>
        <a:ln w="9525" cap="flat" cmpd="sng" algn="ctr">
          <a:solidFill>
            <a:schemeClr val="accent3">
              <a:alpha val="90000"/>
              <a:hueOff val="0"/>
              <a:satOff val="0"/>
              <a:lumOff val="0"/>
              <a:alphaOff val="-4000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A02B4-4ED6-4F06-9383-EF21317E19E5}">
      <dsp:nvSpPr>
        <dsp:cNvPr id="0" name=""/>
        <dsp:cNvSpPr/>
      </dsp:nvSpPr>
      <dsp:spPr>
        <a:xfrm>
          <a:off x="-5530321" y="-937410"/>
          <a:ext cx="7293488" cy="7293488"/>
        </a:xfrm>
        <a:prstGeom prst="blockArc">
          <a:avLst>
            <a:gd name="adj1" fmla="val 18900000"/>
            <a:gd name="adj2" fmla="val 2700000"/>
            <a:gd name="adj3" fmla="val 296"/>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1FA4D3-1656-481F-A948-4F24B4AABD2F}">
      <dsp:nvSpPr>
        <dsp:cNvPr id="0" name=""/>
        <dsp:cNvSpPr/>
      </dsp:nvSpPr>
      <dsp:spPr>
        <a:xfrm>
          <a:off x="1626375" y="1408269"/>
          <a:ext cx="9842518" cy="260212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0533" tIns="91440" rIns="91440" bIns="91440" numCol="1" spcCol="1270" anchor="ctr" anchorCtr="0">
          <a:noAutofit/>
        </a:bodyPr>
        <a:lstStyle/>
        <a:p>
          <a:pPr lvl="0" algn="ctr" defTabSz="1600200">
            <a:lnSpc>
              <a:spcPct val="90000"/>
            </a:lnSpc>
            <a:spcBef>
              <a:spcPct val="0"/>
            </a:spcBef>
            <a:spcAft>
              <a:spcPct val="35000"/>
            </a:spcAft>
          </a:pPr>
          <a:r>
            <a:rPr lang="es-ES" sz="3600" kern="1200" dirty="0" smtClean="0"/>
            <a:t>Caracterizar la cadena de valor agroalimentaria de las rosas (</a:t>
          </a:r>
          <a:r>
            <a:rPr lang="es-ES" sz="3600" i="1" kern="1200" dirty="0" smtClean="0"/>
            <a:t>Rosas </a:t>
          </a:r>
          <a:r>
            <a:rPr lang="es-ES" sz="3600" i="1" kern="1200" dirty="0" err="1" smtClean="0"/>
            <a:t>sp</a:t>
          </a:r>
          <a:r>
            <a:rPr lang="es-ES" sz="3600" kern="1200" dirty="0" smtClean="0"/>
            <a:t>.) como uno de los principales rubros en la economía ecuatoriana.</a:t>
          </a:r>
          <a:endParaRPr lang="es-EC" sz="3600" kern="1200" dirty="0"/>
        </a:p>
      </dsp:txBody>
      <dsp:txXfrm>
        <a:off x="1626375" y="1408269"/>
        <a:ext cx="9842518" cy="2602127"/>
      </dsp:txXfrm>
    </dsp:sp>
    <dsp:sp modelId="{BD44445D-DB56-4DB7-93AF-34253E08D97B}">
      <dsp:nvSpPr>
        <dsp:cNvPr id="0" name=""/>
        <dsp:cNvSpPr/>
      </dsp:nvSpPr>
      <dsp:spPr>
        <a:xfrm>
          <a:off x="-94140" y="1028456"/>
          <a:ext cx="3629220" cy="3361753"/>
        </a:xfrm>
        <a:prstGeom prst="ellipse">
          <a:avLst/>
        </a:prstGeom>
        <a:blipFill rotWithShape="0">
          <a:blip xmlns:r="http://schemas.openxmlformats.org/officeDocument/2006/relationships" r:embed="rId1"/>
          <a:stretch>
            <a:fillRect/>
          </a:stretch>
        </a:blip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B25A4-F801-470D-8BE9-76E37B8A0AE1}">
      <dsp:nvSpPr>
        <dsp:cNvPr id="0" name=""/>
        <dsp:cNvSpPr/>
      </dsp:nvSpPr>
      <dsp:spPr>
        <a:xfrm>
          <a:off x="2334" y="1717057"/>
          <a:ext cx="3703824" cy="2551935"/>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94973-8EED-4CB7-A0EF-65CBCDCEA940}">
      <dsp:nvSpPr>
        <dsp:cNvPr id="0" name=""/>
        <dsp:cNvSpPr/>
      </dsp:nvSpPr>
      <dsp:spPr>
        <a:xfrm>
          <a:off x="2334" y="4268993"/>
          <a:ext cx="3703824" cy="137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es-EC" sz="6500" kern="1200" dirty="0"/>
        </a:p>
      </dsp:txBody>
      <dsp:txXfrm>
        <a:off x="2334" y="4268993"/>
        <a:ext cx="3703824" cy="1374119"/>
      </dsp:txXfrm>
    </dsp:sp>
    <dsp:sp modelId="{B9A6EA0A-5AFA-488C-AE7D-3364F29E9B11}">
      <dsp:nvSpPr>
        <dsp:cNvPr id="0" name=""/>
        <dsp:cNvSpPr/>
      </dsp:nvSpPr>
      <dsp:spPr>
        <a:xfrm>
          <a:off x="4076697" y="1717057"/>
          <a:ext cx="3703824" cy="2551935"/>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D65322-BA24-4EA3-81A7-AAECFDD3AC4E}">
      <dsp:nvSpPr>
        <dsp:cNvPr id="0" name=""/>
        <dsp:cNvSpPr/>
      </dsp:nvSpPr>
      <dsp:spPr>
        <a:xfrm>
          <a:off x="4076697" y="4268993"/>
          <a:ext cx="3703824" cy="137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es-EC" sz="6500" kern="1200" dirty="0"/>
        </a:p>
      </dsp:txBody>
      <dsp:txXfrm>
        <a:off x="4076697" y="4268993"/>
        <a:ext cx="3703824" cy="1374119"/>
      </dsp:txXfrm>
    </dsp:sp>
    <dsp:sp modelId="{D29FB1F6-E1C1-4158-B483-E2DD5E0FE837}">
      <dsp:nvSpPr>
        <dsp:cNvPr id="0" name=""/>
        <dsp:cNvSpPr/>
      </dsp:nvSpPr>
      <dsp:spPr>
        <a:xfrm>
          <a:off x="8151060" y="1717057"/>
          <a:ext cx="3703824" cy="2551935"/>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77E5E6-102F-4E9D-A0CC-8656336B8293}">
      <dsp:nvSpPr>
        <dsp:cNvPr id="0" name=""/>
        <dsp:cNvSpPr/>
      </dsp:nvSpPr>
      <dsp:spPr>
        <a:xfrm>
          <a:off x="8151060" y="4268993"/>
          <a:ext cx="3703824" cy="137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es-EC" sz="6500" kern="1200" dirty="0"/>
        </a:p>
      </dsp:txBody>
      <dsp:txXfrm>
        <a:off x="8151060" y="4268993"/>
        <a:ext cx="3703824" cy="13741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B25A4-F801-470D-8BE9-76E37B8A0AE1}">
      <dsp:nvSpPr>
        <dsp:cNvPr id="0" name=""/>
        <dsp:cNvSpPr/>
      </dsp:nvSpPr>
      <dsp:spPr>
        <a:xfrm>
          <a:off x="2334" y="1717057"/>
          <a:ext cx="3703824" cy="2551935"/>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94973-8EED-4CB7-A0EF-65CBCDCEA940}">
      <dsp:nvSpPr>
        <dsp:cNvPr id="0" name=""/>
        <dsp:cNvSpPr/>
      </dsp:nvSpPr>
      <dsp:spPr>
        <a:xfrm>
          <a:off x="2334" y="4268993"/>
          <a:ext cx="3703824" cy="137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es-EC" sz="6500" kern="1200" dirty="0"/>
        </a:p>
      </dsp:txBody>
      <dsp:txXfrm>
        <a:off x="2334" y="4268993"/>
        <a:ext cx="3703824" cy="1374119"/>
      </dsp:txXfrm>
    </dsp:sp>
    <dsp:sp modelId="{B9A6EA0A-5AFA-488C-AE7D-3364F29E9B11}">
      <dsp:nvSpPr>
        <dsp:cNvPr id="0" name=""/>
        <dsp:cNvSpPr/>
      </dsp:nvSpPr>
      <dsp:spPr>
        <a:xfrm>
          <a:off x="4076697" y="1717057"/>
          <a:ext cx="3703824" cy="2551935"/>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D65322-BA24-4EA3-81A7-AAECFDD3AC4E}">
      <dsp:nvSpPr>
        <dsp:cNvPr id="0" name=""/>
        <dsp:cNvSpPr/>
      </dsp:nvSpPr>
      <dsp:spPr>
        <a:xfrm>
          <a:off x="4076697" y="4268993"/>
          <a:ext cx="3703824" cy="137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es-EC" sz="6500" kern="1200" dirty="0"/>
        </a:p>
      </dsp:txBody>
      <dsp:txXfrm>
        <a:off x="4076697" y="4268993"/>
        <a:ext cx="3703824" cy="1374119"/>
      </dsp:txXfrm>
    </dsp:sp>
    <dsp:sp modelId="{D29FB1F6-E1C1-4158-B483-E2DD5E0FE837}">
      <dsp:nvSpPr>
        <dsp:cNvPr id="0" name=""/>
        <dsp:cNvSpPr/>
      </dsp:nvSpPr>
      <dsp:spPr>
        <a:xfrm>
          <a:off x="8151060" y="1717057"/>
          <a:ext cx="3703824" cy="2551935"/>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77E5E6-102F-4E9D-A0CC-8656336B8293}">
      <dsp:nvSpPr>
        <dsp:cNvPr id="0" name=""/>
        <dsp:cNvSpPr/>
      </dsp:nvSpPr>
      <dsp:spPr>
        <a:xfrm>
          <a:off x="8151060" y="4268993"/>
          <a:ext cx="3703824" cy="137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es-EC" sz="6500" kern="1200" dirty="0"/>
        </a:p>
      </dsp:txBody>
      <dsp:txXfrm>
        <a:off x="8151060" y="4268993"/>
        <a:ext cx="3703824" cy="1374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C4CFA-93B1-49BF-ADDE-E380E6392EC9}">
      <dsp:nvSpPr>
        <dsp:cNvPr id="0" name=""/>
        <dsp:cNvSpPr/>
      </dsp:nvSpPr>
      <dsp:spPr>
        <a:xfrm>
          <a:off x="8281" y="2364010"/>
          <a:ext cx="2089629" cy="785272"/>
        </a:xfrm>
        <a:prstGeom prst="roundRect">
          <a:avLst>
            <a:gd name="adj" fmla="val 10000"/>
          </a:avLst>
        </a:prstGeom>
        <a:solidFill>
          <a:schemeClr val="lt1"/>
        </a:solidFill>
        <a:ln w="25400"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 sz="2100" b="1" kern="1200" dirty="0" smtClean="0"/>
            <a:t>OBJETIVOS</a:t>
          </a:r>
        </a:p>
        <a:p>
          <a:pPr lvl="0" algn="ctr" defTabSz="933450">
            <a:lnSpc>
              <a:spcPct val="90000"/>
            </a:lnSpc>
            <a:spcBef>
              <a:spcPct val="0"/>
            </a:spcBef>
            <a:spcAft>
              <a:spcPct val="35000"/>
            </a:spcAft>
          </a:pPr>
          <a:r>
            <a:rPr lang="es-ES" sz="2100" b="1" kern="1200" dirty="0" smtClean="0"/>
            <a:t>ESPECÌFICOS</a:t>
          </a:r>
          <a:endParaRPr lang="es-EC" sz="2100" b="1" kern="1200" dirty="0"/>
        </a:p>
      </dsp:txBody>
      <dsp:txXfrm>
        <a:off x="31281" y="2387010"/>
        <a:ext cx="2043629" cy="739272"/>
      </dsp:txXfrm>
    </dsp:sp>
    <dsp:sp modelId="{7078EBC6-C769-40A4-8897-C96E29F66944}">
      <dsp:nvSpPr>
        <dsp:cNvPr id="0" name=""/>
        <dsp:cNvSpPr/>
      </dsp:nvSpPr>
      <dsp:spPr>
        <a:xfrm rot="18380892">
          <a:off x="1703983" y="1954453"/>
          <a:ext cx="1934295" cy="46448"/>
        </a:xfrm>
        <a:custGeom>
          <a:avLst/>
          <a:gdLst/>
          <a:ahLst/>
          <a:cxnLst/>
          <a:rect l="0" t="0" r="0" b="0"/>
          <a:pathLst>
            <a:path>
              <a:moveTo>
                <a:pt x="0" y="23224"/>
              </a:moveTo>
              <a:lnTo>
                <a:pt x="1934295" y="2322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2622773" y="1929320"/>
        <a:ext cx="96714" cy="96714"/>
      </dsp:txXfrm>
    </dsp:sp>
    <dsp:sp modelId="{69ACB5A4-30EA-407C-8790-6BFE55D5D3CC}">
      <dsp:nvSpPr>
        <dsp:cNvPr id="0" name=""/>
        <dsp:cNvSpPr/>
      </dsp:nvSpPr>
      <dsp:spPr>
        <a:xfrm>
          <a:off x="3244350" y="648145"/>
          <a:ext cx="6735106" cy="1101125"/>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smtClean="0"/>
            <a:t>Identificar el comportamiento actual del sector florícola dentro de la cadena valor agroalimentaria ecuatoriana.</a:t>
          </a:r>
          <a:endParaRPr lang="es-EC" sz="2800" kern="1200" dirty="0"/>
        </a:p>
      </dsp:txBody>
      <dsp:txXfrm>
        <a:off x="3276601" y="680396"/>
        <a:ext cx="6670604" cy="1036623"/>
      </dsp:txXfrm>
    </dsp:sp>
    <dsp:sp modelId="{12FD3905-A058-496D-9B4E-B170C1C42A25}">
      <dsp:nvSpPr>
        <dsp:cNvPr id="0" name=""/>
        <dsp:cNvSpPr/>
      </dsp:nvSpPr>
      <dsp:spPr>
        <a:xfrm>
          <a:off x="2097911" y="2733422"/>
          <a:ext cx="1138157" cy="46448"/>
        </a:xfrm>
        <a:custGeom>
          <a:avLst/>
          <a:gdLst/>
          <a:ahLst/>
          <a:cxnLst/>
          <a:rect l="0" t="0" r="0" b="0"/>
          <a:pathLst>
            <a:path>
              <a:moveTo>
                <a:pt x="0" y="23224"/>
              </a:moveTo>
              <a:lnTo>
                <a:pt x="1138157" y="2322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38536" y="2728193"/>
        <a:ext cx="56907" cy="56907"/>
      </dsp:txXfrm>
    </dsp:sp>
    <dsp:sp modelId="{D24B078A-1055-430F-A625-2C47B4818D91}">
      <dsp:nvSpPr>
        <dsp:cNvPr id="0" name=""/>
        <dsp:cNvSpPr/>
      </dsp:nvSpPr>
      <dsp:spPr>
        <a:xfrm>
          <a:off x="3236068" y="2206084"/>
          <a:ext cx="6735106" cy="1101125"/>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smtClean="0"/>
            <a:t>Especificar las zonas estratégicas de mayor aportación al rubro de la cadena de valor agroalimentaria de las rosas en el Ecuador.</a:t>
          </a:r>
          <a:endParaRPr lang="es-EC" sz="2800" kern="1200" dirty="0"/>
        </a:p>
      </dsp:txBody>
      <dsp:txXfrm>
        <a:off x="3268319" y="2238335"/>
        <a:ext cx="6670604" cy="1036623"/>
      </dsp:txXfrm>
    </dsp:sp>
    <dsp:sp modelId="{A7FDFC3B-79D0-4E1F-8F66-065EB16EBE33}">
      <dsp:nvSpPr>
        <dsp:cNvPr id="0" name=""/>
        <dsp:cNvSpPr/>
      </dsp:nvSpPr>
      <dsp:spPr>
        <a:xfrm rot="3255210">
          <a:off x="1689926" y="3529777"/>
          <a:ext cx="1962408" cy="46448"/>
        </a:xfrm>
        <a:custGeom>
          <a:avLst/>
          <a:gdLst/>
          <a:ahLst/>
          <a:cxnLst/>
          <a:rect l="0" t="0" r="0" b="0"/>
          <a:pathLst>
            <a:path>
              <a:moveTo>
                <a:pt x="0" y="23224"/>
              </a:moveTo>
              <a:lnTo>
                <a:pt x="1962408" y="2322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2622070" y="3503941"/>
        <a:ext cx="98120" cy="98120"/>
      </dsp:txXfrm>
    </dsp:sp>
    <dsp:sp modelId="{F2870B57-3E7D-47C9-85FD-183965596714}">
      <dsp:nvSpPr>
        <dsp:cNvPr id="0" name=""/>
        <dsp:cNvSpPr/>
      </dsp:nvSpPr>
      <dsp:spPr>
        <a:xfrm>
          <a:off x="3244350" y="3798794"/>
          <a:ext cx="6735106" cy="1101125"/>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smtClean="0"/>
            <a:t>Determinar la importancia económica del sector florícola como aporte al desarrollo económico del Ecuador.</a:t>
          </a:r>
          <a:endParaRPr lang="es-EC" sz="2800" kern="1200" dirty="0"/>
        </a:p>
      </dsp:txBody>
      <dsp:txXfrm>
        <a:off x="3276601" y="3831045"/>
        <a:ext cx="6670604" cy="1036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44AAF-4896-40CC-B322-5B3A7998BE90}">
      <dsp:nvSpPr>
        <dsp:cNvPr id="0" name=""/>
        <dsp:cNvSpPr/>
      </dsp:nvSpPr>
      <dsp:spPr>
        <a:xfrm>
          <a:off x="6514" y="502532"/>
          <a:ext cx="3528601" cy="3819599"/>
        </a:xfrm>
        <a:prstGeom prst="round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6683996-9E97-4299-80B2-6743ED1B7078}">
      <dsp:nvSpPr>
        <dsp:cNvPr id="0" name=""/>
        <dsp:cNvSpPr/>
      </dsp:nvSpPr>
      <dsp:spPr>
        <a:xfrm>
          <a:off x="7996" y="4023934"/>
          <a:ext cx="3525637" cy="96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endParaRPr lang="es-ES" sz="2000" kern="1200" dirty="0" smtClean="0"/>
        </a:p>
        <a:p>
          <a:pPr lvl="0" algn="ctr" defTabSz="889000">
            <a:lnSpc>
              <a:spcPct val="90000"/>
            </a:lnSpc>
            <a:spcBef>
              <a:spcPct val="0"/>
            </a:spcBef>
            <a:spcAft>
              <a:spcPct val="35000"/>
            </a:spcAft>
          </a:pPr>
          <a:r>
            <a:rPr lang="es-ES" sz="2000" kern="1200" dirty="0" smtClean="0"/>
            <a:t>Descriptiva</a:t>
          </a:r>
          <a:endParaRPr lang="es-EC" sz="2000" kern="1200" dirty="0"/>
        </a:p>
      </dsp:txBody>
      <dsp:txXfrm>
        <a:off x="7996" y="4023934"/>
        <a:ext cx="3525637" cy="966407"/>
      </dsp:txXfrm>
    </dsp:sp>
    <dsp:sp modelId="{895363F9-D01E-4E82-8527-A35BAA7A31FB}">
      <dsp:nvSpPr>
        <dsp:cNvPr id="0" name=""/>
        <dsp:cNvSpPr/>
      </dsp:nvSpPr>
      <dsp:spPr>
        <a:xfrm>
          <a:off x="3930528" y="502532"/>
          <a:ext cx="3528601" cy="3819599"/>
        </a:xfrm>
        <a:prstGeom prst="round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C4FFAA9-661B-4D19-B39A-64750899A001}">
      <dsp:nvSpPr>
        <dsp:cNvPr id="0" name=""/>
        <dsp:cNvSpPr/>
      </dsp:nvSpPr>
      <dsp:spPr>
        <a:xfrm>
          <a:off x="3932010" y="4023934"/>
          <a:ext cx="3525637" cy="96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endParaRPr lang="es-EC" sz="2000" kern="1200" dirty="0" smtClean="0"/>
        </a:p>
        <a:p>
          <a:pPr lvl="0" algn="ctr" defTabSz="889000">
            <a:lnSpc>
              <a:spcPct val="90000"/>
            </a:lnSpc>
            <a:spcBef>
              <a:spcPct val="0"/>
            </a:spcBef>
            <a:spcAft>
              <a:spcPct val="35000"/>
            </a:spcAft>
          </a:pPr>
          <a:r>
            <a:rPr lang="es-EC" sz="2000" kern="1200" dirty="0" smtClean="0"/>
            <a:t>Investigación bibliográfica</a:t>
          </a:r>
          <a:endParaRPr lang="es-EC" sz="2000" kern="1200" dirty="0"/>
        </a:p>
      </dsp:txBody>
      <dsp:txXfrm>
        <a:off x="3932010" y="4023934"/>
        <a:ext cx="3525637" cy="966407"/>
      </dsp:txXfrm>
    </dsp:sp>
    <dsp:sp modelId="{00DB7C37-737C-4281-A50B-5846F4984740}">
      <dsp:nvSpPr>
        <dsp:cNvPr id="0" name=""/>
        <dsp:cNvSpPr/>
      </dsp:nvSpPr>
      <dsp:spPr>
        <a:xfrm>
          <a:off x="7854542" y="502532"/>
          <a:ext cx="3528601" cy="3819599"/>
        </a:xfrm>
        <a:prstGeom prst="roundRect">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268EB4-0263-4351-89B6-ACC1A55FE4A9}">
      <dsp:nvSpPr>
        <dsp:cNvPr id="0" name=""/>
        <dsp:cNvSpPr/>
      </dsp:nvSpPr>
      <dsp:spPr>
        <a:xfrm>
          <a:off x="7856024" y="4023934"/>
          <a:ext cx="3525637" cy="96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endParaRPr lang="es-EC" sz="2000" kern="1200" dirty="0" smtClean="0"/>
        </a:p>
        <a:p>
          <a:pPr lvl="0" algn="ctr" defTabSz="889000">
            <a:lnSpc>
              <a:spcPct val="90000"/>
            </a:lnSpc>
            <a:spcBef>
              <a:spcPct val="0"/>
            </a:spcBef>
            <a:spcAft>
              <a:spcPct val="35000"/>
            </a:spcAft>
          </a:pPr>
          <a:r>
            <a:rPr lang="es-EC" sz="2000" kern="1200" dirty="0" smtClean="0"/>
            <a:t>Investigación de campo</a:t>
          </a:r>
          <a:endParaRPr lang="es-EC" sz="2000" kern="1200" dirty="0"/>
        </a:p>
      </dsp:txBody>
      <dsp:txXfrm>
        <a:off x="7856024" y="4023934"/>
        <a:ext cx="3525637" cy="9664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FEAB8-4E62-4AEE-83A2-DD5AFCF2036B}">
      <dsp:nvSpPr>
        <dsp:cNvPr id="0" name=""/>
        <dsp:cNvSpPr/>
      </dsp:nvSpPr>
      <dsp:spPr>
        <a:xfrm>
          <a:off x="3783309" y="2852325"/>
          <a:ext cx="1258302" cy="2078280"/>
        </a:xfrm>
        <a:custGeom>
          <a:avLst/>
          <a:gdLst/>
          <a:ahLst/>
          <a:cxnLst/>
          <a:rect l="0" t="0" r="0" b="0"/>
          <a:pathLst>
            <a:path>
              <a:moveTo>
                <a:pt x="0" y="0"/>
              </a:moveTo>
              <a:lnTo>
                <a:pt x="771494" y="0"/>
              </a:lnTo>
              <a:lnTo>
                <a:pt x="771494" y="2078280"/>
              </a:lnTo>
              <a:lnTo>
                <a:pt x="1258302" y="20782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C79D0A-1A9E-400D-BD81-73E389FDFA87}">
      <dsp:nvSpPr>
        <dsp:cNvPr id="0" name=""/>
        <dsp:cNvSpPr/>
      </dsp:nvSpPr>
      <dsp:spPr>
        <a:xfrm>
          <a:off x="3783309" y="2791609"/>
          <a:ext cx="1258302" cy="91440"/>
        </a:xfrm>
        <a:custGeom>
          <a:avLst/>
          <a:gdLst/>
          <a:ahLst/>
          <a:cxnLst/>
          <a:rect l="0" t="0" r="0" b="0"/>
          <a:pathLst>
            <a:path>
              <a:moveTo>
                <a:pt x="0" y="60716"/>
              </a:moveTo>
              <a:lnTo>
                <a:pt x="771494" y="60716"/>
              </a:lnTo>
              <a:lnTo>
                <a:pt x="771494" y="45720"/>
              </a:lnTo>
              <a:lnTo>
                <a:pt x="1258302"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BB95B5-0DB2-4AD2-9B7D-8D881945045A}">
      <dsp:nvSpPr>
        <dsp:cNvPr id="0" name=""/>
        <dsp:cNvSpPr/>
      </dsp:nvSpPr>
      <dsp:spPr>
        <a:xfrm>
          <a:off x="3783309" y="744052"/>
          <a:ext cx="1258302" cy="2108272"/>
        </a:xfrm>
        <a:custGeom>
          <a:avLst/>
          <a:gdLst/>
          <a:ahLst/>
          <a:cxnLst/>
          <a:rect l="0" t="0" r="0" b="0"/>
          <a:pathLst>
            <a:path>
              <a:moveTo>
                <a:pt x="0" y="2108272"/>
              </a:moveTo>
              <a:lnTo>
                <a:pt x="771494" y="2108272"/>
              </a:lnTo>
              <a:lnTo>
                <a:pt x="771494" y="0"/>
              </a:lnTo>
              <a:lnTo>
                <a:pt x="125830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67F569-0880-4FC3-B980-6E0EAE597E6F}">
      <dsp:nvSpPr>
        <dsp:cNvPr id="0" name=""/>
        <dsp:cNvSpPr/>
      </dsp:nvSpPr>
      <dsp:spPr>
        <a:xfrm>
          <a:off x="1415326" y="2516234"/>
          <a:ext cx="2367982" cy="672183"/>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latin typeface="Arial" panose="020B0604020202020204" pitchFamily="34" charset="0"/>
              <a:cs typeface="Arial" panose="020B0604020202020204" pitchFamily="34" charset="0"/>
            </a:rPr>
            <a:t>TAMAÑOS MUESTRALES</a:t>
          </a:r>
          <a:endParaRPr lang="es-EC" sz="2400" b="1" kern="1200" dirty="0">
            <a:latin typeface="Arial" panose="020B0604020202020204" pitchFamily="34" charset="0"/>
            <a:cs typeface="Arial" panose="020B0604020202020204" pitchFamily="34" charset="0"/>
          </a:endParaRPr>
        </a:p>
      </dsp:txBody>
      <dsp:txXfrm>
        <a:off x="1415326" y="2516234"/>
        <a:ext cx="2367982" cy="672183"/>
      </dsp:txXfrm>
    </dsp:sp>
    <dsp:sp modelId="{39B5E5E7-CFC3-463F-8839-9BDAB75C310C}">
      <dsp:nvSpPr>
        <dsp:cNvPr id="0" name=""/>
        <dsp:cNvSpPr/>
      </dsp:nvSpPr>
      <dsp:spPr>
        <a:xfrm>
          <a:off x="5041612" y="1669"/>
          <a:ext cx="4868085" cy="1484765"/>
        </a:xfrm>
        <a:prstGeom prst="rect">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Exportadores</a:t>
          </a:r>
        </a:p>
        <a:p>
          <a:pPr lvl="0" algn="ctr" defTabSz="711200">
            <a:lnSpc>
              <a:spcPct val="90000"/>
            </a:lnSpc>
            <a:spcBef>
              <a:spcPct val="0"/>
            </a:spcBef>
            <a:spcAft>
              <a:spcPct val="35000"/>
            </a:spcAft>
          </a:pPr>
          <a:r>
            <a:rPr lang="es-ES" sz="1600" b="1" kern="1200" dirty="0" smtClean="0"/>
            <a:t> </a:t>
          </a:r>
        </a:p>
        <a:p>
          <a:pPr lvl="0" algn="ctr" defTabSz="711200">
            <a:lnSpc>
              <a:spcPct val="90000"/>
            </a:lnSpc>
            <a:spcBef>
              <a:spcPct val="0"/>
            </a:spcBef>
            <a:spcAft>
              <a:spcPct val="35000"/>
            </a:spcAft>
          </a:pPr>
          <a:endParaRPr lang="es-ES" sz="1600" kern="1200" dirty="0" smtClean="0"/>
        </a:p>
        <a:p>
          <a:pPr lvl="0" algn="ctr" defTabSz="711200">
            <a:lnSpc>
              <a:spcPct val="90000"/>
            </a:lnSpc>
            <a:spcBef>
              <a:spcPct val="0"/>
            </a:spcBef>
            <a:spcAft>
              <a:spcPct val="35000"/>
            </a:spcAft>
          </a:pPr>
          <a:endParaRPr lang="es-ES" sz="1600" kern="1200" dirty="0" smtClean="0"/>
        </a:p>
        <a:p>
          <a:pPr lvl="0" algn="ctr" defTabSz="711200">
            <a:lnSpc>
              <a:spcPct val="90000"/>
            </a:lnSpc>
            <a:spcBef>
              <a:spcPct val="0"/>
            </a:spcBef>
            <a:spcAft>
              <a:spcPct val="35000"/>
            </a:spcAft>
          </a:pPr>
          <a:endParaRPr lang="es-EC" sz="1600" kern="1200" dirty="0"/>
        </a:p>
      </dsp:txBody>
      <dsp:txXfrm>
        <a:off x="5041612" y="1669"/>
        <a:ext cx="4868085" cy="1484765"/>
      </dsp:txXfrm>
    </dsp:sp>
    <dsp:sp modelId="{AE0ECBBE-D193-4917-98CA-3943DFF55C1E}">
      <dsp:nvSpPr>
        <dsp:cNvPr id="0" name=""/>
        <dsp:cNvSpPr/>
      </dsp:nvSpPr>
      <dsp:spPr>
        <a:xfrm>
          <a:off x="5041612" y="2094946"/>
          <a:ext cx="4868085" cy="1484765"/>
        </a:xfrm>
        <a:prstGeom prst="rect">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Productores</a:t>
          </a:r>
        </a:p>
        <a:p>
          <a:pPr lvl="0" algn="ctr" defTabSz="711200">
            <a:lnSpc>
              <a:spcPct val="90000"/>
            </a:lnSpc>
            <a:spcBef>
              <a:spcPct val="0"/>
            </a:spcBef>
            <a:spcAft>
              <a:spcPct val="35000"/>
            </a:spcAft>
          </a:pPr>
          <a:endParaRPr lang="es-ES" sz="1600" b="1" kern="1200" dirty="0" smtClean="0"/>
        </a:p>
        <a:p>
          <a:pPr lvl="0" algn="ctr" defTabSz="711200">
            <a:lnSpc>
              <a:spcPct val="90000"/>
            </a:lnSpc>
            <a:spcBef>
              <a:spcPct val="0"/>
            </a:spcBef>
            <a:spcAft>
              <a:spcPct val="35000"/>
            </a:spcAft>
          </a:pPr>
          <a:endParaRPr lang="es-ES" sz="1600" b="1" kern="1200" dirty="0" smtClean="0"/>
        </a:p>
        <a:p>
          <a:pPr lvl="0" algn="ctr" defTabSz="711200">
            <a:lnSpc>
              <a:spcPct val="90000"/>
            </a:lnSpc>
            <a:spcBef>
              <a:spcPct val="0"/>
            </a:spcBef>
            <a:spcAft>
              <a:spcPct val="35000"/>
            </a:spcAft>
          </a:pPr>
          <a:endParaRPr lang="es-ES" sz="1600" b="1" kern="1200" dirty="0" smtClean="0"/>
        </a:p>
        <a:p>
          <a:pPr lvl="0" algn="ctr" defTabSz="711200">
            <a:lnSpc>
              <a:spcPct val="90000"/>
            </a:lnSpc>
            <a:spcBef>
              <a:spcPct val="0"/>
            </a:spcBef>
            <a:spcAft>
              <a:spcPct val="35000"/>
            </a:spcAft>
          </a:pPr>
          <a:endParaRPr lang="es-EC" sz="1600" b="1" kern="1200" dirty="0"/>
        </a:p>
      </dsp:txBody>
      <dsp:txXfrm>
        <a:off x="5041612" y="2094946"/>
        <a:ext cx="4868085" cy="1484765"/>
      </dsp:txXfrm>
    </dsp:sp>
    <dsp:sp modelId="{BDDC7D61-AE8A-4438-80ED-7D57864BDE30}">
      <dsp:nvSpPr>
        <dsp:cNvPr id="0" name=""/>
        <dsp:cNvSpPr/>
      </dsp:nvSpPr>
      <dsp:spPr>
        <a:xfrm>
          <a:off x="5041612" y="4188223"/>
          <a:ext cx="4868085" cy="1484765"/>
        </a:xfrm>
        <a:prstGeom prst="rect">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s-ES" sz="1600" kern="1200" dirty="0" smtClean="0"/>
        </a:p>
        <a:p>
          <a:pPr lvl="0" algn="ctr" defTabSz="711200">
            <a:lnSpc>
              <a:spcPct val="90000"/>
            </a:lnSpc>
            <a:spcBef>
              <a:spcPct val="0"/>
            </a:spcBef>
            <a:spcAft>
              <a:spcPct val="35000"/>
            </a:spcAft>
          </a:pPr>
          <a:endParaRPr lang="es-ES" sz="1600" kern="1200" dirty="0" smtClean="0"/>
        </a:p>
        <a:p>
          <a:pPr lvl="0" algn="ctr" defTabSz="711200">
            <a:lnSpc>
              <a:spcPct val="90000"/>
            </a:lnSpc>
            <a:spcBef>
              <a:spcPct val="0"/>
            </a:spcBef>
            <a:spcAft>
              <a:spcPct val="35000"/>
            </a:spcAft>
          </a:pPr>
          <a:endParaRPr lang="es-ES" sz="1600" kern="1200" dirty="0" smtClean="0"/>
        </a:p>
        <a:p>
          <a:pPr lvl="0" algn="ctr" defTabSz="711200">
            <a:lnSpc>
              <a:spcPct val="90000"/>
            </a:lnSpc>
            <a:spcBef>
              <a:spcPct val="0"/>
            </a:spcBef>
            <a:spcAft>
              <a:spcPct val="35000"/>
            </a:spcAft>
          </a:pPr>
          <a:r>
            <a:rPr lang="es-ES" sz="1600" b="1" kern="1200" dirty="0" smtClean="0"/>
            <a:t>Consumidores</a:t>
          </a:r>
          <a:endParaRPr lang="es-EC" sz="1600" b="1" kern="1200" dirty="0"/>
        </a:p>
      </dsp:txBody>
      <dsp:txXfrm>
        <a:off x="5041612" y="4188223"/>
        <a:ext cx="4868085" cy="14847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44AAF-4896-40CC-B322-5B3A7998BE90}">
      <dsp:nvSpPr>
        <dsp:cNvPr id="0" name=""/>
        <dsp:cNvSpPr/>
      </dsp:nvSpPr>
      <dsp:spPr>
        <a:xfrm>
          <a:off x="6514" y="502532"/>
          <a:ext cx="3528601" cy="3819599"/>
        </a:xfrm>
        <a:prstGeom prst="round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6683996-9E97-4299-80B2-6743ED1B7078}">
      <dsp:nvSpPr>
        <dsp:cNvPr id="0" name=""/>
        <dsp:cNvSpPr/>
      </dsp:nvSpPr>
      <dsp:spPr>
        <a:xfrm>
          <a:off x="7996" y="4023934"/>
          <a:ext cx="3525637" cy="96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endParaRPr lang="es-ES" sz="2000" kern="1200" dirty="0" smtClean="0"/>
        </a:p>
        <a:p>
          <a:pPr lvl="0" algn="ctr" defTabSz="889000">
            <a:lnSpc>
              <a:spcPct val="90000"/>
            </a:lnSpc>
            <a:spcBef>
              <a:spcPct val="0"/>
            </a:spcBef>
            <a:spcAft>
              <a:spcPct val="35000"/>
            </a:spcAft>
          </a:pPr>
          <a:r>
            <a:rPr lang="es-ES" sz="2000" kern="1200" dirty="0" smtClean="0"/>
            <a:t>Encuesta a productores</a:t>
          </a:r>
          <a:endParaRPr lang="es-EC" sz="2000" kern="1200" dirty="0"/>
        </a:p>
      </dsp:txBody>
      <dsp:txXfrm>
        <a:off x="7996" y="4023934"/>
        <a:ext cx="3525637" cy="966407"/>
      </dsp:txXfrm>
    </dsp:sp>
    <dsp:sp modelId="{895363F9-D01E-4E82-8527-A35BAA7A31FB}">
      <dsp:nvSpPr>
        <dsp:cNvPr id="0" name=""/>
        <dsp:cNvSpPr/>
      </dsp:nvSpPr>
      <dsp:spPr>
        <a:xfrm>
          <a:off x="3930528" y="502532"/>
          <a:ext cx="3528601" cy="3819599"/>
        </a:xfrm>
        <a:prstGeom prst="round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C4FFAA9-661B-4D19-B39A-64750899A001}">
      <dsp:nvSpPr>
        <dsp:cNvPr id="0" name=""/>
        <dsp:cNvSpPr/>
      </dsp:nvSpPr>
      <dsp:spPr>
        <a:xfrm>
          <a:off x="3932010" y="4023934"/>
          <a:ext cx="3525637" cy="96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endParaRPr lang="es-EC" sz="2000" kern="1200" dirty="0" smtClean="0"/>
        </a:p>
        <a:p>
          <a:pPr lvl="0" algn="ctr" defTabSz="889000">
            <a:lnSpc>
              <a:spcPct val="90000"/>
            </a:lnSpc>
            <a:spcBef>
              <a:spcPct val="0"/>
            </a:spcBef>
            <a:spcAft>
              <a:spcPct val="35000"/>
            </a:spcAft>
          </a:pPr>
          <a:r>
            <a:rPr lang="es-ES" sz="2000" kern="1200" dirty="0" smtClean="0"/>
            <a:t>Encuesta a exportadores</a:t>
          </a:r>
          <a:endParaRPr lang="es-EC" sz="2000" kern="1200" dirty="0"/>
        </a:p>
      </dsp:txBody>
      <dsp:txXfrm>
        <a:off x="3932010" y="4023934"/>
        <a:ext cx="3525637" cy="966407"/>
      </dsp:txXfrm>
    </dsp:sp>
    <dsp:sp modelId="{00DB7C37-737C-4281-A50B-5846F4984740}">
      <dsp:nvSpPr>
        <dsp:cNvPr id="0" name=""/>
        <dsp:cNvSpPr/>
      </dsp:nvSpPr>
      <dsp:spPr>
        <a:xfrm>
          <a:off x="7854542" y="502532"/>
          <a:ext cx="3528601" cy="3819599"/>
        </a:xfrm>
        <a:prstGeom prst="roundRect">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268EB4-0263-4351-89B6-ACC1A55FE4A9}">
      <dsp:nvSpPr>
        <dsp:cNvPr id="0" name=""/>
        <dsp:cNvSpPr/>
      </dsp:nvSpPr>
      <dsp:spPr>
        <a:xfrm>
          <a:off x="7856024" y="4023934"/>
          <a:ext cx="3525637" cy="96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endParaRPr lang="es-EC" sz="2000" kern="1200" dirty="0" smtClean="0"/>
        </a:p>
        <a:p>
          <a:pPr lvl="0" algn="ctr" defTabSz="889000">
            <a:lnSpc>
              <a:spcPct val="90000"/>
            </a:lnSpc>
            <a:spcBef>
              <a:spcPct val="0"/>
            </a:spcBef>
            <a:spcAft>
              <a:spcPct val="35000"/>
            </a:spcAft>
          </a:pPr>
          <a:r>
            <a:rPr lang="es-ES" sz="2000" kern="1200" dirty="0" smtClean="0"/>
            <a:t>Encuesta a consumidores</a:t>
          </a:r>
          <a:endParaRPr lang="es-EC" sz="2000" kern="1200" dirty="0"/>
        </a:p>
      </dsp:txBody>
      <dsp:txXfrm>
        <a:off x="7856024" y="4023934"/>
        <a:ext cx="3525637" cy="9664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6530" y="1114857"/>
          <a:ext cx="5071491" cy="2817720"/>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299811" y="3856581"/>
          <a:ext cx="4454430" cy="1429708"/>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smtClean="0"/>
            <a:t>En la figura 8 se evidencia que el 85% de empresas llevan más de 10 años; mientras el otro 15% llevan conformadas de entre 1 a 10 años según las encuestas aplicadas apoyando así (</a:t>
          </a:r>
          <a:r>
            <a:rPr lang="es-ES" sz="1400" kern="1200" dirty="0" err="1" smtClean="0"/>
            <a:t>Egas</a:t>
          </a:r>
          <a:r>
            <a:rPr lang="es-ES" sz="1400" kern="1200" dirty="0" smtClean="0"/>
            <a:t>, 2017), quien menciona que la exportación de rosas se desarrollaba desde hace un par de épocas atrás.</a:t>
          </a:r>
        </a:p>
      </dsp:txBody>
      <dsp:txXfrm>
        <a:off x="299811" y="3856581"/>
        <a:ext cx="4454430" cy="1429708"/>
      </dsp:txXfrm>
    </dsp:sp>
    <dsp:sp modelId="{1D05C58B-DA87-4C14-8434-DC419540ACFA}">
      <dsp:nvSpPr>
        <dsp:cNvPr id="0" name=""/>
        <dsp:cNvSpPr/>
      </dsp:nvSpPr>
      <dsp:spPr>
        <a:xfrm>
          <a:off x="6062773" y="1122793"/>
          <a:ext cx="4999795" cy="2858082"/>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6446373" y="3942892"/>
          <a:ext cx="4458032" cy="135760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5000"/>
            </a:spcAft>
          </a:pPr>
          <a:r>
            <a:rPr lang="es-ES" sz="1200" kern="1200" dirty="0" smtClean="0"/>
            <a:t>En la figura 9 se evidencia que la especie florícola Ecuatoriana que tiene mayor demanda de mercados internacionales son las rosas con un 100 % según las encuestas a las empresas registradas. Mediante todos estos datos se puede inferir que las rosas ecuatorianas son de alta calidad y tienen gran acogida en el exterior tal como lo anuncia (EXPOFLORES, 2019) en sus reportes estadísticos donde mencionan que el 75 % de las exportaciones de flores ecuatorianas son de rosas.</a:t>
          </a:r>
          <a:endParaRPr lang="es-EC" sz="1200" kern="1200" dirty="0"/>
        </a:p>
      </dsp:txBody>
      <dsp:txXfrm>
        <a:off x="6446373" y="3942892"/>
        <a:ext cx="4458032" cy="13576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6530" y="1114857"/>
          <a:ext cx="5071491" cy="2817720"/>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299811" y="3856581"/>
          <a:ext cx="4454430" cy="1429708"/>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smtClean="0"/>
            <a:t>Con estos resultados corroboran los datos de (EXPOFLORES, 2020) sobre que se exportan más rosas en este periodo de enero-abril, que en otras épocas del año por aquellas fechas festivas que generan gran impacto a nivel mundial como por ejemplo: el día del amor y de la amistad festejado en el mes de febrero donde se incrementan los volúmenes de exportación a los diferentes destinos.</a:t>
          </a:r>
        </a:p>
      </dsp:txBody>
      <dsp:txXfrm>
        <a:off x="299811" y="3856581"/>
        <a:ext cx="4454430" cy="1429708"/>
      </dsp:txXfrm>
    </dsp:sp>
    <dsp:sp modelId="{1D05C58B-DA87-4C14-8434-DC419540ACFA}">
      <dsp:nvSpPr>
        <dsp:cNvPr id="0" name=""/>
        <dsp:cNvSpPr/>
      </dsp:nvSpPr>
      <dsp:spPr>
        <a:xfrm>
          <a:off x="6062773" y="1122793"/>
          <a:ext cx="4999795" cy="2858082"/>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6446373" y="3942892"/>
          <a:ext cx="4458032" cy="135760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5000"/>
            </a:spcAft>
          </a:pPr>
          <a:r>
            <a:rPr lang="es-ES" sz="1200" kern="1200" dirty="0" smtClean="0"/>
            <a:t>En la figura 11 se expresan los principales destinos que tienen las exportaciones de rosas ecuatorianas; de 40 encuestados el 80% afirmaron que la gran mayoría de sus exportaciones se van a Estados Unidos, seguido con el 12,5% por Holanda, Rusia con un 5% y Colombia con 2,5 % y corrobora la información de (EXPOFLORES, 2021) acerca de ese 72 % de exportación de rosas cubrieron principalmente la demanda de enero – abril.</a:t>
          </a:r>
          <a:endParaRPr lang="es-EC" sz="1200" kern="1200" dirty="0"/>
        </a:p>
      </dsp:txBody>
      <dsp:txXfrm>
        <a:off x="6446373" y="3942892"/>
        <a:ext cx="4458032" cy="13576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087CD-8EEA-4093-B95C-C7F06DA4CBE9}">
      <dsp:nvSpPr>
        <dsp:cNvPr id="0" name=""/>
        <dsp:cNvSpPr/>
      </dsp:nvSpPr>
      <dsp:spPr>
        <a:xfrm>
          <a:off x="15795" y="740935"/>
          <a:ext cx="5224198" cy="2902565"/>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2A9CBBC9-6FCC-439B-9EA7-3C895972F22E}">
      <dsp:nvSpPr>
        <dsp:cNvPr id="0" name=""/>
        <dsp:cNvSpPr/>
      </dsp:nvSpPr>
      <dsp:spPr>
        <a:xfrm>
          <a:off x="302467" y="3621580"/>
          <a:ext cx="4588557" cy="182326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smtClean="0"/>
            <a:t>En la figura 13 se demuestra que el eslabón exportador toma como principal amenaza a la falta de políticas regulatorias por parte del estado con el 47,5% y también a la sobre oferta de producción con el 42,5% lo cual afecta directamente en los costos del producto. Por lo tanto se relaciona la idea de (EXPOFLORES, 2020) que dice que hay mayores márgenes de exportaciones es también por un incremento de la oferta debido a la falta de regulación..</a:t>
          </a:r>
        </a:p>
      </dsp:txBody>
      <dsp:txXfrm>
        <a:off x="302467" y="3621580"/>
        <a:ext cx="4588557" cy="1823265"/>
      </dsp:txXfrm>
    </dsp:sp>
    <dsp:sp modelId="{1D05C58B-DA87-4C14-8434-DC419540ACFA}">
      <dsp:nvSpPr>
        <dsp:cNvPr id="0" name=""/>
        <dsp:cNvSpPr/>
      </dsp:nvSpPr>
      <dsp:spPr>
        <a:xfrm>
          <a:off x="6208078" y="329438"/>
          <a:ext cx="5150344" cy="3258880"/>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E48B033-7F89-4A20-90C4-F8B979B98D3E}">
      <dsp:nvSpPr>
        <dsp:cNvPr id="0" name=""/>
        <dsp:cNvSpPr/>
      </dsp:nvSpPr>
      <dsp:spPr>
        <a:xfrm>
          <a:off x="7294182" y="3476483"/>
          <a:ext cx="3272121" cy="2001194"/>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5000"/>
            </a:spcAft>
          </a:pPr>
          <a:r>
            <a:rPr lang="es-ES" sz="1400" kern="1200" dirty="0" smtClean="0"/>
            <a:t>La gran mayoría de empresas exportadoras del país tienen ya establecidos sus canales de distribución de sus productos; el rubro de las rosas en un 42,5 % genera sus ventas en el exterior mediante representantes en los países de destino, el 35 % mediante vendedores directos y el 22,5 % lo hacen mediante distribuidores..</a:t>
          </a:r>
          <a:endParaRPr lang="es-EC" sz="1400" kern="1200" dirty="0"/>
        </a:p>
      </dsp:txBody>
      <dsp:txXfrm>
        <a:off x="7294182" y="3476483"/>
        <a:ext cx="3272121" cy="200119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6B677AEA-6508-439B-9A63-659A34156699}" type="datetimeFigureOut">
              <a:rPr lang="es-EC" smtClean="0"/>
              <a:t>18/8/2021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264798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B677AEA-6508-439B-9A63-659A34156699}" type="datetimeFigureOut">
              <a:rPr lang="es-EC" smtClean="0"/>
              <a:t>18/8/2021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376891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B677AEA-6508-439B-9A63-659A34156699}" type="datetimeFigureOut">
              <a:rPr lang="es-EC" smtClean="0"/>
              <a:t>18/8/2021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81697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C"/>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34619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95413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4398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Date Placeholder 4"/>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459377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Date Placeholder 6"/>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78386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Date Placeholder 2"/>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5695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14426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C"/>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08991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B677AEA-6508-439B-9A63-659A34156699}" type="datetimeFigureOut">
              <a:rPr lang="es-EC" smtClean="0"/>
              <a:t>18/8/2021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1166425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C"/>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52180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00960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C"/>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00530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3080"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3" name="Rectangle 25"/>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sp>
        <p:nvSpPr>
          <p:cNvPr id="17434" name="Rectangle 26"/>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5" name="Rectangle 27"/>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pic>
        <p:nvPicPr>
          <p:cNvPr id="17456"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89984" y="260351"/>
            <a:ext cx="1056216"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pic>
        <p:nvPicPr>
          <p:cNvPr id="17457"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232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C"/>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16055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46452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17301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Date Placeholder 4"/>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92419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Date Placeholder 6"/>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4197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Date Placeholder 2"/>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3319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B677AEA-6508-439B-9A63-659A34156699}" type="datetimeFigureOut">
              <a:rPr lang="es-EC" smtClean="0"/>
              <a:t>18/8/2021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927132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87290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C"/>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17683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C"/>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31252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s-EC"/>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76072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C"/>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49877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056"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3" name="Rectangle 25"/>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sp>
        <p:nvSpPr>
          <p:cNvPr id="17434" name="Rectangle 26"/>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5" name="Rectangle 27"/>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pic>
        <p:nvPicPr>
          <p:cNvPr id="17456"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89984" y="260351"/>
            <a:ext cx="1056216"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pic>
        <p:nvPicPr>
          <p:cNvPr id="17457"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13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6B677AEA-6508-439B-9A63-659A34156699}" type="datetimeFigureOut">
              <a:rPr lang="es-EC" smtClean="0"/>
              <a:t>18/8/2021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2249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6B677AEA-6508-439B-9A63-659A34156699}" type="datetimeFigureOut">
              <a:rPr lang="es-EC" smtClean="0"/>
              <a:t>18/8/2021</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40764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6B677AEA-6508-439B-9A63-659A34156699}" type="datetimeFigureOut">
              <a:rPr lang="es-EC" smtClean="0"/>
              <a:t>18/8/2021</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164112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B677AEA-6508-439B-9A63-659A34156699}" type="datetimeFigureOut">
              <a:rPr lang="es-EC" smtClean="0"/>
              <a:t>18/8/2021</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2422325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B677AEA-6508-439B-9A63-659A34156699}" type="datetimeFigureOut">
              <a:rPr lang="es-EC" smtClean="0"/>
              <a:t>18/8/2021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87600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B677AEA-6508-439B-9A63-659A34156699}" type="datetimeFigureOut">
              <a:rPr lang="es-EC" smtClean="0"/>
              <a:t>18/8/2021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2A4999AF-C8C0-4B54-B2BC-EB2086BEA4D1}" type="slidenum">
              <a:rPr lang="es-EC" smtClean="0"/>
              <a:t>‹Nº›</a:t>
            </a:fld>
            <a:endParaRPr lang="es-EC"/>
          </a:p>
        </p:txBody>
      </p:sp>
    </p:spTree>
    <p:extLst>
      <p:ext uri="{BB962C8B-B14F-4D97-AF65-F5344CB8AC3E}">
        <p14:creationId xmlns:p14="http://schemas.microsoft.com/office/powerpoint/2010/main" val="347423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77AEA-6508-439B-9A63-659A34156699}" type="datetimeFigureOut">
              <a:rPr lang="es-EC" smtClean="0"/>
              <a:t>18/8/2021</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999AF-C8C0-4B54-B2BC-EB2086BEA4D1}" type="slidenum">
              <a:rPr lang="es-EC" smtClean="0"/>
              <a:t>‹Nº›</a:t>
            </a:fld>
            <a:endParaRPr lang="es-EC"/>
          </a:p>
        </p:txBody>
      </p:sp>
    </p:spTree>
    <p:extLst>
      <p:ext uri="{BB962C8B-B14F-4D97-AF65-F5344CB8AC3E}">
        <p14:creationId xmlns:p14="http://schemas.microsoft.com/office/powerpoint/2010/main" val="1773899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
        <p:nvSpPr>
          <p:cNvPr id="7"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sp>
        <p:nvSpPr>
          <p:cNvPr id="8"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sp>
        <p:nvSpPr>
          <p:cNvPr id="9"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sz="1800">
              <a:solidFill>
                <a:prstClr val="black"/>
              </a:solidFill>
            </a:endParaRPr>
          </a:p>
        </p:txBody>
      </p:sp>
      <p:sp>
        <p:nvSpPr>
          <p:cNvPr id="10"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sz="1800">
              <a:solidFill>
                <a:prstClr val="black"/>
              </a:solidFill>
            </a:endParaRPr>
          </a:p>
        </p:txBody>
      </p:sp>
      <p:pic>
        <p:nvPicPr>
          <p:cNvPr id="11"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429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zo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E9B8E-25EE-42B3-9A10-33EFB9306C1C}" type="datetimeFigureOut">
              <a:rPr lang="es-ES" smtClean="0">
                <a:solidFill>
                  <a:prstClr val="black">
                    <a:tint val="75000"/>
                  </a:prstClr>
                </a:solidFill>
              </a:rPr>
              <a:pPr/>
              <a:t>18/08/2021</a:t>
            </a:fld>
            <a:endParaRPr lang="es-E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
        <p:nvSpPr>
          <p:cNvPr id="7"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sp>
        <p:nvSpPr>
          <p:cNvPr id="8"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sp>
        <p:nvSpPr>
          <p:cNvPr id="9"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sz="1800">
              <a:solidFill>
                <a:prstClr val="black"/>
              </a:solidFill>
            </a:endParaRPr>
          </a:p>
        </p:txBody>
      </p:sp>
      <p:sp>
        <p:nvSpPr>
          <p:cNvPr id="10"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sz="1800">
              <a:solidFill>
                <a:prstClr val="black"/>
              </a:solidFill>
            </a:endParaRPr>
          </a:p>
        </p:txBody>
      </p:sp>
      <p:pic>
        <p:nvPicPr>
          <p:cNvPr id="11"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1098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zo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diagramLayout" Target="../diagrams/layout20.xml"/><Relationship Id="rId7" Type="http://schemas.openxmlformats.org/officeDocument/2006/relationships/diagramData" Target="../diagrams/data21.xml"/><Relationship Id="rId2" Type="http://schemas.openxmlformats.org/officeDocument/2006/relationships/diagramData" Target="../diagrams/data20.xml"/><Relationship Id="rId1" Type="http://schemas.openxmlformats.org/officeDocument/2006/relationships/slideLayout" Target="../slideLayouts/slideLayout30.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954741" y="2389112"/>
            <a:ext cx="10609730" cy="1569660"/>
          </a:xfrm>
          <a:prstGeom prst="rect">
            <a:avLst/>
          </a:prstGeom>
        </p:spPr>
        <p:txBody>
          <a:bodyPr wrap="square">
            <a:spAutoFit/>
          </a:bodyPr>
          <a:lstStyle/>
          <a:p>
            <a:pPr algn="ctr"/>
            <a:r>
              <a:rPr lang="es-EC" sz="3200" b="1" dirty="0" smtClean="0">
                <a:latin typeface="Times New Roman" panose="02020603050405020304" pitchFamily="18" charset="0"/>
                <a:cs typeface="Times New Roman" panose="02020603050405020304" pitchFamily="18" charset="0"/>
              </a:rPr>
              <a:t>Caracterización de la cadena de valor agroalimentaria de las rosas (</a:t>
            </a:r>
            <a:r>
              <a:rPr lang="es-EC" sz="3200" b="1" i="1" dirty="0" smtClean="0">
                <a:latin typeface="Times New Roman" panose="02020603050405020304" pitchFamily="18" charset="0"/>
                <a:cs typeface="Times New Roman" panose="02020603050405020304" pitchFamily="18" charset="0"/>
              </a:rPr>
              <a:t>rosa </a:t>
            </a:r>
            <a:r>
              <a:rPr lang="es-EC" sz="3200" b="1" i="1" dirty="0" err="1" smtClean="0">
                <a:latin typeface="Times New Roman" panose="02020603050405020304" pitchFamily="18" charset="0"/>
                <a:cs typeface="Times New Roman" panose="02020603050405020304" pitchFamily="18" charset="0"/>
              </a:rPr>
              <a:t>sp</a:t>
            </a:r>
            <a:r>
              <a:rPr lang="es-EC" sz="3200" b="1" i="1" dirty="0" smtClean="0">
                <a:latin typeface="Times New Roman" panose="02020603050405020304" pitchFamily="18" charset="0"/>
                <a:cs typeface="Times New Roman" panose="02020603050405020304" pitchFamily="18" charset="0"/>
              </a:rPr>
              <a:t>.) </a:t>
            </a:r>
            <a:r>
              <a:rPr lang="es-EC" sz="3200" b="1" dirty="0" smtClean="0">
                <a:latin typeface="Times New Roman" panose="02020603050405020304" pitchFamily="18" charset="0"/>
                <a:cs typeface="Times New Roman" panose="02020603050405020304" pitchFamily="18" charset="0"/>
              </a:rPr>
              <a:t>Como uno de los principales rubros en la economía ecuatoriana</a:t>
            </a:r>
            <a:endParaRPr lang="es-EC" sz="32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2622176" y="4605207"/>
            <a:ext cx="7516905" cy="1354217"/>
          </a:xfrm>
          <a:prstGeom prst="rect">
            <a:avLst/>
          </a:prstGeom>
        </p:spPr>
        <p:txBody>
          <a:bodyPr wrap="square">
            <a:spAutoFit/>
          </a:bodyPr>
          <a:lstStyle/>
          <a:p>
            <a:r>
              <a:rPr lang="es-EC" sz="1600" b="1" dirty="0" smtClean="0">
                <a:latin typeface="Times New Roman" panose="02020603050405020304" pitchFamily="18" charset="0"/>
                <a:cs typeface="Times New Roman" panose="02020603050405020304" pitchFamily="18" charset="0"/>
              </a:rPr>
              <a:t>AUTOR: 	                 SOLANO GALLON </a:t>
            </a:r>
            <a:r>
              <a:rPr lang="es-EC" sz="1600" b="1" dirty="0" smtClean="0">
                <a:latin typeface="Times New Roman" panose="02020603050405020304" pitchFamily="18" charset="0"/>
                <a:cs typeface="Times New Roman" panose="02020603050405020304" pitchFamily="18" charset="0"/>
              </a:rPr>
              <a:t>JEFFERSON VICENTE </a:t>
            </a:r>
            <a:endParaRPr lang="es-EC" sz="1600" b="1" dirty="0" smtClean="0">
              <a:latin typeface="Times New Roman" panose="02020603050405020304" pitchFamily="18" charset="0"/>
              <a:cs typeface="Times New Roman" panose="02020603050405020304" pitchFamily="18" charset="0"/>
            </a:endParaRPr>
          </a:p>
          <a:p>
            <a:endParaRPr lang="es-EC" sz="1600" b="1" dirty="0" smtClean="0">
              <a:latin typeface="Times New Roman" panose="02020603050405020304" pitchFamily="18" charset="0"/>
              <a:cs typeface="Times New Roman" panose="02020603050405020304" pitchFamily="18" charset="0"/>
            </a:endParaRPr>
          </a:p>
          <a:p>
            <a:r>
              <a:rPr lang="es-EC" sz="1600" b="1" dirty="0" smtClean="0">
                <a:latin typeface="Times New Roman" panose="02020603050405020304" pitchFamily="18" charset="0"/>
                <a:cs typeface="Times New Roman" panose="02020603050405020304" pitchFamily="18" charset="0"/>
              </a:rPr>
              <a:t>TUTORA: 	ECON. MONTERO BARRU MERCEDES BEATRIZ </a:t>
            </a:r>
          </a:p>
          <a:p>
            <a:endParaRPr lang="es-EC" sz="1600" b="1" dirty="0" smtClean="0">
              <a:latin typeface="Times New Roman" panose="02020603050405020304" pitchFamily="18" charset="0"/>
              <a:cs typeface="Times New Roman" panose="02020603050405020304" pitchFamily="18" charset="0"/>
            </a:endParaRPr>
          </a:p>
          <a:p>
            <a:r>
              <a:rPr lang="es-EC" sz="1600" b="1" dirty="0" smtClean="0">
                <a:latin typeface="Times New Roman" panose="02020603050405020304" pitchFamily="18" charset="0"/>
                <a:cs typeface="Times New Roman" panose="02020603050405020304" pitchFamily="18" charset="0"/>
              </a:rPr>
              <a:t>                                 SANTO DOMINGO – ECUADOR 2021</a:t>
            </a:r>
            <a:endParaRPr lang="es-EC" sz="1600" b="1" dirty="0">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xmlns="" id="{472E90EB-8A8D-43CE-99B7-F0AB66038C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4673" y="292491"/>
            <a:ext cx="8173792" cy="1607771"/>
          </a:xfrm>
          <a:prstGeom prst="rect">
            <a:avLst/>
          </a:prstGeom>
        </p:spPr>
      </p:pic>
      <p:pic>
        <p:nvPicPr>
          <p:cNvPr id="9" name="Imagen 8">
            <a:extLst>
              <a:ext uri="{FF2B5EF4-FFF2-40B4-BE49-F238E27FC236}">
                <a16:creationId xmlns:a16="http://schemas.microsoft.com/office/drawing/2014/main" xmlns="" id="{F4D0F907-06CE-4FD7-97E0-9F5AA062429C}"/>
              </a:ext>
            </a:extLst>
          </p:cNvPr>
          <p:cNvPicPr/>
          <p:nvPr/>
        </p:nvPicPr>
        <p:blipFill rotWithShape="1">
          <a:blip r:embed="rId3" cstate="screen">
            <a:clrChange>
              <a:clrFrom>
                <a:srgbClr val="FBFBFA"/>
              </a:clrFrom>
              <a:clrTo>
                <a:srgbClr val="FBFBFA">
                  <a:alpha val="0"/>
                </a:srgbClr>
              </a:clrTo>
            </a:clrChange>
            <a:extLst>
              <a:ext uri="{28A0092B-C50C-407E-A947-70E740481C1C}">
                <a14:useLocalDpi xmlns:a14="http://schemas.microsoft.com/office/drawing/2010/main"/>
              </a:ext>
            </a:extLst>
          </a:blip>
          <a:srcRect/>
          <a:stretch/>
        </p:blipFill>
        <p:spPr bwMode="auto">
          <a:xfrm>
            <a:off x="9118465" y="292491"/>
            <a:ext cx="2213113" cy="1712273"/>
          </a:xfrm>
          <a:prstGeom prst="rect">
            <a:avLst/>
          </a:prstGeom>
          <a:noFill/>
          <a:ln w="9525">
            <a:noFill/>
            <a:miter lim="800000"/>
            <a:headEnd/>
            <a:tailEnd/>
          </a:ln>
        </p:spPr>
      </p:pic>
    </p:spTree>
    <p:extLst>
      <p:ext uri="{BB962C8B-B14F-4D97-AF65-F5344CB8AC3E}">
        <p14:creationId xmlns:p14="http://schemas.microsoft.com/office/powerpoint/2010/main" val="3091733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54341881"/>
              </p:ext>
            </p:extLst>
          </p:nvPr>
        </p:nvGraphicFramePr>
        <p:xfrm>
          <a:off x="466458" y="0"/>
          <a:ext cx="11389658" cy="5861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594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3562461762"/>
              </p:ext>
            </p:extLst>
          </p:nvPr>
        </p:nvGraphicFramePr>
        <p:xfrm>
          <a:off x="466458" y="0"/>
          <a:ext cx="11389658" cy="5861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8256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2992388416"/>
              </p:ext>
            </p:extLst>
          </p:nvPr>
        </p:nvGraphicFramePr>
        <p:xfrm>
          <a:off x="466458" y="-1"/>
          <a:ext cx="11389658" cy="61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4579496" y="0"/>
            <a:ext cx="347022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srgbClr val="000000"/>
                </a:solidFill>
                <a:latin typeface="Arial" panose="020B0604020202020204" pitchFamily="34" charset="0"/>
                <a:cs typeface="Arial" panose="020B0604020202020204" pitchFamily="34" charset="0"/>
              </a:rPr>
              <a:t>RESULTADOS Y DISCUSION</a:t>
            </a:r>
          </a:p>
          <a:p>
            <a:pPr algn="ctr"/>
            <a:r>
              <a:rPr lang="en-US" b="1" dirty="0" smtClean="0">
                <a:solidFill>
                  <a:srgbClr val="000000"/>
                </a:solidFill>
                <a:latin typeface="Arial" panose="020B0604020202020204" pitchFamily="34" charset="0"/>
                <a:cs typeface="Arial" panose="020B0604020202020204" pitchFamily="34" charset="0"/>
              </a:rPr>
              <a:t>PRODUCTORES</a:t>
            </a:r>
            <a:endParaRPr lang="es-EC" dirty="0"/>
          </a:p>
        </p:txBody>
      </p:sp>
    </p:spTree>
    <p:extLst>
      <p:ext uri="{BB962C8B-B14F-4D97-AF65-F5344CB8AC3E}">
        <p14:creationId xmlns:p14="http://schemas.microsoft.com/office/powerpoint/2010/main" val="1899691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3392978460"/>
              </p:ext>
            </p:extLst>
          </p:nvPr>
        </p:nvGraphicFramePr>
        <p:xfrm>
          <a:off x="466458" y="-1"/>
          <a:ext cx="11389658" cy="61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084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3740222101"/>
              </p:ext>
            </p:extLst>
          </p:nvPr>
        </p:nvGraphicFramePr>
        <p:xfrm>
          <a:off x="466458" y="-1"/>
          <a:ext cx="11389658" cy="61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4336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3585170564"/>
              </p:ext>
            </p:extLst>
          </p:nvPr>
        </p:nvGraphicFramePr>
        <p:xfrm>
          <a:off x="466458" y="-1"/>
          <a:ext cx="11389658" cy="61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4579496" y="0"/>
            <a:ext cx="347022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smtClean="0">
                <a:solidFill>
                  <a:srgbClr val="000000"/>
                </a:solidFill>
                <a:latin typeface="Arial" panose="020B0604020202020204" pitchFamily="34" charset="0"/>
                <a:cs typeface="Arial" panose="020B0604020202020204" pitchFamily="34" charset="0"/>
              </a:rPr>
              <a:t>RESULTADOS Y DISCUSION</a:t>
            </a:r>
          </a:p>
          <a:p>
            <a:pPr algn="ctr"/>
            <a:r>
              <a:rPr lang="en-US" b="1" dirty="0" smtClean="0">
                <a:solidFill>
                  <a:srgbClr val="000000"/>
                </a:solidFill>
                <a:latin typeface="Arial" panose="020B0604020202020204" pitchFamily="34" charset="0"/>
                <a:cs typeface="Arial" panose="020B0604020202020204" pitchFamily="34" charset="0"/>
              </a:rPr>
              <a:t>CONSUMIDORES</a:t>
            </a:r>
            <a:endParaRPr lang="es-EC" dirty="0"/>
          </a:p>
        </p:txBody>
      </p:sp>
    </p:spTree>
    <p:extLst>
      <p:ext uri="{BB962C8B-B14F-4D97-AF65-F5344CB8AC3E}">
        <p14:creationId xmlns:p14="http://schemas.microsoft.com/office/powerpoint/2010/main" val="540602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1135874870"/>
              </p:ext>
            </p:extLst>
          </p:nvPr>
        </p:nvGraphicFramePr>
        <p:xfrm>
          <a:off x="226616" y="0"/>
          <a:ext cx="11645594" cy="61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5276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3824936456"/>
              </p:ext>
            </p:extLst>
          </p:nvPr>
        </p:nvGraphicFramePr>
        <p:xfrm>
          <a:off x="226616" y="0"/>
          <a:ext cx="11645594" cy="61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9289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3971245476"/>
              </p:ext>
            </p:extLst>
          </p:nvPr>
        </p:nvGraphicFramePr>
        <p:xfrm>
          <a:off x="226616" y="0"/>
          <a:ext cx="11645594" cy="61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7975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0"/>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3" name="Diagrama 2"/>
          <p:cNvGraphicFramePr/>
          <p:nvPr>
            <p:extLst>
              <p:ext uri="{D42A27DB-BD31-4B8C-83A1-F6EECF244321}">
                <p14:modId xmlns:p14="http://schemas.microsoft.com/office/powerpoint/2010/main" val="3741725102"/>
              </p:ext>
            </p:extLst>
          </p:nvPr>
        </p:nvGraphicFramePr>
        <p:xfrm>
          <a:off x="712644" y="436175"/>
          <a:ext cx="1070236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4547530" y="190684"/>
            <a:ext cx="276767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smtClean="0">
                <a:solidFill>
                  <a:srgbClr val="000000"/>
                </a:solidFill>
                <a:latin typeface="Arial" panose="020B0604020202020204" pitchFamily="34" charset="0"/>
                <a:cs typeface="Arial" panose="020B0604020202020204" pitchFamily="34" charset="0"/>
              </a:rPr>
              <a:t> CONCLUSIONES</a:t>
            </a:r>
            <a:endParaRPr lang="es-EC" sz="2400" dirty="0"/>
          </a:p>
        </p:txBody>
      </p:sp>
    </p:spTree>
    <p:extLst>
      <p:ext uri="{BB962C8B-B14F-4D97-AF65-F5344CB8AC3E}">
        <p14:creationId xmlns:p14="http://schemas.microsoft.com/office/powerpoint/2010/main" val="3904551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2"/>
          <p:cNvSpPr/>
          <p:nvPr/>
        </p:nvSpPr>
        <p:spPr>
          <a:xfrm>
            <a:off x="4796853" y="14990"/>
            <a:ext cx="2595282"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smtClean="0">
                <a:solidFill>
                  <a:srgbClr val="000000"/>
                </a:solidFill>
                <a:latin typeface="Arial" panose="020B0604020202020204" pitchFamily="34" charset="0"/>
                <a:cs typeface="Arial" panose="020B0604020202020204" pitchFamily="34" charset="0"/>
              </a:rPr>
              <a:t>INTRODUCCION</a:t>
            </a:r>
            <a:endParaRPr lang="es-EC" sz="2400" dirty="0"/>
          </a:p>
        </p:txBody>
      </p:sp>
      <p:graphicFrame>
        <p:nvGraphicFramePr>
          <p:cNvPr id="4" name="Diagrama 3"/>
          <p:cNvGraphicFramePr/>
          <p:nvPr>
            <p:extLst>
              <p:ext uri="{D42A27DB-BD31-4B8C-83A1-F6EECF244321}">
                <p14:modId xmlns:p14="http://schemas.microsoft.com/office/powerpoint/2010/main" val="3508570883"/>
              </p:ext>
            </p:extLst>
          </p:nvPr>
        </p:nvGraphicFramePr>
        <p:xfrm>
          <a:off x="297329" y="349624"/>
          <a:ext cx="11630212" cy="6024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ángulo 14"/>
          <p:cNvSpPr/>
          <p:nvPr/>
        </p:nvSpPr>
        <p:spPr>
          <a:xfrm>
            <a:off x="851890" y="2752912"/>
            <a:ext cx="3352901" cy="201174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s-EC" sz="6500" kern="1200" dirty="0"/>
          </a:p>
        </p:txBody>
      </p:sp>
    </p:spTree>
    <p:extLst>
      <p:ext uri="{BB962C8B-B14F-4D97-AF65-F5344CB8AC3E}">
        <p14:creationId xmlns:p14="http://schemas.microsoft.com/office/powerpoint/2010/main" val="182392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0"/>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3" name="Diagrama 2"/>
          <p:cNvGraphicFramePr/>
          <p:nvPr>
            <p:extLst>
              <p:ext uri="{D42A27DB-BD31-4B8C-83A1-F6EECF244321}">
                <p14:modId xmlns:p14="http://schemas.microsoft.com/office/powerpoint/2010/main" val="789035015"/>
              </p:ext>
            </p:extLst>
          </p:nvPr>
        </p:nvGraphicFramePr>
        <p:xfrm>
          <a:off x="712644" y="586076"/>
          <a:ext cx="1070236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4547530" y="190684"/>
            <a:ext cx="336176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smtClean="0">
                <a:solidFill>
                  <a:srgbClr val="000000"/>
                </a:solidFill>
                <a:latin typeface="Arial" panose="020B0604020202020204" pitchFamily="34" charset="0"/>
                <a:cs typeface="Arial" panose="020B0604020202020204" pitchFamily="34" charset="0"/>
              </a:rPr>
              <a:t>RECOMENDACIONES</a:t>
            </a:r>
            <a:endParaRPr lang="es-EC" sz="2400" dirty="0"/>
          </a:p>
        </p:txBody>
      </p:sp>
    </p:spTree>
    <p:extLst>
      <p:ext uri="{BB962C8B-B14F-4D97-AF65-F5344CB8AC3E}">
        <p14:creationId xmlns:p14="http://schemas.microsoft.com/office/powerpoint/2010/main" val="241817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962863140"/>
              </p:ext>
            </p:extLst>
          </p:nvPr>
        </p:nvGraphicFramePr>
        <p:xfrm>
          <a:off x="134910" y="-1079291"/>
          <a:ext cx="11857220" cy="7360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p:cNvGraphicFramePr/>
          <p:nvPr>
            <p:extLst>
              <p:ext uri="{D42A27DB-BD31-4B8C-83A1-F6EECF244321}">
                <p14:modId xmlns:p14="http://schemas.microsoft.com/office/powerpoint/2010/main" val="4003045284"/>
              </p:ext>
            </p:extLst>
          </p:nvPr>
        </p:nvGraphicFramePr>
        <p:xfrm>
          <a:off x="124918" y="1696389"/>
          <a:ext cx="11857220" cy="73601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ectángulo 4"/>
          <p:cNvSpPr/>
          <p:nvPr/>
        </p:nvSpPr>
        <p:spPr>
          <a:xfrm>
            <a:off x="4232737" y="0"/>
            <a:ext cx="458148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smtClean="0">
                <a:solidFill>
                  <a:srgbClr val="000000"/>
                </a:solidFill>
                <a:latin typeface="Arial" panose="020B0604020202020204" pitchFamily="34" charset="0"/>
                <a:cs typeface="Arial" panose="020B0604020202020204" pitchFamily="34" charset="0"/>
              </a:rPr>
              <a:t>GRACIAS POR SU ATENCION</a:t>
            </a:r>
            <a:endParaRPr lang="es-EC" sz="2400" dirty="0"/>
          </a:p>
        </p:txBody>
      </p:sp>
    </p:spTree>
    <p:extLst>
      <p:ext uri="{BB962C8B-B14F-4D97-AF65-F5344CB8AC3E}">
        <p14:creationId xmlns:p14="http://schemas.microsoft.com/office/powerpoint/2010/main" val="3773820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1" y="0"/>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2383493813"/>
              </p:ext>
            </p:extLst>
          </p:nvPr>
        </p:nvGraphicFramePr>
        <p:xfrm>
          <a:off x="256987" y="719665"/>
          <a:ext cx="1146884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o 4"/>
          <p:cNvGrpSpPr/>
          <p:nvPr/>
        </p:nvGrpSpPr>
        <p:grpSpPr>
          <a:xfrm>
            <a:off x="150290" y="349624"/>
            <a:ext cx="2256734" cy="815322"/>
            <a:chOff x="12020" y="2055623"/>
            <a:chExt cx="2478478" cy="931399"/>
          </a:xfrm>
          <a:scene3d>
            <a:camera prst="orthographicFront"/>
            <a:lightRig rig="flat" dir="t"/>
          </a:scene3d>
        </p:grpSpPr>
        <p:sp>
          <p:nvSpPr>
            <p:cNvPr id="6" name="Rectángulo redondeado 5"/>
            <p:cNvSpPr/>
            <p:nvPr/>
          </p:nvSpPr>
          <p:spPr>
            <a:xfrm>
              <a:off x="12020" y="2055623"/>
              <a:ext cx="2478478" cy="931399"/>
            </a:xfrm>
            <a:prstGeom prst="roundRect">
              <a:avLst>
                <a:gd name="adj" fmla="val 10000"/>
              </a:avLst>
            </a:prstGeom>
          </p:spPr>
          <p:style>
            <a:lnRef idx="1">
              <a:schemeClr val="accent4"/>
            </a:lnRef>
            <a:fillRef idx="2">
              <a:schemeClr val="accent4"/>
            </a:fillRef>
            <a:effectRef idx="1">
              <a:schemeClr val="accent4"/>
            </a:effectRef>
            <a:fontRef idx="minor">
              <a:schemeClr val="dk1"/>
            </a:fontRef>
          </p:style>
        </p:sp>
        <p:sp>
          <p:nvSpPr>
            <p:cNvPr id="7" name="Rectángulo 6"/>
            <p:cNvSpPr/>
            <p:nvPr/>
          </p:nvSpPr>
          <p:spPr>
            <a:xfrm>
              <a:off x="39300" y="2082903"/>
              <a:ext cx="2423918" cy="87683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s-ES" sz="2800" b="1" dirty="0" smtClean="0"/>
                <a:t>OBJETIVO GENERAL</a:t>
              </a:r>
              <a:endParaRPr lang="es-EC" sz="2800" b="1" kern="1200" dirty="0"/>
            </a:p>
          </p:txBody>
        </p:sp>
      </p:grpSp>
    </p:spTree>
    <p:extLst>
      <p:ext uri="{BB962C8B-B14F-4D97-AF65-F5344CB8AC3E}">
        <p14:creationId xmlns:p14="http://schemas.microsoft.com/office/powerpoint/2010/main" val="2223582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1" y="0"/>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743631914"/>
              </p:ext>
            </p:extLst>
          </p:nvPr>
        </p:nvGraphicFramePr>
        <p:xfrm>
          <a:off x="1832792" y="234333"/>
          <a:ext cx="9979457" cy="5513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Rosas de Ecuador – Santa Clara Gard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87500"/>
            <a:ext cx="1409075" cy="970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osas de Ecuador – Santa Clara Gard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866326"/>
            <a:ext cx="1409075" cy="970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osas de Ecuador entrarán sin aranceles a EEUU tras un acuerdo | El Diario  Ecuad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003452"/>
            <a:ext cx="1394085" cy="7527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osas de Ecuador – Santa Clara Gard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021174"/>
            <a:ext cx="1409075" cy="970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osas de Ecuador – Santa Clara Gard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409075" cy="970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osas de Ecuador entrarán sin aranceles a EEUU tras un acuerdo | El Diario  Ecuad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137126"/>
            <a:ext cx="1394085" cy="7527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osas de Ecuador entrarán sin aranceles a EEUU tras un acuerdo | El Diario  Ecuad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073356"/>
            <a:ext cx="1394085" cy="75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1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0"/>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p:cNvSpPr/>
          <p:nvPr/>
        </p:nvSpPr>
        <p:spPr>
          <a:xfrm>
            <a:off x="4114799" y="134470"/>
            <a:ext cx="4020671"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smtClean="0">
                <a:solidFill>
                  <a:srgbClr val="000000"/>
                </a:solidFill>
                <a:latin typeface="Arial" panose="020B0604020202020204" pitchFamily="34" charset="0"/>
                <a:cs typeface="Arial" panose="020B0604020202020204" pitchFamily="34" charset="0"/>
              </a:rPr>
              <a:t>DISEÑO METODOLÒGICO</a:t>
            </a:r>
            <a:endParaRPr lang="es-EC" sz="2400" dirty="0"/>
          </a:p>
        </p:txBody>
      </p:sp>
      <p:graphicFrame>
        <p:nvGraphicFramePr>
          <p:cNvPr id="3" name="Diagrama 2"/>
          <p:cNvGraphicFramePr/>
          <p:nvPr/>
        </p:nvGraphicFramePr>
        <p:xfrm>
          <a:off x="376518" y="524436"/>
          <a:ext cx="11389658" cy="5492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0917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1" y="0"/>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7" name="Diagrama 16"/>
          <p:cNvGraphicFramePr/>
          <p:nvPr>
            <p:extLst>
              <p:ext uri="{D42A27DB-BD31-4B8C-83A1-F6EECF244321}">
                <p14:modId xmlns:p14="http://schemas.microsoft.com/office/powerpoint/2010/main" val="3427735650"/>
              </p:ext>
            </p:extLst>
          </p:nvPr>
        </p:nvGraphicFramePr>
        <p:xfrm>
          <a:off x="582290" y="162908"/>
          <a:ext cx="11609710" cy="5674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6" name="Picture 6" descr="Rosas de Ecuador – Santa Clara Gard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87500"/>
            <a:ext cx="1409075" cy="970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osas de Ecuador – Santa Clara Gard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866326"/>
            <a:ext cx="1409075" cy="9705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Rosas de Ecuador entrarán sin aranceles a EEUU tras un acuerdo | El Diario  Ecuad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003452"/>
            <a:ext cx="1394085" cy="7527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osas de Ecuador – Santa Clara Gard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021174"/>
            <a:ext cx="1409075" cy="970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osas de Ecuador – Santa Clara Gard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409075" cy="970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osas de Ecuador entrarán sin aranceles a EEUU tras un acuerdo | El Diario  Ecuad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137126"/>
            <a:ext cx="1394085" cy="75277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Rosas de Ecuador entrarán sin aranceles a EEUU tras un acuerdo | El Diario  Ecuad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073356"/>
            <a:ext cx="1394085" cy="75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042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0"/>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p:cNvSpPr/>
          <p:nvPr/>
        </p:nvSpPr>
        <p:spPr>
          <a:xfrm>
            <a:off x="4114799" y="134470"/>
            <a:ext cx="4020671"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smtClean="0">
                <a:solidFill>
                  <a:srgbClr val="000000"/>
                </a:solidFill>
                <a:latin typeface="Arial" panose="020B0604020202020204" pitchFamily="34" charset="0"/>
                <a:cs typeface="Arial" panose="020B0604020202020204" pitchFamily="34" charset="0"/>
              </a:rPr>
              <a:t>ENTREVISTICAS IN SITU</a:t>
            </a:r>
            <a:endParaRPr lang="es-EC" sz="2400" dirty="0"/>
          </a:p>
        </p:txBody>
      </p:sp>
      <p:graphicFrame>
        <p:nvGraphicFramePr>
          <p:cNvPr id="3" name="Diagrama 2"/>
          <p:cNvGraphicFramePr/>
          <p:nvPr>
            <p:extLst>
              <p:ext uri="{D42A27DB-BD31-4B8C-83A1-F6EECF244321}">
                <p14:modId xmlns:p14="http://schemas.microsoft.com/office/powerpoint/2010/main" val="3309205945"/>
              </p:ext>
            </p:extLst>
          </p:nvPr>
        </p:nvGraphicFramePr>
        <p:xfrm>
          <a:off x="376518" y="524436"/>
          <a:ext cx="11389658" cy="5492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4593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104931"/>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p:cNvSpPr/>
          <p:nvPr/>
        </p:nvSpPr>
        <p:spPr>
          <a:xfrm>
            <a:off x="4534525" y="239843"/>
            <a:ext cx="3650106"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dirty="0" smtClean="0">
                <a:solidFill>
                  <a:srgbClr val="000000"/>
                </a:solidFill>
                <a:latin typeface="Arial" panose="020B0604020202020204" pitchFamily="34" charset="0"/>
                <a:cs typeface="Arial" panose="020B0604020202020204" pitchFamily="34" charset="0"/>
              </a:rPr>
              <a:t>RESULTADOS Y DISCUSION</a:t>
            </a:r>
          </a:p>
          <a:p>
            <a:pPr algn="ctr"/>
            <a:r>
              <a:rPr lang="en-US" sz="2000" b="1" dirty="0" smtClean="0">
                <a:solidFill>
                  <a:srgbClr val="000000"/>
                </a:solidFill>
                <a:latin typeface="Arial" panose="020B0604020202020204" pitchFamily="34" charset="0"/>
                <a:cs typeface="Arial" panose="020B0604020202020204" pitchFamily="34" charset="0"/>
              </a:rPr>
              <a:t>EXPORTADORES</a:t>
            </a:r>
            <a:endParaRPr lang="es-EC" sz="2000" dirty="0"/>
          </a:p>
        </p:txBody>
      </p:sp>
      <p:graphicFrame>
        <p:nvGraphicFramePr>
          <p:cNvPr id="6" name="Diagrama 5"/>
          <p:cNvGraphicFramePr/>
          <p:nvPr>
            <p:extLst>
              <p:ext uri="{D42A27DB-BD31-4B8C-83A1-F6EECF244321}">
                <p14:modId xmlns:p14="http://schemas.microsoft.com/office/powerpoint/2010/main" val="77191474"/>
              </p:ext>
            </p:extLst>
          </p:nvPr>
        </p:nvGraphicFramePr>
        <p:xfrm>
          <a:off x="451468" y="209642"/>
          <a:ext cx="11389658" cy="5861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173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t="9101" r="4875"/>
          <a:stretch/>
        </p:blipFill>
        <p:spPr bwMode="auto">
          <a:xfrm>
            <a:off x="8942294" y="5997388"/>
            <a:ext cx="3092824" cy="86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0" y="-299803"/>
            <a:ext cx="12192000" cy="1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4" name="Diagrama 3"/>
          <p:cNvGraphicFramePr/>
          <p:nvPr>
            <p:extLst>
              <p:ext uri="{D42A27DB-BD31-4B8C-83A1-F6EECF244321}">
                <p14:modId xmlns:p14="http://schemas.microsoft.com/office/powerpoint/2010/main" val="3542821174"/>
              </p:ext>
            </p:extLst>
          </p:nvPr>
        </p:nvGraphicFramePr>
        <p:xfrm>
          <a:off x="466458" y="0"/>
          <a:ext cx="11389658" cy="5861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382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p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sp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2052</Words>
  <Application>Microsoft Office PowerPoint</Application>
  <PresentationFormat>Panorámica</PresentationFormat>
  <Paragraphs>78</Paragraphs>
  <Slides>21</Slides>
  <Notes>0</Notes>
  <HiddenSlides>0</HiddenSlides>
  <MMClips>0</MMClips>
  <ScaleCrop>false</ScaleCrop>
  <HeadingPairs>
    <vt:vector size="8" baseType="variant">
      <vt:variant>
        <vt:lpstr>Fuentes usadas</vt:lpstr>
      </vt:variant>
      <vt:variant>
        <vt:i4>4</vt:i4>
      </vt:variant>
      <vt:variant>
        <vt:lpstr>Tema</vt:lpstr>
      </vt:variant>
      <vt:variant>
        <vt:i4>3</vt:i4>
      </vt:variant>
      <vt:variant>
        <vt:lpstr>Servidores OLE incrustados</vt:lpstr>
      </vt:variant>
      <vt:variant>
        <vt:i4>1</vt:i4>
      </vt:variant>
      <vt:variant>
        <vt:lpstr>Títulos de diapositiva</vt:lpstr>
      </vt:variant>
      <vt:variant>
        <vt:i4>21</vt:i4>
      </vt:variant>
    </vt:vector>
  </HeadingPairs>
  <TitlesOfParts>
    <vt:vector size="29" baseType="lpstr">
      <vt:lpstr>Arial</vt:lpstr>
      <vt:lpstr>Calibri</vt:lpstr>
      <vt:lpstr>Calibri Light</vt:lpstr>
      <vt:lpstr>Times New Roman</vt:lpstr>
      <vt:lpstr>Tema de Office</vt:lpstr>
      <vt:lpstr>espe</vt:lpstr>
      <vt:lpstr>1_espe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 EQUIPO</dc:creator>
  <cp:lastModifiedBy>MI EQUIPO</cp:lastModifiedBy>
  <cp:revision>26</cp:revision>
  <dcterms:created xsi:type="dcterms:W3CDTF">2021-08-19T02:41:47Z</dcterms:created>
  <dcterms:modified xsi:type="dcterms:W3CDTF">2021-08-19T06:59:43Z</dcterms:modified>
</cp:coreProperties>
</file>