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762" r:id="rId1"/>
  </p:sldMasterIdLst>
  <p:notesMasterIdLst>
    <p:notesMasterId r:id="rId26"/>
  </p:notesMasterIdLst>
  <p:sldIdLst>
    <p:sldId id="256" r:id="rId2"/>
    <p:sldId id="279" r:id="rId3"/>
    <p:sldId id="257" r:id="rId4"/>
    <p:sldId id="258" r:id="rId5"/>
    <p:sldId id="259" r:id="rId6"/>
    <p:sldId id="260" r:id="rId7"/>
    <p:sldId id="261" r:id="rId8"/>
    <p:sldId id="262" r:id="rId9"/>
    <p:sldId id="263" r:id="rId10"/>
    <p:sldId id="264" r:id="rId11"/>
    <p:sldId id="265" r:id="rId12"/>
    <p:sldId id="277" r:id="rId13"/>
    <p:sldId id="278" r:id="rId14"/>
    <p:sldId id="266" r:id="rId15"/>
    <p:sldId id="283" r:id="rId16"/>
    <p:sldId id="267" r:id="rId17"/>
    <p:sldId id="268" r:id="rId18"/>
    <p:sldId id="269" r:id="rId19"/>
    <p:sldId id="270" r:id="rId20"/>
    <p:sldId id="271" r:id="rId21"/>
    <p:sldId id="272" r:id="rId22"/>
    <p:sldId id="273" r:id="rId23"/>
    <p:sldId id="276" r:id="rId24"/>
    <p:sldId id="274" r:id="rId2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616" autoAdjust="0"/>
  </p:normalViewPr>
  <p:slideViewPr>
    <p:cSldViewPr snapToGrid="0">
      <p:cViewPr varScale="1">
        <p:scale>
          <a:sx n="64" d="100"/>
          <a:sy n="64" d="100"/>
        </p:scale>
        <p:origin x="10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dministrador\Desktop\Copia%20de%20toma%20de%20dato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dministrador\Desktop\Copia%20de%20toma%20de%20dat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dministrador\Desktop\Copia%20de%20toma%20de%20dato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dministrador\Desktop\Copia%20de%20toma%20de%20dato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dministrador\Desktop\Copia%20de%20toma%20de%20dato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dministrador\Desktop\Copia%20de%20toma%20de%20dato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1850349776551"/>
          <c:y val="4.6015490435397585E-2"/>
          <c:w val="0.78148826371739233"/>
          <c:h val="0.85776447236869369"/>
        </c:manualLayout>
      </c:layout>
      <c:lineChart>
        <c:grouping val="standard"/>
        <c:varyColors val="0"/>
        <c:ser>
          <c:idx val="0"/>
          <c:order val="0"/>
          <c:tx>
            <c:strRef>
              <c:f>'Peso Semanal'!$F$20</c:f>
              <c:strCache>
                <c:ptCount val="1"/>
                <c:pt idx="0">
                  <c:v>Dieta 1</c:v>
                </c:pt>
              </c:strCache>
            </c:strRef>
          </c:tx>
          <c:spPr>
            <a:ln w="15875" cap="rnd">
              <a:solidFill>
                <a:schemeClr val="bg2">
                  <a:lumMod val="25000"/>
                </a:schemeClr>
              </a:solidFill>
              <a:round/>
            </a:ln>
            <a:effectLst/>
          </c:spPr>
          <c:marker>
            <c:symbol val="circle"/>
            <c:size val="6"/>
            <c:spPr>
              <a:noFill/>
              <a:ln w="19050" cap="rnd">
                <a:solidFill>
                  <a:schemeClr val="bg2">
                    <a:lumMod val="25000"/>
                  </a:schemeClr>
                </a:solidFill>
                <a:round/>
              </a:ln>
              <a:effectLst/>
            </c:spPr>
          </c:marker>
          <c:errBars>
            <c:errDir val="y"/>
            <c:errBarType val="both"/>
            <c:errValType val="fixedVal"/>
            <c:noEndCap val="0"/>
            <c:val val="7.8734000000000026E-2"/>
            <c:spPr>
              <a:noFill/>
              <a:ln w="9525" cap="flat" cmpd="sng" algn="ctr">
                <a:solidFill>
                  <a:schemeClr val="tx1">
                    <a:lumMod val="50000"/>
                    <a:lumOff val="50000"/>
                  </a:schemeClr>
                </a:solidFill>
                <a:round/>
              </a:ln>
              <a:effectLst/>
            </c:spPr>
          </c:errBars>
          <c:cat>
            <c:strRef>
              <c:f>'Peso Semanal'!$E$21:$E$25</c:f>
              <c:strCache>
                <c:ptCount val="5"/>
                <c:pt idx="0">
                  <c:v>Semana 1</c:v>
                </c:pt>
                <c:pt idx="1">
                  <c:v>Semana 2</c:v>
                </c:pt>
                <c:pt idx="2">
                  <c:v>Semana 3</c:v>
                </c:pt>
                <c:pt idx="3">
                  <c:v>Semana 4</c:v>
                </c:pt>
                <c:pt idx="4">
                  <c:v>Semana 5</c:v>
                </c:pt>
              </c:strCache>
            </c:strRef>
          </c:cat>
          <c:val>
            <c:numRef>
              <c:f>'Peso Semanal'!$F$21:$F$25</c:f>
              <c:numCache>
                <c:formatCode>0.0</c:formatCode>
                <c:ptCount val="5"/>
                <c:pt idx="0" formatCode="0.000000">
                  <c:v>0.79085714285714293</c:v>
                </c:pt>
                <c:pt idx="1">
                  <c:v>1.1502857142857144</c:v>
                </c:pt>
                <c:pt idx="2">
                  <c:v>1.5412857142857141</c:v>
                </c:pt>
                <c:pt idx="3">
                  <c:v>1.9300000000000002</c:v>
                </c:pt>
                <c:pt idx="4">
                  <c:v>2.3532857142857142</c:v>
                </c:pt>
              </c:numCache>
            </c:numRef>
          </c:val>
          <c:smooth val="0"/>
          <c:extLst xmlns:c16r2="http://schemas.microsoft.com/office/drawing/2015/06/chart">
            <c:ext xmlns:c16="http://schemas.microsoft.com/office/drawing/2014/chart" uri="{C3380CC4-5D6E-409C-BE32-E72D297353CC}">
              <c16:uniqueId val="{00000000-29C4-4FED-B2E9-461901833AC1}"/>
            </c:ext>
          </c:extLst>
        </c:ser>
        <c:ser>
          <c:idx val="1"/>
          <c:order val="1"/>
          <c:tx>
            <c:strRef>
              <c:f>'Peso Semanal'!$G$20</c:f>
              <c:strCache>
                <c:ptCount val="1"/>
                <c:pt idx="0">
                  <c:v>Dieta 2</c:v>
                </c:pt>
              </c:strCache>
            </c:strRef>
          </c:tx>
          <c:spPr>
            <a:ln w="15875" cap="rnd">
              <a:solidFill>
                <a:srgbClr val="00B050"/>
              </a:solidFill>
              <a:round/>
            </a:ln>
            <a:effectLst/>
          </c:spPr>
          <c:marker>
            <c:symbol val="circle"/>
            <c:size val="6"/>
            <c:spPr>
              <a:noFill/>
              <a:ln w="19050" cap="rnd">
                <a:solidFill>
                  <a:srgbClr val="00B050"/>
                </a:solidFill>
                <a:round/>
              </a:ln>
              <a:effectLst/>
            </c:spPr>
          </c:marker>
          <c:errBars>
            <c:errDir val="y"/>
            <c:errBarType val="both"/>
            <c:errValType val="fixedVal"/>
            <c:noEndCap val="0"/>
            <c:val val="7.8734000000000026E-2"/>
            <c:spPr>
              <a:noFill/>
              <a:ln w="9525" cap="flat" cmpd="sng" algn="ctr">
                <a:solidFill>
                  <a:schemeClr val="tx1">
                    <a:lumMod val="50000"/>
                    <a:lumOff val="50000"/>
                  </a:schemeClr>
                </a:solidFill>
                <a:round/>
              </a:ln>
              <a:effectLst/>
            </c:spPr>
          </c:errBars>
          <c:cat>
            <c:strRef>
              <c:f>'Peso Semanal'!$E$21:$E$25</c:f>
              <c:strCache>
                <c:ptCount val="5"/>
                <c:pt idx="0">
                  <c:v>Semana 1</c:v>
                </c:pt>
                <c:pt idx="1">
                  <c:v>Semana 2</c:v>
                </c:pt>
                <c:pt idx="2">
                  <c:v>Semana 3</c:v>
                </c:pt>
                <c:pt idx="3">
                  <c:v>Semana 4</c:v>
                </c:pt>
                <c:pt idx="4">
                  <c:v>Semana 5</c:v>
                </c:pt>
              </c:strCache>
            </c:strRef>
          </c:cat>
          <c:val>
            <c:numRef>
              <c:f>'Peso Semanal'!$G$21:$G$25</c:f>
              <c:numCache>
                <c:formatCode>0.0</c:formatCode>
                <c:ptCount val="5"/>
                <c:pt idx="0" formatCode="0.000000">
                  <c:v>0.76585714285714279</c:v>
                </c:pt>
                <c:pt idx="1">
                  <c:v>1.0966428571428573</c:v>
                </c:pt>
                <c:pt idx="2">
                  <c:v>1.2787142857142857</c:v>
                </c:pt>
                <c:pt idx="3">
                  <c:v>1.4535714285714285</c:v>
                </c:pt>
                <c:pt idx="4">
                  <c:v>1.7937142857142856</c:v>
                </c:pt>
              </c:numCache>
            </c:numRef>
          </c:val>
          <c:smooth val="0"/>
          <c:extLst xmlns:c16r2="http://schemas.microsoft.com/office/drawing/2015/06/chart">
            <c:ext xmlns:c16="http://schemas.microsoft.com/office/drawing/2014/chart" uri="{C3380CC4-5D6E-409C-BE32-E72D297353CC}">
              <c16:uniqueId val="{00000001-29C4-4FED-B2E9-461901833AC1}"/>
            </c:ext>
          </c:extLst>
        </c:ser>
        <c:dLbls>
          <c:showLegendKey val="0"/>
          <c:showVal val="0"/>
          <c:showCatName val="0"/>
          <c:showSerName val="0"/>
          <c:showPercent val="0"/>
          <c:showBubbleSize val="0"/>
        </c:dLbls>
        <c:marker val="1"/>
        <c:smooth val="0"/>
        <c:axId val="604491024"/>
        <c:axId val="604491584"/>
      </c:lineChart>
      <c:catAx>
        <c:axId val="604491024"/>
        <c:scaling>
          <c:orientation val="minMax"/>
        </c:scaling>
        <c:delete val="0"/>
        <c:axPos val="b"/>
        <c:title>
          <c:tx>
            <c:rich>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a:t>Semanas</a:t>
                </a:r>
              </a:p>
            </c:rich>
          </c:tx>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604491584"/>
        <c:crosses val="autoZero"/>
        <c:auto val="1"/>
        <c:lblAlgn val="ctr"/>
        <c:lblOffset val="100"/>
        <c:noMultiLvlLbl val="0"/>
      </c:catAx>
      <c:valAx>
        <c:axId val="604491584"/>
        <c:scaling>
          <c:orientation val="minMax"/>
        </c:scaling>
        <c:delete val="0"/>
        <c:axPos val="l"/>
        <c:title>
          <c:tx>
            <c:rich>
              <a:bodyPr rot="-54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a:t>kg.</a:t>
                </a:r>
              </a:p>
            </c:rich>
          </c:tx>
          <c:layout>
            <c:manualLayout>
              <c:xMode val="edge"/>
              <c:yMode val="edge"/>
              <c:x val="0"/>
              <c:y val="0.44494644507055103"/>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numFmt formatCode="0.00000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60449102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sz="1100">
          <a:solidFill>
            <a:sysClr val="windowText" lastClr="000000"/>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27916360114503"/>
          <c:y val="3.1222867694994588E-2"/>
          <c:w val="0.74221755428614544"/>
          <c:h val="0.78217121529693689"/>
        </c:manualLayout>
      </c:layout>
      <c:lineChart>
        <c:grouping val="standard"/>
        <c:varyColors val="0"/>
        <c:ser>
          <c:idx val="0"/>
          <c:order val="0"/>
          <c:tx>
            <c:strRef>
              <c:f>'Peso Semanal'!$P$59</c:f>
              <c:strCache>
                <c:ptCount val="1"/>
                <c:pt idx="0">
                  <c:v>Dieta 1</c:v>
                </c:pt>
              </c:strCache>
            </c:strRef>
          </c:tx>
          <c:spPr>
            <a:ln w="15875" cap="rnd">
              <a:solidFill>
                <a:schemeClr val="bg2">
                  <a:lumMod val="25000"/>
                </a:schemeClr>
              </a:solidFill>
              <a:round/>
            </a:ln>
            <a:effectLst/>
          </c:spPr>
          <c:marker>
            <c:symbol val="circle"/>
            <c:size val="6"/>
            <c:spPr>
              <a:noFill/>
              <a:ln w="19050" cap="rnd">
                <a:solidFill>
                  <a:schemeClr val="bg2">
                    <a:lumMod val="25000"/>
                  </a:schemeClr>
                </a:solidFill>
                <a:round/>
              </a:ln>
              <a:effectLst/>
            </c:spPr>
          </c:marker>
          <c:errBars>
            <c:errDir val="y"/>
            <c:errBarType val="both"/>
            <c:errValType val="fixedVal"/>
            <c:noEndCap val="0"/>
            <c:val val="3.5200140000000002"/>
            <c:spPr>
              <a:noFill/>
              <a:ln w="9525" cap="flat" cmpd="sng" algn="ctr">
                <a:solidFill>
                  <a:schemeClr val="tx1">
                    <a:lumMod val="50000"/>
                    <a:lumOff val="50000"/>
                  </a:schemeClr>
                </a:solidFill>
                <a:round/>
              </a:ln>
              <a:effectLst/>
            </c:spPr>
          </c:errBars>
          <c:cat>
            <c:strRef>
              <c:f>'Peso Semanal'!$O$60:$O$64</c:f>
              <c:strCache>
                <c:ptCount val="5"/>
                <c:pt idx="0">
                  <c:v>Semana 1</c:v>
                </c:pt>
                <c:pt idx="1">
                  <c:v>Semana 2</c:v>
                </c:pt>
                <c:pt idx="2">
                  <c:v>Semana 3</c:v>
                </c:pt>
                <c:pt idx="3">
                  <c:v>Semana 4</c:v>
                </c:pt>
                <c:pt idx="4">
                  <c:v>Semana 5</c:v>
                </c:pt>
              </c:strCache>
            </c:strRef>
          </c:cat>
          <c:val>
            <c:numRef>
              <c:f>'Peso Semanal'!$P$60:$P$64</c:f>
              <c:numCache>
                <c:formatCode>0.0</c:formatCode>
                <c:ptCount val="5"/>
                <c:pt idx="0">
                  <c:v>78.918367346938766</c:v>
                </c:pt>
                <c:pt idx="1">
                  <c:v>99.469387755102048</c:v>
                </c:pt>
                <c:pt idx="2">
                  <c:v>114.234693877551</c:v>
                </c:pt>
                <c:pt idx="3">
                  <c:v>135.12244897959187</c:v>
                </c:pt>
                <c:pt idx="4">
                  <c:v>161.22448979591837</c:v>
                </c:pt>
              </c:numCache>
            </c:numRef>
          </c:val>
          <c:smooth val="0"/>
          <c:extLst xmlns:c16r2="http://schemas.microsoft.com/office/drawing/2015/06/chart">
            <c:ext xmlns:c16="http://schemas.microsoft.com/office/drawing/2014/chart" uri="{C3380CC4-5D6E-409C-BE32-E72D297353CC}">
              <c16:uniqueId val="{00000000-E3D1-44F5-B680-4AFD73685E2A}"/>
            </c:ext>
          </c:extLst>
        </c:ser>
        <c:ser>
          <c:idx val="1"/>
          <c:order val="1"/>
          <c:tx>
            <c:strRef>
              <c:f>'Peso Semanal'!$Q$59</c:f>
              <c:strCache>
                <c:ptCount val="1"/>
                <c:pt idx="0">
                  <c:v>Dieta 2</c:v>
                </c:pt>
              </c:strCache>
            </c:strRef>
          </c:tx>
          <c:spPr>
            <a:ln w="15875" cap="rnd">
              <a:solidFill>
                <a:srgbClr val="00B050"/>
              </a:solidFill>
              <a:round/>
            </a:ln>
            <a:effectLst/>
          </c:spPr>
          <c:marker>
            <c:symbol val="circle"/>
            <c:size val="6"/>
            <c:spPr>
              <a:noFill/>
              <a:ln w="19050" cap="rnd">
                <a:solidFill>
                  <a:srgbClr val="00B050"/>
                </a:solidFill>
                <a:round/>
              </a:ln>
              <a:effectLst/>
            </c:spPr>
          </c:marker>
          <c:errBars>
            <c:errDir val="y"/>
            <c:errBarType val="both"/>
            <c:errValType val="fixedVal"/>
            <c:noEndCap val="0"/>
            <c:val val="3.5200140000000002"/>
            <c:spPr>
              <a:noFill/>
              <a:ln w="9525" cap="flat" cmpd="sng" algn="ctr">
                <a:solidFill>
                  <a:schemeClr val="tx1">
                    <a:lumMod val="50000"/>
                    <a:lumOff val="50000"/>
                  </a:schemeClr>
                </a:solidFill>
                <a:round/>
              </a:ln>
              <a:effectLst/>
            </c:spPr>
          </c:errBars>
          <c:cat>
            <c:strRef>
              <c:f>'Peso Semanal'!$O$60:$O$64</c:f>
              <c:strCache>
                <c:ptCount val="5"/>
                <c:pt idx="0">
                  <c:v>Semana 1</c:v>
                </c:pt>
                <c:pt idx="1">
                  <c:v>Semana 2</c:v>
                </c:pt>
                <c:pt idx="2">
                  <c:v>Semana 3</c:v>
                </c:pt>
                <c:pt idx="3">
                  <c:v>Semana 4</c:v>
                </c:pt>
                <c:pt idx="4">
                  <c:v>Semana 5</c:v>
                </c:pt>
              </c:strCache>
            </c:strRef>
          </c:cat>
          <c:val>
            <c:numRef>
              <c:f>'Peso Semanal'!$Q$60:$Q$64</c:f>
              <c:numCache>
                <c:formatCode>0.0</c:formatCode>
                <c:ptCount val="5"/>
                <c:pt idx="0">
                  <c:v>37.309734693877559</c:v>
                </c:pt>
                <c:pt idx="1">
                  <c:v>52.43571428571429</c:v>
                </c:pt>
                <c:pt idx="2">
                  <c:v>64.625306122448976</c:v>
                </c:pt>
                <c:pt idx="3">
                  <c:v>77.673469387755091</c:v>
                </c:pt>
                <c:pt idx="4">
                  <c:v>94.248979591836715</c:v>
                </c:pt>
              </c:numCache>
            </c:numRef>
          </c:val>
          <c:smooth val="0"/>
          <c:extLst xmlns:c16r2="http://schemas.microsoft.com/office/drawing/2015/06/chart">
            <c:ext xmlns:c16="http://schemas.microsoft.com/office/drawing/2014/chart" uri="{C3380CC4-5D6E-409C-BE32-E72D297353CC}">
              <c16:uniqueId val="{00000001-E3D1-44F5-B680-4AFD73685E2A}"/>
            </c:ext>
          </c:extLst>
        </c:ser>
        <c:dLbls>
          <c:showLegendKey val="0"/>
          <c:showVal val="0"/>
          <c:showCatName val="0"/>
          <c:showSerName val="0"/>
          <c:showPercent val="0"/>
          <c:showBubbleSize val="0"/>
        </c:dLbls>
        <c:marker val="1"/>
        <c:smooth val="0"/>
        <c:axId val="621765568"/>
        <c:axId val="621766128"/>
      </c:lineChart>
      <c:catAx>
        <c:axId val="621765568"/>
        <c:scaling>
          <c:orientation val="minMax"/>
        </c:scaling>
        <c:delete val="0"/>
        <c:axPos val="b"/>
        <c:title>
          <c:tx>
            <c:rich>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a:t>Semanas</a:t>
                </a:r>
              </a:p>
            </c:rich>
          </c:tx>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621766128"/>
        <c:crosses val="autoZero"/>
        <c:auto val="1"/>
        <c:lblAlgn val="ctr"/>
        <c:lblOffset val="100"/>
        <c:noMultiLvlLbl val="0"/>
      </c:catAx>
      <c:valAx>
        <c:axId val="621766128"/>
        <c:scaling>
          <c:orientation val="minMax"/>
        </c:scaling>
        <c:delete val="0"/>
        <c:axPos val="l"/>
        <c:title>
          <c:tx>
            <c:rich>
              <a:bodyPr rot="-54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a:t>g de alimento</a:t>
                </a:r>
              </a:p>
            </c:rich>
          </c:tx>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6217655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sz="1100">
          <a:solidFill>
            <a:sysClr val="windowText" lastClr="000000"/>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113301583173258E-2"/>
          <c:y val="3.6477062533748467E-2"/>
          <c:w val="0.83768462949461919"/>
          <c:h val="0.82782275977221464"/>
        </c:manualLayout>
      </c:layout>
      <c:barChart>
        <c:barDir val="col"/>
        <c:grouping val="clustered"/>
        <c:varyColors val="0"/>
        <c:ser>
          <c:idx val="0"/>
          <c:order val="0"/>
          <c:spPr>
            <a:noFill/>
            <a:ln w="25400" cap="flat" cmpd="sng" algn="ctr">
              <a:solidFill>
                <a:schemeClr val="accent1"/>
              </a:solidFill>
              <a:miter lim="800000"/>
            </a:ln>
            <a:effectLst/>
          </c:spPr>
          <c:invertIfNegative val="0"/>
          <c:dPt>
            <c:idx val="0"/>
            <c:invertIfNegative val="0"/>
            <c:bubble3D val="0"/>
            <c:spPr>
              <a:noFill/>
              <a:ln w="25400" cap="flat" cmpd="sng" algn="ctr">
                <a:solidFill>
                  <a:schemeClr val="bg2">
                    <a:lumMod val="25000"/>
                  </a:schemeClr>
                </a:solidFill>
                <a:miter lim="800000"/>
              </a:ln>
              <a:effectLst/>
            </c:spPr>
            <c:extLst xmlns:c16r2="http://schemas.microsoft.com/office/drawing/2015/06/chart">
              <c:ext xmlns:c16="http://schemas.microsoft.com/office/drawing/2014/chart" uri="{C3380CC4-5D6E-409C-BE32-E72D297353CC}">
                <c16:uniqueId val="{00000001-6CA1-4564-80D7-B531C7E34DCB}"/>
              </c:ext>
            </c:extLst>
          </c:dPt>
          <c:dPt>
            <c:idx val="1"/>
            <c:invertIfNegative val="0"/>
            <c:bubble3D val="0"/>
            <c:spPr>
              <a:noFill/>
              <a:ln w="25400" cap="flat" cmpd="sng" algn="ctr">
                <a:solidFill>
                  <a:srgbClr val="00B050"/>
                </a:solidFill>
                <a:miter lim="800000"/>
              </a:ln>
              <a:effectLst/>
            </c:spPr>
            <c:extLst xmlns:c16r2="http://schemas.microsoft.com/office/drawing/2015/06/chart">
              <c:ext xmlns:c16="http://schemas.microsoft.com/office/drawing/2014/chart" uri="{C3380CC4-5D6E-409C-BE32-E72D297353CC}">
                <c16:uniqueId val="{00000003-6CA1-4564-80D7-B531C7E34DCB}"/>
              </c:ext>
            </c:extLst>
          </c:dPt>
          <c:dLbls>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'Ganancia de peso Semanal'!$P$36:$P$37</c:f>
              <c:strCache>
                <c:ptCount val="2"/>
                <c:pt idx="0">
                  <c:v>Dieta 1</c:v>
                </c:pt>
                <c:pt idx="1">
                  <c:v>Dieta 2</c:v>
                </c:pt>
              </c:strCache>
            </c:strRef>
          </c:cat>
          <c:val>
            <c:numRef>
              <c:f>'Ganancia de peso Semanal'!$Q$36:$Q$37</c:f>
              <c:numCache>
                <c:formatCode>0.00</c:formatCode>
                <c:ptCount val="2"/>
                <c:pt idx="0">
                  <c:v>1.4597142857142857</c:v>
                </c:pt>
                <c:pt idx="1">
                  <c:v>0.97957142857142876</c:v>
                </c:pt>
              </c:numCache>
            </c:numRef>
          </c:val>
          <c:extLst xmlns:c16r2="http://schemas.microsoft.com/office/drawing/2015/06/chart">
            <c:ext xmlns:c16="http://schemas.microsoft.com/office/drawing/2014/chart" uri="{C3380CC4-5D6E-409C-BE32-E72D297353CC}">
              <c16:uniqueId val="{00000004-6CA1-4564-80D7-B531C7E34DCB}"/>
            </c:ext>
          </c:extLst>
        </c:ser>
        <c:dLbls>
          <c:dLblPos val="outEnd"/>
          <c:showLegendKey val="0"/>
          <c:showVal val="1"/>
          <c:showCatName val="0"/>
          <c:showSerName val="0"/>
          <c:showPercent val="0"/>
          <c:showBubbleSize val="0"/>
        </c:dLbls>
        <c:gapWidth val="227"/>
        <c:axId val="621768928"/>
        <c:axId val="621769488"/>
      </c:barChart>
      <c:catAx>
        <c:axId val="621768928"/>
        <c:scaling>
          <c:orientation val="minMax"/>
        </c:scaling>
        <c:delete val="0"/>
        <c:axPos val="b"/>
        <c:title>
          <c:tx>
            <c:rich>
              <a:bodyPr rot="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a:t>Dietas</a:t>
                </a:r>
              </a:p>
            </c:rich>
          </c:tx>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621769488"/>
        <c:crosses val="autoZero"/>
        <c:auto val="1"/>
        <c:lblAlgn val="ctr"/>
        <c:lblOffset val="100"/>
        <c:noMultiLvlLbl val="0"/>
      </c:catAx>
      <c:valAx>
        <c:axId val="621769488"/>
        <c:scaling>
          <c:orientation val="minMax"/>
        </c:scaling>
        <c:delete val="0"/>
        <c:axPos val="l"/>
        <c:title>
          <c:tx>
            <c:rich>
              <a:bodyPr rot="-540000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a:t>kg.</a:t>
                </a:r>
              </a:p>
            </c:rich>
          </c:tx>
          <c:overlay val="0"/>
          <c:spPr>
            <a:noFill/>
            <a:ln>
              <a:noFill/>
            </a:ln>
            <a:effectLst/>
          </c:spPr>
          <c:txPr>
            <a:bodyPr rot="-540000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numFmt formatCode="0.00" sourceLinked="1"/>
        <c:majorTickMark val="none"/>
        <c:minorTickMark val="none"/>
        <c:tickLblPos val="nextTo"/>
        <c:spPr>
          <a:noFill/>
          <a:ln w="9525">
            <a:solidFill>
              <a:schemeClr val="tx1">
                <a:lumMod val="15000"/>
                <a:lumOff val="85000"/>
              </a:schemeClr>
            </a:solid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6217689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sz="1050">
          <a:solidFill>
            <a:sysClr val="windowText" lastClr="000000"/>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noFill/>
            <a:ln w="25400" cap="flat" cmpd="sng" algn="ctr">
              <a:solidFill>
                <a:schemeClr val="accent1"/>
              </a:solidFill>
              <a:miter lim="800000"/>
            </a:ln>
            <a:effectLst/>
          </c:spPr>
          <c:invertIfNegative val="0"/>
          <c:dPt>
            <c:idx val="0"/>
            <c:invertIfNegative val="0"/>
            <c:bubble3D val="0"/>
            <c:spPr>
              <a:noFill/>
              <a:ln w="25400" cap="flat" cmpd="sng" algn="ctr">
                <a:solidFill>
                  <a:schemeClr val="bg2">
                    <a:lumMod val="25000"/>
                  </a:schemeClr>
                </a:solidFill>
                <a:miter lim="800000"/>
              </a:ln>
              <a:effectLst/>
            </c:spPr>
            <c:extLst xmlns:c16r2="http://schemas.microsoft.com/office/drawing/2015/06/chart">
              <c:ext xmlns:c16="http://schemas.microsoft.com/office/drawing/2014/chart" uri="{C3380CC4-5D6E-409C-BE32-E72D297353CC}">
                <c16:uniqueId val="{00000001-411F-45D5-B9A7-863BA19ABAB6}"/>
              </c:ext>
            </c:extLst>
          </c:dPt>
          <c:dPt>
            <c:idx val="1"/>
            <c:invertIfNegative val="0"/>
            <c:bubble3D val="0"/>
            <c:spPr>
              <a:noFill/>
              <a:ln w="25400" cap="flat" cmpd="sng" algn="ctr">
                <a:solidFill>
                  <a:srgbClr val="00B050"/>
                </a:solidFill>
                <a:miter lim="800000"/>
              </a:ln>
              <a:effectLst/>
            </c:spPr>
            <c:extLst xmlns:c16r2="http://schemas.microsoft.com/office/drawing/2015/06/chart">
              <c:ext xmlns:c16="http://schemas.microsoft.com/office/drawing/2014/chart" uri="{C3380CC4-5D6E-409C-BE32-E72D297353CC}">
                <c16:uniqueId val="{00000003-411F-45D5-B9A7-863BA19ABAB6}"/>
              </c:ext>
            </c:extLst>
          </c:dPt>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'cuadros de Resultados'!$D$4:$D$5</c:f>
              <c:strCache>
                <c:ptCount val="2"/>
                <c:pt idx="0">
                  <c:v>Dieta 1</c:v>
                </c:pt>
                <c:pt idx="1">
                  <c:v>Dieta 2</c:v>
                </c:pt>
              </c:strCache>
            </c:strRef>
          </c:cat>
          <c:val>
            <c:numRef>
              <c:f>'cuadros de Resultados'!$E$4:$E$5</c:f>
              <c:numCache>
                <c:formatCode>0.00</c:formatCode>
                <c:ptCount val="2"/>
                <c:pt idx="0">
                  <c:v>2.1894772779000076</c:v>
                </c:pt>
                <c:pt idx="1">
                  <c:v>1.7307173630655985</c:v>
                </c:pt>
              </c:numCache>
            </c:numRef>
          </c:val>
          <c:extLst xmlns:c16r2="http://schemas.microsoft.com/office/drawing/2015/06/chart">
            <c:ext xmlns:c16="http://schemas.microsoft.com/office/drawing/2014/chart" uri="{C3380CC4-5D6E-409C-BE32-E72D297353CC}">
              <c16:uniqueId val="{00000004-411F-45D5-B9A7-863BA19ABAB6}"/>
            </c:ext>
          </c:extLst>
        </c:ser>
        <c:dLbls>
          <c:dLblPos val="outEnd"/>
          <c:showLegendKey val="0"/>
          <c:showVal val="1"/>
          <c:showCatName val="0"/>
          <c:showSerName val="0"/>
          <c:showPercent val="0"/>
          <c:showBubbleSize val="0"/>
        </c:dLbls>
        <c:gapWidth val="227"/>
        <c:axId val="621771728"/>
        <c:axId val="621772288"/>
      </c:barChart>
      <c:catAx>
        <c:axId val="621771728"/>
        <c:scaling>
          <c:orientation val="minMax"/>
        </c:scaling>
        <c:delete val="0"/>
        <c:axPos val="l"/>
        <c:title>
          <c:tx>
            <c:rich>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a:t>Dietas</a:t>
                </a:r>
              </a:p>
            </c:rich>
          </c:tx>
          <c:overlay val="0"/>
          <c:spPr>
            <a:noFill/>
            <a:ln>
              <a:noFill/>
            </a:ln>
            <a:effectLst/>
          </c:spPr>
          <c:txPr>
            <a:bodyPr rot="-54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621772288"/>
        <c:crosses val="autoZero"/>
        <c:auto val="1"/>
        <c:lblAlgn val="ctr"/>
        <c:lblOffset val="100"/>
        <c:noMultiLvlLbl val="0"/>
      </c:catAx>
      <c:valAx>
        <c:axId val="621772288"/>
        <c:scaling>
          <c:orientation val="minMax"/>
          <c:max val="2.6"/>
          <c:min val="1"/>
        </c:scaling>
        <c:delete val="0"/>
        <c:axPos val="b"/>
        <c:title>
          <c:tx>
            <c:rich>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a:t>Índice de conversión</a:t>
                </a:r>
              </a:p>
            </c:rich>
          </c:tx>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numFmt formatCode="0.00" sourceLinked="1"/>
        <c:majorTickMark val="none"/>
        <c:minorTickMark val="none"/>
        <c:tickLblPos val="nextTo"/>
        <c:spPr>
          <a:noFill/>
          <a:ln w="9525">
            <a:solidFill>
              <a:schemeClr val="tx1">
                <a:lumMod val="15000"/>
                <a:lumOff val="85000"/>
              </a:schemeClr>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6217717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noFill/>
            <a:ln w="25400" cap="flat" cmpd="sng" algn="ctr">
              <a:solidFill>
                <a:schemeClr val="accent1"/>
              </a:solidFill>
              <a:miter lim="800000"/>
            </a:ln>
            <a:effectLst/>
          </c:spPr>
          <c:invertIfNegative val="0"/>
          <c:dPt>
            <c:idx val="0"/>
            <c:invertIfNegative val="0"/>
            <c:bubble3D val="0"/>
            <c:spPr>
              <a:noFill/>
              <a:ln w="25400" cap="flat" cmpd="sng" algn="ctr">
                <a:solidFill>
                  <a:schemeClr val="bg2">
                    <a:lumMod val="25000"/>
                  </a:schemeClr>
                </a:solidFill>
                <a:miter lim="800000"/>
              </a:ln>
              <a:effectLst/>
            </c:spPr>
            <c:extLst xmlns:c16r2="http://schemas.microsoft.com/office/drawing/2015/06/chart">
              <c:ext xmlns:c16="http://schemas.microsoft.com/office/drawing/2014/chart" uri="{C3380CC4-5D6E-409C-BE32-E72D297353CC}">
                <c16:uniqueId val="{00000001-C1BC-453A-A982-EBA5BB8B8A5E}"/>
              </c:ext>
            </c:extLst>
          </c:dPt>
          <c:dPt>
            <c:idx val="1"/>
            <c:invertIfNegative val="0"/>
            <c:bubble3D val="0"/>
            <c:spPr>
              <a:solidFill>
                <a:schemeClr val="bg1"/>
              </a:solidFill>
              <a:ln w="25400" cap="flat" cmpd="sng" algn="ctr">
                <a:solidFill>
                  <a:srgbClr val="00B050"/>
                </a:solidFill>
                <a:miter lim="800000"/>
              </a:ln>
              <a:effectLst/>
            </c:spPr>
            <c:extLst xmlns:c16r2="http://schemas.microsoft.com/office/drawing/2015/06/chart">
              <c:ext xmlns:c16="http://schemas.microsoft.com/office/drawing/2014/chart" uri="{C3380CC4-5D6E-409C-BE32-E72D297353CC}">
                <c16:uniqueId val="{00000003-C1BC-453A-A982-EBA5BB8B8A5E}"/>
              </c:ext>
            </c:extLst>
          </c:dPt>
          <c:dLbls>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'cuadros de Resultados'!$D$18:$D$19</c:f>
              <c:strCache>
                <c:ptCount val="2"/>
                <c:pt idx="0">
                  <c:v>Dieta 1</c:v>
                </c:pt>
                <c:pt idx="1">
                  <c:v>Dieta 2</c:v>
                </c:pt>
              </c:strCache>
            </c:strRef>
          </c:cat>
          <c:val>
            <c:numRef>
              <c:f>'cuadros de Resultados'!$E$18:$E$19</c:f>
              <c:numCache>
                <c:formatCode>0</c:formatCode>
                <c:ptCount val="2"/>
                <c:pt idx="0">
                  <c:v>107.48162303574216</c:v>
                </c:pt>
                <c:pt idx="1">
                  <c:v>103.63993127896407</c:v>
                </c:pt>
              </c:numCache>
            </c:numRef>
          </c:val>
          <c:extLst xmlns:c16r2="http://schemas.microsoft.com/office/drawing/2015/06/chart">
            <c:ext xmlns:c16="http://schemas.microsoft.com/office/drawing/2014/chart" uri="{C3380CC4-5D6E-409C-BE32-E72D297353CC}">
              <c16:uniqueId val="{00000004-C1BC-453A-A982-EBA5BB8B8A5E}"/>
            </c:ext>
          </c:extLst>
        </c:ser>
        <c:dLbls>
          <c:dLblPos val="outEnd"/>
          <c:showLegendKey val="0"/>
          <c:showVal val="1"/>
          <c:showCatName val="0"/>
          <c:showSerName val="0"/>
          <c:showPercent val="0"/>
          <c:showBubbleSize val="0"/>
        </c:dLbls>
        <c:gapWidth val="227"/>
        <c:overlap val="-48"/>
        <c:axId val="621593136"/>
        <c:axId val="621593696"/>
      </c:barChart>
      <c:catAx>
        <c:axId val="621593136"/>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a:t>Dietas</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621593696"/>
        <c:crosses val="autoZero"/>
        <c:auto val="1"/>
        <c:lblAlgn val="ctr"/>
        <c:lblOffset val="100"/>
        <c:noMultiLvlLbl val="0"/>
      </c:catAx>
      <c:valAx>
        <c:axId val="621593696"/>
        <c:scaling>
          <c:orientation val="minMax"/>
          <c:max val="130"/>
          <c:min val="100"/>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C"/>
                  <a:t>Factor de Eficiiencia Americano</a:t>
                </a:r>
              </a:p>
            </c:rich>
          </c:tx>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title>
        <c:numFmt formatCode="0" sourceLinked="1"/>
        <c:majorTickMark val="none"/>
        <c:minorTickMark val="none"/>
        <c:tickLblPos val="nextTo"/>
        <c:spPr>
          <a:noFill/>
          <a:ln w="9525">
            <a:solidFill>
              <a:schemeClr val="tx1">
                <a:lumMod val="15000"/>
                <a:lumOff val="85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6215931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noFill/>
            <a:ln w="25400" cap="flat" cmpd="sng" algn="ctr">
              <a:solidFill>
                <a:srgbClr val="00B050"/>
              </a:solidFill>
              <a:miter lim="800000"/>
            </a:ln>
            <a:effectLst/>
          </c:spPr>
          <c:invertIfNegative val="0"/>
          <c:dPt>
            <c:idx val="0"/>
            <c:invertIfNegative val="0"/>
            <c:bubble3D val="0"/>
            <c:spPr>
              <a:noFill/>
              <a:ln w="25400" cap="flat" cmpd="sng" algn="ctr">
                <a:solidFill>
                  <a:schemeClr val="bg2">
                    <a:lumMod val="25000"/>
                  </a:schemeClr>
                </a:solidFill>
                <a:miter lim="800000"/>
              </a:ln>
              <a:effectLst/>
            </c:spPr>
            <c:extLst xmlns:c16r2="http://schemas.microsoft.com/office/drawing/2015/06/chart">
              <c:ext xmlns:c16="http://schemas.microsoft.com/office/drawing/2014/chart" uri="{C3380CC4-5D6E-409C-BE32-E72D297353CC}">
                <c16:uniqueId val="{00000001-42FB-4981-B129-69E3FE29906A}"/>
              </c:ext>
            </c:extLst>
          </c:dPt>
          <c:dPt>
            <c:idx val="1"/>
            <c:invertIfNegative val="0"/>
            <c:bubble3D val="0"/>
            <c:spPr>
              <a:noFill/>
              <a:ln w="25400" cap="flat" cmpd="sng" algn="ctr">
                <a:solidFill>
                  <a:srgbClr val="00B050"/>
                </a:solidFill>
                <a:miter lim="800000"/>
              </a:ln>
              <a:effectLst/>
            </c:spPr>
            <c:extLst xmlns:c16r2="http://schemas.microsoft.com/office/drawing/2015/06/chart">
              <c:ext xmlns:c16="http://schemas.microsoft.com/office/drawing/2014/chart" uri="{C3380CC4-5D6E-409C-BE32-E72D297353CC}">
                <c16:uniqueId val="{00000003-42FB-4981-B129-69E3FE29906A}"/>
              </c:ext>
            </c:extLst>
          </c:dPt>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'cuadros de Resultados'!$D$34:$D$35</c:f>
              <c:strCache>
                <c:ptCount val="2"/>
                <c:pt idx="0">
                  <c:v>Dieta 1</c:v>
                </c:pt>
                <c:pt idx="1">
                  <c:v>Dieta 2</c:v>
                </c:pt>
              </c:strCache>
            </c:strRef>
          </c:cat>
          <c:val>
            <c:numRef>
              <c:f>'cuadros de Resultados'!$E$34:$E$35</c:f>
              <c:numCache>
                <c:formatCode>0.0</c:formatCode>
                <c:ptCount val="2"/>
                <c:pt idx="0">
                  <c:v>49.0901</c:v>
                </c:pt>
                <c:pt idx="1">
                  <c:v>60.115606936416185</c:v>
                </c:pt>
              </c:numCache>
            </c:numRef>
          </c:val>
          <c:extLst xmlns:c16r2="http://schemas.microsoft.com/office/drawing/2015/06/chart">
            <c:ext xmlns:c16="http://schemas.microsoft.com/office/drawing/2014/chart" uri="{C3380CC4-5D6E-409C-BE32-E72D297353CC}">
              <c16:uniqueId val="{00000004-42FB-4981-B129-69E3FE29906A}"/>
            </c:ext>
          </c:extLst>
        </c:ser>
        <c:dLbls>
          <c:dLblPos val="outEnd"/>
          <c:showLegendKey val="0"/>
          <c:showVal val="1"/>
          <c:showCatName val="0"/>
          <c:showSerName val="0"/>
          <c:showPercent val="0"/>
          <c:showBubbleSize val="0"/>
        </c:dLbls>
        <c:gapWidth val="227"/>
        <c:axId val="621596496"/>
        <c:axId val="621597056"/>
      </c:barChart>
      <c:catAx>
        <c:axId val="621596496"/>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621597056"/>
        <c:crosses val="autoZero"/>
        <c:auto val="1"/>
        <c:lblAlgn val="ctr"/>
        <c:lblOffset val="100"/>
        <c:noMultiLvlLbl val="0"/>
      </c:catAx>
      <c:valAx>
        <c:axId val="621597056"/>
        <c:scaling>
          <c:orientation val="minMax"/>
          <c:max val="70"/>
        </c:scaling>
        <c:delete val="0"/>
        <c:axPos val="b"/>
        <c:numFmt formatCode="0.0" sourceLinked="1"/>
        <c:majorTickMark val="none"/>
        <c:minorTickMark val="none"/>
        <c:tickLblPos val="nextTo"/>
        <c:spPr>
          <a:noFill/>
          <a:ln w="9525">
            <a:solidFill>
              <a:schemeClr val="tx1">
                <a:lumMod val="15000"/>
                <a:lumOff val="85000"/>
              </a:schemeClr>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crossAx val="6215964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C"/>
        </a:p>
      </c:txPr>
    </c:legend>
    <c:plotVisOnly val="1"/>
    <c:dispBlanksAs val="gap"/>
    <c:showDLblsOverMax val="0"/>
  </c:chart>
  <c:spPr>
    <a:noFill/>
    <a:ln>
      <a:noFill/>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bg1"/>
    </cs:fontRef>
    <cs:spPr>
      <a:solidFill>
        <a:schemeClr val="tx1">
          <a:lumMod val="35000"/>
          <a:lumOff val="65000"/>
        </a:schemeClr>
      </a:solidFill>
    </cs:spPr>
    <cs:defRPr sz="900"/>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1">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bg1"/>
    </cs:fontRef>
    <cs:spPr>
      <a:solidFill>
        <a:schemeClr val="tx1">
          <a:lumMod val="35000"/>
          <a:lumOff val="65000"/>
        </a:schemeClr>
      </a:solidFill>
    </cs:spPr>
    <cs:defRPr sz="900"/>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00" b="0" kern="1200" cap="none" spc="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4">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bg1"/>
    </cs:fontRef>
    <cs:spPr>
      <a:solidFill>
        <a:schemeClr val="tx1">
          <a:lumMod val="35000"/>
          <a:lumOff val="65000"/>
        </a:schemeClr>
      </a:solidFill>
    </cs:spPr>
    <cs:defRPr sz="900"/>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00" b="0" kern="1200" cap="none" spc="50" baseline="0"/>
  </cs:title>
  <cs:trendline>
    <cs:lnRef idx="0">
      <cs:styleClr val="auto"/>
    </cs:lnRef>
    <cs:fillRef idx="0"/>
    <cs:effectRef idx="0"/>
    <cs:fontRef idx="minor">
      <a:schemeClr val="dk1"/>
    </cs:fontRef>
    <cs:spPr>
      <a:ln w="19050" cap="rnd">
        <a:solidFill>
          <a:schemeClr val="phClr"/>
        </a:solidFill>
        <a:prstDash val="sysDot"/>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spPr>
      <a:ln w="9525">
        <a:solidFill>
          <a:schemeClr val="tx1">
            <a:lumMod val="15000"/>
            <a:lumOff val="85000"/>
          </a:schemeClr>
        </a:solid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4">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bg1"/>
    </cs:fontRef>
    <cs:spPr>
      <a:solidFill>
        <a:schemeClr val="tx1">
          <a:lumMod val="35000"/>
          <a:lumOff val="65000"/>
        </a:schemeClr>
      </a:solidFill>
    </cs:spPr>
    <cs:defRPr sz="900"/>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00" b="0" kern="1200" cap="none" spc="50" baseline="0"/>
  </cs:title>
  <cs:trendline>
    <cs:lnRef idx="0">
      <cs:styleClr val="auto"/>
    </cs:lnRef>
    <cs:fillRef idx="0"/>
    <cs:effectRef idx="0"/>
    <cs:fontRef idx="minor">
      <a:schemeClr val="dk1"/>
    </cs:fontRef>
    <cs:spPr>
      <a:ln w="19050" cap="rnd">
        <a:solidFill>
          <a:schemeClr val="phClr"/>
        </a:solidFill>
        <a:prstDash val="sysDot"/>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spPr>
      <a:ln w="9525">
        <a:solidFill>
          <a:schemeClr val="tx1">
            <a:lumMod val="15000"/>
            <a:lumOff val="85000"/>
          </a:schemeClr>
        </a:solid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24">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bg1"/>
    </cs:fontRef>
    <cs:spPr>
      <a:solidFill>
        <a:schemeClr val="tx1">
          <a:lumMod val="35000"/>
          <a:lumOff val="65000"/>
        </a:schemeClr>
      </a:solidFill>
    </cs:spPr>
    <cs:defRPr sz="900"/>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00" b="0" kern="1200" cap="none" spc="50" baseline="0"/>
  </cs:title>
  <cs:trendline>
    <cs:lnRef idx="0">
      <cs:styleClr val="auto"/>
    </cs:lnRef>
    <cs:fillRef idx="0"/>
    <cs:effectRef idx="0"/>
    <cs:fontRef idx="minor">
      <a:schemeClr val="dk1"/>
    </cs:fontRef>
    <cs:spPr>
      <a:ln w="19050" cap="rnd">
        <a:solidFill>
          <a:schemeClr val="phClr"/>
        </a:solidFill>
        <a:prstDash val="sysDot"/>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spPr>
      <a:ln w="9525">
        <a:solidFill>
          <a:schemeClr val="tx1">
            <a:lumMod val="15000"/>
            <a:lumOff val="85000"/>
          </a:schemeClr>
        </a:solid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4">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bg1"/>
    </cs:fontRef>
    <cs:spPr>
      <a:solidFill>
        <a:schemeClr val="tx1">
          <a:lumMod val="35000"/>
          <a:lumOff val="65000"/>
        </a:schemeClr>
      </a:solidFill>
    </cs:spPr>
    <cs:defRPr sz="900"/>
    <cs:bodyPr rot="0" spcFirstLastPara="1" vertOverflow="clip" horzOverflow="clip" vert="horz" wrap="square" lIns="36576" tIns="18288" rIns="36576" bIns="18288" anchor="ctr" anchorCtr="1">
      <a:spAutoFit/>
    </cs:bodyPr>
  </cs:dataLabelCallout>
  <cs:dataPoint>
    <cs:lnRef idx="0">
      <cs:styleClr val="auto"/>
    </cs:lnRef>
    <cs:fillRef idx="0"/>
    <cs:effectRef idx="0"/>
    <cs:fontRef idx="minor">
      <a:schemeClr val="dk1"/>
    </cs:fontRef>
    <cs:spPr>
      <a:noFill/>
      <a:ln w="25400" cap="flat" cmpd="sng" algn="ctr">
        <a:solidFill>
          <a:schemeClr val="phClr"/>
        </a:solidFill>
        <a:miter lim="800000"/>
      </a:ln>
    </cs:spPr>
  </cs:dataPoint>
  <cs:dataPoint3D>
    <cs:lnRef idx="0">
      <cs:styleClr val="auto"/>
    </cs:lnRef>
    <cs:fillRef idx="0">
      <cs:styleClr val="auto"/>
    </cs:fillRef>
    <cs:effectRef idx="0"/>
    <cs:fontRef idx="minor">
      <a:schemeClr val="dk1"/>
    </cs:fontRef>
    <cs:spPr>
      <a:ln w="19050" cap="flat" cmpd="sng" algn="ctr">
        <a:solidFill>
          <a:schemeClr val="phClr"/>
        </a:solidFill>
        <a:miter lim="800000"/>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ln w="19050" cap="rnd">
        <a:solidFill>
          <a:schemeClr val="phClr"/>
        </a:solidFill>
        <a:round/>
      </a:ln>
    </cs:spPr>
  </cs:dataPointMarker>
  <cs:dataPointMarkerLayout symbol="circle" size="6"/>
  <cs:dataPointWireframe>
    <cs:lnRef idx="0">
      <cs:styleClr val="auto"/>
    </cs:lnRef>
    <cs:fillRef idx="1"/>
    <cs:effectRef idx="0"/>
    <cs:fontRef idx="minor">
      <a:schemeClr val="tx1"/>
    </cs:fontRef>
    <cs:spPr>
      <a:ln w="9525">
        <a:solidFill>
          <a:schemeClr val="phClr"/>
        </a:solidFill>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tx1">
            <a:lumMod val="50000"/>
            <a:lumOff val="50000"/>
          </a:schemeClr>
        </a:solidFill>
        <a:round/>
      </a:ln>
    </cs:spPr>
  </cs:downBar>
  <cs:dropLine>
    <cs:lnRef idx="0"/>
    <cs:fillRef idx="0"/>
    <cs:effectRef idx="0"/>
    <cs:fontRef idx="minor">
      <a:schemeClr val="dk1"/>
    </cs:fontRef>
    <cs:spPr>
      <a:ln w="9525" cap="flat" cmpd="sng" algn="ctr">
        <a:solidFill>
          <a:schemeClr val="tx1">
            <a:lumMod val="35000"/>
            <a:lumOff val="65000"/>
          </a:schemeClr>
        </a:solidFill>
        <a:round/>
      </a:ln>
    </cs:spPr>
  </cs:dropLine>
  <cs:errorBar>
    <cs:lnRef idx="0"/>
    <cs:fillRef idx="0"/>
    <cs:effectRef idx="0"/>
    <cs:fontRef idx="minor">
      <a:schemeClr val="dk1"/>
    </cs:fontRef>
    <cs:spPr>
      <a:ln w="9525" cap="flat" cmpd="sng" algn="ctr">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a:solidFill>
          <a:schemeClr val="tx1">
            <a:lumMod val="15000"/>
            <a:lumOff val="85000"/>
          </a:schemeClr>
        </a:solidFill>
      </a:ln>
    </cs:spPr>
  </cs:gridlineMajor>
  <cs:gridlineMinor>
    <cs:lnRef idx="0"/>
    <cs:fillRef idx="0"/>
    <cs:effectRef idx="0"/>
    <cs:fontRef idx="minor">
      <a:schemeClr val="dk1"/>
    </cs:fontRef>
    <cs:spPr>
      <a:ln w="9525">
        <a:solidFill>
          <a:schemeClr val="tx1">
            <a:lumMod val="5000"/>
            <a:lumOff val="95000"/>
          </a:schemeClr>
        </a:solidFill>
      </a:ln>
    </cs:spPr>
  </cs:gridlineMinor>
  <cs:hiLoLine>
    <cs:lnRef idx="0"/>
    <cs:fillRef idx="0"/>
    <cs:effectRef idx="0"/>
    <cs:fontRef idx="minor">
      <a:schemeClr val="dk1"/>
    </cs:fontRef>
    <cs:spPr>
      <a:ln w="9525" cap="flat" cmpd="sng" algn="ctr">
        <a:solidFill>
          <a:schemeClr val="tx1">
            <a:lumMod val="35000"/>
            <a:lumOff val="65000"/>
          </a:schemeClr>
        </a:solidFill>
        <a:round/>
      </a:ln>
    </cs:spPr>
  </cs:hiLoLine>
  <cs:leaderLine>
    <cs:lnRef idx="0"/>
    <cs:fillRef idx="0"/>
    <cs:effectRef idx="0"/>
    <cs:fontRef idx="minor">
      <a:schemeClr val="dk1"/>
    </cs:fontRef>
    <cs:spPr>
      <a:ln w="9525" cap="flat" cmpd="sng" algn="ctr">
        <a:solidFill>
          <a:schemeClr val="tx1">
            <a:lumMod val="35000"/>
            <a:lumOff val="65000"/>
          </a:schemeClr>
        </a:solidFill>
        <a:round/>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00" b="0" kern="1200" cap="none" spc="50" baseline="0"/>
  </cs:title>
  <cs:trendline>
    <cs:lnRef idx="0">
      <cs:styleClr val="auto"/>
    </cs:lnRef>
    <cs:fillRef idx="0"/>
    <cs:effectRef idx="0"/>
    <cs:fontRef idx="minor">
      <a:schemeClr val="dk1"/>
    </cs:fontRef>
    <cs:spPr>
      <a:ln w="19050" cap="rnd">
        <a:solidFill>
          <a:schemeClr val="phClr"/>
        </a:solidFill>
        <a:prstDash val="sysDot"/>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cap="flat" cmpd="sng" algn="ctr">
        <a:solidFill>
          <a:schemeClr val="tx1">
            <a:lumMod val="50000"/>
            <a:lumOff val="50000"/>
          </a:schemeClr>
        </a:solidFill>
        <a:round/>
      </a:ln>
    </cs:spPr>
  </cs:upBar>
  <cs:valueAxis>
    <cs:lnRef idx="0"/>
    <cs:fillRef idx="0"/>
    <cs:effectRef idx="0"/>
    <cs:fontRef idx="minor">
      <a:schemeClr val="tx1">
        <a:lumMod val="50000"/>
        <a:lumOff val="50000"/>
      </a:schemeClr>
    </cs:fontRef>
    <cs:spPr>
      <a:ln w="9525">
        <a:solidFill>
          <a:schemeClr val="tx1">
            <a:lumMod val="15000"/>
            <a:lumOff val="85000"/>
          </a:schemeClr>
        </a:solidFill>
      </a:ln>
    </cs:spPr>
    <cs:defRPr sz="900"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C92BC3-44DD-4EC3-AB9B-54BCCE3A1916}" type="doc">
      <dgm:prSet loTypeId="urn:microsoft.com/office/officeart/2009/layout/ReverseList" loCatId="relationship" qsTypeId="urn:microsoft.com/office/officeart/2005/8/quickstyle/3d1" qsCatId="3D" csTypeId="urn:microsoft.com/office/officeart/2005/8/colors/colorful3" csCatId="colorful" phldr="1"/>
      <dgm:spPr/>
      <dgm:t>
        <a:bodyPr/>
        <a:lstStyle/>
        <a:p>
          <a:endParaRPr lang="es-EC"/>
        </a:p>
      </dgm:t>
    </dgm:pt>
    <dgm:pt modelId="{E8437007-0D52-4D40-B62E-D3E41A6F79D4}">
      <dgm:prSet phldrT="[Texto]" custT="1"/>
      <dgm:spPr/>
      <dgm:t>
        <a:bodyPr/>
        <a:lstStyle/>
        <a:p>
          <a:endParaRPr lang="es-EC" sz="2400" dirty="0" smtClean="0">
            <a:latin typeface="Iskoola Pota" panose="020B0502040204020203" pitchFamily="34" charset="0"/>
            <a:ea typeface="Arial" panose="020B0604020202020204" pitchFamily="34" charset="0"/>
            <a:cs typeface="Iskoola Pota" panose="020B0502040204020203" pitchFamily="34" charset="0"/>
          </a:endParaRPr>
        </a:p>
        <a:p>
          <a:r>
            <a:rPr lang="es-EC" sz="2800" dirty="0" smtClean="0">
              <a:latin typeface="Iskoola Pota" panose="020B0502040204020203" pitchFamily="34" charset="0"/>
              <a:ea typeface="Arial" panose="020B0604020202020204" pitchFamily="34" charset="0"/>
              <a:cs typeface="Iskoola Pota" panose="020B0502040204020203" pitchFamily="34" charset="0"/>
            </a:rPr>
            <a:t>El pollo campero por su origen genético es diferente al broiler, rústica, resistente a enfermedades, de crecimiento lento, puede ser criado en confinamiento y semi-cautiverio alimentado con acceso a potreros para pastoreo como alimentación complementaria, (Mena &amp; </a:t>
          </a:r>
          <a:r>
            <a:rPr lang="es-EC" sz="2800" dirty="0" err="1" smtClean="0">
              <a:latin typeface="Iskoola Pota" panose="020B0502040204020203" pitchFamily="34" charset="0"/>
              <a:ea typeface="Arial" panose="020B0604020202020204" pitchFamily="34" charset="0"/>
              <a:cs typeface="Iskoola Pota" panose="020B0502040204020203" pitchFamily="34" charset="0"/>
            </a:rPr>
            <a:t>Vinueza</a:t>
          </a:r>
          <a:r>
            <a:rPr lang="es-EC" sz="2800" dirty="0" smtClean="0">
              <a:latin typeface="Iskoola Pota" panose="020B0502040204020203" pitchFamily="34" charset="0"/>
              <a:ea typeface="Arial" panose="020B0604020202020204" pitchFamily="34" charset="0"/>
              <a:cs typeface="Iskoola Pota" panose="020B0502040204020203" pitchFamily="34" charset="0"/>
            </a:rPr>
            <a:t>, 2013).</a:t>
          </a:r>
          <a:endParaRPr lang="es-EC" sz="2800" dirty="0">
            <a:latin typeface="Iskoola Pota" panose="020B0502040204020203" pitchFamily="34" charset="0"/>
            <a:cs typeface="Iskoola Pota" panose="020B0502040204020203" pitchFamily="34" charset="0"/>
          </a:endParaRPr>
        </a:p>
      </dgm:t>
    </dgm:pt>
    <dgm:pt modelId="{8EE8CBF7-5F83-4753-BB41-A5336172FC65}" type="parTrans" cxnId="{F65EFB34-D52C-4FCC-AC61-4ABD7112264C}">
      <dgm:prSet/>
      <dgm:spPr/>
      <dgm:t>
        <a:bodyPr/>
        <a:lstStyle/>
        <a:p>
          <a:endParaRPr lang="es-EC" sz="2400">
            <a:latin typeface="Iskoola Pota" panose="020B0502040204020203" pitchFamily="34" charset="0"/>
            <a:cs typeface="Iskoola Pota" panose="020B0502040204020203" pitchFamily="34" charset="0"/>
          </a:endParaRPr>
        </a:p>
      </dgm:t>
    </dgm:pt>
    <dgm:pt modelId="{D9773213-B7FD-4F12-AB76-A220F9810637}" type="sibTrans" cxnId="{F65EFB34-D52C-4FCC-AC61-4ABD7112264C}">
      <dgm:prSet/>
      <dgm:spPr/>
      <dgm:t>
        <a:bodyPr/>
        <a:lstStyle/>
        <a:p>
          <a:endParaRPr lang="es-EC" sz="2400">
            <a:latin typeface="Iskoola Pota" panose="020B0502040204020203" pitchFamily="34" charset="0"/>
            <a:cs typeface="Iskoola Pota" panose="020B0502040204020203" pitchFamily="34" charset="0"/>
          </a:endParaRPr>
        </a:p>
      </dgm:t>
    </dgm:pt>
    <dgm:pt modelId="{D0169227-9A43-4877-A967-4240A6C7022A}">
      <dgm:prSet phldrT="[Texto]" custT="1"/>
      <dgm:spPr>
        <a:blipFill rotWithShape="0">
          <a:blip xmlns:r="http://schemas.openxmlformats.org/officeDocument/2006/relationships" r:embed="rId1"/>
          <a:stretch>
            <a:fillRect/>
          </a:stretch>
        </a:blipFill>
      </dgm:spPr>
      <dgm:t>
        <a:bodyPr/>
        <a:lstStyle/>
        <a:p>
          <a:r>
            <a:rPr lang="es-EC" sz="1800" dirty="0" smtClean="0">
              <a:latin typeface="Iskoola Pota" panose="020B0502040204020203" pitchFamily="34" charset="0"/>
              <a:cs typeface="Iskoola Pota" panose="020B0502040204020203" pitchFamily="34" charset="0"/>
            </a:rPr>
            <a:t> </a:t>
          </a:r>
          <a:endParaRPr lang="es-EC" sz="1800" dirty="0">
            <a:latin typeface="Iskoola Pota" panose="020B0502040204020203" pitchFamily="34" charset="0"/>
            <a:cs typeface="Iskoola Pota" panose="020B0502040204020203" pitchFamily="34" charset="0"/>
          </a:endParaRPr>
        </a:p>
      </dgm:t>
    </dgm:pt>
    <dgm:pt modelId="{857F6BEF-5229-4DA6-BB73-6EBD6A29CCD1}" type="parTrans" cxnId="{0AA713CC-E92F-408D-A8B7-F112E94ADC8A}">
      <dgm:prSet/>
      <dgm:spPr/>
      <dgm:t>
        <a:bodyPr/>
        <a:lstStyle/>
        <a:p>
          <a:endParaRPr lang="es-EC" sz="2400">
            <a:latin typeface="Iskoola Pota" panose="020B0502040204020203" pitchFamily="34" charset="0"/>
            <a:cs typeface="Iskoola Pota" panose="020B0502040204020203" pitchFamily="34" charset="0"/>
          </a:endParaRPr>
        </a:p>
      </dgm:t>
    </dgm:pt>
    <dgm:pt modelId="{B84D8C99-EB85-4648-917D-96379A9C651F}" type="sibTrans" cxnId="{0AA713CC-E92F-408D-A8B7-F112E94ADC8A}">
      <dgm:prSet/>
      <dgm:spPr/>
      <dgm:t>
        <a:bodyPr/>
        <a:lstStyle/>
        <a:p>
          <a:endParaRPr lang="es-EC" sz="2400">
            <a:latin typeface="Iskoola Pota" panose="020B0502040204020203" pitchFamily="34" charset="0"/>
            <a:cs typeface="Iskoola Pota" panose="020B0502040204020203" pitchFamily="34" charset="0"/>
          </a:endParaRPr>
        </a:p>
      </dgm:t>
    </dgm:pt>
    <dgm:pt modelId="{6A7D9E0C-A6E7-4213-AC75-AE524272B3E9}" type="pres">
      <dgm:prSet presAssocID="{24C92BC3-44DD-4EC3-AB9B-54BCCE3A1916}" presName="Name0" presStyleCnt="0">
        <dgm:presLayoutVars>
          <dgm:chMax val="2"/>
          <dgm:chPref val="2"/>
          <dgm:animLvl val="lvl"/>
        </dgm:presLayoutVars>
      </dgm:prSet>
      <dgm:spPr/>
      <dgm:t>
        <a:bodyPr/>
        <a:lstStyle/>
        <a:p>
          <a:endParaRPr lang="es-EC"/>
        </a:p>
      </dgm:t>
    </dgm:pt>
    <dgm:pt modelId="{DABA2779-C1FC-4B0E-BA81-EC91BDCB4AA7}" type="pres">
      <dgm:prSet presAssocID="{24C92BC3-44DD-4EC3-AB9B-54BCCE3A1916}" presName="LeftText" presStyleLbl="revTx" presStyleIdx="0" presStyleCnt="0">
        <dgm:presLayoutVars>
          <dgm:bulletEnabled val="1"/>
        </dgm:presLayoutVars>
      </dgm:prSet>
      <dgm:spPr/>
      <dgm:t>
        <a:bodyPr/>
        <a:lstStyle/>
        <a:p>
          <a:endParaRPr lang="es-EC"/>
        </a:p>
      </dgm:t>
    </dgm:pt>
    <dgm:pt modelId="{6F94859E-1563-4807-A4C8-4C0F95B04BB2}" type="pres">
      <dgm:prSet presAssocID="{24C92BC3-44DD-4EC3-AB9B-54BCCE3A1916}" presName="LeftNode" presStyleLbl="bgImgPlace1" presStyleIdx="0" presStyleCnt="2" custScaleX="375900" custScaleY="139700" custLinFactX="-3209" custLinFactNeighborX="-100000" custLinFactNeighborY="7915">
        <dgm:presLayoutVars>
          <dgm:chMax val="2"/>
          <dgm:chPref val="2"/>
        </dgm:presLayoutVars>
      </dgm:prSet>
      <dgm:spPr/>
      <dgm:t>
        <a:bodyPr/>
        <a:lstStyle/>
        <a:p>
          <a:endParaRPr lang="es-EC"/>
        </a:p>
      </dgm:t>
    </dgm:pt>
    <dgm:pt modelId="{F6598F0C-AC31-476B-A898-AE0B905851A7}" type="pres">
      <dgm:prSet presAssocID="{24C92BC3-44DD-4EC3-AB9B-54BCCE3A1916}" presName="RightText" presStyleLbl="revTx" presStyleIdx="0" presStyleCnt="0">
        <dgm:presLayoutVars>
          <dgm:bulletEnabled val="1"/>
        </dgm:presLayoutVars>
      </dgm:prSet>
      <dgm:spPr/>
      <dgm:t>
        <a:bodyPr/>
        <a:lstStyle/>
        <a:p>
          <a:endParaRPr lang="es-EC"/>
        </a:p>
      </dgm:t>
    </dgm:pt>
    <dgm:pt modelId="{9F46F044-0251-4369-AAD4-4A871F4D6648}" type="pres">
      <dgm:prSet presAssocID="{24C92BC3-44DD-4EC3-AB9B-54BCCE3A1916}" presName="RightNode" presStyleLbl="bgImgPlace1" presStyleIdx="1" presStyleCnt="2" custScaleX="215636" custScaleY="134819" custLinFactX="13226" custLinFactNeighborX="100000" custLinFactNeighborY="7032">
        <dgm:presLayoutVars>
          <dgm:chMax val="0"/>
          <dgm:chPref val="0"/>
        </dgm:presLayoutVars>
      </dgm:prSet>
      <dgm:spPr/>
      <dgm:t>
        <a:bodyPr/>
        <a:lstStyle/>
        <a:p>
          <a:endParaRPr lang="es-EC"/>
        </a:p>
      </dgm:t>
    </dgm:pt>
    <dgm:pt modelId="{E5E7C7A5-8766-4AD2-9321-36E8898F997C}" type="pres">
      <dgm:prSet presAssocID="{24C92BC3-44DD-4EC3-AB9B-54BCCE3A1916}" presName="TopArrow" presStyleLbl="node1" presStyleIdx="0" presStyleCnt="2" custLinFactNeighborX="28178" custLinFactNeighborY="-25097"/>
      <dgm:spPr/>
    </dgm:pt>
    <dgm:pt modelId="{DEE9BDD2-A92E-4FD4-AFDF-49F14F4C2BD0}" type="pres">
      <dgm:prSet presAssocID="{24C92BC3-44DD-4EC3-AB9B-54BCCE3A1916}" presName="BottomArrow" presStyleLbl="node1" presStyleIdx="1" presStyleCnt="2" custLinFactNeighborX="50632" custLinFactNeighborY="51956"/>
      <dgm:spPr/>
    </dgm:pt>
  </dgm:ptLst>
  <dgm:cxnLst>
    <dgm:cxn modelId="{8984D5D9-B264-429B-806B-41A01599A33E}" type="presOf" srcId="{E8437007-0D52-4D40-B62E-D3E41A6F79D4}" destId="{6F94859E-1563-4807-A4C8-4C0F95B04BB2}" srcOrd="1" destOrd="0" presId="urn:microsoft.com/office/officeart/2009/layout/ReverseList"/>
    <dgm:cxn modelId="{F65EFB34-D52C-4FCC-AC61-4ABD7112264C}" srcId="{24C92BC3-44DD-4EC3-AB9B-54BCCE3A1916}" destId="{E8437007-0D52-4D40-B62E-D3E41A6F79D4}" srcOrd="0" destOrd="0" parTransId="{8EE8CBF7-5F83-4753-BB41-A5336172FC65}" sibTransId="{D9773213-B7FD-4F12-AB76-A220F9810637}"/>
    <dgm:cxn modelId="{750D3F98-1B93-4CFB-9AEC-B2158F5C5A67}" type="presOf" srcId="{24C92BC3-44DD-4EC3-AB9B-54BCCE3A1916}" destId="{6A7D9E0C-A6E7-4213-AC75-AE524272B3E9}" srcOrd="0" destOrd="0" presId="urn:microsoft.com/office/officeart/2009/layout/ReverseList"/>
    <dgm:cxn modelId="{CECE2044-6DBF-4014-8C1A-1DFFCA45F0A6}" type="presOf" srcId="{E8437007-0D52-4D40-B62E-D3E41A6F79D4}" destId="{DABA2779-C1FC-4B0E-BA81-EC91BDCB4AA7}" srcOrd="0" destOrd="0" presId="urn:microsoft.com/office/officeart/2009/layout/ReverseList"/>
    <dgm:cxn modelId="{0AA713CC-E92F-408D-A8B7-F112E94ADC8A}" srcId="{24C92BC3-44DD-4EC3-AB9B-54BCCE3A1916}" destId="{D0169227-9A43-4877-A967-4240A6C7022A}" srcOrd="1" destOrd="0" parTransId="{857F6BEF-5229-4DA6-BB73-6EBD6A29CCD1}" sibTransId="{B84D8C99-EB85-4648-917D-96379A9C651F}"/>
    <dgm:cxn modelId="{118D5605-F43B-4DFE-BA09-D7FCF30DD390}" type="presOf" srcId="{D0169227-9A43-4877-A967-4240A6C7022A}" destId="{F6598F0C-AC31-476B-A898-AE0B905851A7}" srcOrd="0" destOrd="0" presId="urn:microsoft.com/office/officeart/2009/layout/ReverseList"/>
    <dgm:cxn modelId="{D77966C2-40E0-4820-8462-D333C690A40A}" type="presOf" srcId="{D0169227-9A43-4877-A967-4240A6C7022A}" destId="{9F46F044-0251-4369-AAD4-4A871F4D6648}" srcOrd="1" destOrd="0" presId="urn:microsoft.com/office/officeart/2009/layout/ReverseList"/>
    <dgm:cxn modelId="{2986CCF2-51E9-4702-B008-A63A01318D20}" type="presParOf" srcId="{6A7D9E0C-A6E7-4213-AC75-AE524272B3E9}" destId="{DABA2779-C1FC-4B0E-BA81-EC91BDCB4AA7}" srcOrd="0" destOrd="0" presId="urn:microsoft.com/office/officeart/2009/layout/ReverseList"/>
    <dgm:cxn modelId="{09D71EFB-E9A3-42F3-8174-24BD11E02336}" type="presParOf" srcId="{6A7D9E0C-A6E7-4213-AC75-AE524272B3E9}" destId="{6F94859E-1563-4807-A4C8-4C0F95B04BB2}" srcOrd="1" destOrd="0" presId="urn:microsoft.com/office/officeart/2009/layout/ReverseList"/>
    <dgm:cxn modelId="{EE7CE077-A943-4B70-8519-335DEB0F3D93}" type="presParOf" srcId="{6A7D9E0C-A6E7-4213-AC75-AE524272B3E9}" destId="{F6598F0C-AC31-476B-A898-AE0B905851A7}" srcOrd="2" destOrd="0" presId="urn:microsoft.com/office/officeart/2009/layout/ReverseList"/>
    <dgm:cxn modelId="{A196DED1-2234-4CE3-BF30-22CB2D7197DA}" type="presParOf" srcId="{6A7D9E0C-A6E7-4213-AC75-AE524272B3E9}" destId="{9F46F044-0251-4369-AAD4-4A871F4D6648}" srcOrd="3" destOrd="0" presId="urn:microsoft.com/office/officeart/2009/layout/ReverseList"/>
    <dgm:cxn modelId="{1D6BE45A-6543-43CB-86CC-C2BAFF6D46B4}" type="presParOf" srcId="{6A7D9E0C-A6E7-4213-AC75-AE524272B3E9}" destId="{E5E7C7A5-8766-4AD2-9321-36E8898F997C}" srcOrd="4" destOrd="0" presId="urn:microsoft.com/office/officeart/2009/layout/ReverseList"/>
    <dgm:cxn modelId="{3BDEDF68-1EB7-4E24-9A83-7F461AFFA8E0}" type="presParOf" srcId="{6A7D9E0C-A6E7-4213-AC75-AE524272B3E9}" destId="{DEE9BDD2-A92E-4FD4-AFDF-49F14F4C2BD0}" srcOrd="5" destOrd="0" presId="urn:microsoft.com/office/officeart/2009/layout/Revers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0D4DC-D3D0-4CE3-A993-E9EAF1B2CA7A}" type="datetimeFigureOut">
              <a:rPr lang="es-EC" smtClean="0"/>
              <a:t>08/09/2021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5FF02B-DE30-472E-AC92-833B7CC107FA}" type="slidenum">
              <a:rPr lang="es-EC" smtClean="0"/>
              <a:t>‹Nº›</a:t>
            </a:fld>
            <a:endParaRPr lang="es-EC"/>
          </a:p>
        </p:txBody>
      </p:sp>
    </p:spTree>
    <p:extLst>
      <p:ext uri="{BB962C8B-B14F-4D97-AF65-F5344CB8AC3E}">
        <p14:creationId xmlns:p14="http://schemas.microsoft.com/office/powerpoint/2010/main" val="4123875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215FF02B-DE30-472E-AC92-833B7CC107FA}" type="slidenum">
              <a:rPr lang="es-EC" smtClean="0"/>
              <a:t>1</a:t>
            </a:fld>
            <a:endParaRPr lang="es-EC"/>
          </a:p>
        </p:txBody>
      </p:sp>
    </p:spTree>
    <p:extLst>
      <p:ext uri="{BB962C8B-B14F-4D97-AF65-F5344CB8AC3E}">
        <p14:creationId xmlns:p14="http://schemas.microsoft.com/office/powerpoint/2010/main" val="2443877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Con base en el ADEVA, al finalizar el ensayo se observa (Figura 9) que el IP de las aves alimentadas con la dieta 2 es mayor (p&lt;0,0001). Las aves sustentadas con la dieta 2 terminaron con un IP 22% mayor. Por lo tanto, se rechaza la hipótesis nula, de que la inclusión de hoja de nacedero no influye en el Índice de Productividad del pollo campero.  </a:t>
            </a:r>
          </a:p>
          <a:p>
            <a:r>
              <a:rPr lang="es-EC" sz="1200" kern="1200" dirty="0" smtClean="0">
                <a:solidFill>
                  <a:schemeClr val="tx1"/>
                </a:solidFill>
                <a:effectLst/>
                <a:latin typeface="+mn-lt"/>
                <a:ea typeface="+mn-ea"/>
                <a:cs typeface="+mn-cs"/>
              </a:rPr>
              <a:t>Según los resultados presentados en la figura 9, la dieta 2 (60,11), es la más conveniente para el productor, debido a que expresan la eficiencia obtenida con relación a la conversión alimenticia (Medina, González, Daza, Restrepo &amp; Barahona, 2014), cabe recalcar que al no existir valores comparables, se puede mantener como idea base con los valores establecidos por la línea genética Ross 308, la cual es de 83,  siendo estas aves de crecimiento y engorde rápido (</a:t>
            </a:r>
            <a:r>
              <a:rPr lang="es-EC" sz="1200" kern="1200" dirty="0" err="1" smtClean="0">
                <a:solidFill>
                  <a:schemeClr val="tx1"/>
                </a:solidFill>
                <a:effectLst/>
                <a:latin typeface="+mn-lt"/>
                <a:ea typeface="+mn-ea"/>
                <a:cs typeface="+mn-cs"/>
              </a:rPr>
              <a:t>Aviagen</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Group</a:t>
            </a:r>
            <a:r>
              <a:rPr lang="es-EC" sz="1200" kern="1200" dirty="0" smtClean="0">
                <a:solidFill>
                  <a:schemeClr val="tx1"/>
                </a:solidFill>
                <a:effectLst/>
                <a:latin typeface="+mn-lt"/>
                <a:ea typeface="+mn-ea"/>
                <a:cs typeface="+mn-cs"/>
              </a:rPr>
              <a:t>, 2012), por otra parte, la línea Cobb 500, alimentada bajo una dieta mixta entre balanceado y vegetales, mantiene un índice de productividad de 72,22 a la quinta semana de crecimiento (Solís, 2013), mientras que los pollos camperos del estudio fueron evaluados,  a la semana ocho de edad, pero se diferencian por la genética en el aumento de la masa corporal, directamente influida por el tipo de alimentación (</a:t>
            </a:r>
            <a:r>
              <a:rPr lang="es-EC" sz="1200" kern="1200" dirty="0" err="1" smtClean="0">
                <a:solidFill>
                  <a:schemeClr val="tx1"/>
                </a:solidFill>
                <a:effectLst/>
                <a:latin typeface="+mn-lt"/>
                <a:ea typeface="+mn-ea"/>
                <a:cs typeface="+mn-cs"/>
              </a:rPr>
              <a:t>Gange</a:t>
            </a:r>
            <a:r>
              <a:rPr lang="es-EC" sz="1200" kern="1200" dirty="0" smtClean="0">
                <a:solidFill>
                  <a:schemeClr val="tx1"/>
                </a:solidFill>
                <a:effectLst/>
                <a:latin typeface="+mn-lt"/>
                <a:ea typeface="+mn-ea"/>
                <a:cs typeface="+mn-cs"/>
              </a:rPr>
              <a:t>, Almada, </a:t>
            </a:r>
            <a:r>
              <a:rPr lang="es-EC" sz="1200" kern="1200" dirty="0" err="1" smtClean="0">
                <a:solidFill>
                  <a:schemeClr val="tx1"/>
                </a:solidFill>
                <a:effectLst/>
                <a:latin typeface="+mn-lt"/>
                <a:ea typeface="+mn-ea"/>
                <a:cs typeface="+mn-cs"/>
              </a:rPr>
              <a:t>Alaluf</a:t>
            </a:r>
            <a:r>
              <a:rPr lang="es-EC" sz="1200" kern="1200" dirty="0" smtClean="0">
                <a:solidFill>
                  <a:schemeClr val="tx1"/>
                </a:solidFill>
                <a:effectLst/>
                <a:latin typeface="+mn-lt"/>
                <a:ea typeface="+mn-ea"/>
                <a:cs typeface="+mn-cs"/>
              </a:rPr>
              <a:t> &amp; Ferrari, 2019). </a:t>
            </a:r>
          </a:p>
          <a:p>
            <a:endParaRPr lang="es-EC" dirty="0"/>
          </a:p>
        </p:txBody>
      </p:sp>
      <p:sp>
        <p:nvSpPr>
          <p:cNvPr id="4" name="Marcador de número de diapositiva 3"/>
          <p:cNvSpPr>
            <a:spLocks noGrp="1"/>
          </p:cNvSpPr>
          <p:nvPr>
            <p:ph type="sldNum" sz="quarter" idx="10"/>
          </p:nvPr>
        </p:nvSpPr>
        <p:spPr/>
        <p:txBody>
          <a:bodyPr/>
          <a:lstStyle/>
          <a:p>
            <a:fld id="{215FF02B-DE30-472E-AC92-833B7CC107FA}" type="slidenum">
              <a:rPr lang="es-EC" smtClean="0"/>
              <a:t>20</a:t>
            </a:fld>
            <a:endParaRPr lang="es-EC"/>
          </a:p>
        </p:txBody>
      </p:sp>
    </p:spTree>
    <p:extLst>
      <p:ext uri="{BB962C8B-B14F-4D97-AF65-F5344CB8AC3E}">
        <p14:creationId xmlns:p14="http://schemas.microsoft.com/office/powerpoint/2010/main" val="3533425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presente trabajo muestra un análisis económico de la implementación de un programa de nutrición alternativa en aves de engorde, la misma tiene una gran importancia para el mediano y pequeño avicultor. Por lo tanto, la dieta 1 mostro una mayor rentabilidad económica (22%) y con una utilidad neta 30$ mayor a la obtenida por la dieta 2, de todas maneras, aún quedan varias insuficiencias hacia las cuales se encaminan recomendaciones para la inclusión de hojas de nacedero en la dieta de los pollos camperos y ayuden a mejorar los resultados obtenidos.</a:t>
            </a:r>
          </a:p>
          <a:p>
            <a:endParaRPr lang="es-EC" dirty="0"/>
          </a:p>
        </p:txBody>
      </p:sp>
      <p:sp>
        <p:nvSpPr>
          <p:cNvPr id="4" name="Marcador de número de diapositiva 3"/>
          <p:cNvSpPr>
            <a:spLocks noGrp="1"/>
          </p:cNvSpPr>
          <p:nvPr>
            <p:ph type="sldNum" sz="quarter" idx="10"/>
          </p:nvPr>
        </p:nvSpPr>
        <p:spPr/>
        <p:txBody>
          <a:bodyPr/>
          <a:lstStyle/>
          <a:p>
            <a:fld id="{215FF02B-DE30-472E-AC92-833B7CC107FA}" type="slidenum">
              <a:rPr lang="es-EC" smtClean="0"/>
              <a:t>21</a:t>
            </a:fld>
            <a:endParaRPr lang="es-EC"/>
          </a:p>
        </p:txBody>
      </p:sp>
    </p:spTree>
    <p:extLst>
      <p:ext uri="{BB962C8B-B14F-4D97-AF65-F5344CB8AC3E}">
        <p14:creationId xmlns:p14="http://schemas.microsoft.com/office/powerpoint/2010/main" val="1630868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215FF02B-DE30-472E-AC92-833B7CC107FA}" type="slidenum">
              <a:rPr lang="es-EC" smtClean="0"/>
              <a:t>3</a:t>
            </a:fld>
            <a:endParaRPr lang="es-EC"/>
          </a:p>
        </p:txBody>
      </p:sp>
    </p:spTree>
    <p:extLst>
      <p:ext uri="{BB962C8B-B14F-4D97-AF65-F5344CB8AC3E}">
        <p14:creationId xmlns:p14="http://schemas.microsoft.com/office/powerpoint/2010/main" val="91357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4000" dirty="0" smtClean="0">
                <a:solidFill>
                  <a:srgbClr val="FF0000"/>
                </a:solidFill>
                <a:latin typeface="Arial" panose="020B0604020202020204" pitchFamily="34" charset="0"/>
                <a:ea typeface="Arial" panose="020B0604020202020204" pitchFamily="34" charset="0"/>
                <a:cs typeface="Calibri" panose="020F0502020204030204" pitchFamily="34" charset="0"/>
              </a:rPr>
              <a:t>Esta variable se registró en kg de </a:t>
            </a:r>
            <a:r>
              <a:rPr lang="es-EC" sz="4800" dirty="0" smtClean="0">
                <a:solidFill>
                  <a:srgbClr val="FF0000"/>
                </a:solidFill>
                <a:latin typeface="Arial" panose="020B0604020202020204" pitchFamily="34" charset="0"/>
                <a:ea typeface="Arial" panose="020B0604020202020204" pitchFamily="34" charset="0"/>
                <a:cs typeface="Calibri" panose="020F0502020204030204" pitchFamily="34" charset="0"/>
              </a:rPr>
              <a:t>forma semanal en cada </a:t>
            </a:r>
            <a:r>
              <a:rPr lang="es-EC" sz="4000" dirty="0" smtClean="0">
                <a:solidFill>
                  <a:srgbClr val="FF0000"/>
                </a:solidFill>
                <a:latin typeface="Arial" panose="020B0604020202020204" pitchFamily="34" charset="0"/>
                <a:ea typeface="Arial" panose="020B0604020202020204" pitchFamily="34" charset="0"/>
                <a:cs typeface="Calibri" panose="020F0502020204030204" pitchFamily="34" charset="0"/>
              </a:rPr>
              <a:t>unidad experimental.</a:t>
            </a:r>
            <a:endParaRPr lang="es-EC" sz="40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endParaRPr lang="es-EC" dirty="0"/>
          </a:p>
        </p:txBody>
      </p:sp>
      <p:sp>
        <p:nvSpPr>
          <p:cNvPr id="4" name="Marcador de número de diapositiva 3"/>
          <p:cNvSpPr>
            <a:spLocks noGrp="1"/>
          </p:cNvSpPr>
          <p:nvPr>
            <p:ph type="sldNum" sz="quarter" idx="10"/>
          </p:nvPr>
        </p:nvSpPr>
        <p:spPr/>
        <p:txBody>
          <a:bodyPr/>
          <a:lstStyle/>
          <a:p>
            <a:fld id="{215FF02B-DE30-472E-AC92-833B7CC107FA}" type="slidenum">
              <a:rPr lang="es-EC" smtClean="0"/>
              <a:t>11</a:t>
            </a:fld>
            <a:endParaRPr lang="es-EC"/>
          </a:p>
        </p:txBody>
      </p:sp>
    </p:spTree>
    <p:extLst>
      <p:ext uri="{BB962C8B-B14F-4D97-AF65-F5344CB8AC3E}">
        <p14:creationId xmlns:p14="http://schemas.microsoft.com/office/powerpoint/2010/main" val="30825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solidFill>
                  <a:srgbClr val="000000"/>
                </a:solidFill>
                <a:latin typeface="Arial" panose="020B0604020202020204" pitchFamily="34" charset="0"/>
                <a:ea typeface="Arial" panose="020B0604020202020204" pitchFamily="34" charset="0"/>
                <a:cs typeface="Calibri" panose="020F0502020204030204" pitchFamily="34" charset="0"/>
              </a:rPr>
              <a:t>El consumo de alimento se registró en gramos de forma diaria, se aplicó en base a la cantidad de pollos en cada jaula</a:t>
            </a:r>
            <a:endParaRPr lang="es-EC" dirty="0"/>
          </a:p>
        </p:txBody>
      </p:sp>
      <p:sp>
        <p:nvSpPr>
          <p:cNvPr id="4" name="Marcador de número de diapositiva 3"/>
          <p:cNvSpPr>
            <a:spLocks noGrp="1"/>
          </p:cNvSpPr>
          <p:nvPr>
            <p:ph type="sldNum" sz="quarter" idx="10"/>
          </p:nvPr>
        </p:nvSpPr>
        <p:spPr/>
        <p:txBody>
          <a:bodyPr/>
          <a:lstStyle/>
          <a:p>
            <a:fld id="{215FF02B-DE30-472E-AC92-833B7CC107FA}" type="slidenum">
              <a:rPr lang="es-EC" smtClean="0"/>
              <a:t>12</a:t>
            </a:fld>
            <a:endParaRPr lang="es-EC"/>
          </a:p>
        </p:txBody>
      </p:sp>
    </p:spTree>
    <p:extLst>
      <p:ext uri="{BB962C8B-B14F-4D97-AF65-F5344CB8AC3E}">
        <p14:creationId xmlns:p14="http://schemas.microsoft.com/office/powerpoint/2010/main" val="202071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Con base en el ADEVA con medida repetida en el tiempo, se observa (Figura 4) que el peso vivo de las aves cambió conforme avanzaron las semanas de engorde, pero dependió de la dieta (p&lt;0,0001). Las aves iniciaron el ensayo con similar peso vivo, a partir de la semana tres en adelante se empezó a notar diferencia, los animales alimentados con balanceado tuvieron 30% mayor peso vivo al finalizar el ensayo. El coeficiente de variación fue del 5,53% dicho porcentaje se encuentra dentro de los parámetros aceptados.</a:t>
            </a:r>
          </a:p>
          <a:p>
            <a:r>
              <a:rPr lang="es-EC" sz="1200" kern="1200" dirty="0" smtClean="0">
                <a:solidFill>
                  <a:schemeClr val="tx1"/>
                </a:solidFill>
                <a:effectLst/>
                <a:latin typeface="+mn-lt"/>
                <a:ea typeface="+mn-ea"/>
                <a:cs typeface="+mn-cs"/>
              </a:rPr>
              <a:t>Según los resultados obtenidos en la presente investigación, las dietas 1 y 2, han generado los pesos de 2,4 y 1,8 kg respectivamente (Figura 4), a la semana 8 de engorde, estos pesos sin importar la dieta aplicada, lograron ser mejores que la establecida en la ficha técnica de IIA (2012), quienes mencionan que este tipo de ave, fue creada para una alimentación alternativa, en la cual el peso aproximado a las semanas ocho y nueve, debe oscilar entre 1,4 y 1,6kg. Mientras en un estudio generado por García (2005), en donde comparaba la crianza de pollos Camperos, de forma intensiva y extensiva, con una dieta mixta (balanceado y pastura) logró obtener 2,5 y 2 kg respectivamente a las 8 y 11 semanas consecuentemente, con ello se corrobora la lenta ganancia de peso que tiene este tipo de ave, según su genética (Casanovas &amp; Rodríguez, 2016). </a:t>
            </a:r>
          </a:p>
          <a:p>
            <a:r>
              <a:rPr lang="es-EC" sz="1200" kern="1200" dirty="0" smtClean="0">
                <a:solidFill>
                  <a:schemeClr val="tx1"/>
                </a:solidFill>
                <a:effectLst/>
                <a:latin typeface="+mn-lt"/>
                <a:ea typeface="+mn-ea"/>
                <a:cs typeface="+mn-cs"/>
              </a:rPr>
              <a:t>Cabe recalcar que la dieta 2, provocó menor peso vivo en los animales evaluados, como consecuencia del uso alternativo de las hojas de nacedero a razón de que esta especie vegetativa es una planta proteica baja en energía y con baja digestibilidad (Espinoza J, 2016).</a:t>
            </a:r>
          </a:p>
          <a:p>
            <a:endParaRPr lang="es-EC" dirty="0"/>
          </a:p>
        </p:txBody>
      </p:sp>
      <p:sp>
        <p:nvSpPr>
          <p:cNvPr id="4" name="Marcador de número de diapositiva 3"/>
          <p:cNvSpPr>
            <a:spLocks noGrp="1"/>
          </p:cNvSpPr>
          <p:nvPr>
            <p:ph type="sldNum" sz="quarter" idx="10"/>
          </p:nvPr>
        </p:nvSpPr>
        <p:spPr/>
        <p:txBody>
          <a:bodyPr/>
          <a:lstStyle/>
          <a:p>
            <a:fld id="{215FF02B-DE30-472E-AC92-833B7CC107FA}" type="slidenum">
              <a:rPr lang="es-EC" smtClean="0"/>
              <a:t>15</a:t>
            </a:fld>
            <a:endParaRPr lang="es-EC"/>
          </a:p>
        </p:txBody>
      </p:sp>
    </p:spTree>
    <p:extLst>
      <p:ext uri="{BB962C8B-B14F-4D97-AF65-F5344CB8AC3E}">
        <p14:creationId xmlns:p14="http://schemas.microsoft.com/office/powerpoint/2010/main" val="21578430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Con base en el ADEVA con medida repetida en el tiempo, se observa (Figura 5) que el consumo de las dietas, fueron diferentes conforme avanzaron las semanas de engorde, pero dependió de la dieta (p&lt;0,0001). El consumo de la dieta 2 desde la semana uno en adelante fue más baja, los animales que se alimentaron con balanceado tuvieron un mayor consumo al terminar el ensayo. El coeficiente de variación fue del 3,84%.</a:t>
            </a:r>
          </a:p>
          <a:p>
            <a:endParaRPr lang="es-EC" dirty="0" smtClean="0"/>
          </a:p>
          <a:p>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Como se ha evidenciado en la figura 5, el consumo de alimento diario de la dieta 1 y 2, fue de 161,2 y 94,2 g/día a la quinta semana respectivamente, según Casanovas y Rodríguez (2016), el consumo diario promedio alimenticio de los pollos Camperos es de 145,49g, con lo que se afirma que el manejo aplicado en la presente investigación fue favorable en la dieta 1 (</a:t>
            </a:r>
            <a:r>
              <a:rPr lang="es-EC" sz="1200" kern="1200" dirty="0" err="1" smtClean="0">
                <a:solidFill>
                  <a:schemeClr val="tx1"/>
                </a:solidFill>
                <a:effectLst/>
                <a:latin typeface="+mn-lt"/>
                <a:ea typeface="+mn-ea"/>
                <a:cs typeface="+mn-cs"/>
              </a:rPr>
              <a:t>Dottavio</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Amoroto</a:t>
            </a:r>
            <a:r>
              <a:rPr lang="es-EC" sz="1200" kern="1200" dirty="0" smtClean="0">
                <a:solidFill>
                  <a:schemeClr val="tx1"/>
                </a:solidFill>
                <a:effectLst/>
                <a:latin typeface="+mn-lt"/>
                <a:ea typeface="+mn-ea"/>
                <a:cs typeface="+mn-cs"/>
              </a:rPr>
              <a:t>, Romera, </a:t>
            </a:r>
            <a:r>
              <a:rPr lang="es-EC" sz="1200" kern="1200" dirty="0" err="1" smtClean="0">
                <a:solidFill>
                  <a:schemeClr val="tx1"/>
                </a:solidFill>
                <a:effectLst/>
                <a:latin typeface="+mn-lt"/>
                <a:ea typeface="+mn-ea"/>
                <a:cs typeface="+mn-cs"/>
              </a:rPr>
              <a:t>Alvarez</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Canet</a:t>
            </a:r>
            <a:r>
              <a:rPr lang="es-EC" sz="1200" kern="1200" dirty="0" smtClean="0">
                <a:solidFill>
                  <a:schemeClr val="tx1"/>
                </a:solidFill>
                <a:effectLst/>
                <a:latin typeface="+mn-lt"/>
                <a:ea typeface="+mn-ea"/>
                <a:cs typeface="+mn-cs"/>
              </a:rPr>
              <a:t> &amp; Di </a:t>
            </a:r>
            <a:r>
              <a:rPr lang="es-EC" sz="1200" kern="1200" dirty="0" err="1" smtClean="0">
                <a:solidFill>
                  <a:schemeClr val="tx1"/>
                </a:solidFill>
                <a:effectLst/>
                <a:latin typeface="+mn-lt"/>
                <a:ea typeface="+mn-ea"/>
                <a:cs typeface="+mn-cs"/>
              </a:rPr>
              <a:t>Masso</a:t>
            </a:r>
            <a:r>
              <a:rPr lang="es-EC" sz="1200" kern="1200" dirty="0" smtClean="0">
                <a:solidFill>
                  <a:schemeClr val="tx1"/>
                </a:solidFill>
                <a:effectLst/>
                <a:latin typeface="+mn-lt"/>
                <a:ea typeface="+mn-ea"/>
                <a:cs typeface="+mn-cs"/>
              </a:rPr>
              <a:t>, 2010), sin embargo estas aves, al estar alimentadas en un 50%, de una forma alternativa (hojas de nacederos),  se ven influenciadas  por la palatabilidad en el alimento, ocasionando cambios en el consumo (Muñoz &amp; Pintado, 2016), lo que se refleja directamente en el peso vivo final obtenido. Es importante acotar que Valencia Arboleda, Sarria Vergara &amp; Rivera Rueda (2007), reportaron una buena aceptación por parte de los pollos camperos a la adición de hojas de nacedero en la dieta alimenticia proporcionada, en donde las hojas que se aplicaron dieron un nivel de proteína de 19,6%, mientras que en la presente investigación se obtuvo 15,06%. La dieta 2 propuesta en la investigación logró una inclusión del 5,8% de hoja de nacedero (Espinoza J, 2016) evaluó 3 niveles de inclusión de nacedero 3, 6 y 9%, donde observó que la mejor respuesta fue al 3%, los niveles de 6 y 9% resultaron ser perjudiciales en la dieta de las aves donde a mayor cantidad de hojas de nacedero la disponibilidad de energía fue menor en su dieta, dando como resultado un menor peso, coincidiendo con lo ocurrido en la dieta 2 de esta investigación.</a:t>
            </a:r>
          </a:p>
          <a:p>
            <a:endParaRPr lang="es-EC" dirty="0"/>
          </a:p>
        </p:txBody>
      </p:sp>
      <p:sp>
        <p:nvSpPr>
          <p:cNvPr id="4" name="Marcador de número de diapositiva 3"/>
          <p:cNvSpPr>
            <a:spLocks noGrp="1"/>
          </p:cNvSpPr>
          <p:nvPr>
            <p:ph type="sldNum" sz="quarter" idx="10"/>
          </p:nvPr>
        </p:nvSpPr>
        <p:spPr/>
        <p:txBody>
          <a:bodyPr/>
          <a:lstStyle/>
          <a:p>
            <a:fld id="{215FF02B-DE30-472E-AC92-833B7CC107FA}" type="slidenum">
              <a:rPr lang="es-EC" smtClean="0"/>
              <a:t>16</a:t>
            </a:fld>
            <a:endParaRPr lang="es-EC"/>
          </a:p>
        </p:txBody>
      </p:sp>
    </p:spTree>
    <p:extLst>
      <p:ext uri="{BB962C8B-B14F-4D97-AF65-F5344CB8AC3E}">
        <p14:creationId xmlns:p14="http://schemas.microsoft.com/office/powerpoint/2010/main" val="383427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Con base en el ADEVA, al finalizar el ensayo se observa (Figura 6) que la ganancia de peso de las aves alimentadas con la dieta 1 es mayor (p&lt;0,0001). Por lo que se rechaza la hipótesis nula de que no hay diferencias entre las dietas para la variable ganancia de peso por individuo. Las aves sustentadas con la dieta 1 terminaron con una ganancia de 48% mayor, lo que coincide con el mayor consumo, lo que implicaría además un mayor costo en la producción. </a:t>
            </a:r>
          </a:p>
          <a:p>
            <a:r>
              <a:rPr lang="es-EC" sz="1200" kern="1200" dirty="0" smtClean="0">
                <a:solidFill>
                  <a:schemeClr val="tx1"/>
                </a:solidFill>
                <a:effectLst/>
                <a:latin typeface="+mn-lt"/>
                <a:ea typeface="+mn-ea"/>
                <a:cs typeface="+mn-cs"/>
              </a:rPr>
              <a:t>Al considerar la ganancia de peso, como se puede observar en la figura 6, en la dieta 2, existe una reducción considerable (0,98kg), en comparación con la dieta 1 (1,46kg), esto debido al cambio de 50% del tipo de alimento, cuando lo recomendado es la disminución de concentrado máximo de 20% (Tapia &amp; Torres, 2002), para evitar este tipo de bajas, en la producción, convirtiéndose en un efecto directo del consumo de alimento diario (</a:t>
            </a:r>
            <a:r>
              <a:rPr lang="es-EC" sz="1200" kern="1200" dirty="0" err="1" smtClean="0">
                <a:solidFill>
                  <a:schemeClr val="tx1"/>
                </a:solidFill>
                <a:effectLst/>
                <a:latin typeface="+mn-lt"/>
                <a:ea typeface="+mn-ea"/>
                <a:cs typeface="+mn-cs"/>
              </a:rPr>
              <a:t>Mattocks</a:t>
            </a:r>
            <a:r>
              <a:rPr lang="es-EC" sz="1200" kern="1200" dirty="0" smtClean="0">
                <a:solidFill>
                  <a:schemeClr val="tx1"/>
                </a:solidFill>
                <a:effectLst/>
                <a:latin typeface="+mn-lt"/>
                <a:ea typeface="+mn-ea"/>
                <a:cs typeface="+mn-cs"/>
              </a:rPr>
              <a:t>, 2009), cabe recalcar que la dieta 2, posee menor ganancia de peso diario (28g), generando diferencia significativa, en comparación con lo obtenido por EMBRAPA (2006), que fue de 35g diarios, bajo un confinamiento y crianza industrial, con tres fases de alimentación, balanceado inicial, engorde y finalizador, lo que es corroborado por Espinoza (2016), quien evaluó la inclusión de porcentajes de hoja de nacedero en las dietas de pollo de engorde, donde afirma que las dietas a base de 100% balanceado son mejores, en comparación con las que mantienen incluida el nacedero, en especial aquellas que tenían 6 y 9%  de proporción dentro de la dieta, ya que esta especie es rica en proteína y baja en energía, por lo tanto se indujo a una disminución en la ganancia de peso.</a:t>
            </a:r>
          </a:p>
          <a:p>
            <a:endParaRPr lang="es-EC" dirty="0"/>
          </a:p>
        </p:txBody>
      </p:sp>
      <p:sp>
        <p:nvSpPr>
          <p:cNvPr id="4" name="Marcador de número de diapositiva 3"/>
          <p:cNvSpPr>
            <a:spLocks noGrp="1"/>
          </p:cNvSpPr>
          <p:nvPr>
            <p:ph type="sldNum" sz="quarter" idx="10"/>
          </p:nvPr>
        </p:nvSpPr>
        <p:spPr/>
        <p:txBody>
          <a:bodyPr/>
          <a:lstStyle/>
          <a:p>
            <a:fld id="{215FF02B-DE30-472E-AC92-833B7CC107FA}" type="slidenum">
              <a:rPr lang="es-EC" smtClean="0"/>
              <a:t>17</a:t>
            </a:fld>
            <a:endParaRPr lang="es-EC"/>
          </a:p>
        </p:txBody>
      </p:sp>
    </p:spTree>
    <p:extLst>
      <p:ext uri="{BB962C8B-B14F-4D97-AF65-F5344CB8AC3E}">
        <p14:creationId xmlns:p14="http://schemas.microsoft.com/office/powerpoint/2010/main" val="837131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Con base en el ADEVA, al finalizar el ensayo (Figura 7) se observa que el ICA de las aves alimentadas con la dieta 2 es menor (p&lt;0,0001). Las aves sustentadas con la dieta 2 obtuvieron un ICA de 1,73, mientras que los de la dieta 1 obtuvieron un ICA de 2,19. Siendo así, se rechaza la hipótesis nula, de que la inclusión de hoja de nacedero no influye en el Índice de Conversión Alimenticia. El valor obtenido por la dieta 2, es una buena conversión, al comparar con los valores proporcionados por los pollos Broiler, a la edad de 45 días, el ICA oscila de 1,67 a 1,70 (Lazo, 2016), tomando en cuenta que su genética permite acumular musculatura de forma más rápida (</a:t>
            </a:r>
            <a:r>
              <a:rPr lang="es-EC" sz="1200" kern="1200" dirty="0" err="1" smtClean="0">
                <a:solidFill>
                  <a:schemeClr val="tx1"/>
                </a:solidFill>
                <a:effectLst/>
                <a:latin typeface="+mn-lt"/>
                <a:ea typeface="+mn-ea"/>
                <a:cs typeface="+mn-cs"/>
              </a:rPr>
              <a:t>Pakdel,Van</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Arendonk</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Vereijken</a:t>
            </a:r>
            <a:r>
              <a:rPr lang="es-EC" sz="1200" kern="1200" dirty="0" smtClean="0">
                <a:solidFill>
                  <a:schemeClr val="tx1"/>
                </a:solidFill>
                <a:effectLst/>
                <a:latin typeface="+mn-lt"/>
                <a:ea typeface="+mn-ea"/>
                <a:cs typeface="+mn-cs"/>
              </a:rPr>
              <a:t> &amp; </a:t>
            </a:r>
            <a:r>
              <a:rPr lang="es-EC" sz="1200" kern="1200" dirty="0" err="1" smtClean="0">
                <a:solidFill>
                  <a:schemeClr val="tx1"/>
                </a:solidFill>
                <a:effectLst/>
                <a:latin typeface="+mn-lt"/>
                <a:ea typeface="+mn-ea"/>
                <a:cs typeface="+mn-cs"/>
              </a:rPr>
              <a:t>Bovenhuis</a:t>
            </a:r>
            <a:r>
              <a:rPr lang="es-EC" sz="1200" kern="1200" dirty="0" smtClean="0">
                <a:solidFill>
                  <a:schemeClr val="tx1"/>
                </a:solidFill>
                <a:effectLst/>
                <a:latin typeface="+mn-lt"/>
                <a:ea typeface="+mn-ea"/>
                <a:cs typeface="+mn-cs"/>
              </a:rPr>
              <a:t>, 2005), por ello Librera, Di </a:t>
            </a:r>
            <a:r>
              <a:rPr lang="es-EC" sz="1200" kern="1200" dirty="0" err="1" smtClean="0">
                <a:solidFill>
                  <a:schemeClr val="tx1"/>
                </a:solidFill>
                <a:effectLst/>
                <a:latin typeface="+mn-lt"/>
                <a:ea typeface="+mn-ea"/>
                <a:cs typeface="+mn-cs"/>
              </a:rPr>
              <a:t>Masso</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Canet</a:t>
            </a:r>
            <a:r>
              <a:rPr lang="es-EC" sz="1200" kern="1200" dirty="0" smtClean="0">
                <a:solidFill>
                  <a:schemeClr val="tx1"/>
                </a:solidFill>
                <a:effectLst/>
                <a:latin typeface="+mn-lt"/>
                <a:ea typeface="+mn-ea"/>
                <a:cs typeface="+mn-cs"/>
              </a:rPr>
              <a:t>, Font y </a:t>
            </a:r>
            <a:r>
              <a:rPr lang="es-EC" sz="1200" kern="1200" dirty="0" err="1" smtClean="0">
                <a:solidFill>
                  <a:schemeClr val="tx1"/>
                </a:solidFill>
                <a:effectLst/>
                <a:latin typeface="+mn-lt"/>
                <a:ea typeface="+mn-ea"/>
                <a:cs typeface="+mn-cs"/>
              </a:rPr>
              <a:t>Dottavio</a:t>
            </a:r>
            <a:r>
              <a:rPr lang="es-EC" sz="1200" kern="1200" dirty="0" smtClean="0">
                <a:solidFill>
                  <a:schemeClr val="tx1"/>
                </a:solidFill>
                <a:effectLst/>
                <a:latin typeface="+mn-lt"/>
                <a:ea typeface="+mn-ea"/>
                <a:cs typeface="+mn-cs"/>
              </a:rPr>
              <a:t> (2003), mencionan que la conversión alimenticia, de los pollos camperos, es el doble de la que registran los pollos Broiler, por lo que se afirma que la opción de la dieta 2, es una buena alternativa alimenticia.</a:t>
            </a:r>
            <a:endParaRPr lang="es-EC" dirty="0"/>
          </a:p>
        </p:txBody>
      </p:sp>
      <p:sp>
        <p:nvSpPr>
          <p:cNvPr id="4" name="Marcador de número de diapositiva 3"/>
          <p:cNvSpPr>
            <a:spLocks noGrp="1"/>
          </p:cNvSpPr>
          <p:nvPr>
            <p:ph type="sldNum" sz="quarter" idx="10"/>
          </p:nvPr>
        </p:nvSpPr>
        <p:spPr/>
        <p:txBody>
          <a:bodyPr/>
          <a:lstStyle/>
          <a:p>
            <a:fld id="{215FF02B-DE30-472E-AC92-833B7CC107FA}" type="slidenum">
              <a:rPr lang="es-EC" smtClean="0"/>
              <a:t>18</a:t>
            </a:fld>
            <a:endParaRPr lang="es-EC"/>
          </a:p>
        </p:txBody>
      </p:sp>
    </p:spTree>
    <p:extLst>
      <p:ext uri="{BB962C8B-B14F-4D97-AF65-F5344CB8AC3E}">
        <p14:creationId xmlns:p14="http://schemas.microsoft.com/office/powerpoint/2010/main" val="1516126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Con base en el ADEVA, al finalizar el ensayo se observa (Figura 8) que el FEA de las aves alimentadas con la dieta 1 es mayor (p&lt;0,0001). Las aves sustentadas con la dieta 2 obtuvieron un FEA de 104, mientras que los de la dieta 1 obtuvieron un FEA de 107. Por lo tanto se rechaza la hipótesis nula, la dieta con hoja de nacedero no influye en el Factor de Eficiencia Americano del pollo campero.</a:t>
            </a:r>
          </a:p>
          <a:p>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Mediante los resultados expuestos en la figura 8, se afirma que la dieta 1, es la mejor alternativa al momento de elegir la opción de alimentación, debido a que el Factor de Eficiencia Americano, expresa la relación existente entre el peso final, sobre la conversión alimenticia obtenida, es decir vincula el peso, con el aprovechamiento de los alimentos (Bejarano, 2008). Cabe recalcar, que aun cuando existe diferencia en el Factor de Eficiencia Americano no es relevante considerando que es solo 2% mayor. Esto indica que la interacción entre el potencial genético, la alimentación y el manejo fue aceptable (Freire &amp; </a:t>
            </a:r>
            <a:r>
              <a:rPr lang="es-EC" sz="1200" kern="1200" dirty="0" err="1" smtClean="0">
                <a:solidFill>
                  <a:schemeClr val="tx1"/>
                </a:solidFill>
                <a:effectLst/>
                <a:latin typeface="+mn-lt"/>
                <a:ea typeface="+mn-ea"/>
                <a:cs typeface="+mn-cs"/>
              </a:rPr>
              <a:t>Berrones</a:t>
            </a:r>
            <a:r>
              <a:rPr lang="es-EC" sz="1200" kern="1200" dirty="0" smtClean="0">
                <a:solidFill>
                  <a:schemeClr val="tx1"/>
                </a:solidFill>
                <a:effectLst/>
                <a:latin typeface="+mn-lt"/>
                <a:ea typeface="+mn-ea"/>
                <a:cs typeface="+mn-cs"/>
              </a:rPr>
              <a:t>, 2008).</a:t>
            </a:r>
          </a:p>
          <a:p>
            <a:endParaRPr lang="es-EC"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215FF02B-DE30-472E-AC92-833B7CC107FA}" type="slidenum">
              <a:rPr lang="es-EC" smtClean="0"/>
              <a:t>19</a:t>
            </a:fld>
            <a:endParaRPr lang="es-EC"/>
          </a:p>
        </p:txBody>
      </p:sp>
    </p:spTree>
    <p:extLst>
      <p:ext uri="{BB962C8B-B14F-4D97-AF65-F5344CB8AC3E}">
        <p14:creationId xmlns:p14="http://schemas.microsoft.com/office/powerpoint/2010/main" val="4227346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64AAECEE-0A25-406C-87A2-7E1A567437DB}" type="datetimeFigureOut">
              <a:rPr lang="es-EC" smtClean="0"/>
              <a:t>08/09/2021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A535DC3-328F-4C0F-9EB6-091E3A442AF8}"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94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4AAECEE-0A25-406C-87A2-7E1A567437DB}" type="datetimeFigureOut">
              <a:rPr lang="es-EC" smtClean="0"/>
              <a:t>08/09/2021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A535DC3-328F-4C0F-9EB6-091E3A442AF8}" type="slidenum">
              <a:rPr lang="es-EC" smtClean="0"/>
              <a:t>‹Nº›</a:t>
            </a:fld>
            <a:endParaRPr lang="es-EC"/>
          </a:p>
        </p:txBody>
      </p:sp>
    </p:spTree>
    <p:extLst>
      <p:ext uri="{BB962C8B-B14F-4D97-AF65-F5344CB8AC3E}">
        <p14:creationId xmlns:p14="http://schemas.microsoft.com/office/powerpoint/2010/main" val="3024210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4AAECEE-0A25-406C-87A2-7E1A567437DB}" type="datetimeFigureOut">
              <a:rPr lang="es-EC" smtClean="0"/>
              <a:t>08/09/2021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A535DC3-328F-4C0F-9EB6-091E3A442AF8}" type="slidenum">
              <a:rPr lang="es-EC" smtClean="0"/>
              <a:t>‹Nº›</a:t>
            </a:fld>
            <a:endParaRPr lang="es-EC"/>
          </a:p>
        </p:txBody>
      </p:sp>
    </p:spTree>
    <p:extLst>
      <p:ext uri="{BB962C8B-B14F-4D97-AF65-F5344CB8AC3E}">
        <p14:creationId xmlns:p14="http://schemas.microsoft.com/office/powerpoint/2010/main" val="3373273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4AAECEE-0A25-406C-87A2-7E1A567437DB}" type="datetimeFigureOut">
              <a:rPr lang="es-EC" smtClean="0"/>
              <a:t>08/09/2021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A535DC3-328F-4C0F-9EB6-091E3A442AF8}" type="slidenum">
              <a:rPr lang="es-EC" smtClean="0"/>
              <a:t>‹Nº›</a:t>
            </a:fld>
            <a:endParaRPr lang="es-EC"/>
          </a:p>
        </p:txBody>
      </p:sp>
    </p:spTree>
    <p:extLst>
      <p:ext uri="{BB962C8B-B14F-4D97-AF65-F5344CB8AC3E}">
        <p14:creationId xmlns:p14="http://schemas.microsoft.com/office/powerpoint/2010/main" val="73244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64AAECEE-0A25-406C-87A2-7E1A567437DB}" type="datetimeFigureOut">
              <a:rPr lang="es-EC" smtClean="0"/>
              <a:t>08/09/2021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A535DC3-328F-4C0F-9EB6-091E3A442AF8}" type="slidenum">
              <a:rPr lang="es-EC" smtClean="0"/>
              <a:t>‹Nº›</a:t>
            </a:fld>
            <a:endParaRPr lang="es-EC"/>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190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4AAECEE-0A25-406C-87A2-7E1A567437DB}" type="datetimeFigureOut">
              <a:rPr lang="es-EC" smtClean="0"/>
              <a:t>08/09/2021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A535DC3-328F-4C0F-9EB6-091E3A442AF8}" type="slidenum">
              <a:rPr lang="es-EC" smtClean="0"/>
              <a:t>‹Nº›</a:t>
            </a:fld>
            <a:endParaRPr lang="es-EC"/>
          </a:p>
        </p:txBody>
      </p:sp>
    </p:spTree>
    <p:extLst>
      <p:ext uri="{BB962C8B-B14F-4D97-AF65-F5344CB8AC3E}">
        <p14:creationId xmlns:p14="http://schemas.microsoft.com/office/powerpoint/2010/main" val="1489717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4AAECEE-0A25-406C-87A2-7E1A567437DB}" type="datetimeFigureOut">
              <a:rPr lang="es-EC" smtClean="0"/>
              <a:t>08/09/2021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4A535DC3-328F-4C0F-9EB6-091E3A442AF8}" type="slidenum">
              <a:rPr lang="es-EC" smtClean="0"/>
              <a:t>‹Nº›</a:t>
            </a:fld>
            <a:endParaRPr lang="es-EC"/>
          </a:p>
        </p:txBody>
      </p:sp>
    </p:spTree>
    <p:extLst>
      <p:ext uri="{BB962C8B-B14F-4D97-AF65-F5344CB8AC3E}">
        <p14:creationId xmlns:p14="http://schemas.microsoft.com/office/powerpoint/2010/main" val="2721861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4AAECEE-0A25-406C-87A2-7E1A567437DB}" type="datetimeFigureOut">
              <a:rPr lang="es-EC" smtClean="0"/>
              <a:t>08/09/2021</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4A535DC3-328F-4C0F-9EB6-091E3A442AF8}" type="slidenum">
              <a:rPr lang="es-EC" smtClean="0"/>
              <a:t>‹Nº›</a:t>
            </a:fld>
            <a:endParaRPr lang="es-EC"/>
          </a:p>
        </p:txBody>
      </p:sp>
    </p:spTree>
    <p:extLst>
      <p:ext uri="{BB962C8B-B14F-4D97-AF65-F5344CB8AC3E}">
        <p14:creationId xmlns:p14="http://schemas.microsoft.com/office/powerpoint/2010/main" val="3447038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4AAECEE-0A25-406C-87A2-7E1A567437DB}" type="datetimeFigureOut">
              <a:rPr lang="es-EC" smtClean="0"/>
              <a:t>08/09/2021</a:t>
            </a:fld>
            <a:endParaRPr lang="es-EC"/>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a:p>
        </p:txBody>
      </p:sp>
      <p:sp>
        <p:nvSpPr>
          <p:cNvPr id="9" name="Slide Number Placeholder 8"/>
          <p:cNvSpPr>
            <a:spLocks noGrp="1"/>
          </p:cNvSpPr>
          <p:nvPr>
            <p:ph type="sldNum" sz="quarter" idx="12"/>
          </p:nvPr>
        </p:nvSpPr>
        <p:spPr/>
        <p:txBody>
          <a:bodyPr/>
          <a:lstStyle/>
          <a:p>
            <a:fld id="{4A535DC3-328F-4C0F-9EB6-091E3A442AF8}" type="slidenum">
              <a:rPr lang="es-EC" smtClean="0"/>
              <a:t>‹Nº›</a:t>
            </a:fld>
            <a:endParaRPr lang="es-EC"/>
          </a:p>
        </p:txBody>
      </p:sp>
    </p:spTree>
    <p:extLst>
      <p:ext uri="{BB962C8B-B14F-4D97-AF65-F5344CB8AC3E}">
        <p14:creationId xmlns:p14="http://schemas.microsoft.com/office/powerpoint/2010/main" val="380021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4AAECEE-0A25-406C-87A2-7E1A567437DB}" type="datetimeFigureOut">
              <a:rPr lang="es-EC" smtClean="0"/>
              <a:t>08/09/2021</a:t>
            </a:fld>
            <a:endParaRPr lang="es-EC"/>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C"/>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A535DC3-328F-4C0F-9EB6-091E3A442AF8}" type="slidenum">
              <a:rPr lang="es-EC" smtClean="0"/>
              <a:t>‹Nº›</a:t>
            </a:fld>
            <a:endParaRPr lang="es-EC"/>
          </a:p>
        </p:txBody>
      </p:sp>
    </p:spTree>
    <p:extLst>
      <p:ext uri="{BB962C8B-B14F-4D97-AF65-F5344CB8AC3E}">
        <p14:creationId xmlns:p14="http://schemas.microsoft.com/office/powerpoint/2010/main" val="3036027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64AAECEE-0A25-406C-87A2-7E1A567437DB}" type="datetimeFigureOut">
              <a:rPr lang="es-EC" smtClean="0"/>
              <a:t>08/09/2021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A535DC3-328F-4C0F-9EB6-091E3A442AF8}" type="slidenum">
              <a:rPr lang="es-EC" smtClean="0"/>
              <a:t>‹Nº›</a:t>
            </a:fld>
            <a:endParaRPr lang="es-EC"/>
          </a:p>
        </p:txBody>
      </p:sp>
    </p:spTree>
    <p:extLst>
      <p:ext uri="{BB962C8B-B14F-4D97-AF65-F5344CB8AC3E}">
        <p14:creationId xmlns:p14="http://schemas.microsoft.com/office/powerpoint/2010/main" val="2074101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4AAECEE-0A25-406C-87A2-7E1A567437DB}" type="datetimeFigureOut">
              <a:rPr lang="es-EC" smtClean="0"/>
              <a:t>08/09/2021</a:t>
            </a:fld>
            <a:endParaRPr lang="es-EC"/>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A535DC3-328F-4C0F-9EB6-091E3A442AF8}" type="slidenum">
              <a:rPr lang="es-EC" smtClean="0"/>
              <a:t>‹Nº›</a:t>
            </a:fld>
            <a:endParaRPr lang="es-EC"/>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63509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diagBrick">
          <a:fgClr>
            <a:schemeClr val="accent1"/>
          </a:fgClr>
          <a:bgClr>
            <a:schemeClr val="bg1"/>
          </a:bgClr>
        </a:pattFill>
        <a:effectLst/>
      </p:bgPr>
    </p:bg>
    <p:spTree>
      <p:nvGrpSpPr>
        <p:cNvPr id="1" name=""/>
        <p:cNvGrpSpPr/>
        <p:nvPr/>
      </p:nvGrpSpPr>
      <p:grpSpPr>
        <a:xfrm>
          <a:off x="0" y="0"/>
          <a:ext cx="0" cy="0"/>
          <a:chOff x="0" y="0"/>
          <a:chExt cx="0" cy="0"/>
        </a:xfrm>
      </p:grpSpPr>
      <p:pic>
        <p:nvPicPr>
          <p:cNvPr id="6" name="Picture 2" descr="La gallina “cuello desnudo | La gallina “cuello desnudo” o “… | Flickr"/>
          <p:cNvPicPr>
            <a:picLocks noChangeAspect="1" noChangeArrowheads="1"/>
          </p:cNvPicPr>
          <p:nvPr/>
        </p:nvPicPr>
        <p:blipFill rotWithShape="1">
          <a:blip r:embed="rId3" cstate="print">
            <a:grayscl/>
            <a:extLst>
              <a:ext uri="{28A0092B-C50C-407E-A947-70E740481C1C}">
                <a14:useLocalDpi xmlns:a14="http://schemas.microsoft.com/office/drawing/2010/main" val="0"/>
              </a:ext>
            </a:extLst>
          </a:blip>
          <a:srcRect l="18178"/>
          <a:stretch/>
        </p:blipFill>
        <p:spPr bwMode="auto">
          <a:xfrm>
            <a:off x="0" y="-1377863"/>
            <a:ext cx="588664" cy="10823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rchivo:Rooster portrait2.jpg - Wikipedia, la enciclopedia libre"/>
          <p:cNvPicPr>
            <a:picLocks noChangeAspect="1" noChangeArrowheads="1"/>
          </p:cNvPicPr>
          <p:nvPr/>
        </p:nvPicPr>
        <p:blipFill>
          <a:blip r:embed="rId4" cstate="print">
            <a:grayscl/>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1159893" y="-1319071"/>
            <a:ext cx="643496" cy="9647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gallo cogote pelado"/>
          <p:cNvPicPr>
            <a:picLocks noChangeAspect="1" noChangeArrowheads="1"/>
          </p:cNvPicPr>
          <p:nvPr/>
        </p:nvPicPr>
        <p:blipFill>
          <a:blip r:embed="rId6" cstate="print">
            <a:grayscl/>
            <a:extLst>
              <a:ext uri="{28A0092B-C50C-407E-A947-70E740481C1C}">
                <a14:useLocalDpi xmlns:a14="http://schemas.microsoft.com/office/drawing/2010/main" val="0"/>
              </a:ext>
            </a:extLst>
          </a:blip>
          <a:srcRect/>
          <a:stretch>
            <a:fillRect/>
          </a:stretch>
        </p:blipFill>
        <p:spPr bwMode="auto">
          <a:xfrm>
            <a:off x="-2558149" y="-1377863"/>
            <a:ext cx="378620" cy="642750"/>
          </a:xfrm>
          <a:prstGeom prst="rect">
            <a:avLst/>
          </a:prstGeom>
          <a:noFill/>
          <a:extLst>
            <a:ext uri="{909E8E84-426E-40DD-AFC4-6F175D3DCCD1}">
              <a14:hiddenFill xmlns:a14="http://schemas.microsoft.com/office/drawing/2010/main">
                <a:solidFill>
                  <a:srgbClr val="FFFFFF"/>
                </a:solidFill>
              </a14:hiddenFill>
            </a:ext>
          </a:extLst>
        </p:spPr>
      </p:pic>
      <p:sp>
        <p:nvSpPr>
          <p:cNvPr id="3" name="Subtítulo 2"/>
          <p:cNvSpPr>
            <a:spLocks noGrp="1"/>
          </p:cNvSpPr>
          <p:nvPr>
            <p:ph type="subTitle" idx="1"/>
          </p:nvPr>
        </p:nvSpPr>
        <p:spPr>
          <a:xfrm>
            <a:off x="1481641" y="1903607"/>
            <a:ext cx="9944938" cy="3738562"/>
          </a:xfrm>
        </p:spPr>
        <p:txBody>
          <a:bodyPr>
            <a:noAutofit/>
          </a:bodyPr>
          <a:lstStyle/>
          <a:p>
            <a:pPr algn="ctr"/>
            <a:r>
              <a:rPr lang="es-EC" sz="2800" b="1" smtClean="0">
                <a:ln w="12700">
                  <a:solidFill>
                    <a:schemeClr val="bg2">
                      <a:lumMod val="10000"/>
                    </a:schemeClr>
                  </a:solidFill>
                  <a:prstDash val="solid"/>
                </a:ln>
                <a:solidFill>
                  <a:schemeClr val="tx1"/>
                </a:solidFill>
                <a:effectLst>
                  <a:glow rad="139700">
                    <a:schemeClr val="accent2">
                      <a:satMod val="175000"/>
                      <a:alpha val="40000"/>
                    </a:schemeClr>
                  </a:glow>
                  <a:outerShdw dist="38100" dir="2700000" algn="tl" rotWithShape="0">
                    <a:schemeClr val="accent2"/>
                  </a:outerShdw>
                </a:effectLst>
                <a:latin typeface="Iskoola Pota" panose="020B0502040204020203" pitchFamily="34" charset="0"/>
                <a:cs typeface="Iskoola Pota" panose="020B0502040204020203" pitchFamily="34" charset="0"/>
              </a:rPr>
              <a:t>“Implementación </a:t>
            </a:r>
            <a:r>
              <a:rPr lang="es-EC" sz="2800" b="1" dirty="0" smtClean="0">
                <a:ln w="12700">
                  <a:solidFill>
                    <a:schemeClr val="bg2">
                      <a:lumMod val="10000"/>
                    </a:schemeClr>
                  </a:solidFill>
                  <a:prstDash val="solid"/>
                </a:ln>
                <a:solidFill>
                  <a:schemeClr val="tx1"/>
                </a:solidFill>
                <a:effectLst>
                  <a:glow rad="139700">
                    <a:schemeClr val="accent2">
                      <a:satMod val="175000"/>
                      <a:alpha val="40000"/>
                    </a:schemeClr>
                  </a:glow>
                  <a:outerShdw dist="38100" dir="2700000" algn="tl" rotWithShape="0">
                    <a:schemeClr val="accent2"/>
                  </a:outerShdw>
                </a:effectLst>
                <a:latin typeface="Iskoola Pota" panose="020B0502040204020203" pitchFamily="34" charset="0"/>
                <a:cs typeface="Iskoola Pota" panose="020B0502040204020203" pitchFamily="34" charset="0"/>
              </a:rPr>
              <a:t>DE </a:t>
            </a:r>
            <a:r>
              <a:rPr lang="es-EC" sz="2800" b="1" dirty="0">
                <a:ln w="12700">
                  <a:solidFill>
                    <a:schemeClr val="bg2">
                      <a:lumMod val="10000"/>
                    </a:schemeClr>
                  </a:solidFill>
                  <a:prstDash val="solid"/>
                </a:ln>
                <a:solidFill>
                  <a:schemeClr val="tx1"/>
                </a:solidFill>
                <a:effectLst>
                  <a:glow rad="139700">
                    <a:schemeClr val="accent2">
                      <a:satMod val="175000"/>
                      <a:alpha val="40000"/>
                    </a:schemeClr>
                  </a:glow>
                  <a:outerShdw dist="38100" dir="2700000" algn="tl" rotWithShape="0">
                    <a:schemeClr val="accent2"/>
                  </a:outerShdw>
                </a:effectLst>
                <a:latin typeface="Iskoola Pota" panose="020B0502040204020203" pitchFamily="34" charset="0"/>
                <a:cs typeface="Iskoola Pota" panose="020B0502040204020203" pitchFamily="34" charset="0"/>
              </a:rPr>
              <a:t>un programa de nutrición alternativa en aves de engorde de estirpes </a:t>
            </a:r>
            <a:r>
              <a:rPr lang="es-EC" sz="2800" b="1" dirty="0" smtClean="0">
                <a:ln w="12700">
                  <a:solidFill>
                    <a:schemeClr val="bg2">
                      <a:lumMod val="10000"/>
                    </a:schemeClr>
                  </a:solidFill>
                  <a:prstDash val="solid"/>
                </a:ln>
                <a:solidFill>
                  <a:schemeClr val="tx1"/>
                </a:solidFill>
                <a:effectLst>
                  <a:glow rad="139700">
                    <a:schemeClr val="accent2">
                      <a:satMod val="175000"/>
                      <a:alpha val="40000"/>
                    </a:schemeClr>
                  </a:glow>
                  <a:outerShdw dist="38100" dir="2700000" algn="tl" rotWithShape="0">
                    <a:schemeClr val="accent2"/>
                  </a:outerShdw>
                </a:effectLst>
                <a:latin typeface="Iskoola Pota" panose="020B0502040204020203" pitchFamily="34" charset="0"/>
                <a:cs typeface="Iskoola Pota" panose="020B0502040204020203" pitchFamily="34" charset="0"/>
              </a:rPr>
              <a:t>mejoradas”</a:t>
            </a:r>
          </a:p>
          <a:p>
            <a:pPr algn="ctr"/>
            <a:endParaRPr lang="es-EC" sz="2800" b="1" dirty="0">
              <a:ln w="12700">
                <a:solidFill>
                  <a:schemeClr val="bg2">
                    <a:lumMod val="10000"/>
                  </a:schemeClr>
                </a:solidFill>
                <a:prstDash val="solid"/>
              </a:ln>
              <a:solidFill>
                <a:schemeClr val="tx1"/>
              </a:solidFill>
              <a:effectLst>
                <a:glow rad="139700">
                  <a:schemeClr val="accent2">
                    <a:satMod val="175000"/>
                    <a:alpha val="40000"/>
                  </a:schemeClr>
                </a:glow>
                <a:outerShdw dist="38100" dir="2700000" algn="tl" rotWithShape="0">
                  <a:schemeClr val="accent2"/>
                </a:outerShdw>
              </a:effectLst>
              <a:latin typeface="Iskoola Pota" panose="020B0502040204020203" pitchFamily="34" charset="0"/>
              <a:cs typeface="Iskoola Pota" panose="020B0502040204020203" pitchFamily="34" charset="0"/>
            </a:endParaRPr>
          </a:p>
          <a:p>
            <a:pPr algn="ctr"/>
            <a:r>
              <a:rPr lang="es-EC" sz="2800" b="1" dirty="0" smtClean="0">
                <a:ln w="12700">
                  <a:solidFill>
                    <a:schemeClr val="bg2">
                      <a:lumMod val="10000"/>
                    </a:schemeClr>
                  </a:solidFill>
                  <a:prstDash val="solid"/>
                </a:ln>
                <a:solidFill>
                  <a:schemeClr val="tx1"/>
                </a:solidFill>
                <a:effectLst>
                  <a:glow rad="139700">
                    <a:schemeClr val="accent2">
                      <a:satMod val="175000"/>
                      <a:alpha val="40000"/>
                    </a:schemeClr>
                  </a:glow>
                  <a:outerShdw dist="38100" dir="2700000" algn="tl" rotWithShape="0">
                    <a:schemeClr val="accent2"/>
                  </a:outerShdw>
                </a:effectLst>
                <a:latin typeface="Iskoola Pota" panose="020B0502040204020203" pitchFamily="34" charset="0"/>
                <a:cs typeface="Iskoola Pota" panose="020B0502040204020203" pitchFamily="34" charset="0"/>
              </a:rPr>
              <a:t>Autor: Kelvin </a:t>
            </a:r>
            <a:r>
              <a:rPr lang="es-EC" sz="2800" b="1" dirty="0">
                <a:ln w="12700">
                  <a:solidFill>
                    <a:schemeClr val="bg2">
                      <a:lumMod val="10000"/>
                    </a:schemeClr>
                  </a:solidFill>
                  <a:prstDash val="solid"/>
                </a:ln>
                <a:solidFill>
                  <a:schemeClr val="tx1"/>
                </a:solidFill>
                <a:effectLst>
                  <a:glow rad="139700">
                    <a:schemeClr val="accent2">
                      <a:satMod val="175000"/>
                      <a:alpha val="40000"/>
                    </a:schemeClr>
                  </a:glow>
                  <a:outerShdw dist="38100" dir="2700000" algn="tl" rotWithShape="0">
                    <a:schemeClr val="accent2"/>
                  </a:outerShdw>
                </a:effectLst>
                <a:latin typeface="Iskoola Pota" panose="020B0502040204020203" pitchFamily="34" charset="0"/>
                <a:cs typeface="Iskoola Pota" panose="020B0502040204020203" pitchFamily="34" charset="0"/>
              </a:rPr>
              <a:t>Junior, Delgado Vera</a:t>
            </a:r>
          </a:p>
          <a:p>
            <a:pPr algn="ctr"/>
            <a:r>
              <a:rPr lang="es-EC" sz="2800" b="1" dirty="0" smtClean="0">
                <a:ln w="12700">
                  <a:solidFill>
                    <a:schemeClr val="bg2">
                      <a:lumMod val="10000"/>
                    </a:schemeClr>
                  </a:solidFill>
                  <a:prstDash val="solid"/>
                </a:ln>
                <a:solidFill>
                  <a:schemeClr val="tx1"/>
                </a:solidFill>
                <a:effectLst>
                  <a:glow rad="139700">
                    <a:schemeClr val="accent2">
                      <a:satMod val="175000"/>
                      <a:alpha val="40000"/>
                    </a:schemeClr>
                  </a:glow>
                  <a:outerShdw dist="38100" dir="2700000" algn="tl" rotWithShape="0">
                    <a:schemeClr val="accent2"/>
                  </a:outerShdw>
                </a:effectLst>
                <a:latin typeface="Iskoola Pota" panose="020B0502040204020203" pitchFamily="34" charset="0"/>
                <a:cs typeface="Iskoola Pota" panose="020B0502040204020203" pitchFamily="34" charset="0"/>
              </a:rPr>
              <a:t>Director: </a:t>
            </a:r>
            <a:r>
              <a:rPr lang="es-EC" sz="2800" b="1" dirty="0" err="1" smtClean="0">
                <a:ln w="12700">
                  <a:solidFill>
                    <a:schemeClr val="bg2">
                      <a:lumMod val="10000"/>
                    </a:schemeClr>
                  </a:solidFill>
                  <a:prstDash val="solid"/>
                </a:ln>
                <a:solidFill>
                  <a:schemeClr val="tx1"/>
                </a:solidFill>
                <a:effectLst>
                  <a:glow rad="139700">
                    <a:schemeClr val="accent2">
                      <a:satMod val="175000"/>
                      <a:alpha val="40000"/>
                    </a:schemeClr>
                  </a:glow>
                  <a:outerShdw dist="38100" dir="2700000" algn="tl" rotWithShape="0">
                    <a:schemeClr val="accent2"/>
                  </a:outerShdw>
                </a:effectLst>
                <a:latin typeface="Iskoola Pota" panose="020B0502040204020203" pitchFamily="34" charset="0"/>
                <a:cs typeface="Iskoola Pota" panose="020B0502040204020203" pitchFamily="34" charset="0"/>
              </a:rPr>
              <a:t>MSc</a:t>
            </a:r>
            <a:r>
              <a:rPr lang="es-EC" sz="2800" b="1" dirty="0">
                <a:ln w="12700">
                  <a:solidFill>
                    <a:schemeClr val="bg2">
                      <a:lumMod val="10000"/>
                    </a:schemeClr>
                  </a:solidFill>
                  <a:prstDash val="solid"/>
                </a:ln>
                <a:solidFill>
                  <a:schemeClr val="tx1"/>
                </a:solidFill>
                <a:effectLst>
                  <a:glow rad="139700">
                    <a:schemeClr val="accent2">
                      <a:satMod val="175000"/>
                      <a:alpha val="40000"/>
                    </a:schemeClr>
                  </a:glow>
                  <a:outerShdw dist="38100" dir="2700000" algn="tl" rotWithShape="0">
                    <a:schemeClr val="accent2"/>
                  </a:outerShdw>
                </a:effectLst>
                <a:latin typeface="Iskoola Pota" panose="020B0502040204020203" pitchFamily="34" charset="0"/>
                <a:cs typeface="Iskoola Pota" panose="020B0502040204020203" pitchFamily="34" charset="0"/>
              </a:rPr>
              <a:t>. Jorge Omar, Lucero Borja</a:t>
            </a:r>
          </a:p>
          <a:p>
            <a:pPr algn="ctr"/>
            <a:endParaRPr lang="es-EC" sz="2800" b="1" dirty="0" smtClean="0">
              <a:ln w="12700">
                <a:solidFill>
                  <a:schemeClr val="bg2">
                    <a:lumMod val="10000"/>
                  </a:schemeClr>
                </a:solidFill>
                <a:prstDash val="solid"/>
              </a:ln>
              <a:solidFill>
                <a:schemeClr val="tx1"/>
              </a:solidFill>
              <a:effectLst>
                <a:glow rad="139700">
                  <a:schemeClr val="accent2">
                    <a:satMod val="175000"/>
                    <a:alpha val="40000"/>
                  </a:schemeClr>
                </a:glow>
                <a:outerShdw dist="38100" dir="2700000" algn="tl" rotWithShape="0">
                  <a:schemeClr val="accent2"/>
                </a:outerShdw>
              </a:effectLst>
              <a:latin typeface="Iskoola Pota" panose="020B0502040204020203" pitchFamily="34" charset="0"/>
              <a:cs typeface="Iskoola Pota" panose="020B0502040204020203" pitchFamily="34" charset="0"/>
            </a:endParaRPr>
          </a:p>
          <a:p>
            <a:pPr algn="ctr"/>
            <a:r>
              <a:rPr lang="es-EC" sz="2800" b="1" dirty="0" err="1" smtClean="0">
                <a:ln w="12700">
                  <a:solidFill>
                    <a:schemeClr val="bg2">
                      <a:lumMod val="10000"/>
                    </a:schemeClr>
                  </a:solidFill>
                  <a:prstDash val="solid"/>
                </a:ln>
                <a:solidFill>
                  <a:schemeClr val="tx1"/>
                </a:solidFill>
                <a:effectLst>
                  <a:glow rad="139700">
                    <a:schemeClr val="accent2">
                      <a:satMod val="175000"/>
                      <a:alpha val="40000"/>
                    </a:schemeClr>
                  </a:glow>
                  <a:outerShdw dist="38100" dir="2700000" algn="tl" rotWithShape="0">
                    <a:schemeClr val="accent2"/>
                  </a:outerShdw>
                </a:effectLst>
                <a:latin typeface="Iskoola Pota" panose="020B0502040204020203" pitchFamily="34" charset="0"/>
                <a:cs typeface="Iskoola Pota" panose="020B0502040204020203" pitchFamily="34" charset="0"/>
              </a:rPr>
              <a:t>sEPTIEMBRE</a:t>
            </a:r>
            <a:r>
              <a:rPr lang="es-EC" sz="2800" b="1" dirty="0" smtClean="0">
                <a:ln w="12700">
                  <a:solidFill>
                    <a:schemeClr val="bg2">
                      <a:lumMod val="10000"/>
                    </a:schemeClr>
                  </a:solidFill>
                  <a:prstDash val="solid"/>
                </a:ln>
                <a:solidFill>
                  <a:schemeClr val="tx1"/>
                </a:solidFill>
                <a:effectLst>
                  <a:glow rad="139700">
                    <a:schemeClr val="accent2">
                      <a:satMod val="175000"/>
                      <a:alpha val="40000"/>
                    </a:schemeClr>
                  </a:glow>
                  <a:outerShdw dist="38100" dir="2700000" algn="tl" rotWithShape="0">
                    <a:schemeClr val="accent2"/>
                  </a:outerShdw>
                </a:effectLst>
                <a:latin typeface="Iskoola Pota" panose="020B0502040204020203" pitchFamily="34" charset="0"/>
                <a:cs typeface="Iskoola Pota" panose="020B0502040204020203" pitchFamily="34" charset="0"/>
              </a:rPr>
              <a:t> 2021</a:t>
            </a:r>
            <a:endParaRPr lang="es-EC" sz="2800" b="1" dirty="0">
              <a:ln w="12700">
                <a:solidFill>
                  <a:schemeClr val="bg2">
                    <a:lumMod val="10000"/>
                  </a:schemeClr>
                </a:solidFill>
                <a:prstDash val="solid"/>
              </a:ln>
              <a:solidFill>
                <a:schemeClr val="tx1"/>
              </a:solidFill>
              <a:effectLst>
                <a:glow rad="139700">
                  <a:schemeClr val="accent2">
                    <a:satMod val="175000"/>
                    <a:alpha val="40000"/>
                  </a:schemeClr>
                </a:glow>
                <a:outerShdw dist="38100" dir="2700000" algn="tl" rotWithShape="0">
                  <a:schemeClr val="accent2"/>
                </a:outerShdw>
              </a:effectLst>
              <a:latin typeface="Iskoola Pota" panose="020B0502040204020203" pitchFamily="34" charset="0"/>
              <a:cs typeface="Iskoola Pota" panose="020B0502040204020203" pitchFamily="34" charset="0"/>
            </a:endParaRPr>
          </a:p>
        </p:txBody>
      </p:sp>
      <p:pic>
        <p:nvPicPr>
          <p:cNvPr id="4" name="Imagen 3" descr="ESPE | Universidad de las Fuerzas Armadas | Sangolquí"/>
          <p:cNvPicPr/>
          <p:nvPr/>
        </p:nvPicPr>
        <p:blipFill>
          <a:blip r:embed="rId7">
            <a:extLst>
              <a:ext uri="{28A0092B-C50C-407E-A947-70E740481C1C}">
                <a14:useLocalDpi xmlns:a14="http://schemas.microsoft.com/office/drawing/2010/main" val="0"/>
              </a:ext>
            </a:extLst>
          </a:blip>
          <a:srcRect/>
          <a:stretch>
            <a:fillRect/>
          </a:stretch>
        </p:blipFill>
        <p:spPr bwMode="auto">
          <a:xfrm>
            <a:off x="2997199" y="235290"/>
            <a:ext cx="5198534" cy="1425952"/>
          </a:xfrm>
          <a:prstGeom prst="rect">
            <a:avLst/>
          </a:prstGeom>
          <a:noFill/>
          <a:ln>
            <a:noFill/>
          </a:ln>
        </p:spPr>
      </p:pic>
    </p:spTree>
    <p:extLst>
      <p:ext uri="{BB962C8B-B14F-4D97-AF65-F5344CB8AC3E}">
        <p14:creationId xmlns:p14="http://schemas.microsoft.com/office/powerpoint/2010/main" val="4256608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Administrador\Desktop\CROQUIS TESIS OFICIAL.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3933" y="0"/>
            <a:ext cx="5258118" cy="6858000"/>
          </a:xfrm>
          <a:prstGeom prst="rect">
            <a:avLst/>
          </a:prstGeom>
          <a:noFill/>
          <a:ln>
            <a:noFill/>
          </a:ln>
        </p:spPr>
      </p:pic>
      <p:sp>
        <p:nvSpPr>
          <p:cNvPr id="3" name="Rectángulo 2"/>
          <p:cNvSpPr/>
          <p:nvPr/>
        </p:nvSpPr>
        <p:spPr>
          <a:xfrm>
            <a:off x="1007534" y="1148903"/>
            <a:ext cx="2946399" cy="1450525"/>
          </a:xfrm>
          <a:prstGeom prst="rect">
            <a:avLst/>
          </a:prstGeom>
        </p:spPr>
        <p:txBody>
          <a:bodyPr wrap="square">
            <a:spAutoFit/>
          </a:bodyPr>
          <a:lstStyle/>
          <a:p>
            <a:pPr>
              <a:lnSpc>
                <a:spcPct val="107000"/>
              </a:lnSpc>
              <a:spcAft>
                <a:spcPts val="800"/>
              </a:spcAft>
            </a:pPr>
            <a:r>
              <a:rPr lang="es-EC" b="1" i="1"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Croquis del diseño</a:t>
            </a:r>
            <a:endParaRPr lang="es-EC" dirty="0" smtClean="0">
              <a:effectLst/>
              <a:latin typeface="Iskoola Pota" panose="020B0502040204020203" pitchFamily="34" charset="0"/>
              <a:ea typeface="Calibri" panose="020F0502020204030204" pitchFamily="34" charset="0"/>
              <a:cs typeface="Iskoola Pota" panose="020B0502040204020203" pitchFamily="34" charset="0"/>
            </a:endParaRPr>
          </a:p>
          <a:p>
            <a:pPr algn="just">
              <a:spcAft>
                <a:spcPts val="1000"/>
              </a:spcAft>
            </a:pPr>
            <a:endParaRPr lang="es-EC" i="1"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endParaRPr>
          </a:p>
          <a:p>
            <a:pPr algn="just">
              <a:spcAft>
                <a:spcPts val="1000"/>
              </a:spcAft>
            </a:pPr>
            <a:r>
              <a:rPr lang="es-EC"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Distribución de las unidades experimentales en el ensayo </a:t>
            </a:r>
            <a:endParaRPr lang="es-EC" sz="1200" dirty="0">
              <a:solidFill>
                <a:srgbClr val="44546A"/>
              </a:solidFill>
              <a:effectLst/>
              <a:latin typeface="Iskoola Pota" panose="020B0502040204020203" pitchFamily="34" charset="0"/>
              <a:ea typeface="Calibri" panose="020F0502020204030204" pitchFamily="34" charset="0"/>
              <a:cs typeface="Iskoola Pota" panose="020B0502040204020203" pitchFamily="34" charset="0"/>
            </a:endParaRPr>
          </a:p>
        </p:txBody>
      </p:sp>
      <p:sp>
        <p:nvSpPr>
          <p:cNvPr id="4" name="Rectángulo 3"/>
          <p:cNvSpPr/>
          <p:nvPr/>
        </p:nvSpPr>
        <p:spPr>
          <a:xfrm>
            <a:off x="1024149" y="3143228"/>
            <a:ext cx="3048000" cy="2103140"/>
          </a:xfrm>
          <a:prstGeom prst="rect">
            <a:avLst/>
          </a:prstGeom>
        </p:spPr>
        <p:txBody>
          <a:bodyPr wrap="square">
            <a:spAutoFit/>
          </a:bodyPr>
          <a:lstStyle/>
          <a:p>
            <a:pPr>
              <a:lnSpc>
                <a:spcPct val="150000"/>
              </a:lnSpc>
              <a:spcBef>
                <a:spcPts val="200"/>
              </a:spcBef>
              <a:spcAft>
                <a:spcPts val="0"/>
              </a:spcAft>
            </a:pPr>
            <a:r>
              <a:rPr lang="es-EC" b="1" i="1" dirty="0" smtClean="0">
                <a:solidFill>
                  <a:srgbClr val="000000"/>
                </a:solidFill>
                <a:effectLst/>
                <a:latin typeface="Iskoola Pota" panose="020B0502040204020203" pitchFamily="34" charset="0"/>
                <a:ea typeface="Times New Roman" panose="02020603050405020304" pitchFamily="18" charset="0"/>
                <a:cs typeface="Iskoola Pota" panose="020B0502040204020203" pitchFamily="34" charset="0"/>
              </a:rPr>
              <a:t>Análisis estadístico  </a:t>
            </a:r>
            <a:endParaRPr lang="es-EC" sz="2000" b="1" dirty="0">
              <a:solidFill>
                <a:srgbClr val="1F4D78"/>
              </a:solidFill>
              <a:latin typeface="Iskoola Pota" panose="020B0502040204020203" pitchFamily="34" charset="0"/>
              <a:ea typeface="Times New Roman" panose="02020603050405020304" pitchFamily="18" charset="0"/>
              <a:cs typeface="Iskoola Pota" panose="020B0502040204020203" pitchFamily="34" charset="0"/>
            </a:endParaRPr>
          </a:p>
          <a:p>
            <a:pPr>
              <a:lnSpc>
                <a:spcPct val="150000"/>
              </a:lnSpc>
              <a:spcBef>
                <a:spcPts val="200"/>
              </a:spcBef>
              <a:spcAft>
                <a:spcPts val="0"/>
              </a:spcAft>
            </a:pPr>
            <a:endParaRPr lang="es-EC" sz="2000" b="1" dirty="0" smtClean="0">
              <a:solidFill>
                <a:srgbClr val="1F4D78"/>
              </a:solidFill>
              <a:effectLst/>
              <a:latin typeface="Iskoola Pota" panose="020B0502040204020203" pitchFamily="34" charset="0"/>
              <a:ea typeface="Calibri" panose="020F0502020204030204" pitchFamily="34" charset="0"/>
              <a:cs typeface="Iskoola Pota" panose="020B0502040204020203" pitchFamily="34" charset="0"/>
            </a:endParaRPr>
          </a:p>
          <a:p>
            <a:pPr algn="just"/>
            <a:r>
              <a:rPr lang="es-EC" dirty="0">
                <a:latin typeface="Iskoola Pota" panose="020B0502040204020203" pitchFamily="34" charset="0"/>
                <a:cs typeface="Iskoola Pota" panose="020B0502040204020203" pitchFamily="34" charset="0"/>
              </a:rPr>
              <a:t>Se utilizó el método de análisis lineal con medición de medias repetidas en el tiempo al 5% de significancia.</a:t>
            </a:r>
          </a:p>
        </p:txBody>
      </p:sp>
    </p:spTree>
    <p:extLst>
      <p:ext uri="{BB962C8B-B14F-4D97-AF65-F5344CB8AC3E}">
        <p14:creationId xmlns:p14="http://schemas.microsoft.com/office/powerpoint/2010/main" val="2712127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673118" y="90019"/>
            <a:ext cx="4645824" cy="999697"/>
          </a:xfrm>
          <a:prstGeom prst="rect">
            <a:avLst/>
          </a:prstGeom>
        </p:spPr>
        <p:txBody>
          <a:bodyPr wrap="none">
            <a:spAutoFit/>
          </a:bodyPr>
          <a:lstStyle/>
          <a:p>
            <a:pPr>
              <a:lnSpc>
                <a:spcPct val="150000"/>
              </a:lnSpc>
              <a:spcBef>
                <a:spcPts val="200"/>
              </a:spcBef>
              <a:spcAft>
                <a:spcPts val="0"/>
              </a:spcAft>
            </a:pPr>
            <a:r>
              <a:rPr lang="es-EC" sz="4400" b="1" dirty="0" smtClean="0">
                <a:solidFill>
                  <a:srgbClr val="000000"/>
                </a:solidFill>
                <a:effectLst/>
                <a:latin typeface="Iskoola Pota" panose="020B0502040204020203" pitchFamily="34" charset="0"/>
                <a:ea typeface="Times New Roman" panose="02020603050405020304" pitchFamily="18" charset="0"/>
                <a:cs typeface="Iskoola Pota" panose="020B0502040204020203" pitchFamily="34" charset="0"/>
              </a:rPr>
              <a:t>Variables a medir</a:t>
            </a:r>
            <a:endParaRPr lang="es-EC" sz="5400" b="1" dirty="0">
              <a:solidFill>
                <a:srgbClr val="2E74B5"/>
              </a:solidFill>
              <a:effectLst/>
              <a:latin typeface="Iskoola Pota" panose="020B0502040204020203" pitchFamily="34" charset="0"/>
              <a:ea typeface="Times New Roman" panose="02020603050405020304" pitchFamily="18" charset="0"/>
              <a:cs typeface="Iskoola Pota" panose="020B0502040204020203" pitchFamily="34" charset="0"/>
            </a:endParaRPr>
          </a:p>
        </p:txBody>
      </p:sp>
      <p:sp>
        <p:nvSpPr>
          <p:cNvPr id="5" name="Rectángulo 4"/>
          <p:cNvSpPr/>
          <p:nvPr/>
        </p:nvSpPr>
        <p:spPr>
          <a:xfrm>
            <a:off x="1040482" y="1089716"/>
            <a:ext cx="1577676" cy="587277"/>
          </a:xfrm>
          <a:prstGeom prst="rect">
            <a:avLst/>
          </a:prstGeom>
        </p:spPr>
        <p:txBody>
          <a:bodyPr wrap="none">
            <a:spAutoFit/>
          </a:bodyPr>
          <a:lstStyle/>
          <a:p>
            <a:pPr>
              <a:lnSpc>
                <a:spcPct val="150000"/>
              </a:lnSpc>
              <a:spcBef>
                <a:spcPts val="200"/>
              </a:spcBef>
              <a:spcAft>
                <a:spcPts val="0"/>
              </a:spcAft>
            </a:pPr>
            <a:r>
              <a:rPr lang="es-EC" sz="2400" b="1" u="sng" dirty="0" smtClean="0">
                <a:latin typeface="Iskoola Pota" panose="020B0502040204020203" pitchFamily="34" charset="0"/>
                <a:ea typeface="Times New Roman" panose="02020603050405020304" pitchFamily="18" charset="0"/>
                <a:cs typeface="Iskoola Pota" panose="020B0502040204020203" pitchFamily="34" charset="0"/>
              </a:rPr>
              <a:t>Peso vivo </a:t>
            </a:r>
          </a:p>
        </p:txBody>
      </p:sp>
      <p:pic>
        <p:nvPicPr>
          <p:cNvPr id="2" name="Imagen 1"/>
          <p:cNvPicPr>
            <a:picLocks noChangeAspect="1"/>
          </p:cNvPicPr>
          <p:nvPr/>
        </p:nvPicPr>
        <p:blipFill rotWithShape="1">
          <a:blip r:embed="rId3"/>
          <a:srcRect l="23125" t="19683" r="28928" b="26191"/>
          <a:stretch/>
        </p:blipFill>
        <p:spPr>
          <a:xfrm>
            <a:off x="2618158" y="3442822"/>
            <a:ext cx="4383880" cy="2783805"/>
          </a:xfrm>
          <a:prstGeom prst="rect">
            <a:avLst/>
          </a:prstGeom>
        </p:spPr>
      </p:pic>
      <p:pic>
        <p:nvPicPr>
          <p:cNvPr id="4" name="Imagen 3"/>
          <p:cNvPicPr>
            <a:picLocks noChangeAspect="1"/>
          </p:cNvPicPr>
          <p:nvPr/>
        </p:nvPicPr>
        <p:blipFill rotWithShape="1">
          <a:blip r:embed="rId4"/>
          <a:srcRect l="44911" t="32063" r="41518" b="37143"/>
          <a:stretch/>
        </p:blipFill>
        <p:spPr>
          <a:xfrm>
            <a:off x="9480331" y="3442822"/>
            <a:ext cx="2181712" cy="2784554"/>
          </a:xfrm>
          <a:prstGeom prst="rect">
            <a:avLst/>
          </a:prstGeom>
        </p:spPr>
      </p:pic>
      <p:pic>
        <p:nvPicPr>
          <p:cNvPr id="6" name="Imagen 5"/>
          <p:cNvPicPr>
            <a:picLocks noChangeAspect="1"/>
          </p:cNvPicPr>
          <p:nvPr/>
        </p:nvPicPr>
        <p:blipFill rotWithShape="1">
          <a:blip r:embed="rId5"/>
          <a:srcRect l="41087" t="15652" r="41141" b="36956"/>
          <a:stretch/>
        </p:blipFill>
        <p:spPr>
          <a:xfrm>
            <a:off x="7314324" y="3446045"/>
            <a:ext cx="1853721" cy="2780582"/>
          </a:xfrm>
          <a:prstGeom prst="rect">
            <a:avLst/>
          </a:prstGeom>
        </p:spPr>
      </p:pic>
      <p:pic>
        <p:nvPicPr>
          <p:cNvPr id="7" name="Imagen 6"/>
          <p:cNvPicPr>
            <a:picLocks noChangeAspect="1"/>
          </p:cNvPicPr>
          <p:nvPr/>
        </p:nvPicPr>
        <p:blipFill rotWithShape="1">
          <a:blip r:embed="rId6"/>
          <a:srcRect l="41576" t="24493" r="41957" b="28406"/>
          <a:stretch/>
        </p:blipFill>
        <p:spPr>
          <a:xfrm>
            <a:off x="566524" y="3428172"/>
            <a:ext cx="1739348" cy="2798456"/>
          </a:xfrm>
          <a:prstGeom prst="rect">
            <a:avLst/>
          </a:prstGeom>
        </p:spPr>
      </p:pic>
      <p:sp>
        <p:nvSpPr>
          <p:cNvPr id="8" name="Rectángulo 7"/>
          <p:cNvSpPr/>
          <p:nvPr/>
        </p:nvSpPr>
        <p:spPr>
          <a:xfrm>
            <a:off x="3072045" y="1834815"/>
            <a:ext cx="6096000" cy="1121397"/>
          </a:xfrm>
          <a:prstGeom prst="rect">
            <a:avLst/>
          </a:prstGeom>
        </p:spPr>
        <p:txBody>
          <a:bodyPr>
            <a:spAutoFit/>
          </a:bodyPr>
          <a:lstStyle/>
          <a:p>
            <a:pPr indent="457200" algn="ctr">
              <a:lnSpc>
                <a:spcPct val="200000"/>
              </a:lnSpc>
              <a:spcBef>
                <a:spcPts val="200"/>
              </a:spcBef>
              <a:spcAft>
                <a:spcPts val="0"/>
              </a:spcAft>
            </a:pPr>
            <a:r>
              <a:rPr lang="es-EC" dirty="0">
                <a:solidFill>
                  <a:srgbClr val="000000"/>
                </a:solidFill>
                <a:latin typeface="Iskoola Pota" panose="020B0502040204020203" pitchFamily="34" charset="0"/>
                <a:ea typeface="Arial" panose="020B0604020202020204" pitchFamily="34" charset="0"/>
                <a:cs typeface="Iskoola Pota" panose="020B0502040204020203" pitchFamily="34" charset="0"/>
              </a:rPr>
              <a:t>Esta variable se registró en </a:t>
            </a:r>
            <a:r>
              <a:rPr lang="es-EC"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kg con una balanza digital de </a:t>
            </a:r>
            <a:r>
              <a:rPr lang="es-EC" dirty="0">
                <a:solidFill>
                  <a:srgbClr val="000000"/>
                </a:solidFill>
                <a:latin typeface="Iskoola Pota" panose="020B0502040204020203" pitchFamily="34" charset="0"/>
                <a:ea typeface="Arial" panose="020B0604020202020204" pitchFamily="34" charset="0"/>
                <a:cs typeface="Iskoola Pota" panose="020B0502040204020203" pitchFamily="34" charset="0"/>
              </a:rPr>
              <a:t>forma semanal </a:t>
            </a:r>
            <a:r>
              <a:rPr lang="es-EC" dirty="0">
                <a:latin typeface="Iskoola Pota" panose="020B0502040204020203" pitchFamily="34" charset="0"/>
                <a:ea typeface="Arial" panose="020B0604020202020204" pitchFamily="34" charset="0"/>
                <a:cs typeface="Iskoola Pota" panose="020B0502040204020203" pitchFamily="34" charset="0"/>
              </a:rPr>
              <a:t>en cada unidad </a:t>
            </a:r>
            <a:r>
              <a:rPr lang="es-EC" dirty="0" smtClean="0">
                <a:latin typeface="Iskoola Pota" panose="020B0502040204020203" pitchFamily="34" charset="0"/>
                <a:ea typeface="Arial" panose="020B0604020202020204" pitchFamily="34" charset="0"/>
                <a:cs typeface="Iskoola Pota" panose="020B0502040204020203" pitchFamily="34" charset="0"/>
              </a:rPr>
              <a:t>experimental.</a:t>
            </a:r>
            <a:endParaRPr lang="es-EC" dirty="0">
              <a:effectLst/>
              <a:latin typeface="Iskoola Pota" panose="020B0502040204020203" pitchFamily="34" charset="0"/>
              <a:ea typeface="Calibri" panose="020F0502020204030204" pitchFamily="34" charset="0"/>
              <a:cs typeface="Iskoola Pota" panose="020B0502040204020203" pitchFamily="34" charset="0"/>
            </a:endParaRPr>
          </a:p>
        </p:txBody>
      </p:sp>
    </p:spTree>
    <p:extLst>
      <p:ext uri="{BB962C8B-B14F-4D97-AF65-F5344CB8AC3E}">
        <p14:creationId xmlns:p14="http://schemas.microsoft.com/office/powerpoint/2010/main" val="3938358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629749" y="507831"/>
            <a:ext cx="2066591" cy="587277"/>
          </a:xfrm>
          <a:prstGeom prst="rect">
            <a:avLst/>
          </a:prstGeom>
        </p:spPr>
        <p:txBody>
          <a:bodyPr wrap="none">
            <a:spAutoFit/>
          </a:bodyPr>
          <a:lstStyle/>
          <a:p>
            <a:pPr>
              <a:lnSpc>
                <a:spcPct val="150000"/>
              </a:lnSpc>
              <a:spcBef>
                <a:spcPts val="200"/>
              </a:spcBef>
              <a:spcAft>
                <a:spcPts val="0"/>
              </a:spcAft>
            </a:pPr>
            <a:r>
              <a:rPr lang="es-EC" sz="2400" b="1" u="sng" dirty="0" smtClean="0">
                <a:latin typeface="Iskoola Pota" panose="020B0502040204020203" pitchFamily="34" charset="0"/>
                <a:ea typeface="Times New Roman" panose="02020603050405020304" pitchFamily="18" charset="0"/>
                <a:cs typeface="Iskoola Pota" panose="020B0502040204020203" pitchFamily="34" charset="0"/>
              </a:rPr>
              <a:t>Consumo (g) </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7532" y="88567"/>
            <a:ext cx="6935307" cy="3280934"/>
          </a:xfrm>
          <a:prstGeom prst="rect">
            <a:avLst/>
          </a:prstGeom>
        </p:spPr>
      </p:pic>
      <p:pic>
        <p:nvPicPr>
          <p:cNvPr id="7" name="Imagen 6"/>
          <p:cNvPicPr>
            <a:picLocks noChangeAspect="1"/>
          </p:cNvPicPr>
          <p:nvPr/>
        </p:nvPicPr>
        <p:blipFill rotWithShape="1">
          <a:blip r:embed="rId4"/>
          <a:srcRect l="42020" t="27635" r="42260" b="38813"/>
          <a:stretch/>
        </p:blipFill>
        <p:spPr>
          <a:xfrm>
            <a:off x="3932996" y="3465710"/>
            <a:ext cx="2392472" cy="2872460"/>
          </a:xfrm>
          <a:prstGeom prst="rect">
            <a:avLst/>
          </a:prstGeom>
        </p:spPr>
      </p:pic>
      <p:pic>
        <p:nvPicPr>
          <p:cNvPr id="9" name="Imagen 8"/>
          <p:cNvPicPr>
            <a:picLocks noChangeAspect="1"/>
          </p:cNvPicPr>
          <p:nvPr/>
        </p:nvPicPr>
        <p:blipFill rotWithShape="1">
          <a:blip r:embed="rId5"/>
          <a:srcRect l="41712" t="17534" r="42055" b="40457"/>
          <a:stretch/>
        </p:blipFill>
        <p:spPr>
          <a:xfrm>
            <a:off x="0" y="3457183"/>
            <a:ext cx="1979113" cy="2880987"/>
          </a:xfrm>
          <a:prstGeom prst="rect">
            <a:avLst/>
          </a:prstGeom>
        </p:spPr>
      </p:pic>
      <p:pic>
        <p:nvPicPr>
          <p:cNvPr id="11" name="Imagen 10"/>
          <p:cNvPicPr>
            <a:picLocks noChangeAspect="1"/>
          </p:cNvPicPr>
          <p:nvPr/>
        </p:nvPicPr>
        <p:blipFill rotWithShape="1">
          <a:blip r:embed="rId6"/>
          <a:srcRect l="23116" t="18447" r="28185" b="27123"/>
          <a:stretch/>
        </p:blipFill>
        <p:spPr>
          <a:xfrm>
            <a:off x="9165235" y="3465711"/>
            <a:ext cx="2950514" cy="2872459"/>
          </a:xfrm>
          <a:prstGeom prst="rect">
            <a:avLst/>
          </a:prstGeom>
        </p:spPr>
      </p:pic>
      <mc:AlternateContent xmlns:mc="http://schemas.openxmlformats.org/markup-compatibility/2006" xmlns:a14="http://schemas.microsoft.com/office/drawing/2010/main">
        <mc:Choice Requires="a14">
          <p:sp>
            <p:nvSpPr>
              <p:cNvPr id="12" name="Rectángulo 11"/>
              <p:cNvSpPr/>
              <p:nvPr/>
            </p:nvSpPr>
            <p:spPr>
              <a:xfrm>
                <a:off x="634399" y="1358275"/>
                <a:ext cx="4156677" cy="1883593"/>
              </a:xfrm>
              <a:prstGeom prst="rect">
                <a:avLst/>
              </a:prstGeom>
            </p:spPr>
            <p:txBody>
              <a:bodyPr wrap="square">
                <a:spAutoFit/>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es-EC" sz="2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𝐶𝑁𝐴</m:t>
                      </m:r>
                      <m:r>
                        <a:rPr lang="es-EC" sz="2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es-EC" sz="2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𝐴𝑂</m:t>
                      </m:r>
                      <m:r>
                        <a:rPr lang="es-EC" sz="2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es-EC" sz="2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𝐴𝑆</m:t>
                      </m:r>
                    </m:oMath>
                  </m:oMathPara>
                </a14:m>
                <a:endParaRPr lang="es-EC" sz="2000" dirty="0">
                  <a:effectLst/>
                  <a:latin typeface="Iskoola Pota" panose="020B0502040204020203" pitchFamily="34" charset="0"/>
                  <a:ea typeface="Calibri" panose="020F0502020204030204" pitchFamily="34" charset="0"/>
                  <a:cs typeface="Iskoola Pota" panose="020B0502040204020203" pitchFamily="34" charset="0"/>
                </a:endParaRPr>
              </a:p>
              <a:p>
                <a:pPr>
                  <a:lnSpc>
                    <a:spcPts val="1200"/>
                  </a:lnSpc>
                  <a:spcBef>
                    <a:spcPts val="200"/>
                  </a:spcBef>
                  <a:spcAft>
                    <a:spcPts val="0"/>
                  </a:spcAft>
                </a:pPr>
                <a:r>
                  <a:rPr lang="es-EC" sz="2000" dirty="0">
                    <a:solidFill>
                      <a:srgbClr val="000000"/>
                    </a:solidFill>
                    <a:effectLst/>
                    <a:latin typeface="Iskoola Pota" panose="020B0502040204020203" pitchFamily="34" charset="0"/>
                    <a:ea typeface="Arial" panose="020B0604020202020204" pitchFamily="34" charset="0"/>
                    <a:cs typeface="Iskoola Pota" panose="020B0502040204020203" pitchFamily="34" charset="0"/>
                  </a:rPr>
                  <a:t>Donde:</a:t>
                </a:r>
                <a:endParaRPr lang="es-EC" sz="2000" dirty="0">
                  <a:effectLst/>
                  <a:latin typeface="Iskoola Pota" panose="020B0502040204020203" pitchFamily="34" charset="0"/>
                  <a:ea typeface="Calibri" panose="020F0502020204030204" pitchFamily="34" charset="0"/>
                  <a:cs typeface="Iskoola Pota" panose="020B0502040204020203" pitchFamily="34" charset="0"/>
                </a:endParaRPr>
              </a:p>
              <a:p>
                <a:pPr>
                  <a:lnSpc>
                    <a:spcPts val="1200"/>
                  </a:lnSpc>
                  <a:spcBef>
                    <a:spcPts val="200"/>
                  </a:spcBef>
                  <a:spcAft>
                    <a:spcPts val="0"/>
                  </a:spcAft>
                </a:pPr>
                <a:endParaRPr lang="es-EC" sz="2000" dirty="0" smtClean="0">
                  <a:solidFill>
                    <a:srgbClr val="000000"/>
                  </a:solidFill>
                  <a:effectLst/>
                  <a:latin typeface="Iskoola Pota" panose="020B0502040204020203" pitchFamily="34" charset="0"/>
                  <a:ea typeface="Arial" panose="020B0604020202020204" pitchFamily="34" charset="0"/>
                  <a:cs typeface="Iskoola Pota" panose="020B0502040204020203" pitchFamily="34" charset="0"/>
                </a:endParaRPr>
              </a:p>
              <a:p>
                <a:pPr>
                  <a:spcBef>
                    <a:spcPts val="200"/>
                  </a:spcBef>
                  <a:spcAft>
                    <a:spcPts val="0"/>
                  </a:spcAft>
                </a:pPr>
                <a:r>
                  <a:rPr lang="es-EC" sz="2000" dirty="0" smtClean="0">
                    <a:solidFill>
                      <a:srgbClr val="000000"/>
                    </a:solidFill>
                    <a:effectLst/>
                    <a:latin typeface="Iskoola Pota" panose="020B0502040204020203" pitchFamily="34" charset="0"/>
                    <a:ea typeface="Arial" panose="020B0604020202020204" pitchFamily="34" charset="0"/>
                    <a:cs typeface="Iskoola Pota" panose="020B0502040204020203" pitchFamily="34" charset="0"/>
                  </a:rPr>
                  <a:t>CNA</a:t>
                </a:r>
                <a:r>
                  <a:rPr lang="es-EC" sz="2000" dirty="0">
                    <a:solidFill>
                      <a:srgbClr val="000000"/>
                    </a:solidFill>
                    <a:effectLst/>
                    <a:latin typeface="Iskoola Pota" panose="020B0502040204020203" pitchFamily="34" charset="0"/>
                    <a:ea typeface="Arial" panose="020B0604020202020204" pitchFamily="34" charset="0"/>
                    <a:cs typeface="Iskoola Pota" panose="020B0502040204020203" pitchFamily="34" charset="0"/>
                  </a:rPr>
                  <a:t>: Consumo neto de alimento</a:t>
                </a:r>
                <a:endParaRPr lang="es-EC" sz="2000" dirty="0">
                  <a:effectLst/>
                  <a:latin typeface="Iskoola Pota" panose="020B0502040204020203" pitchFamily="34" charset="0"/>
                  <a:ea typeface="Calibri" panose="020F0502020204030204" pitchFamily="34" charset="0"/>
                  <a:cs typeface="Iskoola Pota" panose="020B0502040204020203" pitchFamily="34" charset="0"/>
                </a:endParaRPr>
              </a:p>
              <a:p>
                <a:pPr>
                  <a:spcBef>
                    <a:spcPts val="200"/>
                  </a:spcBef>
                  <a:spcAft>
                    <a:spcPts val="0"/>
                  </a:spcAft>
                </a:pPr>
                <a:r>
                  <a:rPr lang="es-EC" sz="2000" dirty="0">
                    <a:solidFill>
                      <a:srgbClr val="000000"/>
                    </a:solidFill>
                    <a:effectLst/>
                    <a:latin typeface="Iskoola Pota" panose="020B0502040204020203" pitchFamily="34" charset="0"/>
                    <a:ea typeface="Arial" panose="020B0604020202020204" pitchFamily="34" charset="0"/>
                    <a:cs typeface="Iskoola Pota" panose="020B0502040204020203" pitchFamily="34" charset="0"/>
                  </a:rPr>
                  <a:t>AO: Alimento ofertado</a:t>
                </a:r>
                <a:endParaRPr lang="es-EC" sz="2000" dirty="0">
                  <a:effectLst/>
                  <a:latin typeface="Iskoola Pota" panose="020B0502040204020203" pitchFamily="34" charset="0"/>
                  <a:ea typeface="Calibri" panose="020F0502020204030204" pitchFamily="34" charset="0"/>
                  <a:cs typeface="Iskoola Pota" panose="020B0502040204020203" pitchFamily="34" charset="0"/>
                </a:endParaRPr>
              </a:p>
              <a:p>
                <a:pPr>
                  <a:spcBef>
                    <a:spcPts val="200"/>
                  </a:spcBef>
                  <a:spcAft>
                    <a:spcPts val="0"/>
                  </a:spcAft>
                </a:pPr>
                <a:r>
                  <a:rPr lang="es-EC" sz="2000" dirty="0">
                    <a:solidFill>
                      <a:srgbClr val="000000"/>
                    </a:solidFill>
                    <a:effectLst/>
                    <a:latin typeface="Iskoola Pota" panose="020B0502040204020203" pitchFamily="34" charset="0"/>
                    <a:ea typeface="Arial" panose="020B0604020202020204" pitchFamily="34" charset="0"/>
                    <a:cs typeface="Iskoola Pota" panose="020B0502040204020203" pitchFamily="34" charset="0"/>
                  </a:rPr>
                  <a:t>AS: Alimento sobrante</a:t>
                </a:r>
                <a:endParaRPr lang="es-EC" sz="2000" dirty="0">
                  <a:effectLst/>
                  <a:latin typeface="Iskoola Pota" panose="020B0502040204020203" pitchFamily="34" charset="0"/>
                  <a:ea typeface="Calibri" panose="020F0502020204030204" pitchFamily="34" charset="0"/>
                  <a:cs typeface="Iskoola Pota" panose="020B0502040204020203" pitchFamily="34"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634399" y="1358275"/>
                <a:ext cx="4156677" cy="1883593"/>
              </a:xfrm>
              <a:prstGeom prst="rect">
                <a:avLst/>
              </a:prstGeom>
              <a:blipFill rotWithShape="0">
                <a:blip r:embed="rId7"/>
                <a:stretch>
                  <a:fillRect l="-1466" b="-4854"/>
                </a:stretch>
              </a:blipFill>
            </p:spPr>
            <p:txBody>
              <a:bodyPr/>
              <a:lstStyle/>
              <a:p>
                <a:r>
                  <a:rPr lang="es-EC">
                    <a:noFill/>
                  </a:rPr>
                  <a:t> </a:t>
                </a:r>
              </a:p>
            </p:txBody>
          </p:sp>
        </mc:Fallback>
      </mc:AlternateContent>
      <p:pic>
        <p:nvPicPr>
          <p:cNvPr id="2" name="Imagen 1"/>
          <p:cNvPicPr>
            <a:picLocks noChangeAspect="1"/>
          </p:cNvPicPr>
          <p:nvPr/>
        </p:nvPicPr>
        <p:blipFill rotWithShape="1">
          <a:blip r:embed="rId8"/>
          <a:srcRect l="41875" t="23016" r="42500" b="22063"/>
          <a:stretch/>
        </p:blipFill>
        <p:spPr>
          <a:xfrm>
            <a:off x="7687350" y="3457183"/>
            <a:ext cx="1452833" cy="2872459"/>
          </a:xfrm>
          <a:prstGeom prst="rect">
            <a:avLst/>
          </a:prstGeom>
        </p:spPr>
      </p:pic>
      <p:pic>
        <p:nvPicPr>
          <p:cNvPr id="3" name="Imagen 2"/>
          <p:cNvPicPr>
            <a:picLocks noChangeAspect="1"/>
          </p:cNvPicPr>
          <p:nvPr/>
        </p:nvPicPr>
        <p:blipFill rotWithShape="1">
          <a:blip r:embed="rId9"/>
          <a:srcRect l="42554" t="30187" r="41794" b="27828"/>
          <a:stretch/>
        </p:blipFill>
        <p:spPr>
          <a:xfrm>
            <a:off x="2004166" y="3465710"/>
            <a:ext cx="1903778" cy="2872459"/>
          </a:xfrm>
          <a:prstGeom prst="rect">
            <a:avLst/>
          </a:prstGeom>
        </p:spPr>
      </p:pic>
      <p:pic>
        <p:nvPicPr>
          <p:cNvPr id="6" name="Imagen 5"/>
          <p:cNvPicPr>
            <a:picLocks noChangeAspect="1"/>
          </p:cNvPicPr>
          <p:nvPr/>
        </p:nvPicPr>
        <p:blipFill rotWithShape="1">
          <a:blip r:embed="rId10"/>
          <a:srcRect l="42391" t="16232" r="41712" b="21884"/>
          <a:stretch/>
        </p:blipFill>
        <p:spPr>
          <a:xfrm>
            <a:off x="6350520" y="3465710"/>
            <a:ext cx="1311778" cy="2872459"/>
          </a:xfrm>
          <a:prstGeom prst="rect">
            <a:avLst/>
          </a:prstGeom>
        </p:spPr>
      </p:pic>
    </p:spTree>
    <p:extLst>
      <p:ext uri="{BB962C8B-B14F-4D97-AF65-F5344CB8AC3E}">
        <p14:creationId xmlns:p14="http://schemas.microsoft.com/office/powerpoint/2010/main" val="726511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258544" y="726103"/>
            <a:ext cx="2634054" cy="587277"/>
          </a:xfrm>
          <a:prstGeom prst="rect">
            <a:avLst/>
          </a:prstGeom>
        </p:spPr>
        <p:txBody>
          <a:bodyPr wrap="none">
            <a:spAutoFit/>
          </a:bodyPr>
          <a:lstStyle/>
          <a:p>
            <a:pPr>
              <a:lnSpc>
                <a:spcPct val="150000"/>
              </a:lnSpc>
              <a:spcBef>
                <a:spcPts val="200"/>
              </a:spcBef>
              <a:spcAft>
                <a:spcPts val="0"/>
              </a:spcAft>
            </a:pPr>
            <a:r>
              <a:rPr lang="es-EC" sz="2400" b="1" u="sng" dirty="0" smtClean="0">
                <a:latin typeface="Iskoola Pota" panose="020B0502040204020203" pitchFamily="34" charset="0"/>
                <a:ea typeface="Times New Roman" panose="02020603050405020304" pitchFamily="18" charset="0"/>
                <a:cs typeface="Iskoola Pota" panose="020B0502040204020203" pitchFamily="34" charset="0"/>
              </a:rPr>
              <a:t>Ganancia de peso</a:t>
            </a:r>
          </a:p>
        </p:txBody>
      </p:sp>
      <p:sp>
        <p:nvSpPr>
          <p:cNvPr id="4" name="Rectángulo 3"/>
          <p:cNvSpPr/>
          <p:nvPr/>
        </p:nvSpPr>
        <p:spPr>
          <a:xfrm>
            <a:off x="6384638" y="726103"/>
            <a:ext cx="4806124" cy="587277"/>
          </a:xfrm>
          <a:prstGeom prst="rect">
            <a:avLst/>
          </a:prstGeom>
        </p:spPr>
        <p:txBody>
          <a:bodyPr wrap="none">
            <a:spAutoFit/>
          </a:bodyPr>
          <a:lstStyle/>
          <a:p>
            <a:pPr>
              <a:lnSpc>
                <a:spcPct val="150000"/>
              </a:lnSpc>
              <a:spcBef>
                <a:spcPts val="200"/>
              </a:spcBef>
              <a:spcAft>
                <a:spcPts val="0"/>
              </a:spcAft>
            </a:pPr>
            <a:r>
              <a:rPr lang="es-EC" sz="2400" b="1" u="sng" dirty="0" smtClean="0">
                <a:latin typeface="Iskoola Pota" panose="020B0502040204020203" pitchFamily="34" charset="0"/>
                <a:ea typeface="Times New Roman" panose="02020603050405020304" pitchFamily="18" charset="0"/>
                <a:cs typeface="Iskoola Pota" panose="020B0502040204020203" pitchFamily="34" charset="0"/>
              </a:rPr>
              <a:t>Índice de Conversión Alimenticia</a:t>
            </a:r>
          </a:p>
        </p:txBody>
      </p:sp>
      <p:sp>
        <p:nvSpPr>
          <p:cNvPr id="6" name="Rectángulo 5"/>
          <p:cNvSpPr/>
          <p:nvPr/>
        </p:nvSpPr>
        <p:spPr>
          <a:xfrm>
            <a:off x="288822" y="3713936"/>
            <a:ext cx="4570482" cy="587277"/>
          </a:xfrm>
          <a:prstGeom prst="rect">
            <a:avLst/>
          </a:prstGeom>
        </p:spPr>
        <p:txBody>
          <a:bodyPr wrap="none">
            <a:spAutoFit/>
          </a:bodyPr>
          <a:lstStyle/>
          <a:p>
            <a:pPr>
              <a:lnSpc>
                <a:spcPct val="150000"/>
              </a:lnSpc>
              <a:spcBef>
                <a:spcPts val="200"/>
              </a:spcBef>
              <a:spcAft>
                <a:spcPts val="0"/>
              </a:spcAft>
            </a:pPr>
            <a:r>
              <a:rPr lang="es-EC" sz="2400" b="1" u="sng" dirty="0" smtClean="0">
                <a:latin typeface="Iskoola Pota" panose="020B0502040204020203" pitchFamily="34" charset="0"/>
                <a:ea typeface="Times New Roman" panose="02020603050405020304" pitchFamily="18" charset="0"/>
                <a:cs typeface="Iskoola Pota" panose="020B0502040204020203" pitchFamily="34" charset="0"/>
              </a:rPr>
              <a:t>Factor de Eficiencia Americano</a:t>
            </a:r>
          </a:p>
        </p:txBody>
      </p:sp>
      <p:sp>
        <p:nvSpPr>
          <p:cNvPr id="7" name="Rectángulo 6"/>
          <p:cNvSpPr/>
          <p:nvPr/>
        </p:nvSpPr>
        <p:spPr>
          <a:xfrm>
            <a:off x="7063413" y="3713936"/>
            <a:ext cx="3493264" cy="587277"/>
          </a:xfrm>
          <a:prstGeom prst="rect">
            <a:avLst/>
          </a:prstGeom>
        </p:spPr>
        <p:txBody>
          <a:bodyPr wrap="none">
            <a:spAutoFit/>
          </a:bodyPr>
          <a:lstStyle/>
          <a:p>
            <a:pPr>
              <a:lnSpc>
                <a:spcPct val="150000"/>
              </a:lnSpc>
              <a:spcBef>
                <a:spcPts val="200"/>
              </a:spcBef>
              <a:spcAft>
                <a:spcPts val="0"/>
              </a:spcAft>
            </a:pPr>
            <a:r>
              <a:rPr lang="es-EC" sz="2400" b="1" u="sng" dirty="0" smtClean="0">
                <a:latin typeface="Iskoola Pota" panose="020B0502040204020203" pitchFamily="34" charset="0"/>
                <a:ea typeface="Times New Roman" panose="02020603050405020304" pitchFamily="18" charset="0"/>
                <a:cs typeface="Iskoola Pota" panose="020B0502040204020203" pitchFamily="34" charset="0"/>
              </a:rPr>
              <a:t>Índice de Productividad</a:t>
            </a:r>
          </a:p>
        </p:txBody>
      </p:sp>
      <mc:AlternateContent xmlns:mc="http://schemas.openxmlformats.org/markup-compatibility/2006" xmlns:a14="http://schemas.microsoft.com/office/drawing/2010/main">
        <mc:Choice Requires="a14">
          <p:sp>
            <p:nvSpPr>
              <p:cNvPr id="2" name="CuadroTexto 1"/>
              <p:cNvSpPr txBox="1"/>
              <p:nvPr/>
            </p:nvSpPr>
            <p:spPr>
              <a:xfrm>
                <a:off x="8242359" y="4765626"/>
                <a:ext cx="1103507" cy="5203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s-EC" dirty="0" smtClean="0">
                          <a:latin typeface="Cambria Math" panose="02040503050406030204" pitchFamily="18" charset="0"/>
                        </a:rPr>
                        <m:t>I</m:t>
                      </m:r>
                      <m:r>
                        <a:rPr lang="es-EC" b="0" i="0" dirty="0" smtClean="0">
                          <a:latin typeface="Cambria Math" panose="02040503050406030204" pitchFamily="18" charset="0"/>
                        </a:rPr>
                        <m:t>.</m:t>
                      </m:r>
                      <m:r>
                        <m:rPr>
                          <m:sty m:val="p"/>
                        </m:rPr>
                        <a:rPr lang="es-EC" b="0" i="0" dirty="0" smtClean="0">
                          <a:latin typeface="Cambria Math" panose="02040503050406030204" pitchFamily="18" charset="0"/>
                        </a:rPr>
                        <m:t>P</m:t>
                      </m:r>
                      <m:r>
                        <a:rPr lang="es-EC" b="0" i="0" dirty="0" smtClean="0">
                          <a:latin typeface="Cambria Math" panose="02040503050406030204" pitchFamily="18" charset="0"/>
                        </a:rPr>
                        <m:t>.</m:t>
                      </m:r>
                      <m:r>
                        <a:rPr lang="es-EC" i="1" smtClean="0">
                          <a:latin typeface="Cambria Math" panose="02040503050406030204" pitchFamily="18" charset="0"/>
                        </a:rPr>
                        <m:t>=</m:t>
                      </m:r>
                      <m:f>
                        <m:fPr>
                          <m:ctrlPr>
                            <a:rPr lang="es-EC" i="1" smtClean="0">
                              <a:latin typeface="Cambria Math" panose="02040503050406030204" pitchFamily="18" charset="0"/>
                            </a:rPr>
                          </m:ctrlPr>
                        </m:fPr>
                        <m:num>
                          <m:r>
                            <a:rPr lang="es-EC" b="0" i="1" smtClean="0">
                              <a:latin typeface="Cambria Math" panose="02040503050406030204" pitchFamily="18" charset="0"/>
                            </a:rPr>
                            <m:t>𝐹𝐸𝐴</m:t>
                          </m:r>
                        </m:num>
                        <m:den>
                          <m:r>
                            <a:rPr lang="es-EC" b="0" i="1" smtClean="0">
                              <a:latin typeface="Cambria Math" panose="02040503050406030204" pitchFamily="18" charset="0"/>
                            </a:rPr>
                            <m:t>𝐼𝐶𝐴</m:t>
                          </m:r>
                        </m:den>
                      </m:f>
                    </m:oMath>
                  </m:oMathPara>
                </a14:m>
                <a:endParaRPr lang="es-EC" sz="3600" dirty="0">
                  <a:latin typeface="Iskoola Pota" panose="020B0502040204020203" pitchFamily="34" charset="0"/>
                  <a:cs typeface="Iskoola Pota" panose="020B0502040204020203" pitchFamily="34" charset="0"/>
                </a:endParaRPr>
              </a:p>
            </p:txBody>
          </p:sp>
        </mc:Choice>
        <mc:Fallback xmlns="">
          <p:sp>
            <p:nvSpPr>
              <p:cNvPr id="2" name="CuadroTexto 1"/>
              <p:cNvSpPr txBox="1">
                <a:spLocks noRot="1" noChangeAspect="1" noMove="1" noResize="1" noEditPoints="1" noAdjustHandles="1" noChangeArrowheads="1" noChangeShapeType="1" noTextEdit="1"/>
              </p:cNvSpPr>
              <p:nvPr/>
            </p:nvSpPr>
            <p:spPr>
              <a:xfrm>
                <a:off x="8242359" y="4765626"/>
                <a:ext cx="1103507" cy="520399"/>
              </a:xfrm>
              <a:prstGeom prst="rect">
                <a:avLst/>
              </a:prstGeom>
              <a:blipFill rotWithShape="0">
                <a:blip r:embed="rId2"/>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9" name="CuadroTexto 8"/>
              <p:cNvSpPr txBox="1"/>
              <p:nvPr/>
            </p:nvSpPr>
            <p:spPr>
              <a:xfrm>
                <a:off x="995459" y="1881803"/>
                <a:ext cx="33429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s-EC" b="0" i="0" smtClean="0">
                          <a:latin typeface="Cambria Math" panose="02040503050406030204" pitchFamily="18" charset="0"/>
                        </a:rPr>
                        <m:t>G</m:t>
                      </m:r>
                      <m:r>
                        <a:rPr lang="es-EC" b="0" i="0" smtClean="0">
                          <a:latin typeface="Cambria Math" panose="02040503050406030204" pitchFamily="18" charset="0"/>
                        </a:rPr>
                        <m:t>.</m:t>
                      </m:r>
                      <m:r>
                        <m:rPr>
                          <m:sty m:val="p"/>
                        </m:rPr>
                        <a:rPr lang="es-EC" b="0" i="0" smtClean="0">
                          <a:latin typeface="Cambria Math" panose="02040503050406030204" pitchFamily="18" charset="0"/>
                        </a:rPr>
                        <m:t>P</m:t>
                      </m:r>
                      <m:r>
                        <a:rPr lang="es-EC" b="0" i="0" smtClean="0">
                          <a:latin typeface="Cambria Math" panose="02040503050406030204" pitchFamily="18" charset="0"/>
                        </a:rPr>
                        <m:t>.</m:t>
                      </m:r>
                      <m:r>
                        <a:rPr lang="es-EC" i="1" smtClean="0">
                          <a:latin typeface="Cambria Math" panose="02040503050406030204" pitchFamily="18" charset="0"/>
                        </a:rPr>
                        <m:t>=</m:t>
                      </m:r>
                      <m:r>
                        <a:rPr lang="es-EC" b="0" i="1" smtClean="0">
                          <a:latin typeface="Cambria Math" panose="02040503050406030204" pitchFamily="18" charset="0"/>
                        </a:rPr>
                        <m:t>𝑃𝑒𝑠𝑜</m:t>
                      </m:r>
                      <m:r>
                        <a:rPr lang="es-EC" b="0" i="1" smtClean="0">
                          <a:latin typeface="Cambria Math" panose="02040503050406030204" pitchFamily="18" charset="0"/>
                        </a:rPr>
                        <m:t> </m:t>
                      </m:r>
                      <m:r>
                        <a:rPr lang="es-EC" b="0" i="1" smtClean="0">
                          <a:latin typeface="Cambria Math" panose="02040503050406030204" pitchFamily="18" charset="0"/>
                        </a:rPr>
                        <m:t>𝑖𝑛𝑖𝑐𝑖𝑎𝑙</m:t>
                      </m:r>
                      <m:r>
                        <a:rPr lang="es-EC" b="0" i="1" smtClean="0">
                          <a:latin typeface="Cambria Math" panose="02040503050406030204" pitchFamily="18" charset="0"/>
                        </a:rPr>
                        <m:t> −</m:t>
                      </m:r>
                      <m:r>
                        <a:rPr lang="es-EC" b="0" i="1" smtClean="0">
                          <a:latin typeface="Cambria Math" panose="02040503050406030204" pitchFamily="18" charset="0"/>
                        </a:rPr>
                        <m:t>𝑃𝑒𝑠𝑜</m:t>
                      </m:r>
                      <m:r>
                        <a:rPr lang="es-EC" b="0" i="1" smtClean="0">
                          <a:latin typeface="Cambria Math" panose="02040503050406030204" pitchFamily="18" charset="0"/>
                        </a:rPr>
                        <m:t> </m:t>
                      </m:r>
                      <m:r>
                        <a:rPr lang="es-EC" b="0" i="1" smtClean="0">
                          <a:latin typeface="Cambria Math" panose="02040503050406030204" pitchFamily="18" charset="0"/>
                        </a:rPr>
                        <m:t>𝑓𝑖𝑛𝑎𝑙</m:t>
                      </m:r>
                    </m:oMath>
                  </m:oMathPara>
                </a14:m>
                <a:endParaRPr lang="es-EC" dirty="0">
                  <a:latin typeface="Iskoola Pota" panose="020B0502040204020203" pitchFamily="34" charset="0"/>
                  <a:cs typeface="Iskoola Pota" panose="020B0502040204020203" pitchFamily="34" charset="0"/>
                </a:endParaRPr>
              </a:p>
            </p:txBody>
          </p:sp>
        </mc:Choice>
        <mc:Fallback xmlns="">
          <p:sp>
            <p:nvSpPr>
              <p:cNvPr id="9" name="CuadroTexto 8"/>
              <p:cNvSpPr txBox="1">
                <a:spLocks noRot="1" noChangeAspect="1" noMove="1" noResize="1" noEditPoints="1" noAdjustHandles="1" noChangeArrowheads="1" noChangeShapeType="1" noTextEdit="1"/>
              </p:cNvSpPr>
              <p:nvPr/>
            </p:nvSpPr>
            <p:spPr>
              <a:xfrm>
                <a:off x="995459" y="1881803"/>
                <a:ext cx="3342966" cy="276999"/>
              </a:xfrm>
              <a:prstGeom prst="rect">
                <a:avLst/>
              </a:prstGeom>
              <a:blipFill rotWithShape="0">
                <a:blip r:embed="rId3"/>
                <a:stretch>
                  <a:fillRect l="-1275" t="-4444" r="-2004" b="-35556"/>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6965439" y="1686877"/>
                <a:ext cx="3847913" cy="6668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𝐼</m:t>
                      </m:r>
                      <m:r>
                        <a:rPr lang="es-EC" b="0" i="1" smtClean="0">
                          <a:latin typeface="Cambria Math" panose="02040503050406030204" pitchFamily="18" charset="0"/>
                        </a:rPr>
                        <m:t>.</m:t>
                      </m:r>
                      <m:r>
                        <a:rPr lang="es-EC" b="0" i="1" smtClean="0">
                          <a:latin typeface="Cambria Math" panose="02040503050406030204" pitchFamily="18" charset="0"/>
                        </a:rPr>
                        <m:t>𝐶</m:t>
                      </m:r>
                      <m:r>
                        <a:rPr lang="es-EC" b="0" i="1" smtClean="0">
                          <a:latin typeface="Cambria Math" panose="02040503050406030204" pitchFamily="18" charset="0"/>
                        </a:rPr>
                        <m:t>.</m:t>
                      </m:r>
                      <m:r>
                        <a:rPr lang="es-EC" b="0" i="1" smtClean="0">
                          <a:latin typeface="Cambria Math" panose="02040503050406030204" pitchFamily="18" charset="0"/>
                        </a:rPr>
                        <m:t>𝐴</m:t>
                      </m:r>
                      <m:r>
                        <a:rPr lang="es-EC" b="0" i="1" smtClean="0">
                          <a:latin typeface="Cambria Math" panose="02040503050406030204" pitchFamily="18" charset="0"/>
                        </a:rPr>
                        <m:t>.</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𝑘𝑔</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𝑎𝑙𝑖𝑚𝑒𝑛𝑡𝑜</m:t>
                          </m:r>
                          <m:r>
                            <a:rPr lang="es-EC" i="0">
                              <a:latin typeface="Cambria Math" panose="02040503050406030204" pitchFamily="18" charset="0"/>
                            </a:rPr>
                            <m:t> </m:t>
                          </m:r>
                          <m:r>
                            <a:rPr lang="es-EC" i="1">
                              <a:latin typeface="Cambria Math" panose="02040503050406030204" pitchFamily="18" charset="0"/>
                            </a:rPr>
                            <m:t>𝑐𝑜𝑛𝑠𝑢𝑚𝑖𝑑𝑜</m:t>
                          </m:r>
                        </m:num>
                        <m:den>
                          <m:r>
                            <a:rPr lang="es-EC" i="1">
                              <a:latin typeface="Cambria Math" panose="02040503050406030204" pitchFamily="18" charset="0"/>
                            </a:rPr>
                            <m:t>𝑘𝑔</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𝑐𝑎𝑟𝑛𝑒</m:t>
                          </m:r>
                          <m:r>
                            <a:rPr lang="es-EC" i="0">
                              <a:latin typeface="Cambria Math" panose="02040503050406030204" pitchFamily="18" charset="0"/>
                            </a:rPr>
                            <m:t> </m:t>
                          </m:r>
                          <m:r>
                            <a:rPr lang="es-EC" i="1">
                              <a:latin typeface="Cambria Math" panose="02040503050406030204" pitchFamily="18" charset="0"/>
                            </a:rPr>
                            <m:t>𝑔𝑎𝑛𝑎𝑑𝑜</m:t>
                          </m:r>
                        </m:den>
                      </m:f>
                    </m:oMath>
                  </m:oMathPara>
                </a14:m>
                <a:endParaRPr lang="es-EC" dirty="0">
                  <a:latin typeface="Iskoola Pota" panose="020B0502040204020203" pitchFamily="34" charset="0"/>
                  <a:cs typeface="Iskoola Pota" panose="020B0502040204020203" pitchFamily="34"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6965439" y="1686877"/>
                <a:ext cx="3847913" cy="666849"/>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1114689" y="4716703"/>
                <a:ext cx="3104504" cy="6182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𝐹</m:t>
                      </m:r>
                      <m:r>
                        <a:rPr lang="es-EC" i="0">
                          <a:latin typeface="Cambria Math" panose="02040503050406030204" pitchFamily="18" charset="0"/>
                        </a:rPr>
                        <m:t>.</m:t>
                      </m:r>
                      <m:r>
                        <a:rPr lang="es-EC" i="1">
                          <a:latin typeface="Cambria Math" panose="02040503050406030204" pitchFamily="18" charset="0"/>
                        </a:rPr>
                        <m:t>𝐸</m:t>
                      </m:r>
                      <m:r>
                        <a:rPr lang="es-EC" i="0">
                          <a:latin typeface="Cambria Math" panose="02040503050406030204" pitchFamily="18" charset="0"/>
                        </a:rPr>
                        <m:t>.</m:t>
                      </m:r>
                      <m:r>
                        <a:rPr lang="es-EC" i="1">
                          <a:latin typeface="Cambria Math" panose="02040503050406030204" pitchFamily="18" charset="0"/>
                        </a:rPr>
                        <m:t>𝐴</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𝑃𝑒𝑠𝑜</m:t>
                          </m:r>
                          <m:r>
                            <a:rPr lang="es-EC" i="0">
                              <a:latin typeface="Cambria Math" panose="02040503050406030204" pitchFamily="18" charset="0"/>
                            </a:rPr>
                            <m:t> </m:t>
                          </m:r>
                          <m:r>
                            <a:rPr lang="es-EC" i="1">
                              <a:latin typeface="Cambria Math" panose="02040503050406030204" pitchFamily="18" charset="0"/>
                            </a:rPr>
                            <m:t>𝑣𝑖𝑣𝑜</m:t>
                          </m:r>
                          <m:r>
                            <a:rPr lang="es-EC" i="0">
                              <a:latin typeface="Cambria Math" panose="02040503050406030204" pitchFamily="18" charset="0"/>
                            </a:rPr>
                            <m:t> </m:t>
                          </m:r>
                          <m:r>
                            <a:rPr lang="es-EC" i="1">
                              <a:latin typeface="Cambria Math" panose="02040503050406030204" pitchFamily="18" charset="0"/>
                            </a:rPr>
                            <m:t>𝑘𝑔</m:t>
                          </m:r>
                        </m:num>
                        <m:den>
                          <m:r>
                            <a:rPr lang="es-EC" i="1">
                              <a:latin typeface="Cambria Math" panose="02040503050406030204" pitchFamily="18" charset="0"/>
                            </a:rPr>
                            <m:t>𝐶</m:t>
                          </m:r>
                          <m:r>
                            <a:rPr lang="es-EC" i="0">
                              <a:latin typeface="Cambria Math" panose="02040503050406030204" pitchFamily="18" charset="0"/>
                            </a:rPr>
                            <m:t>.</m:t>
                          </m:r>
                          <m:r>
                            <a:rPr lang="es-EC" i="1">
                              <a:latin typeface="Cambria Math" panose="02040503050406030204" pitchFamily="18" charset="0"/>
                            </a:rPr>
                            <m:t>𝐴</m:t>
                          </m:r>
                          <m:r>
                            <a:rPr lang="es-EC" i="0">
                              <a:latin typeface="Cambria Math" panose="02040503050406030204" pitchFamily="18" charset="0"/>
                            </a:rPr>
                            <m:t>.</m:t>
                          </m:r>
                        </m:den>
                      </m:f>
                      <m:r>
                        <a:rPr lang="es-EC" i="0">
                          <a:latin typeface="Cambria Math" panose="02040503050406030204" pitchFamily="18" charset="0"/>
                        </a:rPr>
                        <m:t>∗100</m:t>
                      </m:r>
                    </m:oMath>
                  </m:oMathPara>
                </a14:m>
                <a:endParaRPr lang="es-EC" dirty="0">
                  <a:latin typeface="Iskoola Pota" panose="020B0502040204020203" pitchFamily="34" charset="0"/>
                  <a:cs typeface="Iskoola Pota" panose="020B0502040204020203" pitchFamily="34"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1114689" y="4716703"/>
                <a:ext cx="3104504" cy="618246"/>
              </a:xfrm>
              <a:prstGeom prst="rect">
                <a:avLst/>
              </a:prstGeom>
              <a:blipFill rotWithShape="0">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032663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70030" y="2430622"/>
            <a:ext cx="10711587" cy="1200329"/>
          </a:xfrm>
          <a:prstGeom prst="rect">
            <a:avLst/>
          </a:prstGeom>
          <a:noFill/>
        </p:spPr>
        <p:txBody>
          <a:bodyPr wrap="none" lIns="91440" tIns="45720" rIns="91440" bIns="45720">
            <a:spAutoFit/>
          </a:bodyPr>
          <a:lstStyle/>
          <a:p>
            <a:pPr algn="ctr"/>
            <a:r>
              <a:rPr lang="es-ES" sz="7200" b="1" dirty="0" smtClean="0">
                <a:ln w="22225">
                  <a:solidFill>
                    <a:schemeClr val="accent3">
                      <a:lumMod val="50000"/>
                    </a:schemeClr>
                  </a:solidFill>
                  <a:prstDash val="solid"/>
                </a:ln>
                <a:solidFill>
                  <a:srgbClr val="00B050"/>
                </a:solidFill>
                <a:latin typeface="Iskoola Pota" panose="020B0502040204020203" pitchFamily="34" charset="0"/>
                <a:cs typeface="Iskoola Pota" panose="020B0502040204020203" pitchFamily="34" charset="0"/>
              </a:rPr>
              <a:t>Resultados y Discusiones</a:t>
            </a:r>
            <a:endParaRPr lang="es-ES" sz="7200" b="1" dirty="0">
              <a:ln w="22225">
                <a:solidFill>
                  <a:schemeClr val="accent3">
                    <a:lumMod val="50000"/>
                  </a:schemeClr>
                </a:solidFill>
                <a:prstDash val="solid"/>
              </a:ln>
              <a:solidFill>
                <a:srgbClr val="00B050"/>
              </a:solidFill>
              <a:latin typeface="Iskoola Pota" panose="020B0502040204020203" pitchFamily="34" charset="0"/>
              <a:cs typeface="Iskoola Pota" panose="020B0502040204020203" pitchFamily="34" charset="0"/>
            </a:endParaRPr>
          </a:p>
        </p:txBody>
      </p:sp>
    </p:spTree>
    <p:extLst>
      <p:ext uri="{BB962C8B-B14F-4D97-AF65-F5344CB8AC3E}">
        <p14:creationId xmlns:p14="http://schemas.microsoft.com/office/powerpoint/2010/main" val="493315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p:nvSpPr>
        <p:spPr>
          <a:xfrm>
            <a:off x="4183048" y="196428"/>
            <a:ext cx="3503588" cy="463525"/>
          </a:xfrm>
          <a:prstGeom prst="rect">
            <a:avLst/>
          </a:prstGeom>
        </p:spPr>
        <p:txBody>
          <a:bodyPr wrap="none">
            <a:spAutoFit/>
          </a:bodyPr>
          <a:lstStyle/>
          <a:p>
            <a:pPr>
              <a:lnSpc>
                <a:spcPct val="150000"/>
              </a:lnSpc>
              <a:spcBef>
                <a:spcPts val="200"/>
              </a:spcBef>
              <a:spcAft>
                <a:spcPts val="0"/>
              </a:spcAft>
            </a:pPr>
            <a:r>
              <a:rPr lang="es-EC" b="1" dirty="0" smtClean="0">
                <a:solidFill>
                  <a:srgbClr val="000000"/>
                </a:solidFill>
                <a:effectLst/>
                <a:latin typeface="Iskoola Pota" panose="020B0502040204020203" pitchFamily="34" charset="0"/>
                <a:ea typeface="Times New Roman" panose="02020603050405020304" pitchFamily="18" charset="0"/>
                <a:cs typeface="Iskoola Pota" panose="020B0502040204020203" pitchFamily="34" charset="0"/>
              </a:rPr>
              <a:t>Peso Vivo (PV)/AVE/SEMANA</a:t>
            </a:r>
            <a:endParaRPr lang="es-EC" sz="2400" b="1" dirty="0">
              <a:solidFill>
                <a:srgbClr val="2E74B5"/>
              </a:solidFill>
              <a:effectLst/>
              <a:latin typeface="Iskoola Pota" panose="020B0502040204020203" pitchFamily="34" charset="0"/>
              <a:ea typeface="Times New Roman" panose="02020603050405020304" pitchFamily="18" charset="0"/>
              <a:cs typeface="Iskoola Pota" panose="020B0502040204020203" pitchFamily="34" charset="0"/>
            </a:endParaRPr>
          </a:p>
        </p:txBody>
      </p:sp>
      <p:sp>
        <p:nvSpPr>
          <p:cNvPr id="6" name="CuadroTexto 5"/>
          <p:cNvSpPr txBox="1"/>
          <p:nvPr/>
        </p:nvSpPr>
        <p:spPr>
          <a:xfrm>
            <a:off x="9019566" y="1407953"/>
            <a:ext cx="920445" cy="461665"/>
          </a:xfrm>
          <a:prstGeom prst="rect">
            <a:avLst/>
          </a:prstGeom>
          <a:noFill/>
          <a:ln>
            <a:noFill/>
          </a:ln>
        </p:spPr>
        <p:txBody>
          <a:bodyPr wrap="none" rtlCol="0">
            <a:spAutoFit/>
          </a:bodyPr>
          <a:lstStyle/>
          <a:p>
            <a:r>
              <a:rPr lang="es-EC" sz="1200" dirty="0" smtClean="0">
                <a:latin typeface="Iskoola Pota" panose="020B0502040204020203" pitchFamily="34" charset="0"/>
                <a:cs typeface="Iskoola Pota" panose="020B0502040204020203" pitchFamily="34" charset="0"/>
              </a:rPr>
              <a:t>Dieta 1 </a:t>
            </a:r>
          </a:p>
          <a:p>
            <a:r>
              <a:rPr lang="es-EC" sz="1200" dirty="0" smtClean="0">
                <a:latin typeface="Iskoola Pota" panose="020B0502040204020203" pitchFamily="34" charset="0"/>
                <a:cs typeface="Iskoola Pota" panose="020B0502040204020203" pitchFamily="34" charset="0"/>
              </a:rPr>
              <a:t>30%&gt;Peso. </a:t>
            </a:r>
            <a:endParaRPr lang="es-EC" sz="1200" dirty="0">
              <a:latin typeface="Iskoola Pota" panose="020B0502040204020203" pitchFamily="34" charset="0"/>
              <a:cs typeface="Iskoola Pota" panose="020B0502040204020203" pitchFamily="34" charset="0"/>
            </a:endParaRPr>
          </a:p>
        </p:txBody>
      </p:sp>
      <p:graphicFrame>
        <p:nvGraphicFramePr>
          <p:cNvPr id="5" name="Gráfico 4"/>
          <p:cNvGraphicFramePr/>
          <p:nvPr>
            <p:extLst>
              <p:ext uri="{D42A27DB-BD31-4B8C-83A1-F6EECF244321}">
                <p14:modId xmlns:p14="http://schemas.microsoft.com/office/powerpoint/2010/main" val="1573084608"/>
              </p:ext>
            </p:extLst>
          </p:nvPr>
        </p:nvGraphicFramePr>
        <p:xfrm>
          <a:off x="487680" y="1009860"/>
          <a:ext cx="10733598" cy="438335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p:cNvSpPr/>
          <p:nvPr/>
        </p:nvSpPr>
        <p:spPr>
          <a:xfrm>
            <a:off x="1968526" y="1407953"/>
            <a:ext cx="950901" cy="276999"/>
          </a:xfrm>
          <a:prstGeom prst="rect">
            <a:avLst/>
          </a:prstGeom>
        </p:spPr>
        <p:txBody>
          <a:bodyPr wrap="none">
            <a:spAutoFit/>
          </a:bodyPr>
          <a:lstStyle/>
          <a:p>
            <a:r>
              <a:rPr lang="es-EC" sz="1200" dirty="0">
                <a:solidFill>
                  <a:srgbClr val="000000"/>
                </a:solidFill>
                <a:latin typeface="Iskoola Pota" panose="020B0502040204020203" pitchFamily="34" charset="0"/>
                <a:ea typeface="Arial" panose="020B0604020202020204" pitchFamily="34" charset="0"/>
                <a:cs typeface="Iskoola Pota" panose="020B0502040204020203" pitchFamily="34" charset="0"/>
              </a:rPr>
              <a:t>(p&lt;0,0001). </a:t>
            </a:r>
            <a:endParaRPr lang="es-EC" sz="1200" dirty="0">
              <a:latin typeface="Iskoola Pota" panose="020B0502040204020203" pitchFamily="34" charset="0"/>
              <a:cs typeface="Iskoola Pota" panose="020B0502040204020203" pitchFamily="34" charset="0"/>
            </a:endParaRPr>
          </a:p>
        </p:txBody>
      </p:sp>
      <p:sp>
        <p:nvSpPr>
          <p:cNvPr id="12" name="Rectángulo 11"/>
          <p:cNvSpPr/>
          <p:nvPr/>
        </p:nvSpPr>
        <p:spPr>
          <a:xfrm>
            <a:off x="10208286" y="2072994"/>
            <a:ext cx="877163" cy="646331"/>
          </a:xfrm>
          <a:prstGeom prst="rect">
            <a:avLst/>
          </a:prstGeom>
        </p:spPr>
        <p:txBody>
          <a:bodyPr wrap="none">
            <a:spAutoFit/>
          </a:bodyPr>
          <a:lstStyle/>
          <a:p>
            <a:r>
              <a:rPr lang="es-EC" sz="12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Peso</a:t>
            </a:r>
          </a:p>
          <a:p>
            <a:r>
              <a:rPr lang="es-EC" sz="12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D1: 2,4 kg</a:t>
            </a:r>
          </a:p>
          <a:p>
            <a:r>
              <a:rPr lang="es-EC" sz="12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D2: 1,8 </a:t>
            </a:r>
            <a:r>
              <a:rPr lang="es-EC" sz="1200" dirty="0">
                <a:solidFill>
                  <a:srgbClr val="000000"/>
                </a:solidFill>
                <a:latin typeface="Iskoola Pota" panose="020B0502040204020203" pitchFamily="34" charset="0"/>
                <a:ea typeface="Arial" panose="020B0604020202020204" pitchFamily="34" charset="0"/>
                <a:cs typeface="Iskoola Pota" panose="020B0502040204020203" pitchFamily="34" charset="0"/>
              </a:rPr>
              <a:t>kg </a:t>
            </a:r>
            <a:endParaRPr lang="es-EC" sz="1200" dirty="0">
              <a:latin typeface="Iskoola Pota" panose="020B0502040204020203" pitchFamily="34" charset="0"/>
              <a:cs typeface="Iskoola Pota" panose="020B0502040204020203" pitchFamily="34" charset="0"/>
            </a:endParaRPr>
          </a:p>
        </p:txBody>
      </p:sp>
      <p:sp>
        <p:nvSpPr>
          <p:cNvPr id="13" name="Rectángulo 12"/>
          <p:cNvSpPr/>
          <p:nvPr/>
        </p:nvSpPr>
        <p:spPr>
          <a:xfrm>
            <a:off x="1118984" y="5929223"/>
            <a:ext cx="4579451" cy="307777"/>
          </a:xfrm>
          <a:prstGeom prst="rect">
            <a:avLst/>
          </a:prstGeom>
        </p:spPr>
        <p:txBody>
          <a:bodyPr wrap="square">
            <a:spAutoFit/>
          </a:bodyPr>
          <a:lstStyle/>
          <a:p>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García (</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2005) logró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obtener 2,5 y 2 </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kg</a:t>
            </a:r>
            <a:endPar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endParaRPr>
          </a:p>
        </p:txBody>
      </p:sp>
      <p:sp>
        <p:nvSpPr>
          <p:cNvPr id="15" name="Rectángulo 14"/>
          <p:cNvSpPr/>
          <p:nvPr/>
        </p:nvSpPr>
        <p:spPr>
          <a:xfrm>
            <a:off x="1118985" y="5599135"/>
            <a:ext cx="4466806" cy="307777"/>
          </a:xfrm>
          <a:prstGeom prst="rect">
            <a:avLst/>
          </a:prstGeom>
        </p:spPr>
        <p:txBody>
          <a:bodyPr wrap="square">
            <a:spAutoFit/>
          </a:bodyPr>
          <a:lstStyle/>
          <a:p>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FT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I</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IA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2012) oscila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1,4 y 1,6kg.</a:t>
            </a:r>
            <a:endParaRPr lang="es-EC" sz="1400" dirty="0">
              <a:latin typeface="Iskoola Pota" panose="020B0502040204020203" pitchFamily="34" charset="0"/>
              <a:cs typeface="Iskoola Pota" panose="020B0502040204020203" pitchFamily="34" charset="0"/>
            </a:endParaRPr>
          </a:p>
        </p:txBody>
      </p:sp>
      <p:sp>
        <p:nvSpPr>
          <p:cNvPr id="16" name="Rectángulo 15"/>
          <p:cNvSpPr/>
          <p:nvPr/>
        </p:nvSpPr>
        <p:spPr>
          <a:xfrm>
            <a:off x="5736815" y="5605067"/>
            <a:ext cx="6044461" cy="307777"/>
          </a:xfrm>
          <a:prstGeom prst="rect">
            <a:avLst/>
          </a:prstGeom>
        </p:spPr>
        <p:txBody>
          <a:bodyPr wrap="square">
            <a:spAutoFit/>
          </a:bodyPr>
          <a:lstStyle/>
          <a:p>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L</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enta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ganancia de </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peso, (Casanovas &amp; Rodríguez, 2016). </a:t>
            </a:r>
            <a:endParaRPr lang="es-EC" sz="1400" dirty="0">
              <a:latin typeface="Iskoola Pota" panose="020B0502040204020203" pitchFamily="34" charset="0"/>
              <a:cs typeface="Iskoola Pota" panose="020B0502040204020203" pitchFamily="34" charset="0"/>
            </a:endParaRPr>
          </a:p>
        </p:txBody>
      </p:sp>
    </p:spTree>
    <p:extLst>
      <p:ext uri="{BB962C8B-B14F-4D97-AF65-F5344CB8AC3E}">
        <p14:creationId xmlns:p14="http://schemas.microsoft.com/office/powerpoint/2010/main" val="1886121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áfico 7"/>
          <p:cNvGraphicFramePr/>
          <p:nvPr>
            <p:extLst>
              <p:ext uri="{D42A27DB-BD31-4B8C-83A1-F6EECF244321}">
                <p14:modId xmlns:p14="http://schemas.microsoft.com/office/powerpoint/2010/main" val="2792670803"/>
              </p:ext>
            </p:extLst>
          </p:nvPr>
        </p:nvGraphicFramePr>
        <p:xfrm>
          <a:off x="355600" y="1026160"/>
          <a:ext cx="9736248" cy="4367859"/>
        </p:xfrm>
        <a:graphic>
          <a:graphicData uri="http://schemas.openxmlformats.org/drawingml/2006/chart">
            <c:chart xmlns:c="http://schemas.openxmlformats.org/drawingml/2006/chart" xmlns:r="http://schemas.openxmlformats.org/officeDocument/2006/relationships" r:id="rId3"/>
          </a:graphicData>
        </a:graphic>
      </p:graphicFrame>
      <p:sp>
        <p:nvSpPr>
          <p:cNvPr id="4" name="CuadroTexto 3"/>
          <p:cNvSpPr txBox="1"/>
          <p:nvPr/>
        </p:nvSpPr>
        <p:spPr>
          <a:xfrm>
            <a:off x="1627928" y="1198318"/>
            <a:ext cx="873957" cy="276999"/>
          </a:xfrm>
          <a:prstGeom prst="rect">
            <a:avLst/>
          </a:prstGeom>
          <a:noFill/>
          <a:ln>
            <a:noFill/>
          </a:ln>
        </p:spPr>
        <p:txBody>
          <a:bodyPr wrap="none" rtlCol="0">
            <a:spAutoFit/>
          </a:bodyPr>
          <a:lstStyle/>
          <a:p>
            <a:r>
              <a:rPr lang="es-EC" sz="1200" dirty="0" smtClean="0">
                <a:latin typeface="Iskoola Pota" panose="020B0502040204020203" pitchFamily="34" charset="0"/>
                <a:cs typeface="Iskoola Pota" panose="020B0502040204020203" pitchFamily="34" charset="0"/>
              </a:rPr>
              <a:t>(p&lt;0,0001)</a:t>
            </a:r>
            <a:endParaRPr lang="es-EC" sz="1200" dirty="0">
              <a:latin typeface="Iskoola Pota" panose="020B0502040204020203" pitchFamily="34" charset="0"/>
              <a:cs typeface="Iskoola Pota" panose="020B0502040204020203" pitchFamily="34" charset="0"/>
            </a:endParaRPr>
          </a:p>
        </p:txBody>
      </p:sp>
      <p:sp>
        <p:nvSpPr>
          <p:cNvPr id="5" name="CuadroTexto 4"/>
          <p:cNvSpPr txBox="1"/>
          <p:nvPr/>
        </p:nvSpPr>
        <p:spPr>
          <a:xfrm>
            <a:off x="4063779" y="5677359"/>
            <a:ext cx="1582863" cy="461665"/>
          </a:xfrm>
          <a:prstGeom prst="rect">
            <a:avLst/>
          </a:prstGeom>
          <a:noFill/>
          <a:ln>
            <a:solidFill>
              <a:schemeClr val="tx1"/>
            </a:solidFill>
          </a:ln>
        </p:spPr>
        <p:txBody>
          <a:bodyPr wrap="square" rtlCol="0">
            <a:spAutoFit/>
          </a:bodyPr>
          <a:lstStyle/>
          <a:p>
            <a:pPr algn="ctr"/>
            <a:r>
              <a:rPr lang="es-EC" sz="1200" dirty="0" smtClean="0">
                <a:latin typeface="Iskoola Pota" panose="020B0502040204020203" pitchFamily="34" charset="0"/>
                <a:cs typeface="Iskoola Pota" panose="020B0502040204020203" pitchFamily="34" charset="0"/>
              </a:rPr>
              <a:t>50% nacedero</a:t>
            </a:r>
          </a:p>
          <a:p>
            <a:pPr algn="ctr"/>
            <a:r>
              <a:rPr lang="es-EC" sz="1200" dirty="0" smtClean="0">
                <a:latin typeface="Iskoola Pota" panose="020B0502040204020203" pitchFamily="34" charset="0"/>
                <a:cs typeface="Iskoola Pota" panose="020B0502040204020203" pitchFamily="34" charset="0"/>
              </a:rPr>
              <a:t>palatabilidad</a:t>
            </a:r>
            <a:endParaRPr lang="es-EC" sz="1200" dirty="0">
              <a:latin typeface="Iskoola Pota" panose="020B0502040204020203" pitchFamily="34" charset="0"/>
              <a:cs typeface="Iskoola Pota" panose="020B0502040204020203" pitchFamily="34" charset="0"/>
            </a:endParaRPr>
          </a:p>
        </p:txBody>
      </p:sp>
      <p:sp>
        <p:nvSpPr>
          <p:cNvPr id="6" name="CuadroTexto 5"/>
          <p:cNvSpPr txBox="1"/>
          <p:nvPr/>
        </p:nvSpPr>
        <p:spPr>
          <a:xfrm>
            <a:off x="10245584" y="1810199"/>
            <a:ext cx="1709122" cy="461665"/>
          </a:xfrm>
          <a:prstGeom prst="rect">
            <a:avLst/>
          </a:prstGeom>
          <a:noFill/>
          <a:ln>
            <a:noFill/>
          </a:ln>
        </p:spPr>
        <p:txBody>
          <a:bodyPr wrap="none" rtlCol="0">
            <a:spAutoFit/>
          </a:bodyPr>
          <a:lstStyle/>
          <a:p>
            <a:pPr algn="ctr"/>
            <a:r>
              <a:rPr lang="es-EC" sz="1200" dirty="0" smtClean="0">
                <a:latin typeface="Iskoola Pota" panose="020B0502040204020203" pitchFamily="34" charset="0"/>
                <a:cs typeface="Iskoola Pota" panose="020B0502040204020203" pitchFamily="34" charset="0"/>
              </a:rPr>
              <a:t>Dieta 2 </a:t>
            </a:r>
          </a:p>
          <a:p>
            <a:pPr algn="ctr"/>
            <a:r>
              <a:rPr lang="es-EC" sz="1200" dirty="0" smtClean="0">
                <a:latin typeface="Iskoola Pota" panose="020B0502040204020203" pitchFamily="34" charset="0"/>
                <a:cs typeface="Iskoola Pota" panose="020B0502040204020203" pitchFamily="34" charset="0"/>
              </a:rPr>
              <a:t>Logró 5,8% de inclusión</a:t>
            </a:r>
            <a:endParaRPr lang="es-EC" sz="1200" dirty="0">
              <a:latin typeface="Iskoola Pota" panose="020B0502040204020203" pitchFamily="34" charset="0"/>
              <a:cs typeface="Iskoola Pota" panose="020B0502040204020203" pitchFamily="34" charset="0"/>
            </a:endParaRPr>
          </a:p>
        </p:txBody>
      </p:sp>
      <p:sp>
        <p:nvSpPr>
          <p:cNvPr id="9" name="Rectángulo 8"/>
          <p:cNvSpPr/>
          <p:nvPr/>
        </p:nvSpPr>
        <p:spPr>
          <a:xfrm>
            <a:off x="4063779" y="252968"/>
            <a:ext cx="4854919" cy="463525"/>
          </a:xfrm>
          <a:prstGeom prst="rect">
            <a:avLst/>
          </a:prstGeom>
        </p:spPr>
        <p:txBody>
          <a:bodyPr wrap="none">
            <a:spAutoFit/>
          </a:bodyPr>
          <a:lstStyle/>
          <a:p>
            <a:pPr>
              <a:lnSpc>
                <a:spcPct val="150000"/>
              </a:lnSpc>
              <a:spcBef>
                <a:spcPts val="200"/>
              </a:spcBef>
              <a:spcAft>
                <a:spcPts val="0"/>
              </a:spcAft>
            </a:pPr>
            <a:r>
              <a:rPr lang="es-EC" b="1" dirty="0" smtClean="0">
                <a:solidFill>
                  <a:srgbClr val="000000"/>
                </a:solidFill>
                <a:effectLst/>
                <a:latin typeface="Iskoola Pota" panose="020B0502040204020203" pitchFamily="34" charset="0"/>
                <a:ea typeface="Times New Roman" panose="02020603050405020304" pitchFamily="18" charset="0"/>
                <a:cs typeface="Iskoola Pota" panose="020B0502040204020203" pitchFamily="34" charset="0"/>
              </a:rPr>
              <a:t>Consumo de Alimento (</a:t>
            </a:r>
            <a:r>
              <a:rPr lang="es-EC" b="1" dirty="0" smtClean="0">
                <a:solidFill>
                  <a:srgbClr val="000000"/>
                </a:solidFill>
                <a:latin typeface="Iskoola Pota" panose="020B0502040204020203" pitchFamily="34" charset="0"/>
                <a:ea typeface="Times New Roman" panose="02020603050405020304" pitchFamily="18" charset="0"/>
                <a:cs typeface="Iskoola Pota" panose="020B0502040204020203" pitchFamily="34" charset="0"/>
              </a:rPr>
              <a:t>CA</a:t>
            </a:r>
            <a:r>
              <a:rPr lang="es-EC" b="1" dirty="0" smtClean="0">
                <a:solidFill>
                  <a:srgbClr val="000000"/>
                </a:solidFill>
                <a:effectLst/>
                <a:latin typeface="Iskoola Pota" panose="020B0502040204020203" pitchFamily="34" charset="0"/>
                <a:ea typeface="Times New Roman" panose="02020603050405020304" pitchFamily="18" charset="0"/>
                <a:cs typeface="Iskoola Pota" panose="020B0502040204020203" pitchFamily="34" charset="0"/>
              </a:rPr>
              <a:t>)/AVE/SEMANA</a:t>
            </a:r>
            <a:endParaRPr lang="es-EC" sz="2400" b="1" dirty="0">
              <a:solidFill>
                <a:srgbClr val="2E74B5"/>
              </a:solidFill>
              <a:effectLst/>
              <a:latin typeface="Iskoola Pota" panose="020B0502040204020203" pitchFamily="34" charset="0"/>
              <a:ea typeface="Times New Roman" panose="02020603050405020304" pitchFamily="18" charset="0"/>
              <a:cs typeface="Iskoola Pota" panose="020B0502040204020203" pitchFamily="34" charset="0"/>
            </a:endParaRPr>
          </a:p>
        </p:txBody>
      </p:sp>
      <p:sp>
        <p:nvSpPr>
          <p:cNvPr id="3" name="Rectángulo 2"/>
          <p:cNvSpPr/>
          <p:nvPr/>
        </p:nvSpPr>
        <p:spPr>
          <a:xfrm>
            <a:off x="7708559" y="1747122"/>
            <a:ext cx="878767" cy="646331"/>
          </a:xfrm>
          <a:prstGeom prst="rect">
            <a:avLst/>
          </a:prstGeom>
        </p:spPr>
        <p:txBody>
          <a:bodyPr wrap="none">
            <a:spAutoFit/>
          </a:bodyPr>
          <a:lstStyle/>
          <a:p>
            <a:r>
              <a:rPr lang="es-EC" sz="12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Consumo</a:t>
            </a:r>
          </a:p>
          <a:p>
            <a:r>
              <a:rPr lang="es-EC" sz="12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161,2 g/día</a:t>
            </a:r>
          </a:p>
          <a:p>
            <a:r>
              <a:rPr lang="es-EC" sz="12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94,2 </a:t>
            </a:r>
            <a:r>
              <a:rPr lang="es-EC" sz="1200" dirty="0">
                <a:solidFill>
                  <a:srgbClr val="000000"/>
                </a:solidFill>
                <a:latin typeface="Iskoola Pota" panose="020B0502040204020203" pitchFamily="34" charset="0"/>
                <a:ea typeface="Arial" panose="020B0604020202020204" pitchFamily="34" charset="0"/>
                <a:cs typeface="Iskoola Pota" panose="020B0502040204020203" pitchFamily="34" charset="0"/>
              </a:rPr>
              <a:t>g/día </a:t>
            </a:r>
            <a:endParaRPr lang="es-EC" sz="12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endParaRPr>
          </a:p>
        </p:txBody>
      </p:sp>
      <p:sp>
        <p:nvSpPr>
          <p:cNvPr id="10" name="Rectángulo 9"/>
          <p:cNvSpPr/>
          <p:nvPr/>
        </p:nvSpPr>
        <p:spPr>
          <a:xfrm>
            <a:off x="257195" y="5585027"/>
            <a:ext cx="3004165" cy="461665"/>
          </a:xfrm>
          <a:prstGeom prst="rect">
            <a:avLst/>
          </a:prstGeom>
        </p:spPr>
        <p:txBody>
          <a:bodyPr wrap="square">
            <a:spAutoFit/>
          </a:bodyPr>
          <a:lstStyle/>
          <a:p>
            <a:r>
              <a:rPr lang="es-EC" sz="1200" dirty="0">
                <a:solidFill>
                  <a:srgbClr val="000000"/>
                </a:solidFill>
                <a:latin typeface="Iskoola Pota" panose="020B0502040204020203" pitchFamily="34" charset="0"/>
                <a:ea typeface="Arial" panose="020B0604020202020204" pitchFamily="34" charset="0"/>
                <a:cs typeface="Iskoola Pota" panose="020B0502040204020203" pitchFamily="34" charset="0"/>
              </a:rPr>
              <a:t>Casanovas y Rodríguez (2016), el consumo diario promedio </a:t>
            </a:r>
            <a:r>
              <a:rPr lang="es-EC" sz="12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es </a:t>
            </a:r>
            <a:r>
              <a:rPr lang="es-EC" sz="1200" dirty="0">
                <a:solidFill>
                  <a:srgbClr val="000000"/>
                </a:solidFill>
                <a:latin typeface="Iskoola Pota" panose="020B0502040204020203" pitchFamily="34" charset="0"/>
                <a:ea typeface="Arial" panose="020B0604020202020204" pitchFamily="34" charset="0"/>
                <a:cs typeface="Iskoola Pota" panose="020B0502040204020203" pitchFamily="34" charset="0"/>
              </a:rPr>
              <a:t>de 145,49g, </a:t>
            </a:r>
            <a:endParaRPr lang="es-EC" sz="1200" dirty="0">
              <a:latin typeface="Iskoola Pota" panose="020B0502040204020203" pitchFamily="34" charset="0"/>
              <a:cs typeface="Iskoola Pota" panose="020B0502040204020203" pitchFamily="34" charset="0"/>
            </a:endParaRPr>
          </a:p>
        </p:txBody>
      </p:sp>
      <p:sp>
        <p:nvSpPr>
          <p:cNvPr id="11" name="Rectángulo 10"/>
          <p:cNvSpPr/>
          <p:nvPr/>
        </p:nvSpPr>
        <p:spPr>
          <a:xfrm>
            <a:off x="6266874" y="5585025"/>
            <a:ext cx="5814256" cy="646331"/>
          </a:xfrm>
          <a:prstGeom prst="rect">
            <a:avLst/>
          </a:prstGeom>
        </p:spPr>
        <p:txBody>
          <a:bodyPr wrap="square">
            <a:spAutoFit/>
          </a:bodyPr>
          <a:lstStyle/>
          <a:p>
            <a:r>
              <a:rPr lang="es-EC" sz="1200" dirty="0">
                <a:latin typeface="Iskoola Pota" panose="020B0502040204020203" pitchFamily="34" charset="0"/>
                <a:cs typeface="Iskoola Pota" panose="020B0502040204020203" pitchFamily="34" charset="0"/>
              </a:rPr>
              <a:t>Valencia Arboleda, Sarria Vergara &amp; Rivera Rueda (2007), reportaron una buena aceptación </a:t>
            </a:r>
            <a:r>
              <a:rPr lang="es-EC" sz="1200" dirty="0" smtClean="0">
                <a:latin typeface="Iskoola Pota" panose="020B0502040204020203" pitchFamily="34" charset="0"/>
                <a:cs typeface="Iskoola Pota" panose="020B0502040204020203" pitchFamily="34" charset="0"/>
              </a:rPr>
              <a:t>al nacedero con </a:t>
            </a:r>
            <a:r>
              <a:rPr lang="es-EC" sz="1200" dirty="0">
                <a:latin typeface="Iskoola Pota" panose="020B0502040204020203" pitchFamily="34" charset="0"/>
                <a:cs typeface="Iskoola Pota" panose="020B0502040204020203" pitchFamily="34" charset="0"/>
              </a:rPr>
              <a:t>un nivel de proteína de 19,6%, mientras que en la presente investigación se obtuvo 15,06%.</a:t>
            </a:r>
          </a:p>
        </p:txBody>
      </p:sp>
      <p:sp>
        <p:nvSpPr>
          <p:cNvPr id="13" name="CuadroTexto 12"/>
          <p:cNvSpPr txBox="1"/>
          <p:nvPr/>
        </p:nvSpPr>
        <p:spPr>
          <a:xfrm>
            <a:off x="9122790" y="4563022"/>
            <a:ext cx="3069210" cy="646331"/>
          </a:xfrm>
          <a:prstGeom prst="rect">
            <a:avLst/>
          </a:prstGeom>
          <a:noFill/>
          <a:ln>
            <a:noFill/>
          </a:ln>
        </p:spPr>
        <p:txBody>
          <a:bodyPr wrap="square" rtlCol="0">
            <a:spAutoFit/>
          </a:bodyPr>
          <a:lstStyle/>
          <a:p>
            <a:pPr algn="r"/>
            <a:r>
              <a:rPr lang="es-EC" sz="1200" dirty="0">
                <a:latin typeface="Iskoola Pota" panose="020B0502040204020203" pitchFamily="34" charset="0"/>
                <a:cs typeface="Iskoola Pota" panose="020B0502040204020203" pitchFamily="34" charset="0"/>
              </a:rPr>
              <a:t>(Espinoza J, 2016</a:t>
            </a:r>
            <a:r>
              <a:rPr lang="es-EC" sz="1200" dirty="0" smtClean="0">
                <a:latin typeface="Iskoola Pota" panose="020B0502040204020203" pitchFamily="34" charset="0"/>
                <a:cs typeface="Iskoola Pota" panose="020B0502040204020203" pitchFamily="34" charset="0"/>
              </a:rPr>
              <a:t>) evaluó 3 niveles </a:t>
            </a:r>
            <a:r>
              <a:rPr lang="es-EC" sz="1200" dirty="0">
                <a:latin typeface="Iskoola Pota" panose="020B0502040204020203" pitchFamily="34" charset="0"/>
                <a:cs typeface="Iskoola Pota" panose="020B0502040204020203" pitchFamily="34" charset="0"/>
              </a:rPr>
              <a:t>de </a:t>
            </a:r>
            <a:r>
              <a:rPr lang="es-EC" sz="1200" dirty="0" smtClean="0">
                <a:latin typeface="Iskoola Pota" panose="020B0502040204020203" pitchFamily="34" charset="0"/>
                <a:cs typeface="Iskoola Pota" panose="020B0502040204020203" pitchFamily="34" charset="0"/>
              </a:rPr>
              <a:t>inclusión, 3, 6 y 9% ,la </a:t>
            </a:r>
            <a:r>
              <a:rPr lang="es-EC" sz="1200" dirty="0">
                <a:latin typeface="Iskoola Pota" panose="020B0502040204020203" pitchFamily="34" charset="0"/>
                <a:cs typeface="Iskoola Pota" panose="020B0502040204020203" pitchFamily="34" charset="0"/>
              </a:rPr>
              <a:t>mejor respuesta fue al 3</a:t>
            </a:r>
            <a:r>
              <a:rPr lang="es-EC" sz="1200" dirty="0" smtClean="0">
                <a:latin typeface="Iskoola Pota" panose="020B0502040204020203" pitchFamily="34" charset="0"/>
                <a:cs typeface="Iskoola Pota" panose="020B0502040204020203" pitchFamily="34" charset="0"/>
              </a:rPr>
              <a:t>%.</a:t>
            </a:r>
            <a:endParaRPr lang="es-EC" sz="1200" dirty="0">
              <a:latin typeface="Iskoola Pota" panose="020B0502040204020203" pitchFamily="34" charset="0"/>
              <a:cs typeface="Iskoola Pota" panose="020B0502040204020203" pitchFamily="34" charset="0"/>
            </a:endParaRPr>
          </a:p>
        </p:txBody>
      </p:sp>
    </p:spTree>
    <p:extLst>
      <p:ext uri="{BB962C8B-B14F-4D97-AF65-F5344CB8AC3E}">
        <p14:creationId xmlns:p14="http://schemas.microsoft.com/office/powerpoint/2010/main" val="1797369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3964973325"/>
              </p:ext>
            </p:extLst>
          </p:nvPr>
        </p:nvGraphicFramePr>
        <p:xfrm>
          <a:off x="396240" y="1209040"/>
          <a:ext cx="8320378" cy="4477009"/>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ángulo 4"/>
          <p:cNvSpPr/>
          <p:nvPr/>
        </p:nvSpPr>
        <p:spPr>
          <a:xfrm>
            <a:off x="4440803" y="249863"/>
            <a:ext cx="2608406" cy="463525"/>
          </a:xfrm>
          <a:prstGeom prst="rect">
            <a:avLst/>
          </a:prstGeom>
        </p:spPr>
        <p:txBody>
          <a:bodyPr wrap="none">
            <a:spAutoFit/>
          </a:bodyPr>
          <a:lstStyle/>
          <a:p>
            <a:pPr>
              <a:lnSpc>
                <a:spcPct val="150000"/>
              </a:lnSpc>
              <a:spcBef>
                <a:spcPts val="200"/>
              </a:spcBef>
              <a:spcAft>
                <a:spcPts val="0"/>
              </a:spcAft>
            </a:pPr>
            <a:r>
              <a:rPr lang="es-EC" b="1" dirty="0" smtClean="0">
                <a:solidFill>
                  <a:srgbClr val="000000"/>
                </a:solidFill>
                <a:effectLst/>
                <a:latin typeface="Iskoola Pota" panose="020B0502040204020203" pitchFamily="34" charset="0"/>
                <a:ea typeface="Times New Roman" panose="02020603050405020304" pitchFamily="18" charset="0"/>
                <a:cs typeface="Iskoola Pota" panose="020B0502040204020203" pitchFamily="34" charset="0"/>
              </a:rPr>
              <a:t>Ganancia de Peso (GP)</a:t>
            </a:r>
            <a:endParaRPr lang="es-EC" sz="2400" b="1" dirty="0">
              <a:solidFill>
                <a:srgbClr val="2E74B5"/>
              </a:solidFill>
              <a:effectLst/>
              <a:latin typeface="Iskoola Pota" panose="020B0502040204020203" pitchFamily="34" charset="0"/>
              <a:ea typeface="Times New Roman" panose="02020603050405020304" pitchFamily="18" charset="0"/>
              <a:cs typeface="Iskoola Pota" panose="020B0502040204020203" pitchFamily="34" charset="0"/>
            </a:endParaRPr>
          </a:p>
        </p:txBody>
      </p:sp>
      <p:sp>
        <p:nvSpPr>
          <p:cNvPr id="6" name="Rectángulo 5"/>
          <p:cNvSpPr/>
          <p:nvPr/>
        </p:nvSpPr>
        <p:spPr>
          <a:xfrm>
            <a:off x="1832923" y="901136"/>
            <a:ext cx="2249334" cy="461665"/>
          </a:xfrm>
          <a:prstGeom prst="rect">
            <a:avLst/>
          </a:prstGeom>
        </p:spPr>
        <p:txBody>
          <a:bodyPr wrap="none">
            <a:spAutoFit/>
          </a:bodyPr>
          <a:lstStyle/>
          <a:p>
            <a:pPr algn="ctr"/>
            <a:r>
              <a:rPr lang="es-EC" sz="12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Ganancia </a:t>
            </a:r>
          </a:p>
          <a:p>
            <a:pPr algn="ctr"/>
            <a:r>
              <a:rPr lang="es-EC" sz="12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Dieta 1 mayor con un (p&lt;0,0001</a:t>
            </a:r>
            <a:r>
              <a:rPr lang="es-EC" sz="1200" dirty="0">
                <a:solidFill>
                  <a:srgbClr val="000000"/>
                </a:solidFill>
                <a:latin typeface="Iskoola Pota" panose="020B0502040204020203" pitchFamily="34" charset="0"/>
                <a:ea typeface="Arial" panose="020B0604020202020204" pitchFamily="34" charset="0"/>
                <a:cs typeface="Iskoola Pota" panose="020B0502040204020203" pitchFamily="34" charset="0"/>
              </a:rPr>
              <a:t>)</a:t>
            </a:r>
            <a:endParaRPr lang="es-EC" sz="1200" dirty="0">
              <a:latin typeface="Iskoola Pota" panose="020B0502040204020203" pitchFamily="34" charset="0"/>
              <a:cs typeface="Iskoola Pota" panose="020B0502040204020203" pitchFamily="34" charset="0"/>
            </a:endParaRPr>
          </a:p>
        </p:txBody>
      </p:sp>
      <p:sp>
        <p:nvSpPr>
          <p:cNvPr id="8" name="Rectángulo 7"/>
          <p:cNvSpPr/>
          <p:nvPr/>
        </p:nvSpPr>
        <p:spPr>
          <a:xfrm>
            <a:off x="3417735" y="5763120"/>
            <a:ext cx="2485449" cy="461665"/>
          </a:xfrm>
          <a:prstGeom prst="rect">
            <a:avLst/>
          </a:prstGeom>
        </p:spPr>
        <p:txBody>
          <a:bodyPr wrap="square">
            <a:spAutoFit/>
          </a:bodyPr>
          <a:lstStyle/>
          <a:p>
            <a:pPr algn="ctr"/>
            <a:r>
              <a:rPr lang="es-EC" sz="1200" dirty="0" smtClean="0">
                <a:latin typeface="Iskoola Pota" panose="020B0502040204020203" pitchFamily="34" charset="0"/>
                <a:cs typeface="Iskoola Pota" panose="020B0502040204020203" pitchFamily="34" charset="0"/>
              </a:rPr>
              <a:t>Dieta 1 ganancia del 48%  mayor coincide con consumo-costo</a:t>
            </a:r>
            <a:endParaRPr lang="es-EC" sz="1200" dirty="0">
              <a:latin typeface="Iskoola Pota" panose="020B0502040204020203" pitchFamily="34" charset="0"/>
              <a:cs typeface="Iskoola Pota" panose="020B0502040204020203" pitchFamily="34" charset="0"/>
            </a:endParaRPr>
          </a:p>
        </p:txBody>
      </p:sp>
      <p:sp>
        <p:nvSpPr>
          <p:cNvPr id="11" name="Rectángulo 10"/>
          <p:cNvSpPr/>
          <p:nvPr/>
        </p:nvSpPr>
        <p:spPr>
          <a:xfrm>
            <a:off x="9225833" y="1934805"/>
            <a:ext cx="2966167" cy="2031325"/>
          </a:xfrm>
          <a:prstGeom prst="rect">
            <a:avLst/>
          </a:prstGeom>
        </p:spPr>
        <p:txBody>
          <a:bodyPr wrap="square">
            <a:spAutoFit/>
          </a:bodyPr>
          <a:lstStyle/>
          <a:p>
            <a:r>
              <a:rPr lang="es-EC" sz="1400" dirty="0" smtClean="0">
                <a:latin typeface="Iskoola Pota" panose="020B0502040204020203" pitchFamily="34" charset="0"/>
                <a:cs typeface="Iskoola Pota" panose="020B0502040204020203" pitchFamily="34" charset="0"/>
              </a:rPr>
              <a:t>En </a:t>
            </a:r>
            <a:r>
              <a:rPr lang="es-EC" sz="1400" dirty="0">
                <a:latin typeface="Iskoola Pota" panose="020B0502040204020203" pitchFamily="34" charset="0"/>
                <a:cs typeface="Iskoola Pota" panose="020B0502040204020203" pitchFamily="34" charset="0"/>
              </a:rPr>
              <a:t>la dieta 2, existe </a:t>
            </a:r>
            <a:r>
              <a:rPr lang="es-EC" sz="1400" dirty="0" smtClean="0">
                <a:latin typeface="Iskoola Pota" panose="020B0502040204020203" pitchFamily="34" charset="0"/>
                <a:cs typeface="Iskoola Pota" panose="020B0502040204020203" pitchFamily="34" charset="0"/>
              </a:rPr>
              <a:t>reducción (</a:t>
            </a:r>
            <a:r>
              <a:rPr lang="es-EC" sz="1400" dirty="0">
                <a:latin typeface="Iskoola Pota" panose="020B0502040204020203" pitchFamily="34" charset="0"/>
                <a:cs typeface="Iskoola Pota" panose="020B0502040204020203" pitchFamily="34" charset="0"/>
              </a:rPr>
              <a:t>0,98kg), en comparación con la dieta 1 (1,46kg), </a:t>
            </a:r>
            <a:endParaRPr lang="es-EC" sz="1400" dirty="0" smtClean="0">
              <a:latin typeface="Iskoola Pota" panose="020B0502040204020203" pitchFamily="34" charset="0"/>
              <a:cs typeface="Iskoola Pota" panose="020B0502040204020203" pitchFamily="34" charset="0"/>
            </a:endParaRPr>
          </a:p>
          <a:p>
            <a:endParaRPr lang="es-EC" sz="1400" dirty="0">
              <a:latin typeface="Iskoola Pota" panose="020B0502040204020203" pitchFamily="34" charset="0"/>
              <a:cs typeface="Iskoola Pota" panose="020B0502040204020203" pitchFamily="34" charset="0"/>
            </a:endParaRPr>
          </a:p>
          <a:p>
            <a:r>
              <a:rPr lang="es-EC" sz="1400" dirty="0" smtClean="0">
                <a:latin typeface="Iskoola Pota" panose="020B0502040204020203" pitchFamily="34" charset="0"/>
                <a:cs typeface="Iskoola Pota" panose="020B0502040204020203" pitchFamily="34" charset="0"/>
              </a:rPr>
              <a:t>Esto debido </a:t>
            </a:r>
            <a:r>
              <a:rPr lang="es-EC" sz="1400" dirty="0">
                <a:latin typeface="Iskoola Pota" panose="020B0502040204020203" pitchFamily="34" charset="0"/>
                <a:cs typeface="Iskoola Pota" panose="020B0502040204020203" pitchFamily="34" charset="0"/>
              </a:rPr>
              <a:t>al cambio de 50% del tipo de alimento, cuando lo recomendado es la disminución de concentrado máximo de 20% (Tapia &amp; Torres, 2002</a:t>
            </a:r>
            <a:r>
              <a:rPr lang="es-EC" sz="1400" dirty="0" smtClean="0">
                <a:latin typeface="Iskoola Pota" panose="020B0502040204020203" pitchFamily="34" charset="0"/>
                <a:cs typeface="Iskoola Pota" panose="020B0502040204020203" pitchFamily="34" charset="0"/>
              </a:rPr>
              <a:t>)</a:t>
            </a:r>
            <a:endParaRPr lang="es-EC" sz="1400" dirty="0">
              <a:latin typeface="Iskoola Pota" panose="020B0502040204020203" pitchFamily="34" charset="0"/>
              <a:cs typeface="Iskoola Pota" panose="020B0502040204020203" pitchFamily="34" charset="0"/>
            </a:endParaRPr>
          </a:p>
        </p:txBody>
      </p:sp>
      <p:sp>
        <p:nvSpPr>
          <p:cNvPr id="14" name="CuadroTexto 13"/>
          <p:cNvSpPr txBox="1"/>
          <p:nvPr/>
        </p:nvSpPr>
        <p:spPr>
          <a:xfrm>
            <a:off x="9225832" y="4115530"/>
            <a:ext cx="2966167" cy="738664"/>
          </a:xfrm>
          <a:prstGeom prst="rect">
            <a:avLst/>
          </a:prstGeom>
          <a:noFill/>
          <a:ln>
            <a:noFill/>
          </a:ln>
        </p:spPr>
        <p:txBody>
          <a:bodyPr wrap="square" rtlCol="0">
            <a:spAutoFit/>
          </a:bodyPr>
          <a:lstStyle/>
          <a:p>
            <a:r>
              <a:rPr lang="es-EC" sz="1400" dirty="0" smtClean="0">
                <a:latin typeface="Iskoola Pota" panose="020B0502040204020203" pitchFamily="34" charset="0"/>
                <a:cs typeface="Iskoola Pota" panose="020B0502040204020203" pitchFamily="34" charset="0"/>
              </a:rPr>
              <a:t>Corrobora con lo dicho por (Espinoza </a:t>
            </a:r>
            <a:r>
              <a:rPr lang="es-EC" sz="1400" dirty="0">
                <a:latin typeface="Iskoola Pota" panose="020B0502040204020203" pitchFamily="34" charset="0"/>
                <a:cs typeface="Iskoola Pota" panose="020B0502040204020203" pitchFamily="34" charset="0"/>
              </a:rPr>
              <a:t>J, 2016</a:t>
            </a:r>
            <a:r>
              <a:rPr lang="es-EC" sz="1400" dirty="0" smtClean="0">
                <a:latin typeface="Iskoola Pota" panose="020B0502040204020203" pitchFamily="34" charset="0"/>
                <a:cs typeface="Iskoola Pota" panose="020B0502040204020203" pitchFamily="34" charset="0"/>
              </a:rPr>
              <a:t>) donde evaluó 3 niveles </a:t>
            </a:r>
            <a:r>
              <a:rPr lang="es-EC" sz="1400" dirty="0">
                <a:latin typeface="Iskoola Pota" panose="020B0502040204020203" pitchFamily="34" charset="0"/>
                <a:cs typeface="Iskoola Pota" panose="020B0502040204020203" pitchFamily="34" charset="0"/>
              </a:rPr>
              <a:t>de </a:t>
            </a:r>
            <a:r>
              <a:rPr lang="es-EC" sz="1400" dirty="0" smtClean="0">
                <a:latin typeface="Iskoola Pota" panose="020B0502040204020203" pitchFamily="34" charset="0"/>
                <a:cs typeface="Iskoola Pota" panose="020B0502040204020203" pitchFamily="34" charset="0"/>
              </a:rPr>
              <a:t>inclusión.</a:t>
            </a:r>
            <a:endParaRPr lang="es-EC" sz="1400" dirty="0">
              <a:latin typeface="Iskoola Pota" panose="020B0502040204020203" pitchFamily="34" charset="0"/>
              <a:cs typeface="Iskoola Pota" panose="020B0502040204020203" pitchFamily="34" charset="0"/>
            </a:endParaRPr>
          </a:p>
        </p:txBody>
      </p:sp>
    </p:spTree>
    <p:extLst>
      <p:ext uri="{BB962C8B-B14F-4D97-AF65-F5344CB8AC3E}">
        <p14:creationId xmlns:p14="http://schemas.microsoft.com/office/powerpoint/2010/main" val="358903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p:nvPr>
            <p:extLst>
              <p:ext uri="{D42A27DB-BD31-4B8C-83A1-F6EECF244321}">
                <p14:modId xmlns:p14="http://schemas.microsoft.com/office/powerpoint/2010/main" val="26897825"/>
              </p:ext>
            </p:extLst>
          </p:nvPr>
        </p:nvGraphicFramePr>
        <p:xfrm>
          <a:off x="366590" y="1892331"/>
          <a:ext cx="11201400" cy="2989663"/>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p:cNvSpPr/>
          <p:nvPr/>
        </p:nvSpPr>
        <p:spPr>
          <a:xfrm>
            <a:off x="3462534" y="348416"/>
            <a:ext cx="4806124" cy="587277"/>
          </a:xfrm>
          <a:prstGeom prst="rect">
            <a:avLst/>
          </a:prstGeom>
        </p:spPr>
        <p:txBody>
          <a:bodyPr wrap="none">
            <a:spAutoFit/>
          </a:bodyPr>
          <a:lstStyle/>
          <a:p>
            <a:pPr>
              <a:lnSpc>
                <a:spcPct val="150000"/>
              </a:lnSpc>
              <a:spcBef>
                <a:spcPts val="200"/>
              </a:spcBef>
              <a:spcAft>
                <a:spcPts val="0"/>
              </a:spcAft>
            </a:pPr>
            <a:r>
              <a:rPr lang="es-EC" sz="2400" b="1" dirty="0" smtClean="0">
                <a:latin typeface="Iskoola Pota" panose="020B0502040204020203" pitchFamily="34" charset="0"/>
                <a:ea typeface="Times New Roman" panose="02020603050405020304" pitchFamily="18" charset="0"/>
                <a:cs typeface="Iskoola Pota" panose="020B0502040204020203" pitchFamily="34" charset="0"/>
              </a:rPr>
              <a:t>Índice de Conversión Alimenticia</a:t>
            </a:r>
          </a:p>
        </p:txBody>
      </p:sp>
      <p:sp>
        <p:nvSpPr>
          <p:cNvPr id="5" name="Rectángulo 4"/>
          <p:cNvSpPr/>
          <p:nvPr/>
        </p:nvSpPr>
        <p:spPr>
          <a:xfrm>
            <a:off x="717810" y="1432607"/>
            <a:ext cx="1962397" cy="276999"/>
          </a:xfrm>
          <a:prstGeom prst="rect">
            <a:avLst/>
          </a:prstGeom>
        </p:spPr>
        <p:txBody>
          <a:bodyPr wrap="none">
            <a:spAutoFit/>
          </a:bodyPr>
          <a:lstStyle/>
          <a:p>
            <a:pPr algn="ctr"/>
            <a:r>
              <a:rPr lang="es-EC" sz="12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Dieta 2 es menor (p&lt;0,0001</a:t>
            </a:r>
            <a:r>
              <a:rPr lang="es-EC" sz="1200" dirty="0">
                <a:solidFill>
                  <a:srgbClr val="000000"/>
                </a:solidFill>
                <a:latin typeface="Iskoola Pota" panose="020B0502040204020203" pitchFamily="34" charset="0"/>
                <a:ea typeface="Arial" panose="020B0604020202020204" pitchFamily="34" charset="0"/>
                <a:cs typeface="Iskoola Pota" panose="020B0502040204020203" pitchFamily="34" charset="0"/>
              </a:rPr>
              <a:t>)</a:t>
            </a:r>
            <a:endParaRPr lang="es-EC" sz="1200" dirty="0">
              <a:latin typeface="Iskoola Pota" panose="020B0502040204020203" pitchFamily="34" charset="0"/>
              <a:cs typeface="Iskoola Pota" panose="020B0502040204020203" pitchFamily="34" charset="0"/>
            </a:endParaRPr>
          </a:p>
        </p:txBody>
      </p:sp>
      <p:sp>
        <p:nvSpPr>
          <p:cNvPr id="6" name="Rectángulo 5"/>
          <p:cNvSpPr/>
          <p:nvPr/>
        </p:nvSpPr>
        <p:spPr>
          <a:xfrm>
            <a:off x="337930" y="5006038"/>
            <a:ext cx="10406270" cy="523220"/>
          </a:xfrm>
          <a:prstGeom prst="rect">
            <a:avLst/>
          </a:prstGeom>
          <a:noFill/>
        </p:spPr>
        <p:txBody>
          <a:bodyPr wrap="square">
            <a:spAutoFit/>
          </a:bodyPr>
          <a:lstStyle/>
          <a:p>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(Lazo, 2016), </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menciona que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los </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pollos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Broiler, a </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los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45 días, el ICA oscila de 1,67 a 1,70 </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tomando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en cuenta que su genética permite acumular musculatura de forma más rápida </a:t>
            </a:r>
            <a:endParaRPr lang="es-EC" sz="1400" dirty="0">
              <a:latin typeface="Iskoola Pota" panose="020B0502040204020203" pitchFamily="34" charset="0"/>
              <a:cs typeface="Iskoola Pota" panose="020B0502040204020203" pitchFamily="34" charset="0"/>
            </a:endParaRPr>
          </a:p>
        </p:txBody>
      </p:sp>
      <p:sp>
        <p:nvSpPr>
          <p:cNvPr id="7" name="Rectángulo 6"/>
          <p:cNvSpPr/>
          <p:nvPr/>
        </p:nvSpPr>
        <p:spPr>
          <a:xfrm>
            <a:off x="337930" y="5715790"/>
            <a:ext cx="10406270" cy="523220"/>
          </a:xfrm>
          <a:prstGeom prst="rect">
            <a:avLst/>
          </a:prstGeom>
        </p:spPr>
        <p:txBody>
          <a:bodyPr wrap="square">
            <a:spAutoFit/>
          </a:bodyPr>
          <a:lstStyle/>
          <a:p>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Librera</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 Di </a:t>
            </a:r>
            <a:r>
              <a:rPr lang="es-EC" sz="1400" dirty="0" err="1">
                <a:solidFill>
                  <a:srgbClr val="000000"/>
                </a:solidFill>
                <a:latin typeface="Iskoola Pota" panose="020B0502040204020203" pitchFamily="34" charset="0"/>
                <a:ea typeface="Arial" panose="020B0604020202020204" pitchFamily="34" charset="0"/>
                <a:cs typeface="Iskoola Pota" panose="020B0502040204020203" pitchFamily="34" charset="0"/>
              </a:rPr>
              <a:t>Masso</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 </a:t>
            </a:r>
            <a:r>
              <a:rPr lang="es-EC" sz="1400" dirty="0" err="1">
                <a:solidFill>
                  <a:srgbClr val="000000"/>
                </a:solidFill>
                <a:latin typeface="Iskoola Pota" panose="020B0502040204020203" pitchFamily="34" charset="0"/>
                <a:ea typeface="Arial" panose="020B0604020202020204" pitchFamily="34" charset="0"/>
                <a:cs typeface="Iskoola Pota" panose="020B0502040204020203" pitchFamily="34" charset="0"/>
              </a:rPr>
              <a:t>Canet</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 Font y </a:t>
            </a:r>
            <a:r>
              <a:rPr lang="es-EC" sz="1400" dirty="0" err="1">
                <a:solidFill>
                  <a:srgbClr val="000000"/>
                </a:solidFill>
                <a:latin typeface="Iskoola Pota" panose="020B0502040204020203" pitchFamily="34" charset="0"/>
                <a:ea typeface="Arial" panose="020B0604020202020204" pitchFamily="34" charset="0"/>
                <a:cs typeface="Iskoola Pota" panose="020B0502040204020203" pitchFamily="34" charset="0"/>
              </a:rPr>
              <a:t>Dottavio</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 (2003), mencionan que </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el ICA,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de los pollos camperos, es el doble de la que registran los pollos Broiler, por lo que se afirma que la opción de la dieta 2, es una buena alternativa alimenticia. </a:t>
            </a:r>
            <a:endParaRPr lang="es-EC" sz="1400" dirty="0">
              <a:latin typeface="Iskoola Pota" panose="020B0502040204020203" pitchFamily="34" charset="0"/>
              <a:cs typeface="Iskoola Pota" panose="020B0502040204020203" pitchFamily="34" charset="0"/>
            </a:endParaRPr>
          </a:p>
        </p:txBody>
      </p:sp>
    </p:spTree>
    <p:extLst>
      <p:ext uri="{BB962C8B-B14F-4D97-AF65-F5344CB8AC3E}">
        <p14:creationId xmlns:p14="http://schemas.microsoft.com/office/powerpoint/2010/main" val="1714879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p:nvPr>
            <p:extLst>
              <p:ext uri="{D42A27DB-BD31-4B8C-83A1-F6EECF244321}">
                <p14:modId xmlns:p14="http://schemas.microsoft.com/office/powerpoint/2010/main" val="2544916668"/>
              </p:ext>
            </p:extLst>
          </p:nvPr>
        </p:nvGraphicFramePr>
        <p:xfrm>
          <a:off x="519913" y="1820719"/>
          <a:ext cx="11243999" cy="2773016"/>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p:cNvSpPr/>
          <p:nvPr/>
        </p:nvSpPr>
        <p:spPr>
          <a:xfrm>
            <a:off x="3866908" y="292837"/>
            <a:ext cx="4570482" cy="587277"/>
          </a:xfrm>
          <a:prstGeom prst="rect">
            <a:avLst/>
          </a:prstGeom>
        </p:spPr>
        <p:txBody>
          <a:bodyPr wrap="none">
            <a:spAutoFit/>
          </a:bodyPr>
          <a:lstStyle/>
          <a:p>
            <a:pPr>
              <a:lnSpc>
                <a:spcPct val="150000"/>
              </a:lnSpc>
              <a:spcBef>
                <a:spcPts val="200"/>
              </a:spcBef>
              <a:spcAft>
                <a:spcPts val="0"/>
              </a:spcAft>
            </a:pPr>
            <a:r>
              <a:rPr lang="es-EC" sz="2400" b="1" dirty="0" smtClean="0">
                <a:latin typeface="Iskoola Pota" panose="020B0502040204020203" pitchFamily="34" charset="0"/>
                <a:ea typeface="Times New Roman" panose="02020603050405020304" pitchFamily="18" charset="0"/>
                <a:cs typeface="Iskoola Pota" panose="020B0502040204020203" pitchFamily="34" charset="0"/>
              </a:rPr>
              <a:t>Factor de Eficiencia Americano</a:t>
            </a:r>
          </a:p>
        </p:txBody>
      </p:sp>
      <p:sp>
        <p:nvSpPr>
          <p:cNvPr id="7" name="Rectángulo 6"/>
          <p:cNvSpPr/>
          <p:nvPr/>
        </p:nvSpPr>
        <p:spPr>
          <a:xfrm>
            <a:off x="519912" y="1476005"/>
            <a:ext cx="1962397" cy="276999"/>
          </a:xfrm>
          <a:prstGeom prst="rect">
            <a:avLst/>
          </a:prstGeom>
        </p:spPr>
        <p:txBody>
          <a:bodyPr wrap="none">
            <a:spAutoFit/>
          </a:bodyPr>
          <a:lstStyle/>
          <a:p>
            <a:r>
              <a:rPr lang="es-EC" sz="1200" dirty="0">
                <a:solidFill>
                  <a:srgbClr val="000000"/>
                </a:solidFill>
                <a:latin typeface="Iskoola Pota" panose="020B0502040204020203" pitchFamily="34" charset="0"/>
                <a:ea typeface="Arial" panose="020B0604020202020204" pitchFamily="34" charset="0"/>
                <a:cs typeface="Iskoola Pota" panose="020B0502040204020203" pitchFamily="34" charset="0"/>
              </a:rPr>
              <a:t>D</a:t>
            </a:r>
            <a:r>
              <a:rPr lang="es-EC" sz="12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ieta </a:t>
            </a:r>
            <a:r>
              <a:rPr lang="es-EC" sz="1200" dirty="0">
                <a:solidFill>
                  <a:srgbClr val="000000"/>
                </a:solidFill>
                <a:latin typeface="Iskoola Pota" panose="020B0502040204020203" pitchFamily="34" charset="0"/>
                <a:ea typeface="Arial" panose="020B0604020202020204" pitchFamily="34" charset="0"/>
                <a:cs typeface="Iskoola Pota" panose="020B0502040204020203" pitchFamily="34" charset="0"/>
              </a:rPr>
              <a:t>1 es mayor (p&lt;0,0001)</a:t>
            </a:r>
            <a:endParaRPr lang="es-EC" sz="1200" dirty="0">
              <a:latin typeface="Iskoola Pota" panose="020B0502040204020203" pitchFamily="34" charset="0"/>
              <a:cs typeface="Iskoola Pota" panose="020B0502040204020203" pitchFamily="34" charset="0"/>
            </a:endParaRPr>
          </a:p>
        </p:txBody>
      </p:sp>
      <p:sp>
        <p:nvSpPr>
          <p:cNvPr id="10" name="Rectángulo 9"/>
          <p:cNvSpPr/>
          <p:nvPr/>
        </p:nvSpPr>
        <p:spPr>
          <a:xfrm>
            <a:off x="386497" y="5497671"/>
            <a:ext cx="11669668" cy="954107"/>
          </a:xfrm>
          <a:prstGeom prst="rect">
            <a:avLst/>
          </a:prstGeom>
        </p:spPr>
        <p:txBody>
          <a:bodyPr wrap="square">
            <a:spAutoFit/>
          </a:bodyPr>
          <a:lstStyle/>
          <a:p>
            <a:pPr indent="457200">
              <a:lnSpc>
                <a:spcPct val="200000"/>
              </a:lnSpc>
              <a:spcBef>
                <a:spcPts val="200"/>
              </a:spcBef>
              <a:spcAft>
                <a:spcPts val="0"/>
              </a:spcAft>
            </a:pP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Por lo tanto,  al existir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diferencia en el </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FEA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no es relevante considerando que es solo 2% mayor. Esto indica que la interacción entre el potencial genético, la alimentación y el manejo fue aceptable (Freire &amp; </a:t>
            </a:r>
            <a:r>
              <a:rPr lang="es-EC" sz="1400" dirty="0" err="1">
                <a:solidFill>
                  <a:srgbClr val="000000"/>
                </a:solidFill>
                <a:latin typeface="Iskoola Pota" panose="020B0502040204020203" pitchFamily="34" charset="0"/>
                <a:ea typeface="Arial" panose="020B0604020202020204" pitchFamily="34" charset="0"/>
                <a:cs typeface="Iskoola Pota" panose="020B0502040204020203" pitchFamily="34" charset="0"/>
              </a:rPr>
              <a:t>Berrones</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 2008).</a:t>
            </a:r>
            <a:endParaRPr lang="es-EC" sz="1400" dirty="0">
              <a:latin typeface="Iskoola Pota" panose="020B0502040204020203" pitchFamily="34" charset="0"/>
              <a:ea typeface="Calibri" panose="020F0502020204030204" pitchFamily="34" charset="0"/>
              <a:cs typeface="Iskoola Pota" panose="020B0502040204020203" pitchFamily="34" charset="0"/>
            </a:endParaRPr>
          </a:p>
        </p:txBody>
      </p:sp>
      <p:sp>
        <p:nvSpPr>
          <p:cNvPr id="11" name="Rectángulo 10"/>
          <p:cNvSpPr/>
          <p:nvPr/>
        </p:nvSpPr>
        <p:spPr>
          <a:xfrm>
            <a:off x="386497" y="4636135"/>
            <a:ext cx="11805503" cy="954107"/>
          </a:xfrm>
          <a:prstGeom prst="rect">
            <a:avLst/>
          </a:prstGeom>
        </p:spPr>
        <p:txBody>
          <a:bodyPr wrap="square">
            <a:spAutoFit/>
          </a:bodyPr>
          <a:lstStyle/>
          <a:p>
            <a:pPr indent="457200">
              <a:lnSpc>
                <a:spcPct val="200000"/>
              </a:lnSpc>
              <a:spcBef>
                <a:spcPts val="200"/>
              </a:spcBef>
              <a:spcAft>
                <a:spcPts val="0"/>
              </a:spcAft>
            </a:pP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Se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afirma que la dieta 1, es la mejor alternativa al momento de elegir la opción de alimentación, debido a que el Factor de Eficiencia Americano, expresa la relación existente entre el peso final, sobre la conversión alimenticia obtenida, </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Bejarano, 2008). </a:t>
            </a:r>
          </a:p>
        </p:txBody>
      </p:sp>
    </p:spTree>
    <p:extLst>
      <p:ext uri="{BB962C8B-B14F-4D97-AF65-F5344CB8AC3E}">
        <p14:creationId xmlns:p14="http://schemas.microsoft.com/office/powerpoint/2010/main" val="515271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6266" y="0"/>
            <a:ext cx="4682545" cy="923330"/>
          </a:xfrm>
          <a:prstGeom prst="rect">
            <a:avLst/>
          </a:prstGeom>
          <a:noFill/>
        </p:spPr>
        <p:txBody>
          <a:bodyPr wrap="square" lIns="91440" tIns="45720" rIns="91440" bIns="45720">
            <a:spAutoFit/>
          </a:bodyPr>
          <a:lstStyle/>
          <a:p>
            <a:pPr algn="ctr"/>
            <a:r>
              <a:rPr lang="es-ES" sz="5400" dirty="0" smtClean="0">
                <a:latin typeface="Iskoola Pota" panose="020B0502040204020203" pitchFamily="34" charset="0"/>
                <a:cs typeface="Iskoola Pota" panose="020B0502040204020203" pitchFamily="34" charset="0"/>
              </a:rPr>
              <a:t>Introducción.</a:t>
            </a:r>
          </a:p>
        </p:txBody>
      </p:sp>
      <p:graphicFrame>
        <p:nvGraphicFramePr>
          <p:cNvPr id="5" name="Diagrama 4"/>
          <p:cNvGraphicFramePr/>
          <p:nvPr>
            <p:extLst>
              <p:ext uri="{D42A27DB-BD31-4B8C-83A1-F6EECF244321}">
                <p14:modId xmlns:p14="http://schemas.microsoft.com/office/powerpoint/2010/main" val="4018146282"/>
              </p:ext>
            </p:extLst>
          </p:nvPr>
        </p:nvGraphicFramePr>
        <p:xfrm>
          <a:off x="-84666" y="1014443"/>
          <a:ext cx="12191999" cy="4682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9975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409666" y="106031"/>
            <a:ext cx="3493264" cy="587277"/>
          </a:xfrm>
          <a:prstGeom prst="rect">
            <a:avLst/>
          </a:prstGeom>
        </p:spPr>
        <p:txBody>
          <a:bodyPr wrap="none">
            <a:spAutoFit/>
          </a:bodyPr>
          <a:lstStyle/>
          <a:p>
            <a:pPr>
              <a:lnSpc>
                <a:spcPct val="150000"/>
              </a:lnSpc>
              <a:spcBef>
                <a:spcPts val="200"/>
              </a:spcBef>
              <a:spcAft>
                <a:spcPts val="0"/>
              </a:spcAft>
            </a:pPr>
            <a:r>
              <a:rPr lang="es-EC" sz="2400" b="1" dirty="0" smtClean="0">
                <a:latin typeface="Iskoola Pota" panose="020B0502040204020203" pitchFamily="34" charset="0"/>
                <a:ea typeface="Times New Roman" panose="02020603050405020304" pitchFamily="18" charset="0"/>
                <a:cs typeface="Iskoola Pota" panose="020B0502040204020203" pitchFamily="34" charset="0"/>
              </a:rPr>
              <a:t>Índice de Productividad</a:t>
            </a:r>
          </a:p>
        </p:txBody>
      </p:sp>
      <p:graphicFrame>
        <p:nvGraphicFramePr>
          <p:cNvPr id="4" name="Gráfico 3"/>
          <p:cNvGraphicFramePr/>
          <p:nvPr>
            <p:extLst>
              <p:ext uri="{D42A27DB-BD31-4B8C-83A1-F6EECF244321}">
                <p14:modId xmlns:p14="http://schemas.microsoft.com/office/powerpoint/2010/main" val="3685409642"/>
              </p:ext>
            </p:extLst>
          </p:nvPr>
        </p:nvGraphicFramePr>
        <p:xfrm>
          <a:off x="376281" y="2129227"/>
          <a:ext cx="11420058" cy="2578944"/>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ángulo 4"/>
          <p:cNvSpPr/>
          <p:nvPr/>
        </p:nvSpPr>
        <p:spPr>
          <a:xfrm>
            <a:off x="843419" y="1659433"/>
            <a:ext cx="2039341" cy="276999"/>
          </a:xfrm>
          <a:prstGeom prst="rect">
            <a:avLst/>
          </a:prstGeom>
        </p:spPr>
        <p:txBody>
          <a:bodyPr wrap="none">
            <a:spAutoFit/>
          </a:bodyPr>
          <a:lstStyle/>
          <a:p>
            <a:r>
              <a:rPr lang="es-EC" sz="1200" dirty="0">
                <a:solidFill>
                  <a:srgbClr val="000000"/>
                </a:solidFill>
                <a:latin typeface="Iskoola Pota" panose="020B0502040204020203" pitchFamily="34" charset="0"/>
                <a:ea typeface="Arial" panose="020B0604020202020204" pitchFamily="34" charset="0"/>
                <a:cs typeface="Iskoola Pota" panose="020B0502040204020203" pitchFamily="34" charset="0"/>
              </a:rPr>
              <a:t>D</a:t>
            </a:r>
            <a:r>
              <a:rPr lang="es-EC" sz="12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ieta </a:t>
            </a:r>
            <a:r>
              <a:rPr lang="es-EC" sz="1200" dirty="0">
                <a:solidFill>
                  <a:srgbClr val="000000"/>
                </a:solidFill>
                <a:latin typeface="Iskoola Pota" panose="020B0502040204020203" pitchFamily="34" charset="0"/>
                <a:ea typeface="Arial" panose="020B0604020202020204" pitchFamily="34" charset="0"/>
                <a:cs typeface="Iskoola Pota" panose="020B0502040204020203" pitchFamily="34" charset="0"/>
              </a:rPr>
              <a:t>2 es mayor (p&lt;0,0001). </a:t>
            </a:r>
            <a:endParaRPr lang="es-EC" sz="1200" dirty="0">
              <a:latin typeface="Iskoola Pota" panose="020B0502040204020203" pitchFamily="34" charset="0"/>
              <a:cs typeface="Iskoola Pota" panose="020B0502040204020203" pitchFamily="34" charset="0"/>
            </a:endParaRPr>
          </a:p>
        </p:txBody>
      </p:sp>
      <p:sp>
        <p:nvSpPr>
          <p:cNvPr id="7" name="Rectángulo 6"/>
          <p:cNvSpPr/>
          <p:nvPr/>
        </p:nvSpPr>
        <p:spPr>
          <a:xfrm>
            <a:off x="446268" y="4900966"/>
            <a:ext cx="11420059" cy="1436291"/>
          </a:xfrm>
          <a:prstGeom prst="rect">
            <a:avLst/>
          </a:prstGeom>
        </p:spPr>
        <p:txBody>
          <a:bodyPr wrap="square">
            <a:spAutoFit/>
          </a:bodyPr>
          <a:lstStyle/>
          <a:p>
            <a:pPr indent="457200" algn="just">
              <a:lnSpc>
                <a:spcPct val="200000"/>
              </a:lnSpc>
              <a:spcBef>
                <a:spcPts val="200"/>
              </a:spcBef>
              <a:spcAft>
                <a:spcPts val="0"/>
              </a:spcAft>
            </a:pP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A</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l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no existir valores comparables, se </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mantiene como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idea base </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los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valores establecidos por la línea genética </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 de los </a:t>
            </a:r>
            <a:r>
              <a:rPr lang="es-EC" sz="1400" dirty="0" err="1"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broiles</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 </a:t>
            </a:r>
          </a:p>
          <a:p>
            <a:pPr indent="457200" algn="just">
              <a:lnSpc>
                <a:spcPct val="200000"/>
              </a:lnSpc>
              <a:spcBef>
                <a:spcPts val="200"/>
              </a:spcBef>
              <a:spcAft>
                <a:spcPts val="0"/>
              </a:spcAft>
            </a:pP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a:t>
            </a:r>
            <a:r>
              <a:rPr lang="es-EC" sz="1400" dirty="0" err="1">
                <a:solidFill>
                  <a:srgbClr val="000000"/>
                </a:solidFill>
                <a:latin typeface="Iskoola Pota" panose="020B0502040204020203" pitchFamily="34" charset="0"/>
                <a:ea typeface="Arial" panose="020B0604020202020204" pitchFamily="34" charset="0"/>
                <a:cs typeface="Iskoola Pota" panose="020B0502040204020203" pitchFamily="34" charset="0"/>
              </a:rPr>
              <a:t>Aviagen</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 </a:t>
            </a:r>
            <a:r>
              <a:rPr lang="es-EC" sz="1400" dirty="0" err="1">
                <a:solidFill>
                  <a:srgbClr val="000000"/>
                </a:solidFill>
                <a:latin typeface="Iskoola Pota" panose="020B0502040204020203" pitchFamily="34" charset="0"/>
                <a:ea typeface="Arial" panose="020B0604020202020204" pitchFamily="34" charset="0"/>
                <a:cs typeface="Iskoola Pota" panose="020B0502040204020203" pitchFamily="34" charset="0"/>
              </a:rPr>
              <a:t>Group</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 2012), Ross 308, la cual </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el IP fue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de 83</a:t>
            </a:r>
            <a:endPar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endParaRPr>
          </a:p>
          <a:p>
            <a:pPr indent="457200" algn="just">
              <a:lnSpc>
                <a:spcPct val="200000"/>
              </a:lnSpc>
              <a:spcBef>
                <a:spcPts val="200"/>
              </a:spcBef>
            </a:pP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a:t>
            </a:r>
            <a:r>
              <a:rPr lang="es-EC" sz="1400" dirty="0" err="1">
                <a:solidFill>
                  <a:srgbClr val="000000"/>
                </a:solidFill>
                <a:latin typeface="Iskoola Pota" panose="020B0502040204020203" pitchFamily="34" charset="0"/>
                <a:ea typeface="Arial" panose="020B0604020202020204" pitchFamily="34" charset="0"/>
                <a:cs typeface="Iskoola Pota" panose="020B0502040204020203" pitchFamily="34" charset="0"/>
              </a:rPr>
              <a:t>Gange</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 Almada, </a:t>
            </a:r>
            <a:r>
              <a:rPr lang="es-EC" sz="1400" dirty="0" err="1">
                <a:solidFill>
                  <a:srgbClr val="000000"/>
                </a:solidFill>
                <a:latin typeface="Iskoola Pota" panose="020B0502040204020203" pitchFamily="34" charset="0"/>
                <a:ea typeface="Arial" panose="020B0604020202020204" pitchFamily="34" charset="0"/>
                <a:cs typeface="Iskoola Pota" panose="020B0502040204020203" pitchFamily="34" charset="0"/>
              </a:rPr>
              <a:t>Alaluf</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 &amp; Ferrari, </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2019), Cobb 500, obtuvo </a:t>
            </a:r>
            <a:r>
              <a:rPr lang="es-EC" sz="1400" dirty="0">
                <a:solidFill>
                  <a:srgbClr val="000000"/>
                </a:solidFill>
                <a:latin typeface="Iskoola Pota" panose="020B0502040204020203" pitchFamily="34" charset="0"/>
                <a:ea typeface="Arial" panose="020B0604020202020204" pitchFamily="34" charset="0"/>
                <a:cs typeface="Iskoola Pota" panose="020B0502040204020203" pitchFamily="34" charset="0"/>
              </a:rPr>
              <a:t>un </a:t>
            </a: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IP de 72,22</a:t>
            </a:r>
            <a:endParaRPr lang="es-EC" sz="1400" dirty="0">
              <a:effectLst/>
              <a:latin typeface="Iskoola Pota" panose="020B0502040204020203" pitchFamily="34" charset="0"/>
              <a:ea typeface="Calibri" panose="020F0502020204030204" pitchFamily="34" charset="0"/>
              <a:cs typeface="Iskoola Pota" panose="020B0502040204020203" pitchFamily="34" charset="0"/>
            </a:endParaRPr>
          </a:p>
        </p:txBody>
      </p:sp>
    </p:spTree>
    <p:extLst>
      <p:ext uri="{BB962C8B-B14F-4D97-AF65-F5344CB8AC3E}">
        <p14:creationId xmlns:p14="http://schemas.microsoft.com/office/powerpoint/2010/main" val="2577274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804181659"/>
              </p:ext>
            </p:extLst>
          </p:nvPr>
        </p:nvGraphicFramePr>
        <p:xfrm>
          <a:off x="1313866" y="803919"/>
          <a:ext cx="9431866" cy="3091658"/>
        </p:xfrm>
        <a:graphic>
          <a:graphicData uri="http://schemas.openxmlformats.org/drawingml/2006/table">
            <a:tbl>
              <a:tblPr firstRow="1" firstCol="1" bandRow="1">
                <a:tableStyleId>{2D5ABB26-0587-4C30-8999-92F81FD0307C}</a:tableStyleId>
              </a:tblPr>
              <a:tblGrid>
                <a:gridCol w="4537559"/>
                <a:gridCol w="2546115"/>
                <a:gridCol w="2348192"/>
              </a:tblGrid>
              <a:tr h="309639">
                <a:tc>
                  <a:txBody>
                    <a:bodyPr/>
                    <a:lstStyle/>
                    <a:p>
                      <a:pPr>
                        <a:lnSpc>
                          <a:spcPct val="107000"/>
                        </a:lnSpc>
                        <a:spcAft>
                          <a:spcPts val="0"/>
                        </a:spcAft>
                      </a:pPr>
                      <a:r>
                        <a:rPr lang="es-EC" sz="1100" dirty="0">
                          <a:effectLst/>
                        </a:rPr>
                        <a:t>Análisis de Rentabilidad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00" dirty="0">
                          <a:effectLst/>
                        </a:rPr>
                        <a:t>Dieta 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00" dirty="0">
                          <a:effectLst/>
                        </a:rPr>
                        <a:t>Dieta 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9639">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C" sz="1100" dirty="0" smtClean="0">
                          <a:effectLst/>
                        </a:rPr>
                        <a:t>A) Total Inversión</a:t>
                      </a:r>
                      <a:endParaRPr lang="es-EC" sz="1100"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spcAft>
                          <a:spcPts val="0"/>
                        </a:spcAft>
                      </a:pPr>
                      <a:r>
                        <a:rPr lang="es-EC" sz="1100" dirty="0">
                          <a:effectLst/>
                        </a:rPr>
                        <a:t>365,68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107000"/>
                        </a:lnSpc>
                        <a:spcAft>
                          <a:spcPts val="0"/>
                        </a:spcAft>
                      </a:pPr>
                      <a:r>
                        <a:rPr lang="es-EC" sz="1100" dirty="0">
                          <a:effectLst/>
                        </a:rPr>
                        <a:t>286,83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r h="309639">
                <a:tc>
                  <a:txBody>
                    <a:bodyPr/>
                    <a:lstStyle/>
                    <a:p>
                      <a:pPr>
                        <a:lnSpc>
                          <a:spcPct val="107000"/>
                        </a:lnSpc>
                        <a:spcAft>
                          <a:spcPts val="0"/>
                        </a:spcAft>
                      </a:pPr>
                      <a:r>
                        <a:rPr lang="es-EC" sz="1100" dirty="0">
                          <a:effectLst/>
                        </a:rPr>
                        <a:t>B) Producción final de pollos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T w="12700" cap="flat" cmpd="sng" algn="ctr">
                      <a:noFill/>
                      <a:prstDash val="solid"/>
                      <a:round/>
                      <a:headEnd type="none" w="med" len="med"/>
                      <a:tailEnd type="none" w="med" len="med"/>
                    </a:lnT>
                  </a:tcPr>
                </a:tc>
                <a:tc>
                  <a:txBody>
                    <a:bodyPr/>
                    <a:lstStyle/>
                    <a:p>
                      <a:pPr algn="ctr">
                        <a:lnSpc>
                          <a:spcPct val="107000"/>
                        </a:lnSpc>
                        <a:spcAft>
                          <a:spcPts val="0"/>
                        </a:spcAft>
                      </a:pPr>
                      <a:r>
                        <a:rPr lang="es-EC" sz="1100" dirty="0">
                          <a:effectLst/>
                        </a:rPr>
                        <a:t>70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T w="12700" cap="flat" cmpd="sng" algn="ctr">
                      <a:noFill/>
                      <a:prstDash val="solid"/>
                      <a:round/>
                      <a:headEnd type="none" w="med" len="med"/>
                      <a:tailEnd type="none" w="med" len="med"/>
                    </a:lnT>
                  </a:tcPr>
                </a:tc>
                <a:tc>
                  <a:txBody>
                    <a:bodyPr/>
                    <a:lstStyle/>
                    <a:p>
                      <a:pPr algn="ctr">
                        <a:lnSpc>
                          <a:spcPct val="107000"/>
                        </a:lnSpc>
                        <a:spcAft>
                          <a:spcPts val="0"/>
                        </a:spcAft>
                      </a:pPr>
                      <a:r>
                        <a:rPr lang="es-EC" sz="1100" dirty="0">
                          <a:effectLst/>
                        </a:rPr>
                        <a:t>70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T w="12700" cap="flat" cmpd="sng" algn="ctr">
                      <a:noFill/>
                      <a:prstDash val="solid"/>
                      <a:round/>
                      <a:headEnd type="none" w="med" len="med"/>
                      <a:tailEnd type="none" w="med" len="med"/>
                    </a:lnT>
                  </a:tcPr>
                </a:tc>
              </a:tr>
              <a:tr h="309639">
                <a:tc>
                  <a:txBody>
                    <a:bodyPr/>
                    <a:lstStyle/>
                    <a:p>
                      <a:pPr>
                        <a:lnSpc>
                          <a:spcPct val="107000"/>
                        </a:lnSpc>
                        <a:spcAft>
                          <a:spcPts val="0"/>
                        </a:spcAft>
                      </a:pPr>
                      <a:r>
                        <a:rPr lang="es-EC" sz="1100" dirty="0">
                          <a:effectLst/>
                        </a:rPr>
                        <a:t>C) Peso promedio </a:t>
                      </a:r>
                      <a:r>
                        <a:rPr lang="es-EC" sz="1100" dirty="0" err="1">
                          <a:effectLst/>
                        </a:rPr>
                        <a:t>Lbs</a:t>
                      </a:r>
                      <a:r>
                        <a:rPr lang="es-EC" sz="1100" dirty="0">
                          <a:effectLst/>
                        </a:rPr>
                        <a:t>/Pollo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4,25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9639">
                <a:tc>
                  <a:txBody>
                    <a:bodyPr/>
                    <a:lstStyle/>
                    <a:p>
                      <a:pPr>
                        <a:lnSpc>
                          <a:spcPct val="107000"/>
                        </a:lnSpc>
                        <a:spcAft>
                          <a:spcPts val="0"/>
                        </a:spcAft>
                      </a:pPr>
                      <a:r>
                        <a:rPr lang="es-EC" sz="1100">
                          <a:effectLst/>
                        </a:rPr>
                        <a:t>D) Costo estimado de libra en pie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1,5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9639">
                <a:tc>
                  <a:txBody>
                    <a:bodyPr/>
                    <a:lstStyle/>
                    <a:p>
                      <a:pPr>
                        <a:lnSpc>
                          <a:spcPct val="107000"/>
                        </a:lnSpc>
                        <a:spcAft>
                          <a:spcPts val="0"/>
                        </a:spcAft>
                      </a:pPr>
                      <a:r>
                        <a:rPr lang="es-EC" sz="1100">
                          <a:effectLst/>
                        </a:rPr>
                        <a:t>E) Ingreso Total (B*C)*D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446,25</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336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4907">
                <a:tc>
                  <a:txBody>
                    <a:bodyPr/>
                    <a:lstStyle/>
                    <a:p>
                      <a:pPr>
                        <a:lnSpc>
                          <a:spcPct val="107000"/>
                        </a:lnSpc>
                        <a:spcAft>
                          <a:spcPts val="0"/>
                        </a:spcAft>
                      </a:pPr>
                      <a:r>
                        <a:rPr lang="es-EC" sz="1100" dirty="0" smtClean="0">
                          <a:effectLst/>
                        </a:rPr>
                        <a:t>Utilidad </a:t>
                      </a:r>
                      <a:r>
                        <a:rPr lang="es-EC" sz="1100" dirty="0">
                          <a:effectLst/>
                        </a:rPr>
                        <a:t>Neta (E-A)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80,58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49,18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9639">
                <a:tc>
                  <a:txBody>
                    <a:bodyPr/>
                    <a:lstStyle/>
                    <a:p>
                      <a:pPr>
                        <a:lnSpc>
                          <a:spcPct val="107000"/>
                        </a:lnSpc>
                        <a:spcAft>
                          <a:spcPts val="0"/>
                        </a:spcAft>
                      </a:pPr>
                      <a:r>
                        <a:rPr lang="es-EC" sz="1100">
                          <a:effectLst/>
                        </a:rPr>
                        <a:t>Relación Beneficio Costo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1,22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1,17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9639">
                <a:tc>
                  <a:txBody>
                    <a:bodyPr/>
                    <a:lstStyle/>
                    <a:p>
                      <a:pPr>
                        <a:lnSpc>
                          <a:spcPct val="107000"/>
                        </a:lnSpc>
                        <a:spcAft>
                          <a:spcPts val="0"/>
                        </a:spcAft>
                      </a:pPr>
                      <a:r>
                        <a:rPr lang="es-EC" sz="1100">
                          <a:effectLst/>
                        </a:rPr>
                        <a:t>Rentabilidad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a:effectLst/>
                        </a:rPr>
                        <a:t>22,03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100" dirty="0">
                          <a:effectLst/>
                        </a:rPr>
                        <a:t>17,14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09639">
                <a:tc>
                  <a:txBody>
                    <a:bodyPr/>
                    <a:lstStyle/>
                    <a:p>
                      <a:pPr>
                        <a:lnSpc>
                          <a:spcPct val="107000"/>
                        </a:lnSpc>
                        <a:spcAft>
                          <a:spcPts val="0"/>
                        </a:spcAft>
                      </a:pPr>
                      <a:r>
                        <a:rPr lang="es-EC" sz="1100" dirty="0">
                          <a:effectLst/>
                        </a:rPr>
                        <a:t>Costo de producción/pollo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00" dirty="0">
                          <a:effectLst/>
                        </a:rPr>
                        <a:t>5,22</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s-EC" sz="1100" dirty="0">
                          <a:effectLst/>
                        </a:rPr>
                        <a:t>4,10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B w="12700" cap="flat" cmpd="sng" algn="ctr">
                      <a:solidFill>
                        <a:schemeClr val="tx1"/>
                      </a:solidFill>
                      <a:prstDash val="solid"/>
                      <a:round/>
                      <a:headEnd type="none" w="med" len="med"/>
                      <a:tailEnd type="none" w="med" len="med"/>
                    </a:lnB>
                  </a:tcPr>
                </a:tc>
              </a:tr>
            </a:tbl>
          </a:graphicData>
        </a:graphic>
      </p:graphicFrame>
      <p:sp>
        <p:nvSpPr>
          <p:cNvPr id="3" name="Rectángulo 2"/>
          <p:cNvSpPr/>
          <p:nvPr/>
        </p:nvSpPr>
        <p:spPr>
          <a:xfrm>
            <a:off x="461658" y="4372656"/>
            <a:ext cx="11513970" cy="1754519"/>
          </a:xfrm>
          <a:prstGeom prst="rect">
            <a:avLst/>
          </a:prstGeom>
        </p:spPr>
        <p:txBody>
          <a:bodyPr wrap="square">
            <a:spAutoFit/>
          </a:bodyPr>
          <a:lstStyle/>
          <a:p>
            <a:pPr indent="457200">
              <a:lnSpc>
                <a:spcPct val="200000"/>
              </a:lnSpc>
              <a:spcBef>
                <a:spcPts val="200"/>
              </a:spcBef>
              <a:spcAft>
                <a:spcPts val="800"/>
              </a:spcAft>
            </a:pPr>
            <a:r>
              <a:rPr lang="es-EC" sz="1400" dirty="0" smtClean="0">
                <a:solidFill>
                  <a:srgbClr val="000000"/>
                </a:solidFill>
                <a:latin typeface="Iskoola Pota" panose="020B0502040204020203" pitchFamily="34" charset="0"/>
                <a:ea typeface="Arial" panose="020B0604020202020204" pitchFamily="34" charset="0"/>
                <a:cs typeface="Iskoola Pota" panose="020B0502040204020203" pitchFamily="34" charset="0"/>
              </a:rPr>
              <a:t>La implementación de un programa de nutrición alternativa en aves de engorde, la misma tiene una gran importancia para el mediano y pequeño avicultor. Por lo tanto, la dieta 1 mostro una mayor rentabilidad económica (22%) y con una utilidad neta 30$ mayor a la obtenida por la dieta 2, de todas maneras, aún quedan varias insuficiencias hacia las cuales se encaminan recomendaciones para la inclusión de hojas de nacedero en la dieta de los pollos camperos y ayuden a mejorar los resultados obtenidos.</a:t>
            </a:r>
            <a:endParaRPr lang="es-EC" sz="1400" dirty="0">
              <a:effectLst/>
              <a:latin typeface="Iskoola Pota" panose="020B0502040204020203" pitchFamily="34" charset="0"/>
              <a:ea typeface="Calibri" panose="020F0502020204030204" pitchFamily="34" charset="0"/>
              <a:cs typeface="Iskoola Pota" panose="020B0502040204020203" pitchFamily="34" charset="0"/>
            </a:endParaRPr>
          </a:p>
        </p:txBody>
      </p:sp>
      <p:sp>
        <p:nvSpPr>
          <p:cNvPr id="4" name="Rectángulo 3"/>
          <p:cNvSpPr/>
          <p:nvPr/>
        </p:nvSpPr>
        <p:spPr>
          <a:xfrm>
            <a:off x="4409666" y="106031"/>
            <a:ext cx="2404826" cy="587277"/>
          </a:xfrm>
          <a:prstGeom prst="rect">
            <a:avLst/>
          </a:prstGeom>
        </p:spPr>
        <p:txBody>
          <a:bodyPr wrap="none">
            <a:spAutoFit/>
          </a:bodyPr>
          <a:lstStyle/>
          <a:p>
            <a:pPr>
              <a:lnSpc>
                <a:spcPct val="150000"/>
              </a:lnSpc>
              <a:spcBef>
                <a:spcPts val="200"/>
              </a:spcBef>
              <a:spcAft>
                <a:spcPts val="0"/>
              </a:spcAft>
            </a:pPr>
            <a:r>
              <a:rPr lang="es-EC" sz="2400" b="1" dirty="0" smtClean="0">
                <a:latin typeface="Iskoola Pota" panose="020B0502040204020203" pitchFamily="34" charset="0"/>
                <a:ea typeface="Times New Roman" panose="02020603050405020304" pitchFamily="18" charset="0"/>
                <a:cs typeface="Iskoola Pota" panose="020B0502040204020203" pitchFamily="34" charset="0"/>
              </a:rPr>
              <a:t>Costo-Beneficio</a:t>
            </a:r>
          </a:p>
        </p:txBody>
      </p:sp>
    </p:spTree>
    <p:extLst>
      <p:ext uri="{BB962C8B-B14F-4D97-AF65-F5344CB8AC3E}">
        <p14:creationId xmlns:p14="http://schemas.microsoft.com/office/powerpoint/2010/main" val="2098412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4116" y="626618"/>
            <a:ext cx="1568058" cy="463525"/>
          </a:xfrm>
          <a:prstGeom prst="rect">
            <a:avLst/>
          </a:prstGeom>
        </p:spPr>
        <p:txBody>
          <a:bodyPr wrap="none">
            <a:spAutoFit/>
          </a:bodyPr>
          <a:lstStyle/>
          <a:p>
            <a:pPr>
              <a:lnSpc>
                <a:spcPct val="150000"/>
              </a:lnSpc>
              <a:spcBef>
                <a:spcPts val="1200"/>
              </a:spcBef>
              <a:spcAft>
                <a:spcPts val="0"/>
              </a:spcAft>
            </a:pPr>
            <a:r>
              <a:rPr lang="es-EC" b="1" kern="0" dirty="0" smtClean="0">
                <a:solidFill>
                  <a:srgbClr val="000000"/>
                </a:solidFill>
                <a:effectLst/>
                <a:latin typeface="Iskoola Pota" panose="020B0502040204020203" pitchFamily="34" charset="0"/>
                <a:ea typeface="Times New Roman" panose="02020603050405020304" pitchFamily="18" charset="0"/>
                <a:cs typeface="Iskoola Pota" panose="020B0502040204020203" pitchFamily="34" charset="0"/>
              </a:rPr>
              <a:t>Conclusiones</a:t>
            </a:r>
            <a:endParaRPr lang="es-EC" sz="2800" b="1" kern="0" dirty="0">
              <a:solidFill>
                <a:srgbClr val="2E74B5"/>
              </a:solidFill>
              <a:effectLst/>
              <a:latin typeface="Iskoola Pota" panose="020B0502040204020203" pitchFamily="34" charset="0"/>
              <a:ea typeface="Times New Roman" panose="02020603050405020304" pitchFamily="18" charset="0"/>
              <a:cs typeface="Iskoola Pota" panose="020B0502040204020203" pitchFamily="34" charset="0"/>
            </a:endParaRPr>
          </a:p>
        </p:txBody>
      </p:sp>
      <p:sp>
        <p:nvSpPr>
          <p:cNvPr id="3" name="Rectángulo 2"/>
          <p:cNvSpPr/>
          <p:nvPr/>
        </p:nvSpPr>
        <p:spPr>
          <a:xfrm>
            <a:off x="1628383" y="1514719"/>
            <a:ext cx="9870510" cy="2783391"/>
          </a:xfrm>
          <a:prstGeom prst="rect">
            <a:avLst/>
          </a:prstGeom>
        </p:spPr>
        <p:txBody>
          <a:bodyPr wrap="square">
            <a:spAutoFit/>
          </a:bodyPr>
          <a:lstStyle/>
          <a:p>
            <a:pPr marL="342900" lvl="0" indent="-342900">
              <a:lnSpc>
                <a:spcPct val="200000"/>
              </a:lnSpc>
              <a:spcAft>
                <a:spcPts val="0"/>
              </a:spcAft>
              <a:buFont typeface="Courier New" panose="02070309020205020404" pitchFamily="49" charset="0"/>
              <a:buChar char="o"/>
            </a:pPr>
            <a:r>
              <a:rPr lang="es-EC" dirty="0">
                <a:solidFill>
                  <a:srgbClr val="000000"/>
                </a:solidFill>
                <a:latin typeface="Iskoola Pota" panose="020B0502040204020203" pitchFamily="34" charset="0"/>
                <a:ea typeface="Arial" panose="020B0604020202020204" pitchFamily="34" charset="0"/>
                <a:cs typeface="Iskoola Pota" panose="020B0502040204020203" pitchFamily="34" charset="0"/>
              </a:rPr>
              <a:t>El uso de hoja de nacedero si es una alternativa alimenticia para la dieta de los pollos camperos.</a:t>
            </a:r>
            <a:endParaRPr lang="es-EC" dirty="0">
              <a:latin typeface="Iskoola Pota" panose="020B0502040204020203" pitchFamily="34" charset="0"/>
              <a:ea typeface="Courier New" panose="02070309020205020404" pitchFamily="49" charset="0"/>
              <a:cs typeface="Iskoola Pota" panose="020B0502040204020203" pitchFamily="34" charset="0"/>
            </a:endParaRPr>
          </a:p>
          <a:p>
            <a:pPr marL="342900" lvl="0" indent="-342900">
              <a:lnSpc>
                <a:spcPct val="200000"/>
              </a:lnSpc>
              <a:spcAft>
                <a:spcPts val="0"/>
              </a:spcAft>
              <a:buFont typeface="Courier New" panose="02070309020205020404" pitchFamily="49" charset="0"/>
              <a:buChar char="o"/>
            </a:pPr>
            <a:r>
              <a:rPr lang="es-EC" dirty="0">
                <a:solidFill>
                  <a:srgbClr val="000000"/>
                </a:solidFill>
                <a:latin typeface="Iskoola Pota" panose="020B0502040204020203" pitchFamily="34" charset="0"/>
                <a:ea typeface="Arial" panose="020B0604020202020204" pitchFamily="34" charset="0"/>
                <a:cs typeface="Iskoola Pota" panose="020B0502040204020203" pitchFamily="34" charset="0"/>
              </a:rPr>
              <a:t>Se evidencio en la práctica que el uso de hoja de nacedero obtuvo resultados positivos en algunos parámetros tales como el Índice de Conversión Alimenticia y el Índice de Productividad.</a:t>
            </a:r>
            <a:endParaRPr lang="es-EC" dirty="0">
              <a:latin typeface="Iskoola Pota" panose="020B0502040204020203" pitchFamily="34" charset="0"/>
              <a:ea typeface="Courier New" panose="02070309020205020404" pitchFamily="49" charset="0"/>
              <a:cs typeface="Iskoola Pota" panose="020B0502040204020203" pitchFamily="34" charset="0"/>
            </a:endParaRPr>
          </a:p>
          <a:p>
            <a:pPr marL="342900" lvl="0" indent="-342900">
              <a:lnSpc>
                <a:spcPct val="200000"/>
              </a:lnSpc>
              <a:spcAft>
                <a:spcPts val="800"/>
              </a:spcAft>
              <a:buFont typeface="Courier New" panose="02070309020205020404" pitchFamily="49" charset="0"/>
              <a:buChar char="o"/>
            </a:pPr>
            <a:r>
              <a:rPr lang="es-EC" dirty="0">
                <a:solidFill>
                  <a:srgbClr val="000000"/>
                </a:solidFill>
                <a:latin typeface="Iskoola Pota" panose="020B0502040204020203" pitchFamily="34" charset="0"/>
                <a:ea typeface="Arial" panose="020B0604020202020204" pitchFamily="34" charset="0"/>
                <a:cs typeface="Iskoola Pota" panose="020B0502040204020203" pitchFamily="34" charset="0"/>
              </a:rPr>
              <a:t>El análisis económico afirmó resultados donde una dieta reduce los costos de producción pero con menor peso, por lo tanto mayor tiempo para poder llegar al peso objetivo.</a:t>
            </a:r>
            <a:endParaRPr lang="es-EC" dirty="0">
              <a:effectLst/>
              <a:latin typeface="Iskoola Pota" panose="020B0502040204020203" pitchFamily="34" charset="0"/>
              <a:ea typeface="Courier New" panose="02070309020205020404" pitchFamily="49" charset="0"/>
              <a:cs typeface="Iskoola Pota" panose="020B0502040204020203" pitchFamily="34" charset="0"/>
            </a:endParaRPr>
          </a:p>
        </p:txBody>
      </p:sp>
    </p:spTree>
    <p:extLst>
      <p:ext uri="{BB962C8B-B14F-4D97-AF65-F5344CB8AC3E}">
        <p14:creationId xmlns:p14="http://schemas.microsoft.com/office/powerpoint/2010/main" val="1156285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7490" y="296786"/>
            <a:ext cx="2064989" cy="463525"/>
          </a:xfrm>
          <a:prstGeom prst="rect">
            <a:avLst/>
          </a:prstGeom>
        </p:spPr>
        <p:txBody>
          <a:bodyPr wrap="none">
            <a:spAutoFit/>
          </a:bodyPr>
          <a:lstStyle/>
          <a:p>
            <a:pPr>
              <a:lnSpc>
                <a:spcPct val="150000"/>
              </a:lnSpc>
              <a:spcBef>
                <a:spcPts val="1200"/>
              </a:spcBef>
              <a:spcAft>
                <a:spcPts val="0"/>
              </a:spcAft>
            </a:pPr>
            <a:r>
              <a:rPr lang="es-EC" b="1" kern="0" dirty="0" smtClean="0">
                <a:solidFill>
                  <a:srgbClr val="000000"/>
                </a:solidFill>
                <a:effectLst/>
                <a:latin typeface="Iskoola Pota" panose="020B0502040204020203" pitchFamily="34" charset="0"/>
                <a:ea typeface="Times New Roman" panose="02020603050405020304" pitchFamily="18" charset="0"/>
                <a:cs typeface="Iskoola Pota" panose="020B0502040204020203" pitchFamily="34" charset="0"/>
              </a:rPr>
              <a:t>Recomendaciones</a:t>
            </a:r>
            <a:endParaRPr lang="es-EC" sz="2800" b="1" kern="0" dirty="0">
              <a:solidFill>
                <a:srgbClr val="2E74B5"/>
              </a:solidFill>
              <a:effectLst/>
              <a:latin typeface="Iskoola Pota" panose="020B0502040204020203" pitchFamily="34" charset="0"/>
              <a:ea typeface="Times New Roman" panose="02020603050405020304" pitchFamily="18" charset="0"/>
              <a:cs typeface="Iskoola Pota" panose="020B0502040204020203" pitchFamily="34" charset="0"/>
            </a:endParaRPr>
          </a:p>
        </p:txBody>
      </p:sp>
      <p:sp>
        <p:nvSpPr>
          <p:cNvPr id="3" name="Rectángulo 2"/>
          <p:cNvSpPr/>
          <p:nvPr/>
        </p:nvSpPr>
        <p:spPr>
          <a:xfrm>
            <a:off x="830894" y="1014650"/>
            <a:ext cx="11106410" cy="4445384"/>
          </a:xfrm>
          <a:prstGeom prst="rect">
            <a:avLst/>
          </a:prstGeom>
        </p:spPr>
        <p:txBody>
          <a:bodyPr wrap="square">
            <a:spAutoFit/>
          </a:bodyPr>
          <a:lstStyle/>
          <a:p>
            <a:pPr marL="342900" lvl="0" indent="-342900">
              <a:lnSpc>
                <a:spcPct val="200000"/>
              </a:lnSpc>
              <a:spcBef>
                <a:spcPts val="200"/>
              </a:spcBef>
              <a:spcAft>
                <a:spcPts val="0"/>
              </a:spcAft>
              <a:buFont typeface="Courier New" panose="02070309020205020404" pitchFamily="49" charset="0"/>
              <a:buChar char="o"/>
            </a:pPr>
            <a:r>
              <a:rPr lang="es-EC" dirty="0">
                <a:solidFill>
                  <a:srgbClr val="000000"/>
                </a:solidFill>
                <a:latin typeface="Iskoola Pota" panose="020B0502040204020203" pitchFamily="34" charset="0"/>
                <a:ea typeface="Arial" panose="020B0604020202020204" pitchFamily="34" charset="0"/>
                <a:cs typeface="Iskoola Pota" panose="020B0502040204020203" pitchFamily="34" charset="0"/>
              </a:rPr>
              <a:t>Al mediano y pequeño avicultor, hacer uso de las hojas de esta planta en la dieta de sus aves, al momento de hacer las limpiezas o podas de los nacederos, cortar la parte foliar y dar a voluntad en horas de la mañana o tarde, el suministro de las hojas debe ser en fresco.</a:t>
            </a:r>
            <a:endParaRPr lang="es-EC" dirty="0">
              <a:latin typeface="Iskoola Pota" panose="020B0502040204020203" pitchFamily="34" charset="0"/>
              <a:ea typeface="Courier New" panose="02070309020205020404" pitchFamily="49" charset="0"/>
              <a:cs typeface="Iskoola Pota" panose="020B0502040204020203" pitchFamily="34" charset="0"/>
            </a:endParaRPr>
          </a:p>
          <a:p>
            <a:pPr marL="342900" lvl="0" indent="-342900">
              <a:lnSpc>
                <a:spcPct val="200000"/>
              </a:lnSpc>
              <a:spcAft>
                <a:spcPts val="0"/>
              </a:spcAft>
              <a:buFont typeface="Courier New" panose="02070309020205020404" pitchFamily="49" charset="0"/>
              <a:buChar char="o"/>
            </a:pPr>
            <a:r>
              <a:rPr lang="es-EC" dirty="0">
                <a:solidFill>
                  <a:srgbClr val="000000"/>
                </a:solidFill>
                <a:latin typeface="Iskoola Pota" panose="020B0502040204020203" pitchFamily="34" charset="0"/>
                <a:ea typeface="Arial" panose="020B0604020202020204" pitchFamily="34" charset="0"/>
                <a:cs typeface="Iskoola Pota" panose="020B0502040204020203" pitchFamily="34" charset="0"/>
              </a:rPr>
              <a:t>Hacer pequeñas parcelas de producción con nacedero a una densidad de 1x1, sembrar estacas de forma vertical y de una longitud no más de 45 cm, esto servirá para poder ofertar un forraje fresco y de calidad.</a:t>
            </a:r>
            <a:endParaRPr lang="es-EC" dirty="0">
              <a:latin typeface="Iskoola Pota" panose="020B0502040204020203" pitchFamily="34" charset="0"/>
              <a:ea typeface="Courier New" panose="02070309020205020404" pitchFamily="49" charset="0"/>
              <a:cs typeface="Iskoola Pota" panose="020B0502040204020203" pitchFamily="34" charset="0"/>
            </a:endParaRPr>
          </a:p>
          <a:p>
            <a:pPr marL="342900" lvl="0" indent="-342900">
              <a:lnSpc>
                <a:spcPct val="200000"/>
              </a:lnSpc>
              <a:spcAft>
                <a:spcPts val="0"/>
              </a:spcAft>
              <a:buFont typeface="Courier New" panose="02070309020205020404" pitchFamily="49" charset="0"/>
              <a:buChar char="o"/>
            </a:pPr>
            <a:r>
              <a:rPr lang="es-EC" dirty="0">
                <a:solidFill>
                  <a:srgbClr val="000000"/>
                </a:solidFill>
                <a:latin typeface="Iskoola Pota" panose="020B0502040204020203" pitchFamily="34" charset="0"/>
                <a:ea typeface="Arial" panose="020B0604020202020204" pitchFamily="34" charset="0"/>
                <a:cs typeface="Iskoola Pota" panose="020B0502040204020203" pitchFamily="34" charset="0"/>
              </a:rPr>
              <a:t>Evaluar diferentes formas de inclusión de la hoja de nacedero con algún componente energético en la dieta del pollo campero.</a:t>
            </a:r>
            <a:endParaRPr lang="es-EC" dirty="0">
              <a:latin typeface="Iskoola Pota" panose="020B0502040204020203" pitchFamily="34" charset="0"/>
              <a:ea typeface="Courier New" panose="02070309020205020404" pitchFamily="49" charset="0"/>
              <a:cs typeface="Iskoola Pota" panose="020B0502040204020203" pitchFamily="34" charset="0"/>
            </a:endParaRPr>
          </a:p>
          <a:p>
            <a:pPr marL="342900" lvl="0" indent="-342900">
              <a:lnSpc>
                <a:spcPct val="200000"/>
              </a:lnSpc>
              <a:spcAft>
                <a:spcPts val="800"/>
              </a:spcAft>
              <a:buFont typeface="Courier New" panose="02070309020205020404" pitchFamily="49" charset="0"/>
              <a:buChar char="o"/>
            </a:pPr>
            <a:r>
              <a:rPr lang="es-EC" dirty="0">
                <a:solidFill>
                  <a:srgbClr val="000000"/>
                </a:solidFill>
                <a:latin typeface="Iskoola Pota" panose="020B0502040204020203" pitchFamily="34" charset="0"/>
                <a:ea typeface="Arial" panose="020B0604020202020204" pitchFamily="34" charset="0"/>
                <a:cs typeface="Iskoola Pota" panose="020B0502040204020203" pitchFamily="34" charset="0"/>
              </a:rPr>
              <a:t>Analizar más parámetros productivos con la inclusión de la hoja de nacedero.</a:t>
            </a:r>
            <a:endParaRPr lang="es-EC" dirty="0">
              <a:effectLst/>
              <a:latin typeface="Iskoola Pota" panose="020B0502040204020203" pitchFamily="34" charset="0"/>
              <a:ea typeface="Courier New" panose="02070309020205020404" pitchFamily="49" charset="0"/>
              <a:cs typeface="Iskoola Pota" panose="020B0502040204020203" pitchFamily="34" charset="0"/>
            </a:endParaRPr>
          </a:p>
        </p:txBody>
      </p:sp>
    </p:spTree>
    <p:extLst>
      <p:ext uri="{BB962C8B-B14F-4D97-AF65-F5344CB8AC3E}">
        <p14:creationId xmlns:p14="http://schemas.microsoft.com/office/powerpoint/2010/main" val="3071828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cias! | PasionMovil"/>
          <p:cNvPicPr>
            <a:picLocks noChangeAspect="1" noChangeArrowheads="1"/>
          </p:cNvPicPr>
          <p:nvPr/>
        </p:nvPicPr>
        <p:blipFill rotWithShape="1">
          <a:blip r:embed="rId2">
            <a:extLst>
              <a:ext uri="{28A0092B-C50C-407E-A947-70E740481C1C}">
                <a14:useLocalDpi xmlns:a14="http://schemas.microsoft.com/office/drawing/2010/main" val="0"/>
              </a:ext>
            </a:extLst>
          </a:blip>
          <a:srcRect t="11721" b="3933"/>
          <a:stretch/>
        </p:blipFill>
        <p:spPr bwMode="auto">
          <a:xfrm>
            <a:off x="0" y="0"/>
            <a:ext cx="121995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819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86537" y="4475741"/>
            <a:ext cx="7704666" cy="1015663"/>
          </a:xfrm>
          <a:prstGeom prst="rect">
            <a:avLst/>
          </a:prstGeom>
        </p:spPr>
        <p:txBody>
          <a:bodyPr wrap="square">
            <a:spAutoFit/>
          </a:bodyPr>
          <a:lstStyle/>
          <a:p>
            <a:r>
              <a:rPr lang="es-EC" sz="2000" dirty="0">
                <a:latin typeface="Iskoola Pota" panose="020B0502040204020203" pitchFamily="34" charset="0"/>
                <a:ea typeface="Arial" panose="020B0604020202020204" pitchFamily="34" charset="0"/>
                <a:cs typeface="Iskoola Pota" panose="020B0502040204020203" pitchFamily="34" charset="0"/>
              </a:rPr>
              <a:t>Con expectativas de generar una fuente alternativa de alimento para el productor </a:t>
            </a:r>
            <a:r>
              <a:rPr lang="es-EC" sz="2000" dirty="0" smtClean="0">
                <a:latin typeface="Iskoola Pota" panose="020B0502040204020203" pitchFamily="34" charset="0"/>
                <a:ea typeface="Arial" panose="020B0604020202020204" pitchFamily="34" charset="0"/>
                <a:cs typeface="Iskoola Pota" panose="020B0502040204020203" pitchFamily="34" charset="0"/>
              </a:rPr>
              <a:t>se evaluó </a:t>
            </a:r>
            <a:r>
              <a:rPr lang="es-EC" sz="2000" dirty="0">
                <a:latin typeface="Iskoola Pota" panose="020B0502040204020203" pitchFamily="34" charset="0"/>
                <a:ea typeface="Arial" panose="020B0604020202020204" pitchFamily="34" charset="0"/>
                <a:cs typeface="Iskoola Pota" panose="020B0502040204020203" pitchFamily="34" charset="0"/>
              </a:rPr>
              <a:t>la respuesta a la alimentación con balanceado más acceso a una porción de hojas de nacedero (</a:t>
            </a:r>
            <a:r>
              <a:rPr lang="es-EC" sz="2000" i="1" dirty="0">
                <a:latin typeface="Iskoola Pota" panose="020B0502040204020203" pitchFamily="34" charset="0"/>
                <a:ea typeface="Arial" panose="020B0604020202020204" pitchFamily="34" charset="0"/>
                <a:cs typeface="Iskoola Pota" panose="020B0502040204020203" pitchFamily="34" charset="0"/>
              </a:rPr>
              <a:t>Trichanthera gigantea</a:t>
            </a:r>
            <a:r>
              <a:rPr lang="es-EC" sz="2000" dirty="0">
                <a:latin typeface="Iskoola Pota" panose="020B0502040204020203" pitchFamily="34" charset="0"/>
                <a:ea typeface="Arial" panose="020B0604020202020204" pitchFamily="34" charset="0"/>
                <a:cs typeface="Iskoola Pota" panose="020B0502040204020203" pitchFamily="34" charset="0"/>
              </a:rPr>
              <a:t>) </a:t>
            </a:r>
            <a:endParaRPr lang="es-EC" sz="2000" dirty="0">
              <a:latin typeface="Iskoola Pota" panose="020B0502040204020203" pitchFamily="34" charset="0"/>
              <a:cs typeface="Iskoola Pota" panose="020B0502040204020203" pitchFamily="34" charset="0"/>
            </a:endParaRPr>
          </a:p>
        </p:txBody>
      </p:sp>
      <p:sp>
        <p:nvSpPr>
          <p:cNvPr id="6" name="Rectángulo 5"/>
          <p:cNvSpPr/>
          <p:nvPr/>
        </p:nvSpPr>
        <p:spPr>
          <a:xfrm>
            <a:off x="4108543" y="1511689"/>
            <a:ext cx="7612062" cy="1015663"/>
          </a:xfrm>
          <a:prstGeom prst="rect">
            <a:avLst/>
          </a:prstGeom>
        </p:spPr>
        <p:txBody>
          <a:bodyPr wrap="square">
            <a:spAutoFit/>
          </a:bodyPr>
          <a:lstStyle/>
          <a:p>
            <a:pPr algn="r"/>
            <a:r>
              <a:rPr lang="es-EC" sz="2000" dirty="0">
                <a:latin typeface="Iskoola Pota" panose="020B0502040204020203" pitchFamily="34" charset="0"/>
                <a:ea typeface="Arial" panose="020B0604020202020204" pitchFamily="34" charset="0"/>
                <a:cs typeface="Iskoola Pota" panose="020B0502040204020203" pitchFamily="34" charset="0"/>
              </a:rPr>
              <a:t>En la actualidad la cría del pollo campero es una alternativa avícola a la explotación del pollo industrial, </a:t>
            </a:r>
            <a:r>
              <a:rPr lang="es-EC" sz="2000" dirty="0" smtClean="0">
                <a:latin typeface="Iskoola Pota" panose="020B0502040204020203" pitchFamily="34" charset="0"/>
                <a:ea typeface="Arial" panose="020B0604020202020204" pitchFamily="34" charset="0"/>
                <a:cs typeface="Iskoola Pota" panose="020B0502040204020203" pitchFamily="34" charset="0"/>
              </a:rPr>
              <a:t>criado </a:t>
            </a:r>
            <a:r>
              <a:rPr lang="es-EC" sz="2000" dirty="0">
                <a:latin typeface="Iskoola Pota" panose="020B0502040204020203" pitchFamily="34" charset="0"/>
                <a:ea typeface="Arial" panose="020B0604020202020204" pitchFamily="34" charset="0"/>
                <a:cs typeface="Iskoola Pota" panose="020B0502040204020203" pitchFamily="34" charset="0"/>
              </a:rPr>
              <a:t>en un sistema semi-extensivo frente al sistema intensivo del pollo broiler</a:t>
            </a:r>
            <a:endParaRPr lang="es-EC" sz="2000" dirty="0">
              <a:latin typeface="Iskoola Pota" panose="020B0502040204020203" pitchFamily="34" charset="0"/>
              <a:cs typeface="Iskoola Pota" panose="020B0502040204020203" pitchFamily="34" charset="0"/>
            </a:endParaRPr>
          </a:p>
        </p:txBody>
      </p:sp>
      <p:pic>
        <p:nvPicPr>
          <p:cNvPr id="2050" name="Picture 2" descr="Granja Santa Isabel - Rhode Is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480" y="719422"/>
            <a:ext cx="3294063" cy="32940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acedero (Trichanthera gigantea) – Jardín Pard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3380" y="3745545"/>
            <a:ext cx="3197225" cy="21331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728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93803" y="1654371"/>
            <a:ext cx="9567330" cy="3046988"/>
          </a:xfrm>
          <a:prstGeom prst="rect">
            <a:avLst/>
          </a:prstGeom>
        </p:spPr>
        <p:txBody>
          <a:bodyPr wrap="square">
            <a:spAutoFit/>
          </a:bodyPr>
          <a:lstStyle/>
          <a:p>
            <a:pPr algn="ctr"/>
            <a:r>
              <a:rPr lang="es-EC" sz="3200" dirty="0">
                <a:latin typeface="Iskoola Pota" panose="020B0502040204020203" pitchFamily="34" charset="0"/>
                <a:ea typeface="Arial" panose="020B0604020202020204" pitchFamily="34" charset="0"/>
                <a:cs typeface="Iskoola Pota" panose="020B0502040204020203" pitchFamily="34" charset="0"/>
              </a:rPr>
              <a:t>Esta investigación está orientada a buscar la sustentabilidad alimenticia de la mediana y pequeña producción de pollo campero, en busca de disminuir los costos de inversión en alimentación, mejorando la rentabilidad del proyecto, los parámetros zootécnicos y la economía de la familia.</a:t>
            </a:r>
            <a:endParaRPr lang="es-EC" sz="3200" dirty="0">
              <a:effectLst/>
              <a:latin typeface="Iskoola Pota" panose="020B0502040204020203" pitchFamily="34" charset="0"/>
              <a:ea typeface="Calibri" panose="020F0502020204030204" pitchFamily="34" charset="0"/>
              <a:cs typeface="Iskoola Pota" panose="020B0502040204020203" pitchFamily="34" charset="0"/>
            </a:endParaRPr>
          </a:p>
        </p:txBody>
      </p:sp>
    </p:spTree>
    <p:extLst>
      <p:ext uri="{BB962C8B-B14F-4D97-AF65-F5344CB8AC3E}">
        <p14:creationId xmlns:p14="http://schemas.microsoft.com/office/powerpoint/2010/main" val="2653991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6268" y="1507066"/>
            <a:ext cx="6769070" cy="769441"/>
          </a:xfrm>
          <a:prstGeom prst="rect">
            <a:avLst/>
          </a:prstGeom>
          <a:noFill/>
        </p:spPr>
        <p:txBody>
          <a:bodyPr wrap="square" lIns="91440" tIns="45720" rIns="91440" bIns="45720">
            <a:spAutoFit/>
          </a:bodyPr>
          <a:lstStyle/>
          <a:p>
            <a:pPr algn="ctr"/>
            <a:r>
              <a:rPr lang="es-ES" sz="4400" dirty="0" smtClean="0">
                <a:latin typeface="Iskoola Pota" panose="020B0502040204020203" pitchFamily="34" charset="0"/>
                <a:cs typeface="Iskoola Pota" panose="020B0502040204020203" pitchFamily="34" charset="0"/>
              </a:rPr>
              <a:t>Objetivo General:</a:t>
            </a:r>
          </a:p>
        </p:txBody>
      </p:sp>
      <p:sp>
        <p:nvSpPr>
          <p:cNvPr id="3" name="Rectángulo 2"/>
          <p:cNvSpPr/>
          <p:nvPr/>
        </p:nvSpPr>
        <p:spPr>
          <a:xfrm>
            <a:off x="1380345" y="2912995"/>
            <a:ext cx="9731096" cy="1569660"/>
          </a:xfrm>
          <a:prstGeom prst="rect">
            <a:avLst/>
          </a:prstGeom>
          <a:noFill/>
        </p:spPr>
        <p:txBody>
          <a:bodyPr wrap="square" lIns="91440" tIns="45720" rIns="91440" bIns="45720">
            <a:spAutoFit/>
          </a:bodyPr>
          <a:lstStyle/>
          <a:p>
            <a:pPr algn="ctr"/>
            <a:r>
              <a:rPr lang="es-ES" sz="3200" dirty="0" smtClean="0">
                <a:ln w="0">
                  <a:noFill/>
                </a:ln>
                <a:solidFill>
                  <a:sysClr val="windowText" lastClr="000000"/>
                </a:solidFill>
                <a:effectLst>
                  <a:outerShdw blurRad="38100" dist="19050" dir="2700000" algn="tl" rotWithShape="0">
                    <a:schemeClr val="dk1">
                      <a:alpha val="40000"/>
                    </a:schemeClr>
                  </a:outerShdw>
                </a:effectLst>
                <a:latin typeface="Iskoola Pota" panose="020B0502040204020203" pitchFamily="34" charset="0"/>
                <a:cs typeface="Iskoola Pota" panose="020B0502040204020203" pitchFamily="34" charset="0"/>
              </a:rPr>
              <a:t>Implementar una dieta alternativa usando la hoja de nacedero (</a:t>
            </a:r>
            <a:r>
              <a:rPr lang="es-ES" sz="3200" i="1" dirty="0" smtClean="0">
                <a:ln w="0">
                  <a:noFill/>
                </a:ln>
                <a:solidFill>
                  <a:sysClr val="windowText" lastClr="000000"/>
                </a:solidFill>
                <a:effectLst>
                  <a:outerShdw blurRad="38100" dist="19050" dir="2700000" algn="tl" rotWithShape="0">
                    <a:schemeClr val="dk1">
                      <a:alpha val="40000"/>
                    </a:schemeClr>
                  </a:outerShdw>
                </a:effectLst>
                <a:latin typeface="Iskoola Pota" panose="020B0502040204020203" pitchFamily="34" charset="0"/>
                <a:cs typeface="Iskoola Pota" panose="020B0502040204020203" pitchFamily="34" charset="0"/>
              </a:rPr>
              <a:t>Trichanthera gigantea</a:t>
            </a:r>
            <a:r>
              <a:rPr lang="es-ES" sz="3200" dirty="0" smtClean="0">
                <a:ln w="0">
                  <a:noFill/>
                </a:ln>
                <a:solidFill>
                  <a:sysClr val="windowText" lastClr="000000"/>
                </a:solidFill>
                <a:effectLst>
                  <a:outerShdw blurRad="38100" dist="19050" dir="2700000" algn="tl" rotWithShape="0">
                    <a:schemeClr val="dk1">
                      <a:alpha val="40000"/>
                    </a:schemeClr>
                  </a:outerShdw>
                </a:effectLst>
                <a:latin typeface="Iskoola Pota" panose="020B0502040204020203" pitchFamily="34" charset="0"/>
                <a:cs typeface="Iskoola Pota" panose="020B0502040204020203" pitchFamily="34" charset="0"/>
              </a:rPr>
              <a:t>) frente a una dieta de balanceado comercial en pollos camperos.</a:t>
            </a:r>
            <a:endParaRPr lang="es-ES" sz="3200" b="0" cap="none" spc="0" dirty="0">
              <a:ln w="0">
                <a:noFill/>
              </a:ln>
              <a:solidFill>
                <a:sysClr val="windowText" lastClr="000000"/>
              </a:solidFill>
              <a:effectLst>
                <a:outerShdw blurRad="38100" dist="19050" dir="2700000" algn="tl" rotWithShape="0">
                  <a:schemeClr val="dk1">
                    <a:alpha val="40000"/>
                  </a:schemeClr>
                </a:outerShdw>
              </a:effectLst>
              <a:latin typeface="Iskoola Pota" panose="020B0502040204020203" pitchFamily="34" charset="0"/>
              <a:cs typeface="Iskoola Pota" panose="020B0502040204020203" pitchFamily="34" charset="0"/>
            </a:endParaRPr>
          </a:p>
        </p:txBody>
      </p:sp>
    </p:spTree>
    <p:extLst>
      <p:ext uri="{BB962C8B-B14F-4D97-AF65-F5344CB8AC3E}">
        <p14:creationId xmlns:p14="http://schemas.microsoft.com/office/powerpoint/2010/main" val="1722724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1474" y="375149"/>
            <a:ext cx="6688666" cy="707886"/>
          </a:xfrm>
          <a:prstGeom prst="rect">
            <a:avLst/>
          </a:prstGeom>
          <a:noFill/>
        </p:spPr>
        <p:txBody>
          <a:bodyPr wrap="square" lIns="91440" tIns="45720" rIns="91440" bIns="45720">
            <a:spAutoFit/>
          </a:bodyPr>
          <a:lstStyle/>
          <a:p>
            <a:pPr algn="ctr"/>
            <a:r>
              <a:rPr lang="es-ES" sz="4000" b="0" cap="none" spc="0" dirty="0" smtClean="0">
                <a:ln w="0"/>
                <a:solidFill>
                  <a:schemeClr val="tx1"/>
                </a:solidFill>
                <a:effectLst>
                  <a:outerShdw blurRad="38100" dist="19050" dir="2700000" algn="tl" rotWithShape="0">
                    <a:schemeClr val="dk1">
                      <a:alpha val="40000"/>
                    </a:schemeClr>
                  </a:outerShdw>
                </a:effectLst>
                <a:latin typeface="Iskoola Pota" panose="020B0502040204020203" pitchFamily="34" charset="0"/>
                <a:cs typeface="Iskoola Pota" panose="020B0502040204020203" pitchFamily="34" charset="0"/>
              </a:rPr>
              <a:t>Objetivo Específicos:</a:t>
            </a:r>
          </a:p>
        </p:txBody>
      </p:sp>
      <p:sp>
        <p:nvSpPr>
          <p:cNvPr id="3" name="Rectángulo 2"/>
          <p:cNvSpPr/>
          <p:nvPr/>
        </p:nvSpPr>
        <p:spPr>
          <a:xfrm>
            <a:off x="1591342" y="1903485"/>
            <a:ext cx="10495033" cy="1077218"/>
          </a:xfrm>
          <a:prstGeom prst="rect">
            <a:avLst/>
          </a:prstGeom>
          <a:noFill/>
        </p:spPr>
        <p:txBody>
          <a:bodyPr wrap="square" lIns="91440" tIns="45720" rIns="91440" bIns="45720">
            <a:spAutoFit/>
          </a:bodyPr>
          <a:lstStyle/>
          <a:p>
            <a:r>
              <a:rPr lang="es-ES" sz="3200" dirty="0" smtClean="0">
                <a:ln w="0"/>
                <a:effectLst>
                  <a:outerShdw blurRad="38100" dist="19050" dir="2700000" algn="tl" rotWithShape="0">
                    <a:schemeClr val="dk1">
                      <a:alpha val="40000"/>
                    </a:schemeClr>
                  </a:outerShdw>
                </a:effectLst>
                <a:latin typeface="Iskoola Pota" panose="020B0502040204020203" pitchFamily="34" charset="0"/>
                <a:cs typeface="Iskoola Pota" panose="020B0502040204020203" pitchFamily="34" charset="0"/>
              </a:rPr>
              <a:t>Implementar un ensayo para comparar dos dietas en pollos camperos.</a:t>
            </a:r>
            <a:endParaRPr lang="es-ES" sz="3200" b="0" cap="none" spc="0" dirty="0">
              <a:ln w="0"/>
              <a:solidFill>
                <a:schemeClr val="tx1"/>
              </a:solidFill>
              <a:effectLst>
                <a:outerShdw blurRad="38100" dist="19050" dir="2700000" algn="tl" rotWithShape="0">
                  <a:schemeClr val="dk1">
                    <a:alpha val="40000"/>
                  </a:schemeClr>
                </a:outerShdw>
              </a:effectLst>
              <a:latin typeface="Iskoola Pota" panose="020B0502040204020203" pitchFamily="34" charset="0"/>
              <a:cs typeface="Iskoola Pota" panose="020B0502040204020203" pitchFamily="34" charset="0"/>
            </a:endParaRPr>
          </a:p>
        </p:txBody>
      </p:sp>
      <p:sp>
        <p:nvSpPr>
          <p:cNvPr id="4" name="Rectángulo 3"/>
          <p:cNvSpPr/>
          <p:nvPr/>
        </p:nvSpPr>
        <p:spPr>
          <a:xfrm>
            <a:off x="1591342" y="3414944"/>
            <a:ext cx="10495033" cy="1077218"/>
          </a:xfrm>
          <a:prstGeom prst="rect">
            <a:avLst/>
          </a:prstGeom>
          <a:noFill/>
        </p:spPr>
        <p:txBody>
          <a:bodyPr wrap="square" lIns="91440" tIns="45720" rIns="91440" bIns="45720">
            <a:spAutoFit/>
          </a:bodyPr>
          <a:lstStyle/>
          <a:p>
            <a:r>
              <a:rPr lang="es-ES" sz="3200" dirty="0" smtClean="0">
                <a:ln w="0"/>
                <a:effectLst>
                  <a:outerShdw blurRad="38100" dist="19050" dir="2700000" algn="tl" rotWithShape="0">
                    <a:schemeClr val="dk1">
                      <a:alpha val="40000"/>
                    </a:schemeClr>
                  </a:outerShdw>
                </a:effectLst>
                <a:latin typeface="Iskoola Pota" panose="020B0502040204020203" pitchFamily="34" charset="0"/>
                <a:cs typeface="Iskoola Pota" panose="020B0502040204020203" pitchFamily="34" charset="0"/>
              </a:rPr>
              <a:t>Medir los parámetros zootécnicos en el ensayo (Peso Vivo, Consumo, Ganancia de peso, ICA, FEA e IP</a:t>
            </a:r>
            <a:r>
              <a:rPr lang="es-ES" sz="3200" dirty="0">
                <a:ln w="0"/>
                <a:effectLst>
                  <a:outerShdw blurRad="38100" dist="19050" dir="2700000" algn="tl" rotWithShape="0">
                    <a:schemeClr val="dk1">
                      <a:alpha val="40000"/>
                    </a:schemeClr>
                  </a:outerShdw>
                </a:effectLst>
                <a:latin typeface="Iskoola Pota" panose="020B0502040204020203" pitchFamily="34" charset="0"/>
                <a:cs typeface="Iskoola Pota" panose="020B0502040204020203" pitchFamily="34" charset="0"/>
              </a:rPr>
              <a:t>.)</a:t>
            </a:r>
            <a:endParaRPr lang="es-ES" sz="3200" b="0" cap="none" spc="0" dirty="0">
              <a:ln w="0"/>
              <a:solidFill>
                <a:schemeClr val="tx1"/>
              </a:solidFill>
              <a:effectLst>
                <a:outerShdw blurRad="38100" dist="19050" dir="2700000" algn="tl" rotWithShape="0">
                  <a:schemeClr val="dk1">
                    <a:alpha val="40000"/>
                  </a:schemeClr>
                </a:outerShdw>
              </a:effectLst>
              <a:latin typeface="Iskoola Pota" panose="020B0502040204020203" pitchFamily="34" charset="0"/>
              <a:cs typeface="Iskoola Pota" panose="020B0502040204020203" pitchFamily="34" charset="0"/>
            </a:endParaRPr>
          </a:p>
        </p:txBody>
      </p:sp>
      <p:sp>
        <p:nvSpPr>
          <p:cNvPr id="5" name="Rectángulo 4"/>
          <p:cNvSpPr/>
          <p:nvPr/>
        </p:nvSpPr>
        <p:spPr>
          <a:xfrm>
            <a:off x="1591342" y="4926403"/>
            <a:ext cx="10495033" cy="584775"/>
          </a:xfrm>
          <a:prstGeom prst="rect">
            <a:avLst/>
          </a:prstGeom>
          <a:noFill/>
        </p:spPr>
        <p:txBody>
          <a:bodyPr wrap="square" lIns="91440" tIns="45720" rIns="91440" bIns="45720">
            <a:spAutoFit/>
          </a:bodyPr>
          <a:lstStyle/>
          <a:p>
            <a:r>
              <a:rPr lang="es-ES" sz="3200" dirty="0" smtClean="0">
                <a:ln w="0"/>
                <a:effectLst>
                  <a:outerShdw blurRad="38100" dist="19050" dir="2700000" algn="tl" rotWithShape="0">
                    <a:schemeClr val="dk1">
                      <a:alpha val="40000"/>
                    </a:schemeClr>
                  </a:outerShdw>
                </a:effectLst>
                <a:latin typeface="Iskoola Pota" panose="020B0502040204020203" pitchFamily="34" charset="0"/>
                <a:cs typeface="Iskoola Pota" panose="020B0502040204020203" pitchFamily="34" charset="0"/>
              </a:rPr>
              <a:t>Realizar un análisis económico.</a:t>
            </a:r>
            <a:endParaRPr lang="es-ES" sz="3200" b="0" cap="none" spc="0" dirty="0">
              <a:ln w="0"/>
              <a:solidFill>
                <a:schemeClr val="tx1"/>
              </a:solidFill>
              <a:effectLst>
                <a:outerShdw blurRad="38100" dist="19050" dir="2700000" algn="tl" rotWithShape="0">
                  <a:schemeClr val="dk1">
                    <a:alpha val="40000"/>
                  </a:schemeClr>
                </a:outerShdw>
              </a:effectLst>
              <a:latin typeface="Iskoola Pota" panose="020B0502040204020203" pitchFamily="34" charset="0"/>
              <a:cs typeface="Iskoola Pota" panose="020B0502040204020203" pitchFamily="34" charset="0"/>
            </a:endParaRPr>
          </a:p>
        </p:txBody>
      </p:sp>
    </p:spTree>
    <p:extLst>
      <p:ext uri="{BB962C8B-B14F-4D97-AF65-F5344CB8AC3E}">
        <p14:creationId xmlns:p14="http://schemas.microsoft.com/office/powerpoint/2010/main" val="3236412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329267" y="1342687"/>
            <a:ext cx="11108266" cy="4282454"/>
          </a:xfrm>
          <a:prstGeom prst="rect">
            <a:avLst/>
          </a:prstGeom>
        </p:spPr>
        <p:txBody>
          <a:bodyPr wrap="square">
            <a:spAutoFit/>
          </a:bodyPr>
          <a:lstStyle/>
          <a:p>
            <a:pPr>
              <a:lnSpc>
                <a:spcPct val="107000"/>
              </a:lnSpc>
              <a:spcBef>
                <a:spcPts val="1200"/>
              </a:spcBef>
              <a:spcAft>
                <a:spcPts val="0"/>
              </a:spcAft>
            </a:pPr>
            <a:r>
              <a:rPr lang="es-EC" sz="4400" kern="0" dirty="0" smtClean="0">
                <a:latin typeface="Iskoola Pota" panose="020B0502040204020203" pitchFamily="34" charset="0"/>
                <a:ea typeface="Times New Roman" panose="02020603050405020304" pitchFamily="18" charset="0"/>
                <a:cs typeface="Iskoola Pota" panose="020B0502040204020203" pitchFamily="34" charset="0"/>
              </a:rPr>
              <a:t>Hipótesis</a:t>
            </a:r>
            <a:r>
              <a:rPr lang="es-EC" sz="4400" kern="0" dirty="0" smtClean="0">
                <a:latin typeface="Arial" panose="020B0604020202020204" pitchFamily="34" charset="0"/>
                <a:ea typeface="Times New Roman" panose="02020603050405020304" pitchFamily="18" charset="0"/>
                <a:cs typeface="Times New Roman" panose="02020603050405020304" pitchFamily="18" charset="0"/>
              </a:rPr>
              <a:t> </a:t>
            </a:r>
            <a:endParaRPr lang="es-EC" sz="6000" kern="0" dirty="0" smtClean="0">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s-EC" sz="2400" dirty="0" smtClean="0">
                <a:latin typeface="Arial" panose="020B0604020202020204" pitchFamily="34" charset="0"/>
                <a:ea typeface="Calibri" panose="020F0502020204030204" pitchFamily="34" charset="0"/>
                <a:cs typeface="Times New Roman" panose="02020603050405020304" pitchFamily="18" charset="0"/>
              </a:rPr>
              <a:t> </a:t>
            </a:r>
            <a:endParaRPr lang="es-EC" sz="2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200"/>
              </a:spcBef>
              <a:spcAft>
                <a:spcPts val="0"/>
              </a:spcAft>
            </a:pPr>
            <a:r>
              <a:rPr lang="es-EC" sz="2800" dirty="0" smtClean="0">
                <a:latin typeface="Iskoola Pota" panose="020B0502040204020203" pitchFamily="34" charset="0"/>
                <a:ea typeface="Times New Roman" panose="02020603050405020304" pitchFamily="18" charset="0"/>
                <a:cs typeface="Iskoola Pota" panose="020B0502040204020203" pitchFamily="34" charset="0"/>
              </a:rPr>
              <a:t>Hipótesis nula </a:t>
            </a:r>
            <a:endParaRPr lang="es-EC" sz="3600" dirty="0" smtClean="0">
              <a:latin typeface="Iskoola Pota" panose="020B0502040204020203" pitchFamily="34" charset="0"/>
              <a:ea typeface="Times New Roman" panose="02020603050405020304" pitchFamily="18" charset="0"/>
              <a:cs typeface="Iskoola Pota" panose="020B0502040204020203" pitchFamily="34" charset="0"/>
            </a:endParaRPr>
          </a:p>
          <a:p>
            <a:pPr>
              <a:lnSpc>
                <a:spcPct val="107000"/>
              </a:lnSpc>
              <a:spcAft>
                <a:spcPts val="800"/>
              </a:spcAft>
            </a:pPr>
            <a:r>
              <a:rPr lang="es-EC" sz="2800" dirty="0" smtClean="0">
                <a:latin typeface="Iskoola Pota" panose="020B0502040204020203" pitchFamily="34" charset="0"/>
                <a:ea typeface="Calibri" panose="020F0502020204030204" pitchFamily="34" charset="0"/>
                <a:cs typeface="Iskoola Pota" panose="020B0502040204020203" pitchFamily="34" charset="0"/>
              </a:rPr>
              <a:t> </a:t>
            </a:r>
          </a:p>
          <a:p>
            <a:pPr indent="457200">
              <a:lnSpc>
                <a:spcPct val="107000"/>
              </a:lnSpc>
              <a:spcAft>
                <a:spcPts val="800"/>
              </a:spcAft>
            </a:pPr>
            <a:r>
              <a:rPr lang="es-EC" sz="2800" dirty="0" smtClean="0">
                <a:latin typeface="Iskoola Pota" panose="020B0502040204020203" pitchFamily="34" charset="0"/>
                <a:ea typeface="Calibri" panose="020F0502020204030204" pitchFamily="34" charset="0"/>
                <a:cs typeface="Iskoola Pota" panose="020B0502040204020203" pitchFamily="34" charset="0"/>
              </a:rPr>
              <a:t>Ho: La dieta con hoja de nacedero no influyó en los parámetros zootécnicos del pollo campero</a:t>
            </a:r>
          </a:p>
          <a:p>
            <a:pPr>
              <a:lnSpc>
                <a:spcPct val="107000"/>
              </a:lnSpc>
              <a:spcAft>
                <a:spcPts val="800"/>
              </a:spcAft>
            </a:pPr>
            <a:r>
              <a:rPr lang="es-EC" sz="2400" dirty="0" smtClean="0">
                <a:latin typeface="Iskoola Pota" panose="020B0502040204020203" pitchFamily="34" charset="0"/>
                <a:ea typeface="Calibri" panose="020F0502020204030204" pitchFamily="34" charset="0"/>
                <a:cs typeface="Iskoola Pota" panose="020B0502040204020203" pitchFamily="34" charset="0"/>
              </a:rPr>
              <a:t>  </a:t>
            </a:r>
          </a:p>
          <a:p>
            <a:pPr>
              <a:lnSpc>
                <a:spcPct val="107000"/>
              </a:lnSpc>
              <a:spcAft>
                <a:spcPts val="800"/>
              </a:spcAft>
            </a:pPr>
            <a:r>
              <a:rPr lang="es-EC" sz="2400" dirty="0" smtClean="0">
                <a:latin typeface="Arial" panose="020B0604020202020204" pitchFamily="34" charset="0"/>
                <a:ea typeface="Calibri" panose="020F0502020204030204" pitchFamily="34" charset="0"/>
                <a:cs typeface="Times New Roman" panose="02020603050405020304" pitchFamily="18" charset="0"/>
              </a:rPr>
              <a:t> </a:t>
            </a:r>
            <a:endParaRPr lang="es-EC"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0425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45534" y="877123"/>
            <a:ext cx="6062133" cy="1872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5392" rIns="91440" bIns="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defTabSz="914400" rtl="0" eaLnBrk="0" fontAlgn="base" latinLnBrk="0" hangingPunct="0">
              <a:lnSpc>
                <a:spcPct val="150000"/>
              </a:lnSpc>
              <a:spcBef>
                <a:spcPct val="0"/>
              </a:spcBef>
              <a:spcAft>
                <a:spcPct val="0"/>
              </a:spcAft>
              <a:buClrTx/>
              <a:buSzTx/>
              <a:buFontTx/>
              <a:buNone/>
              <a:tabLst/>
            </a:pPr>
            <a:r>
              <a:rPr kumimoji="0" lang="es-EC" altLang="es-EC" sz="1600" b="1" i="0" u="none" strike="noStrike" cap="none" normalizeH="0" baseline="0" dirty="0" smtClean="0" bmk="">
                <a:ln>
                  <a:noFill/>
                </a:ln>
                <a:solidFill>
                  <a:srgbClr val="000000"/>
                </a:solidFill>
                <a:effectLst/>
                <a:latin typeface="Iskoola Pota" panose="020B0502040204020203" pitchFamily="34" charset="0"/>
                <a:ea typeface="Times New Roman" panose="02020603050405020304" pitchFamily="18" charset="0"/>
                <a:cs typeface="Iskoola Pota" panose="020B0502040204020203" pitchFamily="34" charset="0"/>
              </a:rPr>
              <a:t>Ubicación política</a:t>
            </a:r>
            <a:endParaRPr lang="es-EC" altLang="es-EC" dirty="0" bmk="">
              <a:solidFill>
                <a:srgbClr val="1F4D78"/>
              </a:solidFill>
              <a:latin typeface="Iskoola Pota" panose="020B0502040204020203" pitchFamily="34" charset="0"/>
              <a:ea typeface="Times New Roman" panose="02020603050405020304" pitchFamily="18" charset="0"/>
              <a:cs typeface="Iskoola Pota" panose="020B0502040204020203" pitchFamily="34" charset="0"/>
            </a:endParaRPr>
          </a:p>
          <a:p>
            <a:pPr marL="0" marR="0" lvl="0" indent="457200" defTabSz="914400" rtl="0" eaLnBrk="0" fontAlgn="base" latinLnBrk="0" hangingPunct="0">
              <a:lnSpc>
                <a:spcPct val="150000"/>
              </a:lnSpc>
              <a:spcBef>
                <a:spcPct val="0"/>
              </a:spcBef>
              <a:spcAft>
                <a:spcPct val="0"/>
              </a:spcAft>
              <a:buClrTx/>
              <a:buSzTx/>
              <a:buFontTx/>
              <a:buNone/>
              <a:tabLst/>
            </a:pPr>
            <a:r>
              <a:rPr kumimoji="0" lang="es-EC" altLang="es-EC" sz="1600" b="0" i="0" u="none" strike="noStrike" cap="none" normalizeH="0" baseline="0" dirty="0" smtClean="0" bmk="">
                <a:ln>
                  <a:noFill/>
                </a:ln>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La presente investigación se desarrolló en las instalaciones de la Granja Las Cañas, km 8 vía a Las Mercedes - Los Bancos,    ubicada en la provincia de Santo Domingo de los Tsáchilas, Cantón Santo Domingo, Parroquia Río Toachi.</a:t>
            </a:r>
            <a:endParaRPr kumimoji="0" lang="es-EC" altLang="es-EC" b="0" i="0" u="none" strike="noStrike" cap="none" normalizeH="0" baseline="0" dirty="0" smtClean="0" bmk="">
              <a:ln>
                <a:noFill/>
              </a:ln>
              <a:solidFill>
                <a:srgbClr val="1F4D78"/>
              </a:solidFill>
              <a:effectLst/>
              <a:latin typeface="Iskoola Pota" panose="020B0502040204020203" pitchFamily="34" charset="0"/>
              <a:ea typeface="Times New Roman" panose="02020603050405020304" pitchFamily="18" charset="0"/>
              <a:cs typeface="Iskoola Pota" panose="020B0502040204020203" pitchFamily="34" charset="0"/>
            </a:endParaRPr>
          </a:p>
        </p:txBody>
      </p:sp>
      <p:pic>
        <p:nvPicPr>
          <p:cNvPr id="1025" name="Imagen 1" descr="fggfdgdegd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2824" y="1447343"/>
            <a:ext cx="5288877" cy="3740332"/>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8141197" y="5374779"/>
            <a:ext cx="284154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s-EC" sz="1600" b="0" i="1" u="none" strike="noStrike" cap="none" normalizeH="0" baseline="0" dirty="0" err="1" smtClean="0">
                <a:ln>
                  <a:noFill/>
                </a:ln>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Latitud</a:t>
            </a:r>
            <a:r>
              <a:rPr kumimoji="0" lang="en-US" altLang="es-EC" sz="1600" b="0" i="1" u="none" strike="noStrike" cap="none" normalizeH="0" baseline="0" dirty="0" smtClean="0">
                <a:ln>
                  <a:noFill/>
                </a:ln>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        00° 12´ 17´´</a:t>
            </a:r>
            <a:endParaRPr kumimoji="0" lang="es-EC" altLang="es-EC" sz="1050" b="0" i="0" u="none" strike="noStrike" cap="none" normalizeH="0" baseline="0" dirty="0" smtClean="0">
              <a:ln>
                <a:noFill/>
              </a:ln>
              <a:solidFill>
                <a:schemeClr val="tx1"/>
              </a:solidFill>
              <a:effectLst/>
              <a:latin typeface="Iskoola Pota" panose="020B0502040204020203" pitchFamily="34" charset="0"/>
              <a:cs typeface="Iskoola Pota" panose="020B0502040204020203"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s-EC" sz="1600" b="0" i="1" u="none" strike="noStrike" cap="none" normalizeH="0" baseline="0" dirty="0" err="1" smtClean="0">
                <a:ln>
                  <a:noFill/>
                </a:ln>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Longitud</a:t>
            </a:r>
            <a:r>
              <a:rPr kumimoji="0" lang="en-US" altLang="es-EC" sz="1600" b="0" i="1" u="none" strike="noStrike" cap="none" normalizeH="0" baseline="0" dirty="0" smtClean="0">
                <a:ln>
                  <a:noFill/>
                </a:ln>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     79° 06´ 36´´</a:t>
            </a:r>
            <a:endParaRPr kumimoji="0" lang="es-EC" altLang="es-EC" sz="1050" b="0" i="0" u="none" strike="noStrike" cap="none" normalizeH="0" baseline="0" dirty="0" smtClean="0">
              <a:ln>
                <a:noFill/>
              </a:ln>
              <a:solidFill>
                <a:schemeClr val="tx1"/>
              </a:solidFill>
              <a:effectLst/>
              <a:latin typeface="Iskoola Pota" panose="020B0502040204020203" pitchFamily="34" charset="0"/>
              <a:cs typeface="Iskoola Pota" panose="020B0502040204020203"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s-EC" sz="1600" b="0" i="1" u="none" strike="noStrike" cap="none" normalizeH="0" baseline="0" dirty="0" err="1" smtClean="0">
                <a:ln>
                  <a:noFill/>
                </a:ln>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Altitud</a:t>
            </a:r>
            <a:r>
              <a:rPr kumimoji="0" lang="en-US" altLang="es-EC" sz="1600" b="0" i="1" u="none" strike="noStrike" cap="none" normalizeH="0" baseline="0" dirty="0" smtClean="0">
                <a:ln>
                  <a:noFill/>
                </a:ln>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        600 </a:t>
            </a:r>
            <a:r>
              <a:rPr kumimoji="0" lang="en-US" altLang="es-EC" sz="1600" b="0" i="1" u="none" strike="noStrike" cap="none" normalizeH="0" baseline="0" dirty="0" err="1" smtClean="0">
                <a:ln>
                  <a:noFill/>
                </a:ln>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msnm</a:t>
            </a:r>
            <a:endParaRPr kumimoji="0" lang="en-US" altLang="es-EC" sz="2800" b="0" i="0" u="none" strike="noStrike" cap="none" normalizeH="0" baseline="0" dirty="0" smtClean="0">
              <a:ln>
                <a:noFill/>
              </a:ln>
              <a:solidFill>
                <a:schemeClr val="tx1"/>
              </a:solidFill>
              <a:effectLst/>
              <a:latin typeface="Iskoola Pota" panose="020B0502040204020203" pitchFamily="34" charset="0"/>
              <a:cs typeface="Iskoola Pota" panose="020B0502040204020203" pitchFamily="34" charset="0"/>
            </a:endParaRPr>
          </a:p>
        </p:txBody>
      </p:sp>
      <p:sp>
        <p:nvSpPr>
          <p:cNvPr id="4" name="Rectángulo 3"/>
          <p:cNvSpPr/>
          <p:nvPr/>
        </p:nvSpPr>
        <p:spPr>
          <a:xfrm>
            <a:off x="2820759" y="39650"/>
            <a:ext cx="5221301" cy="834716"/>
          </a:xfrm>
          <a:prstGeom prst="rect">
            <a:avLst/>
          </a:prstGeom>
        </p:spPr>
        <p:txBody>
          <a:bodyPr wrap="none">
            <a:spAutoFit/>
          </a:bodyPr>
          <a:lstStyle/>
          <a:p>
            <a:pPr lvl="0" indent="457200" eaLnBrk="0" fontAlgn="base" hangingPunct="0">
              <a:lnSpc>
                <a:spcPct val="150000"/>
              </a:lnSpc>
              <a:spcBef>
                <a:spcPct val="0"/>
              </a:spcBef>
              <a:spcAft>
                <a:spcPct val="0"/>
              </a:spcAft>
            </a:pPr>
            <a:r>
              <a:rPr kumimoji="0" lang="es-EC" altLang="es-EC" sz="3600" b="1" i="0" u="none" strike="noStrike" cap="none" normalizeH="0" baseline="0" dirty="0" smtClean="0">
                <a:ln>
                  <a:noFill/>
                </a:ln>
                <a:solidFill>
                  <a:srgbClr val="000000"/>
                </a:solidFill>
                <a:effectLst/>
                <a:latin typeface="Iskoola Pota" panose="020B0502040204020203" pitchFamily="34" charset="0"/>
                <a:ea typeface="Times New Roman" panose="02020603050405020304" pitchFamily="18" charset="0"/>
                <a:cs typeface="Iskoola Pota" panose="020B0502040204020203" pitchFamily="34" charset="0"/>
              </a:rPr>
              <a:t>M</a:t>
            </a:r>
            <a:r>
              <a:rPr kumimoji="0" lang="es-EC" altLang="es-EC" sz="3600" b="1" i="0" u="none" strike="noStrike" cap="none" normalizeH="0" baseline="0" dirty="0" smtClean="0" bmk="">
                <a:ln>
                  <a:noFill/>
                </a:ln>
                <a:solidFill>
                  <a:srgbClr val="000000"/>
                </a:solidFill>
                <a:effectLst/>
                <a:latin typeface="Iskoola Pota" panose="020B0502040204020203" pitchFamily="34" charset="0"/>
                <a:ea typeface="Times New Roman" panose="02020603050405020304" pitchFamily="18" charset="0"/>
                <a:cs typeface="Iskoola Pota" panose="020B0502040204020203" pitchFamily="34" charset="0"/>
              </a:rPr>
              <a:t>ateriales y métodos </a:t>
            </a:r>
            <a:endParaRPr kumimoji="0" lang="es-EC" altLang="es-EC" sz="4800" b="0" i="0" u="none" strike="noStrike" cap="none" normalizeH="0" baseline="0" dirty="0" smtClean="0" bmk="">
              <a:ln>
                <a:noFill/>
              </a:ln>
              <a:solidFill>
                <a:srgbClr val="2E74B5"/>
              </a:solidFill>
              <a:effectLst/>
              <a:latin typeface="Iskoola Pota" panose="020B0502040204020203" pitchFamily="34" charset="0"/>
              <a:ea typeface="Times New Roman" panose="02020603050405020304" pitchFamily="18" charset="0"/>
              <a:cs typeface="Iskoola Pota" panose="020B0502040204020203" pitchFamily="34" charset="0"/>
            </a:endParaRPr>
          </a:p>
        </p:txBody>
      </p:sp>
      <p:sp>
        <p:nvSpPr>
          <p:cNvPr id="5" name="Rectángulo 4"/>
          <p:cNvSpPr/>
          <p:nvPr/>
        </p:nvSpPr>
        <p:spPr>
          <a:xfrm>
            <a:off x="245533" y="2994244"/>
            <a:ext cx="6062133" cy="1530227"/>
          </a:xfrm>
          <a:prstGeom prst="rect">
            <a:avLst/>
          </a:prstGeom>
        </p:spPr>
        <p:txBody>
          <a:bodyPr wrap="square">
            <a:spAutoFit/>
          </a:bodyPr>
          <a:lstStyle/>
          <a:p>
            <a:pPr>
              <a:lnSpc>
                <a:spcPct val="150000"/>
              </a:lnSpc>
              <a:spcBef>
                <a:spcPts val="200"/>
              </a:spcBef>
              <a:spcAft>
                <a:spcPts val="0"/>
              </a:spcAft>
            </a:pPr>
            <a:r>
              <a:rPr lang="es-EC" sz="1600" b="1" dirty="0">
                <a:solidFill>
                  <a:srgbClr val="000000"/>
                </a:solidFill>
                <a:latin typeface="Iskoola Pota" panose="020B0502040204020203" pitchFamily="34" charset="0"/>
                <a:ea typeface="Times New Roman" panose="02020603050405020304" pitchFamily="18" charset="0"/>
                <a:cs typeface="Iskoola Pota" panose="020B0502040204020203" pitchFamily="34" charset="0"/>
              </a:rPr>
              <a:t> </a:t>
            </a:r>
            <a:r>
              <a:rPr lang="es-EC" sz="1600" b="1" dirty="0" smtClean="0">
                <a:solidFill>
                  <a:srgbClr val="000000"/>
                </a:solidFill>
                <a:latin typeface="Iskoola Pota" panose="020B0502040204020203" pitchFamily="34" charset="0"/>
                <a:ea typeface="Times New Roman" panose="02020603050405020304" pitchFamily="18" charset="0"/>
                <a:cs typeface="Iskoola Pota" panose="020B0502040204020203" pitchFamily="34" charset="0"/>
              </a:rPr>
              <a:t>        </a:t>
            </a:r>
            <a:r>
              <a:rPr lang="es-EC" sz="1600" b="1" dirty="0" smtClean="0">
                <a:solidFill>
                  <a:srgbClr val="000000"/>
                </a:solidFill>
                <a:effectLst/>
                <a:latin typeface="Iskoola Pota" panose="020B0502040204020203" pitchFamily="34" charset="0"/>
                <a:ea typeface="Times New Roman" panose="02020603050405020304" pitchFamily="18" charset="0"/>
                <a:cs typeface="Iskoola Pota" panose="020B0502040204020203" pitchFamily="34" charset="0"/>
              </a:rPr>
              <a:t>Ubicación ecológica</a:t>
            </a:r>
            <a:endParaRPr lang="es-EC" b="1" dirty="0" smtClean="0">
              <a:solidFill>
                <a:srgbClr val="1F4D78"/>
              </a:solidFill>
              <a:effectLst/>
              <a:latin typeface="Iskoola Pota" panose="020B0502040204020203" pitchFamily="34" charset="0"/>
              <a:ea typeface="Times New Roman" panose="02020603050405020304" pitchFamily="18" charset="0"/>
              <a:cs typeface="Iskoola Pota" panose="020B0502040204020203" pitchFamily="34" charset="0"/>
            </a:endParaRPr>
          </a:p>
          <a:p>
            <a:pPr algn="just">
              <a:lnSpc>
                <a:spcPct val="150000"/>
              </a:lnSpc>
              <a:spcAft>
                <a:spcPts val="800"/>
              </a:spcAft>
            </a:pPr>
            <a:r>
              <a:rPr lang="es-EC" sz="1600"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 Libertad del Toachi tiene un clima Subtropical, de acuerdo a la clasificación de las zonas de vida de </a:t>
            </a:r>
            <a:r>
              <a:rPr lang="es-EC" sz="1600" dirty="0" err="1"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Holdridge</a:t>
            </a:r>
            <a:r>
              <a:rPr lang="es-EC" sz="1600"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 Libertad del Toachi pertenece al bosque húmedo Subtropical (</a:t>
            </a:r>
            <a:r>
              <a:rPr lang="es-EC" sz="1600" dirty="0" err="1"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bh</a:t>
            </a:r>
            <a:r>
              <a:rPr lang="es-EC" sz="1600"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-ST).</a:t>
            </a:r>
            <a:endParaRPr lang="es-EC" sz="1600" dirty="0" smtClean="0">
              <a:effectLst/>
              <a:latin typeface="Iskoola Pota" panose="020B0502040204020203" pitchFamily="34" charset="0"/>
              <a:ea typeface="Calibri" panose="020F0502020204030204" pitchFamily="34" charset="0"/>
              <a:cs typeface="Iskoola Pota" panose="020B0502040204020203" pitchFamily="34" charset="0"/>
            </a:endParaRPr>
          </a:p>
        </p:txBody>
      </p:sp>
      <p:sp>
        <p:nvSpPr>
          <p:cNvPr id="6" name="Rectángulo 5"/>
          <p:cNvSpPr/>
          <p:nvPr/>
        </p:nvSpPr>
        <p:spPr>
          <a:xfrm>
            <a:off x="341610" y="4824104"/>
            <a:ext cx="2934989" cy="1318310"/>
          </a:xfrm>
          <a:prstGeom prst="rect">
            <a:avLst/>
          </a:prstGeom>
        </p:spPr>
        <p:txBody>
          <a:bodyPr wrap="square">
            <a:spAutoFit/>
          </a:bodyPr>
          <a:lstStyle/>
          <a:p>
            <a:pPr marL="342900" indent="-342900" algn="just">
              <a:lnSpc>
                <a:spcPct val="150000"/>
              </a:lnSpc>
              <a:spcAft>
                <a:spcPts val="1000"/>
              </a:spcAft>
              <a:buFont typeface="Symbol" panose="05050102010706020507" pitchFamily="18" charset="2"/>
              <a:buChar char=""/>
            </a:pPr>
            <a:r>
              <a:rPr lang="en-US" sz="1400" b="1" dirty="0" err="1"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Suelo</a:t>
            </a:r>
            <a:r>
              <a:rPr lang="en-US" sz="1400" b="1"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 </a:t>
            </a:r>
            <a:r>
              <a:rPr lang="en-US" sz="1400" b="1" dirty="0" err="1"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arenosos</a:t>
            </a:r>
            <a:r>
              <a:rPr lang="en-US" sz="1400" b="1"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 a </a:t>
            </a:r>
            <a:r>
              <a:rPr lang="en-US" sz="1400" b="1" dirty="0" err="1"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arcillosos</a:t>
            </a:r>
            <a:r>
              <a:rPr lang="en-US" sz="1400" b="1"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 </a:t>
            </a:r>
            <a:endParaRPr lang="es-EC" sz="1400" b="1" dirty="0" smtClean="0">
              <a:effectLst/>
              <a:latin typeface="Iskoola Pota" panose="020B0502040204020203" pitchFamily="34" charset="0"/>
              <a:ea typeface="Calibri" panose="020F0502020204030204" pitchFamily="34" charset="0"/>
              <a:cs typeface="Iskoola Pota" panose="020B0502040204020203" pitchFamily="34" charset="0"/>
            </a:endParaRPr>
          </a:p>
          <a:p>
            <a:pPr marL="342900" lvl="0" indent="-342900" algn="just">
              <a:lnSpc>
                <a:spcPct val="150000"/>
              </a:lnSpc>
              <a:spcAft>
                <a:spcPts val="1000"/>
              </a:spcAft>
              <a:buFont typeface="Symbol" panose="05050102010706020507" pitchFamily="18" charset="2"/>
              <a:buChar char=""/>
            </a:pPr>
            <a:r>
              <a:rPr lang="en-US" sz="1400" b="1" dirty="0" err="1"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Altura</a:t>
            </a:r>
            <a:r>
              <a:rPr lang="en-US" sz="1400" b="1"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 600 </a:t>
            </a:r>
            <a:r>
              <a:rPr lang="en-US" sz="1400" b="1" dirty="0" err="1"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msnm</a:t>
            </a:r>
            <a:endParaRPr lang="es-EC" sz="1400" b="1" dirty="0" smtClean="0">
              <a:effectLst/>
              <a:latin typeface="Iskoola Pota" panose="020B0502040204020203" pitchFamily="34" charset="0"/>
              <a:ea typeface="Calibri" panose="020F0502020204030204" pitchFamily="34" charset="0"/>
              <a:cs typeface="Iskoola Pota" panose="020B0502040204020203" pitchFamily="34" charset="0"/>
            </a:endParaRPr>
          </a:p>
          <a:p>
            <a:pPr marL="342900" lvl="0" indent="-342900" algn="just">
              <a:lnSpc>
                <a:spcPct val="150000"/>
              </a:lnSpc>
              <a:spcAft>
                <a:spcPts val="1000"/>
              </a:spcAft>
              <a:buFont typeface="Symbol" panose="05050102010706020507" pitchFamily="18" charset="2"/>
              <a:buChar char=""/>
            </a:pPr>
            <a:r>
              <a:rPr lang="en-US" sz="1400" b="1"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Temperatura:23 a 26°C</a:t>
            </a:r>
            <a:endParaRPr lang="es-EC" sz="1400" b="1" dirty="0" smtClean="0">
              <a:effectLst/>
              <a:latin typeface="Iskoola Pota" panose="020B0502040204020203" pitchFamily="34" charset="0"/>
              <a:ea typeface="Calibri" panose="020F0502020204030204" pitchFamily="34" charset="0"/>
              <a:cs typeface="Iskoola Pota" panose="020B0502040204020203" pitchFamily="34" charset="0"/>
            </a:endParaRPr>
          </a:p>
        </p:txBody>
      </p:sp>
      <p:sp>
        <p:nvSpPr>
          <p:cNvPr id="7" name="Rectángulo 6"/>
          <p:cNvSpPr/>
          <p:nvPr/>
        </p:nvSpPr>
        <p:spPr>
          <a:xfrm>
            <a:off x="3148376" y="4769293"/>
            <a:ext cx="3271869" cy="1082348"/>
          </a:xfrm>
          <a:prstGeom prst="rect">
            <a:avLst/>
          </a:prstGeom>
        </p:spPr>
        <p:txBody>
          <a:bodyPr wrap="square">
            <a:spAutoFit/>
          </a:bodyPr>
          <a:lstStyle/>
          <a:p>
            <a:pPr marL="342900" lvl="0" indent="-342900" algn="just">
              <a:lnSpc>
                <a:spcPct val="200000"/>
              </a:lnSpc>
              <a:spcAft>
                <a:spcPts val="1000"/>
              </a:spcAft>
              <a:buFont typeface="Symbol" panose="05050102010706020507" pitchFamily="18" charset="2"/>
              <a:buChar char=""/>
            </a:pPr>
            <a:r>
              <a:rPr lang="en-US" sz="1400" b="1"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Precipitación: 2785 mm/</a:t>
            </a:r>
            <a:r>
              <a:rPr lang="en-US" sz="1400" b="1" dirty="0" err="1"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año</a:t>
            </a:r>
            <a:endParaRPr lang="es-EC" sz="1400" b="1" dirty="0" smtClean="0">
              <a:effectLst/>
              <a:latin typeface="Iskoola Pota" panose="020B0502040204020203" pitchFamily="34" charset="0"/>
              <a:ea typeface="Calibri" panose="020F0502020204030204" pitchFamily="34" charset="0"/>
              <a:cs typeface="Iskoola Pota" panose="020B0502040204020203" pitchFamily="34" charset="0"/>
            </a:endParaRPr>
          </a:p>
          <a:p>
            <a:pPr marL="342900" lvl="0" indent="-342900" algn="just">
              <a:lnSpc>
                <a:spcPct val="200000"/>
              </a:lnSpc>
              <a:spcAft>
                <a:spcPts val="1000"/>
              </a:spcAft>
              <a:buFont typeface="Symbol" panose="05050102010706020507" pitchFamily="18" charset="2"/>
              <a:buChar char=""/>
            </a:pPr>
            <a:r>
              <a:rPr lang="en-US" sz="1400" b="1" dirty="0" err="1"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Humedad</a:t>
            </a:r>
            <a:r>
              <a:rPr lang="en-US" sz="1400" b="1"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 relative: 95 – 99%</a:t>
            </a:r>
            <a:endParaRPr lang="es-EC" sz="1400" b="1" dirty="0">
              <a:latin typeface="Iskoola Pota" panose="020B0502040204020203" pitchFamily="34" charset="0"/>
              <a:cs typeface="Iskoola Pota" panose="020B0502040204020203" pitchFamily="34" charset="0"/>
            </a:endParaRPr>
          </a:p>
        </p:txBody>
      </p:sp>
    </p:spTree>
    <p:extLst>
      <p:ext uri="{BB962C8B-B14F-4D97-AF65-F5344CB8AC3E}">
        <p14:creationId xmlns:p14="http://schemas.microsoft.com/office/powerpoint/2010/main" val="3012407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2600" y="433155"/>
            <a:ext cx="8999330" cy="1942968"/>
          </a:xfrm>
          <a:prstGeom prst="rect">
            <a:avLst/>
          </a:prstGeom>
        </p:spPr>
        <p:txBody>
          <a:bodyPr wrap="square">
            <a:spAutoFit/>
          </a:bodyPr>
          <a:lstStyle/>
          <a:p>
            <a:pPr>
              <a:lnSpc>
                <a:spcPct val="150000"/>
              </a:lnSpc>
              <a:spcAft>
                <a:spcPts val="800"/>
              </a:spcAft>
            </a:pPr>
            <a:r>
              <a:rPr lang="es-EC" b="1" i="1"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 Factores a probar</a:t>
            </a:r>
            <a:endParaRPr lang="es-EC" dirty="0" smtClean="0">
              <a:effectLst/>
              <a:latin typeface="Iskoola Pota" panose="020B0502040204020203" pitchFamily="34" charset="0"/>
              <a:ea typeface="Calibri" panose="020F0502020204030204" pitchFamily="34" charset="0"/>
              <a:cs typeface="Iskoola Pota" panose="020B0502040204020203" pitchFamily="34" charset="0"/>
            </a:endParaRPr>
          </a:p>
          <a:p>
            <a:pPr indent="457200" algn="just">
              <a:lnSpc>
                <a:spcPct val="150000"/>
              </a:lnSpc>
              <a:spcAft>
                <a:spcPts val="800"/>
              </a:spcAft>
            </a:pPr>
            <a:r>
              <a:rPr lang="es-EC"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El factor a probar fue la inclusión de la hoja de nacedero en la dieta del pollo campero.</a:t>
            </a:r>
          </a:p>
          <a:p>
            <a:pPr indent="457200" algn="just">
              <a:lnSpc>
                <a:spcPct val="150000"/>
              </a:lnSpc>
              <a:spcAft>
                <a:spcPts val="800"/>
              </a:spcAft>
            </a:pPr>
            <a:r>
              <a:rPr lang="es-EC"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 </a:t>
            </a:r>
            <a:endParaRPr lang="es-EC" dirty="0" smtClean="0">
              <a:effectLst/>
              <a:latin typeface="Iskoola Pota" panose="020B0502040204020203" pitchFamily="34" charset="0"/>
              <a:ea typeface="Calibri" panose="020F0502020204030204" pitchFamily="34" charset="0"/>
              <a:cs typeface="Iskoola Pota" panose="020B0502040204020203" pitchFamily="34" charset="0"/>
            </a:endParaRPr>
          </a:p>
          <a:p>
            <a:pPr>
              <a:lnSpc>
                <a:spcPct val="107000"/>
              </a:lnSpc>
              <a:spcAft>
                <a:spcPts val="800"/>
              </a:spcAft>
            </a:pPr>
            <a:r>
              <a:rPr lang="es-EC" b="1" i="1"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Tratamientos a comparar</a:t>
            </a:r>
            <a:endParaRPr lang="es-EC" dirty="0" smtClean="0">
              <a:effectLst/>
              <a:latin typeface="Iskoola Pota" panose="020B0502040204020203" pitchFamily="34" charset="0"/>
              <a:ea typeface="Calibri" panose="020F0502020204030204" pitchFamily="34" charset="0"/>
              <a:cs typeface="Iskoola Pota" panose="020B0502040204020203"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1452525721"/>
              </p:ext>
            </p:extLst>
          </p:nvPr>
        </p:nvGraphicFramePr>
        <p:xfrm>
          <a:off x="1108784" y="2780970"/>
          <a:ext cx="10102010" cy="1604583"/>
        </p:xfrm>
        <a:graphic>
          <a:graphicData uri="http://schemas.openxmlformats.org/drawingml/2006/table">
            <a:tbl>
              <a:tblPr firstRow="1" firstCol="1" bandRow="1">
                <a:tableStyleId>{5940675A-B579-460E-94D1-54222C63F5DA}</a:tableStyleId>
              </a:tblPr>
              <a:tblGrid>
                <a:gridCol w="1892169"/>
                <a:gridCol w="1063392"/>
                <a:gridCol w="7146449"/>
              </a:tblGrid>
              <a:tr h="0">
                <a:tc>
                  <a:txBody>
                    <a:bodyPr/>
                    <a:lstStyle/>
                    <a:p>
                      <a:pPr>
                        <a:lnSpc>
                          <a:spcPct val="107000"/>
                        </a:lnSpc>
                        <a:spcAft>
                          <a:spcPts val="0"/>
                        </a:spcAft>
                      </a:pPr>
                      <a:r>
                        <a:rPr lang="es-EC" sz="2400" dirty="0">
                          <a:effectLst/>
                          <a:latin typeface="Iskoola Pota" panose="020B0502040204020203" pitchFamily="34" charset="0"/>
                          <a:cs typeface="Iskoola Pota" panose="020B0502040204020203" pitchFamily="34" charset="0"/>
                        </a:rPr>
                        <a:t>Tratamientos</a:t>
                      </a:r>
                      <a:endParaRPr lang="es-EC" sz="2400" dirty="0">
                        <a:effectLst/>
                        <a:latin typeface="Iskoola Pota" panose="020B0502040204020203" pitchFamily="34" charset="0"/>
                        <a:ea typeface="Calibri" panose="020F0502020204030204" pitchFamily="34" charset="0"/>
                        <a:cs typeface="Iskoola Pota" panose="020B0502040204020203" pitchFamily="34" charset="0"/>
                      </a:endParaRPr>
                    </a:p>
                  </a:txBody>
                  <a:tcPr marL="68580" marR="68580" marT="71755" marB="71755"/>
                </a:tc>
                <a:tc>
                  <a:txBody>
                    <a:bodyPr/>
                    <a:lstStyle/>
                    <a:p>
                      <a:pPr>
                        <a:lnSpc>
                          <a:spcPct val="107000"/>
                        </a:lnSpc>
                        <a:spcAft>
                          <a:spcPts val="0"/>
                        </a:spcAft>
                      </a:pPr>
                      <a:r>
                        <a:rPr lang="es-EC" sz="2400" dirty="0">
                          <a:effectLst/>
                          <a:latin typeface="Iskoola Pota" panose="020B0502040204020203" pitchFamily="34" charset="0"/>
                          <a:cs typeface="Iskoola Pota" panose="020B0502040204020203" pitchFamily="34" charset="0"/>
                        </a:rPr>
                        <a:t>Código </a:t>
                      </a:r>
                      <a:endParaRPr lang="es-EC" sz="2400" dirty="0">
                        <a:effectLst/>
                        <a:latin typeface="Iskoola Pota" panose="020B0502040204020203" pitchFamily="34" charset="0"/>
                        <a:ea typeface="Calibri" panose="020F0502020204030204" pitchFamily="34" charset="0"/>
                        <a:cs typeface="Iskoola Pota" panose="020B0502040204020203" pitchFamily="34" charset="0"/>
                      </a:endParaRPr>
                    </a:p>
                  </a:txBody>
                  <a:tcPr marL="68580" marR="68580" marT="71755" marB="71755"/>
                </a:tc>
                <a:tc>
                  <a:txBody>
                    <a:bodyPr/>
                    <a:lstStyle/>
                    <a:p>
                      <a:pPr>
                        <a:lnSpc>
                          <a:spcPct val="107000"/>
                        </a:lnSpc>
                        <a:spcAft>
                          <a:spcPts val="0"/>
                        </a:spcAft>
                      </a:pPr>
                      <a:r>
                        <a:rPr lang="es-EC" sz="2400">
                          <a:effectLst/>
                          <a:latin typeface="Iskoola Pota" panose="020B0502040204020203" pitchFamily="34" charset="0"/>
                          <a:cs typeface="Iskoola Pota" panose="020B0502040204020203" pitchFamily="34" charset="0"/>
                        </a:rPr>
                        <a:t>Descripción </a:t>
                      </a:r>
                      <a:endParaRPr lang="es-EC" sz="2400">
                        <a:effectLst/>
                        <a:latin typeface="Iskoola Pota" panose="020B0502040204020203" pitchFamily="34" charset="0"/>
                        <a:ea typeface="Calibri" panose="020F0502020204030204" pitchFamily="34" charset="0"/>
                        <a:cs typeface="Iskoola Pota" panose="020B0502040204020203" pitchFamily="34" charset="0"/>
                      </a:endParaRPr>
                    </a:p>
                  </a:txBody>
                  <a:tcPr marL="68580" marR="68580" marT="71755" marB="71755"/>
                </a:tc>
              </a:tr>
              <a:tr h="0">
                <a:tc>
                  <a:txBody>
                    <a:bodyPr/>
                    <a:lstStyle/>
                    <a:p>
                      <a:pPr>
                        <a:lnSpc>
                          <a:spcPct val="107000"/>
                        </a:lnSpc>
                        <a:spcAft>
                          <a:spcPts val="0"/>
                        </a:spcAft>
                      </a:pPr>
                      <a:r>
                        <a:rPr lang="es-EC" sz="2400" dirty="0">
                          <a:effectLst/>
                          <a:latin typeface="Iskoola Pota" panose="020B0502040204020203" pitchFamily="34" charset="0"/>
                          <a:cs typeface="Iskoola Pota" panose="020B0502040204020203" pitchFamily="34" charset="0"/>
                        </a:rPr>
                        <a:t>T1</a:t>
                      </a:r>
                      <a:endParaRPr lang="es-EC" sz="2400" dirty="0">
                        <a:effectLst/>
                        <a:latin typeface="Iskoola Pota" panose="020B0502040204020203" pitchFamily="34" charset="0"/>
                        <a:ea typeface="Calibri" panose="020F0502020204030204" pitchFamily="34" charset="0"/>
                        <a:cs typeface="Iskoola Pota" panose="020B0502040204020203" pitchFamily="34" charset="0"/>
                      </a:endParaRPr>
                    </a:p>
                  </a:txBody>
                  <a:tcPr marL="68580" marR="68580" marT="71755" marB="71755"/>
                </a:tc>
                <a:tc>
                  <a:txBody>
                    <a:bodyPr/>
                    <a:lstStyle/>
                    <a:p>
                      <a:pPr>
                        <a:lnSpc>
                          <a:spcPct val="107000"/>
                        </a:lnSpc>
                        <a:spcAft>
                          <a:spcPts val="0"/>
                        </a:spcAft>
                      </a:pPr>
                      <a:r>
                        <a:rPr lang="es-EC" sz="2400" dirty="0">
                          <a:effectLst/>
                          <a:latin typeface="Iskoola Pota" panose="020B0502040204020203" pitchFamily="34" charset="0"/>
                          <a:cs typeface="Iskoola Pota" panose="020B0502040204020203" pitchFamily="34" charset="0"/>
                        </a:rPr>
                        <a:t>Dieta 1</a:t>
                      </a:r>
                      <a:endParaRPr lang="es-EC" sz="2400" dirty="0">
                        <a:effectLst/>
                        <a:latin typeface="Iskoola Pota" panose="020B0502040204020203" pitchFamily="34" charset="0"/>
                        <a:ea typeface="Calibri" panose="020F0502020204030204" pitchFamily="34" charset="0"/>
                        <a:cs typeface="Iskoola Pota" panose="020B0502040204020203" pitchFamily="34" charset="0"/>
                      </a:endParaRPr>
                    </a:p>
                  </a:txBody>
                  <a:tcPr marL="68580" marR="68580" marT="71755" marB="71755"/>
                </a:tc>
                <a:tc>
                  <a:txBody>
                    <a:bodyPr/>
                    <a:lstStyle/>
                    <a:p>
                      <a:pPr>
                        <a:lnSpc>
                          <a:spcPct val="107000"/>
                        </a:lnSpc>
                        <a:spcAft>
                          <a:spcPts val="0"/>
                        </a:spcAft>
                      </a:pPr>
                      <a:r>
                        <a:rPr lang="es-EC" sz="2400">
                          <a:effectLst/>
                          <a:latin typeface="Iskoola Pota" panose="020B0502040204020203" pitchFamily="34" charset="0"/>
                          <a:cs typeface="Iskoola Pota" panose="020B0502040204020203" pitchFamily="34" charset="0"/>
                        </a:rPr>
                        <a:t> 100% balanceado comercial</a:t>
                      </a:r>
                      <a:endParaRPr lang="es-EC" sz="2400">
                        <a:effectLst/>
                        <a:latin typeface="Iskoola Pota" panose="020B0502040204020203" pitchFamily="34" charset="0"/>
                        <a:ea typeface="Calibri" panose="020F0502020204030204" pitchFamily="34" charset="0"/>
                        <a:cs typeface="Iskoola Pota" panose="020B0502040204020203" pitchFamily="34" charset="0"/>
                      </a:endParaRPr>
                    </a:p>
                  </a:txBody>
                  <a:tcPr marL="68580" marR="68580" marT="71755" marB="71755"/>
                </a:tc>
              </a:tr>
              <a:tr h="0">
                <a:tc>
                  <a:txBody>
                    <a:bodyPr/>
                    <a:lstStyle/>
                    <a:p>
                      <a:pPr>
                        <a:lnSpc>
                          <a:spcPct val="107000"/>
                        </a:lnSpc>
                        <a:spcAft>
                          <a:spcPts val="0"/>
                        </a:spcAft>
                      </a:pPr>
                      <a:r>
                        <a:rPr lang="es-EC" sz="2400" dirty="0">
                          <a:effectLst/>
                          <a:latin typeface="Iskoola Pota" panose="020B0502040204020203" pitchFamily="34" charset="0"/>
                          <a:cs typeface="Iskoola Pota" panose="020B0502040204020203" pitchFamily="34" charset="0"/>
                        </a:rPr>
                        <a:t>T2</a:t>
                      </a:r>
                      <a:endParaRPr lang="es-EC" sz="2400" dirty="0">
                        <a:effectLst/>
                        <a:latin typeface="Iskoola Pota" panose="020B0502040204020203" pitchFamily="34" charset="0"/>
                        <a:ea typeface="Calibri" panose="020F0502020204030204" pitchFamily="34" charset="0"/>
                        <a:cs typeface="Iskoola Pota" panose="020B0502040204020203" pitchFamily="34" charset="0"/>
                      </a:endParaRPr>
                    </a:p>
                  </a:txBody>
                  <a:tcPr marL="68580" marR="68580" marT="71755" marB="71755"/>
                </a:tc>
                <a:tc>
                  <a:txBody>
                    <a:bodyPr/>
                    <a:lstStyle/>
                    <a:p>
                      <a:pPr>
                        <a:lnSpc>
                          <a:spcPct val="107000"/>
                        </a:lnSpc>
                        <a:spcAft>
                          <a:spcPts val="0"/>
                        </a:spcAft>
                      </a:pPr>
                      <a:r>
                        <a:rPr lang="es-EC" sz="2400">
                          <a:effectLst/>
                          <a:latin typeface="Iskoola Pota" panose="020B0502040204020203" pitchFamily="34" charset="0"/>
                          <a:cs typeface="Iskoola Pota" panose="020B0502040204020203" pitchFamily="34" charset="0"/>
                        </a:rPr>
                        <a:t>Dieta 2</a:t>
                      </a:r>
                      <a:endParaRPr lang="es-EC" sz="2400">
                        <a:effectLst/>
                        <a:latin typeface="Iskoola Pota" panose="020B0502040204020203" pitchFamily="34" charset="0"/>
                        <a:ea typeface="Calibri" panose="020F0502020204030204" pitchFamily="34" charset="0"/>
                        <a:cs typeface="Iskoola Pota" panose="020B0502040204020203" pitchFamily="34" charset="0"/>
                      </a:endParaRPr>
                    </a:p>
                  </a:txBody>
                  <a:tcPr marL="68580" marR="68580" marT="71755" marB="71755"/>
                </a:tc>
                <a:tc>
                  <a:txBody>
                    <a:bodyPr/>
                    <a:lstStyle/>
                    <a:p>
                      <a:pPr>
                        <a:lnSpc>
                          <a:spcPct val="107000"/>
                        </a:lnSpc>
                        <a:spcAft>
                          <a:spcPts val="0"/>
                        </a:spcAft>
                      </a:pPr>
                      <a:r>
                        <a:rPr lang="es-EC" sz="2400" dirty="0">
                          <a:effectLst/>
                          <a:latin typeface="Iskoola Pota" panose="020B0502040204020203" pitchFamily="34" charset="0"/>
                          <a:cs typeface="Iskoola Pota" panose="020B0502040204020203" pitchFamily="34" charset="0"/>
                        </a:rPr>
                        <a:t>50% balanceado comercial + 50% hojas de nacedero</a:t>
                      </a:r>
                      <a:endParaRPr lang="es-EC" sz="2400" dirty="0">
                        <a:effectLst/>
                        <a:latin typeface="Iskoola Pota" panose="020B0502040204020203" pitchFamily="34" charset="0"/>
                        <a:ea typeface="Calibri" panose="020F0502020204030204" pitchFamily="34" charset="0"/>
                        <a:cs typeface="Iskoola Pota" panose="020B0502040204020203" pitchFamily="34" charset="0"/>
                      </a:endParaRPr>
                    </a:p>
                  </a:txBody>
                  <a:tcPr marL="68580" marR="68580" marT="71755" marB="71755"/>
                </a:tc>
              </a:tr>
            </a:tbl>
          </a:graphicData>
        </a:graphic>
      </p:graphicFrame>
      <p:sp>
        <p:nvSpPr>
          <p:cNvPr id="4" name="Rectángulo 3"/>
          <p:cNvSpPr/>
          <p:nvPr/>
        </p:nvSpPr>
        <p:spPr>
          <a:xfrm>
            <a:off x="482599" y="4892992"/>
            <a:ext cx="10549835" cy="906787"/>
          </a:xfrm>
          <a:prstGeom prst="rect">
            <a:avLst/>
          </a:prstGeom>
        </p:spPr>
        <p:txBody>
          <a:bodyPr wrap="square">
            <a:spAutoFit/>
          </a:bodyPr>
          <a:lstStyle/>
          <a:p>
            <a:pPr>
              <a:lnSpc>
                <a:spcPct val="107000"/>
              </a:lnSpc>
              <a:spcAft>
                <a:spcPts val="800"/>
              </a:spcAft>
            </a:pPr>
            <a:r>
              <a:rPr lang="es-EC" b="1" i="1"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Repeticiones</a:t>
            </a:r>
            <a:endParaRPr lang="es-EC" dirty="0" smtClean="0">
              <a:effectLst/>
              <a:latin typeface="Iskoola Pota" panose="020B0502040204020203" pitchFamily="34" charset="0"/>
              <a:ea typeface="Calibri" panose="020F0502020204030204" pitchFamily="34" charset="0"/>
              <a:cs typeface="Iskoola Pota" panose="020B0502040204020203" pitchFamily="34" charset="0"/>
            </a:endParaRPr>
          </a:p>
          <a:p>
            <a:pPr indent="457200">
              <a:lnSpc>
                <a:spcPct val="150000"/>
              </a:lnSpc>
              <a:spcAft>
                <a:spcPts val="800"/>
              </a:spcAft>
            </a:pPr>
            <a:r>
              <a:rPr lang="es-EC" dirty="0" smtClean="0">
                <a:solidFill>
                  <a:srgbClr val="000000"/>
                </a:solidFill>
                <a:effectLst/>
                <a:latin typeface="Iskoola Pota" panose="020B0502040204020203" pitchFamily="34" charset="0"/>
                <a:ea typeface="Calibri" panose="020F0502020204030204" pitchFamily="34" charset="0"/>
                <a:cs typeface="Iskoola Pota" panose="020B0502040204020203" pitchFamily="34" charset="0"/>
              </a:rPr>
              <a:t>Cada dieta se conformó por 10 repeticiones, obteniendo un total de veinte unidades experimentales.</a:t>
            </a:r>
            <a:endParaRPr lang="es-EC" dirty="0">
              <a:effectLst/>
              <a:latin typeface="Iskoola Pota" panose="020B0502040204020203" pitchFamily="34" charset="0"/>
              <a:ea typeface="Calibri" panose="020F0502020204030204" pitchFamily="34" charset="0"/>
              <a:cs typeface="Iskoola Pota" panose="020B0502040204020203" pitchFamily="34" charset="0"/>
            </a:endParaRPr>
          </a:p>
        </p:txBody>
      </p:sp>
    </p:spTree>
    <p:extLst>
      <p:ext uri="{BB962C8B-B14F-4D97-AF65-F5344CB8AC3E}">
        <p14:creationId xmlns:p14="http://schemas.microsoft.com/office/powerpoint/2010/main" val="1434732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1352</TotalTime>
  <Words>3309</Words>
  <Application>Microsoft Office PowerPoint</Application>
  <PresentationFormat>Panorámica</PresentationFormat>
  <Paragraphs>202</Paragraphs>
  <Slides>24</Slides>
  <Notes>11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24</vt:i4>
      </vt:variant>
    </vt:vector>
  </HeadingPairs>
  <TitlesOfParts>
    <vt:vector size="33" baseType="lpstr">
      <vt:lpstr>Arial</vt:lpstr>
      <vt:lpstr>Calibri</vt:lpstr>
      <vt:lpstr>Calibri Light</vt:lpstr>
      <vt:lpstr>Cambria Math</vt:lpstr>
      <vt:lpstr>Courier New</vt:lpstr>
      <vt:lpstr>Iskoola Pota</vt:lpstr>
      <vt:lpstr>Symbol</vt:lpstr>
      <vt:lpstr>Times New Roman</vt:lpstr>
      <vt:lpstr>Retrospección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Kellvin Delgado</dc:creator>
  <cp:lastModifiedBy>USER</cp:lastModifiedBy>
  <cp:revision>93</cp:revision>
  <dcterms:created xsi:type="dcterms:W3CDTF">2021-08-05T06:48:49Z</dcterms:created>
  <dcterms:modified xsi:type="dcterms:W3CDTF">2021-09-08T12:34:45Z</dcterms:modified>
</cp:coreProperties>
</file>