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 bookmarkIdSeed="3">
  <p:sldMasterIdLst>
    <p:sldMasterId id="2147483658" r:id="rId1"/>
  </p:sldMasterIdLst>
  <p:notesMasterIdLst>
    <p:notesMasterId r:id="rId30"/>
  </p:notesMasterIdLst>
  <p:sldIdLst>
    <p:sldId id="295" r:id="rId2"/>
    <p:sldId id="296" r:id="rId3"/>
    <p:sldId id="257" r:id="rId4"/>
    <p:sldId id="298" r:id="rId5"/>
    <p:sldId id="297" r:id="rId6"/>
    <p:sldId id="299" r:id="rId7"/>
    <p:sldId id="300" r:id="rId8"/>
    <p:sldId id="301" r:id="rId9"/>
    <p:sldId id="303" r:id="rId10"/>
    <p:sldId id="306" r:id="rId11"/>
    <p:sldId id="305" r:id="rId12"/>
    <p:sldId id="309" r:id="rId13"/>
    <p:sldId id="314" r:id="rId14"/>
    <p:sldId id="315" r:id="rId15"/>
    <p:sldId id="321" r:id="rId16"/>
    <p:sldId id="322" r:id="rId17"/>
    <p:sldId id="316" r:id="rId18"/>
    <p:sldId id="323" r:id="rId19"/>
    <p:sldId id="324" r:id="rId20"/>
    <p:sldId id="317" r:id="rId21"/>
    <p:sldId id="327" r:id="rId22"/>
    <p:sldId id="326" r:id="rId23"/>
    <p:sldId id="318" r:id="rId24"/>
    <p:sldId id="319" r:id="rId25"/>
    <p:sldId id="328" r:id="rId26"/>
    <p:sldId id="331" r:id="rId27"/>
    <p:sldId id="313" r:id="rId28"/>
    <p:sldId id="311" r:id="rId29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31"/>
    </p:embeddedFont>
    <p:embeddedFont>
      <p:font typeface="Playfair Display" panose="020B0604020202020204" charset="0"/>
      <p:regular r:id="rId32"/>
      <p:bold r:id="rId33"/>
      <p:italic r:id="rId34"/>
      <p:boldItalic r:id="rId35"/>
    </p:embeddedFont>
    <p:embeddedFont>
      <p:font typeface="PT Serif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660066"/>
    <a:srgbClr val="EFA3E6"/>
    <a:srgbClr val="47CDCA"/>
    <a:srgbClr val="B2E8E7"/>
    <a:srgbClr val="EE0000"/>
    <a:srgbClr val="AFE7E6"/>
    <a:srgbClr val="D5F3F2"/>
    <a:srgbClr val="01BFBF"/>
    <a:srgbClr val="A9CE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B1EF8C-80D7-432A-8A8E-BE115640C814}">
  <a:tblStyle styleId="{71B1EF8C-80D7-432A-8A8E-BE115640C8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E8E6813-FC1B-481F-AC74-7B53D04BDA1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4" autoAdjust="0"/>
    <p:restoredTop sz="94660"/>
  </p:normalViewPr>
  <p:slideViewPr>
    <p:cSldViewPr snapToGrid="0">
      <p:cViewPr varScale="1">
        <p:scale>
          <a:sx n="89" d="100"/>
          <a:sy n="89" d="100"/>
        </p:scale>
        <p:origin x="4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32913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2523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07054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b679f01142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b679f01142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6423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b679f01142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b679f01142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742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619700" y="1583344"/>
            <a:ext cx="5904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619700" y="2840060"/>
            <a:ext cx="5904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Playfair Display"/>
              <a:buNone/>
              <a:defRPr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Playfair Display"/>
              <a:buNone/>
              <a:defRPr sz="3000"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Playfair Display"/>
              <a:buNone/>
              <a:defRPr sz="3000"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Playfair Display"/>
              <a:buNone/>
              <a:defRPr sz="3000"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Playfair Display"/>
              <a:buNone/>
              <a:defRPr sz="3000"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Playfair Display"/>
              <a:buNone/>
              <a:defRPr sz="3000"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Playfair Display"/>
              <a:buNone/>
              <a:defRPr sz="3000"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Playfair Display"/>
              <a:buNone/>
              <a:defRPr sz="3000"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Playfair Display"/>
              <a:buNone/>
              <a:defRPr sz="3000"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4297650" y="441983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88955" y="338306"/>
            <a:ext cx="8366100" cy="7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highlight>
                  <a:srgbClr val="F3F3F3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970212" y="1200150"/>
            <a:ext cx="34965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4677288" y="1200150"/>
            <a:ext cx="34965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4297650" y="441983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388955" y="338306"/>
            <a:ext cx="8366100" cy="7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highlight>
                  <a:srgbClr val="F3F3F3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4297650" y="441983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4297650" y="441983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222625" y="226575"/>
            <a:ext cx="8698800" cy="4690200"/>
          </a:xfrm>
          <a:prstGeom prst="rect">
            <a:avLst/>
          </a:prstGeom>
          <a:noFill/>
          <a:ln w="28575" cap="flat" cmpd="sng">
            <a:solidFill>
              <a:srgbClr val="D9D9D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288000" y="288125"/>
            <a:ext cx="8567700" cy="4567200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388955" y="338306"/>
            <a:ext cx="83661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1251600" y="1272975"/>
            <a:ext cx="6640800" cy="30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▣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●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●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4297650" y="441983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buNone/>
              <a:defRPr sz="1100">
                <a:solidFill>
                  <a:schemeClr val="accent3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>
              <a:buNone/>
              <a:defRPr sz="1100">
                <a:solidFill>
                  <a:schemeClr val="accent3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>
              <a:buNone/>
              <a:defRPr sz="1100">
                <a:solidFill>
                  <a:schemeClr val="accent3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>
              <a:buNone/>
              <a:defRPr sz="1100">
                <a:solidFill>
                  <a:schemeClr val="accent3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>
              <a:buNone/>
              <a:defRPr sz="1100">
                <a:solidFill>
                  <a:schemeClr val="accent3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>
              <a:buNone/>
              <a:defRPr sz="1100">
                <a:solidFill>
                  <a:schemeClr val="accent3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>
              <a:buNone/>
              <a:defRPr sz="1100">
                <a:solidFill>
                  <a:schemeClr val="accent3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>
              <a:buNone/>
              <a:defRPr sz="1100">
                <a:solidFill>
                  <a:schemeClr val="accent3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>
              <a:buNone/>
              <a:defRPr sz="1100">
                <a:solidFill>
                  <a:schemeClr val="accent3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6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74.png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366486-C06D-402F-A70C-166531A6AA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465" y="1733581"/>
            <a:ext cx="8187070" cy="1333566"/>
          </a:xfrm>
        </p:spPr>
        <p:txBody>
          <a:bodyPr/>
          <a:lstStyle/>
          <a:p>
            <a:r>
              <a:rPr lang="es-ES" sz="2000" b="1" dirty="0">
                <a:latin typeface="+mj-lt"/>
              </a:rPr>
              <a:t>“Aislamiento y caracterización de bacterias ácido lácticas en dos variedades de cacao (mucílago), Nacional y CCN-51, para la bioconservación de papaya (</a:t>
            </a:r>
            <a:r>
              <a:rPr lang="es-ES" sz="2000" i="1" dirty="0">
                <a:latin typeface="+mj-lt"/>
              </a:rPr>
              <a:t>Carica papaya</a:t>
            </a:r>
            <a:r>
              <a:rPr lang="es-ES" sz="2000" b="1" dirty="0">
                <a:latin typeface="+mj-lt"/>
              </a:rPr>
              <a:t>) y naranjilla (</a:t>
            </a:r>
            <a:r>
              <a:rPr lang="es-ES" sz="2000" i="1" dirty="0" err="1">
                <a:latin typeface="+mj-lt"/>
              </a:rPr>
              <a:t>Solanum</a:t>
            </a:r>
            <a:r>
              <a:rPr lang="es-ES" sz="2000" i="1" dirty="0">
                <a:latin typeface="+mj-lt"/>
              </a:rPr>
              <a:t> </a:t>
            </a:r>
            <a:r>
              <a:rPr lang="es-ES" sz="2000" i="1" dirty="0" err="1">
                <a:latin typeface="+mj-lt"/>
              </a:rPr>
              <a:t>quitoense</a:t>
            </a:r>
            <a:r>
              <a:rPr lang="es-ES" sz="2000" b="1" dirty="0">
                <a:latin typeface="+mj-lt"/>
              </a:rPr>
              <a:t>)”</a:t>
            </a:r>
            <a:endParaRPr lang="es-EC" sz="2000" b="1" dirty="0">
              <a:latin typeface="+mj-lt"/>
            </a:endParaRPr>
          </a:p>
        </p:txBody>
      </p:sp>
      <p:pic>
        <p:nvPicPr>
          <p:cNvPr id="1026" name="Picture 2" descr="ESPE SD - Ingeniería en Biotecnología - Home | Facebook">
            <a:extLst>
              <a:ext uri="{FF2B5EF4-FFF2-40B4-BE49-F238E27FC236}">
                <a16:creationId xmlns:a16="http://schemas.microsoft.com/office/drawing/2014/main" id="{448C23FC-B3EA-4DFE-9BA7-965748EF1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t="4084" r="2193"/>
          <a:stretch/>
        </p:blipFill>
        <p:spPr bwMode="auto">
          <a:xfrm>
            <a:off x="7045079" y="485960"/>
            <a:ext cx="958442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3D46608-394B-4EA4-9420-873BAEB779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79" y="485960"/>
            <a:ext cx="5177290" cy="972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33AF959-2C5B-4D05-9C56-35A7EC48B788}"/>
              </a:ext>
            </a:extLst>
          </p:cNvPr>
          <p:cNvSpPr txBox="1"/>
          <p:nvPr/>
        </p:nvSpPr>
        <p:spPr>
          <a:xfrm>
            <a:off x="2069450" y="3223045"/>
            <a:ext cx="5005100" cy="1434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600" b="1" i="1" dirty="0">
                <a:solidFill>
                  <a:schemeClr val="accent3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Autora: </a:t>
            </a:r>
            <a:r>
              <a:rPr lang="es-EC" sz="1600" i="1" dirty="0">
                <a:solidFill>
                  <a:schemeClr val="accent3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López Paredes, Josselyn Mishell</a:t>
            </a:r>
            <a:endParaRPr lang="es-EC" sz="1600" dirty="0">
              <a:solidFill>
                <a:schemeClr val="accent3">
                  <a:lumMod val="10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600" b="1" i="1" dirty="0">
                <a:solidFill>
                  <a:schemeClr val="accent3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Directora: </a:t>
            </a:r>
            <a:r>
              <a:rPr lang="es-EC" sz="1600" i="1" dirty="0">
                <a:solidFill>
                  <a:schemeClr val="accent3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PhD. Sánchez Llaguno, Sungey Naynee</a:t>
            </a:r>
            <a:endParaRPr lang="es-EC" sz="1600" dirty="0">
              <a:solidFill>
                <a:schemeClr val="accent3">
                  <a:lumMod val="10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600" i="1" dirty="0">
                <a:solidFill>
                  <a:schemeClr val="accent3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Santo Domingo</a:t>
            </a:r>
            <a:endParaRPr lang="es-EC" sz="1600" dirty="0">
              <a:solidFill>
                <a:schemeClr val="accent3">
                  <a:lumMod val="10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600" i="1" dirty="0">
                <a:solidFill>
                  <a:schemeClr val="accent3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endParaRPr lang="es-EC" sz="1600" dirty="0">
              <a:solidFill>
                <a:schemeClr val="accent3">
                  <a:lumMod val="10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78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DBBBAAA-C1D8-40BE-AB30-AD7AF3960C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9" t="24962" r="25914" b="26884"/>
          <a:stretch/>
        </p:blipFill>
        <p:spPr>
          <a:xfrm>
            <a:off x="5466188" y="1244024"/>
            <a:ext cx="1368641" cy="131101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CFCC69A-9B1D-4AF5-8FE1-667146783C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02" t="13140" b="3781"/>
          <a:stretch/>
        </p:blipFill>
        <p:spPr>
          <a:xfrm>
            <a:off x="7375911" y="1263443"/>
            <a:ext cx="1295518" cy="129159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C4AC7AE-9410-4280-8AC3-DEBE4BB2A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467" y="2746322"/>
            <a:ext cx="864000" cy="1152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7CB1CFC-7A9D-4BB6-95FB-B4782D9AA3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367" b="22197"/>
          <a:stretch/>
        </p:blipFill>
        <p:spPr>
          <a:xfrm>
            <a:off x="464604" y="2620069"/>
            <a:ext cx="1409846" cy="128645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C809CD9-A90E-4CC2-91CC-E7112E5A4B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5537" y="2717915"/>
            <a:ext cx="906611" cy="120881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A069DC2-B023-40EC-A4A6-972DDD31EE0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254" r="39497" b="32475"/>
          <a:stretch/>
        </p:blipFill>
        <p:spPr>
          <a:xfrm>
            <a:off x="1574636" y="3957989"/>
            <a:ext cx="296576" cy="8280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BD0FAC4-8A58-4274-A1AC-E3FF8E24CA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606" t="9367"/>
          <a:stretch/>
        </p:blipFill>
        <p:spPr>
          <a:xfrm>
            <a:off x="698451" y="771511"/>
            <a:ext cx="1697170" cy="130511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8AEC2CA-B492-4C5E-85A9-CB0CEBFD70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189" t="6383" r="32516" b="26092"/>
          <a:stretch/>
        </p:blipFill>
        <p:spPr>
          <a:xfrm>
            <a:off x="1078920" y="3957989"/>
            <a:ext cx="370577" cy="82800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978C5D02-D17E-48A7-B55D-4B5FC5906589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39"/>
          <a:stretch/>
        </p:blipFill>
        <p:spPr bwMode="auto">
          <a:xfrm>
            <a:off x="6252475" y="3447288"/>
            <a:ext cx="1812605" cy="9174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18" name="Imagen 11">
            <a:extLst>
              <a:ext uri="{FF2B5EF4-FFF2-40B4-BE49-F238E27FC236}">
                <a16:creationId xmlns:a16="http://schemas.microsoft.com/office/drawing/2014/main" id="{89D0FA7B-C104-41B2-8684-77E45847F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73"/>
          <a:stretch>
            <a:fillRect/>
          </a:stretch>
        </p:blipFill>
        <p:spPr bwMode="auto">
          <a:xfrm rot="-5400000">
            <a:off x="5406346" y="2836560"/>
            <a:ext cx="1191518" cy="105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Imagen 10">
            <a:extLst>
              <a:ext uri="{FF2B5EF4-FFF2-40B4-BE49-F238E27FC236}">
                <a16:creationId xmlns:a16="http://schemas.microsoft.com/office/drawing/2014/main" id="{8D300A26-7603-44EF-A8F1-A99C84CFE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653445" y="2931382"/>
            <a:ext cx="1307465" cy="9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0DE5E595-6944-4FCD-BA92-34D0839C15F0}"/>
              </a:ext>
            </a:extLst>
          </p:cNvPr>
          <p:cNvSpPr txBox="1"/>
          <p:nvPr/>
        </p:nvSpPr>
        <p:spPr>
          <a:xfrm>
            <a:off x="269356" y="347997"/>
            <a:ext cx="26631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600" b="1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s-EC" dirty="0"/>
              <a:t>SOLUCIÓN BACTERIANA 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6993D5C-AC0B-497F-9236-46E2FE74A458}"/>
              </a:ext>
            </a:extLst>
          </p:cNvPr>
          <p:cNvSpPr txBox="1"/>
          <p:nvPr/>
        </p:nvSpPr>
        <p:spPr>
          <a:xfrm>
            <a:off x="2440505" y="858368"/>
            <a:ext cx="18120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050" dirty="0">
                <a:latin typeface="Arial" panose="020B0604020202020204" pitchFamily="34" charset="0"/>
              </a:rPr>
              <a:t>C</a:t>
            </a:r>
            <a:r>
              <a:rPr lang="es-EC" sz="105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aldo MRS </a:t>
            </a:r>
          </a:p>
          <a:p>
            <a:pPr algn="ctr"/>
            <a:r>
              <a:rPr lang="es-EC" sz="105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24 horas a 37ºC </a:t>
            </a:r>
            <a:endParaRPr lang="es-EC" sz="1050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722F8181-1BBF-4A9E-A219-475380F83C49}"/>
              </a:ext>
            </a:extLst>
          </p:cNvPr>
          <p:cNvSpPr txBox="1"/>
          <p:nvPr/>
        </p:nvSpPr>
        <p:spPr>
          <a:xfrm>
            <a:off x="2603772" y="1509130"/>
            <a:ext cx="1561234" cy="252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050" dirty="0"/>
              <a:t>A</a:t>
            </a:r>
            <a:r>
              <a:rPr lang="es-EC" sz="1050" b="0" i="0" u="none" strike="noStrike" baseline="0" dirty="0">
                <a:solidFill>
                  <a:srgbClr val="000000"/>
                </a:solidFill>
              </a:rPr>
              <a:t>bsorbancia a 600 nm </a:t>
            </a:r>
            <a:endParaRPr lang="es-EC" sz="1050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164DD760-D82C-4F18-A767-E980CB4720FB}"/>
              </a:ext>
            </a:extLst>
          </p:cNvPr>
          <p:cNvSpPr txBox="1"/>
          <p:nvPr/>
        </p:nvSpPr>
        <p:spPr>
          <a:xfrm>
            <a:off x="2265615" y="4273703"/>
            <a:ext cx="2121168" cy="430887"/>
          </a:xfrm>
          <a:prstGeom prst="rect">
            <a:avLst/>
          </a:prstGeom>
          <a:noFill/>
          <a:ln>
            <a:solidFill>
              <a:srgbClr val="47CDC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050" dirty="0">
                <a:latin typeface="Arial" panose="020B0604020202020204" pitchFamily="34" charset="0"/>
              </a:rPr>
              <a:t>T</a:t>
            </a:r>
            <a:r>
              <a:rPr lang="es-EC" sz="105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ampón de ácido cítrico-citrato de sodio (pH 3,8: 0,1M) </a:t>
            </a:r>
            <a:endParaRPr lang="es-EC" sz="900" dirty="0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2928ED43-A080-450D-AAF2-2622DD89AB0D}"/>
              </a:ext>
            </a:extLst>
          </p:cNvPr>
          <p:cNvSpPr txBox="1"/>
          <p:nvPr/>
        </p:nvSpPr>
        <p:spPr>
          <a:xfrm>
            <a:off x="269356" y="4156545"/>
            <a:ext cx="8284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050" b="0" i="0" u="none" strike="noStrike" baseline="0" dirty="0">
                <a:solidFill>
                  <a:srgbClr val="000000"/>
                </a:solidFill>
              </a:rPr>
              <a:t>10000 rpm </a:t>
            </a:r>
          </a:p>
          <a:p>
            <a:pPr algn="ctr"/>
            <a:r>
              <a:rPr lang="es-EC" sz="1050" b="0" i="0" u="none" strike="noStrike" baseline="0" dirty="0">
                <a:solidFill>
                  <a:srgbClr val="000000"/>
                </a:solidFill>
              </a:rPr>
              <a:t>15 min </a:t>
            </a:r>
            <a:endParaRPr lang="es-EC" sz="105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31D5BA8-CF3A-4375-A9FC-1C7B17C6D982}"/>
              </a:ext>
            </a:extLst>
          </p:cNvPr>
          <p:cNvSpPr txBox="1"/>
          <p:nvPr/>
        </p:nvSpPr>
        <p:spPr>
          <a:xfrm>
            <a:off x="7622138" y="885882"/>
            <a:ext cx="12308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05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Ácido cítrico 2% </a:t>
            </a:r>
            <a:endParaRPr lang="es-EC" sz="105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CA530EA-2147-4CF3-88E5-57B642C5FE79}"/>
              </a:ext>
            </a:extLst>
          </p:cNvPr>
          <p:cNvSpPr txBox="1"/>
          <p:nvPr/>
        </p:nvSpPr>
        <p:spPr>
          <a:xfrm>
            <a:off x="6088133" y="4380005"/>
            <a:ext cx="2141287" cy="415498"/>
          </a:xfrm>
          <a:prstGeom prst="rect">
            <a:avLst/>
          </a:prstGeom>
          <a:noFill/>
          <a:ln>
            <a:solidFill>
              <a:srgbClr val="47CDCA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050">
                <a:latin typeface="Arial" panose="020B0604020202020204" pitchFamily="34" charset="0"/>
              </a:defRPr>
            </a:lvl1pPr>
          </a:lstStyle>
          <a:p>
            <a:r>
              <a:rPr lang="es-ES" dirty="0"/>
              <a:t>10 días </a:t>
            </a:r>
          </a:p>
          <a:p>
            <a:r>
              <a:rPr lang="es-ES" dirty="0"/>
              <a:t>Refrigeración y sin refrigeración. </a:t>
            </a:r>
            <a:endParaRPr lang="es-EC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877FFB0-C9BE-43B6-8F04-1BFB63A00205}"/>
              </a:ext>
            </a:extLst>
          </p:cNvPr>
          <p:cNvSpPr txBox="1"/>
          <p:nvPr/>
        </p:nvSpPr>
        <p:spPr>
          <a:xfrm>
            <a:off x="6654739" y="347997"/>
            <a:ext cx="23050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600" b="1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s-EC" dirty="0"/>
              <a:t>BIOCONSERVACIÓN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FE60252-1F19-45C1-92EF-6023CBA607F9}"/>
              </a:ext>
            </a:extLst>
          </p:cNvPr>
          <p:cNvSpPr txBox="1"/>
          <p:nvPr/>
        </p:nvSpPr>
        <p:spPr>
          <a:xfrm>
            <a:off x="5118434" y="842302"/>
            <a:ext cx="2240145" cy="307777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Desinfección de las frutas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F1F59C0-0BBB-4F32-913B-00747BFC3EA5}"/>
              </a:ext>
            </a:extLst>
          </p:cNvPr>
          <p:cNvSpPr txBox="1"/>
          <p:nvPr/>
        </p:nvSpPr>
        <p:spPr>
          <a:xfrm>
            <a:off x="496361" y="2204092"/>
            <a:ext cx="1409847" cy="307777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Centrifugación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96053B4-F007-4B66-889B-D9C9F0F3DBDC}"/>
              </a:ext>
            </a:extLst>
          </p:cNvPr>
          <p:cNvSpPr txBox="1"/>
          <p:nvPr/>
        </p:nvSpPr>
        <p:spPr>
          <a:xfrm>
            <a:off x="2155152" y="2188731"/>
            <a:ext cx="2325263" cy="307777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Preparación</a:t>
            </a:r>
          </a:p>
        </p:txBody>
      </p:sp>
      <p:sp>
        <p:nvSpPr>
          <p:cNvPr id="33" name="Flecha: a la derecha con bandas 32">
            <a:extLst>
              <a:ext uri="{FF2B5EF4-FFF2-40B4-BE49-F238E27FC236}">
                <a16:creationId xmlns:a16="http://schemas.microsoft.com/office/drawing/2014/main" id="{C3895A93-CC1B-461A-985A-EEA4262AF799}"/>
              </a:ext>
            </a:extLst>
          </p:cNvPr>
          <p:cNvSpPr/>
          <p:nvPr/>
        </p:nvSpPr>
        <p:spPr>
          <a:xfrm>
            <a:off x="4451422" y="3070697"/>
            <a:ext cx="864000" cy="430888"/>
          </a:xfrm>
          <a:prstGeom prst="striped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8577838-3BB1-4842-9151-9D8695C989AA}"/>
              </a:ext>
            </a:extLst>
          </p:cNvPr>
          <p:cNvSpPr txBox="1"/>
          <p:nvPr/>
        </p:nvSpPr>
        <p:spPr>
          <a:xfrm>
            <a:off x="3326199" y="3879179"/>
            <a:ext cx="97453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0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10</a:t>
            </a:r>
            <a:r>
              <a:rPr lang="es-EC" sz="1050" baseline="30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10 </a:t>
            </a:r>
            <a:r>
              <a:rPr lang="es-EC" sz="10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UFC/ml</a:t>
            </a:r>
            <a:endParaRPr lang="es-EC" sz="1050" dirty="0"/>
          </a:p>
        </p:txBody>
      </p:sp>
    </p:spTree>
    <p:extLst>
      <p:ext uri="{BB962C8B-B14F-4D97-AF65-F5344CB8AC3E}">
        <p14:creationId xmlns:p14="http://schemas.microsoft.com/office/powerpoint/2010/main" val="2109901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FC5C81C-0A1D-4E2A-97ED-2BE028214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560742" y="1500039"/>
            <a:ext cx="1080000" cy="144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7999896-5667-4CA8-B7E1-EA65B350C5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354"/>
          <a:stretch/>
        </p:blipFill>
        <p:spPr>
          <a:xfrm>
            <a:off x="6290438" y="1517753"/>
            <a:ext cx="1154085" cy="137945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ED7C600-EEC9-48D8-BF71-3A15C8C428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29"/>
          <a:stretch/>
        </p:blipFill>
        <p:spPr>
          <a:xfrm>
            <a:off x="6840742" y="3459581"/>
            <a:ext cx="1080000" cy="130710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E38C878-B663-4B2C-B809-AC785B4B66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591"/>
          <a:stretch/>
        </p:blipFill>
        <p:spPr>
          <a:xfrm>
            <a:off x="1036150" y="1519269"/>
            <a:ext cx="1080000" cy="13450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7A08BD4-2C14-4DFE-A243-0AF1A69BB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1999" y="1484908"/>
            <a:ext cx="1080000" cy="1440000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A8591187-5880-43E6-9BA0-8C22547C51A7}"/>
              </a:ext>
            </a:extLst>
          </p:cNvPr>
          <p:cNvSpPr txBox="1"/>
          <p:nvPr/>
        </p:nvSpPr>
        <p:spPr>
          <a:xfrm>
            <a:off x="3056767" y="327185"/>
            <a:ext cx="31455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600" b="1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s-EC" dirty="0"/>
              <a:t>VARIABLES EVALUADAS 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35EDB21-EF59-4BCD-9178-213A52FEEBCB}"/>
              </a:ext>
            </a:extLst>
          </p:cNvPr>
          <p:cNvSpPr txBox="1"/>
          <p:nvPr/>
        </p:nvSpPr>
        <p:spPr>
          <a:xfrm>
            <a:off x="401871" y="754107"/>
            <a:ext cx="2348558" cy="307777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s-EC" b="1" dirty="0"/>
              <a:t>pH 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D055982-23DD-4E71-B15F-AEDC10FBE74A}"/>
              </a:ext>
            </a:extLst>
          </p:cNvPr>
          <p:cNvSpPr txBox="1"/>
          <p:nvPr/>
        </p:nvSpPr>
        <p:spPr>
          <a:xfrm>
            <a:off x="782069" y="1149547"/>
            <a:ext cx="1642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Norma INEN 389</a:t>
            </a:r>
            <a:endParaRPr lang="es-EC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D9DDD19-4F56-47B5-8816-85720F10AA8C}"/>
              </a:ext>
            </a:extLst>
          </p:cNvPr>
          <p:cNvSpPr txBox="1"/>
          <p:nvPr/>
        </p:nvSpPr>
        <p:spPr>
          <a:xfrm>
            <a:off x="3459984" y="751341"/>
            <a:ext cx="2353593" cy="307777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s-EC" b="1" dirty="0"/>
              <a:t>Acidez titulable 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9229ABB-A8B4-4D77-B67D-9120DCE21A9F}"/>
              </a:ext>
            </a:extLst>
          </p:cNvPr>
          <p:cNvSpPr txBox="1"/>
          <p:nvPr/>
        </p:nvSpPr>
        <p:spPr>
          <a:xfrm>
            <a:off x="3750621" y="1155146"/>
            <a:ext cx="1642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Arial" panose="020B0604020202020204" pitchFamily="34" charset="0"/>
              </a:rPr>
              <a:t>N</a:t>
            </a:r>
            <a:r>
              <a:rPr lang="es-EC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orma INEN 381 </a:t>
            </a:r>
            <a:endParaRPr lang="es-EC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B885046-5A52-4E5C-AB90-B20C1C5708B1}"/>
              </a:ext>
            </a:extLst>
          </p:cNvPr>
          <p:cNvSpPr txBox="1"/>
          <p:nvPr/>
        </p:nvSpPr>
        <p:spPr>
          <a:xfrm>
            <a:off x="6393571" y="751341"/>
            <a:ext cx="2348558" cy="307777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s-EC" b="1" dirty="0"/>
              <a:t>Sólidos solubles 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A64B70BD-3E33-4EE2-9381-0BB9F31DFD01}"/>
              </a:ext>
            </a:extLst>
          </p:cNvPr>
          <p:cNvSpPr txBox="1"/>
          <p:nvPr/>
        </p:nvSpPr>
        <p:spPr>
          <a:xfrm>
            <a:off x="6929592" y="1149547"/>
            <a:ext cx="14287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Refractómetro</a:t>
            </a:r>
            <a:endParaRPr lang="es-EC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E2645EBD-A09A-4BA7-93BB-98E182C293E8}"/>
              </a:ext>
            </a:extLst>
          </p:cNvPr>
          <p:cNvSpPr txBox="1"/>
          <p:nvPr/>
        </p:nvSpPr>
        <p:spPr>
          <a:xfrm>
            <a:off x="1223258" y="3378400"/>
            <a:ext cx="2359379" cy="307777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s-EC" b="1" dirty="0"/>
              <a:t>Pérdida de peso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128AC585-134C-4DA7-A29C-732603F39CD8}"/>
                  </a:ext>
                </a:extLst>
              </p:cNvPr>
              <p:cNvSpPr txBox="1"/>
              <p:nvPr/>
            </p:nvSpPr>
            <p:spPr>
              <a:xfrm>
                <a:off x="515924" y="3994870"/>
                <a:ext cx="3474720" cy="4438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05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EC" sz="1050" i="0">
                          <a:latin typeface="Cambria Math" panose="02040503050406030204" pitchFamily="18" charset="0"/>
                        </a:rPr>
                        <m:t>é</m:t>
                      </m:r>
                      <m:r>
                        <a:rPr lang="es-EC" sz="1050" i="1">
                          <a:latin typeface="Cambria Math" panose="02040503050406030204" pitchFamily="18" charset="0"/>
                        </a:rPr>
                        <m:t>𝑟𝑑𝑖𝑑𝑎</m:t>
                      </m:r>
                      <m:r>
                        <a:rPr lang="es-EC" sz="105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050" i="1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EC" sz="105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050" i="1">
                          <a:latin typeface="Cambria Math" panose="02040503050406030204" pitchFamily="18" charset="0"/>
                        </a:rPr>
                        <m:t>𝑝𝑒𝑠𝑜</m:t>
                      </m:r>
                      <m:r>
                        <a:rPr lang="es-EC" sz="1050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EC" sz="105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050" i="0"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</m:d>
                      <m:r>
                        <a:rPr lang="es-EC" sz="105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05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050" i="1">
                              <a:latin typeface="Cambria Math" panose="02040503050406030204" pitchFamily="18" charset="0"/>
                            </a:rPr>
                            <m:t>𝑃𝑒𝑠𝑜</m:t>
                          </m:r>
                          <m:r>
                            <a:rPr lang="es-EC" sz="105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050" i="1">
                              <a:latin typeface="Cambria Math" panose="02040503050406030204" pitchFamily="18" charset="0"/>
                            </a:rPr>
                            <m:t>𝑖𝑛𝑖𝑐𝑖𝑎𝑙</m:t>
                          </m:r>
                          <m:r>
                            <a:rPr lang="es-EC" sz="105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C" sz="1050" i="1">
                              <a:latin typeface="Cambria Math" panose="02040503050406030204" pitchFamily="18" charset="0"/>
                            </a:rPr>
                            <m:t>𝑃𝑒𝑠𝑜</m:t>
                          </m:r>
                          <m:r>
                            <a:rPr lang="es-EC" sz="105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050" i="1">
                              <a:latin typeface="Cambria Math" panose="02040503050406030204" pitchFamily="18" charset="0"/>
                            </a:rPr>
                            <m:t>𝑓𝑖𝑛𝑎𝑙</m:t>
                          </m:r>
                        </m:num>
                        <m:den>
                          <m:r>
                            <a:rPr lang="es-EC" sz="1050" i="1">
                              <a:latin typeface="Cambria Math" panose="02040503050406030204" pitchFamily="18" charset="0"/>
                            </a:rPr>
                            <m:t>𝑃𝑒𝑠𝑜</m:t>
                          </m:r>
                          <m:r>
                            <a:rPr lang="es-EC" sz="105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050" i="1">
                              <a:latin typeface="Cambria Math" panose="02040503050406030204" pitchFamily="18" charset="0"/>
                            </a:rPr>
                            <m:t>𝑓𝑖𝑛𝑎𝑙</m:t>
                          </m:r>
                        </m:den>
                      </m:f>
                      <m:r>
                        <a:rPr lang="es-EC" sz="1050" i="0">
                          <a:latin typeface="Cambria Math" panose="02040503050406030204" pitchFamily="18" charset="0"/>
                        </a:rPr>
                        <m:t>∗100</m:t>
                      </m:r>
                    </m:oMath>
                  </m:oMathPara>
                </a14:m>
                <a:endParaRPr lang="es-EC" sz="1050" dirty="0">
                  <a:latin typeface="+mn-lt"/>
                </a:endParaRPr>
              </a:p>
            </p:txBody>
          </p:sp>
        </mc:Choice>
        <mc:Fallback xmlns="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128AC585-134C-4DA7-A29C-732603F39C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924" y="3994870"/>
                <a:ext cx="3474720" cy="443839"/>
              </a:xfrm>
              <a:prstGeom prst="rect">
                <a:avLst/>
              </a:prstGeom>
              <a:blipFill>
                <a:blip r:embed="rId7"/>
                <a:stretch>
                  <a:fillRect b="-137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uadroTexto 46">
            <a:extLst>
              <a:ext uri="{FF2B5EF4-FFF2-40B4-BE49-F238E27FC236}">
                <a16:creationId xmlns:a16="http://schemas.microsoft.com/office/drawing/2014/main" id="{DEFFA0D1-FE5F-41A5-A3D5-8A22B2995649}"/>
              </a:ext>
            </a:extLst>
          </p:cNvPr>
          <p:cNvSpPr txBox="1"/>
          <p:nvPr/>
        </p:nvSpPr>
        <p:spPr>
          <a:xfrm>
            <a:off x="5009981" y="3048028"/>
            <a:ext cx="3611945" cy="307777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s-EC" b="1" dirty="0"/>
              <a:t>Recuento de poblaciones microbianas 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8691A392-BFD1-47A2-987E-F0C91D04E302}"/>
              </a:ext>
            </a:extLst>
          </p:cNvPr>
          <p:cNvSpPr txBox="1"/>
          <p:nvPr/>
        </p:nvSpPr>
        <p:spPr>
          <a:xfrm>
            <a:off x="5760108" y="3840981"/>
            <a:ext cx="8843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Petrifilm</a:t>
            </a:r>
            <a:endParaRPr lang="es-EC" dirty="0"/>
          </a:p>
        </p:txBody>
      </p:sp>
      <p:sp>
        <p:nvSpPr>
          <p:cNvPr id="52" name="Flecha: curvada hacia la derecha 51">
            <a:extLst>
              <a:ext uri="{FF2B5EF4-FFF2-40B4-BE49-F238E27FC236}">
                <a16:creationId xmlns:a16="http://schemas.microsoft.com/office/drawing/2014/main" id="{A246D7BC-EE36-4A9C-98C3-914A803EB87A}"/>
              </a:ext>
            </a:extLst>
          </p:cNvPr>
          <p:cNvSpPr/>
          <p:nvPr/>
        </p:nvSpPr>
        <p:spPr>
          <a:xfrm>
            <a:off x="485421" y="1303434"/>
            <a:ext cx="256032" cy="735677"/>
          </a:xfrm>
          <a:prstGeom prst="curved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53" name="Flecha: curvada hacia la derecha 52">
            <a:extLst>
              <a:ext uri="{FF2B5EF4-FFF2-40B4-BE49-F238E27FC236}">
                <a16:creationId xmlns:a16="http://schemas.microsoft.com/office/drawing/2014/main" id="{81343D9D-0082-4E80-9581-66CFE430216E}"/>
              </a:ext>
            </a:extLst>
          </p:cNvPr>
          <p:cNvSpPr/>
          <p:nvPr/>
        </p:nvSpPr>
        <p:spPr>
          <a:xfrm>
            <a:off x="3459984" y="1286392"/>
            <a:ext cx="256032" cy="735677"/>
          </a:xfrm>
          <a:prstGeom prst="curved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54" name="Flecha: curvada hacia la derecha 53">
            <a:extLst>
              <a:ext uri="{FF2B5EF4-FFF2-40B4-BE49-F238E27FC236}">
                <a16:creationId xmlns:a16="http://schemas.microsoft.com/office/drawing/2014/main" id="{E452D14E-326E-4F0F-81CD-2CBC5AD3A652}"/>
              </a:ext>
            </a:extLst>
          </p:cNvPr>
          <p:cNvSpPr/>
          <p:nvPr/>
        </p:nvSpPr>
        <p:spPr>
          <a:xfrm>
            <a:off x="5946271" y="1151430"/>
            <a:ext cx="256032" cy="735677"/>
          </a:xfrm>
          <a:prstGeom prst="curved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55" name="Flecha: curvada hacia la derecha 54">
            <a:extLst>
              <a:ext uri="{FF2B5EF4-FFF2-40B4-BE49-F238E27FC236}">
                <a16:creationId xmlns:a16="http://schemas.microsoft.com/office/drawing/2014/main" id="{40D6166C-72E8-4882-85F6-531FFE2D2530}"/>
              </a:ext>
            </a:extLst>
          </p:cNvPr>
          <p:cNvSpPr/>
          <p:nvPr/>
        </p:nvSpPr>
        <p:spPr>
          <a:xfrm rot="20059349">
            <a:off x="5154734" y="3487316"/>
            <a:ext cx="384680" cy="755803"/>
          </a:xfrm>
          <a:prstGeom prst="curved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57" name="Flecha: curvada hacia la derecha 56">
            <a:extLst>
              <a:ext uri="{FF2B5EF4-FFF2-40B4-BE49-F238E27FC236}">
                <a16:creationId xmlns:a16="http://schemas.microsoft.com/office/drawing/2014/main" id="{4F26A470-C6DD-436F-B9A3-1E89700DF54D}"/>
              </a:ext>
            </a:extLst>
          </p:cNvPr>
          <p:cNvSpPr/>
          <p:nvPr/>
        </p:nvSpPr>
        <p:spPr>
          <a:xfrm rot="1874948">
            <a:off x="700649" y="3374158"/>
            <a:ext cx="251538" cy="646416"/>
          </a:xfrm>
          <a:prstGeom prst="curved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024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0C6933D-BD44-4189-8124-7B2E3811C2F8}"/>
              </a:ext>
            </a:extLst>
          </p:cNvPr>
          <p:cNvSpPr txBox="1"/>
          <p:nvPr/>
        </p:nvSpPr>
        <p:spPr>
          <a:xfrm>
            <a:off x="1215356" y="313271"/>
            <a:ext cx="6713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solidFill>
                  <a:schemeClr val="bg1">
                    <a:lumMod val="50000"/>
                  </a:schemeClr>
                </a:solidFill>
              </a:rPr>
              <a:t>RESULTADOS Y DISCUSIONES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0691492F-5456-4BDD-96A5-EA618DB035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788313"/>
              </p:ext>
            </p:extLst>
          </p:nvPr>
        </p:nvGraphicFramePr>
        <p:xfrm>
          <a:off x="1215356" y="1878090"/>
          <a:ext cx="5405580" cy="1743394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023303">
                  <a:extLst>
                    <a:ext uri="{9D8B030D-6E8A-4147-A177-3AD203B41FA5}">
                      <a16:colId xmlns:a16="http://schemas.microsoft.com/office/drawing/2014/main" val="2187487193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548046367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1978287918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308387641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162299957"/>
                    </a:ext>
                  </a:extLst>
                </a:gridCol>
                <a:gridCol w="851677">
                  <a:extLst>
                    <a:ext uri="{9D8B030D-6E8A-4147-A177-3AD203B41FA5}">
                      <a16:colId xmlns:a16="http://schemas.microsoft.com/office/drawing/2014/main" val="3217965391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1" u="none" strike="noStrike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Parámetro analizado</a:t>
                      </a:r>
                      <a:endParaRPr lang="es-EC" sz="14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1" u="none" strike="noStrike" cap="none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Unidad</a:t>
                      </a:r>
                      <a:endParaRPr lang="es-EC" sz="1400" b="1" i="0" u="none" strike="noStrike" cap="non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1" u="none" strike="noStrike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Puro</a:t>
                      </a:r>
                      <a:endParaRPr lang="es-EC" sz="14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1" u="none" strike="noStrike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Fermentado</a:t>
                      </a:r>
                      <a:endParaRPr lang="es-EC" sz="14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18636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1" u="none" strike="noStrike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 </a:t>
                      </a:r>
                      <a:endParaRPr lang="es-EC" sz="14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FE7E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1" u="none" strike="noStrike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 </a:t>
                      </a:r>
                      <a:endParaRPr lang="es-EC" sz="14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FE7E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1" u="none" strike="noStrike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Nacional</a:t>
                      </a:r>
                      <a:endParaRPr lang="es-EC" sz="14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FE7E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1" u="none" strike="noStrike" cap="none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CCN-51</a:t>
                      </a:r>
                      <a:endParaRPr lang="es-EC" sz="1400" b="1" i="0" u="none" strike="noStrike" cap="non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FE7E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1" u="none" strike="noStrike" cap="none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Nacional</a:t>
                      </a:r>
                      <a:endParaRPr lang="es-EC" sz="1400" b="1" i="0" u="none" strike="noStrike" cap="non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FE7E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1" u="none" strike="noStrike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CCN-51</a:t>
                      </a:r>
                      <a:endParaRPr lang="es-EC" sz="14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FE7E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51965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0" u="none" strike="noStrike" cap="none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pH</a:t>
                      </a:r>
                      <a:endParaRPr lang="es-EC" sz="1400" b="0" i="0" u="none" strike="noStrike" cap="non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1" u="none" strike="noStrike" cap="none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 </a:t>
                      </a:r>
                      <a:endParaRPr lang="es-EC" sz="1400" b="1" i="0" u="none" strike="noStrike" cap="non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0" u="none" strike="noStrike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3,69</a:t>
                      </a:r>
                      <a:endParaRPr lang="es-EC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0" u="none" strike="noStrike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3,59</a:t>
                      </a:r>
                      <a:endParaRPr lang="es-EC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0" u="none" strike="noStrike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4,05</a:t>
                      </a:r>
                      <a:endParaRPr lang="es-EC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0" u="none" strike="noStrike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4,03</a:t>
                      </a:r>
                      <a:endParaRPr lang="es-EC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5485138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0" u="none" strike="noStrike" cap="none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Sólidos solubles</a:t>
                      </a:r>
                      <a:endParaRPr lang="es-EC" sz="1400" b="0" i="0" u="none" strike="noStrike" cap="non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AFE7E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0" u="none" strike="noStrike" cap="none" dirty="0" err="1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°Brix</a:t>
                      </a:r>
                      <a:endParaRPr lang="es-EC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AFE7E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0" u="none" strike="noStrike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16,8</a:t>
                      </a:r>
                      <a:endParaRPr lang="es-EC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AFE7E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0" u="none" strike="noStrike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18</a:t>
                      </a:r>
                      <a:endParaRPr lang="es-EC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AFE7E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0" u="none" strike="noStrike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11,3</a:t>
                      </a:r>
                      <a:endParaRPr lang="es-EC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AFE7E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0" u="none" strike="noStrike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15</a:t>
                      </a:r>
                      <a:endParaRPr lang="es-EC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AFE7E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7028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0" u="none" strike="noStrike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Acidez titulable</a:t>
                      </a:r>
                      <a:endParaRPr lang="es-EC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0" u="none" strike="noStrike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%</a:t>
                      </a:r>
                      <a:endParaRPr lang="es-EC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0" u="none" strike="noStrike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1,14</a:t>
                      </a:r>
                      <a:endParaRPr lang="es-EC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0" u="none" strike="noStrike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1,31</a:t>
                      </a:r>
                      <a:endParaRPr lang="es-EC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0" u="none" strike="noStrike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1,86</a:t>
                      </a:r>
                      <a:endParaRPr lang="es-EC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0" u="none" strike="noStrike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1,16</a:t>
                      </a:r>
                      <a:endParaRPr lang="es-EC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4366291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F12888DB-E37C-4D85-8AA3-1B233BA1B67E}"/>
              </a:ext>
            </a:extLst>
          </p:cNvPr>
          <p:cNvSpPr txBox="1"/>
          <p:nvPr/>
        </p:nvSpPr>
        <p:spPr>
          <a:xfrm>
            <a:off x="521666" y="817139"/>
            <a:ext cx="6996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6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algn="l"/>
            <a:r>
              <a:rPr lang="es-ES" altLang="es-EC" dirty="0"/>
              <a:t>CARACTERIZACIÓN FÍSICO-QUÍMICA DEL MUCILAGO DE CACAO</a:t>
            </a:r>
            <a:endParaRPr lang="es-EC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046C1C26-4376-456E-A74B-70BDBE3BBBCD}"/>
              </a:ext>
            </a:extLst>
          </p:cNvPr>
          <p:cNvSpPr/>
          <p:nvPr/>
        </p:nvSpPr>
        <p:spPr>
          <a:xfrm>
            <a:off x="1333500" y="2477629"/>
            <a:ext cx="3390900" cy="2794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Bocadillo: rectángulo con esquinas redondeadas 19">
            <a:extLst>
              <a:ext uri="{FF2B5EF4-FFF2-40B4-BE49-F238E27FC236}">
                <a16:creationId xmlns:a16="http://schemas.microsoft.com/office/drawing/2014/main" id="{360C1D87-BD0F-4B48-895C-E08356471A30}"/>
              </a:ext>
            </a:extLst>
          </p:cNvPr>
          <p:cNvSpPr/>
          <p:nvPr/>
        </p:nvSpPr>
        <p:spPr>
          <a:xfrm>
            <a:off x="6620936" y="1314617"/>
            <a:ext cx="1460500" cy="676457"/>
          </a:xfrm>
          <a:prstGeom prst="wedgeRoundRectCallout">
            <a:avLst>
              <a:gd name="adj1" fmla="val -186920"/>
              <a:gd name="adj2" fmla="val 135719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50" dirty="0">
                <a:solidFill>
                  <a:schemeClr val="tx1"/>
                </a:solidFill>
              </a:rPr>
              <a:t>Nacional 3,7</a:t>
            </a:r>
          </a:p>
          <a:p>
            <a:pPr algn="ctr"/>
            <a:r>
              <a:rPr lang="es-EC" sz="1050" dirty="0">
                <a:solidFill>
                  <a:schemeClr val="tx1"/>
                </a:solidFill>
              </a:rPr>
              <a:t>CCN-51 3,87</a:t>
            </a:r>
          </a:p>
          <a:p>
            <a:pPr algn="ctr"/>
            <a:r>
              <a:rPr lang="es-EC" sz="1050" dirty="0">
                <a:solidFill>
                  <a:schemeClr val="tx1"/>
                </a:solidFill>
              </a:rPr>
              <a:t>(Vallejo et al., 2016)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7DCC8B73-50B9-4232-A375-354580DF9D99}"/>
              </a:ext>
            </a:extLst>
          </p:cNvPr>
          <p:cNvSpPr/>
          <p:nvPr/>
        </p:nvSpPr>
        <p:spPr>
          <a:xfrm>
            <a:off x="1333500" y="2768073"/>
            <a:ext cx="3390900" cy="40508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Bocadillo: rectángulo con esquinas redondeadas 21">
            <a:extLst>
              <a:ext uri="{FF2B5EF4-FFF2-40B4-BE49-F238E27FC236}">
                <a16:creationId xmlns:a16="http://schemas.microsoft.com/office/drawing/2014/main" id="{A58CE0FF-6249-4C27-8B89-C0B0CC1C6C9C}"/>
              </a:ext>
            </a:extLst>
          </p:cNvPr>
          <p:cNvSpPr/>
          <p:nvPr/>
        </p:nvSpPr>
        <p:spPr>
          <a:xfrm>
            <a:off x="6620936" y="1470689"/>
            <a:ext cx="1460500" cy="676457"/>
          </a:xfrm>
          <a:prstGeom prst="wedgeRoundRectCallout">
            <a:avLst>
              <a:gd name="adj1" fmla="val -183442"/>
              <a:gd name="adj2" fmla="val 169513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50" dirty="0">
                <a:solidFill>
                  <a:schemeClr val="tx1"/>
                </a:solidFill>
              </a:rPr>
              <a:t>Nacional 15°Brix</a:t>
            </a:r>
          </a:p>
          <a:p>
            <a:pPr algn="ctr"/>
            <a:r>
              <a:rPr lang="es-EC" sz="1050" dirty="0">
                <a:solidFill>
                  <a:schemeClr val="tx1"/>
                </a:solidFill>
              </a:rPr>
              <a:t>CCN-51 16°Brix</a:t>
            </a:r>
          </a:p>
          <a:p>
            <a:pPr algn="ctr"/>
            <a:r>
              <a:rPr lang="es-EC" sz="1050" dirty="0">
                <a:solidFill>
                  <a:schemeClr val="tx1"/>
                </a:solidFill>
              </a:rPr>
              <a:t>(Vallejo et al., 2016)</a:t>
            </a:r>
          </a:p>
        </p:txBody>
      </p:sp>
      <p:sp>
        <p:nvSpPr>
          <p:cNvPr id="23" name="Bocadillo: rectángulo con esquinas redondeadas 22">
            <a:extLst>
              <a:ext uri="{FF2B5EF4-FFF2-40B4-BE49-F238E27FC236}">
                <a16:creationId xmlns:a16="http://schemas.microsoft.com/office/drawing/2014/main" id="{D6FCE267-FD97-44FD-BABE-D941BF2D3287}"/>
              </a:ext>
            </a:extLst>
          </p:cNvPr>
          <p:cNvSpPr/>
          <p:nvPr/>
        </p:nvSpPr>
        <p:spPr>
          <a:xfrm>
            <a:off x="6620936" y="1809919"/>
            <a:ext cx="1460500" cy="676457"/>
          </a:xfrm>
          <a:prstGeom prst="wedgeRoundRectCallout">
            <a:avLst>
              <a:gd name="adj1" fmla="val -183442"/>
              <a:gd name="adj2" fmla="val 169513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50" dirty="0">
                <a:solidFill>
                  <a:schemeClr val="tx1"/>
                </a:solidFill>
              </a:rPr>
              <a:t>Nacional 0,71%</a:t>
            </a:r>
          </a:p>
          <a:p>
            <a:pPr algn="ctr"/>
            <a:r>
              <a:rPr lang="es-EC" sz="1050" dirty="0">
                <a:solidFill>
                  <a:schemeClr val="tx1"/>
                </a:solidFill>
              </a:rPr>
              <a:t>CCN-51 0,91%</a:t>
            </a:r>
          </a:p>
          <a:p>
            <a:pPr algn="ctr"/>
            <a:r>
              <a:rPr lang="es-EC" sz="1050" dirty="0">
                <a:solidFill>
                  <a:schemeClr val="tx1"/>
                </a:solidFill>
              </a:rPr>
              <a:t>(Vallejo et al., 2016)</a:t>
            </a: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2D04A215-20EE-4A4A-983D-1B0752A14420}"/>
              </a:ext>
            </a:extLst>
          </p:cNvPr>
          <p:cNvSpPr/>
          <p:nvPr/>
        </p:nvSpPr>
        <p:spPr>
          <a:xfrm>
            <a:off x="1333500" y="3187951"/>
            <a:ext cx="3390900" cy="37910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07778C2C-7E95-46A3-9205-2AB469202F48}"/>
              </a:ext>
            </a:extLst>
          </p:cNvPr>
          <p:cNvSpPr/>
          <p:nvPr/>
        </p:nvSpPr>
        <p:spPr>
          <a:xfrm>
            <a:off x="3224457" y="2486652"/>
            <a:ext cx="3265243" cy="26689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D9515559-52D9-4203-B61A-B7BCA8D27E5C}"/>
              </a:ext>
            </a:extLst>
          </p:cNvPr>
          <p:cNvSpPr/>
          <p:nvPr/>
        </p:nvSpPr>
        <p:spPr>
          <a:xfrm>
            <a:off x="3244178" y="2818294"/>
            <a:ext cx="3265243" cy="26689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AA9BAE0D-6442-4863-995C-AD6432D5831B}"/>
              </a:ext>
            </a:extLst>
          </p:cNvPr>
          <p:cNvSpPr/>
          <p:nvPr/>
        </p:nvSpPr>
        <p:spPr>
          <a:xfrm>
            <a:off x="3209922" y="3248351"/>
            <a:ext cx="3265243" cy="26689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Bocadillo: rectángulo con esquinas redondeadas 27">
            <a:extLst>
              <a:ext uri="{FF2B5EF4-FFF2-40B4-BE49-F238E27FC236}">
                <a16:creationId xmlns:a16="http://schemas.microsoft.com/office/drawing/2014/main" id="{BDB284D5-9275-4B82-ADFC-500FA6044166}"/>
              </a:ext>
            </a:extLst>
          </p:cNvPr>
          <p:cNvSpPr/>
          <p:nvPr/>
        </p:nvSpPr>
        <p:spPr>
          <a:xfrm>
            <a:off x="7080250" y="2193947"/>
            <a:ext cx="1648107" cy="676457"/>
          </a:xfrm>
          <a:prstGeom prst="wedgeRoundRectCallout">
            <a:avLst>
              <a:gd name="adj1" fmla="val -91267"/>
              <a:gd name="adj2" fmla="val 9932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>
                <a:solidFill>
                  <a:schemeClr val="tx1"/>
                </a:solidFill>
              </a:rPr>
              <a:t>Consumo del ácido cítrico </a:t>
            </a:r>
          </a:p>
          <a:p>
            <a:pPr algn="ctr"/>
            <a:r>
              <a:rPr lang="es-ES" sz="1050" dirty="0">
                <a:solidFill>
                  <a:schemeClr val="tx1"/>
                </a:solidFill>
              </a:rPr>
              <a:t>(</a:t>
            </a:r>
            <a:r>
              <a:rPr lang="es-ES" sz="1050" dirty="0" err="1">
                <a:solidFill>
                  <a:schemeClr val="tx1"/>
                </a:solidFill>
              </a:rPr>
              <a:t>Gonzalez</a:t>
            </a:r>
            <a:r>
              <a:rPr lang="es-ES" sz="1050" dirty="0">
                <a:solidFill>
                  <a:schemeClr val="tx1"/>
                </a:solidFill>
              </a:rPr>
              <a:t> et al., 2019)</a:t>
            </a:r>
          </a:p>
        </p:txBody>
      </p:sp>
      <p:sp>
        <p:nvSpPr>
          <p:cNvPr id="29" name="Bocadillo: rectángulo con esquinas redondeadas 28">
            <a:extLst>
              <a:ext uri="{FF2B5EF4-FFF2-40B4-BE49-F238E27FC236}">
                <a16:creationId xmlns:a16="http://schemas.microsoft.com/office/drawing/2014/main" id="{5CE8545B-0886-48A0-ACC0-432D5F1F65AF}"/>
              </a:ext>
            </a:extLst>
          </p:cNvPr>
          <p:cNvSpPr/>
          <p:nvPr/>
        </p:nvSpPr>
        <p:spPr>
          <a:xfrm>
            <a:off x="7080250" y="2567592"/>
            <a:ext cx="1460500" cy="676457"/>
          </a:xfrm>
          <a:prstGeom prst="wedgeRoundRectCallout">
            <a:avLst>
              <a:gd name="adj1" fmla="val -91267"/>
              <a:gd name="adj2" fmla="val 9932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>
                <a:solidFill>
                  <a:schemeClr val="tx1"/>
                </a:solidFill>
              </a:rPr>
              <a:t>Producción de ácido acético </a:t>
            </a:r>
          </a:p>
          <a:p>
            <a:pPr algn="ctr"/>
            <a:r>
              <a:rPr lang="es-ES" sz="1050" dirty="0">
                <a:solidFill>
                  <a:schemeClr val="tx1"/>
                </a:solidFill>
              </a:rPr>
              <a:t>(Otárola, 2018)</a:t>
            </a:r>
          </a:p>
        </p:txBody>
      </p:sp>
      <p:sp>
        <p:nvSpPr>
          <p:cNvPr id="30" name="Bocadillo: rectángulo con esquinas redondeadas 29">
            <a:extLst>
              <a:ext uri="{FF2B5EF4-FFF2-40B4-BE49-F238E27FC236}">
                <a16:creationId xmlns:a16="http://schemas.microsoft.com/office/drawing/2014/main" id="{3DE33DB6-B519-48ED-AC0B-62AC9CF69DB2}"/>
              </a:ext>
            </a:extLst>
          </p:cNvPr>
          <p:cNvSpPr/>
          <p:nvPr/>
        </p:nvSpPr>
        <p:spPr>
          <a:xfrm>
            <a:off x="6739080" y="3439321"/>
            <a:ext cx="1945606" cy="747390"/>
          </a:xfrm>
          <a:prstGeom prst="wedgeRoundRectCallout">
            <a:avLst>
              <a:gd name="adj1" fmla="val -66462"/>
              <a:gd name="adj2" fmla="val -47842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>
                <a:solidFill>
                  <a:schemeClr val="tx1"/>
                </a:solidFill>
              </a:rPr>
              <a:t>Producción de ácido láctico y oxidación por bacterias acéticas </a:t>
            </a:r>
          </a:p>
          <a:p>
            <a:pPr algn="ctr"/>
            <a:r>
              <a:rPr lang="es-ES" sz="1050" dirty="0">
                <a:solidFill>
                  <a:schemeClr val="tx1"/>
                </a:solidFill>
              </a:rPr>
              <a:t>(</a:t>
            </a:r>
            <a:r>
              <a:rPr lang="es-ES" sz="1050" dirty="0" err="1">
                <a:solidFill>
                  <a:schemeClr val="tx1"/>
                </a:solidFill>
              </a:rPr>
              <a:t>Gonzalez</a:t>
            </a:r>
            <a:r>
              <a:rPr lang="es-ES" sz="1050" dirty="0">
                <a:solidFill>
                  <a:schemeClr val="tx1"/>
                </a:solidFill>
              </a:rPr>
              <a:t> et al., 2019)</a:t>
            </a:r>
          </a:p>
        </p:txBody>
      </p:sp>
    </p:spTree>
    <p:extLst>
      <p:ext uri="{BB962C8B-B14F-4D97-AF65-F5344CB8AC3E}">
        <p14:creationId xmlns:p14="http://schemas.microsoft.com/office/powerpoint/2010/main" val="290067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1D7FD46-D815-4AA2-8648-5BF84832B018}"/>
              </a:ext>
            </a:extLst>
          </p:cNvPr>
          <p:cNvSpPr txBox="1"/>
          <p:nvPr/>
        </p:nvSpPr>
        <p:spPr>
          <a:xfrm>
            <a:off x="1489706" y="267473"/>
            <a:ext cx="6713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800" b="1" dirty="0">
                <a:solidFill>
                  <a:schemeClr val="bg1">
                    <a:lumMod val="50000"/>
                  </a:schemeClr>
                </a:solidFill>
              </a:rPr>
              <a:t>RESULTADOS Y DISCUSIONES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DB6BE47-DADD-4152-A58E-4015A54EC272}"/>
              </a:ext>
            </a:extLst>
          </p:cNvPr>
          <p:cNvSpPr txBox="1"/>
          <p:nvPr/>
        </p:nvSpPr>
        <p:spPr>
          <a:xfrm>
            <a:off x="327025" y="548508"/>
            <a:ext cx="5929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6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algn="l"/>
            <a:r>
              <a:rPr lang="es-ES" altLang="es-EC" dirty="0"/>
              <a:t>IDENTIFICACIÓN DE LAS BACTERIAS ACIDO LÁCTICAS </a:t>
            </a:r>
            <a:endParaRPr lang="es-EC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6C8EBDB-C116-4084-8BDE-EEDC652D5E2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" t="6766" r="22900" b="18351"/>
          <a:stretch/>
        </p:blipFill>
        <p:spPr bwMode="auto">
          <a:xfrm>
            <a:off x="4057783" y="1590894"/>
            <a:ext cx="4658042" cy="21596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66F7172C-2FEC-43CD-9F7C-89379878090C}"/>
              </a:ext>
            </a:extLst>
          </p:cNvPr>
          <p:cNvSpPr txBox="1"/>
          <p:nvPr/>
        </p:nvSpPr>
        <p:spPr>
          <a:xfrm>
            <a:off x="4447045" y="923703"/>
            <a:ext cx="3879518" cy="523220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b="1"/>
            </a:lvl1pPr>
          </a:lstStyle>
          <a:p>
            <a:r>
              <a:rPr lang="es-EC" b="0" dirty="0"/>
              <a:t>Árbol filogenético de secuencias 16S ARNr de las bacterias ácido lácticas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E552C36C-6418-4C95-AA91-A5786E4CE75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28474" r="27748" b="7325"/>
          <a:stretch/>
        </p:blipFill>
        <p:spPr bwMode="auto">
          <a:xfrm>
            <a:off x="405621" y="1832598"/>
            <a:ext cx="1512000" cy="133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61FDBC6-62CE-431A-A5F8-DB324B01891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1" t="30090" r="31190" b="4349"/>
          <a:stretch/>
        </p:blipFill>
        <p:spPr bwMode="auto">
          <a:xfrm>
            <a:off x="2039444" y="1826006"/>
            <a:ext cx="1422817" cy="133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42E95174-B817-4D75-BFBF-19341737D1EB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3" t="16068" r="15469" b="13693"/>
          <a:stretch/>
        </p:blipFill>
        <p:spPr bwMode="auto">
          <a:xfrm>
            <a:off x="444729" y="3428292"/>
            <a:ext cx="1422817" cy="13297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5D27C03-8226-4B5A-B8F2-C17EFCF6F914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6" t="15075" r="25713" b="10936"/>
          <a:stretch/>
        </p:blipFill>
        <p:spPr bwMode="auto">
          <a:xfrm>
            <a:off x="2063755" y="3428293"/>
            <a:ext cx="1422817" cy="13297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4904E405-DFAB-4EEC-A2F1-4C8D4A01090E}"/>
              </a:ext>
            </a:extLst>
          </p:cNvPr>
          <p:cNvSpPr txBox="1"/>
          <p:nvPr/>
        </p:nvSpPr>
        <p:spPr>
          <a:xfrm>
            <a:off x="463036" y="1626203"/>
            <a:ext cx="1434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CC-51 (cepa 1)</a:t>
            </a:r>
            <a:endParaRPr lang="es-EC" sz="12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35849D8-A9F5-467E-B4EB-0636CE7AEA85}"/>
              </a:ext>
            </a:extLst>
          </p:cNvPr>
          <p:cNvSpPr txBox="1"/>
          <p:nvPr/>
        </p:nvSpPr>
        <p:spPr>
          <a:xfrm>
            <a:off x="2039443" y="1606847"/>
            <a:ext cx="14228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CC-51 (cepa 2)</a:t>
            </a:r>
            <a:endParaRPr lang="es-EC" sz="1200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95407BC-E3C4-4AD2-9014-23E1A1826F3C}"/>
              </a:ext>
            </a:extLst>
          </p:cNvPr>
          <p:cNvSpPr txBox="1"/>
          <p:nvPr/>
        </p:nvSpPr>
        <p:spPr>
          <a:xfrm>
            <a:off x="389281" y="3206938"/>
            <a:ext cx="14782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Nacional (cepa 1)</a:t>
            </a:r>
            <a:endParaRPr lang="es-EC" sz="1200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FAAD218-61C9-4AC8-8575-27D0CA95B8BF}"/>
              </a:ext>
            </a:extLst>
          </p:cNvPr>
          <p:cNvSpPr txBox="1"/>
          <p:nvPr/>
        </p:nvSpPr>
        <p:spPr>
          <a:xfrm>
            <a:off x="2063755" y="3221813"/>
            <a:ext cx="14228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Nacional (cepa 2)</a:t>
            </a:r>
            <a:endParaRPr lang="es-EC" sz="12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69068C1-1FA8-4472-A6E0-B1AE6C7CD556}"/>
              </a:ext>
            </a:extLst>
          </p:cNvPr>
          <p:cNvSpPr txBox="1"/>
          <p:nvPr/>
        </p:nvSpPr>
        <p:spPr>
          <a:xfrm>
            <a:off x="503454" y="1067674"/>
            <a:ext cx="1672792" cy="523220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es-EC" dirty="0"/>
              <a:t>Pruebas microbiológicas 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588EA83B-C3E5-47EF-90C5-630384BAB8D7}"/>
              </a:ext>
            </a:extLst>
          </p:cNvPr>
          <p:cNvSpPr/>
          <p:nvPr/>
        </p:nvSpPr>
        <p:spPr>
          <a:xfrm>
            <a:off x="5266283" y="2432378"/>
            <a:ext cx="3520440" cy="101959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E97EE32F-87D6-428C-B769-2747322B5203}"/>
              </a:ext>
            </a:extLst>
          </p:cNvPr>
          <p:cNvSpPr txBox="1"/>
          <p:nvPr/>
        </p:nvSpPr>
        <p:spPr>
          <a:xfrm>
            <a:off x="2376702" y="866369"/>
            <a:ext cx="16567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Gran positivo</a:t>
            </a:r>
          </a:p>
          <a:p>
            <a:r>
              <a:rPr lang="es-EC" dirty="0"/>
              <a:t>Bacilo</a:t>
            </a:r>
          </a:p>
          <a:p>
            <a:r>
              <a:rPr lang="es-EC" dirty="0"/>
              <a:t>Catalasa negativa</a:t>
            </a:r>
          </a:p>
        </p:txBody>
      </p:sp>
      <p:sp>
        <p:nvSpPr>
          <p:cNvPr id="28" name="Abrir llave 27">
            <a:extLst>
              <a:ext uri="{FF2B5EF4-FFF2-40B4-BE49-F238E27FC236}">
                <a16:creationId xmlns:a16="http://schemas.microsoft.com/office/drawing/2014/main" id="{6E26A6E3-3A95-41D3-8743-9184C4B64D5B}"/>
              </a:ext>
            </a:extLst>
          </p:cNvPr>
          <p:cNvSpPr/>
          <p:nvPr/>
        </p:nvSpPr>
        <p:spPr>
          <a:xfrm>
            <a:off x="2282672" y="866369"/>
            <a:ext cx="146016" cy="738664"/>
          </a:xfrm>
          <a:prstGeom prst="lef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2" name="Bocadillo: rectángulo con esquinas redondeadas 51">
            <a:extLst>
              <a:ext uri="{FF2B5EF4-FFF2-40B4-BE49-F238E27FC236}">
                <a16:creationId xmlns:a16="http://schemas.microsoft.com/office/drawing/2014/main" id="{D0B8E64F-7513-4E0F-B182-039BA0C1E1BD}"/>
              </a:ext>
            </a:extLst>
          </p:cNvPr>
          <p:cNvSpPr/>
          <p:nvPr/>
        </p:nvSpPr>
        <p:spPr>
          <a:xfrm>
            <a:off x="5266283" y="3750529"/>
            <a:ext cx="2743861" cy="912911"/>
          </a:xfrm>
          <a:prstGeom prst="wedgeRoundRectCallout">
            <a:avLst>
              <a:gd name="adj1" fmla="val 70502"/>
              <a:gd name="adj2" fmla="val -66842"/>
              <a:gd name="adj3" fmla="val 16667"/>
            </a:avLst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Gram positivos, catalasa negativa, bacilo en forma lineal, pares o cadenas cortas (Landete et al., 2010)</a:t>
            </a:r>
          </a:p>
        </p:txBody>
      </p:sp>
    </p:spTree>
    <p:extLst>
      <p:ext uri="{BB962C8B-B14F-4D97-AF65-F5344CB8AC3E}">
        <p14:creationId xmlns:p14="http://schemas.microsoft.com/office/powerpoint/2010/main" val="14263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0" grpId="0"/>
      <p:bldP spid="32" grpId="0"/>
      <p:bldP spid="34" grpId="0"/>
      <p:bldP spid="35" grpId="0"/>
      <p:bldP spid="37" grpId="0" animBg="1"/>
      <p:bldP spid="19" grpId="0" animBg="1"/>
      <p:bldP spid="42" grpId="0"/>
      <p:bldP spid="28" grpId="0" animBg="1"/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68C20E-C300-4C00-B845-410089DF0BA6}"/>
              </a:ext>
            </a:extLst>
          </p:cNvPr>
          <p:cNvSpPr txBox="1"/>
          <p:nvPr/>
        </p:nvSpPr>
        <p:spPr>
          <a:xfrm>
            <a:off x="1489706" y="267473"/>
            <a:ext cx="6713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800" b="1" dirty="0">
                <a:solidFill>
                  <a:schemeClr val="bg1">
                    <a:lumMod val="50000"/>
                  </a:schemeClr>
                </a:solidFill>
              </a:rPr>
              <a:t>RESULTADOS Y DISCUSIONES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F7A5989-2F12-4B66-9D0B-7C258AA557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746929" y="2236171"/>
            <a:ext cx="4082777" cy="254070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FA4F25F-637C-4885-8490-8FB7288C255B}"/>
              </a:ext>
            </a:extLst>
          </p:cNvPr>
          <p:cNvSpPr txBox="1"/>
          <p:nvPr/>
        </p:nvSpPr>
        <p:spPr>
          <a:xfrm>
            <a:off x="327025" y="548508"/>
            <a:ext cx="5929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6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algn="l"/>
            <a:r>
              <a:rPr lang="es-ES" altLang="es-EC"/>
              <a:t>FACTOR A (</a:t>
            </a:r>
            <a:r>
              <a:rPr lang="es-EC" sz="1600" b="0">
                <a:effectLst/>
              </a:rPr>
              <a:t>Variedad de mucilago de cacao</a:t>
            </a:r>
            <a:r>
              <a:rPr lang="es-ES" altLang="es-EC"/>
              <a:t>)</a:t>
            </a:r>
            <a:endParaRPr lang="es-EC" dirty="0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1F851955-3EE5-43BD-833C-C62172A1B1EC}"/>
              </a:ext>
            </a:extLst>
          </p:cNvPr>
          <p:cNvGrpSpPr/>
          <p:nvPr/>
        </p:nvGrpSpPr>
        <p:grpSpPr>
          <a:xfrm>
            <a:off x="334976" y="965817"/>
            <a:ext cx="4376087" cy="2540708"/>
            <a:chOff x="370842" y="989671"/>
            <a:chExt cx="4376087" cy="2540708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3D60358-E327-47A1-9081-789834D8A31D}"/>
                </a:ext>
              </a:extLst>
            </p:cNvPr>
            <p:cNvPicPr/>
            <p:nvPr/>
          </p:nvPicPr>
          <p:blipFill rotWithShape="1">
            <a:blip r:embed="rId3"/>
            <a:srcRect t="921"/>
            <a:stretch/>
          </p:blipFill>
          <p:spPr bwMode="auto">
            <a:xfrm>
              <a:off x="370842" y="989671"/>
              <a:ext cx="4376087" cy="25407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4D537D94-6897-4E83-B64B-D63D1EB743FF}"/>
                </a:ext>
              </a:extLst>
            </p:cNvPr>
            <p:cNvSpPr txBox="1"/>
            <p:nvPr/>
          </p:nvSpPr>
          <p:spPr>
            <a:xfrm>
              <a:off x="858376" y="1308249"/>
              <a:ext cx="492157" cy="2457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C" sz="1000" dirty="0">
                  <a:effectLst/>
                </a:rPr>
                <a:t>0,95</a:t>
              </a:r>
              <a:r>
                <a:rPr lang="es-EC" sz="1000" baseline="30000" dirty="0">
                  <a:effectLst/>
                </a:rPr>
                <a:t>B</a:t>
              </a:r>
              <a:endParaRPr lang="es-EC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65AD5274-A4BD-4C30-9599-2A5874BAC748}"/>
                </a:ext>
              </a:extLst>
            </p:cNvPr>
            <p:cNvSpPr txBox="1"/>
            <p:nvPr/>
          </p:nvSpPr>
          <p:spPr>
            <a:xfrm>
              <a:off x="2601541" y="1308249"/>
              <a:ext cx="48519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sz="1000" dirty="0">
                  <a:effectLst/>
                </a:rPr>
                <a:t>0,91</a:t>
              </a:r>
              <a:r>
                <a:rPr lang="es-EC" sz="1000" baseline="30000" dirty="0">
                  <a:effectLst/>
                </a:rPr>
                <a:t>A</a:t>
              </a:r>
              <a:endParaRPr lang="es-EC" sz="1000" dirty="0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3D1E1E30-0A8B-4E59-BEC4-F87749100B3C}"/>
                </a:ext>
              </a:extLst>
            </p:cNvPr>
            <p:cNvSpPr txBox="1"/>
            <p:nvPr/>
          </p:nvSpPr>
          <p:spPr>
            <a:xfrm>
              <a:off x="1427343" y="1915880"/>
              <a:ext cx="485031" cy="2457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C" sz="1000" dirty="0">
                  <a:effectLst/>
                </a:rPr>
                <a:t>1,21</a:t>
              </a:r>
              <a:r>
                <a:rPr lang="es-EC" sz="1000" baseline="30000" dirty="0">
                  <a:effectLst/>
                </a:rPr>
                <a:t>B</a:t>
              </a:r>
              <a:endParaRPr lang="es-EC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5A1519E7-48C1-4007-88B4-09EFED944B65}"/>
                </a:ext>
              </a:extLst>
            </p:cNvPr>
            <p:cNvSpPr txBox="1"/>
            <p:nvPr/>
          </p:nvSpPr>
          <p:spPr>
            <a:xfrm>
              <a:off x="3189041" y="1308249"/>
              <a:ext cx="485194" cy="2457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C" sz="1000" dirty="0">
                  <a:effectLst/>
                </a:rPr>
                <a:t>1,0</a:t>
              </a:r>
              <a:r>
                <a:rPr lang="es-EC" sz="1000" baseline="30000" dirty="0">
                  <a:effectLst/>
                </a:rPr>
                <a:t>A</a:t>
              </a:r>
              <a:endParaRPr lang="es-EC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E603CD50-FFB1-4B49-B6DE-D29C0DDF4017}"/>
                </a:ext>
              </a:extLst>
            </p:cNvPr>
            <p:cNvSpPr txBox="1"/>
            <p:nvPr/>
          </p:nvSpPr>
          <p:spPr>
            <a:xfrm>
              <a:off x="1989959" y="1071240"/>
              <a:ext cx="493226" cy="2457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C" sz="1000" dirty="0">
                  <a:effectLst/>
                </a:rPr>
                <a:t>1,08</a:t>
              </a:r>
              <a:r>
                <a:rPr lang="es-EC" sz="1000" baseline="30000" dirty="0">
                  <a:effectLst/>
                </a:rPr>
                <a:t>B</a:t>
              </a:r>
              <a:endParaRPr lang="es-EC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F26A0E1F-4975-4468-9D91-41CEB93222FB}"/>
                </a:ext>
              </a:extLst>
            </p:cNvPr>
            <p:cNvSpPr txBox="1"/>
            <p:nvPr/>
          </p:nvSpPr>
          <p:spPr>
            <a:xfrm>
              <a:off x="3726470" y="1194094"/>
              <a:ext cx="565785" cy="2457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C" sz="1000" dirty="0">
                  <a:effectLst/>
                </a:rPr>
                <a:t>1,04</a:t>
              </a:r>
              <a:r>
                <a:rPr lang="es-EC" sz="1000" baseline="30000" dirty="0">
                  <a:effectLst/>
                </a:rPr>
                <a:t>A</a:t>
              </a:r>
              <a:endParaRPr lang="es-EC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4D31AC5-F442-46E4-824D-0A530D935084}"/>
              </a:ext>
            </a:extLst>
          </p:cNvPr>
          <p:cNvSpPr txBox="1"/>
          <p:nvPr/>
        </p:nvSpPr>
        <p:spPr>
          <a:xfrm>
            <a:off x="5085733" y="2308079"/>
            <a:ext cx="587735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4,63</a:t>
            </a:r>
            <a:r>
              <a:rPr lang="es-EC" sz="1000" baseline="30000" dirty="0">
                <a:effectLst/>
              </a:rPr>
              <a:t>B</a:t>
            </a:r>
            <a:endParaRPr lang="es-EC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CC34360-983A-4971-907D-ED913CAD807E}"/>
              </a:ext>
            </a:extLst>
          </p:cNvPr>
          <p:cNvSpPr txBox="1"/>
          <p:nvPr/>
        </p:nvSpPr>
        <p:spPr>
          <a:xfrm>
            <a:off x="6797524" y="2852187"/>
            <a:ext cx="491147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4,01</a:t>
            </a:r>
            <a:r>
              <a:rPr lang="es-EC" sz="1000" baseline="30000" dirty="0">
                <a:effectLst/>
              </a:rPr>
              <a:t>A</a:t>
            </a:r>
            <a:endParaRPr lang="es-EC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B1BFAAC-E99A-437A-A8DE-56ED80EC7CA5}"/>
              </a:ext>
            </a:extLst>
          </p:cNvPr>
          <p:cNvSpPr txBox="1"/>
          <p:nvPr/>
        </p:nvSpPr>
        <p:spPr>
          <a:xfrm>
            <a:off x="5670898" y="2477255"/>
            <a:ext cx="491147" cy="244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4,44</a:t>
            </a:r>
            <a:r>
              <a:rPr lang="es-EC" sz="1000" baseline="30000" dirty="0">
                <a:effectLst/>
              </a:rPr>
              <a:t>B</a:t>
            </a:r>
            <a:endParaRPr lang="es-EC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5BD343B-E838-4938-96B9-92A51E7E3188}"/>
              </a:ext>
            </a:extLst>
          </p:cNvPr>
          <p:cNvSpPr txBox="1"/>
          <p:nvPr/>
        </p:nvSpPr>
        <p:spPr>
          <a:xfrm>
            <a:off x="7368036" y="2448896"/>
            <a:ext cx="491147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4,34</a:t>
            </a:r>
            <a:r>
              <a:rPr lang="es-EC" sz="1000" baseline="30000" dirty="0">
                <a:effectLst/>
              </a:rPr>
              <a:t>A</a:t>
            </a:r>
            <a:endParaRPr lang="es-EC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A9A8018-F1D1-4A7A-87D9-7523A5E61031}"/>
              </a:ext>
            </a:extLst>
          </p:cNvPr>
          <p:cNvSpPr txBox="1"/>
          <p:nvPr/>
        </p:nvSpPr>
        <p:spPr>
          <a:xfrm>
            <a:off x="6256958" y="3110246"/>
            <a:ext cx="491148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4,65</a:t>
            </a:r>
            <a:r>
              <a:rPr lang="es-EC" sz="1000" baseline="30000" dirty="0">
                <a:effectLst/>
              </a:rPr>
              <a:t>B</a:t>
            </a:r>
            <a:endParaRPr lang="es-EC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841A7B68-ACE3-4480-B158-0D46E5B1DC8D}"/>
              </a:ext>
            </a:extLst>
          </p:cNvPr>
          <p:cNvSpPr txBox="1"/>
          <p:nvPr/>
        </p:nvSpPr>
        <p:spPr>
          <a:xfrm>
            <a:off x="7895049" y="2347565"/>
            <a:ext cx="491147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4,48</a:t>
            </a:r>
            <a:r>
              <a:rPr lang="es-EC" sz="1000" baseline="30000" dirty="0">
                <a:effectLst/>
              </a:rPr>
              <a:t>A</a:t>
            </a:r>
            <a:endParaRPr lang="es-EC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80DF653A-2113-49D1-A31E-CAE3B76881EB}"/>
              </a:ext>
            </a:extLst>
          </p:cNvPr>
          <p:cNvSpPr/>
          <p:nvPr/>
        </p:nvSpPr>
        <p:spPr>
          <a:xfrm>
            <a:off x="1954093" y="965818"/>
            <a:ext cx="492157" cy="31857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FCC3EAD6-3308-4CE5-82EA-EAE0AF1E76BD}"/>
              </a:ext>
            </a:extLst>
          </p:cNvPr>
          <p:cNvSpPr/>
          <p:nvPr/>
        </p:nvSpPr>
        <p:spPr>
          <a:xfrm>
            <a:off x="6221092" y="3047092"/>
            <a:ext cx="492157" cy="31857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8F5B2FD-6A12-4601-AAB1-3943174C399F}"/>
              </a:ext>
            </a:extLst>
          </p:cNvPr>
          <p:cNvSpPr txBox="1"/>
          <p:nvPr/>
        </p:nvSpPr>
        <p:spPr>
          <a:xfrm>
            <a:off x="5840293" y="1234538"/>
            <a:ext cx="2202938" cy="738664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es-ES" dirty="0"/>
              <a:t>Las bacterias ácido lácticas aumentan el pH</a:t>
            </a:r>
          </a:p>
          <a:p>
            <a:r>
              <a:rPr lang="es-ES" dirty="0"/>
              <a:t>(</a:t>
            </a:r>
            <a:r>
              <a:rPr lang="es-ES" dirty="0" err="1"/>
              <a:t>Gonzalez</a:t>
            </a:r>
            <a:r>
              <a:rPr lang="es-ES" dirty="0"/>
              <a:t> et al., 2019)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2BA14694-FA6C-40B4-BE3B-136552682908}"/>
              </a:ext>
            </a:extLst>
          </p:cNvPr>
          <p:cNvSpPr txBox="1"/>
          <p:nvPr/>
        </p:nvSpPr>
        <p:spPr>
          <a:xfrm>
            <a:off x="822510" y="3836629"/>
            <a:ext cx="2901003" cy="738664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es-ES" dirty="0"/>
              <a:t>La acidez disminuye por el retraso de la degradación de los ácidos (Marín et al., 2019)</a:t>
            </a:r>
          </a:p>
        </p:txBody>
      </p:sp>
      <p:sp>
        <p:nvSpPr>
          <p:cNvPr id="48" name="Flecha: curvada hacia la izquierda 47">
            <a:extLst>
              <a:ext uri="{FF2B5EF4-FFF2-40B4-BE49-F238E27FC236}">
                <a16:creationId xmlns:a16="http://schemas.microsoft.com/office/drawing/2014/main" id="{4607936C-CC9E-49BE-AB0F-F94BC031A4BC}"/>
              </a:ext>
            </a:extLst>
          </p:cNvPr>
          <p:cNvSpPr/>
          <p:nvPr/>
        </p:nvSpPr>
        <p:spPr>
          <a:xfrm rot="19608039">
            <a:off x="8272911" y="1574385"/>
            <a:ext cx="226570" cy="575095"/>
          </a:xfrm>
          <a:prstGeom prst="curved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49" name="Flecha: curvada hacia la izquierda 48">
            <a:extLst>
              <a:ext uri="{FF2B5EF4-FFF2-40B4-BE49-F238E27FC236}">
                <a16:creationId xmlns:a16="http://schemas.microsoft.com/office/drawing/2014/main" id="{2971C1F8-CAE9-4F4F-BB41-A910E8546596}"/>
              </a:ext>
            </a:extLst>
          </p:cNvPr>
          <p:cNvSpPr/>
          <p:nvPr/>
        </p:nvSpPr>
        <p:spPr>
          <a:xfrm rot="1303237">
            <a:off x="3834381" y="3506525"/>
            <a:ext cx="166977" cy="508884"/>
          </a:xfrm>
          <a:prstGeom prst="curved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448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68C20E-C300-4C00-B845-410089DF0BA6}"/>
              </a:ext>
            </a:extLst>
          </p:cNvPr>
          <p:cNvSpPr txBox="1"/>
          <p:nvPr/>
        </p:nvSpPr>
        <p:spPr>
          <a:xfrm>
            <a:off x="1489706" y="267473"/>
            <a:ext cx="6713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800" b="1" dirty="0">
                <a:solidFill>
                  <a:schemeClr val="bg1">
                    <a:lumMod val="50000"/>
                  </a:schemeClr>
                </a:solidFill>
              </a:rPr>
              <a:t>RESULTADOS Y DISCUSIONES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8A30BDF-F6AE-4060-9D2F-30E5EE7DD9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7024" y="887061"/>
            <a:ext cx="4324489" cy="266717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1DC96A8-F8AB-47C1-8079-AF7425343E2B}"/>
              </a:ext>
            </a:extLst>
          </p:cNvPr>
          <p:cNvPicPr/>
          <p:nvPr/>
        </p:nvPicPr>
        <p:blipFill rotWithShape="1">
          <a:blip r:embed="rId3"/>
          <a:srcRect r="1225"/>
          <a:stretch/>
        </p:blipFill>
        <p:spPr bwMode="auto">
          <a:xfrm>
            <a:off x="4719371" y="2296940"/>
            <a:ext cx="4031311" cy="25206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FA4F25F-637C-4885-8490-8FB7288C255B}"/>
              </a:ext>
            </a:extLst>
          </p:cNvPr>
          <p:cNvSpPr txBox="1"/>
          <p:nvPr/>
        </p:nvSpPr>
        <p:spPr>
          <a:xfrm>
            <a:off x="327025" y="548508"/>
            <a:ext cx="5929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6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algn="l"/>
            <a:r>
              <a:rPr lang="es-ES" altLang="es-EC" dirty="0"/>
              <a:t>FACTOR A (</a:t>
            </a:r>
            <a:r>
              <a:rPr lang="es-EC" sz="1600" b="0" dirty="0">
                <a:effectLst/>
              </a:rPr>
              <a:t>Variedad de mucilago de cacao</a:t>
            </a:r>
            <a:r>
              <a:rPr lang="es-ES" altLang="es-EC" dirty="0"/>
              <a:t>)</a:t>
            </a:r>
            <a:endParaRPr lang="es-EC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C53B73C-10E5-4AAD-ADE2-50DAAC6857C2}"/>
              </a:ext>
            </a:extLst>
          </p:cNvPr>
          <p:cNvSpPr txBox="1"/>
          <p:nvPr/>
        </p:nvSpPr>
        <p:spPr>
          <a:xfrm>
            <a:off x="691241" y="1639329"/>
            <a:ext cx="503858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6,98</a:t>
            </a:r>
            <a:r>
              <a:rPr lang="es-EC" sz="1000" baseline="30000" dirty="0">
                <a:effectLst/>
              </a:rPr>
              <a:t>A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BFCAAF8-473C-4E0F-A5AD-25E2D4AE55BE}"/>
              </a:ext>
            </a:extLst>
          </p:cNvPr>
          <p:cNvSpPr txBox="1"/>
          <p:nvPr/>
        </p:nvSpPr>
        <p:spPr>
          <a:xfrm>
            <a:off x="2489268" y="1724682"/>
            <a:ext cx="55587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7,08</a:t>
            </a:r>
            <a:r>
              <a:rPr lang="es-EC" sz="1000" baseline="30000" dirty="0">
                <a:effectLst/>
              </a:rPr>
              <a:t>A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0F6C436-7140-48F7-B991-6A37C3A37CFE}"/>
              </a:ext>
            </a:extLst>
          </p:cNvPr>
          <p:cNvSpPr txBox="1"/>
          <p:nvPr/>
        </p:nvSpPr>
        <p:spPr>
          <a:xfrm>
            <a:off x="1256054" y="1389917"/>
            <a:ext cx="588376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7,68</a:t>
            </a:r>
            <a:r>
              <a:rPr lang="es-EC" sz="1000" baseline="30000" dirty="0">
                <a:effectLst/>
              </a:rPr>
              <a:t>A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B21C957-7510-4531-83A6-AA5C7BDA558A}"/>
              </a:ext>
            </a:extLst>
          </p:cNvPr>
          <p:cNvSpPr txBox="1"/>
          <p:nvPr/>
        </p:nvSpPr>
        <p:spPr>
          <a:xfrm>
            <a:off x="3067455" y="1131243"/>
            <a:ext cx="51036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8,08</a:t>
            </a:r>
            <a:r>
              <a:rPr lang="es-EC" sz="1000" baseline="30000" dirty="0">
                <a:effectLst/>
              </a:rPr>
              <a:t>B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4CF9619-65AF-4EB1-94E8-6A2CEE9C7AA4}"/>
              </a:ext>
            </a:extLst>
          </p:cNvPr>
          <p:cNvSpPr txBox="1"/>
          <p:nvPr/>
        </p:nvSpPr>
        <p:spPr>
          <a:xfrm>
            <a:off x="5128300" y="3586362"/>
            <a:ext cx="529863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1,74</a:t>
            </a:r>
            <a:r>
              <a:rPr lang="es-EC" sz="1000" baseline="30000" dirty="0">
                <a:effectLst/>
              </a:rPr>
              <a:t>B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17DE47E-2FA7-4C0A-9D51-925614BE9FCB}"/>
              </a:ext>
            </a:extLst>
          </p:cNvPr>
          <p:cNvSpPr txBox="1"/>
          <p:nvPr/>
        </p:nvSpPr>
        <p:spPr>
          <a:xfrm>
            <a:off x="6781052" y="3709216"/>
            <a:ext cx="51036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1,11</a:t>
            </a:r>
            <a:r>
              <a:rPr lang="es-EC" sz="1000" baseline="30000" dirty="0">
                <a:effectLst/>
              </a:rPr>
              <a:t>A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EE1E0BF-1791-476A-8B19-CE4E4C105B86}"/>
              </a:ext>
            </a:extLst>
          </p:cNvPr>
          <p:cNvSpPr txBox="1"/>
          <p:nvPr/>
        </p:nvSpPr>
        <p:spPr>
          <a:xfrm>
            <a:off x="1912288" y="1260861"/>
            <a:ext cx="497357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8,08</a:t>
            </a:r>
            <a:r>
              <a:rPr lang="es-EC" sz="1000" baseline="30000" dirty="0">
                <a:effectLst/>
              </a:rPr>
              <a:t>A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7208F64-BCD6-4450-A218-ADA7A7DF2CCB}"/>
              </a:ext>
            </a:extLst>
          </p:cNvPr>
          <p:cNvSpPr txBox="1"/>
          <p:nvPr/>
        </p:nvSpPr>
        <p:spPr>
          <a:xfrm>
            <a:off x="3645673" y="1008389"/>
            <a:ext cx="549368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8,28</a:t>
            </a:r>
            <a:r>
              <a:rPr lang="es-EC" sz="1000" baseline="30000" dirty="0">
                <a:effectLst/>
              </a:rPr>
              <a:t>B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C5FD55F-512A-4D9C-A588-A2CCE7CE613F}"/>
              </a:ext>
            </a:extLst>
          </p:cNvPr>
          <p:cNvSpPr txBox="1"/>
          <p:nvPr/>
        </p:nvSpPr>
        <p:spPr>
          <a:xfrm>
            <a:off x="6001778" y="3573262"/>
            <a:ext cx="51036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2,97</a:t>
            </a:r>
            <a:r>
              <a:rPr lang="es-EC" sz="1000" baseline="30000" dirty="0">
                <a:effectLst/>
              </a:rPr>
              <a:t>B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232F436-B93F-43FE-94E0-9838D351ABC6}"/>
              </a:ext>
            </a:extLst>
          </p:cNvPr>
          <p:cNvSpPr txBox="1"/>
          <p:nvPr/>
        </p:nvSpPr>
        <p:spPr>
          <a:xfrm>
            <a:off x="7631776" y="3709216"/>
            <a:ext cx="51036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2,24</a:t>
            </a:r>
            <a:r>
              <a:rPr lang="es-EC" sz="1000" baseline="30000" dirty="0">
                <a:effectLst/>
              </a:rPr>
              <a:t>A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4781B753-D5F1-4742-94E4-17F1CE8CC563}"/>
              </a:ext>
            </a:extLst>
          </p:cNvPr>
          <p:cNvSpPr/>
          <p:nvPr/>
        </p:nvSpPr>
        <p:spPr>
          <a:xfrm>
            <a:off x="1917488" y="1217662"/>
            <a:ext cx="492157" cy="31857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5166B563-AFD2-49AD-91BD-E8E7D9650162}"/>
              </a:ext>
            </a:extLst>
          </p:cNvPr>
          <p:cNvSpPr/>
          <p:nvPr/>
        </p:nvSpPr>
        <p:spPr>
          <a:xfrm>
            <a:off x="7640877" y="3672781"/>
            <a:ext cx="492157" cy="31857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38D0BDF-3236-44C7-81A1-A3378308FD23}"/>
              </a:ext>
            </a:extLst>
          </p:cNvPr>
          <p:cNvSpPr txBox="1"/>
          <p:nvPr/>
        </p:nvSpPr>
        <p:spPr>
          <a:xfrm>
            <a:off x="1285821" y="3882639"/>
            <a:ext cx="2456000" cy="738664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es-EC" dirty="0"/>
              <a:t>Consumo de carbohidratos por los microrganismos</a:t>
            </a:r>
          </a:p>
          <a:p>
            <a:r>
              <a:rPr lang="es-EC" dirty="0"/>
              <a:t>(Norberto et al., 2018)</a:t>
            </a:r>
          </a:p>
        </p:txBody>
      </p:sp>
      <p:sp>
        <p:nvSpPr>
          <p:cNvPr id="37" name="Flecha: curvada hacia la izquierda 36">
            <a:extLst>
              <a:ext uri="{FF2B5EF4-FFF2-40B4-BE49-F238E27FC236}">
                <a16:creationId xmlns:a16="http://schemas.microsoft.com/office/drawing/2014/main" id="{F3E4ADE2-C969-4CD7-A643-D9398B3233F2}"/>
              </a:ext>
            </a:extLst>
          </p:cNvPr>
          <p:cNvSpPr/>
          <p:nvPr/>
        </p:nvSpPr>
        <p:spPr>
          <a:xfrm rot="1303237">
            <a:off x="3895536" y="3564528"/>
            <a:ext cx="166977" cy="508884"/>
          </a:xfrm>
          <a:prstGeom prst="curved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05F38D3D-2012-485B-8EC4-B0CDE91FFA98}"/>
              </a:ext>
            </a:extLst>
          </p:cNvPr>
          <p:cNvSpPr txBox="1"/>
          <p:nvPr/>
        </p:nvSpPr>
        <p:spPr>
          <a:xfrm>
            <a:off x="5499123" y="1059186"/>
            <a:ext cx="2471039" cy="954107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es-ES" dirty="0"/>
              <a:t>Descomposición de polisacáridos causan ablandamiento de los tejidos</a:t>
            </a:r>
          </a:p>
          <a:p>
            <a:r>
              <a:rPr lang="es-ES" dirty="0"/>
              <a:t>(Marín et al., 2019).</a:t>
            </a:r>
            <a:endParaRPr lang="es-EC" dirty="0"/>
          </a:p>
        </p:txBody>
      </p:sp>
      <p:sp>
        <p:nvSpPr>
          <p:cNvPr id="42" name="Flecha: curvada hacia la izquierda 41">
            <a:extLst>
              <a:ext uri="{FF2B5EF4-FFF2-40B4-BE49-F238E27FC236}">
                <a16:creationId xmlns:a16="http://schemas.microsoft.com/office/drawing/2014/main" id="{DBF1AE83-26A5-4285-B79D-4E0473476E2D}"/>
              </a:ext>
            </a:extLst>
          </p:cNvPr>
          <p:cNvSpPr/>
          <p:nvPr/>
        </p:nvSpPr>
        <p:spPr>
          <a:xfrm rot="19608039">
            <a:off x="8115709" y="1572606"/>
            <a:ext cx="226570" cy="575095"/>
          </a:xfrm>
          <a:prstGeom prst="curved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35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68C20E-C300-4C00-B845-410089DF0BA6}"/>
              </a:ext>
            </a:extLst>
          </p:cNvPr>
          <p:cNvSpPr txBox="1"/>
          <p:nvPr/>
        </p:nvSpPr>
        <p:spPr>
          <a:xfrm>
            <a:off x="1489706" y="267473"/>
            <a:ext cx="6713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800" b="1" dirty="0">
                <a:solidFill>
                  <a:schemeClr val="bg1">
                    <a:lumMod val="50000"/>
                  </a:schemeClr>
                </a:solidFill>
              </a:rPr>
              <a:t>RESULTADOS Y DISCUSIONES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F490FC0-7584-4F85-AE5E-C35523D6D2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57282" y="1420736"/>
            <a:ext cx="4469668" cy="268828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FA4F25F-637C-4885-8490-8FB7288C255B}"/>
              </a:ext>
            </a:extLst>
          </p:cNvPr>
          <p:cNvSpPr txBox="1"/>
          <p:nvPr/>
        </p:nvSpPr>
        <p:spPr>
          <a:xfrm>
            <a:off x="327025" y="713749"/>
            <a:ext cx="5929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6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algn="l"/>
            <a:r>
              <a:rPr lang="es-ES" altLang="es-EC" dirty="0"/>
              <a:t>FACTOR A (</a:t>
            </a:r>
            <a:r>
              <a:rPr lang="es-EC" sz="1600" b="0" dirty="0">
                <a:effectLst/>
              </a:rPr>
              <a:t>Variedad de mucilago de cacao</a:t>
            </a:r>
            <a:r>
              <a:rPr lang="es-ES" altLang="es-EC" dirty="0"/>
              <a:t>)</a:t>
            </a:r>
            <a:endParaRPr lang="es-EC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2AC6006-192C-4E81-83BE-D3034DC645E0}"/>
              </a:ext>
            </a:extLst>
          </p:cNvPr>
          <p:cNvSpPr txBox="1"/>
          <p:nvPr/>
        </p:nvSpPr>
        <p:spPr>
          <a:xfrm>
            <a:off x="1531671" y="3173145"/>
            <a:ext cx="1218539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1,78×10</a:t>
            </a:r>
            <a:r>
              <a:rPr lang="es-EC" sz="1000" baseline="30000" dirty="0">
                <a:effectLst/>
              </a:rPr>
              <a:t>10 </a:t>
            </a:r>
            <a:r>
              <a:rPr lang="es-EC" sz="1000" dirty="0">
                <a:effectLst/>
              </a:rPr>
              <a:t>(A)</a:t>
            </a:r>
            <a:endParaRPr lang="es-EC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483AAF9-7102-4DE6-9106-682EBFDDF3F6}"/>
              </a:ext>
            </a:extLst>
          </p:cNvPr>
          <p:cNvSpPr txBox="1"/>
          <p:nvPr/>
        </p:nvSpPr>
        <p:spPr>
          <a:xfrm>
            <a:off x="2988749" y="1549000"/>
            <a:ext cx="1319917" cy="243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1,39×10</a:t>
            </a:r>
            <a:r>
              <a:rPr lang="es-EC" sz="1000" baseline="30000" dirty="0">
                <a:effectLst/>
              </a:rPr>
              <a:t>12 </a:t>
            </a:r>
            <a:r>
              <a:rPr lang="es-EC" sz="1000" dirty="0">
                <a:effectLst/>
              </a:rPr>
              <a:t>(B)</a:t>
            </a:r>
            <a:endParaRPr lang="es-EC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5703FF1-AC7E-4E86-A342-BCFD40E80CCA}"/>
              </a:ext>
            </a:extLst>
          </p:cNvPr>
          <p:cNvSpPr txBox="1"/>
          <p:nvPr/>
        </p:nvSpPr>
        <p:spPr>
          <a:xfrm>
            <a:off x="5688394" y="2126448"/>
            <a:ext cx="2962311" cy="1169551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es-ES" dirty="0"/>
              <a:t>Los </a:t>
            </a:r>
            <a:r>
              <a:rPr lang="es-ES" i="1" dirty="0"/>
              <a:t>Lactobacillus</a:t>
            </a:r>
            <a:r>
              <a:rPr lang="es-ES" dirty="0"/>
              <a:t>, tienen la capacidad de colonizar primero el fruto, con capacidad antagonista y establecerse </a:t>
            </a:r>
          </a:p>
          <a:p>
            <a:r>
              <a:rPr lang="es-ES" dirty="0"/>
              <a:t>(Marín et al., 2019). </a:t>
            </a:r>
            <a:endParaRPr lang="es-EC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FB9C2527-0646-42E3-A978-B6DC1B981DEC}"/>
              </a:ext>
            </a:extLst>
          </p:cNvPr>
          <p:cNvSpPr/>
          <p:nvPr/>
        </p:nvSpPr>
        <p:spPr>
          <a:xfrm>
            <a:off x="3156550" y="1549000"/>
            <a:ext cx="994345" cy="24398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5689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EB85FDF-ED59-4D0C-B906-9D156B36F274}"/>
              </a:ext>
            </a:extLst>
          </p:cNvPr>
          <p:cNvSpPr txBox="1"/>
          <p:nvPr/>
        </p:nvSpPr>
        <p:spPr>
          <a:xfrm>
            <a:off x="1489706" y="267473"/>
            <a:ext cx="6713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800" b="1" dirty="0">
                <a:solidFill>
                  <a:schemeClr val="bg1">
                    <a:lumMod val="50000"/>
                  </a:schemeClr>
                </a:solidFill>
              </a:rPr>
              <a:t>RESULTADOS Y DISCUSIONES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253F45C-672E-48DC-9830-474E84F3D66B}"/>
              </a:ext>
            </a:extLst>
          </p:cNvPr>
          <p:cNvSpPr txBox="1"/>
          <p:nvPr/>
        </p:nvSpPr>
        <p:spPr>
          <a:xfrm>
            <a:off x="327025" y="548508"/>
            <a:ext cx="5929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6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algn="l"/>
            <a:r>
              <a:rPr lang="es-ES" altLang="es-EC" dirty="0"/>
              <a:t>FACTOR B (</a:t>
            </a:r>
            <a:r>
              <a:rPr lang="es-EC" sz="1600" b="0" dirty="0">
                <a:effectLst/>
              </a:rPr>
              <a:t>Frutas</a:t>
            </a:r>
            <a:r>
              <a:rPr lang="es-ES" altLang="es-EC" dirty="0"/>
              <a:t>)</a:t>
            </a:r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65C10EE-40D4-4D0C-B3C9-88A2DA1D1D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24386" y="917840"/>
            <a:ext cx="4140000" cy="262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2DF724-D21B-4590-B43B-9CD0EB7BAC4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676975" y="917840"/>
            <a:ext cx="4140000" cy="26280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E843B01-74E9-4DFE-BB7C-DE341F1A41B2}"/>
              </a:ext>
            </a:extLst>
          </p:cNvPr>
          <p:cNvSpPr txBox="1"/>
          <p:nvPr/>
        </p:nvSpPr>
        <p:spPr>
          <a:xfrm>
            <a:off x="807720" y="1712085"/>
            <a:ext cx="60198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1,80</a:t>
            </a:r>
            <a:r>
              <a:rPr lang="es-EC" sz="1000" baseline="30000" dirty="0">
                <a:effectLst/>
              </a:rPr>
              <a:t>B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4445C1D-0BB8-4365-BC8D-C39338C7C52F}"/>
              </a:ext>
            </a:extLst>
          </p:cNvPr>
          <p:cNvSpPr txBox="1"/>
          <p:nvPr/>
        </p:nvSpPr>
        <p:spPr>
          <a:xfrm>
            <a:off x="2502084" y="2678272"/>
            <a:ext cx="500626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0,07</a:t>
            </a:r>
            <a:r>
              <a:rPr lang="es-EC" sz="1000" baseline="30000" dirty="0">
                <a:effectLst/>
              </a:rPr>
              <a:t>A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28CAF89-8E97-4A02-A0E0-5D296AF71523}"/>
              </a:ext>
            </a:extLst>
          </p:cNvPr>
          <p:cNvSpPr txBox="1"/>
          <p:nvPr/>
        </p:nvSpPr>
        <p:spPr>
          <a:xfrm>
            <a:off x="5079298" y="2413512"/>
            <a:ext cx="506769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3,13</a:t>
            </a:r>
            <a:r>
              <a:rPr lang="es-EC" sz="1000" baseline="30000" dirty="0">
                <a:effectLst/>
              </a:rPr>
              <a:t>A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FE0B4BA-1963-4130-A49A-C1DDBD7CBA91}"/>
              </a:ext>
            </a:extLst>
          </p:cNvPr>
          <p:cNvSpPr txBox="1"/>
          <p:nvPr/>
        </p:nvSpPr>
        <p:spPr>
          <a:xfrm>
            <a:off x="6746975" y="1845042"/>
            <a:ext cx="537482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5,51</a:t>
            </a:r>
            <a:r>
              <a:rPr lang="es-EC" sz="1000" baseline="30000" dirty="0">
                <a:effectLst/>
              </a:rPr>
              <a:t>B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79D16D3-4941-4139-8119-DE19A957265F}"/>
              </a:ext>
            </a:extLst>
          </p:cNvPr>
          <p:cNvSpPr txBox="1"/>
          <p:nvPr/>
        </p:nvSpPr>
        <p:spPr>
          <a:xfrm>
            <a:off x="1409700" y="1599334"/>
            <a:ext cx="562053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2,14</a:t>
            </a:r>
            <a:r>
              <a:rPr lang="es-EC" sz="1000" baseline="30000" dirty="0">
                <a:effectLst/>
              </a:rPr>
              <a:t>B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39775EB-1A2E-46B8-9BC5-4895E229215B}"/>
              </a:ext>
            </a:extLst>
          </p:cNvPr>
          <p:cNvSpPr txBox="1"/>
          <p:nvPr/>
        </p:nvSpPr>
        <p:spPr>
          <a:xfrm>
            <a:off x="3105172" y="2671203"/>
            <a:ext cx="500626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0,07</a:t>
            </a:r>
            <a:r>
              <a:rPr lang="es-EC" sz="1000" baseline="30000" dirty="0">
                <a:effectLst/>
              </a:rPr>
              <a:t>A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250F2A11-2ACF-4DB1-A51E-8F9F0CB8F76B}"/>
              </a:ext>
            </a:extLst>
          </p:cNvPr>
          <p:cNvSpPr txBox="1"/>
          <p:nvPr/>
        </p:nvSpPr>
        <p:spPr>
          <a:xfrm>
            <a:off x="5613412" y="2484280"/>
            <a:ext cx="540553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3,09</a:t>
            </a:r>
            <a:r>
              <a:rPr lang="es-EC" sz="1000" baseline="30000" dirty="0">
                <a:effectLst/>
              </a:rPr>
              <a:t>A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752A7E4-449F-40AE-BBF6-90BD93B44835}"/>
              </a:ext>
            </a:extLst>
          </p:cNvPr>
          <p:cNvSpPr txBox="1"/>
          <p:nvPr/>
        </p:nvSpPr>
        <p:spPr>
          <a:xfrm>
            <a:off x="7316181" y="1589231"/>
            <a:ext cx="565124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5,69</a:t>
            </a:r>
            <a:r>
              <a:rPr lang="es-EC" sz="1000" baseline="30000" dirty="0">
                <a:effectLst/>
              </a:rPr>
              <a:t>B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C3AB501-EA5F-4AF7-95E8-CACA68C1C2CF}"/>
              </a:ext>
            </a:extLst>
          </p:cNvPr>
          <p:cNvSpPr txBox="1"/>
          <p:nvPr/>
        </p:nvSpPr>
        <p:spPr>
          <a:xfrm>
            <a:off x="1904691" y="1581151"/>
            <a:ext cx="589695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2,04</a:t>
            </a:r>
            <a:r>
              <a:rPr lang="es-EC" sz="1000" baseline="30000" dirty="0">
                <a:effectLst/>
              </a:rPr>
              <a:t>B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3636F1C-74D8-4CAD-88EB-5210C847F9EC}"/>
              </a:ext>
            </a:extLst>
          </p:cNvPr>
          <p:cNvSpPr txBox="1"/>
          <p:nvPr/>
        </p:nvSpPr>
        <p:spPr>
          <a:xfrm>
            <a:off x="3544621" y="2678272"/>
            <a:ext cx="617337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0,08</a:t>
            </a:r>
            <a:r>
              <a:rPr lang="es-EC" sz="1000" baseline="30000" dirty="0">
                <a:effectLst/>
              </a:rPr>
              <a:t>A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015869B4-7DBA-4D46-BCC5-D8C88EBFEE11}"/>
              </a:ext>
            </a:extLst>
          </p:cNvPr>
          <p:cNvSpPr txBox="1"/>
          <p:nvPr/>
        </p:nvSpPr>
        <p:spPr>
          <a:xfrm>
            <a:off x="6181310" y="2536366"/>
            <a:ext cx="519054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3,12</a:t>
            </a:r>
            <a:r>
              <a:rPr lang="es-EC" sz="1000" baseline="30000" dirty="0">
                <a:effectLst/>
              </a:rPr>
              <a:t>A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41ED34C2-65B3-4D24-B6B6-737D9EC69E83}"/>
              </a:ext>
            </a:extLst>
          </p:cNvPr>
          <p:cNvSpPr txBox="1"/>
          <p:nvPr/>
        </p:nvSpPr>
        <p:spPr>
          <a:xfrm>
            <a:off x="7881305" y="1369401"/>
            <a:ext cx="543625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6,01</a:t>
            </a:r>
            <a:r>
              <a:rPr lang="es-EC" sz="1000" baseline="30000" dirty="0">
                <a:effectLst/>
              </a:rPr>
              <a:t>B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9ECD67B5-3E32-48C2-A1C1-C83F166D84C2}"/>
              </a:ext>
            </a:extLst>
          </p:cNvPr>
          <p:cNvSpPr/>
          <p:nvPr/>
        </p:nvSpPr>
        <p:spPr>
          <a:xfrm>
            <a:off x="1990340" y="1559091"/>
            <a:ext cx="449248" cy="27785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AF0F6834-D5E9-4AA2-91ED-E5554959AE02}"/>
              </a:ext>
            </a:extLst>
          </p:cNvPr>
          <p:cNvSpPr/>
          <p:nvPr/>
        </p:nvSpPr>
        <p:spPr>
          <a:xfrm>
            <a:off x="3635844" y="2671203"/>
            <a:ext cx="449248" cy="27785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3964BBEF-AB94-4D61-A267-36B4D0903DD4}"/>
              </a:ext>
            </a:extLst>
          </p:cNvPr>
          <p:cNvSpPr/>
          <p:nvPr/>
        </p:nvSpPr>
        <p:spPr>
          <a:xfrm>
            <a:off x="6214168" y="2484280"/>
            <a:ext cx="449248" cy="27785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4C8B6A87-50BE-46E8-B96C-E6E0A15E9654}"/>
              </a:ext>
            </a:extLst>
          </p:cNvPr>
          <p:cNvSpPr/>
          <p:nvPr/>
        </p:nvSpPr>
        <p:spPr>
          <a:xfrm>
            <a:off x="7916912" y="1348344"/>
            <a:ext cx="449248" cy="27785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04E83C53-BA94-4073-A47D-DC76CAA82084}"/>
              </a:ext>
            </a:extLst>
          </p:cNvPr>
          <p:cNvSpPr txBox="1"/>
          <p:nvPr/>
        </p:nvSpPr>
        <p:spPr>
          <a:xfrm>
            <a:off x="5362148" y="3709276"/>
            <a:ext cx="2769654" cy="830997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es-ES" sz="1200" dirty="0"/>
              <a:t>Naranjilla: 2,89 a 2,94</a:t>
            </a:r>
          </a:p>
          <a:p>
            <a:r>
              <a:rPr lang="es-ES" sz="1200" dirty="0"/>
              <a:t>González et al. (2014)</a:t>
            </a:r>
          </a:p>
          <a:p>
            <a:r>
              <a:rPr lang="es-ES" sz="1200" dirty="0"/>
              <a:t>   Papaya: 5,65 a 5,97</a:t>
            </a:r>
          </a:p>
          <a:p>
            <a:r>
              <a:rPr lang="es-ES" sz="1200" dirty="0"/>
              <a:t>(Torres et al.,2013)</a:t>
            </a:r>
            <a:endParaRPr lang="es-EC" sz="1200" dirty="0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DE447C9E-51E7-4CFD-A1D9-45ED9681B148}"/>
              </a:ext>
            </a:extLst>
          </p:cNvPr>
          <p:cNvSpPr txBox="1"/>
          <p:nvPr/>
        </p:nvSpPr>
        <p:spPr>
          <a:xfrm>
            <a:off x="1054761" y="3718225"/>
            <a:ext cx="2769654" cy="830997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es-ES" sz="1200" dirty="0"/>
              <a:t>Naranjilla: 3,78% a 3,21%</a:t>
            </a:r>
          </a:p>
          <a:p>
            <a:r>
              <a:rPr lang="es-ES" sz="1200" dirty="0"/>
              <a:t>González et al. (2014)</a:t>
            </a:r>
          </a:p>
          <a:p>
            <a:r>
              <a:rPr lang="es-ES" sz="1200" dirty="0"/>
              <a:t>   Papaya: 0,15% a 0,09%</a:t>
            </a:r>
          </a:p>
          <a:p>
            <a:r>
              <a:rPr lang="es-ES" sz="1200" dirty="0"/>
              <a:t>(Torres et al.,2013)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1795869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EB85FDF-ED59-4D0C-B906-9D156B36F274}"/>
              </a:ext>
            </a:extLst>
          </p:cNvPr>
          <p:cNvSpPr txBox="1"/>
          <p:nvPr/>
        </p:nvSpPr>
        <p:spPr>
          <a:xfrm>
            <a:off x="1489706" y="267473"/>
            <a:ext cx="6713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800" b="1" dirty="0">
                <a:solidFill>
                  <a:schemeClr val="bg1">
                    <a:lumMod val="50000"/>
                  </a:schemeClr>
                </a:solidFill>
              </a:rPr>
              <a:t>RESULTADOS Y DISCUSIONES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253F45C-672E-48DC-9830-474E84F3D66B}"/>
              </a:ext>
            </a:extLst>
          </p:cNvPr>
          <p:cNvSpPr txBox="1"/>
          <p:nvPr/>
        </p:nvSpPr>
        <p:spPr>
          <a:xfrm>
            <a:off x="327025" y="548508"/>
            <a:ext cx="5929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6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algn="l"/>
            <a:r>
              <a:rPr lang="es-ES" altLang="es-EC" dirty="0"/>
              <a:t>FACTOR B (</a:t>
            </a:r>
            <a:r>
              <a:rPr lang="es-EC" sz="1600" b="0" dirty="0">
                <a:effectLst/>
              </a:rPr>
              <a:t>Frutas</a:t>
            </a:r>
            <a:r>
              <a:rPr lang="es-ES" altLang="es-EC" dirty="0"/>
              <a:t>)</a:t>
            </a:r>
            <a:endParaRPr lang="es-EC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CF7CC99-EF5A-43EF-B4CC-255048BF07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7025" y="967370"/>
            <a:ext cx="4284000" cy="288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0CD2F24-333B-41BE-B3DF-E11877CDA9B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846350" y="967370"/>
            <a:ext cx="3924000" cy="288000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3EE0A317-9A40-4A85-A57C-18DE0FC88321}"/>
              </a:ext>
            </a:extLst>
          </p:cNvPr>
          <p:cNvSpPr txBox="1"/>
          <p:nvPr/>
        </p:nvSpPr>
        <p:spPr>
          <a:xfrm>
            <a:off x="1276798" y="2392598"/>
            <a:ext cx="49530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6,72</a:t>
            </a:r>
            <a:r>
              <a:rPr lang="es-EC" sz="1000" baseline="30000" dirty="0">
                <a:effectLst/>
              </a:rPr>
              <a:t>A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771F756-4A61-4CD8-9A70-F26481835F7C}"/>
              </a:ext>
            </a:extLst>
          </p:cNvPr>
          <p:cNvSpPr txBox="1"/>
          <p:nvPr/>
        </p:nvSpPr>
        <p:spPr>
          <a:xfrm>
            <a:off x="3044341" y="1264455"/>
            <a:ext cx="49530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9,05</a:t>
            </a:r>
            <a:r>
              <a:rPr lang="es-EC" sz="1000" baseline="30000" dirty="0">
                <a:effectLst/>
              </a:rPr>
              <a:t>B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C0B9A68-6198-4717-8ED5-785C536ACCB8}"/>
              </a:ext>
            </a:extLst>
          </p:cNvPr>
          <p:cNvSpPr txBox="1"/>
          <p:nvPr/>
        </p:nvSpPr>
        <p:spPr>
          <a:xfrm>
            <a:off x="5303520" y="2443461"/>
            <a:ext cx="49530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2,12</a:t>
            </a:r>
            <a:r>
              <a:rPr lang="es-EC" sz="1000" baseline="30000" dirty="0">
                <a:effectLst/>
              </a:rPr>
              <a:t>B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C01A4A8-264E-4FEB-91FE-6BC949706EA4}"/>
              </a:ext>
            </a:extLst>
          </p:cNvPr>
          <p:cNvSpPr txBox="1"/>
          <p:nvPr/>
        </p:nvSpPr>
        <p:spPr>
          <a:xfrm>
            <a:off x="6930255" y="2880807"/>
            <a:ext cx="49530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0,72</a:t>
            </a:r>
            <a:r>
              <a:rPr lang="es-EC" sz="1000" baseline="30000" dirty="0">
                <a:effectLst/>
              </a:rPr>
              <a:t>A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0A142AC-134A-4FD6-A067-82C28A4CCD4C}"/>
              </a:ext>
            </a:extLst>
          </p:cNvPr>
          <p:cNvSpPr txBox="1"/>
          <p:nvPr/>
        </p:nvSpPr>
        <p:spPr>
          <a:xfrm>
            <a:off x="1889760" y="2242995"/>
            <a:ext cx="49530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6,82</a:t>
            </a:r>
            <a:r>
              <a:rPr lang="es-EC" sz="1000" baseline="30000" dirty="0">
                <a:effectLst/>
              </a:rPr>
              <a:t>A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12A09C52-4919-4CE0-A005-88D060C74750}"/>
              </a:ext>
            </a:extLst>
          </p:cNvPr>
          <p:cNvSpPr txBox="1"/>
          <p:nvPr/>
        </p:nvSpPr>
        <p:spPr>
          <a:xfrm>
            <a:off x="3581400" y="1122595"/>
            <a:ext cx="49530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9,55</a:t>
            </a:r>
            <a:r>
              <a:rPr lang="es-EC" sz="1000" baseline="30000" dirty="0">
                <a:effectLst/>
              </a:rPr>
              <a:t>B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7D93155-F943-415C-9793-6D5BD99E36D2}"/>
              </a:ext>
            </a:extLst>
          </p:cNvPr>
          <p:cNvSpPr txBox="1"/>
          <p:nvPr/>
        </p:nvSpPr>
        <p:spPr>
          <a:xfrm>
            <a:off x="6080760" y="3018372"/>
            <a:ext cx="49530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3,78</a:t>
            </a:r>
            <a:r>
              <a:rPr lang="es-EC" sz="1000" baseline="30000" dirty="0">
                <a:effectLst/>
              </a:rPr>
              <a:t>B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7ED4889-61D4-4DE9-B191-434E982BB4F9}"/>
              </a:ext>
            </a:extLst>
          </p:cNvPr>
          <p:cNvSpPr txBox="1"/>
          <p:nvPr/>
        </p:nvSpPr>
        <p:spPr>
          <a:xfrm>
            <a:off x="7707694" y="2515452"/>
            <a:ext cx="49530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1,43</a:t>
            </a:r>
            <a:r>
              <a:rPr lang="es-EC" sz="1000" baseline="30000" dirty="0">
                <a:effectLst/>
              </a:rPr>
              <a:t>A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FEE248E-B765-4191-9956-47E046580D64}"/>
              </a:ext>
            </a:extLst>
          </p:cNvPr>
          <p:cNvSpPr txBox="1"/>
          <p:nvPr/>
        </p:nvSpPr>
        <p:spPr>
          <a:xfrm>
            <a:off x="5032504" y="4010828"/>
            <a:ext cx="3551692" cy="738664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es-ES" dirty="0"/>
              <a:t>Dependen de las condiciones ambientales al aumentar la transpiración de la fruta </a:t>
            </a:r>
          </a:p>
          <a:p>
            <a:r>
              <a:rPr lang="es-ES" dirty="0"/>
              <a:t>(Del Pilar et al., 2007)</a:t>
            </a:r>
            <a:endParaRPr lang="es-EC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38F430F9-E6A5-4004-8672-D1B33FDDBF0F}"/>
              </a:ext>
            </a:extLst>
          </p:cNvPr>
          <p:cNvSpPr txBox="1"/>
          <p:nvPr/>
        </p:nvSpPr>
        <p:spPr>
          <a:xfrm>
            <a:off x="1084198" y="3964661"/>
            <a:ext cx="2769654" cy="830997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es-ES" sz="1200" dirty="0"/>
              <a:t>Naranjilla: 6,57°Brix - 9,03°Brix</a:t>
            </a:r>
          </a:p>
          <a:p>
            <a:r>
              <a:rPr lang="es-ES" sz="1200" dirty="0"/>
              <a:t>González et al. (2014)</a:t>
            </a:r>
          </a:p>
          <a:p>
            <a:r>
              <a:rPr lang="es-ES" sz="1200" dirty="0"/>
              <a:t>   Papaya: 6,64°Brix - 11,56°Brix</a:t>
            </a:r>
          </a:p>
          <a:p>
            <a:r>
              <a:rPr lang="es-ES" sz="1200" dirty="0"/>
              <a:t>(Torres et al.,2013)</a:t>
            </a:r>
            <a:endParaRPr lang="es-EC" sz="1200" dirty="0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1257E762-FCA1-468B-A7E2-A14350E435E2}"/>
              </a:ext>
            </a:extLst>
          </p:cNvPr>
          <p:cNvSpPr/>
          <p:nvPr/>
        </p:nvSpPr>
        <p:spPr>
          <a:xfrm>
            <a:off x="7730720" y="2515452"/>
            <a:ext cx="449248" cy="27785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10CFF5E7-C7A0-4B6F-BE10-DC76EE2E8C28}"/>
              </a:ext>
            </a:extLst>
          </p:cNvPr>
          <p:cNvSpPr/>
          <p:nvPr/>
        </p:nvSpPr>
        <p:spPr>
          <a:xfrm>
            <a:off x="1912786" y="2210844"/>
            <a:ext cx="449248" cy="27785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77E2247D-3EB9-4789-9DDA-1486DA7D9B6B}"/>
              </a:ext>
            </a:extLst>
          </p:cNvPr>
          <p:cNvSpPr/>
          <p:nvPr/>
        </p:nvSpPr>
        <p:spPr>
          <a:xfrm>
            <a:off x="3585210" y="1093834"/>
            <a:ext cx="449248" cy="27785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600C6F28-FF5E-4B9E-AB58-BA7F382D6971}"/>
              </a:ext>
            </a:extLst>
          </p:cNvPr>
          <p:cNvSpPr txBox="1"/>
          <p:nvPr/>
        </p:nvSpPr>
        <p:spPr>
          <a:xfrm>
            <a:off x="722193" y="2777944"/>
            <a:ext cx="5452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0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5,90</a:t>
            </a:r>
            <a:r>
              <a:rPr lang="es-EC" sz="1000" baseline="300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</a:t>
            </a:r>
            <a:endParaRPr lang="es-EC" sz="1000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CD46FF2-BC53-4CEF-B685-3E97EAEF9BBA}"/>
              </a:ext>
            </a:extLst>
          </p:cNvPr>
          <p:cNvSpPr txBox="1"/>
          <p:nvPr/>
        </p:nvSpPr>
        <p:spPr>
          <a:xfrm>
            <a:off x="2469025" y="1782078"/>
            <a:ext cx="51926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8,16</a:t>
            </a:r>
            <a:r>
              <a:rPr lang="es-EC" sz="10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</a:t>
            </a:r>
            <a:endParaRPr lang="es-EC" sz="1000" dirty="0"/>
          </a:p>
        </p:txBody>
      </p:sp>
    </p:spTree>
    <p:extLst>
      <p:ext uri="{BB962C8B-B14F-4D97-AF65-F5344CB8AC3E}">
        <p14:creationId xmlns:p14="http://schemas.microsoft.com/office/powerpoint/2010/main" val="1932172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EB85FDF-ED59-4D0C-B906-9D156B36F274}"/>
              </a:ext>
            </a:extLst>
          </p:cNvPr>
          <p:cNvSpPr txBox="1"/>
          <p:nvPr/>
        </p:nvSpPr>
        <p:spPr>
          <a:xfrm>
            <a:off x="1489706" y="267473"/>
            <a:ext cx="6713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800" b="1" dirty="0">
                <a:solidFill>
                  <a:schemeClr val="bg1">
                    <a:lumMod val="50000"/>
                  </a:schemeClr>
                </a:solidFill>
              </a:rPr>
              <a:t>RESULTADOS Y DISCUSIONES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253F45C-672E-48DC-9830-474E84F3D66B}"/>
              </a:ext>
            </a:extLst>
          </p:cNvPr>
          <p:cNvSpPr txBox="1"/>
          <p:nvPr/>
        </p:nvSpPr>
        <p:spPr>
          <a:xfrm>
            <a:off x="327025" y="548508"/>
            <a:ext cx="5929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6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algn="l"/>
            <a:r>
              <a:rPr lang="es-ES" altLang="es-EC" dirty="0"/>
              <a:t>FACTOR B (</a:t>
            </a:r>
            <a:r>
              <a:rPr lang="es-EC" sz="1600" b="0" dirty="0">
                <a:effectLst/>
              </a:rPr>
              <a:t>Frutas</a:t>
            </a:r>
            <a:r>
              <a:rPr lang="es-ES" altLang="es-EC" dirty="0"/>
              <a:t>)</a:t>
            </a:r>
            <a:endParaRPr lang="es-EC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B24A9E7-0EDA-4220-B7D0-3DBECFD022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69632" y="1222516"/>
            <a:ext cx="4090988" cy="289990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A327906-963C-4543-B4DF-F4E6DD2ECBF3}"/>
              </a:ext>
            </a:extLst>
          </p:cNvPr>
          <p:cNvSpPr txBox="1"/>
          <p:nvPr/>
        </p:nvSpPr>
        <p:spPr>
          <a:xfrm>
            <a:off x="1489706" y="1413101"/>
            <a:ext cx="1254358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1,39×10</a:t>
            </a:r>
            <a:r>
              <a:rPr lang="es-EC" sz="1000" baseline="30000" dirty="0">
                <a:effectLst/>
              </a:rPr>
              <a:t>12</a:t>
            </a:r>
            <a:r>
              <a:rPr lang="es-EC" sz="1000" dirty="0">
                <a:effectLst/>
              </a:rPr>
              <a:t> (B)</a:t>
            </a:r>
            <a:endParaRPr lang="es-EC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ED7188F-330C-4FBA-87A9-8550789F51C0}"/>
              </a:ext>
            </a:extLst>
          </p:cNvPr>
          <p:cNvSpPr txBox="1"/>
          <p:nvPr/>
        </p:nvSpPr>
        <p:spPr>
          <a:xfrm>
            <a:off x="2915126" y="3054286"/>
            <a:ext cx="99060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1,82×10</a:t>
            </a:r>
            <a:r>
              <a:rPr lang="es-EC" sz="1000" baseline="30000" dirty="0">
                <a:effectLst/>
              </a:rPr>
              <a:t>10</a:t>
            </a:r>
            <a:r>
              <a:rPr lang="es-EC" sz="1000" dirty="0">
                <a:effectLst/>
              </a:rPr>
              <a:t> (A)</a:t>
            </a:r>
            <a:endParaRPr lang="es-EC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0C4D44B-787B-4B3E-8FA7-B1C23D3080D7}"/>
              </a:ext>
            </a:extLst>
          </p:cNvPr>
          <p:cNvSpPr txBox="1"/>
          <p:nvPr/>
        </p:nvSpPr>
        <p:spPr>
          <a:xfrm>
            <a:off x="5514074" y="2202418"/>
            <a:ext cx="2844516" cy="738664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es-ES" dirty="0"/>
              <a:t>La población microbiana es determinada por su origen</a:t>
            </a:r>
          </a:p>
          <a:p>
            <a:r>
              <a:rPr lang="es-ES" dirty="0"/>
              <a:t>(Fan &amp; </a:t>
            </a:r>
            <a:r>
              <a:rPr lang="es-ES" dirty="0" err="1"/>
              <a:t>Song</a:t>
            </a:r>
            <a:r>
              <a:rPr lang="es-ES" dirty="0"/>
              <a:t>, 2008)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38425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 Frutos de papaya ">
            <a:extLst>
              <a:ext uri="{FF2B5EF4-FFF2-40B4-BE49-F238E27FC236}">
                <a16:creationId xmlns:a16="http://schemas.microsoft.com/office/drawing/2014/main" id="{7075E994-2B75-4C76-A6E5-A529DB333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62" y="1812016"/>
            <a:ext cx="2056952" cy="119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ultivo sustentable de la naranjilla : Planeta : La Hora Noticias de  Ecuador, sus provincias y el mundo">
            <a:extLst>
              <a:ext uri="{FF2B5EF4-FFF2-40B4-BE49-F238E27FC236}">
                <a16:creationId xmlns:a16="http://schemas.microsoft.com/office/drawing/2014/main" id="{3FA895BC-DC1F-4AE1-BD1B-ACCD2E329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364" y="2508696"/>
            <a:ext cx="1413601" cy="117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7AA912A9-3258-446B-8B6A-F88406F3F99E}"/>
              </a:ext>
            </a:extLst>
          </p:cNvPr>
          <p:cNvSpPr txBox="1"/>
          <p:nvPr/>
        </p:nvSpPr>
        <p:spPr>
          <a:xfrm>
            <a:off x="2188088" y="330062"/>
            <a:ext cx="497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chemeClr val="bg1">
                    <a:lumMod val="50000"/>
                  </a:schemeClr>
                </a:solidFill>
              </a:rPr>
              <a:t>INTRODUCCIÓN</a:t>
            </a:r>
          </a:p>
        </p:txBody>
      </p:sp>
      <p:pic>
        <p:nvPicPr>
          <p:cNvPr id="2058" name="Picture 10" descr="Cacao Nacional | Anecacao Ecuador">
            <a:extLst>
              <a:ext uri="{FF2B5EF4-FFF2-40B4-BE49-F238E27FC236}">
                <a16:creationId xmlns:a16="http://schemas.microsoft.com/office/drawing/2014/main" id="{2C04FBED-06F9-4056-B6E0-51A798BA8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357" y="1860370"/>
            <a:ext cx="1888078" cy="118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acaoCCN51 | Anecacao Ecuador">
            <a:extLst>
              <a:ext uri="{FF2B5EF4-FFF2-40B4-BE49-F238E27FC236}">
                <a16:creationId xmlns:a16="http://schemas.microsoft.com/office/drawing/2014/main" id="{E580BE1D-F3C8-4341-B084-25A437CCA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357" y="3349168"/>
            <a:ext cx="1888078" cy="11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4320715-B636-4557-A7A4-4BD53B67F6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595" t="50810" r="27818" b="4690"/>
          <a:stretch/>
        </p:blipFill>
        <p:spPr>
          <a:xfrm>
            <a:off x="5938877" y="2446019"/>
            <a:ext cx="1008206" cy="134316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9611819-E838-4076-B43E-F6DD2514DD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28" t="6186" r="6507" b="27360"/>
          <a:stretch/>
        </p:blipFill>
        <p:spPr>
          <a:xfrm>
            <a:off x="3726748" y="1460854"/>
            <a:ext cx="1690504" cy="1689309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C8426989-2A13-4506-A362-CEC4BC993021}"/>
              </a:ext>
            </a:extLst>
          </p:cNvPr>
          <p:cNvSpPr txBox="1"/>
          <p:nvPr/>
        </p:nvSpPr>
        <p:spPr>
          <a:xfrm>
            <a:off x="621792" y="902332"/>
            <a:ext cx="2280599" cy="738664"/>
          </a:xfrm>
          <a:prstGeom prst="rect">
            <a:avLst/>
          </a:prstGeom>
          <a:noFill/>
          <a:ln w="19050">
            <a:solidFill>
              <a:srgbClr val="A9CED7"/>
            </a:solidFill>
            <a:prstDash val="dashDot"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/>
          </a:lstStyle>
          <a:p>
            <a:r>
              <a:rPr lang="es-ES" dirty="0"/>
              <a:t>Mercados internacionales exigen productos de excelente calidad 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FB9296B9-20CC-4268-B53A-B06BCD53362D}"/>
              </a:ext>
            </a:extLst>
          </p:cNvPr>
          <p:cNvSpPr txBox="1"/>
          <p:nvPr/>
        </p:nvSpPr>
        <p:spPr>
          <a:xfrm>
            <a:off x="3338896" y="3575392"/>
            <a:ext cx="2476688" cy="738664"/>
          </a:xfrm>
          <a:prstGeom prst="rect">
            <a:avLst/>
          </a:prstGeom>
          <a:noFill/>
          <a:ln w="19050">
            <a:solidFill>
              <a:srgbClr val="A9CED7"/>
            </a:solidFill>
            <a:prstDash val="dashDot"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/>
          </a:lstStyle>
          <a:p>
            <a:r>
              <a:rPr lang="es-ES" dirty="0"/>
              <a:t>Bioconservación con BAL: </a:t>
            </a:r>
          </a:p>
          <a:p>
            <a:r>
              <a:rPr lang="es-ES" dirty="0"/>
              <a:t>capacidad antagonista</a:t>
            </a:r>
          </a:p>
          <a:p>
            <a:r>
              <a:rPr lang="es-ES" dirty="0"/>
              <a:t>extiende la vida útil </a:t>
            </a:r>
            <a:endParaRPr lang="es-EC" dirty="0"/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B6DCEA23-A331-4F10-99D2-7E2C8FA0F73C}"/>
              </a:ext>
            </a:extLst>
          </p:cNvPr>
          <p:cNvSpPr txBox="1"/>
          <p:nvPr/>
        </p:nvSpPr>
        <p:spPr>
          <a:xfrm>
            <a:off x="6241609" y="902332"/>
            <a:ext cx="2430259" cy="738664"/>
          </a:xfrm>
          <a:prstGeom prst="rect">
            <a:avLst/>
          </a:prstGeom>
          <a:noFill/>
          <a:ln w="19050">
            <a:solidFill>
              <a:srgbClr val="A9CED7"/>
            </a:solidFill>
            <a:prstDash val="dashDot"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es-ES" dirty="0"/>
              <a:t>BAL en la fermentación del mucilago de cacao: </a:t>
            </a:r>
          </a:p>
          <a:p>
            <a:r>
              <a:rPr lang="es-ES" i="1" dirty="0"/>
              <a:t>L. </a:t>
            </a:r>
            <a:r>
              <a:rPr lang="es-ES" i="1" dirty="0" err="1"/>
              <a:t>fermentum</a:t>
            </a:r>
            <a:r>
              <a:rPr lang="es-ES" i="1" dirty="0"/>
              <a:t> </a:t>
            </a:r>
            <a:r>
              <a:rPr lang="es-ES" dirty="0"/>
              <a:t>y </a:t>
            </a:r>
            <a:r>
              <a:rPr lang="es-ES" i="1" dirty="0"/>
              <a:t>L. </a:t>
            </a:r>
            <a:r>
              <a:rPr lang="es-ES" i="1" dirty="0" err="1"/>
              <a:t>plantarum</a:t>
            </a:r>
            <a:endParaRPr lang="es-EC" i="1" dirty="0"/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613B88C6-14FF-4D90-99C3-861736C29770}"/>
              </a:ext>
            </a:extLst>
          </p:cNvPr>
          <p:cNvSpPr txBox="1"/>
          <p:nvPr/>
        </p:nvSpPr>
        <p:spPr>
          <a:xfrm>
            <a:off x="7526717" y="4616367"/>
            <a:ext cx="134158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(De </a:t>
            </a:r>
            <a:r>
              <a:rPr lang="es-ES" sz="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Vuyst</a:t>
            </a:r>
            <a:r>
              <a:rPr lang="es-ES" sz="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&amp; Leroy, 2020) </a:t>
            </a:r>
            <a:endParaRPr lang="es-EC" sz="800" dirty="0"/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94B0DB17-E91F-4740-9C16-8EBA4F01F4E5}"/>
              </a:ext>
            </a:extLst>
          </p:cNvPr>
          <p:cNvSpPr txBox="1"/>
          <p:nvPr/>
        </p:nvSpPr>
        <p:spPr>
          <a:xfrm>
            <a:off x="3918760" y="4616367"/>
            <a:ext cx="113787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800" dirty="0"/>
              <a:t>(Russo et al., 2014)</a:t>
            </a:r>
            <a:endParaRPr lang="es-EC" sz="800" dirty="0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D83A6B5E-3D3C-4D5D-84E6-645806CE726F}"/>
              </a:ext>
            </a:extLst>
          </p:cNvPr>
          <p:cNvSpPr txBox="1"/>
          <p:nvPr/>
        </p:nvSpPr>
        <p:spPr>
          <a:xfrm>
            <a:off x="205843" y="4602728"/>
            <a:ext cx="146344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(Miranda et al., 2016) </a:t>
            </a:r>
            <a:endParaRPr lang="es-EC" sz="800" dirty="0"/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65DDDE4D-D5A3-439B-A118-DC39D6D15ED1}"/>
              </a:ext>
            </a:extLst>
          </p:cNvPr>
          <p:cNvSpPr txBox="1"/>
          <p:nvPr/>
        </p:nvSpPr>
        <p:spPr>
          <a:xfrm>
            <a:off x="621791" y="3882160"/>
            <a:ext cx="2280600" cy="523220"/>
          </a:xfrm>
          <a:prstGeom prst="rect">
            <a:avLst/>
          </a:prstGeom>
          <a:noFill/>
          <a:ln w="19050">
            <a:solidFill>
              <a:srgbClr val="A9CED7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/>
            <a:r>
              <a:rPr lang="es-ES" dirty="0"/>
              <a:t>Susceptibles a daños y enfermedades</a:t>
            </a:r>
            <a:endParaRPr lang="es-EC" dirty="0"/>
          </a:p>
        </p:txBody>
      </p:sp>
      <p:sp>
        <p:nvSpPr>
          <p:cNvPr id="2071" name="Flecha: a la izquierda y arriba 2070">
            <a:extLst>
              <a:ext uri="{FF2B5EF4-FFF2-40B4-BE49-F238E27FC236}">
                <a16:creationId xmlns:a16="http://schemas.microsoft.com/office/drawing/2014/main" id="{BA171C1F-2E16-4B0A-BD11-CD64C95F4B17}"/>
              </a:ext>
            </a:extLst>
          </p:cNvPr>
          <p:cNvSpPr/>
          <p:nvPr/>
        </p:nvSpPr>
        <p:spPr>
          <a:xfrm rot="8426013">
            <a:off x="909450" y="3296831"/>
            <a:ext cx="612648" cy="402116"/>
          </a:xfrm>
          <a:prstGeom prst="leftUp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72" name="Flecha: hacia arriba 2071">
            <a:extLst>
              <a:ext uri="{FF2B5EF4-FFF2-40B4-BE49-F238E27FC236}">
                <a16:creationId xmlns:a16="http://schemas.microsoft.com/office/drawing/2014/main" id="{EB493218-B538-4852-B19E-D794CB6A9392}"/>
              </a:ext>
            </a:extLst>
          </p:cNvPr>
          <p:cNvSpPr/>
          <p:nvPr/>
        </p:nvSpPr>
        <p:spPr>
          <a:xfrm>
            <a:off x="4398264" y="3236976"/>
            <a:ext cx="256032" cy="215498"/>
          </a:xfrm>
          <a:prstGeom prst="up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1116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482AF0D-2440-4488-804F-9EA68CD2D956}"/>
              </a:ext>
            </a:extLst>
          </p:cNvPr>
          <p:cNvSpPr txBox="1"/>
          <p:nvPr/>
        </p:nvSpPr>
        <p:spPr>
          <a:xfrm>
            <a:off x="1489706" y="267473"/>
            <a:ext cx="6713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800" b="1" dirty="0">
                <a:solidFill>
                  <a:schemeClr val="bg1">
                    <a:lumMod val="50000"/>
                  </a:schemeClr>
                </a:solidFill>
              </a:rPr>
              <a:t>RESULTADOS Y DISCUSIONES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3FDE4C-FBF2-4673-829B-7054613C5453}"/>
              </a:ext>
            </a:extLst>
          </p:cNvPr>
          <p:cNvSpPr txBox="1"/>
          <p:nvPr/>
        </p:nvSpPr>
        <p:spPr>
          <a:xfrm>
            <a:off x="327025" y="548508"/>
            <a:ext cx="5929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6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algn="l"/>
            <a:r>
              <a:rPr lang="es-ES" altLang="es-EC" dirty="0"/>
              <a:t>FACTOR C (</a:t>
            </a:r>
            <a:r>
              <a:rPr lang="es-EC" sz="1600" b="0" dirty="0">
                <a:effectLst/>
              </a:rPr>
              <a:t>Temperatura</a:t>
            </a:r>
            <a:r>
              <a:rPr lang="es-ES" altLang="es-EC" dirty="0"/>
              <a:t>)</a:t>
            </a:r>
            <a:endParaRPr lang="es-EC" dirty="0"/>
          </a:p>
        </p:txBody>
      </p:sp>
      <p:pic>
        <p:nvPicPr>
          <p:cNvPr id="22533" name="Imagen 34">
            <a:extLst>
              <a:ext uri="{FF2B5EF4-FFF2-40B4-BE49-F238E27FC236}">
                <a16:creationId xmlns:a16="http://schemas.microsoft.com/office/drawing/2014/main" id="{84771793-B7C6-44CE-87B8-99833E0D1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949864"/>
            <a:ext cx="4161178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Imagen 37">
            <a:extLst>
              <a:ext uri="{FF2B5EF4-FFF2-40B4-BE49-F238E27FC236}">
                <a16:creationId xmlns:a16="http://schemas.microsoft.com/office/drawing/2014/main" id="{9F5DB8B0-8B56-4145-9596-D3C440E53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34" y="949864"/>
            <a:ext cx="4192941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5328F88-2E10-4722-A69C-EE197644E624}"/>
              </a:ext>
            </a:extLst>
          </p:cNvPr>
          <p:cNvSpPr txBox="1"/>
          <p:nvPr/>
        </p:nvSpPr>
        <p:spPr>
          <a:xfrm>
            <a:off x="702703" y="1399830"/>
            <a:ext cx="63246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0,94</a:t>
            </a:r>
            <a:r>
              <a:rPr lang="es-EC" sz="1000" baseline="30000" dirty="0">
                <a:effectLst/>
              </a:rPr>
              <a:t>B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6D67270-5F17-47FB-BCBB-4959E87F493C}"/>
              </a:ext>
            </a:extLst>
          </p:cNvPr>
          <p:cNvSpPr txBox="1"/>
          <p:nvPr/>
        </p:nvSpPr>
        <p:spPr>
          <a:xfrm>
            <a:off x="2343301" y="1425897"/>
            <a:ext cx="63246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0,92</a:t>
            </a:r>
            <a:r>
              <a:rPr lang="es-EC" sz="1000" baseline="30000" dirty="0">
                <a:effectLst/>
              </a:rPr>
              <a:t>A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50D1FCE-0680-42C4-B2F8-EBC463F9B490}"/>
              </a:ext>
            </a:extLst>
          </p:cNvPr>
          <p:cNvSpPr txBox="1"/>
          <p:nvPr/>
        </p:nvSpPr>
        <p:spPr>
          <a:xfrm>
            <a:off x="5001037" y="2078004"/>
            <a:ext cx="63246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4,32</a:t>
            </a:r>
            <a:r>
              <a:rPr lang="es-EC" sz="1000" baseline="30000" dirty="0">
                <a:effectLst/>
              </a:rPr>
              <a:t>A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51BF65E-7884-49C9-B3D8-F8C39912185D}"/>
              </a:ext>
            </a:extLst>
          </p:cNvPr>
          <p:cNvSpPr txBox="1"/>
          <p:nvPr/>
        </p:nvSpPr>
        <p:spPr>
          <a:xfrm>
            <a:off x="6660811" y="2156442"/>
            <a:ext cx="63246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4,32</a:t>
            </a:r>
            <a:r>
              <a:rPr lang="es-EC" sz="1000" baseline="30000" dirty="0">
                <a:effectLst/>
              </a:rPr>
              <a:t>A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09F4C2D-83F4-413C-A7A1-97354D9E95BE}"/>
              </a:ext>
            </a:extLst>
          </p:cNvPr>
          <p:cNvSpPr txBox="1"/>
          <p:nvPr/>
        </p:nvSpPr>
        <p:spPr>
          <a:xfrm>
            <a:off x="1217775" y="953372"/>
            <a:ext cx="63246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1,10</a:t>
            </a:r>
            <a:r>
              <a:rPr lang="es-EC" sz="1000" baseline="30000" dirty="0">
                <a:effectLst/>
              </a:rPr>
              <a:t>A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8775D17-6F2A-4DEE-92BB-DC431FEC6C11}"/>
              </a:ext>
            </a:extLst>
          </p:cNvPr>
          <p:cNvSpPr txBox="1"/>
          <p:nvPr/>
        </p:nvSpPr>
        <p:spPr>
          <a:xfrm>
            <a:off x="2975761" y="998787"/>
            <a:ext cx="63246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1,10</a:t>
            </a:r>
            <a:r>
              <a:rPr lang="es-EC" sz="1000" baseline="30000" dirty="0">
                <a:effectLst/>
              </a:rPr>
              <a:t>A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0DE421F-E2FA-488E-99DB-34F3E3624813}"/>
              </a:ext>
            </a:extLst>
          </p:cNvPr>
          <p:cNvSpPr txBox="1"/>
          <p:nvPr/>
        </p:nvSpPr>
        <p:spPr>
          <a:xfrm>
            <a:off x="5517811" y="1982138"/>
            <a:ext cx="63246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4,34</a:t>
            </a:r>
            <a:r>
              <a:rPr lang="es-EC" sz="1000" baseline="30000" dirty="0">
                <a:effectLst/>
              </a:rPr>
              <a:t>A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2A32B0B-CB17-4156-94DB-081F5CFCBCF3}"/>
              </a:ext>
            </a:extLst>
          </p:cNvPr>
          <p:cNvSpPr txBox="1"/>
          <p:nvPr/>
        </p:nvSpPr>
        <p:spPr>
          <a:xfrm>
            <a:off x="7233578" y="1982138"/>
            <a:ext cx="63246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4,44</a:t>
            </a:r>
            <a:r>
              <a:rPr lang="es-EC" sz="1000" baseline="30000" dirty="0">
                <a:effectLst/>
              </a:rPr>
              <a:t>B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4953B31-CC27-49CD-B7FC-6B4DD8FF5E59}"/>
              </a:ext>
            </a:extLst>
          </p:cNvPr>
          <p:cNvSpPr txBox="1"/>
          <p:nvPr/>
        </p:nvSpPr>
        <p:spPr>
          <a:xfrm>
            <a:off x="1780538" y="1076226"/>
            <a:ext cx="63246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1,10</a:t>
            </a:r>
            <a:r>
              <a:rPr lang="es-EC" sz="1000" baseline="30000" dirty="0">
                <a:effectLst/>
              </a:rPr>
              <a:t>B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A5A7FA1-5153-42F7-8CFD-001827FFA345}"/>
              </a:ext>
            </a:extLst>
          </p:cNvPr>
          <p:cNvSpPr txBox="1"/>
          <p:nvPr/>
        </p:nvSpPr>
        <p:spPr>
          <a:xfrm>
            <a:off x="3475651" y="1283639"/>
            <a:ext cx="63246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1,02</a:t>
            </a:r>
            <a:r>
              <a:rPr lang="es-EC" sz="1000" baseline="30000" dirty="0">
                <a:effectLst/>
              </a:rPr>
              <a:t>A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9328232-F65C-4755-ACA3-16A4323B12F0}"/>
              </a:ext>
            </a:extLst>
          </p:cNvPr>
          <p:cNvSpPr txBox="1"/>
          <p:nvPr/>
        </p:nvSpPr>
        <p:spPr>
          <a:xfrm>
            <a:off x="6088044" y="1886272"/>
            <a:ext cx="63246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4,53</a:t>
            </a:r>
            <a:r>
              <a:rPr lang="es-EC" sz="1000" baseline="30000" dirty="0">
                <a:effectLst/>
              </a:rPr>
              <a:t>A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9B46889-2C8E-42F7-8CBD-9071DBB328AF}"/>
              </a:ext>
            </a:extLst>
          </p:cNvPr>
          <p:cNvSpPr txBox="1"/>
          <p:nvPr/>
        </p:nvSpPr>
        <p:spPr>
          <a:xfrm>
            <a:off x="7803811" y="1892500"/>
            <a:ext cx="63246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4,60</a:t>
            </a:r>
            <a:r>
              <a:rPr lang="es-EC" sz="1000" baseline="30000" dirty="0">
                <a:effectLst/>
              </a:rPr>
              <a:t>B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D247CEAB-BA1E-49B3-B720-EEE0AA3648E4}"/>
              </a:ext>
            </a:extLst>
          </p:cNvPr>
          <p:cNvSpPr txBox="1"/>
          <p:nvPr/>
        </p:nvSpPr>
        <p:spPr>
          <a:xfrm>
            <a:off x="702703" y="3883052"/>
            <a:ext cx="3321773" cy="646331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es-ES" sz="1200" dirty="0"/>
              <a:t>Mientras aumenta la temperatura, también el contenido de ácido cítrico en el fruto</a:t>
            </a:r>
          </a:p>
          <a:p>
            <a:r>
              <a:rPr lang="es-ES" sz="1200" dirty="0"/>
              <a:t>(Castellano et al., 2016) </a:t>
            </a:r>
            <a:endParaRPr lang="es-EC" sz="1200" dirty="0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63E30550-972F-4368-A999-5D400931124D}"/>
              </a:ext>
            </a:extLst>
          </p:cNvPr>
          <p:cNvSpPr/>
          <p:nvPr/>
        </p:nvSpPr>
        <p:spPr>
          <a:xfrm>
            <a:off x="1860663" y="1047355"/>
            <a:ext cx="473504" cy="27457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6639DD86-6E46-4EC7-BB88-577989F27061}"/>
              </a:ext>
            </a:extLst>
          </p:cNvPr>
          <p:cNvSpPr/>
          <p:nvPr/>
        </p:nvSpPr>
        <p:spPr>
          <a:xfrm>
            <a:off x="6146571" y="1878064"/>
            <a:ext cx="473504" cy="27457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AAAD6E47-1566-4F9B-95FB-5250A741163B}"/>
              </a:ext>
            </a:extLst>
          </p:cNvPr>
          <p:cNvSpPr txBox="1"/>
          <p:nvPr/>
        </p:nvSpPr>
        <p:spPr>
          <a:xfrm>
            <a:off x="5119525" y="3931733"/>
            <a:ext cx="3201957" cy="646331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es-ES" sz="1200" dirty="0"/>
              <a:t>Menor temperatura – menor pH por la ralentización de las reacciones enzimáticas </a:t>
            </a:r>
          </a:p>
          <a:p>
            <a:r>
              <a:rPr lang="es-ES" sz="1200" dirty="0"/>
              <a:t>(</a:t>
            </a:r>
            <a:r>
              <a:rPr lang="es-ES" sz="1200" dirty="0" err="1"/>
              <a:t>Botía</a:t>
            </a:r>
            <a:r>
              <a:rPr lang="es-ES" sz="1200" dirty="0"/>
              <a:t> et al., 2008)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330386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482AF0D-2440-4488-804F-9EA68CD2D956}"/>
              </a:ext>
            </a:extLst>
          </p:cNvPr>
          <p:cNvSpPr txBox="1"/>
          <p:nvPr/>
        </p:nvSpPr>
        <p:spPr>
          <a:xfrm>
            <a:off x="1489706" y="267473"/>
            <a:ext cx="6713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800" b="1" dirty="0">
                <a:solidFill>
                  <a:schemeClr val="bg1">
                    <a:lumMod val="50000"/>
                  </a:schemeClr>
                </a:solidFill>
              </a:rPr>
              <a:t>RESULTADOS Y DISCUSIONES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3FDE4C-FBF2-4673-829B-7054613C5453}"/>
              </a:ext>
            </a:extLst>
          </p:cNvPr>
          <p:cNvSpPr txBox="1"/>
          <p:nvPr/>
        </p:nvSpPr>
        <p:spPr>
          <a:xfrm>
            <a:off x="327025" y="548508"/>
            <a:ext cx="5929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6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algn="l"/>
            <a:r>
              <a:rPr lang="es-ES" altLang="es-EC" dirty="0"/>
              <a:t>FACTOR C (</a:t>
            </a:r>
            <a:r>
              <a:rPr lang="es-EC" sz="1600" b="0" dirty="0">
                <a:effectLst/>
              </a:rPr>
              <a:t>Temperatura</a:t>
            </a:r>
            <a:r>
              <a:rPr lang="es-ES" altLang="es-EC" dirty="0"/>
              <a:t>)</a:t>
            </a:r>
            <a:endParaRPr lang="es-EC" dirty="0"/>
          </a:p>
        </p:txBody>
      </p:sp>
      <p:pic>
        <p:nvPicPr>
          <p:cNvPr id="22531" name="Imagen 39">
            <a:extLst>
              <a:ext uri="{FF2B5EF4-FFF2-40B4-BE49-F238E27FC236}">
                <a16:creationId xmlns:a16="http://schemas.microsoft.com/office/drawing/2014/main" id="{5DFA29BB-22E7-4104-A620-8FE912C07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80" y="974462"/>
            <a:ext cx="4132620" cy="269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Imagen 43">
            <a:extLst>
              <a:ext uri="{FF2B5EF4-FFF2-40B4-BE49-F238E27FC236}">
                <a16:creationId xmlns:a16="http://schemas.microsoft.com/office/drawing/2014/main" id="{6792FBF6-911D-409C-B74D-633C8691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50" y="1030590"/>
            <a:ext cx="3970625" cy="258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B0E3C26-6865-42E7-B0D9-FC16187C9611}"/>
              </a:ext>
            </a:extLst>
          </p:cNvPr>
          <p:cNvSpPr txBox="1"/>
          <p:nvPr/>
        </p:nvSpPr>
        <p:spPr>
          <a:xfrm>
            <a:off x="815341" y="1896145"/>
            <a:ext cx="50292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6,85</a:t>
            </a:r>
            <a:r>
              <a:rPr lang="es-EC" sz="1000" baseline="30000" dirty="0">
                <a:effectLst/>
              </a:rPr>
              <a:t>A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8A4A187-51F7-4684-89EB-3433CB02D185}"/>
              </a:ext>
            </a:extLst>
          </p:cNvPr>
          <p:cNvSpPr txBox="1"/>
          <p:nvPr/>
        </p:nvSpPr>
        <p:spPr>
          <a:xfrm>
            <a:off x="2522321" y="1680798"/>
            <a:ext cx="50292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7,21</a:t>
            </a:r>
            <a:r>
              <a:rPr lang="es-EC" sz="1000" baseline="30000" dirty="0">
                <a:effectLst/>
              </a:rPr>
              <a:t>B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E4E5908-9240-4670-B9EC-37ABEBECF178}"/>
              </a:ext>
            </a:extLst>
          </p:cNvPr>
          <p:cNvSpPr txBox="1"/>
          <p:nvPr/>
        </p:nvSpPr>
        <p:spPr>
          <a:xfrm>
            <a:off x="1374281" y="1563036"/>
            <a:ext cx="50292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7,68</a:t>
            </a:r>
            <a:r>
              <a:rPr lang="es-EC" sz="1000" baseline="30000" dirty="0">
                <a:effectLst/>
              </a:rPr>
              <a:t>A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AB3720F-9ACE-4632-AF57-034E1ABDF6D8}"/>
              </a:ext>
            </a:extLst>
          </p:cNvPr>
          <p:cNvSpPr txBox="1"/>
          <p:nvPr/>
        </p:nvSpPr>
        <p:spPr>
          <a:xfrm>
            <a:off x="3070860" y="1232168"/>
            <a:ext cx="50292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8,08</a:t>
            </a:r>
            <a:r>
              <a:rPr lang="es-EC" sz="1000" baseline="30000" dirty="0">
                <a:effectLst/>
              </a:rPr>
              <a:t>B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99138A5-3479-4D65-8113-D94BDCF7C0C7}"/>
              </a:ext>
            </a:extLst>
          </p:cNvPr>
          <p:cNvSpPr txBox="1"/>
          <p:nvPr/>
        </p:nvSpPr>
        <p:spPr>
          <a:xfrm>
            <a:off x="5326350" y="2448896"/>
            <a:ext cx="50292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0,86</a:t>
            </a:r>
            <a:r>
              <a:rPr lang="es-EC" sz="1000" baseline="30000" dirty="0">
                <a:effectLst/>
              </a:rPr>
              <a:t>A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409653E-2FC2-457F-BC71-880C8493665F}"/>
              </a:ext>
            </a:extLst>
          </p:cNvPr>
          <p:cNvSpPr txBox="1"/>
          <p:nvPr/>
        </p:nvSpPr>
        <p:spPr>
          <a:xfrm>
            <a:off x="6922804" y="2360510"/>
            <a:ext cx="50292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1,99</a:t>
            </a:r>
            <a:r>
              <a:rPr lang="es-EC" sz="1000" baseline="30000" dirty="0">
                <a:effectLst/>
              </a:rPr>
              <a:t>B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083D010-F62A-4057-97FA-4EE2D1349DC4}"/>
              </a:ext>
            </a:extLst>
          </p:cNvPr>
          <p:cNvSpPr txBox="1"/>
          <p:nvPr/>
        </p:nvSpPr>
        <p:spPr>
          <a:xfrm>
            <a:off x="1943100" y="1232168"/>
            <a:ext cx="50292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7,97</a:t>
            </a:r>
            <a:r>
              <a:rPr lang="es-EC" sz="1000" baseline="30000" dirty="0">
                <a:effectLst/>
              </a:rPr>
              <a:t>A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0E088D8-0D19-43F7-9DDC-9A064B586513}"/>
              </a:ext>
            </a:extLst>
          </p:cNvPr>
          <p:cNvSpPr txBox="1"/>
          <p:nvPr/>
        </p:nvSpPr>
        <p:spPr>
          <a:xfrm>
            <a:off x="3619500" y="1090320"/>
            <a:ext cx="50292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8,40</a:t>
            </a:r>
            <a:r>
              <a:rPr lang="es-EC" sz="1000" baseline="30000" dirty="0">
                <a:effectLst/>
              </a:rPr>
              <a:t>B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E7BE7D4E-9C71-4B66-A99D-12CED4C80B94}"/>
              </a:ext>
            </a:extLst>
          </p:cNvPr>
          <p:cNvSpPr txBox="1"/>
          <p:nvPr/>
        </p:nvSpPr>
        <p:spPr>
          <a:xfrm>
            <a:off x="6103620" y="2665486"/>
            <a:ext cx="50292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1,5</a:t>
            </a:r>
            <a:r>
              <a:rPr lang="es-EC" sz="1000" baseline="30000" dirty="0">
                <a:effectLst/>
              </a:rPr>
              <a:t>A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CD243CD6-0D3B-468A-88A6-9457329D9DC0}"/>
              </a:ext>
            </a:extLst>
          </p:cNvPr>
          <p:cNvSpPr txBox="1"/>
          <p:nvPr/>
        </p:nvSpPr>
        <p:spPr>
          <a:xfrm>
            <a:off x="7700074" y="2199202"/>
            <a:ext cx="502920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3,72</a:t>
            </a:r>
            <a:r>
              <a:rPr lang="es-EC" sz="1000" baseline="30000" dirty="0">
                <a:effectLst/>
              </a:rPr>
              <a:t>B</a:t>
            </a:r>
            <a:endParaRPr lang="es-EC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8700534-6659-4DF1-BA16-1303D020E649}"/>
              </a:ext>
            </a:extLst>
          </p:cNvPr>
          <p:cNvSpPr txBox="1"/>
          <p:nvPr/>
        </p:nvSpPr>
        <p:spPr>
          <a:xfrm>
            <a:off x="5055816" y="3895097"/>
            <a:ext cx="3551692" cy="738664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es-ES" dirty="0"/>
              <a:t>Mayor temperatura disminuye el contenido de agua en la fruta y su calidad </a:t>
            </a:r>
          </a:p>
          <a:p>
            <a:r>
              <a:rPr lang="es-ES" dirty="0"/>
              <a:t>(Suárez et al., 2009)</a:t>
            </a:r>
            <a:endParaRPr lang="es-EC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20C0EBD-79BF-41EA-9CD5-3DE6F7A102CA}"/>
              </a:ext>
            </a:extLst>
          </p:cNvPr>
          <p:cNvSpPr txBox="1"/>
          <p:nvPr/>
        </p:nvSpPr>
        <p:spPr>
          <a:xfrm>
            <a:off x="729844" y="3814642"/>
            <a:ext cx="3551692" cy="954107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es-ES" dirty="0"/>
              <a:t>Mayor temperatura – mayor solidos solubles por la degradación de polisacáridos de las membranas celulares</a:t>
            </a:r>
          </a:p>
          <a:p>
            <a:r>
              <a:rPr lang="es-ES" dirty="0"/>
              <a:t>(Castellano et al.,2016) </a:t>
            </a:r>
            <a:endParaRPr lang="es-EC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4B3C93AE-3F1A-4E30-8F55-C948B3F6B40E}"/>
              </a:ext>
            </a:extLst>
          </p:cNvPr>
          <p:cNvSpPr/>
          <p:nvPr/>
        </p:nvSpPr>
        <p:spPr>
          <a:xfrm>
            <a:off x="6103620" y="2665486"/>
            <a:ext cx="473504" cy="27457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4E0AD700-EB6C-4801-A96A-72A6E6B4E397}"/>
              </a:ext>
            </a:extLst>
          </p:cNvPr>
          <p:cNvSpPr/>
          <p:nvPr/>
        </p:nvSpPr>
        <p:spPr>
          <a:xfrm>
            <a:off x="1960554" y="1217732"/>
            <a:ext cx="473504" cy="27457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3BF4B53A-7055-4E46-9FA8-93C015001D71}"/>
              </a:ext>
            </a:extLst>
          </p:cNvPr>
          <p:cNvSpPr/>
          <p:nvPr/>
        </p:nvSpPr>
        <p:spPr>
          <a:xfrm>
            <a:off x="3619500" y="1069420"/>
            <a:ext cx="473504" cy="27457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3BE1E72E-1C22-4520-8755-A50B817F9D0A}"/>
              </a:ext>
            </a:extLst>
          </p:cNvPr>
          <p:cNvSpPr/>
          <p:nvPr/>
        </p:nvSpPr>
        <p:spPr>
          <a:xfrm>
            <a:off x="7730693" y="2167188"/>
            <a:ext cx="473504" cy="27457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04648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482AF0D-2440-4488-804F-9EA68CD2D956}"/>
              </a:ext>
            </a:extLst>
          </p:cNvPr>
          <p:cNvSpPr txBox="1"/>
          <p:nvPr/>
        </p:nvSpPr>
        <p:spPr>
          <a:xfrm>
            <a:off x="1489706" y="267473"/>
            <a:ext cx="6713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800" b="1" dirty="0">
                <a:solidFill>
                  <a:schemeClr val="bg1">
                    <a:lumMod val="50000"/>
                  </a:schemeClr>
                </a:solidFill>
              </a:rPr>
              <a:t>RESULTADOS Y DISCUSIONES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3FDE4C-FBF2-4673-829B-7054613C5453}"/>
              </a:ext>
            </a:extLst>
          </p:cNvPr>
          <p:cNvSpPr txBox="1"/>
          <p:nvPr/>
        </p:nvSpPr>
        <p:spPr>
          <a:xfrm>
            <a:off x="327025" y="548508"/>
            <a:ext cx="5929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6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algn="l"/>
            <a:r>
              <a:rPr lang="es-ES" altLang="es-EC" dirty="0"/>
              <a:t>FACTOR C (</a:t>
            </a:r>
            <a:r>
              <a:rPr lang="es-EC" sz="1600" b="0" dirty="0">
                <a:effectLst/>
              </a:rPr>
              <a:t>Temperatura</a:t>
            </a:r>
            <a:r>
              <a:rPr lang="es-ES" altLang="es-EC" dirty="0"/>
              <a:t>)</a:t>
            </a:r>
            <a:endParaRPr lang="es-EC" dirty="0"/>
          </a:p>
        </p:txBody>
      </p:sp>
      <p:pic>
        <p:nvPicPr>
          <p:cNvPr id="22529" name="Imagen 46">
            <a:extLst>
              <a:ext uri="{FF2B5EF4-FFF2-40B4-BE49-F238E27FC236}">
                <a16:creationId xmlns:a16="http://schemas.microsoft.com/office/drawing/2014/main" id="{F63EF921-2994-4913-A65B-463985EA0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06" y="1364980"/>
            <a:ext cx="4069244" cy="277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5C237E2-CE7A-4600-B02C-7F02680794E4}"/>
              </a:ext>
            </a:extLst>
          </p:cNvPr>
          <p:cNvSpPr txBox="1"/>
          <p:nvPr/>
        </p:nvSpPr>
        <p:spPr>
          <a:xfrm>
            <a:off x="1342058" y="2506514"/>
            <a:ext cx="1122045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3,79×10</a:t>
            </a:r>
            <a:r>
              <a:rPr lang="es-EC" sz="1000" baseline="30000" dirty="0">
                <a:effectLst/>
              </a:rPr>
              <a:t>11</a:t>
            </a:r>
            <a:r>
              <a:rPr lang="es-EC" sz="1000" dirty="0">
                <a:effectLst/>
              </a:rPr>
              <a:t>(A)</a:t>
            </a:r>
            <a:endParaRPr lang="es-EC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F0F8E5E-94CB-4A97-B52F-F32244FF4F96}"/>
              </a:ext>
            </a:extLst>
          </p:cNvPr>
          <p:cNvSpPr txBox="1"/>
          <p:nvPr/>
        </p:nvSpPr>
        <p:spPr>
          <a:xfrm>
            <a:off x="2718435" y="1506209"/>
            <a:ext cx="1122045" cy="2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</a:rPr>
              <a:t>1,03×10</a:t>
            </a:r>
            <a:r>
              <a:rPr lang="es-EC" sz="1000" baseline="30000" dirty="0">
                <a:effectLst/>
              </a:rPr>
              <a:t>12 </a:t>
            </a:r>
            <a:r>
              <a:rPr lang="es-EC" sz="1000" dirty="0">
                <a:effectLst/>
              </a:rPr>
              <a:t>(B)</a:t>
            </a:r>
            <a:endParaRPr lang="es-EC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E964E94-2160-49ED-8A7E-1F91F4B14104}"/>
              </a:ext>
            </a:extLst>
          </p:cNvPr>
          <p:cNvSpPr txBox="1"/>
          <p:nvPr/>
        </p:nvSpPr>
        <p:spPr>
          <a:xfrm>
            <a:off x="5515841" y="2202418"/>
            <a:ext cx="2950113" cy="738664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es-ES" dirty="0"/>
              <a:t>Las bajas temperaturas reduce el crecimiento microbiano </a:t>
            </a:r>
          </a:p>
          <a:p>
            <a:r>
              <a:rPr lang="es-ES" dirty="0"/>
              <a:t>(Suárez et al., 2009)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03026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BB0D846-3E94-4849-9B12-F02B0BE0B883}"/>
              </a:ext>
            </a:extLst>
          </p:cNvPr>
          <p:cNvSpPr txBox="1"/>
          <p:nvPr/>
        </p:nvSpPr>
        <p:spPr>
          <a:xfrm>
            <a:off x="1489706" y="253185"/>
            <a:ext cx="6713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800" b="1" dirty="0">
                <a:solidFill>
                  <a:schemeClr val="bg1">
                    <a:lumMod val="50000"/>
                  </a:schemeClr>
                </a:solidFill>
              </a:rPr>
              <a:t>RESULTADOS Y DISCUSIONES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1CADE71-393A-487D-BC94-CDAAAB7D9E98}"/>
              </a:ext>
            </a:extLst>
          </p:cNvPr>
          <p:cNvSpPr txBox="1"/>
          <p:nvPr/>
        </p:nvSpPr>
        <p:spPr>
          <a:xfrm>
            <a:off x="327025" y="534220"/>
            <a:ext cx="3825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6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algn="l"/>
            <a:r>
              <a:rPr lang="es-ES" altLang="es-EC" dirty="0"/>
              <a:t>INTERACCIÓN A*B*C</a:t>
            </a:r>
            <a:endParaRPr lang="es-EC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9364EF8-4CCE-4031-BC7D-9004250F53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820944"/>
              </p:ext>
            </p:extLst>
          </p:nvPr>
        </p:nvGraphicFramePr>
        <p:xfrm>
          <a:off x="1404836" y="1007450"/>
          <a:ext cx="6625091" cy="1676214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613091">
                  <a:extLst>
                    <a:ext uri="{9D8B030D-6E8A-4147-A177-3AD203B41FA5}">
                      <a16:colId xmlns:a16="http://schemas.microsoft.com/office/drawing/2014/main" val="563844576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86673460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2685867564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583139468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47643765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537289248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756494717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482309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402654046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17670733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Factor A (Cacao)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Factor B (Fruta)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Factor C (Temperatura)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Acidez titulable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pH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Solidos solubles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Acidez titulable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pH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Solidos solubles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Pérdida de peso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extLst>
                  <a:ext uri="{0D108BD9-81ED-4DB2-BD59-A6C34878D82A}">
                    <a16:rowId xmlns:a16="http://schemas.microsoft.com/office/drawing/2014/main" val="8055488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endParaRPr lang="es-EC" sz="1000" dirty="0">
                        <a:latin typeface="+mn-lt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endParaRPr lang="es-EC" sz="1000" dirty="0">
                        <a:latin typeface="+mn-lt"/>
                      </a:endParaRPr>
                    </a:p>
                  </a:txBody>
                  <a:tcPr marL="48211" marR="48211" marT="0" marB="0"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Dia 0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 marL="48211" marR="48211" marT="0" marB="0" anchor="ctr"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 marL="48211" marR="48211" marT="0" marB="0" anchor="ctr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Día 5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EC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EC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EC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extLst>
                  <a:ext uri="{0D108BD9-81ED-4DB2-BD59-A6C34878D82A}">
                    <a16:rowId xmlns:a16="http://schemas.microsoft.com/office/drawing/2014/main" val="33298842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b="0" dirty="0">
                          <a:effectLst/>
                          <a:latin typeface="+mn-lt"/>
                        </a:rPr>
                        <a:t>CCN-51</a:t>
                      </a:r>
                      <a:endParaRPr lang="es-EC" sz="1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Naranjilla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Refrigeración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+mn-lt"/>
                        </a:rPr>
                        <a:t>1,89</a:t>
                      </a:r>
                      <a:r>
                        <a:rPr lang="es-EC" sz="1000" baseline="30000">
                          <a:effectLst/>
                          <a:latin typeface="+mn-lt"/>
                        </a:rPr>
                        <a:t>C</a:t>
                      </a:r>
                      <a:endParaRPr lang="es-EC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3,31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B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5,67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2,33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C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3,12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BC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6,33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  <a:latin typeface="+mn-lt"/>
                        </a:rPr>
                        <a:t>1,36</a:t>
                      </a:r>
                      <a:r>
                        <a:rPr lang="es-EC" sz="1000" baseline="30000">
                          <a:effectLst/>
                          <a:latin typeface="+mn-lt"/>
                        </a:rPr>
                        <a:t>A</a:t>
                      </a:r>
                      <a:endParaRPr lang="es-EC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extLst>
                  <a:ext uri="{0D108BD9-81ED-4DB2-BD59-A6C34878D82A}">
                    <a16:rowId xmlns:a16="http://schemas.microsoft.com/office/drawing/2014/main" val="242947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b="0" dirty="0">
                          <a:effectLst/>
                          <a:latin typeface="+mn-lt"/>
                        </a:rPr>
                        <a:t>CCN-51</a:t>
                      </a:r>
                      <a:endParaRPr lang="es-EC" sz="1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Naranjilla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Sin refrigeración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1,78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B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3,33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B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5,93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AB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2,37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C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3,22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C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6,73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AB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4,29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B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extLst>
                  <a:ext uri="{0D108BD9-81ED-4DB2-BD59-A6C34878D82A}">
                    <a16:rowId xmlns:a16="http://schemas.microsoft.com/office/drawing/2014/main" val="2494300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b="0" dirty="0">
                          <a:effectLst/>
                          <a:latin typeface="+mn-lt"/>
                        </a:rPr>
                        <a:t>CCN-51</a:t>
                      </a:r>
                      <a:endParaRPr lang="es-EC" sz="1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Papaya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Refrigeración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0,06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5,97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D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7,80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C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0,06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5,67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D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8,60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C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0,52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extLst>
                  <a:ext uri="{0D108BD9-81ED-4DB2-BD59-A6C34878D82A}">
                    <a16:rowId xmlns:a16="http://schemas.microsoft.com/office/drawing/2014/main" val="4189394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b="0" dirty="0">
                          <a:effectLst/>
                          <a:latin typeface="+mn-lt"/>
                        </a:rPr>
                        <a:t>CCN-51</a:t>
                      </a:r>
                      <a:endParaRPr lang="es-EC" sz="1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Papaya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Sin refrigeración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0,07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5,91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D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8,50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E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0,07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5,75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D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9,07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CD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0,79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extLst>
                  <a:ext uri="{0D108BD9-81ED-4DB2-BD59-A6C34878D82A}">
                    <a16:rowId xmlns:a16="http://schemas.microsoft.com/office/drawing/2014/main" val="34681610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b="0" dirty="0">
                          <a:effectLst/>
                          <a:latin typeface="+mn-lt"/>
                        </a:rPr>
                        <a:t>Nacional</a:t>
                      </a:r>
                      <a:endParaRPr lang="es-EC" sz="1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Naranjilla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Refrigeración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1,74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B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2,95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5,87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AB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1,95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B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2,95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6,87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AB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1,02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extLst>
                  <a:ext uri="{0D108BD9-81ED-4DB2-BD59-A6C34878D82A}">
                    <a16:rowId xmlns:a16="http://schemas.microsoft.com/office/drawing/2014/main" val="2503249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b="0" dirty="0">
                          <a:effectLst/>
                          <a:latin typeface="+mn-lt"/>
                        </a:rPr>
                        <a:t>Nacional</a:t>
                      </a:r>
                      <a:endParaRPr lang="es-EC" sz="1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Naranjilla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Sin refrigeración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1,78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B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2,95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6,13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B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1,90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B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3,09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B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6,93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B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1,82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extLst>
                  <a:ext uri="{0D108BD9-81ED-4DB2-BD59-A6C34878D82A}">
                    <a16:rowId xmlns:a16="http://schemas.microsoft.com/office/drawing/2014/main" val="20713003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b="0" dirty="0">
                          <a:effectLst/>
                          <a:latin typeface="+mn-lt"/>
                        </a:rPr>
                        <a:t>Nacional</a:t>
                      </a:r>
                      <a:endParaRPr lang="es-EC" sz="1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Papaya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Refrigeración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0,06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5,08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C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8,07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CD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0,07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5,64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D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8,93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C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0,53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extLst>
                  <a:ext uri="{0D108BD9-81ED-4DB2-BD59-A6C34878D82A}">
                    <a16:rowId xmlns:a16="http://schemas.microsoft.com/office/drawing/2014/main" val="12208713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b="0" dirty="0">
                          <a:effectLst/>
                          <a:latin typeface="+mn-lt"/>
                        </a:rPr>
                        <a:t>Nacional</a:t>
                      </a:r>
                      <a:endParaRPr lang="es-EC" sz="1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Papaya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Sin refrigeración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0,07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5,08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C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8,27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DE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1" marR="48211" marT="0" marB="0" anchor="ctr"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0,07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5,71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D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9,60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D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  <a:latin typeface="+mn-lt"/>
                        </a:rPr>
                        <a:t>1,05</a:t>
                      </a:r>
                      <a:r>
                        <a:rPr lang="es-EC" sz="1000" baseline="30000" dirty="0">
                          <a:effectLst/>
                          <a:latin typeface="+mn-lt"/>
                        </a:rPr>
                        <a:t>A</a:t>
                      </a:r>
                      <a:endParaRPr lang="es-EC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53" marR="21953" marT="0" marB="0" anchor="ctr"/>
                </a:tc>
                <a:extLst>
                  <a:ext uri="{0D108BD9-81ED-4DB2-BD59-A6C34878D82A}">
                    <a16:rowId xmlns:a16="http://schemas.microsoft.com/office/drawing/2014/main" val="3884364051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ABB92F47-6E94-4632-8AD0-F9441C8A8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667358"/>
              </p:ext>
            </p:extLst>
          </p:nvPr>
        </p:nvGraphicFramePr>
        <p:xfrm>
          <a:off x="1654436" y="2957665"/>
          <a:ext cx="6125889" cy="1681988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679908">
                  <a:extLst>
                    <a:ext uri="{9D8B030D-6E8A-4147-A177-3AD203B41FA5}">
                      <a16:colId xmlns:a16="http://schemas.microsoft.com/office/drawing/2014/main" val="2605988745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84022330"/>
                    </a:ext>
                  </a:extLst>
                </a:gridCol>
                <a:gridCol w="1170518">
                  <a:extLst>
                    <a:ext uri="{9D8B030D-6E8A-4147-A177-3AD203B41FA5}">
                      <a16:colId xmlns:a16="http://schemas.microsoft.com/office/drawing/2014/main" val="3227825169"/>
                    </a:ext>
                  </a:extLst>
                </a:gridCol>
                <a:gridCol w="604862">
                  <a:extLst>
                    <a:ext uri="{9D8B030D-6E8A-4147-A177-3AD203B41FA5}">
                      <a16:colId xmlns:a16="http://schemas.microsoft.com/office/drawing/2014/main" val="2711988702"/>
                    </a:ext>
                  </a:extLst>
                </a:gridCol>
                <a:gridCol w="504051">
                  <a:extLst>
                    <a:ext uri="{9D8B030D-6E8A-4147-A177-3AD203B41FA5}">
                      <a16:colId xmlns:a16="http://schemas.microsoft.com/office/drawing/2014/main" val="2343092800"/>
                    </a:ext>
                  </a:extLst>
                </a:gridCol>
                <a:gridCol w="705671">
                  <a:extLst>
                    <a:ext uri="{9D8B030D-6E8A-4147-A177-3AD203B41FA5}">
                      <a16:colId xmlns:a16="http://schemas.microsoft.com/office/drawing/2014/main" val="117594926"/>
                    </a:ext>
                  </a:extLst>
                </a:gridCol>
                <a:gridCol w="604862">
                  <a:extLst>
                    <a:ext uri="{9D8B030D-6E8A-4147-A177-3AD203B41FA5}">
                      <a16:colId xmlns:a16="http://schemas.microsoft.com/office/drawing/2014/main" val="1485226732"/>
                    </a:ext>
                  </a:extLst>
                </a:gridCol>
                <a:gridCol w="1064017">
                  <a:extLst>
                    <a:ext uri="{9D8B030D-6E8A-4147-A177-3AD203B41FA5}">
                      <a16:colId xmlns:a16="http://schemas.microsoft.com/office/drawing/2014/main" val="32566338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Factor A (Cacao)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Factor B (Fruta)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Factor C (Temperatura)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Acidez titulable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pH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Solidos solubles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Pérdida de peso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sz="1000" dirty="0">
                          <a:effectLst/>
                        </a:rPr>
                        <a:t>Conteo bacteriano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extLst>
                  <a:ext uri="{0D108BD9-81ED-4DB2-BD59-A6C34878D82A}">
                    <a16:rowId xmlns:a16="http://schemas.microsoft.com/office/drawing/2014/main" val="3250397947"/>
                  </a:ext>
                </a:extLst>
              </a:tr>
              <a:tr h="0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Día 10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extLst>
                  <a:ext uri="{0D108BD9-81ED-4DB2-BD59-A6C34878D82A}">
                    <a16:rowId xmlns:a16="http://schemas.microsoft.com/office/drawing/2014/main" val="42770651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CCN-51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Naranjilla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Refrigeración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2,20</a:t>
                      </a:r>
                      <a:r>
                        <a:rPr lang="es-EC" sz="1000" baseline="30000" dirty="0">
                          <a:effectLst/>
                        </a:rPr>
                        <a:t>D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3,21</a:t>
                      </a:r>
                      <a:r>
                        <a:rPr lang="es-EC" sz="1000" baseline="30000" dirty="0">
                          <a:effectLst/>
                        </a:rPr>
                        <a:t>B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6,67</a:t>
                      </a:r>
                      <a:r>
                        <a:rPr lang="es-EC" sz="1000" baseline="30000">
                          <a:effectLst/>
                        </a:rPr>
                        <a:t>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2,70</a:t>
                      </a:r>
                      <a:r>
                        <a:rPr lang="es-EC" sz="1000" baseline="30000">
                          <a:effectLst/>
                        </a:rPr>
                        <a:t>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1,28×10</a:t>
                      </a:r>
                      <a:r>
                        <a:rPr lang="es-EC" sz="1000" baseline="30000" dirty="0">
                          <a:effectLst/>
                        </a:rPr>
                        <a:t>10</a:t>
                      </a:r>
                      <a:r>
                        <a:rPr lang="es-EC" sz="1000" dirty="0">
                          <a:effectLst/>
                        </a:rPr>
                        <a:t>(A)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29" marR="54829" marT="0" marB="0" anchor="ctr"/>
                </a:tc>
                <a:extLst>
                  <a:ext uri="{0D108BD9-81ED-4DB2-BD59-A6C34878D82A}">
                    <a16:rowId xmlns:a16="http://schemas.microsoft.com/office/drawing/2014/main" val="38845500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CCN-51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Naranjilla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Sin refrigeración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1,96</a:t>
                      </a:r>
                      <a:r>
                        <a:rPr lang="es-EC" sz="1000" baseline="30000" dirty="0">
                          <a:effectLst/>
                        </a:rPr>
                        <a:t>B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3,19</a:t>
                      </a:r>
                      <a:r>
                        <a:rPr lang="es-EC" sz="1000" baseline="30000" dirty="0">
                          <a:effectLst/>
                        </a:rPr>
                        <a:t>B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7,27</a:t>
                      </a:r>
                      <a:r>
                        <a:rPr lang="es-EC" sz="1000" baseline="30000" dirty="0">
                          <a:effectLst/>
                        </a:rPr>
                        <a:t>B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6,36</a:t>
                      </a:r>
                      <a:r>
                        <a:rPr lang="es-EC" sz="1000" baseline="30000" dirty="0">
                          <a:effectLst/>
                        </a:rPr>
                        <a:t>D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5,45×10</a:t>
                      </a:r>
                      <a:r>
                        <a:rPr lang="es-EC" sz="1000" baseline="30000" dirty="0">
                          <a:effectLst/>
                        </a:rPr>
                        <a:t>10</a:t>
                      </a:r>
                      <a:r>
                        <a:rPr lang="es-EC" sz="1000" dirty="0">
                          <a:effectLst/>
                        </a:rPr>
                        <a:t>(A)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29" marR="54829" marT="0" marB="0" anchor="ctr"/>
                </a:tc>
                <a:extLst>
                  <a:ext uri="{0D108BD9-81ED-4DB2-BD59-A6C34878D82A}">
                    <a16:rowId xmlns:a16="http://schemas.microsoft.com/office/drawing/2014/main" val="20126837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CCN-51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Papaya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Refrigeración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0,08</a:t>
                      </a:r>
                      <a:r>
                        <a:rPr lang="es-EC" sz="1000" baseline="30000">
                          <a:effectLst/>
                        </a:rPr>
                        <a:t>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6,05</a:t>
                      </a:r>
                      <a:r>
                        <a:rPr lang="es-EC" sz="1000" baseline="30000">
                          <a:effectLst/>
                        </a:rPr>
                        <a:t>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8,93</a:t>
                      </a:r>
                      <a:r>
                        <a:rPr lang="es-EC" sz="1000" baseline="30000" dirty="0">
                          <a:effectLst/>
                        </a:rPr>
                        <a:t>C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0,83</a:t>
                      </a:r>
                      <a:r>
                        <a:rPr lang="es-EC" sz="1000" baseline="30000" dirty="0">
                          <a:effectLst/>
                        </a:rPr>
                        <a:t>A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3,7×10</a:t>
                      </a:r>
                      <a:r>
                        <a:rPr lang="es-EC" sz="1000" baseline="30000" dirty="0">
                          <a:effectLst/>
                        </a:rPr>
                        <a:t>9</a:t>
                      </a:r>
                      <a:r>
                        <a:rPr lang="es-EC" sz="1000" dirty="0">
                          <a:effectLst/>
                        </a:rPr>
                        <a:t>(A)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29" marR="54829" marT="0" marB="0" anchor="ctr"/>
                </a:tc>
                <a:extLst>
                  <a:ext uri="{0D108BD9-81ED-4DB2-BD59-A6C34878D82A}">
                    <a16:rowId xmlns:a16="http://schemas.microsoft.com/office/drawing/2014/main" val="31777964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CCN-51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Papaya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Sin refrigeración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0,08</a:t>
                      </a:r>
                      <a:r>
                        <a:rPr lang="es-EC" sz="1000" baseline="30000">
                          <a:effectLst/>
                        </a:rPr>
                        <a:t>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6,17</a:t>
                      </a:r>
                      <a:r>
                        <a:rPr lang="es-EC" sz="1000" baseline="30000" dirty="0">
                          <a:effectLst/>
                        </a:rPr>
                        <a:t>E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9,47</a:t>
                      </a:r>
                      <a:r>
                        <a:rPr lang="es-EC" sz="1000" baseline="30000">
                          <a:effectLst/>
                        </a:rPr>
                        <a:t>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1,99</a:t>
                      </a:r>
                      <a:r>
                        <a:rPr lang="es-EC" sz="1000" baseline="30000" dirty="0">
                          <a:effectLst/>
                        </a:rPr>
                        <a:t>AB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4,5×10</a:t>
                      </a:r>
                      <a:r>
                        <a:rPr lang="es-EC" sz="1000" baseline="30000" dirty="0">
                          <a:effectLst/>
                        </a:rPr>
                        <a:t>8</a:t>
                      </a:r>
                      <a:r>
                        <a:rPr lang="es-EC" sz="1000" dirty="0">
                          <a:effectLst/>
                        </a:rPr>
                        <a:t>(A)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29" marR="54829" marT="0" marB="0" anchor="ctr"/>
                </a:tc>
                <a:extLst>
                  <a:ext uri="{0D108BD9-81ED-4DB2-BD59-A6C34878D82A}">
                    <a16:rowId xmlns:a16="http://schemas.microsoft.com/office/drawing/2014/main" val="29995177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Nacional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Naranjilla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Refrigeración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2,04</a:t>
                      </a:r>
                      <a:r>
                        <a:rPr lang="es-EC" sz="1000" baseline="30000">
                          <a:effectLst/>
                        </a:rPr>
                        <a:t>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2,97</a:t>
                      </a:r>
                      <a:r>
                        <a:rPr lang="es-EC" sz="1000" baseline="30000">
                          <a:effectLst/>
                        </a:rPr>
                        <a:t>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6,60</a:t>
                      </a:r>
                      <a:r>
                        <a:rPr lang="es-EC" sz="1000" baseline="30000">
                          <a:effectLst/>
                        </a:rPr>
                        <a:t>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1,72</a:t>
                      </a:r>
                      <a:r>
                        <a:rPr lang="es-EC" sz="1000" baseline="30000" dirty="0">
                          <a:effectLst/>
                        </a:rPr>
                        <a:t>AB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1,5×10</a:t>
                      </a:r>
                      <a:r>
                        <a:rPr lang="es-EC" sz="1000" baseline="30000" dirty="0">
                          <a:effectLst/>
                        </a:rPr>
                        <a:t>12</a:t>
                      </a:r>
                      <a:r>
                        <a:rPr lang="es-EC" sz="1000" dirty="0">
                          <a:effectLst/>
                        </a:rPr>
                        <a:t>(B)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29" marR="54829" marT="0" marB="0" anchor="ctr"/>
                </a:tc>
                <a:extLst>
                  <a:ext uri="{0D108BD9-81ED-4DB2-BD59-A6C34878D82A}">
                    <a16:rowId xmlns:a16="http://schemas.microsoft.com/office/drawing/2014/main" val="23869017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Nacional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Naranjilla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Sin refrigeración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1,98</a:t>
                      </a:r>
                      <a:r>
                        <a:rPr lang="es-EC" sz="1000" baseline="30000">
                          <a:effectLst/>
                        </a:rPr>
                        <a:t>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3,12</a:t>
                      </a:r>
                      <a:r>
                        <a:rPr lang="es-EC" sz="1000" baseline="30000">
                          <a:effectLst/>
                        </a:rPr>
                        <a:t>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6,73</a:t>
                      </a:r>
                      <a:r>
                        <a:rPr lang="es-EC" sz="1000" baseline="30000">
                          <a:effectLst/>
                        </a:rPr>
                        <a:t>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4,34</a:t>
                      </a:r>
                      <a:r>
                        <a:rPr lang="es-EC" sz="1000" baseline="30000" dirty="0">
                          <a:effectLst/>
                        </a:rPr>
                        <a:t>C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4×10</a:t>
                      </a:r>
                      <a:r>
                        <a:rPr lang="es-EC" sz="1000" baseline="30000" dirty="0">
                          <a:effectLst/>
                        </a:rPr>
                        <a:t>12</a:t>
                      </a:r>
                      <a:r>
                        <a:rPr lang="es-EC" sz="1000" dirty="0">
                          <a:effectLst/>
                        </a:rPr>
                        <a:t>(C)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29" marR="54829" marT="0" marB="0" anchor="ctr"/>
                </a:tc>
                <a:extLst>
                  <a:ext uri="{0D108BD9-81ED-4DB2-BD59-A6C34878D82A}">
                    <a16:rowId xmlns:a16="http://schemas.microsoft.com/office/drawing/2014/main" val="20988865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Nacional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Papaya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Refrigeración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0,08</a:t>
                      </a:r>
                      <a:r>
                        <a:rPr lang="es-EC" sz="1000" baseline="30000">
                          <a:effectLst/>
                        </a:rPr>
                        <a:t>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5,90</a:t>
                      </a:r>
                      <a:r>
                        <a:rPr lang="es-EC" sz="1000" baseline="30000">
                          <a:effectLst/>
                        </a:rPr>
                        <a:t>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9,67</a:t>
                      </a:r>
                      <a:r>
                        <a:rPr lang="es-EC" sz="1000" baseline="30000" dirty="0">
                          <a:effectLst/>
                        </a:rPr>
                        <a:t>D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0,74</a:t>
                      </a:r>
                      <a:r>
                        <a:rPr lang="es-EC" sz="1000" baseline="30000" dirty="0">
                          <a:effectLst/>
                        </a:rPr>
                        <a:t>A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2,1×10</a:t>
                      </a:r>
                      <a:r>
                        <a:rPr lang="es-EC" sz="1000" baseline="30000" dirty="0">
                          <a:effectLst/>
                        </a:rPr>
                        <a:t>9</a:t>
                      </a:r>
                      <a:r>
                        <a:rPr lang="es-EC" sz="1000" dirty="0">
                          <a:effectLst/>
                        </a:rPr>
                        <a:t>(A)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29" marR="54829" marT="0" marB="0" anchor="ctr"/>
                </a:tc>
                <a:extLst>
                  <a:ext uri="{0D108BD9-81ED-4DB2-BD59-A6C34878D82A}">
                    <a16:rowId xmlns:a16="http://schemas.microsoft.com/office/drawing/2014/main" val="34498201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Nacional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Papaya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Sin refrigeración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0,08</a:t>
                      </a:r>
                      <a:r>
                        <a:rPr lang="es-EC" sz="1000" baseline="30000" dirty="0">
                          <a:effectLst/>
                        </a:rPr>
                        <a:t>A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5,94</a:t>
                      </a:r>
                      <a:r>
                        <a:rPr lang="es-EC" sz="1000" baseline="30000">
                          <a:effectLst/>
                        </a:rPr>
                        <a:t>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effectLst/>
                        </a:rPr>
                        <a:t>10,13</a:t>
                      </a:r>
                      <a:r>
                        <a:rPr lang="es-EC" sz="1000" baseline="30000">
                          <a:effectLst/>
                        </a:rPr>
                        <a:t>E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2,19</a:t>
                      </a:r>
                      <a:r>
                        <a:rPr lang="es-EC" sz="1000" baseline="30000" dirty="0">
                          <a:effectLst/>
                        </a:rPr>
                        <a:t>AB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07" marR="46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effectLst/>
                        </a:rPr>
                        <a:t>6,665×10</a:t>
                      </a:r>
                      <a:r>
                        <a:rPr lang="es-EC" sz="1000" baseline="30000" dirty="0">
                          <a:effectLst/>
                        </a:rPr>
                        <a:t>10</a:t>
                      </a:r>
                      <a:r>
                        <a:rPr lang="es-EC" sz="1000" dirty="0">
                          <a:effectLst/>
                        </a:rPr>
                        <a:t>(A)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29" marR="54829" marT="0" marB="0" anchor="ctr"/>
                </a:tc>
                <a:extLst>
                  <a:ext uri="{0D108BD9-81ED-4DB2-BD59-A6C34878D82A}">
                    <a16:rowId xmlns:a16="http://schemas.microsoft.com/office/drawing/2014/main" val="1013759233"/>
                  </a:ext>
                </a:extLst>
              </a:tr>
            </a:tbl>
          </a:graphicData>
        </a:graphic>
      </p:graphicFrame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0830537-FDF1-4EA9-992C-5F45D566B7FB}"/>
              </a:ext>
            </a:extLst>
          </p:cNvPr>
          <p:cNvSpPr/>
          <p:nvPr/>
        </p:nvSpPr>
        <p:spPr>
          <a:xfrm>
            <a:off x="1404836" y="1775647"/>
            <a:ext cx="6625091" cy="323564"/>
          </a:xfrm>
          <a:prstGeom prst="roundRect">
            <a:avLst/>
          </a:prstGeom>
          <a:noFill/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35F3BC6A-D14A-4519-9186-AD56347DD945}"/>
              </a:ext>
            </a:extLst>
          </p:cNvPr>
          <p:cNvSpPr/>
          <p:nvPr/>
        </p:nvSpPr>
        <p:spPr>
          <a:xfrm>
            <a:off x="1664489" y="3704156"/>
            <a:ext cx="5160058" cy="332157"/>
          </a:xfrm>
          <a:prstGeom prst="roundRect">
            <a:avLst/>
          </a:prstGeom>
          <a:noFill/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C4037AB-58CF-445A-8BF5-F62DF44C2E76}"/>
              </a:ext>
            </a:extLst>
          </p:cNvPr>
          <p:cNvSpPr/>
          <p:nvPr/>
        </p:nvSpPr>
        <p:spPr>
          <a:xfrm>
            <a:off x="1404834" y="2360100"/>
            <a:ext cx="6625091" cy="323564"/>
          </a:xfrm>
          <a:prstGeom prst="roundRect">
            <a:avLst/>
          </a:prstGeom>
          <a:noFill/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03751F64-E002-49C5-B2EA-3ED4C881F0FF}"/>
              </a:ext>
            </a:extLst>
          </p:cNvPr>
          <p:cNvSpPr/>
          <p:nvPr/>
        </p:nvSpPr>
        <p:spPr>
          <a:xfrm>
            <a:off x="1664488" y="4317060"/>
            <a:ext cx="5160059" cy="332157"/>
          </a:xfrm>
          <a:prstGeom prst="roundRect">
            <a:avLst/>
          </a:prstGeom>
          <a:noFill/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4EE265A2-350D-4B2E-BF41-42E95AE3BB4C}"/>
              </a:ext>
            </a:extLst>
          </p:cNvPr>
          <p:cNvSpPr/>
          <p:nvPr/>
        </p:nvSpPr>
        <p:spPr>
          <a:xfrm>
            <a:off x="7449015" y="1633553"/>
            <a:ext cx="453483" cy="150642"/>
          </a:xfrm>
          <a:prstGeom prst="roundRect">
            <a:avLst/>
          </a:prstGeom>
          <a:noFill/>
          <a:ln>
            <a:solidFill>
              <a:srgbClr val="EFA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51A24F80-BADF-4715-9477-7E77F0431021}"/>
              </a:ext>
            </a:extLst>
          </p:cNvPr>
          <p:cNvSpPr/>
          <p:nvPr/>
        </p:nvSpPr>
        <p:spPr>
          <a:xfrm>
            <a:off x="6151756" y="3572249"/>
            <a:ext cx="453483" cy="150642"/>
          </a:xfrm>
          <a:prstGeom prst="roundRect">
            <a:avLst/>
          </a:prstGeom>
          <a:noFill/>
          <a:ln>
            <a:solidFill>
              <a:srgbClr val="EFA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90F047F-6446-4249-881B-ED1FBD8BB7D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318" y="887062"/>
            <a:ext cx="4359072" cy="370793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Elipse 19">
            <a:extLst>
              <a:ext uri="{FF2B5EF4-FFF2-40B4-BE49-F238E27FC236}">
                <a16:creationId xmlns:a16="http://schemas.microsoft.com/office/drawing/2014/main" id="{316F9BFF-0D1C-4BDA-9D9A-34F7A40B64BE}"/>
              </a:ext>
            </a:extLst>
          </p:cNvPr>
          <p:cNvSpPr/>
          <p:nvPr/>
        </p:nvSpPr>
        <p:spPr>
          <a:xfrm>
            <a:off x="1439914" y="4362013"/>
            <a:ext cx="1455821" cy="263624"/>
          </a:xfrm>
          <a:prstGeom prst="ellipse">
            <a:avLst/>
          </a:prstGeom>
          <a:noFill/>
          <a:ln>
            <a:solidFill>
              <a:srgbClr val="EFA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D12F26E4-E8E5-4EB7-9366-7F4D4BA40E5B}"/>
              </a:ext>
            </a:extLst>
          </p:cNvPr>
          <p:cNvSpPr/>
          <p:nvPr/>
        </p:nvSpPr>
        <p:spPr>
          <a:xfrm>
            <a:off x="1491318" y="1239915"/>
            <a:ext cx="1353015" cy="1561171"/>
          </a:xfrm>
          <a:prstGeom prst="roundRect">
            <a:avLst/>
          </a:prstGeom>
          <a:noFill/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065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1D757BE-EAFA-4986-9E5C-F8632B502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39" y="1117936"/>
            <a:ext cx="5423762" cy="273456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D5E7765-CAB3-4933-92B9-B890057F7C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06" t="21111" r="27405" b="17639"/>
          <a:stretch/>
        </p:blipFill>
        <p:spPr>
          <a:xfrm>
            <a:off x="5869684" y="1250036"/>
            <a:ext cx="2879377" cy="2470365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57F2CCFC-18BD-4070-B070-65976BE54F67}"/>
              </a:ext>
            </a:extLst>
          </p:cNvPr>
          <p:cNvSpPr/>
          <p:nvPr/>
        </p:nvSpPr>
        <p:spPr>
          <a:xfrm>
            <a:off x="7878131" y="2279366"/>
            <a:ext cx="234431" cy="285240"/>
          </a:xfrm>
          <a:prstGeom prst="ellipse">
            <a:avLst/>
          </a:prstGeom>
          <a:noFill/>
          <a:ln w="1905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E0577A86-AF2D-404E-BB4D-55AEED8DA226}"/>
              </a:ext>
            </a:extLst>
          </p:cNvPr>
          <p:cNvSpPr/>
          <p:nvPr/>
        </p:nvSpPr>
        <p:spPr>
          <a:xfrm rot="3339373">
            <a:off x="6801039" y="1721753"/>
            <a:ext cx="147778" cy="231703"/>
          </a:xfrm>
          <a:prstGeom prst="ellipse">
            <a:avLst/>
          </a:prstGeom>
          <a:noFill/>
          <a:ln w="19050">
            <a:solidFill>
              <a:srgbClr val="47CD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34C36E3D-25EE-41A2-8021-8F30E8E80A73}"/>
              </a:ext>
            </a:extLst>
          </p:cNvPr>
          <p:cNvSpPr/>
          <p:nvPr/>
        </p:nvSpPr>
        <p:spPr>
          <a:xfrm rot="1182904">
            <a:off x="6745696" y="2227720"/>
            <a:ext cx="102544" cy="196484"/>
          </a:xfrm>
          <a:prstGeom prst="ellipse">
            <a:avLst/>
          </a:prstGeom>
          <a:noFill/>
          <a:ln w="19050">
            <a:solidFill>
              <a:srgbClr val="EFA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3F2295F-3EFF-4973-ACA9-67F09961538F}"/>
              </a:ext>
            </a:extLst>
          </p:cNvPr>
          <p:cNvSpPr txBox="1"/>
          <p:nvPr/>
        </p:nvSpPr>
        <p:spPr>
          <a:xfrm>
            <a:off x="1489706" y="253185"/>
            <a:ext cx="6713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800" b="1" dirty="0">
                <a:solidFill>
                  <a:schemeClr val="bg1">
                    <a:lumMod val="50000"/>
                  </a:schemeClr>
                </a:solidFill>
              </a:rPr>
              <a:t>RESULTADOS Y DISCUSIONES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1DFE355-4656-4E2D-8479-7453CF70CC36}"/>
              </a:ext>
            </a:extLst>
          </p:cNvPr>
          <p:cNvSpPr txBox="1"/>
          <p:nvPr/>
        </p:nvSpPr>
        <p:spPr>
          <a:xfrm>
            <a:off x="327025" y="534220"/>
            <a:ext cx="3825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6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algn="l"/>
            <a:r>
              <a:rPr lang="es-ES" altLang="es-EC" dirty="0"/>
              <a:t>INTERACCIÓN A*B*C</a:t>
            </a:r>
            <a:endParaRPr lang="es-EC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36BB68BD-8040-4084-8B29-69E6A41FC99C}"/>
              </a:ext>
            </a:extLst>
          </p:cNvPr>
          <p:cNvSpPr/>
          <p:nvPr/>
        </p:nvSpPr>
        <p:spPr>
          <a:xfrm>
            <a:off x="4636294" y="3428636"/>
            <a:ext cx="357188" cy="164670"/>
          </a:xfrm>
          <a:prstGeom prst="ellipse">
            <a:avLst/>
          </a:prstGeom>
          <a:noFill/>
          <a:ln w="19050">
            <a:solidFill>
              <a:srgbClr val="47CD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2EF57769-72C2-494F-912D-777CEFCBA719}"/>
              </a:ext>
            </a:extLst>
          </p:cNvPr>
          <p:cNvSpPr/>
          <p:nvPr/>
        </p:nvSpPr>
        <p:spPr>
          <a:xfrm>
            <a:off x="4993482" y="3215083"/>
            <a:ext cx="357188" cy="164670"/>
          </a:xfrm>
          <a:prstGeom prst="ellipse">
            <a:avLst/>
          </a:prstGeom>
          <a:noFill/>
          <a:ln w="19050">
            <a:solidFill>
              <a:srgbClr val="47CD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F0DB886B-499A-4316-8C91-FF9D8007AB7C}"/>
              </a:ext>
            </a:extLst>
          </p:cNvPr>
          <p:cNvSpPr/>
          <p:nvPr/>
        </p:nvSpPr>
        <p:spPr>
          <a:xfrm>
            <a:off x="3902870" y="2949170"/>
            <a:ext cx="357188" cy="164670"/>
          </a:xfrm>
          <a:prstGeom prst="ellipse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18A52BC-1498-4635-8C19-E77E0EE9753E}"/>
              </a:ext>
            </a:extLst>
          </p:cNvPr>
          <p:cNvSpPr/>
          <p:nvPr/>
        </p:nvSpPr>
        <p:spPr>
          <a:xfrm>
            <a:off x="1734527" y="1421985"/>
            <a:ext cx="357188" cy="162067"/>
          </a:xfrm>
          <a:prstGeom prst="ellipse">
            <a:avLst/>
          </a:prstGeom>
          <a:noFill/>
          <a:ln w="19050">
            <a:solidFill>
              <a:srgbClr val="EFA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B661AE88-FCC5-4667-8919-A5A52341F010}"/>
              </a:ext>
            </a:extLst>
          </p:cNvPr>
          <p:cNvSpPr/>
          <p:nvPr/>
        </p:nvSpPr>
        <p:spPr>
          <a:xfrm>
            <a:off x="2131732" y="1584052"/>
            <a:ext cx="357188" cy="164670"/>
          </a:xfrm>
          <a:prstGeom prst="ellipse">
            <a:avLst/>
          </a:prstGeom>
          <a:noFill/>
          <a:ln w="19050">
            <a:solidFill>
              <a:srgbClr val="EFA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E5A25834-A7EE-47E8-91D9-9972E04EB157}"/>
              </a:ext>
            </a:extLst>
          </p:cNvPr>
          <p:cNvSpPr/>
          <p:nvPr/>
        </p:nvSpPr>
        <p:spPr>
          <a:xfrm>
            <a:off x="1357313" y="1755269"/>
            <a:ext cx="314325" cy="144969"/>
          </a:xfrm>
          <a:prstGeom prst="ellipse">
            <a:avLst/>
          </a:prstGeom>
          <a:noFill/>
          <a:ln w="19050">
            <a:solidFill>
              <a:srgbClr val="EFA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0FE3FE30-639F-42C4-81E7-22C09C7D8B36}"/>
              </a:ext>
            </a:extLst>
          </p:cNvPr>
          <p:cNvSpPr/>
          <p:nvPr/>
        </p:nvSpPr>
        <p:spPr>
          <a:xfrm>
            <a:off x="3902870" y="2271072"/>
            <a:ext cx="357188" cy="164670"/>
          </a:xfrm>
          <a:prstGeom prst="ellipse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CE092C23-C660-49E8-8817-390C0E5B7D56}"/>
              </a:ext>
            </a:extLst>
          </p:cNvPr>
          <p:cNvSpPr/>
          <p:nvPr/>
        </p:nvSpPr>
        <p:spPr>
          <a:xfrm>
            <a:off x="2822622" y="2953802"/>
            <a:ext cx="357188" cy="164670"/>
          </a:xfrm>
          <a:prstGeom prst="ellipse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8ADA0F8A-D83E-4E7F-A663-6B65D5F3D0A4}"/>
              </a:ext>
            </a:extLst>
          </p:cNvPr>
          <p:cNvSpPr/>
          <p:nvPr/>
        </p:nvSpPr>
        <p:spPr>
          <a:xfrm>
            <a:off x="2481519" y="2953802"/>
            <a:ext cx="357188" cy="164670"/>
          </a:xfrm>
          <a:prstGeom prst="ellipse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A0019839-E8E4-4EA2-A06F-3F7ED8D3A282}"/>
              </a:ext>
            </a:extLst>
          </p:cNvPr>
          <p:cNvSpPr/>
          <p:nvPr/>
        </p:nvSpPr>
        <p:spPr>
          <a:xfrm>
            <a:off x="3902870" y="2559022"/>
            <a:ext cx="357188" cy="164670"/>
          </a:xfrm>
          <a:prstGeom prst="ellipse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80A26C8D-E958-49C3-9C48-CF27AA6B5E91}"/>
              </a:ext>
            </a:extLst>
          </p:cNvPr>
          <p:cNvSpPr/>
          <p:nvPr/>
        </p:nvSpPr>
        <p:spPr>
          <a:xfrm>
            <a:off x="2829161" y="2546482"/>
            <a:ext cx="357188" cy="164670"/>
          </a:xfrm>
          <a:prstGeom prst="ellipse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262BA519-963A-4238-B607-E8A3FD9787BB}"/>
              </a:ext>
            </a:extLst>
          </p:cNvPr>
          <p:cNvSpPr/>
          <p:nvPr/>
        </p:nvSpPr>
        <p:spPr>
          <a:xfrm>
            <a:off x="2481519" y="2543970"/>
            <a:ext cx="357188" cy="164670"/>
          </a:xfrm>
          <a:prstGeom prst="ellipse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349F137D-A54F-4F35-AF1A-BA0BF395A083}"/>
              </a:ext>
            </a:extLst>
          </p:cNvPr>
          <p:cNvSpPr/>
          <p:nvPr/>
        </p:nvSpPr>
        <p:spPr>
          <a:xfrm>
            <a:off x="2838707" y="2255582"/>
            <a:ext cx="357188" cy="164670"/>
          </a:xfrm>
          <a:prstGeom prst="ellipse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2B354260-9444-402D-A624-7A2151C12C6C}"/>
              </a:ext>
            </a:extLst>
          </p:cNvPr>
          <p:cNvSpPr/>
          <p:nvPr/>
        </p:nvSpPr>
        <p:spPr>
          <a:xfrm>
            <a:off x="2488920" y="2255582"/>
            <a:ext cx="357188" cy="164670"/>
          </a:xfrm>
          <a:prstGeom prst="ellipse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2955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25337B5-8B10-4313-9376-16F44EA4F3C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237" y="1161315"/>
            <a:ext cx="4278630" cy="25196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675501C-FA06-4ECD-BB92-5633ACE6A860}"/>
              </a:ext>
            </a:extLst>
          </p:cNvPr>
          <p:cNvSpPr txBox="1"/>
          <p:nvPr/>
        </p:nvSpPr>
        <p:spPr>
          <a:xfrm>
            <a:off x="1025362" y="349554"/>
            <a:ext cx="6713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800" b="1" dirty="0">
                <a:solidFill>
                  <a:schemeClr val="bg1">
                    <a:lumMod val="50000"/>
                  </a:schemeClr>
                </a:solidFill>
              </a:rPr>
              <a:t>RESULTADOS Y DISCUSIONES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52419A-0E1D-4469-B730-8E5D98F77A24}"/>
              </a:ext>
            </a:extLst>
          </p:cNvPr>
          <p:cNvSpPr txBox="1"/>
          <p:nvPr/>
        </p:nvSpPr>
        <p:spPr>
          <a:xfrm>
            <a:off x="327025" y="718837"/>
            <a:ext cx="3825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6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algn="l"/>
            <a:r>
              <a:rPr lang="es-ES" altLang="es-EC" dirty="0"/>
              <a:t>INTERACCIÓN A*B*C</a:t>
            </a:r>
            <a:endParaRPr lang="es-EC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A8FA84-499B-41CF-9C7C-F08832D7A860}"/>
              </a:ext>
            </a:extLst>
          </p:cNvPr>
          <p:cNvSpPr txBox="1"/>
          <p:nvPr/>
        </p:nvSpPr>
        <p:spPr>
          <a:xfrm>
            <a:off x="731767" y="3885796"/>
            <a:ext cx="7504977" cy="738664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es-ES" dirty="0"/>
              <a:t>Entre los principales factores que influyen en la conservación de alimentos es la acidez y pH, porque intervienen en el crecimiento de los microorganismos</a:t>
            </a:r>
          </a:p>
          <a:p>
            <a:r>
              <a:rPr lang="es-ES" dirty="0"/>
              <a:t>(</a:t>
            </a:r>
            <a:r>
              <a:rPr lang="es-ES" dirty="0" err="1"/>
              <a:t>Rushing</a:t>
            </a:r>
            <a:r>
              <a:rPr lang="es-ES" dirty="0"/>
              <a:t>, 2010) y (Cervantes et al., 2017)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3C64EE7-CA42-4944-A86F-68994BA55F4E}"/>
              </a:ext>
            </a:extLst>
          </p:cNvPr>
          <p:cNvSpPr txBox="1"/>
          <p:nvPr/>
        </p:nvSpPr>
        <p:spPr>
          <a:xfrm>
            <a:off x="6038385" y="1825853"/>
            <a:ext cx="2540620" cy="738664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/>
          </a:lstStyle>
          <a:p>
            <a:r>
              <a:rPr lang="es-ES" dirty="0"/>
              <a:t>1. Acidez del día 0 : 82,02% </a:t>
            </a:r>
          </a:p>
          <a:p>
            <a:r>
              <a:rPr lang="es-ES" dirty="0"/>
              <a:t>2. Acidez del día 5 : 10,43% </a:t>
            </a:r>
          </a:p>
          <a:p>
            <a:r>
              <a:rPr lang="es-ES" dirty="0"/>
              <a:t>3. Acidez del día 10 : 6,08% </a:t>
            </a:r>
          </a:p>
        </p:txBody>
      </p:sp>
    </p:spTree>
    <p:extLst>
      <p:ext uri="{BB962C8B-B14F-4D97-AF65-F5344CB8AC3E}">
        <p14:creationId xmlns:p14="http://schemas.microsoft.com/office/powerpoint/2010/main" val="27661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1"/>
          <p:cNvSpPr/>
          <p:nvPr/>
        </p:nvSpPr>
        <p:spPr>
          <a:xfrm>
            <a:off x="400050" y="876908"/>
            <a:ext cx="4120229" cy="184076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PT Serif"/>
                <a:cs typeface="PT Serif"/>
                <a:sym typeface="PT Serif"/>
              </a:rPr>
              <a:t>VARIEDAD DE MUCILAGO DE CACAO </a:t>
            </a:r>
            <a:endParaRPr lang="en-US" sz="1200" b="1" dirty="0">
              <a:solidFill>
                <a:schemeClr val="accent6">
                  <a:lumMod val="75000"/>
                </a:schemeClr>
              </a:solidFill>
              <a:latin typeface="+mn-lt"/>
              <a:ea typeface="PT Serif"/>
              <a:cs typeface="PT Serif"/>
              <a:sym typeface="PT Serif"/>
            </a:endParaRPr>
          </a:p>
          <a:p>
            <a:pPr marL="0" lvl="0" indent="0">
              <a:buFont typeface="Arial"/>
              <a:buNone/>
            </a:pPr>
            <a:endParaRPr lang="es-ES" sz="300" b="1" dirty="0">
              <a:sym typeface="PT Serif"/>
            </a:endParaRPr>
          </a:p>
          <a:p>
            <a:pPr marL="0" lvl="0" indent="0">
              <a:buFont typeface="Arial"/>
              <a:buNone/>
            </a:pPr>
            <a:r>
              <a:rPr lang="es-ES" sz="1200" b="1" dirty="0">
                <a:solidFill>
                  <a:schemeClr val="accent4">
                    <a:lumMod val="75000"/>
                  </a:schemeClr>
                </a:solidFill>
                <a:sym typeface="PT Serif"/>
              </a:rPr>
              <a:t>Variedad Nacional</a:t>
            </a:r>
          </a:p>
          <a:p>
            <a:pPr marL="0" lvl="0" indent="0">
              <a:buFont typeface="Arial"/>
              <a:buNone/>
            </a:pPr>
            <a:endParaRPr lang="es-ES" sz="1200" b="1" dirty="0">
              <a:sym typeface="PT Serif"/>
            </a:endParaRPr>
          </a:p>
          <a:p>
            <a:pPr marL="0" lvl="0" indent="0">
              <a:buFont typeface="Arial"/>
              <a:buNone/>
            </a:pPr>
            <a:endParaRPr lang="es-ES" sz="1200" b="1" dirty="0">
              <a:sym typeface="PT Serif"/>
            </a:endParaRPr>
          </a:p>
          <a:p>
            <a:pPr marL="0" lvl="0" indent="0">
              <a:buFont typeface="Arial"/>
              <a:buNone/>
            </a:pPr>
            <a:endParaRPr lang="es-ES" sz="1200" b="1" dirty="0">
              <a:sym typeface="PT Serif"/>
            </a:endParaRPr>
          </a:p>
          <a:p>
            <a:pPr marL="0" lvl="0" indent="0">
              <a:buFont typeface="Arial"/>
              <a:buNone/>
            </a:pPr>
            <a:endParaRPr lang="es-ES" sz="100" b="1" dirty="0">
              <a:sym typeface="PT Serif"/>
            </a:endParaRPr>
          </a:p>
          <a:p>
            <a:pPr marL="0" lvl="0" indent="0">
              <a:buFont typeface="Arial"/>
              <a:buNone/>
            </a:pPr>
            <a:r>
              <a:rPr lang="es-ES" sz="1200" b="1" dirty="0">
                <a:solidFill>
                  <a:schemeClr val="accent4">
                    <a:lumMod val="75000"/>
                  </a:schemeClr>
                </a:solidFill>
                <a:sym typeface="PT Serif"/>
              </a:rPr>
              <a:t>Variedad CCN-51 </a:t>
            </a:r>
          </a:p>
        </p:txBody>
      </p:sp>
      <p:sp>
        <p:nvSpPr>
          <p:cNvPr id="418" name="Google Shape;418;p41"/>
          <p:cNvSpPr/>
          <p:nvPr/>
        </p:nvSpPr>
        <p:spPr>
          <a:xfrm>
            <a:off x="4664815" y="876908"/>
            <a:ext cx="4093421" cy="184076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algn="r">
              <a:buSzPts val="1100"/>
            </a:pPr>
            <a:r>
              <a:rPr lang="es-EC" sz="1200" b="1" dirty="0">
                <a:solidFill>
                  <a:schemeClr val="accent6">
                    <a:lumMod val="75000"/>
                  </a:schemeClr>
                </a:solidFill>
                <a:latin typeface="+mn-lt"/>
                <a:sym typeface="PT Serif"/>
              </a:rPr>
              <a:t>FRUTAS</a:t>
            </a:r>
          </a:p>
          <a:p>
            <a:pPr algn="r">
              <a:buSzPts val="1100"/>
            </a:pPr>
            <a:endParaRPr sz="500" b="1" dirty="0">
              <a:solidFill>
                <a:schemeClr val="accent6">
                  <a:lumMod val="75000"/>
                </a:schemeClr>
              </a:solidFill>
              <a:latin typeface="+mn-lt"/>
              <a:sym typeface="PT Serif"/>
            </a:endParaRPr>
          </a:p>
          <a:p>
            <a:pPr algn="r"/>
            <a:r>
              <a:rPr lang="es-ES" sz="1050" b="1" dirty="0">
                <a:solidFill>
                  <a:schemeClr val="accent4">
                    <a:lumMod val="75000"/>
                  </a:schemeClr>
                </a:solidFill>
                <a:sym typeface="PT Serif"/>
              </a:rPr>
              <a:t>Naranjilla </a:t>
            </a:r>
          </a:p>
          <a:p>
            <a:pPr marL="0" lvl="0" indent="0" algn="r">
              <a:buFont typeface="Arial"/>
              <a:buNone/>
            </a:pPr>
            <a:r>
              <a:rPr lang="es-ES" sz="1200" dirty="0">
                <a:sym typeface="PT Serif"/>
              </a:rPr>
              <a:t> </a:t>
            </a:r>
          </a:p>
          <a:p>
            <a:pPr marL="0" lvl="0" indent="0" algn="r">
              <a:buFont typeface="Arial"/>
              <a:buNone/>
            </a:pPr>
            <a:endParaRPr lang="es-ES" sz="1200" dirty="0">
              <a:sym typeface="PT Serif"/>
            </a:endParaRPr>
          </a:p>
          <a:p>
            <a:pPr marL="0" lvl="0" indent="0" algn="r">
              <a:buFont typeface="Arial"/>
              <a:buNone/>
            </a:pPr>
            <a:endParaRPr lang="es-ES" sz="1200" dirty="0">
              <a:sym typeface="PT Serif"/>
            </a:endParaRPr>
          </a:p>
          <a:p>
            <a:pPr marL="0" lvl="0" indent="0" algn="r">
              <a:buFont typeface="Arial"/>
              <a:buNone/>
            </a:pPr>
            <a:endParaRPr lang="es-ES" sz="1100" dirty="0">
              <a:sym typeface="PT Serif"/>
            </a:endParaRPr>
          </a:p>
          <a:p>
            <a:pPr marL="0" lvl="0" indent="0" algn="r">
              <a:buFont typeface="Arial"/>
              <a:buNone/>
            </a:pPr>
            <a:r>
              <a:rPr lang="es-ES" sz="1200" b="1" dirty="0">
                <a:solidFill>
                  <a:schemeClr val="accent4">
                    <a:lumMod val="75000"/>
                  </a:schemeClr>
                </a:solidFill>
                <a:sym typeface="PT Serif"/>
              </a:rPr>
              <a:t>Pérdida de peso</a:t>
            </a:r>
          </a:p>
        </p:txBody>
      </p:sp>
      <p:sp>
        <p:nvSpPr>
          <p:cNvPr id="419" name="Google Shape;419;p41"/>
          <p:cNvSpPr/>
          <p:nvPr/>
        </p:nvSpPr>
        <p:spPr>
          <a:xfrm>
            <a:off x="400050" y="2799584"/>
            <a:ext cx="4120229" cy="18063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 dirty="0">
              <a:solidFill>
                <a:schemeClr val="accent4">
                  <a:lumMod val="75000"/>
                </a:schemeClr>
              </a:solidFill>
              <a:sym typeface="PT Serif"/>
            </a:endParaRPr>
          </a:p>
          <a:p>
            <a:endParaRPr lang="es-ES" sz="1100" b="1" dirty="0"/>
          </a:p>
          <a:p>
            <a:endParaRPr lang="es-ES" sz="1100" b="1" dirty="0"/>
          </a:p>
          <a:p>
            <a:endParaRPr lang="es-ES" sz="1200" b="1" dirty="0"/>
          </a:p>
          <a:p>
            <a:r>
              <a:rPr lang="es-ES" sz="1200" b="1" dirty="0">
                <a:solidFill>
                  <a:schemeClr val="accent4">
                    <a:lumMod val="75000"/>
                  </a:schemeClr>
                </a:solidFill>
              </a:rPr>
              <a:t>Refrigeración</a:t>
            </a:r>
          </a:p>
          <a:p>
            <a:endParaRPr lang="es-ES" sz="1200" dirty="0"/>
          </a:p>
          <a:p>
            <a:endParaRPr lang="es-ES" sz="600" dirty="0"/>
          </a:p>
          <a:p>
            <a:endParaRPr lang="es-ES" sz="1200" dirty="0"/>
          </a:p>
          <a:p>
            <a:endParaRPr lang="es-ES" sz="1200" dirty="0"/>
          </a:p>
          <a:p>
            <a:endParaRPr lang="es-ES" sz="1200" dirty="0"/>
          </a:p>
          <a:p>
            <a:r>
              <a:rPr lang="es-ES" sz="1200" b="1" dirty="0">
                <a:solidFill>
                  <a:schemeClr val="accent4">
                    <a:lumMod val="75000"/>
                  </a:schemeClr>
                </a:solidFill>
              </a:rPr>
              <a:t>Sin refrigeración</a:t>
            </a:r>
          </a:p>
          <a:p>
            <a:r>
              <a:rPr lang="es-ES" sz="1200" b="1" dirty="0"/>
              <a:t> </a:t>
            </a:r>
            <a:endParaRPr lang="es-ES" sz="3200" b="1" dirty="0"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PT Serif"/>
                <a:cs typeface="PT Serif"/>
                <a:sym typeface="PT Serif"/>
              </a:rPr>
              <a:t>TEMPERATURA</a:t>
            </a:r>
            <a:endParaRPr sz="1200" dirty="0">
              <a:solidFill>
                <a:schemeClr val="accent6">
                  <a:lumMod val="75000"/>
                </a:schemeClr>
              </a:solidFill>
              <a:latin typeface="+mj-lt"/>
              <a:ea typeface="PT Serif"/>
              <a:cs typeface="PT Serif"/>
              <a:sym typeface="PT Serif"/>
            </a:endParaRPr>
          </a:p>
        </p:txBody>
      </p:sp>
      <p:sp>
        <p:nvSpPr>
          <p:cNvPr id="420" name="Google Shape;420;p41"/>
          <p:cNvSpPr/>
          <p:nvPr/>
        </p:nvSpPr>
        <p:spPr>
          <a:xfrm>
            <a:off x="4664815" y="2799581"/>
            <a:ext cx="4093422" cy="180631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b" anchorCtr="0">
            <a:no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</a:pPr>
            <a:endParaRPr sz="1200" b="1" dirty="0">
              <a:solidFill>
                <a:schemeClr val="accent6">
                  <a:lumMod val="75000"/>
                </a:schemeClr>
              </a:solidFill>
              <a:latin typeface="+mj-lt"/>
              <a:sym typeface="PT Serif"/>
            </a:endParaRPr>
          </a:p>
        </p:txBody>
      </p:sp>
      <p:sp>
        <p:nvSpPr>
          <p:cNvPr id="421" name="Google Shape;421;p41"/>
          <p:cNvSpPr/>
          <p:nvPr/>
        </p:nvSpPr>
        <p:spPr>
          <a:xfrm>
            <a:off x="3255284" y="1366163"/>
            <a:ext cx="2525192" cy="2705028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2" name="Google Shape;422;p41"/>
          <p:cNvSpPr/>
          <p:nvPr/>
        </p:nvSpPr>
        <p:spPr>
          <a:xfrm rot="5400000">
            <a:off x="3313012" y="1446402"/>
            <a:ext cx="2705021" cy="2525192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41"/>
          <p:cNvSpPr/>
          <p:nvPr/>
        </p:nvSpPr>
        <p:spPr>
          <a:xfrm rot="10800000">
            <a:off x="3402926" y="1448074"/>
            <a:ext cx="2525192" cy="2705028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41"/>
          <p:cNvSpPr/>
          <p:nvPr/>
        </p:nvSpPr>
        <p:spPr>
          <a:xfrm rot="-5400000">
            <a:off x="3165367" y="1551717"/>
            <a:ext cx="2705028" cy="2525192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524505A-8866-476D-9E1C-989BCB60A557}"/>
              </a:ext>
            </a:extLst>
          </p:cNvPr>
          <p:cNvSpPr txBox="1"/>
          <p:nvPr/>
        </p:nvSpPr>
        <p:spPr>
          <a:xfrm rot="19552990">
            <a:off x="3438717" y="1879346"/>
            <a:ext cx="1087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>
                <a:solidFill>
                  <a:schemeClr val="bg1"/>
                </a:solidFill>
                <a:latin typeface="Playfair Display" panose="020B0604020202020204" charset="0"/>
              </a:rPr>
              <a:t>FACTOR 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B2C9835-8AA2-45B4-9826-79F2ACCB23E8}"/>
              </a:ext>
            </a:extLst>
          </p:cNvPr>
          <p:cNvSpPr txBox="1"/>
          <p:nvPr/>
        </p:nvSpPr>
        <p:spPr>
          <a:xfrm>
            <a:off x="831706" y="362878"/>
            <a:ext cx="7480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solidFill>
                  <a:schemeClr val="bg1">
                    <a:lumMod val="50000"/>
                  </a:schemeClr>
                </a:solidFill>
              </a:rPr>
              <a:t>CONCLUSIONES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9E2EB01-46AF-455C-8BD8-0E011E00F141}"/>
              </a:ext>
            </a:extLst>
          </p:cNvPr>
          <p:cNvSpPr txBox="1"/>
          <p:nvPr/>
        </p:nvSpPr>
        <p:spPr>
          <a:xfrm rot="2562196">
            <a:off x="4674164" y="1866287"/>
            <a:ext cx="1087135" cy="581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>
                <a:solidFill>
                  <a:schemeClr val="bg1"/>
                </a:solidFill>
                <a:latin typeface="Playfair Display" panose="020B0604020202020204" charset="0"/>
              </a:rPr>
              <a:t>FACTOR B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0F3F4CE-18C6-4910-B76A-B08034EC3442}"/>
              </a:ext>
            </a:extLst>
          </p:cNvPr>
          <p:cNvSpPr txBox="1"/>
          <p:nvPr/>
        </p:nvSpPr>
        <p:spPr>
          <a:xfrm rot="2424313">
            <a:off x="3416620" y="3082913"/>
            <a:ext cx="1087134" cy="581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>
                <a:solidFill>
                  <a:schemeClr val="bg1"/>
                </a:solidFill>
                <a:latin typeface="Playfair Display" panose="020B0604020202020204" charset="0"/>
              </a:rPr>
              <a:t>FACTOR C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B5FC7C2-4A4B-41E0-B002-7BA630F45B33}"/>
              </a:ext>
            </a:extLst>
          </p:cNvPr>
          <p:cNvSpPr txBox="1"/>
          <p:nvPr/>
        </p:nvSpPr>
        <p:spPr>
          <a:xfrm rot="18889031">
            <a:off x="4468447" y="3128099"/>
            <a:ext cx="1602380" cy="520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  <a:latin typeface="Playfair Display" panose="020B0604020202020204" charset="0"/>
              </a:rPr>
              <a:t>INTERACCIÓN </a:t>
            </a:r>
          </a:p>
          <a:p>
            <a:pPr algn="ctr"/>
            <a:r>
              <a:rPr lang="es-EC" b="1" dirty="0">
                <a:solidFill>
                  <a:schemeClr val="bg1"/>
                </a:solidFill>
                <a:latin typeface="Playfair Display" panose="020B0604020202020204" charset="0"/>
              </a:rPr>
              <a:t>A*B*C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825B988-E841-40FD-9BAD-3FDA8DC66A7A}"/>
              </a:ext>
            </a:extLst>
          </p:cNvPr>
          <p:cNvSpPr txBox="1"/>
          <p:nvPr/>
        </p:nvSpPr>
        <p:spPr>
          <a:xfrm>
            <a:off x="604064" y="1520861"/>
            <a:ext cx="28504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pH 4,48 </a:t>
            </a:r>
          </a:p>
          <a:p>
            <a:r>
              <a:rPr lang="es-ES" sz="1200" dirty="0"/>
              <a:t>pérdida de peso 2,24%</a:t>
            </a:r>
          </a:p>
          <a:p>
            <a:r>
              <a:rPr lang="es-ES" sz="1200" dirty="0"/>
              <a:t>población bacteriana </a:t>
            </a: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1,39×10</a:t>
            </a:r>
            <a:r>
              <a:rPr lang="es-EC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12</a:t>
            </a:r>
            <a:r>
              <a:rPr lang="es-ES" sz="1200" dirty="0"/>
              <a:t>UFC/ml 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1F0C06B-AED5-4A68-9E04-A785FC707B92}"/>
              </a:ext>
            </a:extLst>
          </p:cNvPr>
          <p:cNvSpPr txBox="1"/>
          <p:nvPr/>
        </p:nvSpPr>
        <p:spPr>
          <a:xfrm>
            <a:off x="604800" y="2254912"/>
            <a:ext cx="23102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/>
              <a:t>acidez 1,08% </a:t>
            </a:r>
          </a:p>
          <a:p>
            <a:r>
              <a:rPr lang="es-EC" sz="1200" dirty="0"/>
              <a:t>sólidos solubles 8,08°Brix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BCBC4ED-9DD1-421D-836F-DA073C45519B}"/>
              </a:ext>
            </a:extLst>
          </p:cNvPr>
          <p:cNvSpPr txBox="1"/>
          <p:nvPr/>
        </p:nvSpPr>
        <p:spPr>
          <a:xfrm>
            <a:off x="5713222" y="1362880"/>
            <a:ext cx="28504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>
              <a:buFont typeface="Arial"/>
              <a:buNone/>
            </a:pPr>
            <a:r>
              <a:rPr lang="es-ES" sz="1100" dirty="0">
                <a:sym typeface="PT Serif"/>
              </a:rPr>
              <a:t>acidez 2,04%</a:t>
            </a:r>
          </a:p>
          <a:p>
            <a:pPr marL="0" lvl="0" indent="0" algn="r">
              <a:buFont typeface="Arial"/>
              <a:buNone/>
            </a:pPr>
            <a:r>
              <a:rPr lang="es-ES" sz="1100" dirty="0">
                <a:sym typeface="PT Serif"/>
              </a:rPr>
              <a:t>pH 3,12</a:t>
            </a:r>
          </a:p>
          <a:p>
            <a:pPr marL="0" lvl="0" indent="0" algn="r">
              <a:buFont typeface="Arial"/>
              <a:buNone/>
            </a:pPr>
            <a:r>
              <a:rPr lang="es-ES" sz="1100" dirty="0">
                <a:sym typeface="PT Serif"/>
              </a:rPr>
              <a:t>solidos solubles 6,82°Brix </a:t>
            </a:r>
          </a:p>
          <a:p>
            <a:pPr marL="0" lvl="0" indent="0" algn="r">
              <a:buFont typeface="Arial"/>
              <a:buNone/>
            </a:pPr>
            <a:r>
              <a:rPr lang="es-ES" sz="1100" dirty="0">
                <a:sym typeface="PT Serif"/>
              </a:rPr>
              <a:t>población bacteriana 1,39×</a:t>
            </a:r>
            <a:r>
              <a:rPr lang="es-EC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10</a:t>
            </a:r>
            <a:r>
              <a:rPr lang="es-EC" sz="11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12</a:t>
            </a:r>
            <a:r>
              <a:rPr lang="es-ES" sz="1100" dirty="0">
                <a:sym typeface="PT Serif"/>
              </a:rPr>
              <a:t>UFC/ml</a:t>
            </a:r>
            <a:endParaRPr lang="es-EC" sz="1100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B4F64EF-0AE2-49C2-A003-70E85C966669}"/>
              </a:ext>
            </a:extLst>
          </p:cNvPr>
          <p:cNvSpPr txBox="1"/>
          <p:nvPr/>
        </p:nvSpPr>
        <p:spPr>
          <a:xfrm>
            <a:off x="7211113" y="2247760"/>
            <a:ext cx="13489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>
              <a:buFont typeface="Arial"/>
              <a:buNone/>
            </a:pPr>
            <a:r>
              <a:rPr lang="es-ES" sz="1100" dirty="0">
                <a:sym typeface="PT Serif"/>
              </a:rPr>
              <a:t>naranjilla 3,78%</a:t>
            </a:r>
          </a:p>
          <a:p>
            <a:pPr marL="0" lvl="0" indent="0" algn="r">
              <a:buFont typeface="Arial"/>
              <a:buNone/>
            </a:pPr>
            <a:r>
              <a:rPr lang="es-ES" sz="1100" dirty="0">
                <a:sym typeface="PT Serif"/>
              </a:rPr>
              <a:t>papaya 1,43%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B5452F9-C9A9-4D26-87AB-728E1EC56435}"/>
              </a:ext>
            </a:extLst>
          </p:cNvPr>
          <p:cNvSpPr txBox="1"/>
          <p:nvPr/>
        </p:nvSpPr>
        <p:spPr>
          <a:xfrm>
            <a:off x="604064" y="2958167"/>
            <a:ext cx="457200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/>
              <a:t>acidez 1,10% </a:t>
            </a:r>
          </a:p>
          <a:p>
            <a:r>
              <a:rPr lang="es-ES" sz="1100" dirty="0"/>
              <a:t>pH 4,53</a:t>
            </a:r>
          </a:p>
          <a:p>
            <a:r>
              <a:rPr lang="es-ES" sz="1100" dirty="0"/>
              <a:t>sólidos solubles 7,97°Brix </a:t>
            </a:r>
          </a:p>
          <a:p>
            <a:r>
              <a:rPr lang="es-ES" sz="1100" dirty="0"/>
              <a:t>pérdida de peso 1,5% </a:t>
            </a:r>
          </a:p>
          <a:p>
            <a:r>
              <a:rPr lang="es-ES" sz="1100" dirty="0"/>
              <a:t>Población bacteriana </a:t>
            </a:r>
            <a:r>
              <a:rPr lang="es-EC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3,79×10</a:t>
            </a:r>
            <a:r>
              <a:rPr lang="es-EC" sz="11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11</a:t>
            </a:r>
            <a:r>
              <a:rPr lang="es-EC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1100" dirty="0"/>
              <a:t> UFC/ml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A4259DE-2BE3-4B57-B6E4-C6CBAA1646E0}"/>
              </a:ext>
            </a:extLst>
          </p:cNvPr>
          <p:cNvSpPr txBox="1"/>
          <p:nvPr/>
        </p:nvSpPr>
        <p:spPr>
          <a:xfrm>
            <a:off x="619749" y="3999448"/>
            <a:ext cx="30574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/>
              <a:t>&gt; población bacteriana 1,0304×</a:t>
            </a:r>
            <a:r>
              <a:rPr lang="es-EC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10</a:t>
            </a:r>
            <a:r>
              <a:rPr lang="es-EC" sz="11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12 </a:t>
            </a:r>
            <a:r>
              <a:rPr lang="es-ES" sz="1100" dirty="0"/>
              <a:t>UFC/ml   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528C29D3-6973-4001-934F-1FA75973D211}"/>
              </a:ext>
            </a:extLst>
          </p:cNvPr>
          <p:cNvSpPr txBox="1"/>
          <p:nvPr/>
        </p:nvSpPr>
        <p:spPr>
          <a:xfrm>
            <a:off x="6666397" y="2809445"/>
            <a:ext cx="20643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900" b="1" dirty="0">
                <a:solidFill>
                  <a:schemeClr val="accent4">
                    <a:lumMod val="75000"/>
                  </a:schemeClr>
                </a:solidFill>
              </a:rPr>
              <a:t>CCN-51+Naranjilla+Refrigeración </a:t>
            </a:r>
          </a:p>
          <a:p>
            <a:pPr algn="r"/>
            <a:endParaRPr lang="es-ES" sz="900" b="1" dirty="0"/>
          </a:p>
          <a:p>
            <a:pPr algn="r"/>
            <a:endParaRPr lang="es-ES" sz="900" b="1" dirty="0"/>
          </a:p>
          <a:p>
            <a:pPr algn="r"/>
            <a:endParaRPr lang="es-ES" sz="900" b="1" dirty="0"/>
          </a:p>
          <a:p>
            <a:pPr algn="r"/>
            <a:r>
              <a:rPr lang="es-ES" sz="900" b="1" dirty="0" err="1">
                <a:solidFill>
                  <a:schemeClr val="accent4">
                    <a:lumMod val="75000"/>
                  </a:schemeClr>
                </a:solidFill>
              </a:rPr>
              <a:t>Nacional+Naranjilla+Refrigeración</a:t>
            </a:r>
            <a:r>
              <a:rPr lang="es-ES" sz="9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algn="r"/>
            <a:r>
              <a:rPr lang="es-ES" sz="900" dirty="0"/>
              <a:t>        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67718E6B-F657-468B-812B-D2E817D42ECF}"/>
              </a:ext>
            </a:extLst>
          </p:cNvPr>
          <p:cNvSpPr txBox="1"/>
          <p:nvPr/>
        </p:nvSpPr>
        <p:spPr>
          <a:xfrm>
            <a:off x="5948608" y="3873357"/>
            <a:ext cx="278913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900" b="1" dirty="0">
                <a:solidFill>
                  <a:schemeClr val="accent4">
                    <a:lumMod val="75000"/>
                  </a:schemeClr>
                </a:solidFill>
              </a:rPr>
              <a:t>Pérdida de peso</a:t>
            </a:r>
          </a:p>
          <a:p>
            <a:pPr algn="r"/>
            <a:r>
              <a:rPr lang="es-ES" sz="900" dirty="0"/>
              <a:t>        </a:t>
            </a:r>
          </a:p>
          <a:p>
            <a:pPr algn="r"/>
            <a:r>
              <a:rPr lang="es-ES" sz="900" b="1" dirty="0">
                <a:solidFill>
                  <a:schemeClr val="accent4">
                    <a:lumMod val="75000"/>
                  </a:schemeClr>
                </a:solidFill>
              </a:rPr>
              <a:t>Conteo bacteriano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870E000-07ED-415A-9164-AC6CBAA78966}"/>
              </a:ext>
            </a:extLst>
          </p:cNvPr>
          <p:cNvSpPr txBox="1"/>
          <p:nvPr/>
        </p:nvSpPr>
        <p:spPr>
          <a:xfrm>
            <a:off x="6718722" y="2949726"/>
            <a:ext cx="182121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4" algn="r"/>
            <a:r>
              <a:rPr lang="es-ES" sz="900" dirty="0"/>
              <a:t>acidez 2,20%</a:t>
            </a:r>
          </a:p>
          <a:p>
            <a:pPr lvl="4" algn="r"/>
            <a:r>
              <a:rPr lang="es-ES" sz="900" dirty="0"/>
              <a:t>pH 3,21</a:t>
            </a:r>
          </a:p>
          <a:p>
            <a:pPr lvl="4" algn="r"/>
            <a:r>
              <a:rPr lang="es-ES" sz="900" dirty="0"/>
              <a:t>        sólidos solubles 6,67°Brix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1C2DAC14-EB74-42C8-B09D-6DBFC497D818}"/>
              </a:ext>
            </a:extLst>
          </p:cNvPr>
          <p:cNvSpPr txBox="1"/>
          <p:nvPr/>
        </p:nvSpPr>
        <p:spPr>
          <a:xfrm>
            <a:off x="6647983" y="3497129"/>
            <a:ext cx="1912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900" dirty="0"/>
              <a:t>pH 2,97</a:t>
            </a:r>
          </a:p>
          <a:p>
            <a:pPr algn="r"/>
            <a:r>
              <a:rPr lang="es-ES" sz="900" dirty="0"/>
              <a:t>        sólidos solubles 6,60°Brix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49B66897-BA9D-4A8B-8D71-EA7635E851D5}"/>
              </a:ext>
            </a:extLst>
          </p:cNvPr>
          <p:cNvSpPr txBox="1"/>
          <p:nvPr/>
        </p:nvSpPr>
        <p:spPr>
          <a:xfrm>
            <a:off x="5783631" y="4001784"/>
            <a:ext cx="278606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900" dirty="0"/>
              <a:t>&lt;0,74% </a:t>
            </a:r>
            <a:r>
              <a:rPr lang="es-ES" sz="900" dirty="0" err="1"/>
              <a:t>Nacional+Papaya+Refrigeración</a:t>
            </a:r>
            <a:r>
              <a:rPr lang="es-ES" sz="900" dirty="0"/>
              <a:t> </a:t>
            </a:r>
            <a:endParaRPr lang="es-EC" sz="900" dirty="0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163F8107-B4C3-4EDE-97E0-65CAD1FD32BD}"/>
              </a:ext>
            </a:extLst>
          </p:cNvPr>
          <p:cNvSpPr txBox="1"/>
          <p:nvPr/>
        </p:nvSpPr>
        <p:spPr>
          <a:xfrm>
            <a:off x="5609013" y="4316649"/>
            <a:ext cx="296651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900" dirty="0"/>
              <a:t> &gt;4×</a:t>
            </a:r>
            <a:r>
              <a:rPr lang="es-EC" sz="9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10</a:t>
            </a:r>
            <a:r>
              <a:rPr lang="es-EC" sz="9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12 </a:t>
            </a:r>
            <a:r>
              <a:rPr lang="es-ES" sz="900" dirty="0"/>
              <a:t>UFC/m </a:t>
            </a:r>
            <a:r>
              <a:rPr lang="es-ES" sz="900" dirty="0" err="1"/>
              <a:t>Nacional+Naranjilla+Sin</a:t>
            </a:r>
            <a:r>
              <a:rPr lang="es-ES" sz="900" dirty="0"/>
              <a:t> refrigeración </a:t>
            </a:r>
            <a:endParaRPr lang="es-EC" sz="900" dirty="0"/>
          </a:p>
        </p:txBody>
      </p:sp>
    </p:spTree>
    <p:extLst>
      <p:ext uri="{BB962C8B-B14F-4D97-AF65-F5344CB8AC3E}">
        <p14:creationId xmlns:p14="http://schemas.microsoft.com/office/powerpoint/2010/main" val="1998166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3" name="Google Shape;593;p45"/>
          <p:cNvCxnSpPr>
            <a:cxnSpLocks/>
          </p:cNvCxnSpPr>
          <p:nvPr/>
        </p:nvCxnSpPr>
        <p:spPr>
          <a:xfrm>
            <a:off x="4571985" y="1105497"/>
            <a:ext cx="0" cy="3387721"/>
          </a:xfrm>
          <a:prstGeom prst="straightConnector1">
            <a:avLst/>
          </a:prstGeom>
          <a:noFill/>
          <a:ln w="19050" cap="flat" cmpd="sng">
            <a:solidFill>
              <a:srgbClr val="47CDCA"/>
            </a:solidFill>
            <a:prstDash val="solid"/>
            <a:round/>
            <a:headEnd type="triangle" w="sm" len="sm"/>
            <a:tailEnd type="triangle" w="sm" len="sm"/>
          </a:ln>
        </p:spPr>
      </p:cxnSp>
      <p:cxnSp>
        <p:nvCxnSpPr>
          <p:cNvPr id="594" name="Google Shape;594;p45"/>
          <p:cNvCxnSpPr/>
          <p:nvPr/>
        </p:nvCxnSpPr>
        <p:spPr>
          <a:xfrm>
            <a:off x="467085" y="2739473"/>
            <a:ext cx="8209800" cy="0"/>
          </a:xfrm>
          <a:prstGeom prst="straightConnector1">
            <a:avLst/>
          </a:prstGeom>
          <a:noFill/>
          <a:ln w="19050" cap="flat" cmpd="sng">
            <a:solidFill>
              <a:srgbClr val="47CDCA"/>
            </a:solidFill>
            <a:prstDash val="solid"/>
            <a:round/>
            <a:headEnd type="triangle" w="sm" len="sm"/>
            <a:tailEnd type="triangle" w="sm" len="sm"/>
          </a:ln>
        </p:spPr>
      </p:cxnSp>
      <p:sp>
        <p:nvSpPr>
          <p:cNvPr id="90" name="CuadroTexto 89">
            <a:extLst>
              <a:ext uri="{FF2B5EF4-FFF2-40B4-BE49-F238E27FC236}">
                <a16:creationId xmlns:a16="http://schemas.microsoft.com/office/drawing/2014/main" id="{95CB82B7-2B3D-420A-A55F-A08FE29FD36D}"/>
              </a:ext>
            </a:extLst>
          </p:cNvPr>
          <p:cNvSpPr txBox="1"/>
          <p:nvPr/>
        </p:nvSpPr>
        <p:spPr>
          <a:xfrm>
            <a:off x="831706" y="385103"/>
            <a:ext cx="7480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chemeClr val="bg1">
                    <a:lumMod val="50000"/>
                  </a:schemeClr>
                </a:solidFill>
              </a:rPr>
              <a:t>RECOMENDACIONES</a:t>
            </a: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8F55D1F5-CFBF-4AA0-A6D7-4B5EC9FB7183}"/>
              </a:ext>
            </a:extLst>
          </p:cNvPr>
          <p:cNvSpPr txBox="1"/>
          <p:nvPr/>
        </p:nvSpPr>
        <p:spPr>
          <a:xfrm>
            <a:off x="778242" y="1343971"/>
            <a:ext cx="348259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+mn-lt"/>
              </a:rPr>
              <a:t>Utilizar las bacterias acido lácticas provenientes del mucilago de cacao Nacional, como bioconservante al influir mejor en las características físico-química y microbiológicas de las frutas.</a:t>
            </a: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535261D6-5B29-4C43-8C95-85114F682566}"/>
              </a:ext>
            </a:extLst>
          </p:cNvPr>
          <p:cNvSpPr txBox="1"/>
          <p:nvPr/>
        </p:nvSpPr>
        <p:spPr>
          <a:xfrm>
            <a:off x="4883144" y="1464261"/>
            <a:ext cx="34825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+mn-lt"/>
              </a:rPr>
              <a:t>Con respecto al análisis físico químico de la fruta, se recomienda bioconservar la naranjilla al tener mejor resultados en comparación a la papaya. </a:t>
            </a: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9335FDA1-3BBF-46C1-B997-2ED1DAFA13B1}"/>
              </a:ext>
            </a:extLst>
          </p:cNvPr>
          <p:cNvSpPr txBox="1"/>
          <p:nvPr/>
        </p:nvSpPr>
        <p:spPr>
          <a:xfrm>
            <a:off x="778242" y="2968187"/>
            <a:ext cx="348259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+mn-lt"/>
              </a:rPr>
              <a:t>Se recomienda la bioconservación de las frutas en refrigeración para extender su vida útil, debido a que influye menos en sus propiedades físico-químicas y el crecimiento de poblaciones microbianas. 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11C24413-BB42-4C58-BDF3-56CA643AF57C}"/>
              </a:ext>
            </a:extLst>
          </p:cNvPr>
          <p:cNvSpPr txBox="1"/>
          <p:nvPr/>
        </p:nvSpPr>
        <p:spPr>
          <a:xfrm>
            <a:off x="4883129" y="2980412"/>
            <a:ext cx="342913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+mn-lt"/>
              </a:rPr>
              <a:t>Se recomienda a futuras investigaciones bioconservar distintas variedades de frutas de una misma especie y aumentar el tiempo de bioconservación para estimar la vida útil de la fruta.</a:t>
            </a:r>
          </a:p>
        </p:txBody>
      </p:sp>
      <p:pic>
        <p:nvPicPr>
          <p:cNvPr id="2052" name="Picture 4" descr="HANASKA FOOD - Grupo Hanaska">
            <a:extLst>
              <a:ext uri="{FF2B5EF4-FFF2-40B4-BE49-F238E27FC236}">
                <a16:creationId xmlns:a16="http://schemas.microsoft.com/office/drawing/2014/main" id="{14AD70FB-DA89-4E7F-B866-3A1D52F4BE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69" t="25906" r="12981" b="26402"/>
          <a:stretch/>
        </p:blipFill>
        <p:spPr bwMode="auto">
          <a:xfrm>
            <a:off x="4318374" y="2398899"/>
            <a:ext cx="1014414" cy="68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mo Conservar La Papaya">
            <a:extLst>
              <a:ext uri="{FF2B5EF4-FFF2-40B4-BE49-F238E27FC236}">
                <a16:creationId xmlns:a16="http://schemas.microsoft.com/office/drawing/2014/main" id="{416C2A69-7777-4172-B64E-69CD97038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623" l="0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866" y="2318510"/>
            <a:ext cx="945181" cy="84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533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50559D1-50D4-4779-BA93-87804C90A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700" y="1991850"/>
            <a:ext cx="5904600" cy="1159800"/>
          </a:xfrm>
        </p:spPr>
        <p:txBody>
          <a:bodyPr/>
          <a:lstStyle/>
          <a:p>
            <a:r>
              <a:rPr lang="es-EC" dirty="0">
                <a:solidFill>
                  <a:schemeClr val="accent6">
                    <a:lumMod val="50000"/>
                  </a:schemeClr>
                </a:solidFill>
              </a:rPr>
              <a:t>GRACIAS POR SU ATENCIÓN</a:t>
            </a:r>
          </a:p>
        </p:txBody>
      </p:sp>
    </p:spTree>
    <p:extLst>
      <p:ext uri="{BB962C8B-B14F-4D97-AF65-F5344CB8AC3E}">
        <p14:creationId xmlns:p14="http://schemas.microsoft.com/office/powerpoint/2010/main" val="349972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B8519AB1-FB21-4D4F-9D20-91D14CE3C05B}"/>
              </a:ext>
            </a:extLst>
          </p:cNvPr>
          <p:cNvSpPr txBox="1"/>
          <p:nvPr/>
        </p:nvSpPr>
        <p:spPr>
          <a:xfrm>
            <a:off x="492600" y="2748948"/>
            <a:ext cx="3038099" cy="738664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C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Aislar bacterias ácido lácticas de la fermentación de dos variedades de mucílago de cacao.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74C42FD-0A78-4411-BE07-597F297EBD46}"/>
              </a:ext>
            </a:extLst>
          </p:cNvPr>
          <p:cNvSpPr txBox="1"/>
          <p:nvPr/>
        </p:nvSpPr>
        <p:spPr>
          <a:xfrm>
            <a:off x="5064982" y="2641226"/>
            <a:ext cx="3673968" cy="954107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Dot"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just">
              <a:spcBef>
                <a:spcPts val="600"/>
              </a:spcBef>
              <a:buNone/>
              <a:defRPr baseline="0">
                <a:latin typeface="Arial" panose="020B0604020202020204" pitchFamily="34" charset="0"/>
              </a:defRPr>
            </a:lvl1pPr>
          </a:lstStyle>
          <a:p>
            <a:r>
              <a:rPr lang="es-ES" dirty="0"/>
              <a:t>Evaluar el efecto de la aplicación de las bacterias ácido lácticas obtenidas de la fermentación del mucilago de cacao en la bioconservación de papaya y naranjilla.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43D86E6-3C8E-489F-9DFB-462117566CDF}"/>
              </a:ext>
            </a:extLst>
          </p:cNvPr>
          <p:cNvSpPr txBox="1"/>
          <p:nvPr/>
        </p:nvSpPr>
        <p:spPr>
          <a:xfrm>
            <a:off x="2837633" y="3752835"/>
            <a:ext cx="3326431" cy="954107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Dot"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just">
              <a:spcBef>
                <a:spcPts val="600"/>
              </a:spcBef>
              <a:buNone/>
              <a:defRPr baseline="0">
                <a:latin typeface="Arial" panose="020B0604020202020204" pitchFamily="34" charset="0"/>
              </a:defRPr>
            </a:lvl1pPr>
          </a:lstStyle>
          <a:p>
            <a:r>
              <a:rPr lang="es-ES" dirty="0"/>
              <a:t>Establecer la influencia del control de temperatura en la bioconservación de la papaya y naranjilla, mediante la aplicación de bacterias acido lácticas.</a:t>
            </a:r>
            <a:endParaRPr lang="es-ES" dirty="0">
              <a:sym typeface="PT Serif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93A9CF4-9529-47D1-8D2B-818BAA3A2EFA}"/>
              </a:ext>
            </a:extLst>
          </p:cNvPr>
          <p:cNvSpPr txBox="1"/>
          <p:nvPr/>
        </p:nvSpPr>
        <p:spPr>
          <a:xfrm>
            <a:off x="2011649" y="352849"/>
            <a:ext cx="497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chemeClr val="bg1">
                    <a:lumMod val="50000"/>
                  </a:schemeClr>
                </a:solidFill>
              </a:rPr>
              <a:t>OBJETIVOS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9888863-EFE9-4B43-BF45-88008FA96F08}"/>
              </a:ext>
            </a:extLst>
          </p:cNvPr>
          <p:cNvSpPr txBox="1"/>
          <p:nvPr/>
        </p:nvSpPr>
        <p:spPr>
          <a:xfrm>
            <a:off x="634077" y="1244510"/>
            <a:ext cx="168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800" b="1" dirty="0">
                <a:solidFill>
                  <a:schemeClr val="accent5">
                    <a:lumMod val="50000"/>
                  </a:schemeClr>
                </a:solidFill>
              </a:rPr>
              <a:t>GENERAL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7C265CE-140E-438F-A33D-E6A27DEBB17F}"/>
              </a:ext>
            </a:extLst>
          </p:cNvPr>
          <p:cNvSpPr txBox="1"/>
          <p:nvPr/>
        </p:nvSpPr>
        <p:spPr>
          <a:xfrm>
            <a:off x="545488" y="1982283"/>
            <a:ext cx="1864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s-EC" sz="1800" dirty="0"/>
              <a:t>ESPECÍFICOS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CC9C9E0-912A-4E70-8F38-819BA583CBC7}"/>
              </a:ext>
            </a:extLst>
          </p:cNvPr>
          <p:cNvSpPr txBox="1"/>
          <p:nvPr/>
        </p:nvSpPr>
        <p:spPr>
          <a:xfrm>
            <a:off x="2859904" y="1034294"/>
            <a:ext cx="5650019" cy="738664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b="0" i="0" u="none" strike="noStrike" baseline="0" dirty="0">
                <a:solidFill>
                  <a:srgbClr val="000000"/>
                </a:solidFill>
                <a:latin typeface="+mn-lt"/>
              </a:rPr>
              <a:t>Aislar y caracterizar bacterias ácido lácticas en dos variedades de mucilago de cacao, Nacional y CCN-51, para la bioconservación de papaya (</a:t>
            </a:r>
            <a:r>
              <a:rPr lang="es-ES" b="0" i="1" u="none" strike="noStrike" baseline="0" dirty="0">
                <a:solidFill>
                  <a:srgbClr val="000000"/>
                </a:solidFill>
                <a:latin typeface="+mn-lt"/>
              </a:rPr>
              <a:t>Carica papaya</a:t>
            </a:r>
            <a:r>
              <a:rPr lang="es-ES" b="0" i="0" u="none" strike="noStrike" baseline="0" dirty="0">
                <a:solidFill>
                  <a:srgbClr val="000000"/>
                </a:solidFill>
                <a:latin typeface="+mn-lt"/>
              </a:rPr>
              <a:t>) y naranjilla (</a:t>
            </a:r>
            <a:r>
              <a:rPr lang="es-ES" b="0" i="1" u="none" strike="noStrike" baseline="0" dirty="0" err="1">
                <a:solidFill>
                  <a:srgbClr val="000000"/>
                </a:solidFill>
                <a:latin typeface="+mn-lt"/>
              </a:rPr>
              <a:t>Solanum</a:t>
            </a:r>
            <a:r>
              <a:rPr lang="es-ES" b="0" i="1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ES" b="0" i="1" u="none" strike="noStrike" baseline="0" dirty="0" err="1">
                <a:solidFill>
                  <a:srgbClr val="000000"/>
                </a:solidFill>
                <a:latin typeface="+mn-lt"/>
              </a:rPr>
              <a:t>quitoense</a:t>
            </a:r>
            <a:r>
              <a:rPr lang="es-ES" b="0" i="0" u="none" strike="noStrike" baseline="0" dirty="0">
                <a:solidFill>
                  <a:srgbClr val="000000"/>
                </a:solidFill>
                <a:latin typeface="+mn-lt"/>
              </a:rPr>
              <a:t>)</a:t>
            </a:r>
            <a:r>
              <a:rPr lang="es-ES" dirty="0">
                <a:latin typeface="+mn-lt"/>
              </a:rPr>
              <a:t>.</a:t>
            </a:r>
            <a:endParaRPr lang="es-ES" sz="1050" dirty="0">
              <a:solidFill>
                <a:srgbClr val="1D1D1B"/>
              </a:solidFill>
              <a:latin typeface="+mn-lt"/>
              <a:ea typeface="PT Serif"/>
              <a:cs typeface="PT Serif"/>
              <a:sym typeface="PT Serif"/>
            </a:endParaRPr>
          </a:p>
        </p:txBody>
      </p:sp>
      <p:pic>
        <p:nvPicPr>
          <p:cNvPr id="4100" name="Picture 4" descr="Beneficios Del Licor De Cacao - 369x340 PNG Download - PNGkit">
            <a:extLst>
              <a:ext uri="{FF2B5EF4-FFF2-40B4-BE49-F238E27FC236}">
                <a16:creationId xmlns:a16="http://schemas.microsoft.com/office/drawing/2014/main" id="{76169FF3-67C5-4A11-9AFC-7C0D3A5EF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76" b="93810" l="26220" r="74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10" r="25430"/>
          <a:stretch/>
        </p:blipFill>
        <p:spPr bwMode="auto">
          <a:xfrm>
            <a:off x="3777190" y="2500006"/>
            <a:ext cx="1041301" cy="109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apaya ¿Quieres conocer sobre más sobre la papaya? ¡Entra!">
            <a:extLst>
              <a:ext uri="{FF2B5EF4-FFF2-40B4-BE49-F238E27FC236}">
                <a16:creationId xmlns:a16="http://schemas.microsoft.com/office/drawing/2014/main" id="{E91FF3D9-5A8E-4B13-AD45-4AF84520FB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24" b="13343"/>
          <a:stretch/>
        </p:blipFill>
        <p:spPr bwMode="auto">
          <a:xfrm>
            <a:off x="862491" y="3643985"/>
            <a:ext cx="1458899" cy="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aranjilla - Naytu">
            <a:extLst>
              <a:ext uri="{FF2B5EF4-FFF2-40B4-BE49-F238E27FC236}">
                <a16:creationId xmlns:a16="http://schemas.microsoft.com/office/drawing/2014/main" id="{A6CB1D88-11EC-46FE-A759-5B78330CC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69" t="15523" r="8976" b="20816"/>
          <a:stretch/>
        </p:blipFill>
        <p:spPr bwMode="auto">
          <a:xfrm>
            <a:off x="6993004" y="3681576"/>
            <a:ext cx="1311967" cy="102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E93A9CF4-9529-47D1-8D2B-818BAA3A2EFA}"/>
              </a:ext>
            </a:extLst>
          </p:cNvPr>
          <p:cNvSpPr txBox="1"/>
          <p:nvPr/>
        </p:nvSpPr>
        <p:spPr>
          <a:xfrm>
            <a:off x="3355450" y="399369"/>
            <a:ext cx="2433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chemeClr val="bg1">
                    <a:lumMod val="50000"/>
                  </a:schemeClr>
                </a:solidFill>
              </a:rPr>
              <a:t>HIPÓTESIS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377D359-2EF8-4045-B895-3666BBA4C2FA}"/>
              </a:ext>
            </a:extLst>
          </p:cNvPr>
          <p:cNvSpPr txBox="1"/>
          <p:nvPr/>
        </p:nvSpPr>
        <p:spPr>
          <a:xfrm>
            <a:off x="631912" y="2149915"/>
            <a:ext cx="2332008" cy="1015663"/>
          </a:xfrm>
          <a:prstGeom prst="rect">
            <a:avLst/>
          </a:prstGeom>
          <a:noFill/>
          <a:ln w="19050">
            <a:solidFill>
              <a:srgbClr val="B2E8E7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Ho: </a:t>
            </a:r>
            <a:r>
              <a:rPr lang="es-E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La obtención de bacterias ácido lácticas presentes en la fermentación de mucilago de cacao influye como bioconservante protector. 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32A7CB3-B8E6-4BBA-BBE5-6EAEB6261A1B}"/>
              </a:ext>
            </a:extLst>
          </p:cNvPr>
          <p:cNvSpPr txBox="1"/>
          <p:nvPr/>
        </p:nvSpPr>
        <p:spPr>
          <a:xfrm>
            <a:off x="3405996" y="2261418"/>
            <a:ext cx="2332007" cy="646331"/>
          </a:xfrm>
          <a:prstGeom prst="rect">
            <a:avLst/>
          </a:prstGeom>
          <a:noFill/>
          <a:ln w="19050">
            <a:solidFill>
              <a:srgbClr val="B2E8E7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Ho:</a:t>
            </a:r>
            <a:r>
              <a:rPr lang="es-ES" sz="1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El tipo de fruta no influye en la bioconservación con bacterias ácido lácticas.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26EC484-BCD5-4514-9D8D-B814E2C7CB15}"/>
              </a:ext>
            </a:extLst>
          </p:cNvPr>
          <p:cNvSpPr txBox="1"/>
          <p:nvPr/>
        </p:nvSpPr>
        <p:spPr>
          <a:xfrm>
            <a:off x="6270264" y="2149915"/>
            <a:ext cx="2332007" cy="830997"/>
          </a:xfrm>
          <a:prstGeom prst="rect">
            <a:avLst/>
          </a:prstGeom>
          <a:noFill/>
          <a:ln w="19050">
            <a:solidFill>
              <a:srgbClr val="B2E8E7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Ho: </a:t>
            </a:r>
            <a:r>
              <a:rPr lang="es-E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El control de temperatura utilizadas para la bioconservación no influye en las propiedades de las frutas.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B734E34-FDF2-4DDC-A029-E52FE607CFD6}"/>
              </a:ext>
            </a:extLst>
          </p:cNvPr>
          <p:cNvSpPr txBox="1"/>
          <p:nvPr/>
        </p:nvSpPr>
        <p:spPr>
          <a:xfrm>
            <a:off x="631912" y="1168811"/>
            <a:ext cx="2332008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600" b="1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/>
              <a:t>Factor A </a:t>
            </a:r>
          </a:p>
          <a:p>
            <a:r>
              <a:rPr lang="es-EC" dirty="0"/>
              <a:t>(Variedades de cacao)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93EDB0A-0F23-440F-BF17-1FC3EC7020FF}"/>
              </a:ext>
            </a:extLst>
          </p:cNvPr>
          <p:cNvSpPr txBox="1"/>
          <p:nvPr/>
        </p:nvSpPr>
        <p:spPr>
          <a:xfrm>
            <a:off x="3405995" y="1168810"/>
            <a:ext cx="2332008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accent5">
                    <a:lumMod val="50000"/>
                  </a:schemeClr>
                </a:solidFill>
              </a:rPr>
              <a:t>Factor B </a:t>
            </a:r>
          </a:p>
          <a:p>
            <a:pPr algn="ctr"/>
            <a:r>
              <a:rPr lang="es-ES" sz="1600" b="1" dirty="0">
                <a:solidFill>
                  <a:schemeClr val="accent5">
                    <a:lumMod val="50000"/>
                  </a:schemeClr>
                </a:solidFill>
              </a:rPr>
              <a:t>(Frutas)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D8B6F0D-5280-42BE-BB9E-00EDBE4352B6}"/>
              </a:ext>
            </a:extLst>
          </p:cNvPr>
          <p:cNvSpPr txBox="1"/>
          <p:nvPr/>
        </p:nvSpPr>
        <p:spPr>
          <a:xfrm>
            <a:off x="6270263" y="1168810"/>
            <a:ext cx="2332008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600" b="1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Factor </a:t>
            </a:r>
            <a:r>
              <a:rPr lang="es-ES"/>
              <a:t>C </a:t>
            </a:r>
            <a:endParaRPr lang="es-ES" dirty="0"/>
          </a:p>
          <a:p>
            <a:r>
              <a:rPr lang="es-ES"/>
              <a:t>(</a:t>
            </a:r>
            <a:r>
              <a:rPr lang="es-ES" dirty="0"/>
              <a:t>Temperatura) </a:t>
            </a:r>
            <a:endParaRPr lang="es-EC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30DB673-DB00-407A-95E0-358FCDE29429}"/>
              </a:ext>
            </a:extLst>
          </p:cNvPr>
          <p:cNvSpPr txBox="1"/>
          <p:nvPr/>
        </p:nvSpPr>
        <p:spPr>
          <a:xfrm>
            <a:off x="631913" y="3430967"/>
            <a:ext cx="2332008" cy="1200329"/>
          </a:xfrm>
          <a:prstGeom prst="rect">
            <a:avLst/>
          </a:prstGeom>
          <a:noFill/>
          <a:ln w="19050">
            <a:solidFill>
              <a:srgbClr val="B2E8E7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Ha: </a:t>
            </a:r>
            <a:r>
              <a:rPr lang="es-E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La obtención de bacterias ácido lácticas presentes en la fermentación de mucílago de cacao no influyen como bioconservante como bioconservante protector. 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13AAC65-B06E-40A3-A9A9-550DFA97CE76}"/>
              </a:ext>
            </a:extLst>
          </p:cNvPr>
          <p:cNvSpPr txBox="1"/>
          <p:nvPr/>
        </p:nvSpPr>
        <p:spPr>
          <a:xfrm>
            <a:off x="3405996" y="3707965"/>
            <a:ext cx="2332008" cy="646331"/>
          </a:xfrm>
          <a:prstGeom prst="rect">
            <a:avLst/>
          </a:prstGeom>
          <a:noFill/>
          <a:ln w="19050">
            <a:solidFill>
              <a:srgbClr val="B2E8E7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Ha: </a:t>
            </a:r>
            <a:r>
              <a:rPr lang="es-E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El tipo de fruta influye en la bioconservación con bacterias ácido lácticas. 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2935B46-102F-46F4-9889-C9A1C55B047C}"/>
              </a:ext>
            </a:extLst>
          </p:cNvPr>
          <p:cNvSpPr txBox="1"/>
          <p:nvPr/>
        </p:nvSpPr>
        <p:spPr>
          <a:xfrm>
            <a:off x="6270264" y="3615631"/>
            <a:ext cx="2332008" cy="830997"/>
          </a:xfrm>
          <a:prstGeom prst="rect">
            <a:avLst/>
          </a:prstGeom>
          <a:noFill/>
          <a:ln w="19050">
            <a:solidFill>
              <a:srgbClr val="B2E8E7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s-ES" sz="1200" b="1" dirty="0">
                <a:solidFill>
                  <a:schemeClr val="accent5">
                    <a:lumMod val="50000"/>
                  </a:schemeClr>
                </a:solidFill>
              </a:rPr>
              <a:t>Ha:</a:t>
            </a:r>
            <a:r>
              <a:rPr lang="es-ES" sz="1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El control de temperatura utilizadas para la bioconservación influye en las propiedades de las frutas. </a:t>
            </a:r>
            <a:endParaRPr lang="es-EC" sz="1200" dirty="0"/>
          </a:p>
        </p:txBody>
      </p:sp>
      <p:cxnSp>
        <p:nvCxnSpPr>
          <p:cNvPr id="27" name="Conector: angular 26">
            <a:extLst>
              <a:ext uri="{FF2B5EF4-FFF2-40B4-BE49-F238E27FC236}">
                <a16:creationId xmlns:a16="http://schemas.microsoft.com/office/drawing/2014/main" id="{9081351F-444F-4C7E-8107-8DB4575DE15B}"/>
              </a:ext>
            </a:extLst>
          </p:cNvPr>
          <p:cNvCxnSpPr>
            <a:cxnSpLocks/>
            <a:stCxn id="15" idx="3"/>
            <a:endCxn id="21" idx="0"/>
          </p:cNvCxnSpPr>
          <p:nvPr/>
        </p:nvCxnSpPr>
        <p:spPr>
          <a:xfrm>
            <a:off x="5788549" y="660979"/>
            <a:ext cx="1647718" cy="507831"/>
          </a:xfrm>
          <a:prstGeom prst="bentConnector2">
            <a:avLst/>
          </a:prstGeom>
          <a:ln w="28575" cap="flat" cmpd="sng" algn="ctr">
            <a:solidFill>
              <a:srgbClr val="B2E8E7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Conector: angular 40">
            <a:extLst>
              <a:ext uri="{FF2B5EF4-FFF2-40B4-BE49-F238E27FC236}">
                <a16:creationId xmlns:a16="http://schemas.microsoft.com/office/drawing/2014/main" id="{26F362A5-88DA-4B84-A8A4-C8C8384F5ACE}"/>
              </a:ext>
            </a:extLst>
          </p:cNvPr>
          <p:cNvCxnSpPr>
            <a:stCxn id="15" idx="1"/>
            <a:endCxn id="16" idx="0"/>
          </p:cNvCxnSpPr>
          <p:nvPr/>
        </p:nvCxnSpPr>
        <p:spPr>
          <a:xfrm rot="10800000" flipV="1">
            <a:off x="1797916" y="660979"/>
            <a:ext cx="1557534" cy="507832"/>
          </a:xfrm>
          <a:prstGeom prst="bentConnector2">
            <a:avLst/>
          </a:prstGeom>
          <a:ln w="28575" cap="flat" cmpd="sng" algn="ctr">
            <a:solidFill>
              <a:srgbClr val="B2E8E7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4604D971-FACA-4B78-9262-6D14A45EF670}"/>
              </a:ext>
            </a:extLst>
          </p:cNvPr>
          <p:cNvCxnSpPr>
            <a:stCxn id="15" idx="2"/>
            <a:endCxn id="20" idx="0"/>
          </p:cNvCxnSpPr>
          <p:nvPr/>
        </p:nvCxnSpPr>
        <p:spPr>
          <a:xfrm flipH="1">
            <a:off x="4571999" y="922589"/>
            <a:ext cx="1" cy="246221"/>
          </a:xfrm>
          <a:prstGeom prst="straightConnector1">
            <a:avLst/>
          </a:prstGeom>
          <a:ln w="28575" cap="flat" cmpd="sng" algn="ctr">
            <a:solidFill>
              <a:srgbClr val="B2E8E7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4" name="Flecha: hacia abajo 43">
            <a:extLst>
              <a:ext uri="{FF2B5EF4-FFF2-40B4-BE49-F238E27FC236}">
                <a16:creationId xmlns:a16="http://schemas.microsoft.com/office/drawing/2014/main" id="{E844A854-997B-4D15-AA4E-1B32FE86AF28}"/>
              </a:ext>
            </a:extLst>
          </p:cNvPr>
          <p:cNvSpPr/>
          <p:nvPr/>
        </p:nvSpPr>
        <p:spPr>
          <a:xfrm>
            <a:off x="1634914" y="1833816"/>
            <a:ext cx="326003" cy="265390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8" name="Flecha: hacia abajo 47">
            <a:extLst>
              <a:ext uri="{FF2B5EF4-FFF2-40B4-BE49-F238E27FC236}">
                <a16:creationId xmlns:a16="http://schemas.microsoft.com/office/drawing/2014/main" id="{7F74EF95-BCDD-4DE2-8F2B-C729027FA946}"/>
              </a:ext>
            </a:extLst>
          </p:cNvPr>
          <p:cNvSpPr/>
          <p:nvPr/>
        </p:nvSpPr>
        <p:spPr>
          <a:xfrm>
            <a:off x="4408997" y="1917192"/>
            <a:ext cx="326003" cy="265390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9" name="Flecha: hacia abajo 48">
            <a:extLst>
              <a:ext uri="{FF2B5EF4-FFF2-40B4-BE49-F238E27FC236}">
                <a16:creationId xmlns:a16="http://schemas.microsoft.com/office/drawing/2014/main" id="{DA9FE45D-78FE-4839-85C8-137285715D48}"/>
              </a:ext>
            </a:extLst>
          </p:cNvPr>
          <p:cNvSpPr/>
          <p:nvPr/>
        </p:nvSpPr>
        <p:spPr>
          <a:xfrm>
            <a:off x="7273265" y="1833816"/>
            <a:ext cx="326003" cy="265390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1" name="Flecha: hacia abajo 50">
            <a:extLst>
              <a:ext uri="{FF2B5EF4-FFF2-40B4-BE49-F238E27FC236}">
                <a16:creationId xmlns:a16="http://schemas.microsoft.com/office/drawing/2014/main" id="{0804444E-6EF8-4895-9B30-E066BF2F2F8C}"/>
              </a:ext>
            </a:extLst>
          </p:cNvPr>
          <p:cNvSpPr/>
          <p:nvPr/>
        </p:nvSpPr>
        <p:spPr>
          <a:xfrm>
            <a:off x="7273265" y="3165576"/>
            <a:ext cx="326003" cy="265390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2" name="Flecha: hacia abajo 51">
            <a:extLst>
              <a:ext uri="{FF2B5EF4-FFF2-40B4-BE49-F238E27FC236}">
                <a16:creationId xmlns:a16="http://schemas.microsoft.com/office/drawing/2014/main" id="{C20B1E72-8984-4FF2-BD90-E2891E419559}"/>
              </a:ext>
            </a:extLst>
          </p:cNvPr>
          <p:cNvSpPr/>
          <p:nvPr/>
        </p:nvSpPr>
        <p:spPr>
          <a:xfrm>
            <a:off x="4408996" y="3150191"/>
            <a:ext cx="326003" cy="265390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3" name="Flecha: hacia abajo 52">
            <a:extLst>
              <a:ext uri="{FF2B5EF4-FFF2-40B4-BE49-F238E27FC236}">
                <a16:creationId xmlns:a16="http://schemas.microsoft.com/office/drawing/2014/main" id="{A4CA11D5-8605-4EC1-98CD-033C2073F424}"/>
              </a:ext>
            </a:extLst>
          </p:cNvPr>
          <p:cNvSpPr/>
          <p:nvPr/>
        </p:nvSpPr>
        <p:spPr>
          <a:xfrm>
            <a:off x="1677282" y="3233658"/>
            <a:ext cx="241265" cy="181923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15483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3B7AC7E-AC1D-4A70-8AA1-A0FE9EE0F4D9}"/>
              </a:ext>
            </a:extLst>
          </p:cNvPr>
          <p:cNvSpPr txBox="1"/>
          <p:nvPr/>
        </p:nvSpPr>
        <p:spPr>
          <a:xfrm>
            <a:off x="1215356" y="330062"/>
            <a:ext cx="6713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solidFill>
                  <a:schemeClr val="bg1">
                    <a:lumMod val="50000"/>
                  </a:schemeClr>
                </a:solidFill>
              </a:rPr>
              <a:t>MATERIALES Y MÉTODOS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F0A3199-0160-4744-B72B-FE453ED2418F}"/>
              </a:ext>
            </a:extLst>
          </p:cNvPr>
          <p:cNvSpPr txBox="1"/>
          <p:nvPr/>
        </p:nvSpPr>
        <p:spPr>
          <a:xfrm>
            <a:off x="331965" y="791727"/>
            <a:ext cx="3666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>
                <a:solidFill>
                  <a:schemeClr val="accent5">
                    <a:lumMod val="50000"/>
                  </a:schemeClr>
                </a:solidFill>
              </a:rPr>
              <a:t>UBICACIÓN GEOGRÁFICA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00B596-8435-4A6D-B747-EE79B2120826}"/>
              </a:ext>
            </a:extLst>
          </p:cNvPr>
          <p:cNvSpPr txBox="1"/>
          <p:nvPr/>
        </p:nvSpPr>
        <p:spPr>
          <a:xfrm>
            <a:off x="5054603" y="791727"/>
            <a:ext cx="3175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>
                <a:solidFill>
                  <a:schemeClr val="accent5">
                    <a:lumMod val="50000"/>
                  </a:schemeClr>
                </a:solidFill>
              </a:rPr>
              <a:t>DISEÑO EXPERIMENTAL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CAA2234-8B66-40C0-8F0E-A57543A02EE5}"/>
              </a:ext>
            </a:extLst>
          </p:cNvPr>
          <p:cNvSpPr txBox="1"/>
          <p:nvPr/>
        </p:nvSpPr>
        <p:spPr>
          <a:xfrm>
            <a:off x="331964" y="3643887"/>
            <a:ext cx="3666890" cy="1169551"/>
          </a:xfrm>
          <a:prstGeom prst="rect">
            <a:avLst/>
          </a:prstGeom>
          <a:noFill/>
          <a:ln w="12700">
            <a:solidFill>
              <a:srgbClr val="AFE7E6"/>
            </a:solidFill>
          </a:ln>
        </p:spPr>
        <p:txBody>
          <a:bodyPr wrap="square">
            <a:spAutoFit/>
          </a:bodyPr>
          <a:lstStyle/>
          <a:p>
            <a:r>
              <a:rPr lang="es-EC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País: 	Ecuador </a:t>
            </a:r>
          </a:p>
          <a:p>
            <a:r>
              <a:rPr lang="es-EC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Provincia: 	Santo Domingo de los Tsáchilas </a:t>
            </a:r>
          </a:p>
          <a:p>
            <a:r>
              <a:rPr lang="es-EC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Cantón: 	Santo Domingo </a:t>
            </a:r>
          </a:p>
          <a:p>
            <a:r>
              <a:rPr lang="es-EC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Parroquia: 	Luz de América </a:t>
            </a:r>
          </a:p>
          <a:p>
            <a:r>
              <a:rPr lang="es-E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Sector: 	Km 24 Vía Quevedo </a:t>
            </a:r>
            <a:endParaRPr lang="es-EC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D076A4C-69C6-4D88-A6FE-594465323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93" y="1073089"/>
            <a:ext cx="3191087" cy="229299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28BF464-E6B3-4570-971E-9523B3383792}"/>
              </a:ext>
            </a:extLst>
          </p:cNvPr>
          <p:cNvSpPr txBox="1"/>
          <p:nvPr/>
        </p:nvSpPr>
        <p:spPr>
          <a:xfrm>
            <a:off x="331964" y="3362624"/>
            <a:ext cx="3666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6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s-EC" sz="1400" dirty="0"/>
              <a:t>UBICACIÓN POLÍTICA </a:t>
            </a: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09D45812-209E-4B3E-BBD0-CE9A9E470A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242254"/>
              </p:ext>
            </p:extLst>
          </p:nvPr>
        </p:nvGraphicFramePr>
        <p:xfrm>
          <a:off x="4297650" y="1707505"/>
          <a:ext cx="4428000" cy="2109231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872000">
                  <a:extLst>
                    <a:ext uri="{9D8B030D-6E8A-4147-A177-3AD203B41FA5}">
                      <a16:colId xmlns:a16="http://schemas.microsoft.com/office/drawing/2014/main" val="456985563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404481417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54117484"/>
                    </a:ext>
                  </a:extLst>
                </a:gridCol>
              </a:tblGrid>
              <a:tr h="4322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103495" algn="l"/>
                        </a:tabLst>
                      </a:pPr>
                      <a:r>
                        <a:rPr lang="es-EC" sz="1400" dirty="0">
                          <a:effectLst/>
                        </a:rPr>
                        <a:t>Factores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103495" algn="l"/>
                        </a:tabLst>
                      </a:pPr>
                      <a:r>
                        <a:rPr lang="es-EC" sz="1400" dirty="0">
                          <a:effectLst/>
                        </a:rPr>
                        <a:t>Simbología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103495" algn="l"/>
                        </a:tabLst>
                      </a:pPr>
                      <a:r>
                        <a:rPr lang="es-EC" sz="1400" dirty="0">
                          <a:effectLst/>
                        </a:rPr>
                        <a:t>Niveles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0164513"/>
                  </a:ext>
                </a:extLst>
              </a:tr>
              <a:tr h="5589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103495" algn="l"/>
                        </a:tabLst>
                      </a:pPr>
                      <a:r>
                        <a:rPr lang="es-EC" sz="1400" b="0" dirty="0">
                          <a:effectLst/>
                        </a:rPr>
                        <a:t>Variedad de mucilago de cacao (A)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FE7E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103495" algn="l"/>
                        </a:tabLst>
                      </a:pPr>
                      <a:r>
                        <a:rPr lang="es-EC" sz="1400" dirty="0">
                          <a:effectLst/>
                        </a:rPr>
                        <a:t>a</a:t>
                      </a:r>
                      <a:r>
                        <a:rPr lang="es-EC" sz="1400" baseline="-25000" dirty="0">
                          <a:effectLst/>
                        </a:rPr>
                        <a:t>1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103495" algn="l"/>
                        </a:tabLst>
                      </a:pPr>
                      <a:r>
                        <a:rPr lang="es-EC" sz="1400" dirty="0">
                          <a:effectLst/>
                        </a:rPr>
                        <a:t>a</a:t>
                      </a:r>
                      <a:r>
                        <a:rPr lang="es-EC" sz="1400" baseline="-25000" dirty="0">
                          <a:effectLst/>
                        </a:rPr>
                        <a:t>2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FE7E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103495" algn="l"/>
                        </a:tabLst>
                      </a:pPr>
                      <a:r>
                        <a:rPr lang="es-EC" sz="1400" dirty="0">
                          <a:effectLst/>
                        </a:rPr>
                        <a:t>CCN-51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103495" algn="l"/>
                        </a:tabLst>
                      </a:pPr>
                      <a:r>
                        <a:rPr lang="es-EC" sz="1400" dirty="0">
                          <a:effectLst/>
                        </a:rPr>
                        <a:t>Nacional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FE7E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90759"/>
                  </a:ext>
                </a:extLst>
              </a:tr>
              <a:tr h="5589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103495" algn="l"/>
                        </a:tabLst>
                      </a:pPr>
                      <a:r>
                        <a:rPr lang="es-EC" sz="1400" b="0" dirty="0">
                          <a:effectLst/>
                        </a:rPr>
                        <a:t>Fruta (B)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103495" algn="l"/>
                        </a:tabLst>
                      </a:pPr>
                      <a:r>
                        <a:rPr lang="es-EC" sz="1400" dirty="0">
                          <a:effectLst/>
                        </a:rPr>
                        <a:t>b</a:t>
                      </a:r>
                      <a:r>
                        <a:rPr lang="es-EC" sz="1400" baseline="-25000" dirty="0">
                          <a:effectLst/>
                        </a:rPr>
                        <a:t>1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103495" algn="l"/>
                        </a:tabLst>
                      </a:pPr>
                      <a:r>
                        <a:rPr lang="es-EC" sz="1400" dirty="0">
                          <a:effectLst/>
                        </a:rPr>
                        <a:t>b</a:t>
                      </a:r>
                      <a:r>
                        <a:rPr lang="es-EC" sz="1400" baseline="-25000" dirty="0">
                          <a:effectLst/>
                        </a:rPr>
                        <a:t>2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103495" algn="l"/>
                        </a:tabLst>
                      </a:pPr>
                      <a:r>
                        <a:rPr lang="es-EC" sz="1400" dirty="0">
                          <a:effectLst/>
                        </a:rPr>
                        <a:t>Naranjilla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103495" algn="l"/>
                        </a:tabLst>
                      </a:pPr>
                      <a:r>
                        <a:rPr lang="es-EC" sz="1400" dirty="0">
                          <a:effectLst/>
                        </a:rPr>
                        <a:t>Papaya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54788985"/>
                  </a:ext>
                </a:extLst>
              </a:tr>
              <a:tr h="5589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103495" algn="l"/>
                        </a:tabLst>
                      </a:pPr>
                      <a:r>
                        <a:rPr lang="es-EC" sz="1400" b="0" dirty="0">
                          <a:effectLst/>
                        </a:rPr>
                        <a:t>Temperatura (C)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7E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103495" algn="l"/>
                        </a:tabLst>
                      </a:pPr>
                      <a:r>
                        <a:rPr lang="es-EC" sz="1400" dirty="0">
                          <a:effectLst/>
                        </a:rPr>
                        <a:t>c</a:t>
                      </a:r>
                      <a:r>
                        <a:rPr lang="es-EC" sz="1400" baseline="-25000" dirty="0">
                          <a:effectLst/>
                        </a:rPr>
                        <a:t>1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103495" algn="l"/>
                        </a:tabLst>
                      </a:pPr>
                      <a:r>
                        <a:rPr lang="es-EC" sz="1400" dirty="0">
                          <a:effectLst/>
                        </a:rPr>
                        <a:t>c</a:t>
                      </a:r>
                      <a:r>
                        <a:rPr lang="es-EC" sz="1400" baseline="-25000" dirty="0">
                          <a:effectLst/>
                        </a:rPr>
                        <a:t>2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7E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103495" algn="l"/>
                        </a:tabLst>
                      </a:pPr>
                      <a:r>
                        <a:rPr lang="es-EC" sz="1400" dirty="0">
                          <a:effectLst/>
                        </a:rPr>
                        <a:t>Refrigeración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103495" algn="l"/>
                        </a:tabLst>
                      </a:pPr>
                      <a:r>
                        <a:rPr lang="es-EC" sz="1400" dirty="0">
                          <a:effectLst/>
                        </a:rPr>
                        <a:t>Sin refrigeración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7E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335825"/>
                  </a:ext>
                </a:extLst>
              </a:tr>
            </a:tbl>
          </a:graphicData>
        </a:graphic>
      </p:graphicFrame>
      <p:sp>
        <p:nvSpPr>
          <p:cNvPr id="17" name="CuadroTexto 16">
            <a:extLst>
              <a:ext uri="{FF2B5EF4-FFF2-40B4-BE49-F238E27FC236}">
                <a16:creationId xmlns:a16="http://schemas.microsoft.com/office/drawing/2014/main" id="{15BB08BC-E6DA-4121-8C37-A9F85CB3D7D2}"/>
              </a:ext>
            </a:extLst>
          </p:cNvPr>
          <p:cNvSpPr txBox="1"/>
          <p:nvPr/>
        </p:nvSpPr>
        <p:spPr>
          <a:xfrm>
            <a:off x="4225650" y="127794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Factores y Niveles del experimento: </a:t>
            </a:r>
            <a:endParaRPr lang="es-EC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6BD9F33-A026-426E-A91D-72338FEC3F59}"/>
              </a:ext>
            </a:extLst>
          </p:cNvPr>
          <p:cNvSpPr txBox="1"/>
          <p:nvPr/>
        </p:nvSpPr>
        <p:spPr>
          <a:xfrm>
            <a:off x="331964" y="791727"/>
            <a:ext cx="3666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>
                <a:solidFill>
                  <a:schemeClr val="accent5">
                    <a:lumMod val="50000"/>
                  </a:schemeClr>
                </a:solidFill>
              </a:rPr>
              <a:t>UBICACIÓN GEOGRÁFICA</a:t>
            </a:r>
          </a:p>
        </p:txBody>
      </p:sp>
    </p:spTree>
    <p:extLst>
      <p:ext uri="{BB962C8B-B14F-4D97-AF65-F5344CB8AC3E}">
        <p14:creationId xmlns:p14="http://schemas.microsoft.com/office/powerpoint/2010/main" val="4206288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2BDF1FB8-3ABC-444F-B69E-E772693D61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04055"/>
              </p:ext>
            </p:extLst>
          </p:nvPr>
        </p:nvGraphicFramePr>
        <p:xfrm>
          <a:off x="635967" y="1863725"/>
          <a:ext cx="5247985" cy="246507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87985">
                  <a:extLst>
                    <a:ext uri="{9D8B030D-6E8A-4147-A177-3AD203B41FA5}">
                      <a16:colId xmlns:a16="http://schemas.microsoft.com/office/drawing/2014/main" val="32184173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3172131676"/>
                    </a:ext>
                  </a:extLst>
                </a:gridCol>
                <a:gridCol w="3276000">
                  <a:extLst>
                    <a:ext uri="{9D8B030D-6E8A-4147-A177-3AD203B41FA5}">
                      <a16:colId xmlns:a16="http://schemas.microsoft.com/office/drawing/2014/main" val="4152916972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 err="1">
                          <a:effectLst/>
                        </a:rPr>
                        <a:t>N°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TRATAMIENTOS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COMBINACION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676761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T1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FE7E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a1b1c1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FE7E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103495" algn="l"/>
                        </a:tabLst>
                      </a:pPr>
                      <a:r>
                        <a:rPr lang="es-EC" sz="1400" dirty="0">
                          <a:effectLst/>
                        </a:rPr>
                        <a:t>CCN-51 + Naranjilla + Refrigeración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FE7E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272231"/>
                  </a:ext>
                </a:extLst>
              </a:tr>
              <a:tr h="290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T2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a1b1c2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103495" algn="l"/>
                        </a:tabLst>
                      </a:pPr>
                      <a:r>
                        <a:rPr lang="es-EC" sz="1400" dirty="0">
                          <a:effectLst/>
                        </a:rPr>
                        <a:t>CCN-51 + Naranjilla + Sin refrigeración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0528413"/>
                  </a:ext>
                </a:extLst>
              </a:tr>
              <a:tr h="290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T3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FE7E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a1b2c1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FE7E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CCN-51 + Papaya + Refrigeración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FE7E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282142"/>
                  </a:ext>
                </a:extLst>
              </a:tr>
              <a:tr h="290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T4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a1b2c2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CCN-51 + Papaya + Sin refrigeración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14191949"/>
                  </a:ext>
                </a:extLst>
              </a:tr>
              <a:tr h="290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T5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FE7E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a2b1c1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FE7E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103495" algn="l"/>
                        </a:tabLst>
                      </a:pPr>
                      <a:r>
                        <a:rPr lang="es-EC" sz="1400" dirty="0">
                          <a:effectLst/>
                        </a:rPr>
                        <a:t>Nacional + Naranjilla + Refrigeración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FE7E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435987"/>
                  </a:ext>
                </a:extLst>
              </a:tr>
              <a:tr h="290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T6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a2b1c2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103495" algn="l"/>
                        </a:tabLst>
                      </a:pPr>
                      <a:r>
                        <a:rPr lang="es-EC" sz="1400" dirty="0">
                          <a:effectLst/>
                        </a:rPr>
                        <a:t>Nacional + Naranjilla + Sin refrigeración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4001536"/>
                  </a:ext>
                </a:extLst>
              </a:tr>
              <a:tr h="290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T7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FE7E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a2b2c1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FE7E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Nacional + Papaya + Refrigeración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FE7E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837340"/>
                  </a:ext>
                </a:extLst>
              </a:tr>
              <a:tr h="290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T8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a2b2c2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Nacional + Papaya + Sin refrigeración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47CD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152972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3D664B98-2710-4792-8C92-54929BD5B1AE}"/>
              </a:ext>
            </a:extLst>
          </p:cNvPr>
          <p:cNvSpPr txBox="1"/>
          <p:nvPr/>
        </p:nvSpPr>
        <p:spPr>
          <a:xfrm>
            <a:off x="6278803" y="3867045"/>
            <a:ext cx="2431933" cy="738664"/>
          </a:xfrm>
          <a:prstGeom prst="rect">
            <a:avLst/>
          </a:prstGeom>
          <a:ln>
            <a:solidFill>
              <a:srgbClr val="01BFB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b="1" dirty="0" bmk="">
                <a:solidFill>
                  <a:schemeClr val="accent5">
                    <a:lumMod val="50000"/>
                  </a:schemeClr>
                </a:solidFill>
              </a:rPr>
              <a:t>Análisis funcional</a:t>
            </a:r>
          </a:p>
          <a:p>
            <a:pPr algn="ctr"/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 de significancia de Tukey al 5%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A802352-0B60-4FF3-928A-65E948D0D629}"/>
              </a:ext>
            </a:extLst>
          </p:cNvPr>
          <p:cNvSpPr txBox="1"/>
          <p:nvPr/>
        </p:nvSpPr>
        <p:spPr>
          <a:xfrm>
            <a:off x="1215356" y="330062"/>
            <a:ext cx="6713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solidFill>
                  <a:schemeClr val="bg1">
                    <a:lumMod val="50000"/>
                  </a:schemeClr>
                </a:solidFill>
              </a:rPr>
              <a:t>MATERIALES Y MÉTODOS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4F20B0C-CBEE-46A6-BCBD-F04EC98B0541}"/>
              </a:ext>
            </a:extLst>
          </p:cNvPr>
          <p:cNvSpPr txBox="1"/>
          <p:nvPr/>
        </p:nvSpPr>
        <p:spPr>
          <a:xfrm>
            <a:off x="635967" y="1234138"/>
            <a:ext cx="2791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6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algn="l"/>
            <a:r>
              <a:rPr lang="es-EC" altLang="es-EC" sz="1400" dirty="0"/>
              <a:t>Tratamientos a comparar:</a:t>
            </a:r>
            <a:endParaRPr lang="es-EC" sz="14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3EB4DE4-222B-484A-9440-94D2C442759E}"/>
              </a:ext>
            </a:extLst>
          </p:cNvPr>
          <p:cNvSpPr txBox="1"/>
          <p:nvPr/>
        </p:nvSpPr>
        <p:spPr>
          <a:xfrm>
            <a:off x="6278802" y="1172583"/>
            <a:ext cx="2431933" cy="738664"/>
          </a:xfrm>
          <a:prstGeom prst="rect">
            <a:avLst/>
          </a:prstGeom>
          <a:ln>
            <a:solidFill>
              <a:srgbClr val="B2E8E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altLang="es-EC" b="1" dirty="0" bmk="">
                <a:solidFill>
                  <a:schemeClr val="accent5">
                    <a:lumMod val="50000"/>
                  </a:schemeClr>
                </a:solidFill>
              </a:rPr>
              <a:t>Tipo de diseño</a:t>
            </a:r>
          </a:p>
          <a:p>
            <a:pPr algn="ctr"/>
            <a:r>
              <a:rPr kumimoji="0" lang="es-EC" altLang="es-EC" sz="1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Modelo </a:t>
            </a:r>
            <a:r>
              <a:rPr kumimoji="0" lang="es-EC" altLang="es-EC" sz="1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trifactorial</a:t>
            </a:r>
            <a:r>
              <a:rPr kumimoji="0" lang="es-EC" altLang="es-EC" sz="1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(2x2x2) conducido en D.B.C.A.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68DDF41-3F7C-4390-A768-967D6EAB54B2}"/>
              </a:ext>
            </a:extLst>
          </p:cNvPr>
          <p:cNvSpPr txBox="1"/>
          <p:nvPr/>
        </p:nvSpPr>
        <p:spPr>
          <a:xfrm>
            <a:off x="6278802" y="2120474"/>
            <a:ext cx="2431933" cy="738664"/>
          </a:xfrm>
          <a:prstGeom prst="rect">
            <a:avLst/>
          </a:prstGeom>
          <a:ln>
            <a:solidFill>
              <a:srgbClr val="47CDC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altLang="es-EC" b="1" dirty="0" bmk="">
                <a:solidFill>
                  <a:schemeClr val="accent5">
                    <a:lumMod val="50000"/>
                  </a:schemeClr>
                </a:solidFill>
              </a:rPr>
              <a:t>Repeticiones </a:t>
            </a:r>
          </a:p>
          <a:p>
            <a:pPr algn="ctr"/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 repeticiones por tratamiento (8 tratamientos)</a:t>
            </a:r>
            <a:endParaRPr lang="es-EC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C4BC880-DF84-46F8-8C0D-6AD49DFF8C47}"/>
              </a:ext>
            </a:extLst>
          </p:cNvPr>
          <p:cNvSpPr txBox="1"/>
          <p:nvPr/>
        </p:nvSpPr>
        <p:spPr>
          <a:xfrm>
            <a:off x="6278802" y="3209203"/>
            <a:ext cx="2431933" cy="307777"/>
          </a:xfrm>
          <a:prstGeom prst="rect">
            <a:avLst/>
          </a:prstGeom>
          <a:ln>
            <a:solidFill>
              <a:srgbClr val="D5F3F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 Unidades experimentales</a:t>
            </a:r>
          </a:p>
        </p:txBody>
      </p:sp>
    </p:spTree>
    <p:extLst>
      <p:ext uri="{BB962C8B-B14F-4D97-AF65-F5344CB8AC3E}">
        <p14:creationId xmlns:p14="http://schemas.microsoft.com/office/powerpoint/2010/main" val="4131444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F0DE3E5C-0437-46EF-A3E7-B3B5130D5B9F}"/>
              </a:ext>
            </a:extLst>
          </p:cNvPr>
          <p:cNvSpPr txBox="1"/>
          <p:nvPr/>
        </p:nvSpPr>
        <p:spPr>
          <a:xfrm>
            <a:off x="1215356" y="330062"/>
            <a:ext cx="6713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solidFill>
                  <a:schemeClr val="bg1">
                    <a:lumMod val="50000"/>
                  </a:schemeClr>
                </a:solidFill>
              </a:rPr>
              <a:t>MATERIALES Y MÉTODOS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52C860B-776C-4AD9-8D9F-568F897F521B}"/>
              </a:ext>
            </a:extLst>
          </p:cNvPr>
          <p:cNvSpPr txBox="1"/>
          <p:nvPr/>
        </p:nvSpPr>
        <p:spPr>
          <a:xfrm>
            <a:off x="1215356" y="829981"/>
            <a:ext cx="6713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>
                <a:solidFill>
                  <a:schemeClr val="accent5">
                    <a:lumMod val="50000"/>
                  </a:schemeClr>
                </a:solidFill>
              </a:rPr>
              <a:t>FERMENTACIÓN DEL MUCÍLAGO DE CACAO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089DD79-4039-4EB1-95C6-869F94902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14" b="5334"/>
          <a:stretch/>
        </p:blipFill>
        <p:spPr>
          <a:xfrm>
            <a:off x="2043204" y="1350828"/>
            <a:ext cx="1969724" cy="123873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9FD8C21-D4C1-49D8-A320-794C8384B9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78" r="25001"/>
          <a:stretch/>
        </p:blipFill>
        <p:spPr>
          <a:xfrm>
            <a:off x="451526" y="1332616"/>
            <a:ext cx="1746347" cy="12569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DB05697-C44A-4878-9161-135DC5138F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74" t="21312" r="28539"/>
          <a:stretch/>
        </p:blipFill>
        <p:spPr>
          <a:xfrm>
            <a:off x="8049939" y="2683334"/>
            <a:ext cx="683455" cy="161914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7812C4B-5BE4-47FC-947E-C76FB122E8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35" t="3944" r="30906"/>
          <a:stretch/>
        </p:blipFill>
        <p:spPr>
          <a:xfrm>
            <a:off x="7207869" y="2112951"/>
            <a:ext cx="689959" cy="194385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A22F0E0-A708-4D08-8A2C-7809529592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24" r="2644" b="8874"/>
          <a:stretch/>
        </p:blipFill>
        <p:spPr>
          <a:xfrm>
            <a:off x="4244390" y="1536460"/>
            <a:ext cx="1613536" cy="177674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293A623-7A62-4E6C-A7F0-31233A286D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628" t="24926" r="12718"/>
          <a:stretch/>
        </p:blipFill>
        <p:spPr>
          <a:xfrm>
            <a:off x="5642544" y="2183905"/>
            <a:ext cx="1255493" cy="200583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E00FCAE-155E-4BB6-A607-2C0BB64746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527" y="3084880"/>
            <a:ext cx="2075504" cy="155662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ABD7D2D-2F62-44EE-8654-39460E6EFFA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675" r="3951" b="13528"/>
          <a:stretch/>
        </p:blipFill>
        <p:spPr>
          <a:xfrm>
            <a:off x="2256883" y="3084880"/>
            <a:ext cx="1542367" cy="1558647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EBDFE377-D041-4C55-9A5C-F677820EB3F1}"/>
              </a:ext>
            </a:extLst>
          </p:cNvPr>
          <p:cNvSpPr txBox="1"/>
          <p:nvPr/>
        </p:nvSpPr>
        <p:spPr>
          <a:xfrm>
            <a:off x="903937" y="2683334"/>
            <a:ext cx="2587872" cy="307777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Desinfección de las mazorcas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DF8145B-A8F7-4E76-850B-57D5F10D2C12}"/>
              </a:ext>
            </a:extLst>
          </p:cNvPr>
          <p:cNvSpPr txBox="1"/>
          <p:nvPr/>
        </p:nvSpPr>
        <p:spPr>
          <a:xfrm>
            <a:off x="4348696" y="4353042"/>
            <a:ext cx="2587872" cy="307777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Extracción del mucílago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160AD43-4E69-4A3B-82DE-299C86F1CE7F}"/>
              </a:ext>
            </a:extLst>
          </p:cNvPr>
          <p:cNvSpPr txBox="1"/>
          <p:nvPr/>
        </p:nvSpPr>
        <p:spPr>
          <a:xfrm>
            <a:off x="7096741" y="1437871"/>
            <a:ext cx="1636653" cy="523220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Fermentación</a:t>
            </a:r>
          </a:p>
          <a:p>
            <a:pPr algn="ctr"/>
            <a:r>
              <a:rPr lang="es-EC" dirty="0"/>
              <a:t>72 horas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21CEB26-009D-4A05-A1B7-6B56C0B80B7A}"/>
              </a:ext>
            </a:extLst>
          </p:cNvPr>
          <p:cNvSpPr txBox="1"/>
          <p:nvPr/>
        </p:nvSpPr>
        <p:spPr>
          <a:xfrm>
            <a:off x="7253746" y="4056809"/>
            <a:ext cx="5982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800" dirty="0"/>
              <a:t>Nacional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56DF067-AD6A-4AF5-8711-B23ACEBF9705}"/>
              </a:ext>
            </a:extLst>
          </p:cNvPr>
          <p:cNvSpPr txBox="1"/>
          <p:nvPr/>
        </p:nvSpPr>
        <p:spPr>
          <a:xfrm>
            <a:off x="8092564" y="4291486"/>
            <a:ext cx="5982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800" dirty="0"/>
              <a:t>CCN-51</a:t>
            </a:r>
          </a:p>
        </p:txBody>
      </p:sp>
    </p:spTree>
    <p:extLst>
      <p:ext uri="{BB962C8B-B14F-4D97-AF65-F5344CB8AC3E}">
        <p14:creationId xmlns:p14="http://schemas.microsoft.com/office/powerpoint/2010/main" val="2624400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F613AFB9-CFB4-450C-AA38-7CE8B8CAA1BF}"/>
              </a:ext>
            </a:extLst>
          </p:cNvPr>
          <p:cNvSpPr txBox="1"/>
          <p:nvPr/>
        </p:nvSpPr>
        <p:spPr>
          <a:xfrm>
            <a:off x="1287939" y="799734"/>
            <a:ext cx="67132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600" b="1" i="0" u="none" strike="noStrike" baseline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AISLAMIENTO DE LAS BACTERIAS ACIDO LÁCTICAS </a:t>
            </a:r>
            <a:endParaRPr lang="es-EC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14CB3D-655E-4668-B6AE-F14F0DA17EB1}"/>
              </a:ext>
            </a:extLst>
          </p:cNvPr>
          <p:cNvSpPr txBox="1"/>
          <p:nvPr/>
        </p:nvSpPr>
        <p:spPr>
          <a:xfrm>
            <a:off x="1287939" y="1218764"/>
            <a:ext cx="2221878" cy="261610"/>
          </a:xfrm>
          <a:prstGeom prst="rect">
            <a:avLst/>
          </a:prstGeom>
          <a:noFill/>
          <a:ln>
            <a:solidFill>
              <a:srgbClr val="47CDC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1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Dilución de 10</a:t>
            </a:r>
            <a:r>
              <a:rPr lang="es-EC" sz="1100" baseline="300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-6</a:t>
            </a:r>
            <a:r>
              <a:rPr lang="es-ES" sz="11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s-ES" sz="11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agua peptona) </a:t>
            </a:r>
            <a:endParaRPr lang="es-EC" sz="11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2A2C64E-2E02-4C71-81E9-6B707F9C0445}"/>
              </a:ext>
            </a:extLst>
          </p:cNvPr>
          <p:cNvSpPr txBox="1"/>
          <p:nvPr/>
        </p:nvSpPr>
        <p:spPr>
          <a:xfrm>
            <a:off x="1070428" y="3032000"/>
            <a:ext cx="2666674" cy="461665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latin typeface="Arial" panose="020B0604020202020204" pitchFamily="34" charset="0"/>
              </a:defRPr>
            </a:lvl1pPr>
          </a:lstStyle>
          <a:p>
            <a:r>
              <a:rPr lang="es-ES" sz="1200" dirty="0"/>
              <a:t>Medio MRS agar </a:t>
            </a:r>
          </a:p>
          <a:p>
            <a:r>
              <a:rPr lang="es-ES" sz="1200" dirty="0"/>
              <a:t>35°C – 37°C durante 48 horas </a:t>
            </a:r>
            <a:endParaRPr lang="es-EC" sz="1200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1680704-8729-4429-9284-E01D52D6A8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5" t="22291" r="12341" b="18882"/>
          <a:stretch/>
        </p:blipFill>
        <p:spPr>
          <a:xfrm>
            <a:off x="2518065" y="3579334"/>
            <a:ext cx="1219037" cy="112219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14AABFE-B3BB-4B87-AA80-5578E90AC1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41" t="15998" b="12946"/>
          <a:stretch/>
        </p:blipFill>
        <p:spPr>
          <a:xfrm>
            <a:off x="1071826" y="3579334"/>
            <a:ext cx="1079999" cy="112219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4BD7FE4B-00C8-40D9-8367-9445BE9F6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79" y="1514652"/>
            <a:ext cx="1080000" cy="144000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A8EEE20-92AE-4983-9C93-2F44CA332187}"/>
              </a:ext>
            </a:extLst>
          </p:cNvPr>
          <p:cNvSpPr txBox="1"/>
          <p:nvPr/>
        </p:nvSpPr>
        <p:spPr>
          <a:xfrm>
            <a:off x="1287939" y="329219"/>
            <a:ext cx="6713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solidFill>
                  <a:schemeClr val="bg1">
                    <a:lumMod val="50000"/>
                  </a:schemeClr>
                </a:solidFill>
              </a:rPr>
              <a:t>MATERIALES Y MÉTODOS 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989A416F-B093-43C1-84C3-14A0A703FF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87" t="16742" r="6560" b="24874"/>
          <a:stretch/>
        </p:blipFill>
        <p:spPr>
          <a:xfrm>
            <a:off x="2054824" y="1588511"/>
            <a:ext cx="2444950" cy="1285974"/>
          </a:xfrm>
          <a:prstGeom prst="rect">
            <a:avLst/>
          </a:prstGeom>
        </p:spPr>
      </p:pic>
      <p:pic>
        <p:nvPicPr>
          <p:cNvPr id="7174" name="Imagen 17">
            <a:extLst>
              <a:ext uri="{FF2B5EF4-FFF2-40B4-BE49-F238E27FC236}">
                <a16:creationId xmlns:a16="http://schemas.microsoft.com/office/drawing/2014/main" id="{7D4B820D-58D0-4E14-940D-7F5D9C678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3" b="8427"/>
          <a:stretch>
            <a:fillRect/>
          </a:stretch>
        </p:blipFill>
        <p:spPr bwMode="auto">
          <a:xfrm>
            <a:off x="5525553" y="1244063"/>
            <a:ext cx="138098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Imagen 12">
            <a:extLst>
              <a:ext uri="{FF2B5EF4-FFF2-40B4-BE49-F238E27FC236}">
                <a16:creationId xmlns:a16="http://schemas.microsoft.com/office/drawing/2014/main" id="{71DCE080-864F-4D16-AC0F-B45E63F28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7" t="7880" r="13965" b="8376"/>
          <a:stretch>
            <a:fillRect/>
          </a:stretch>
        </p:blipFill>
        <p:spPr bwMode="auto">
          <a:xfrm>
            <a:off x="5484750" y="3179437"/>
            <a:ext cx="146258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Imagen 13">
            <a:extLst>
              <a:ext uri="{FF2B5EF4-FFF2-40B4-BE49-F238E27FC236}">
                <a16:creationId xmlns:a16="http://schemas.microsoft.com/office/drawing/2014/main" id="{6547C699-D9F4-4F55-8689-41FD64D25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6" t="6332" r="20563" b="17682"/>
          <a:stretch>
            <a:fillRect/>
          </a:stretch>
        </p:blipFill>
        <p:spPr bwMode="auto">
          <a:xfrm>
            <a:off x="7241004" y="3179437"/>
            <a:ext cx="148517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9">
            <a:extLst>
              <a:ext uri="{FF2B5EF4-FFF2-40B4-BE49-F238E27FC236}">
                <a16:creationId xmlns:a16="http://schemas.microsoft.com/office/drawing/2014/main" id="{4FDC6A55-05B9-4A5D-81DE-3A34DA583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46020" y="90409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E176B6D-453E-49CA-A387-0CFD7832B61C}"/>
              </a:ext>
            </a:extLst>
          </p:cNvPr>
          <p:cNvSpPr txBox="1"/>
          <p:nvPr/>
        </p:nvSpPr>
        <p:spPr>
          <a:xfrm>
            <a:off x="6346588" y="2757476"/>
            <a:ext cx="1485176" cy="307777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Arial" panose="020B0604020202020204" pitchFamily="34" charset="0"/>
              </a:rPr>
              <a:t>C</a:t>
            </a:r>
            <a:r>
              <a:rPr lang="es-E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olonias puras</a:t>
            </a:r>
            <a:endParaRPr lang="es-EC" dirty="0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9B63BAD5-4540-4B45-8912-E7FB582D16C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526" r="11085" b="17243"/>
          <a:stretch/>
        </p:blipFill>
        <p:spPr>
          <a:xfrm>
            <a:off x="7276270" y="1244063"/>
            <a:ext cx="1449910" cy="1440000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36FCD2B2-9DF0-4B78-B1F0-761114EFD4C3}"/>
              </a:ext>
            </a:extLst>
          </p:cNvPr>
          <p:cNvSpPr txBox="1"/>
          <p:nvPr/>
        </p:nvSpPr>
        <p:spPr>
          <a:xfrm>
            <a:off x="8001227" y="1016761"/>
            <a:ext cx="8151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Nacional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B0BBE388-A5C6-4F85-92EF-BE7F2B0A233A}"/>
              </a:ext>
            </a:extLst>
          </p:cNvPr>
          <p:cNvSpPr txBox="1"/>
          <p:nvPr/>
        </p:nvSpPr>
        <p:spPr>
          <a:xfrm>
            <a:off x="8115527" y="4619437"/>
            <a:ext cx="8151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CCN-51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7783BF2-BE74-4CE4-8253-02399C50B582}"/>
              </a:ext>
            </a:extLst>
          </p:cNvPr>
          <p:cNvSpPr txBox="1"/>
          <p:nvPr/>
        </p:nvSpPr>
        <p:spPr>
          <a:xfrm>
            <a:off x="770281" y="2402139"/>
            <a:ext cx="850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dirty="0"/>
              <a:t>MRS agar</a:t>
            </a:r>
          </a:p>
        </p:txBody>
      </p:sp>
      <p:sp>
        <p:nvSpPr>
          <p:cNvPr id="7169" name="Flecha: a la derecha con bandas 7168">
            <a:extLst>
              <a:ext uri="{FF2B5EF4-FFF2-40B4-BE49-F238E27FC236}">
                <a16:creationId xmlns:a16="http://schemas.microsoft.com/office/drawing/2014/main" id="{4CF4BA31-1948-4AF1-90F8-B5C875E98144}"/>
              </a:ext>
            </a:extLst>
          </p:cNvPr>
          <p:cNvSpPr/>
          <p:nvPr/>
        </p:nvSpPr>
        <p:spPr>
          <a:xfrm rot="19690248">
            <a:off x="4118977" y="3005790"/>
            <a:ext cx="1316201" cy="563283"/>
          </a:xfrm>
          <a:prstGeom prst="striped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B31BBCD8-E96E-4D0B-98E9-44745B9EB5A7}"/>
              </a:ext>
            </a:extLst>
          </p:cNvPr>
          <p:cNvSpPr txBox="1"/>
          <p:nvPr/>
        </p:nvSpPr>
        <p:spPr>
          <a:xfrm>
            <a:off x="3388256" y="4651794"/>
            <a:ext cx="8151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Nacional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59D80356-EC29-468A-8018-D61CC6005E22}"/>
              </a:ext>
            </a:extLst>
          </p:cNvPr>
          <p:cNvSpPr txBox="1"/>
          <p:nvPr/>
        </p:nvSpPr>
        <p:spPr>
          <a:xfrm>
            <a:off x="633611" y="4631793"/>
            <a:ext cx="8151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CCN-51</a:t>
            </a:r>
          </a:p>
        </p:txBody>
      </p:sp>
    </p:spTree>
    <p:extLst>
      <p:ext uri="{BB962C8B-B14F-4D97-AF65-F5344CB8AC3E}">
        <p14:creationId xmlns:p14="http://schemas.microsoft.com/office/powerpoint/2010/main" val="3787393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8914662A-D6B4-48A4-8BCF-A0E42F2DD62C}"/>
              </a:ext>
            </a:extLst>
          </p:cNvPr>
          <p:cNvSpPr txBox="1"/>
          <p:nvPr/>
        </p:nvSpPr>
        <p:spPr>
          <a:xfrm>
            <a:off x="6759617" y="1155643"/>
            <a:ext cx="1915622" cy="523220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C" dirty="0"/>
              <a:t>Secuenciación Análisis filogenético </a:t>
            </a:r>
          </a:p>
        </p:txBody>
      </p:sp>
      <p:pic>
        <p:nvPicPr>
          <p:cNvPr id="7170" name="Picture 2" descr="Molecular Evolutionary Genetics Analysis - Wikipedia">
            <a:extLst>
              <a:ext uri="{FF2B5EF4-FFF2-40B4-BE49-F238E27FC236}">
                <a16:creationId xmlns:a16="http://schemas.microsoft.com/office/drawing/2014/main" id="{65C8C1AC-4DA5-4F27-BC84-5C59DFCE2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2" b="21601"/>
          <a:stretch/>
        </p:blipFill>
        <p:spPr bwMode="auto">
          <a:xfrm>
            <a:off x="6538954" y="2008958"/>
            <a:ext cx="2356949" cy="62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58D3A711-9D4B-4E20-9565-0D2235144FFF}"/>
              </a:ext>
            </a:extLst>
          </p:cNvPr>
          <p:cNvSpPr txBox="1"/>
          <p:nvPr/>
        </p:nvSpPr>
        <p:spPr>
          <a:xfrm>
            <a:off x="6371887" y="3664691"/>
            <a:ext cx="2223837" cy="430887"/>
          </a:xfrm>
          <a:prstGeom prst="rect">
            <a:avLst/>
          </a:prstGeom>
          <a:noFill/>
          <a:ln>
            <a:solidFill>
              <a:srgbClr val="47CDCA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100" baseline="0">
                <a:latin typeface="Arial" panose="020B0604020202020204" pitchFamily="34" charset="0"/>
              </a:defRPr>
            </a:lvl1pPr>
          </a:lstStyle>
          <a:p>
            <a:r>
              <a:rPr lang="es-ES" dirty="0"/>
              <a:t>Caldo MRS + glicerol 30% </a:t>
            </a:r>
          </a:p>
          <a:p>
            <a:r>
              <a:rPr lang="es-ES" dirty="0"/>
              <a:t>-20°C </a:t>
            </a:r>
            <a:endParaRPr lang="es-EC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CC476548-CBC9-48D2-9372-4C13D3613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4075" t="33350" r="14939" b="14250"/>
          <a:stretch/>
        </p:blipFill>
        <p:spPr>
          <a:xfrm>
            <a:off x="709692" y="1636090"/>
            <a:ext cx="1433763" cy="137474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8113A44-CDB7-400D-BDA4-1B92113EC9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6748" r="36383" b="32489"/>
          <a:stretch/>
        </p:blipFill>
        <p:spPr>
          <a:xfrm>
            <a:off x="3535337" y="1680476"/>
            <a:ext cx="1994474" cy="1285974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A8EEE20-92AE-4983-9C93-2F44CA332187}"/>
              </a:ext>
            </a:extLst>
          </p:cNvPr>
          <p:cNvSpPr txBox="1"/>
          <p:nvPr/>
        </p:nvSpPr>
        <p:spPr>
          <a:xfrm>
            <a:off x="1215356" y="329386"/>
            <a:ext cx="6713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solidFill>
                  <a:schemeClr val="bg1">
                    <a:lumMod val="50000"/>
                  </a:schemeClr>
                </a:solidFill>
              </a:rPr>
              <a:t>MATERIALES Y MÉTODOS </a:t>
            </a: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4FDC6A55-05B9-4A5D-81DE-3A34DA583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46020" y="90409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647CBBC-47D7-46A2-BBB3-FCAFD73300A1}"/>
              </a:ext>
            </a:extLst>
          </p:cNvPr>
          <p:cNvSpPr txBox="1"/>
          <p:nvPr/>
        </p:nvSpPr>
        <p:spPr>
          <a:xfrm>
            <a:off x="2593782" y="774936"/>
            <a:ext cx="39564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600" b="1" i="0" u="none" strike="noStrike" baseline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IDENTIFICACIÓN MICROBIANA </a:t>
            </a:r>
            <a:endParaRPr lang="es-EC" sz="1600" b="0" i="0" u="none" strike="noStrike" baseline="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DBCA31A8-1733-448A-9BC6-D3E741DCAB4D}"/>
              </a:ext>
            </a:extLst>
          </p:cNvPr>
          <p:cNvSpPr txBox="1"/>
          <p:nvPr/>
        </p:nvSpPr>
        <p:spPr>
          <a:xfrm>
            <a:off x="468762" y="1263365"/>
            <a:ext cx="1915622" cy="307777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C" dirty="0"/>
              <a:t>Tinción Gram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9A298341-F7D4-44B1-A429-31A33EEA5B16}"/>
              </a:ext>
            </a:extLst>
          </p:cNvPr>
          <p:cNvSpPr txBox="1"/>
          <p:nvPr/>
        </p:nvSpPr>
        <p:spPr>
          <a:xfrm>
            <a:off x="3614189" y="1263365"/>
            <a:ext cx="1915622" cy="307777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C" dirty="0"/>
              <a:t>Prueba de catalasa 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553B214-C6E5-4817-B9A5-0B1E022DF707}"/>
              </a:ext>
            </a:extLst>
          </p:cNvPr>
          <p:cNvSpPr txBox="1"/>
          <p:nvPr/>
        </p:nvSpPr>
        <p:spPr>
          <a:xfrm>
            <a:off x="548276" y="3726247"/>
            <a:ext cx="2361902" cy="307777"/>
          </a:xfrm>
          <a:prstGeom prst="rect">
            <a:avLst/>
          </a:prstGeom>
          <a:noFill/>
          <a:ln w="19050">
            <a:solidFill>
              <a:srgbClr val="47CDCA"/>
            </a:solidFill>
            <a:prstDash val="dashDot"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 b="1" dirty="0"/>
              <a:t>Conservación de BAL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8E50126-506C-427E-BD7B-67E1639D8C48}"/>
              </a:ext>
            </a:extLst>
          </p:cNvPr>
          <p:cNvSpPr txBox="1"/>
          <p:nvPr/>
        </p:nvSpPr>
        <p:spPr>
          <a:xfrm>
            <a:off x="1215356" y="313271"/>
            <a:ext cx="6713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solidFill>
                  <a:schemeClr val="bg1">
                    <a:lumMod val="50000"/>
                  </a:schemeClr>
                </a:solidFill>
              </a:rPr>
              <a:t>MATERIALES Y MÉTODOS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4B30B14-6FCA-46F5-BAAE-4B3E9EB1D0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99" t="20373" r="10434" b="12711"/>
          <a:stretch/>
        </p:blipFill>
        <p:spPr>
          <a:xfrm flipV="1">
            <a:off x="3614189" y="3210626"/>
            <a:ext cx="2159066" cy="1396955"/>
          </a:xfrm>
          <a:prstGeom prst="rect">
            <a:avLst/>
          </a:prstGeom>
        </p:spPr>
      </p:pic>
      <p:sp>
        <p:nvSpPr>
          <p:cNvPr id="32" name="Flecha: curvada hacia la derecha 31">
            <a:extLst>
              <a:ext uri="{FF2B5EF4-FFF2-40B4-BE49-F238E27FC236}">
                <a16:creationId xmlns:a16="http://schemas.microsoft.com/office/drawing/2014/main" id="{44B373F5-3EF9-4F80-AB8F-A21CB69B6C01}"/>
              </a:ext>
            </a:extLst>
          </p:cNvPr>
          <p:cNvSpPr/>
          <p:nvPr/>
        </p:nvSpPr>
        <p:spPr>
          <a:xfrm>
            <a:off x="420260" y="1425204"/>
            <a:ext cx="256032" cy="735677"/>
          </a:xfrm>
          <a:prstGeom prst="curved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4" name="Flecha: curvada hacia la derecha 33">
            <a:extLst>
              <a:ext uri="{FF2B5EF4-FFF2-40B4-BE49-F238E27FC236}">
                <a16:creationId xmlns:a16="http://schemas.microsoft.com/office/drawing/2014/main" id="{207C73B0-C975-4A2C-8514-8D996FAA7B35}"/>
              </a:ext>
            </a:extLst>
          </p:cNvPr>
          <p:cNvSpPr/>
          <p:nvPr/>
        </p:nvSpPr>
        <p:spPr>
          <a:xfrm>
            <a:off x="3245244" y="1417252"/>
            <a:ext cx="256032" cy="735677"/>
          </a:xfrm>
          <a:prstGeom prst="curved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5" name="Flecha: curvada hacia la derecha 34">
            <a:extLst>
              <a:ext uri="{FF2B5EF4-FFF2-40B4-BE49-F238E27FC236}">
                <a16:creationId xmlns:a16="http://schemas.microsoft.com/office/drawing/2014/main" id="{79F05E37-68B3-4C44-BE4B-45442915DD0A}"/>
              </a:ext>
            </a:extLst>
          </p:cNvPr>
          <p:cNvSpPr/>
          <p:nvPr/>
        </p:nvSpPr>
        <p:spPr>
          <a:xfrm rot="1192984">
            <a:off x="6529649" y="1358051"/>
            <a:ext cx="273084" cy="604421"/>
          </a:xfrm>
          <a:prstGeom prst="curved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6" name="Flecha: a la derecha con bandas 35">
            <a:extLst>
              <a:ext uri="{FF2B5EF4-FFF2-40B4-BE49-F238E27FC236}">
                <a16:creationId xmlns:a16="http://schemas.microsoft.com/office/drawing/2014/main" id="{37CFE420-9137-4C55-8169-694140A402DE}"/>
              </a:ext>
            </a:extLst>
          </p:cNvPr>
          <p:cNvSpPr/>
          <p:nvPr/>
        </p:nvSpPr>
        <p:spPr>
          <a:xfrm>
            <a:off x="5825944" y="3757514"/>
            <a:ext cx="493253" cy="338554"/>
          </a:xfrm>
          <a:prstGeom prst="striped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7" name="Flecha: a la derecha con bandas 36">
            <a:extLst>
              <a:ext uri="{FF2B5EF4-FFF2-40B4-BE49-F238E27FC236}">
                <a16:creationId xmlns:a16="http://schemas.microsoft.com/office/drawing/2014/main" id="{D1F8FB9E-131B-455A-96CB-CFD89572E01C}"/>
              </a:ext>
            </a:extLst>
          </p:cNvPr>
          <p:cNvSpPr/>
          <p:nvPr/>
        </p:nvSpPr>
        <p:spPr>
          <a:xfrm>
            <a:off x="3094591" y="3711128"/>
            <a:ext cx="493253" cy="338554"/>
          </a:xfrm>
          <a:prstGeom prst="striped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30417958"/>
      </p:ext>
    </p:extLst>
  </p:cSld>
  <p:clrMapOvr>
    <a:masterClrMapping/>
  </p:clrMapOvr>
</p:sld>
</file>

<file path=ppt/theme/theme1.xml><?xml version="1.0" encoding="utf-8"?>
<a:theme xmlns:a="http://schemas.openxmlformats.org/drawingml/2006/main" name="Portia template">
  <a:themeElements>
    <a:clrScheme name="Custom 347">
      <a:dk1>
        <a:srgbClr val="000000"/>
      </a:dk1>
      <a:lt1>
        <a:srgbClr val="FFFFFF"/>
      </a:lt1>
      <a:dk2>
        <a:srgbClr val="000000"/>
      </a:dk2>
      <a:lt2>
        <a:srgbClr val="F3F3F3"/>
      </a:lt2>
      <a:accent1>
        <a:srgbClr val="434343"/>
      </a:accent1>
      <a:accent2>
        <a:srgbClr val="999999"/>
      </a:accent2>
      <a:accent3>
        <a:srgbClr val="CCCCCC"/>
      </a:accent3>
      <a:accent4>
        <a:srgbClr val="4D5F6D"/>
      </a:accent4>
      <a:accent5>
        <a:srgbClr val="7F98AC"/>
      </a:accent5>
      <a:accent6>
        <a:srgbClr val="BCCEDB"/>
      </a:accent6>
      <a:hlink>
        <a:srgbClr val="1D1D1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8935</TotalTime>
  <Words>1978</Words>
  <Application>Microsoft Office PowerPoint</Application>
  <PresentationFormat>Presentación en pantalla (16:9)</PresentationFormat>
  <Paragraphs>587</Paragraphs>
  <Slides>28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4" baseType="lpstr">
      <vt:lpstr>Times New Roman</vt:lpstr>
      <vt:lpstr>Arial</vt:lpstr>
      <vt:lpstr>PT Serif</vt:lpstr>
      <vt:lpstr>Cambria Math</vt:lpstr>
      <vt:lpstr>Playfair Display</vt:lpstr>
      <vt:lpstr>Portia template</vt:lpstr>
      <vt:lpstr>“Aislamiento y caracterización de bacterias ácido lácticas en dos variedades de cacao (mucílago), Nacional y CCN-51, para la bioconservación de papaya (Carica papaya) y naranjilla (Solanum quitoense)”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POR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Usuario</dc:creator>
  <cp:lastModifiedBy>Mishell López</cp:lastModifiedBy>
  <cp:revision>23</cp:revision>
  <dcterms:modified xsi:type="dcterms:W3CDTF">2021-09-01T12:32:25Z</dcterms:modified>
</cp:coreProperties>
</file>