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1"/>
  </p:sldMasterIdLst>
  <p:sldIdLst>
    <p:sldId id="257" r:id="rId2"/>
    <p:sldId id="276" r:id="rId3"/>
    <p:sldId id="274" r:id="rId4"/>
    <p:sldId id="275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7" r:id="rId19"/>
    <p:sldId id="271" r:id="rId20"/>
    <p:sldId id="272" r:id="rId21"/>
    <p:sldId id="27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UARIO\Documents\Downloads\VARIABLES_CAMPOVERDE_LOZADA.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v>T1</c:v>
          </c:tx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0.21403004458122568"/>
                  <c:y val="0.14476245838397708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900" b="0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/>
                      <a:t>y = </a:t>
                    </a:r>
                    <a:r>
                      <a:rPr lang="en-US" sz="900" b="0" i="0" u="none" strike="noStrike" baseline="0">
                        <a:effectLst/>
                      </a:rPr>
                      <a:t>24,941667 + 0,5964286*día</a:t>
                    </a:r>
                    <a:r>
                      <a:rPr lang="en-US" baseline="0"/>
                      <a:t>
R² = 0,9297</a:t>
                    </a:r>
                    <a:br>
                      <a:rPr lang="en-US" baseline="0"/>
                    </a:br>
                    <a:endParaRPr lang="en-US"/>
                  </a:p>
                </c:rich>
              </c:tx>
              <c:numFmt formatCode="General" sourceLinked="0"/>
              <c:spPr>
                <a:noFill/>
                <a:ln w="25400">
                  <a:noFill/>
                </a:ln>
              </c:spPr>
            </c:trendlineLbl>
          </c:trendline>
          <c:errBars>
            <c:errDir val="y"/>
            <c:errBarType val="both"/>
            <c:errValType val="fixedVal"/>
            <c:noEndCap val="0"/>
            <c:val val="1.21"/>
          </c:errBars>
          <c:xVal>
            <c:numRef>
              <c:f>'Altura de planta'!$G$3:$G$6</c:f>
              <c:numCache>
                <c:formatCode>General</c:formatCode>
                <c:ptCount val="4"/>
                <c:pt idx="0">
                  <c:v>14</c:v>
                </c:pt>
                <c:pt idx="1">
                  <c:v>21</c:v>
                </c:pt>
                <c:pt idx="2">
                  <c:v>28</c:v>
                </c:pt>
              </c:numCache>
            </c:numRef>
          </c:xVal>
          <c:yVal>
            <c:numRef>
              <c:f>'Altura de planta'!$H$3:$H$6</c:f>
              <c:numCache>
                <c:formatCode>General</c:formatCode>
                <c:ptCount val="4"/>
                <c:pt idx="0">
                  <c:v>33.1</c:v>
                </c:pt>
                <c:pt idx="1">
                  <c:v>37.849999999999994</c:v>
                </c:pt>
                <c:pt idx="2">
                  <c:v>41.45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BBFE-4C67-9985-C3BFCFF01D7E}"/>
            </c:ext>
          </c:extLst>
        </c:ser>
        <c:ser>
          <c:idx val="1"/>
          <c:order val="1"/>
          <c:tx>
            <c:v>T2</c:v>
          </c:tx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0.11425191393695336"/>
                  <c:y val="-0.10139371840264938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900" b="0" i="0" u="none" strike="noStrike" kern="1200" baseline="0">
                        <a:solidFill>
                          <a:sysClr val="windowText" lastClr="000000">
                            <a:lumMod val="65000"/>
                            <a:lumOff val="35000"/>
                          </a:sys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/>
                      <a:t>y = 40,5125 + 0,2696*Día</a:t>
                    </a:r>
                    <a:r>
                      <a:rPr lang="en-US" sz="900" b="0" i="0" u="none" strike="noStrike" kern="1200" baseline="0">
                        <a:solidFill>
                          <a:sysClr val="windowText" lastClr="000000">
                            <a:lumMod val="65000"/>
                            <a:lumOff val="35000"/>
                          </a:sysClr>
                        </a:solidFill>
                        <a:latin typeface="+mn-lt"/>
                        <a:ea typeface="+mn-ea"/>
                        <a:cs typeface="+mn-cs"/>
                      </a:rPr>
                      <a:t>
R² = 0,7</a:t>
                    </a:r>
                    <a:br>
                      <a:rPr lang="en-US" sz="900" b="0" i="0" u="none" strike="noStrike" kern="1200" baseline="0">
                        <a:solidFill>
                          <a:sysClr val="windowText" lastClr="000000">
                            <a:lumMod val="65000"/>
                            <a:lumOff val="35000"/>
                          </a:sysClr>
                        </a:solidFill>
                        <a:latin typeface="+mn-lt"/>
                        <a:ea typeface="+mn-ea"/>
                        <a:cs typeface="+mn-cs"/>
                      </a:rPr>
                    </a:br>
                    <a:endParaRPr lang="en-US" sz="900" b="0" i="0" u="none" strike="noStrike" kern="1200" baseline="0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latin typeface="+mn-lt"/>
                      <a:ea typeface="+mn-ea"/>
                      <a:cs typeface="+mn-cs"/>
                    </a:endParaRPr>
                  </a:p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900" b="0" i="0" u="none" strike="noStrike" kern="1200" baseline="0">
                        <a:solidFill>
                          <a:sysClr val="windowText" lastClr="000000">
                            <a:lumMod val="65000"/>
                            <a:lumOff val="35000"/>
                          </a:sys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endParaRPr lang="en-US"/>
                  </a:p>
                </c:rich>
              </c:tx>
              <c:numFmt formatCode="General" sourceLinked="0"/>
              <c:spPr>
                <a:noFill/>
                <a:ln w="25400">
                  <a:noFill/>
                </a:ln>
              </c:spPr>
            </c:trendlineLbl>
          </c:trendline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errBars>
            <c:errDir val="y"/>
            <c:errBarType val="both"/>
            <c:errValType val="fixedVal"/>
            <c:noEndCap val="0"/>
            <c:val val="1.21"/>
          </c:errBars>
          <c:xVal>
            <c:numRef>
              <c:f>'Altura de planta'!$G$9:$G$12</c:f>
              <c:numCache>
                <c:formatCode>General</c:formatCode>
                <c:ptCount val="4"/>
                <c:pt idx="0">
                  <c:v>14</c:v>
                </c:pt>
                <c:pt idx="1">
                  <c:v>21</c:v>
                </c:pt>
                <c:pt idx="2">
                  <c:v>28</c:v>
                </c:pt>
              </c:numCache>
            </c:numRef>
          </c:xVal>
          <c:yVal>
            <c:numRef>
              <c:f>'Altura de planta'!$H$9:$H$12</c:f>
              <c:numCache>
                <c:formatCode>General</c:formatCode>
                <c:ptCount val="4"/>
                <c:pt idx="0">
                  <c:v>44.95</c:v>
                </c:pt>
                <c:pt idx="1">
                  <c:v>44.85</c:v>
                </c:pt>
                <c:pt idx="2">
                  <c:v>48.724999999999994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BBFE-4C67-9985-C3BFCFF01D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22321120"/>
        <c:axId val="1"/>
      </c:scatterChart>
      <c:valAx>
        <c:axId val="522321120"/>
        <c:scaling>
          <c:orientation val="minMax"/>
          <c:max val="32"/>
          <c:min val="12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Días de rebrote</a:t>
                </a:r>
              </a:p>
            </c:rich>
          </c:tx>
          <c:layout/>
          <c:overlay val="0"/>
          <c:spPr>
            <a:noFill/>
            <a:ln w="25400">
              <a:noFill/>
            </a:ln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"/>
        <c:crosses val="autoZero"/>
        <c:crossBetween val="midCat"/>
      </c:valAx>
      <c:valAx>
        <c:axId val="1"/>
        <c:scaling>
          <c:orientation val="minMax"/>
          <c:max val="100"/>
          <c:min val="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Altura de planta (cm)</a:t>
                </a:r>
              </a:p>
            </c:rich>
          </c:tx>
          <c:layout/>
          <c:overlay val="0"/>
          <c:spPr>
            <a:noFill/>
            <a:ln w="25400">
              <a:noFill/>
            </a:ln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2321120"/>
        <c:crosses val="autoZero"/>
        <c:crossBetween val="midCat"/>
        <c:majorUnit val="10"/>
      </c:valAx>
      <c:spPr>
        <a:noFill/>
        <a:ln w="25400">
          <a:noFill/>
        </a:ln>
      </c:spPr>
    </c:plotArea>
    <c:legend>
      <c:legendPos val="r"/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egendEntry>
        <c:idx val="6"/>
        <c:delete val="1"/>
      </c:legendEntry>
      <c:legendEntry>
        <c:idx val="7"/>
        <c:delete val="1"/>
      </c:legendEntry>
      <c:legendEntry>
        <c:idx val="8"/>
        <c:delete val="1"/>
      </c:legendEntry>
      <c:legendEntry>
        <c:idx val="9"/>
        <c:delete val="1"/>
      </c:legendEntry>
      <c:layout/>
      <c:overlay val="0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4ED33-88D3-4677-BCAE-B059719D24F4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8F734-8EDB-4F13-BE5E-56EE2654BE3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942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4ED33-88D3-4677-BCAE-B059719D24F4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8F734-8EDB-4F13-BE5E-56EE2654BE3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059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4ED33-88D3-4677-BCAE-B059719D24F4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8F734-8EDB-4F13-BE5E-56EE2654BE3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056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4ED33-88D3-4677-BCAE-B059719D24F4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8F734-8EDB-4F13-BE5E-56EE2654BE3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69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4ED33-88D3-4677-BCAE-B059719D24F4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8F734-8EDB-4F13-BE5E-56EE2654BE3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00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4ED33-88D3-4677-BCAE-B059719D24F4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8F734-8EDB-4F13-BE5E-56EE2654BE3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763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4ED33-88D3-4677-BCAE-B059719D24F4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8F734-8EDB-4F13-BE5E-56EE2654BE3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395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4ED33-88D3-4677-BCAE-B059719D24F4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8F734-8EDB-4F13-BE5E-56EE2654BE3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149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4ED33-88D3-4677-BCAE-B059719D24F4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8F734-8EDB-4F13-BE5E-56EE2654BE3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17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4ED33-88D3-4677-BCAE-B059719D24F4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8F734-8EDB-4F13-BE5E-56EE2654BE3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160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4ED33-88D3-4677-BCAE-B059719D24F4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8F734-8EDB-4F13-BE5E-56EE2654BE3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207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44ED33-88D3-4677-BCAE-B059719D24F4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48F734-8EDB-4F13-BE5E-56EE2654BE3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314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2152" y="395374"/>
            <a:ext cx="7022921" cy="1176083"/>
          </a:xfrm>
          <a:prstGeom prst="rect">
            <a:avLst/>
          </a:prstGeom>
        </p:spPr>
      </p:pic>
      <p:pic>
        <p:nvPicPr>
          <p:cNvPr id="5" name="Imagen 4"/>
          <p:cNvPicPr/>
          <p:nvPr/>
        </p:nvPicPr>
        <p:blipFill>
          <a:blip r:embed="rId3" cstate="email">
            <a:clrChange>
              <a:clrFrom>
                <a:srgbClr val="FBFBFA"/>
              </a:clrFrom>
              <a:clrTo>
                <a:srgbClr val="FBFB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6037" y="301032"/>
            <a:ext cx="1548094" cy="1364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ángulo 5"/>
          <p:cNvSpPr/>
          <p:nvPr/>
        </p:nvSpPr>
        <p:spPr>
          <a:xfrm>
            <a:off x="485104" y="1972409"/>
            <a:ext cx="115008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C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s-EC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</a:t>
            </a:r>
            <a:r>
              <a:rPr lang="es-EC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plementación de un programa de manejo agronómico de pasturas tropicales destinadas a ganadería bovina</a:t>
            </a:r>
            <a:r>
              <a:rPr lang="es-EC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endParaRPr lang="es-EC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-156754" y="3452144"/>
            <a:ext cx="12348754" cy="1235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228600" algn="ctr">
              <a:lnSpc>
                <a:spcPct val="200000"/>
              </a:lnSpc>
              <a:spcAft>
                <a:spcPts val="0"/>
              </a:spcAft>
            </a:pPr>
            <a:r>
              <a:rPr lang="es-ES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AUTORES: 	</a:t>
            </a:r>
          </a:p>
          <a:p>
            <a:pPr marL="457200" indent="-228600" algn="ctr">
              <a:lnSpc>
                <a:spcPct val="200000"/>
              </a:lnSpc>
              <a:spcAft>
                <a:spcPts val="0"/>
              </a:spcAft>
            </a:pPr>
            <a:r>
              <a:rPr lang="es-ES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CAMPOVERDE MARZANA KEVIN JAVIER; LOZADA ARMAS VICENTE FERNANDO</a:t>
            </a:r>
            <a:endParaRPr lang="es-EC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059035" y="4967145"/>
            <a:ext cx="83529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ES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DIRECTOR: 	</a:t>
            </a:r>
            <a:r>
              <a:rPr lang="es-EC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ING. JORGE OMAR LUCERO BORJA </a:t>
            </a:r>
            <a:endParaRPr lang="es-EC" sz="2000" b="1" i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  <a:spcAft>
                <a:spcPts val="0"/>
              </a:spcAft>
            </a:pPr>
            <a:endParaRPr lang="es-EC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3058885" y="5682207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228600" algn="ctr">
              <a:lnSpc>
                <a:spcPct val="200000"/>
              </a:lnSpc>
              <a:spcAft>
                <a:spcPts val="0"/>
              </a:spcAft>
            </a:pPr>
            <a:r>
              <a:rPr lang="es-E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SANTO DOMINGO </a:t>
            </a:r>
            <a:endParaRPr lang="es-EC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228600" algn="ctr">
              <a:lnSpc>
                <a:spcPct val="200000"/>
              </a:lnSpc>
              <a:spcAft>
                <a:spcPts val="0"/>
              </a:spcAft>
            </a:pPr>
            <a:r>
              <a:rPr lang="es-ES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2021</a:t>
            </a:r>
            <a:endParaRPr lang="es-EC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936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5686697" y="42245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457200"/>
            <a:r>
              <a:rPr lang="es-E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s-E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378823" y="745624"/>
            <a:ext cx="49246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/>
              <a:t>Longitud de hoja, cm en relación al día de rebrote de acuerdo al programa de manejo en el primer ciclo de estudio</a:t>
            </a:r>
          </a:p>
        </p:txBody>
      </p:sp>
      <p:sp>
        <p:nvSpPr>
          <p:cNvPr id="6" name="Rectángulo 5"/>
          <p:cNvSpPr/>
          <p:nvPr/>
        </p:nvSpPr>
        <p:spPr>
          <a:xfrm>
            <a:off x="5839098" y="745624"/>
            <a:ext cx="51356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/>
              <a:t>Longitud de la hoja, cm en relación al día de rebrote de acuerdo al programa de manejo en el segundo ciclo de estudio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552" y="1943191"/>
            <a:ext cx="5404145" cy="328380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2641" y="1943192"/>
            <a:ext cx="5401069" cy="328380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378823" y="5501228"/>
            <a:ext cx="53078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200" dirty="0"/>
              <a:t>Nota: Comportamiento de la longitud de hoja en el primer ciclo. Día (p-valor=0,9620); tratamiento (p-valor=0,4824); interacción DxT (p-valor=0,2851); ADEVA R2= 0,8845; CV= 4,97% </a:t>
            </a:r>
            <a:endParaRPr lang="en-US" sz="1200" dirty="0"/>
          </a:p>
        </p:txBody>
      </p:sp>
      <p:sp>
        <p:nvSpPr>
          <p:cNvPr id="10" name="Rectángulo 9"/>
          <p:cNvSpPr/>
          <p:nvPr/>
        </p:nvSpPr>
        <p:spPr>
          <a:xfrm>
            <a:off x="5839098" y="5501228"/>
            <a:ext cx="54446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200" dirty="0"/>
              <a:t>Nota: Comportamiento de la longitud de hoja en el segundo ciclo. Día (p-valor=0,7669); tratamiento (p-valor=0,0344); interacción DxT (p-valor=0,0291); ADEVA R2= 0,9819 CV= 3,02%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5106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313509" y="442054"/>
            <a:ext cx="55828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dirty="0" smtClean="0"/>
          </a:p>
          <a:p>
            <a:pPr algn="just"/>
            <a:r>
              <a:rPr lang="es-ES" dirty="0"/>
              <a:t>Ancho de hoja, cm en relación al día de rebrote de acuerdo al programa de manejo en el primer ciclo de estudio</a:t>
            </a:r>
          </a:p>
        </p:txBody>
      </p:sp>
      <p:sp>
        <p:nvSpPr>
          <p:cNvPr id="5" name="Rectángulo 4"/>
          <p:cNvSpPr/>
          <p:nvPr/>
        </p:nvSpPr>
        <p:spPr>
          <a:xfrm>
            <a:off x="6157595" y="442054"/>
            <a:ext cx="53899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dirty="0" smtClean="0"/>
          </a:p>
          <a:p>
            <a:pPr algn="just"/>
            <a:r>
              <a:rPr lang="es-ES" dirty="0"/>
              <a:t>Ancho de hoja, cm en relación al día de rebrote de acuerdo al programa de manejo el segundo ciclo de estudio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5485" y="1756408"/>
            <a:ext cx="5600195" cy="3416483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421" y="1756407"/>
            <a:ext cx="5471917" cy="3416484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424421" y="5286915"/>
            <a:ext cx="54719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200" dirty="0"/>
              <a:t>Nota: Comportamiento del ancho de hoja en el primer ciclo. Día (p-valor=0,3030); tratamiento (p-valor=0,0419); interacción DxT (p-valor=0,7926); ADEVA R2= 0,9388; CV= 11,64</a:t>
            </a:r>
            <a:endParaRPr lang="en-US" sz="1200" dirty="0"/>
          </a:p>
        </p:txBody>
      </p:sp>
      <p:sp>
        <p:nvSpPr>
          <p:cNvPr id="9" name="Rectángulo 8"/>
          <p:cNvSpPr/>
          <p:nvPr/>
        </p:nvSpPr>
        <p:spPr>
          <a:xfrm>
            <a:off x="6335485" y="5286915"/>
            <a:ext cx="5486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200" dirty="0"/>
              <a:t>Nota: Comportamiento del ancho de hoja en el segundo ciclo. Día (p-valor=0,2082); tratamiento (p-valor=0,0701); interacción DxT (p-valor=0,0010); ADEVA R2= 0,9687; CV= 2,5%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4367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531903" y="668271"/>
            <a:ext cx="51112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/>
              <a:t>Número de hojas por macollo en relación al día de rebrote de acuerdo al programa de manejo en el primer ciclo de estudio.</a:t>
            </a:r>
          </a:p>
        </p:txBody>
      </p:sp>
      <p:sp>
        <p:nvSpPr>
          <p:cNvPr id="5" name="Rectángulo 4"/>
          <p:cNvSpPr/>
          <p:nvPr/>
        </p:nvSpPr>
        <p:spPr>
          <a:xfrm>
            <a:off x="5866142" y="668270"/>
            <a:ext cx="54036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/>
              <a:t>Número de hojas por macollo en relación al día de rebrote de acuerdo al programa de manejo en el segundo ciclo de estudio</a:t>
            </a:r>
            <a:endParaRPr lang="en-U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903" y="1727391"/>
            <a:ext cx="5044714" cy="360085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6142" y="1727391"/>
            <a:ext cx="5403669" cy="3600857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531903" y="5464038"/>
            <a:ext cx="50447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200" dirty="0"/>
              <a:t>Nota: Comportamiento del número de hojas por macollo en el primer ciclo. Día (p-valor=0,0011); tratamiento (p-valor=0,1611); interacción DxT (p-valor=0,2268); ADEVA R2= 0,9465; CV= 6,90%.</a:t>
            </a:r>
            <a:endParaRPr lang="en-US" sz="1200" dirty="0"/>
          </a:p>
        </p:txBody>
      </p:sp>
      <p:sp>
        <p:nvSpPr>
          <p:cNvPr id="4" name="Rectángulo 3"/>
          <p:cNvSpPr/>
          <p:nvPr/>
        </p:nvSpPr>
        <p:spPr>
          <a:xfrm>
            <a:off x="5866142" y="5464038"/>
            <a:ext cx="54036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200" dirty="0"/>
              <a:t> Nota: Comportamiento del número de hojas por macollo en el segundo ciclo. Día (p-valor=0,1599); tratamiento (p-valor=1); interacción DxT (p-valor=1); ADEVA R2= 0,75; CV= 6,008%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4770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723512" y="371216"/>
            <a:ext cx="48412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dirty="0"/>
          </a:p>
          <a:p>
            <a:pPr algn="just"/>
            <a:r>
              <a:rPr lang="es-ES" dirty="0"/>
              <a:t>Número de macollos por m2 en relación al día de rebrote de acuerdo al tratamiento en el primer ciclo de estudio</a:t>
            </a:r>
          </a:p>
        </p:txBody>
      </p:sp>
      <p:sp>
        <p:nvSpPr>
          <p:cNvPr id="5" name="Rectángulo 4"/>
          <p:cNvSpPr/>
          <p:nvPr/>
        </p:nvSpPr>
        <p:spPr>
          <a:xfrm>
            <a:off x="5904414" y="648214"/>
            <a:ext cx="49769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/>
              <a:t>Número de macollos por m2 en relación al día de rebrote de acuerdo al tratamiento en el segundo </a:t>
            </a:r>
            <a:r>
              <a:rPr lang="es-ES" dirty="0" smtClean="0"/>
              <a:t>ciclo</a:t>
            </a:r>
            <a:r>
              <a:rPr lang="es-ES" dirty="0"/>
              <a:t> </a:t>
            </a:r>
            <a:r>
              <a:rPr lang="es-ES" dirty="0" smtClean="0"/>
              <a:t>de estudio</a:t>
            </a:r>
            <a:endParaRPr lang="en-U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207" y="1571543"/>
            <a:ext cx="5251269" cy="360134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0174" y="1571543"/>
            <a:ext cx="5426939" cy="3601348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666207" y="5389156"/>
            <a:ext cx="52382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200" dirty="0"/>
              <a:t>Nota: Comportamiento del número macollos por m2 en el primer ciclo. Día (p-valor=0,0030); tratamiento (p-valor=0,1998); interacción DxT (p-valor=0,2455); ADEVA R2= 0,9799; CV= 3,82%.</a:t>
            </a:r>
            <a:endParaRPr lang="en-US" sz="1200" dirty="0"/>
          </a:p>
        </p:txBody>
      </p:sp>
      <p:sp>
        <p:nvSpPr>
          <p:cNvPr id="8" name="Rectángulo 7"/>
          <p:cNvSpPr/>
          <p:nvPr/>
        </p:nvSpPr>
        <p:spPr>
          <a:xfrm>
            <a:off x="6270174" y="5389155"/>
            <a:ext cx="54269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200" dirty="0"/>
              <a:t>Nota: Comportamiento del número de macollos por m2 en el segundo ciclo. Día (p-valor=0,0073); tratamiento (p-valor=0,0377); interacción DxT (p-valor=0,5481); ADEVA R2= 0,9750; CV=3,26.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392075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99" y="1555706"/>
            <a:ext cx="5110373" cy="3699596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762000" y="336509"/>
            <a:ext cx="51103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dirty="0"/>
          </a:p>
          <a:p>
            <a:r>
              <a:rPr lang="es-ES" dirty="0"/>
              <a:t>Materia seca, kg/ha en relación al día de rebrote de acuerdo al programa de manejo en el primer ciclo de estudio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6297" y="1555706"/>
            <a:ext cx="5094515" cy="3699595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6283234" y="355377"/>
            <a:ext cx="51859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dirty="0"/>
          </a:p>
          <a:p>
            <a:r>
              <a:rPr lang="es-ES" dirty="0"/>
              <a:t>Materia seca, kg/ha en relación al día de rebrote de acuerdo al programa de manejo en el segundo ciclo de estudio</a:t>
            </a:r>
          </a:p>
        </p:txBody>
      </p:sp>
      <p:sp>
        <p:nvSpPr>
          <p:cNvPr id="8" name="Rectángulo 7"/>
          <p:cNvSpPr/>
          <p:nvPr/>
        </p:nvSpPr>
        <p:spPr>
          <a:xfrm>
            <a:off x="761999" y="5417862"/>
            <a:ext cx="51103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200" dirty="0"/>
              <a:t>Nota: Comportamiento de la producción de materia seca en el primer ciclo. Día (p-valor=0,0084); tratamiento (p-valor=0,02669); interacción DxT (p-valor=0,5481); ADEVA R2= 0,9750; CV= 14,78%</a:t>
            </a:r>
            <a:endParaRPr lang="en-US" sz="1200" dirty="0"/>
          </a:p>
        </p:txBody>
      </p:sp>
      <p:sp>
        <p:nvSpPr>
          <p:cNvPr id="9" name="Rectángulo 8"/>
          <p:cNvSpPr/>
          <p:nvPr/>
        </p:nvSpPr>
        <p:spPr>
          <a:xfrm>
            <a:off x="6212006" y="5417862"/>
            <a:ext cx="51788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200" dirty="0"/>
              <a:t>Nota: Comportamiento de la producción de materia seca en el segundo ciclo. Día (p-valor=0,04155); tratamiento (p-valor=0,03716); interacción DxT (p-valor=0,1320); ADEVA R2= 0,9105; CV= 12,92%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897923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746996" y="490453"/>
            <a:ext cx="51961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/>
              <a:t> Porcentaje de proteína en relación al día de rebrote de acuerdo al programa de manejo</a:t>
            </a:r>
            <a:endParaRPr lang="en-US" dirty="0"/>
          </a:p>
        </p:txBody>
      </p:sp>
      <p:sp>
        <p:nvSpPr>
          <p:cNvPr id="5" name="Rectángulo 4"/>
          <p:cNvSpPr/>
          <p:nvPr/>
        </p:nvSpPr>
        <p:spPr>
          <a:xfrm>
            <a:off x="6324362" y="490453"/>
            <a:ext cx="52153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/>
              <a:t>Porcentaje de extracto etéreo en relación al día de rebrote de acuerdo al programa de manejo</a:t>
            </a:r>
            <a:endParaRPr lang="en-U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2" y="1136783"/>
            <a:ext cx="5303517" cy="371457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2629" y="1337767"/>
            <a:ext cx="5237102" cy="3513594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4016255" y="92056"/>
            <a:ext cx="3853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ANÁLISIS DE LA CALIDAD NUTRICIONAL</a:t>
            </a:r>
            <a:endParaRPr lang="en-US" dirty="0"/>
          </a:p>
        </p:txBody>
      </p:sp>
      <p:sp>
        <p:nvSpPr>
          <p:cNvPr id="4" name="Rectángulo 3"/>
          <p:cNvSpPr/>
          <p:nvPr/>
        </p:nvSpPr>
        <p:spPr>
          <a:xfrm>
            <a:off x="365762" y="5052344"/>
            <a:ext cx="54080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/>
              <a:t>Nota: Comportamiento del porcentaje de proteína. Día (p-valor=0,1536); tratamiento (p-valor=0,0453); interacción DxT (p-valor=0,4752); ADEVA R2= 0,8547; CV= 10,04</a:t>
            </a:r>
            <a:endParaRPr lang="en-US" sz="1200" dirty="0"/>
          </a:p>
        </p:txBody>
      </p:sp>
      <p:sp>
        <p:nvSpPr>
          <p:cNvPr id="8" name="Rectángulo 7"/>
          <p:cNvSpPr/>
          <p:nvPr/>
        </p:nvSpPr>
        <p:spPr>
          <a:xfrm>
            <a:off x="6324362" y="5081409"/>
            <a:ext cx="52153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200" dirty="0"/>
              <a:t>Nota: Comportamiento del porcentaje de extracto etéreo. Día (p-valor=0,3828); tratamiento (p-valor=0,3618); interacción DxT (p-valor=0,3275); ADEVA R2= 0,1260; CV= 7,45%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483497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6157099" y="352978"/>
            <a:ext cx="54599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/>
              <a:t>Porcentaje de fibra bruta en relación al día de rebrote de acuerdo al programa de manejo</a:t>
            </a:r>
            <a:endParaRPr lang="en-US" dirty="0"/>
          </a:p>
        </p:txBody>
      </p:sp>
      <p:sp>
        <p:nvSpPr>
          <p:cNvPr id="8" name="Rectángulo 7"/>
          <p:cNvSpPr/>
          <p:nvPr/>
        </p:nvSpPr>
        <p:spPr>
          <a:xfrm>
            <a:off x="307222" y="352978"/>
            <a:ext cx="53620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Porcentaje de ceniza en relación al día de rebrote de acuerdo al programa de manejo</a:t>
            </a:r>
            <a:endParaRPr lang="en-US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487" y="1221717"/>
            <a:ext cx="5013724" cy="367685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1127" y="1221717"/>
            <a:ext cx="5465968" cy="3676853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33487" y="5120978"/>
            <a:ext cx="5235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200" dirty="0"/>
              <a:t>Nota: Comportamiento del porcentaje de ceniza. Día (p-valor=0,7084); tratamiento (p-valor=0,5777); interacción DxT (p-valor=0,4253); ADEVA R2= 0,2825; CV= 62.95%</a:t>
            </a:r>
            <a:endParaRPr lang="en-US" sz="1200" dirty="0"/>
          </a:p>
        </p:txBody>
      </p:sp>
      <p:sp>
        <p:nvSpPr>
          <p:cNvPr id="5" name="Rectángulo 4"/>
          <p:cNvSpPr/>
          <p:nvPr/>
        </p:nvSpPr>
        <p:spPr>
          <a:xfrm>
            <a:off x="6096000" y="5120978"/>
            <a:ext cx="55210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200" dirty="0"/>
              <a:t>Nota: Comportamiento del porcentaje de fibra. Día (p-valor=0,0408); tratamiento (p-valor=0,8375); interacción DxT (p-valor=0,6150); ADEVA R2= 0,921359; CV= 4,47%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328935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092758" y="759928"/>
            <a:ext cx="79648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/>
              <a:t>Porcentaje de Extractos Libres de Nitrógeno en relación al día de rebrote (E.L.N..N. Otros), de acuerdo al programa de manejo</a:t>
            </a:r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1457149" y="5524976"/>
            <a:ext cx="95368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 smtClean="0"/>
              <a:t>El </a:t>
            </a:r>
            <a:r>
              <a:rPr lang="es-ES" dirty="0"/>
              <a:t>hecho que explica el incremento de E.E.L.N.N. se encuentra relacionado con la cantidad de fibra de las pasturas de manera inversa; ya que a medida que esta se </a:t>
            </a:r>
            <a:r>
              <a:rPr lang="es-ES" dirty="0" smtClean="0"/>
              <a:t>incrementa, </a:t>
            </a:r>
            <a:r>
              <a:rPr lang="es-ES" dirty="0"/>
              <a:t>los carbohidratos solubles (componentes de E.L.L.N) se reducen, influyendo así en la digestibilidad de B. brizantha.</a:t>
            </a:r>
            <a:endParaRPr lang="en-U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4093" y="1689508"/>
            <a:ext cx="5762970" cy="2912139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2980273" y="4832479"/>
            <a:ext cx="75476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200" dirty="0"/>
              <a:t>Nota: Comportamiento del porcentaje de extractos libres de nitrógeno. Día (p-valor=0,0191); tratamiento (p-valor=0,0845); interacción DxT (p-valor=0,7143); ADEVA R2= 0,9281; CV= 21,88%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880681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785" y="1529823"/>
            <a:ext cx="5069541" cy="3056805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94785" y="918105"/>
            <a:ext cx="3765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Promedios</a:t>
            </a:r>
            <a:r>
              <a:rPr lang="en-US" dirty="0"/>
              <a:t> </a:t>
            </a:r>
            <a:r>
              <a:rPr lang="en-US" dirty="0" err="1"/>
              <a:t>mensuales</a:t>
            </a:r>
            <a:r>
              <a:rPr lang="en-US" dirty="0"/>
              <a:t> de </a:t>
            </a:r>
            <a:r>
              <a:rPr lang="en-US" dirty="0" err="1"/>
              <a:t>temperatura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8130" y="1529823"/>
            <a:ext cx="5085658" cy="3056805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6398130" y="918105"/>
            <a:ext cx="38043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Promedios</a:t>
            </a:r>
            <a:r>
              <a:rPr lang="en-US" dirty="0"/>
              <a:t> </a:t>
            </a:r>
            <a:r>
              <a:rPr lang="en-US" dirty="0" err="1"/>
              <a:t>mensuales</a:t>
            </a:r>
            <a:r>
              <a:rPr lang="en-US" dirty="0"/>
              <a:t> de </a:t>
            </a:r>
            <a:r>
              <a:rPr lang="en-US" dirty="0" err="1"/>
              <a:t>precipitación</a:t>
            </a:r>
            <a:endParaRPr lang="en-US" dirty="0"/>
          </a:p>
        </p:txBody>
      </p:sp>
      <p:sp>
        <p:nvSpPr>
          <p:cNvPr id="7" name="Rectángulo 6"/>
          <p:cNvSpPr/>
          <p:nvPr/>
        </p:nvSpPr>
        <p:spPr>
          <a:xfrm>
            <a:off x="4168995" y="306388"/>
            <a:ext cx="26822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CONDICIONES CLIMÁTICAS</a:t>
            </a:r>
            <a:endParaRPr lang="en-US" dirty="0"/>
          </a:p>
        </p:txBody>
      </p:sp>
      <p:sp>
        <p:nvSpPr>
          <p:cNvPr id="10" name="Rectángulo 9"/>
          <p:cNvSpPr/>
          <p:nvPr/>
        </p:nvSpPr>
        <p:spPr>
          <a:xfrm>
            <a:off x="494785" y="4840566"/>
            <a:ext cx="526593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 smtClean="0"/>
              <a:t>Se </a:t>
            </a:r>
            <a:r>
              <a:rPr lang="es-ES" dirty="0"/>
              <a:t>indica los promedios mensuales de temperatura que se presentaron durante la fase de campo realizada de mayo a julio, presentando una temperatura máxima en el mes de mayo con 23,3ºC y la mínima fue de 22,5ºC en el mes de julio.</a:t>
            </a:r>
            <a:endParaRPr lang="en-US" dirty="0"/>
          </a:p>
        </p:txBody>
      </p:sp>
      <p:sp>
        <p:nvSpPr>
          <p:cNvPr id="11" name="Rectángulo 10"/>
          <p:cNvSpPr/>
          <p:nvPr/>
        </p:nvSpPr>
        <p:spPr>
          <a:xfrm>
            <a:off x="6398130" y="4840566"/>
            <a:ext cx="50856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 smtClean="0"/>
              <a:t>Se </a:t>
            </a:r>
            <a:r>
              <a:rPr lang="es-ES" dirty="0"/>
              <a:t>indica los promedios mensuales de precipitación durante la fase de campo, en la cual presento la precipitación más alta en el mes de mayo con 360 mm y la mínima fue de 171 mm en el mes de julio.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8829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645919" y="827042"/>
            <a:ext cx="9313817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dirty="0" smtClean="0"/>
          </a:p>
          <a:p>
            <a:endParaRPr lang="es-ES" dirty="0"/>
          </a:p>
          <a:p>
            <a:endParaRPr lang="es-ES" dirty="0"/>
          </a:p>
          <a:p>
            <a:pPr algn="just"/>
            <a:endParaRPr lang="es-ES" dirty="0" smtClean="0"/>
          </a:p>
          <a:p>
            <a:pPr algn="just"/>
            <a:r>
              <a:rPr lang="es-ES" dirty="0" smtClean="0"/>
              <a:t>Con </a:t>
            </a:r>
            <a:r>
              <a:rPr lang="es-ES" dirty="0"/>
              <a:t>base en las evidencias observadas en este ensayo se concluye lo siguiente</a:t>
            </a:r>
            <a:r>
              <a:rPr lang="es-ES" dirty="0" smtClean="0"/>
              <a:t>:</a:t>
            </a:r>
          </a:p>
          <a:p>
            <a:pPr algn="just"/>
            <a:endParaRPr lang="es-ES" dirty="0"/>
          </a:p>
          <a:p>
            <a:pPr algn="just"/>
            <a:r>
              <a:rPr lang="es-ES" dirty="0"/>
              <a:t>El programa de manejo agronómico empleado en el pasto Brachiaria brizantha fue el mejor tratamiento puesto que alcanzó mayores resultados en cuanto a: longitud de hoja, ancho de hoja, materia seca y número de macollos por unidad de superficie.</a:t>
            </a:r>
          </a:p>
          <a:p>
            <a:pPr algn="just"/>
            <a:r>
              <a:rPr lang="es-ES" dirty="0"/>
              <a:t>	</a:t>
            </a:r>
          </a:p>
          <a:p>
            <a:pPr algn="just"/>
            <a:r>
              <a:rPr lang="es-ES" dirty="0"/>
              <a:t>El programa de manejo en el pasto B. brizantha, obtuvo mayores valores nutricionales según el análisis bromatológico en proteína; superior a los obtenidos en el manejo sin fertilización.</a:t>
            </a:r>
          </a:p>
          <a:p>
            <a:pPr algn="just"/>
            <a:endParaRPr lang="es-ES" dirty="0"/>
          </a:p>
          <a:p>
            <a:pPr algn="just"/>
            <a:r>
              <a:rPr lang="es-ES" dirty="0"/>
              <a:t>El momento óptimo para el consumo del pasto Brachiaria brizantha es desde el día 21 al 28, ya que en ese periodo se contabilizó la mayor cantidad de macollos y el mayor contenido de proteína de la pastura</a:t>
            </a:r>
          </a:p>
          <a:p>
            <a:endParaRPr lang="es-ES" dirty="0"/>
          </a:p>
        </p:txBody>
      </p:sp>
      <p:sp>
        <p:nvSpPr>
          <p:cNvPr id="3" name="CuadroTexto 2"/>
          <p:cNvSpPr txBox="1"/>
          <p:nvPr/>
        </p:nvSpPr>
        <p:spPr>
          <a:xfrm>
            <a:off x="2362247" y="552429"/>
            <a:ext cx="7881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CONCLUSIONES</a:t>
            </a:r>
            <a:endParaRPr lang="es-MX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582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8621" y="1893884"/>
            <a:ext cx="3592303" cy="22288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Rectángulo 4"/>
          <p:cNvSpPr/>
          <p:nvPr/>
        </p:nvSpPr>
        <p:spPr>
          <a:xfrm>
            <a:off x="202474" y="4540860"/>
            <a:ext cx="393845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/>
              <a:t>La producción de ganado bovino en el Ecuador depende directamente de la producción de pasturas de buena calidad, ya que estas constituyen una fuente económica de nutrición para los animales</a:t>
            </a:r>
            <a:endParaRPr lang="en-US" dirty="0"/>
          </a:p>
        </p:txBody>
      </p:sp>
      <p:sp>
        <p:nvSpPr>
          <p:cNvPr id="7" name="CuadroTexto 6"/>
          <p:cNvSpPr txBox="1"/>
          <p:nvPr/>
        </p:nvSpPr>
        <p:spPr>
          <a:xfrm>
            <a:off x="2406519" y="526304"/>
            <a:ext cx="7881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</a:t>
            </a:r>
            <a:endParaRPr lang="es-MX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4358622" y="4540860"/>
            <a:ext cx="37969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 smtClean="0"/>
              <a:t>No se </a:t>
            </a:r>
            <a:r>
              <a:rPr lang="es-ES" dirty="0"/>
              <a:t>realizan programas de manejo en sus potreros para mejorar las condiciones de producción de los forrajes (Soest &amp; Robertson, 2005)</a:t>
            </a:r>
            <a:endParaRPr lang="en-US" dirty="0"/>
          </a:p>
        </p:txBody>
      </p:sp>
      <p:sp>
        <p:nvSpPr>
          <p:cNvPr id="10" name="Rectángulo 9"/>
          <p:cNvSpPr/>
          <p:nvPr/>
        </p:nvSpPr>
        <p:spPr>
          <a:xfrm>
            <a:off x="8373291" y="4540860"/>
            <a:ext cx="369678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/>
              <a:t>La fertilización de los pastos se considera una estrategia necesaria para la intensificación sostenible de las pasturas destinadas a ganadería bovina por sus efectos en el aumento de la producción forrajera en tiempo corto, además de que ayuda en la conservación de la fertilidad del suelo</a:t>
            </a:r>
            <a:endParaRPr lang="en-U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850" y="1812183"/>
            <a:ext cx="2977278" cy="223295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57" b="1333"/>
          <a:stretch/>
        </p:blipFill>
        <p:spPr>
          <a:xfrm>
            <a:off x="587829" y="1880822"/>
            <a:ext cx="3094866" cy="22288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6897012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489166" y="842784"/>
            <a:ext cx="952282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ES" dirty="0" smtClean="0"/>
          </a:p>
          <a:p>
            <a:pPr algn="just"/>
            <a:endParaRPr lang="es-ES" dirty="0" smtClean="0"/>
          </a:p>
          <a:p>
            <a:pPr algn="just"/>
            <a:endParaRPr lang="es-ES" dirty="0" smtClean="0"/>
          </a:p>
          <a:p>
            <a:pPr algn="just"/>
            <a:r>
              <a:rPr lang="es-ES" dirty="0" smtClean="0"/>
              <a:t>En </a:t>
            </a:r>
            <a:r>
              <a:rPr lang="es-ES" dirty="0"/>
              <a:t>zona de trópico húmedo aplicar programas de manejo de pasturas con fertilización estratégica empleando urea en dos fertilizaciones cada 21 días, Bórax Decahydrate, y 10-30-10, aplicados en el día del corte de igualación. Para determinar un plan de fertilización y la cantidad a fertilizar en las pasturas se debe de hacer en base a un análisis de suelo y al requerimiento nutricional de la pastura.</a:t>
            </a:r>
          </a:p>
          <a:p>
            <a:pPr algn="just"/>
            <a:endParaRPr lang="es-ES" dirty="0"/>
          </a:p>
          <a:p>
            <a:pPr algn="just"/>
            <a:r>
              <a:rPr lang="es-ES" dirty="0"/>
              <a:t>La fertilización debe realizarse con fuentes que posean un nivel de asimilación más eficiente acorde a las condiciones climáticas del sector y del cultivo, bajo frecuencias de aplicación adecuadas. Además, es importante, que se analicen los contenidos nutricionales en el suelo cada 6 meses; puesto que, este tipo de cultivos tienen un mayor desgaste anual.</a:t>
            </a:r>
          </a:p>
          <a:p>
            <a:pPr algn="just"/>
            <a:endParaRPr lang="es-ES" dirty="0"/>
          </a:p>
          <a:p>
            <a:pPr algn="just"/>
            <a:r>
              <a:rPr lang="es-ES" dirty="0"/>
              <a:t>Al pasto Brachiaria brizantha se debe ofrecer un tiempo de descanso de 21- 28 días ya que en ese día de corte se hallaron las respuestas óptimas respecto a las variables eco fisiológicas como también del contenido de proteína, la digestibilidad en estos días va a ser alrededor de 70% y el contenido de fibra es aceptable ya que no es un pasto maduro.</a:t>
            </a:r>
          </a:p>
          <a:p>
            <a:pPr algn="just"/>
            <a:endParaRPr lang="es-ES" dirty="0"/>
          </a:p>
        </p:txBody>
      </p:sp>
      <p:sp>
        <p:nvSpPr>
          <p:cNvPr id="3" name="CuadroTexto 2"/>
          <p:cNvSpPr txBox="1"/>
          <p:nvPr/>
        </p:nvSpPr>
        <p:spPr>
          <a:xfrm>
            <a:off x="2309997" y="381119"/>
            <a:ext cx="7881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RECOMENDACIONES</a:t>
            </a:r>
            <a:endParaRPr lang="es-MX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9975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0868" y="3683725"/>
            <a:ext cx="3657600" cy="291628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7257" y="572316"/>
            <a:ext cx="7824652" cy="292722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5931" y="3683725"/>
            <a:ext cx="4062549" cy="291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616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445708" y="552429"/>
            <a:ext cx="7881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OBJETIVO GENERAL</a:t>
            </a:r>
          </a:p>
        </p:txBody>
      </p:sp>
      <p:sp>
        <p:nvSpPr>
          <p:cNvPr id="5" name="Rectángulo 4"/>
          <p:cNvSpPr/>
          <p:nvPr/>
        </p:nvSpPr>
        <p:spPr>
          <a:xfrm>
            <a:off x="1297576" y="1885631"/>
            <a:ext cx="9792789" cy="169706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Implementar un programa de manejo agronómico en pasto </a:t>
            </a:r>
            <a:r>
              <a:rPr lang="es-ES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Brachiaria brizantha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mediante fertilización estratégica para incrementar la calidad del forraje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200" y="4089945"/>
            <a:ext cx="3094984" cy="232391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3970" y="4089945"/>
            <a:ext cx="3291691" cy="2323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9014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275010" y="149320"/>
            <a:ext cx="95296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OBJETIVOS ESPECÍFICOS</a:t>
            </a:r>
          </a:p>
        </p:txBody>
      </p:sp>
      <p:sp>
        <p:nvSpPr>
          <p:cNvPr id="5" name="Rectángulo redondeado 4"/>
          <p:cNvSpPr/>
          <p:nvPr/>
        </p:nvSpPr>
        <p:spPr>
          <a:xfrm>
            <a:off x="3448594" y="1541417"/>
            <a:ext cx="7001692" cy="108421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Evaluar el comportamiento agronómico y ecofisiológico del pasto </a:t>
            </a:r>
            <a:r>
              <a:rPr lang="es-ES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Brachiaria brizantha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3448594" y="2976939"/>
            <a:ext cx="7001692" cy="134390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Determinar </a:t>
            </a:r>
            <a:r>
              <a:rPr lang="es-E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comportamiento bromatológico del pasto </a:t>
            </a:r>
            <a:r>
              <a:rPr lang="es-ES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Brachiaria brizantha</a:t>
            </a:r>
            <a:r>
              <a:rPr lang="es-E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mediante análisis de laboratorio para </a:t>
            </a:r>
            <a:r>
              <a:rPr lang="es-E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</a:t>
            </a:r>
            <a:r>
              <a:rPr lang="es-ES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identificación </a:t>
            </a:r>
            <a:r>
              <a:rPr lang="es-E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su pico de calidad.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3448594" y="4847800"/>
            <a:ext cx="7001692" cy="108421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Registrar el tiempo en días del rebrote en el pasto </a:t>
            </a:r>
            <a:r>
              <a:rPr lang="es-ES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Brachiaria brizantha </a:t>
            </a:r>
            <a:r>
              <a:rPr lang="es-E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bajo los diferentes programas de manejo.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 l="32802" b="22282"/>
          <a:stretch/>
        </p:blipFill>
        <p:spPr>
          <a:xfrm>
            <a:off x="1275010" y="1209062"/>
            <a:ext cx="1631204" cy="141657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010" y="2889112"/>
            <a:ext cx="1631204" cy="134390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/>
          <a:srcRect t="30500"/>
          <a:stretch/>
        </p:blipFill>
        <p:spPr>
          <a:xfrm>
            <a:off x="1275010" y="4496495"/>
            <a:ext cx="1631204" cy="143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2216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:\Users\Personal\Desktop\mapa tesis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7" y="1454807"/>
            <a:ext cx="6146145" cy="442830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uadroTexto 4"/>
          <p:cNvSpPr txBox="1"/>
          <p:nvPr/>
        </p:nvSpPr>
        <p:spPr>
          <a:xfrm>
            <a:off x="3528812" y="103031"/>
            <a:ext cx="45455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UBICACIÓN </a:t>
            </a:r>
          </a:p>
        </p:txBody>
      </p:sp>
      <p:sp>
        <p:nvSpPr>
          <p:cNvPr id="6" name="Rectángulo 5"/>
          <p:cNvSpPr/>
          <p:nvPr/>
        </p:nvSpPr>
        <p:spPr>
          <a:xfrm>
            <a:off x="6681723" y="1488388"/>
            <a:ext cx="5166289" cy="1477328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457200" algn="just">
              <a:spcAft>
                <a:spcPts val="0"/>
              </a:spcAft>
            </a:pPr>
            <a:r>
              <a:rPr lang="es-ES" b="1" dirty="0">
                <a:latin typeface="Calibri" panose="020F0502020204030204" pitchFamily="34" charset="0"/>
                <a:cs typeface="Times New Roman" panose="02020603050405020304" pitchFamily="18" charset="0"/>
              </a:rPr>
              <a:t>Ubicación </a:t>
            </a:r>
            <a:r>
              <a:rPr lang="es-ES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Política</a:t>
            </a:r>
            <a:endParaRPr lang="en-US" b="1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spcAft>
                <a:spcPts val="0"/>
              </a:spcAft>
            </a:pPr>
            <a:r>
              <a:rPr lang="es-ES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País</a:t>
            </a: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	</a:t>
            </a:r>
            <a:r>
              <a:rPr lang="es-ES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Ecuador</a:t>
            </a:r>
          </a:p>
          <a:p>
            <a:pPr marL="457200" algn="just">
              <a:spcAft>
                <a:spcPts val="0"/>
              </a:spcAft>
            </a:pPr>
            <a:r>
              <a:rPr lang="es-ES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Provincia</a:t>
            </a: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	Santo Domingo de los </a:t>
            </a:r>
            <a:r>
              <a:rPr lang="es-ES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Tsáchilas</a:t>
            </a: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spcAft>
                <a:spcPts val="0"/>
              </a:spcAft>
            </a:pPr>
            <a:r>
              <a:rPr lang="es-ES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Cantón</a:t>
            </a: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	Santo </a:t>
            </a:r>
            <a:r>
              <a:rPr lang="es-ES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Domingo</a:t>
            </a: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spcAft>
                <a:spcPts val="0"/>
              </a:spcAft>
            </a:pPr>
            <a:r>
              <a:rPr lang="es-ES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Parroquia</a:t>
            </a: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	Luz de América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6681723" y="3574790"/>
            <a:ext cx="5166290" cy="2308324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457200" algn="just">
              <a:spcAft>
                <a:spcPts val="0"/>
              </a:spcAft>
            </a:pPr>
            <a:r>
              <a:rPr lang="es-ES" b="1" dirty="0">
                <a:latin typeface="Calibri" panose="020F0502020204030204" pitchFamily="34" charset="0"/>
                <a:cs typeface="Times New Roman" panose="02020603050405020304" pitchFamily="18" charset="0"/>
              </a:rPr>
              <a:t>Ubicación Ecológica</a:t>
            </a:r>
            <a:endParaRPr lang="en-US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</a:pP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Zona de Vida:	</a:t>
            </a:r>
            <a:r>
              <a:rPr lang="es-ES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Bosque </a:t>
            </a: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Húmedo Tropical (bhT)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</a:pP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Temperatura:	</a:t>
            </a:r>
            <a:r>
              <a:rPr lang="es-ES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24,6 </a:t>
            </a: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°C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</a:pPr>
            <a:r>
              <a:rPr lang="es-ES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Precipitación                2860 </a:t>
            </a: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mm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</a:pPr>
            <a:r>
              <a:rPr lang="es-ES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Altitud:                          224 </a:t>
            </a: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msnm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</a:pP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Humedad relativa:	</a:t>
            </a:r>
            <a:r>
              <a:rPr lang="es-ES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85</a:t>
            </a: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%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</a:pP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Precipitación </a:t>
            </a:r>
            <a:r>
              <a:rPr lang="es-ES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anual:     2860 </a:t>
            </a: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mm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</a:pP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Heliofanía</a:t>
            </a:r>
            <a:r>
              <a:rPr lang="es-ES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              </a:t>
            </a: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s-ES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680h </a:t>
            </a: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luz/año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4262847" y="6030161"/>
            <a:ext cx="84081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457200" algn="just">
              <a:lnSpc>
                <a:spcPct val="200000"/>
              </a:lnSpc>
              <a:spcAft>
                <a:spcPts val="0"/>
              </a:spcAft>
            </a:pPr>
            <a:r>
              <a:rPr lang="es-E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Fuente: Estación Agro meteorológica “Puerto Ila” Vía Quevedo Km 34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9212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a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91436076"/>
                  </p:ext>
                </p:extLst>
              </p:nvPr>
            </p:nvGraphicFramePr>
            <p:xfrm>
              <a:off x="1005295" y="1218905"/>
              <a:ext cx="4833802" cy="1005840"/>
            </p:xfrm>
            <a:graphic>
              <a:graphicData uri="http://schemas.openxmlformats.org/drawingml/2006/table">
                <a:tbl>
                  <a:tblPr firstRow="1" firstCol="1" bandRow="1">
                    <a:tableStyleId>{C083E6E3-FA7D-4D7B-A595-EF9225AFEA82}</a:tableStyleId>
                  </a:tblPr>
                  <a:tblGrid>
                    <a:gridCol w="1811348">
                      <a:extLst>
                        <a:ext uri="{9D8B030D-6E8A-4147-A177-3AD203B41FA5}">
                          <a16:colId xmlns:a16="http://schemas.microsoft.com/office/drawing/2014/main" val="1672904693"/>
                        </a:ext>
                      </a:extLst>
                    </a:gridCol>
                    <a:gridCol w="3022454">
                      <a:extLst>
                        <a:ext uri="{9D8B030D-6E8A-4147-A177-3AD203B41FA5}">
                          <a16:colId xmlns:a16="http://schemas.microsoft.com/office/drawing/2014/main" val="4131701496"/>
                        </a:ext>
                      </a:extLst>
                    </a:gridCol>
                  </a:tblGrid>
                  <a:tr h="200025">
                    <a:tc>
                      <a:txBody>
                        <a:bodyPr/>
                        <a:lstStyle/>
                        <a:p>
                          <a:pPr marL="457200" indent="457200" algn="just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100" dirty="0">
                              <a:effectLst/>
                            </a:rPr>
                            <a:t>Tratamiento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marL="457200" indent="457200" algn="just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100" dirty="0">
                              <a:effectLst/>
                            </a:rPr>
                            <a:t>Descripción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b"/>
                    </a:tc>
                    <a:extLst>
                      <a:ext uri="{0D108BD9-81ED-4DB2-BD59-A6C34878D82A}">
                        <a16:rowId xmlns:a16="http://schemas.microsoft.com/office/drawing/2014/main" val="3874860983"/>
                      </a:ext>
                    </a:extLst>
                  </a:tr>
                  <a:tr h="200025">
                    <a:tc>
                      <a:txBody>
                        <a:bodyPr/>
                        <a:lstStyle/>
                        <a:p>
                          <a:pPr marL="457200" indent="457200" algn="just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1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s-ES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marL="457200" indent="457200" algn="just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100">
                              <a:effectLst/>
                            </a:rPr>
                            <a:t>Sin manejo (Testigo)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b"/>
                    </a:tc>
                    <a:extLst>
                      <a:ext uri="{0D108BD9-81ED-4DB2-BD59-A6C34878D82A}">
                        <a16:rowId xmlns:a16="http://schemas.microsoft.com/office/drawing/2014/main" val="3157467400"/>
                      </a:ext>
                    </a:extLst>
                  </a:tr>
                  <a:tr h="200025">
                    <a:tc>
                      <a:txBody>
                        <a:bodyPr/>
                        <a:lstStyle/>
                        <a:p>
                          <a:pPr marL="457200" indent="457200" algn="just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1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s-ES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marL="457200" indent="457200" algn="just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100" dirty="0">
                              <a:effectLst/>
                            </a:rPr>
                            <a:t>Con programa de manejo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b"/>
                    </a:tc>
                    <a:extLst>
                      <a:ext uri="{0D108BD9-81ED-4DB2-BD59-A6C34878D82A}">
                        <a16:rowId xmlns:a16="http://schemas.microsoft.com/office/drawing/2014/main" val="298023556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a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91436076"/>
                  </p:ext>
                </p:extLst>
              </p:nvPr>
            </p:nvGraphicFramePr>
            <p:xfrm>
              <a:off x="1005295" y="1218905"/>
              <a:ext cx="4833802" cy="958914"/>
            </p:xfrm>
            <a:graphic>
              <a:graphicData uri="http://schemas.openxmlformats.org/drawingml/2006/table">
                <a:tbl>
                  <a:tblPr firstRow="1" firstCol="1" bandRow="1">
                    <a:tableStyleId>{C083E6E3-FA7D-4D7B-A595-EF9225AFEA82}</a:tableStyleId>
                  </a:tblPr>
                  <a:tblGrid>
                    <a:gridCol w="1811348">
                      <a:extLst>
                        <a:ext uri="{9D8B030D-6E8A-4147-A177-3AD203B41FA5}">
                          <a16:colId xmlns:a16="http://schemas.microsoft.com/office/drawing/2014/main" val="1672904693"/>
                        </a:ext>
                      </a:extLst>
                    </a:gridCol>
                    <a:gridCol w="3022454">
                      <a:extLst>
                        <a:ext uri="{9D8B030D-6E8A-4147-A177-3AD203B41FA5}">
                          <a16:colId xmlns:a16="http://schemas.microsoft.com/office/drawing/2014/main" val="4131701496"/>
                        </a:ext>
                      </a:extLst>
                    </a:gridCol>
                  </a:tblGrid>
                  <a:tr h="288354">
                    <a:tc>
                      <a:txBody>
                        <a:bodyPr/>
                        <a:lstStyle/>
                        <a:p>
                          <a:pPr marL="457200" indent="457200" algn="just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100" dirty="0">
                              <a:effectLst/>
                            </a:rPr>
                            <a:t>Tratamiento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marL="457200" indent="457200" algn="just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100" dirty="0">
                              <a:effectLst/>
                            </a:rPr>
                            <a:t>Descripción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b"/>
                    </a:tc>
                    <a:extLst>
                      <a:ext uri="{0D108BD9-81ED-4DB2-BD59-A6C34878D82A}">
                        <a16:rowId xmlns:a16="http://schemas.microsoft.com/office/drawing/2014/main" val="3874860983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b">
                        <a:blipFill>
                          <a:blip r:embed="rId2"/>
                          <a:stretch>
                            <a:fillRect t="-89091" r="-166779" b="-1254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457200" indent="457200" algn="just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100">
                              <a:effectLst/>
                            </a:rPr>
                            <a:t>Sin manejo (Testigo)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b"/>
                    </a:tc>
                    <a:extLst>
                      <a:ext uri="{0D108BD9-81ED-4DB2-BD59-A6C34878D82A}">
                        <a16:rowId xmlns:a16="http://schemas.microsoft.com/office/drawing/2014/main" val="3157467400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b">
                        <a:blipFill>
                          <a:blip r:embed="rId2"/>
                          <a:stretch>
                            <a:fillRect t="-185714" r="-166779" b="-232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457200" indent="457200" algn="just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100" dirty="0">
                              <a:effectLst/>
                            </a:rPr>
                            <a:t>Con programa de manejo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b"/>
                    </a:tc>
                    <a:extLst>
                      <a:ext uri="{0D108BD9-81ED-4DB2-BD59-A6C34878D82A}">
                        <a16:rowId xmlns:a16="http://schemas.microsoft.com/office/drawing/2014/main" val="298023556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Rectángulo 4"/>
          <p:cNvSpPr/>
          <p:nvPr/>
        </p:nvSpPr>
        <p:spPr>
          <a:xfrm>
            <a:off x="468186" y="572574"/>
            <a:ext cx="30782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algn="just">
              <a:lnSpc>
                <a:spcPct val="200000"/>
              </a:lnSpc>
              <a:spcAft>
                <a:spcPts val="0"/>
              </a:spcAft>
            </a:pPr>
            <a:r>
              <a:rPr lang="es-ES" b="1" i="1" dirty="0">
                <a:latin typeface="Calibri" panose="020F0502020204030204" pitchFamily="34" charset="0"/>
                <a:cs typeface="Times New Roman" panose="02020603050405020304" pitchFamily="18" charset="0"/>
              </a:rPr>
              <a:t>Tratamientos a comparar</a:t>
            </a:r>
            <a:endParaRPr lang="en-US" b="1" i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ángulo 6"/>
              <p:cNvSpPr/>
              <p:nvPr/>
            </p:nvSpPr>
            <p:spPr>
              <a:xfrm>
                <a:off x="1005295" y="2824150"/>
                <a:ext cx="4990556" cy="2874761"/>
              </a:xfrm>
              <a:prstGeom prst="rect">
                <a:avLst/>
              </a:prstGeom>
              <a:ln>
                <a:solidFill>
                  <a:srgbClr val="00B050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s-ES" b="1" dirty="0" smtClean="0"/>
                  <a:t>Características de la UE</a:t>
                </a:r>
              </a:p>
              <a:p>
                <a:endParaRPr lang="es-ES" b="1" dirty="0" smtClean="0"/>
              </a:p>
              <a:p>
                <a:r>
                  <a:rPr lang="es-ES" dirty="0" smtClean="0"/>
                  <a:t>Número de unidades experimentales:	4</a:t>
                </a:r>
              </a:p>
              <a:p>
                <a:r>
                  <a:rPr lang="es-ES" dirty="0" smtClean="0"/>
                  <a:t>Área de las unidades experimentales:	427,5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s-E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s-ES" dirty="0" smtClean="0"/>
              </a:p>
              <a:p>
                <a:r>
                  <a:rPr lang="es-ES" dirty="0" smtClean="0"/>
                  <a:t>Largo: 				22,5 m</a:t>
                </a:r>
              </a:p>
              <a:p>
                <a:r>
                  <a:rPr lang="es-ES" dirty="0" smtClean="0"/>
                  <a:t>Ancho:				19 m</a:t>
                </a:r>
              </a:p>
              <a:p>
                <a:r>
                  <a:rPr lang="es-ES" dirty="0" smtClean="0"/>
                  <a:t>Forma de la UE:			Rectangular</a:t>
                </a:r>
              </a:p>
              <a:p>
                <a:r>
                  <a:rPr lang="es-ES" dirty="0" smtClean="0"/>
                  <a:t>Área total del ensayo:		1710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s-E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s-ES" dirty="0" smtClean="0"/>
              </a:p>
              <a:p>
                <a:r>
                  <a:rPr lang="es-ES" dirty="0" smtClean="0"/>
                  <a:t>Largo:				45 m</a:t>
                </a:r>
              </a:p>
              <a:p>
                <a:r>
                  <a:rPr lang="es-ES" dirty="0" smtClean="0"/>
                  <a:t>Ancho:				38 m</a:t>
                </a:r>
                <a:endParaRPr lang="es-ES" dirty="0"/>
              </a:p>
            </p:txBody>
          </p:sp>
        </mc:Choice>
        <mc:Fallback xmlns="">
          <p:sp>
            <p:nvSpPr>
              <p:cNvPr id="7" name="Rectá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295" y="2824150"/>
                <a:ext cx="4990556" cy="2874761"/>
              </a:xfrm>
              <a:prstGeom prst="rect">
                <a:avLst/>
              </a:prstGeom>
              <a:blipFill>
                <a:blip r:embed="rId3"/>
                <a:stretch>
                  <a:fillRect l="-974" t="-844" r="-244" b="-2110"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agen 7"/>
          <p:cNvPicPr/>
          <p:nvPr/>
        </p:nvPicPr>
        <p:blipFill rotWithShape="1">
          <a:blip r:embed="rId4"/>
          <a:srcRect l="27325" t="25659" r="23116" b="20909"/>
          <a:stretch/>
        </p:blipFill>
        <p:spPr bwMode="auto">
          <a:xfrm>
            <a:off x="6729004" y="1397916"/>
            <a:ext cx="5001442" cy="35210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6376206" y="572573"/>
            <a:ext cx="24096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algn="just">
              <a:lnSpc>
                <a:spcPct val="200000"/>
              </a:lnSpc>
              <a:spcAft>
                <a:spcPts val="0"/>
              </a:spcAft>
            </a:pPr>
            <a:r>
              <a:rPr lang="es-ES" b="1" i="1" dirty="0">
                <a:latin typeface="Calibri" panose="020F0502020204030204" pitchFamily="34" charset="0"/>
                <a:cs typeface="Times New Roman" panose="02020603050405020304" pitchFamily="18" charset="0"/>
              </a:rPr>
              <a:t>Croquis del Diseño</a:t>
            </a:r>
            <a:endParaRPr lang="en-US" b="1" i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08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 txBox="1">
            <a:spLocks/>
          </p:cNvSpPr>
          <p:nvPr/>
        </p:nvSpPr>
        <p:spPr>
          <a:xfrm>
            <a:off x="1598610" y="2004811"/>
            <a:ext cx="4648201" cy="41910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b="1" dirty="0" smtClean="0">
                <a:solidFill>
                  <a:schemeClr val="tx1">
                    <a:lumMod val="50000"/>
                  </a:schemeClr>
                </a:solidFill>
              </a:rPr>
              <a:t>Eco fisiológicas </a:t>
            </a:r>
          </a:p>
          <a:p>
            <a:r>
              <a:rPr lang="es-ES" dirty="0" smtClean="0"/>
              <a:t>Altura de planta</a:t>
            </a:r>
          </a:p>
          <a:p>
            <a:r>
              <a:rPr lang="es-ES" dirty="0" smtClean="0"/>
              <a:t>Longitud de hoja</a:t>
            </a:r>
          </a:p>
          <a:p>
            <a:r>
              <a:rPr lang="es-ES" dirty="0" smtClean="0"/>
              <a:t>Ancho de hoja</a:t>
            </a:r>
          </a:p>
          <a:p>
            <a:r>
              <a:rPr lang="es-ES" dirty="0" smtClean="0"/>
              <a:t>Tasa de aparición de hojas</a:t>
            </a:r>
          </a:p>
          <a:p>
            <a:r>
              <a:rPr lang="es-ES" dirty="0" smtClean="0"/>
              <a:t>Número de macollos</a:t>
            </a:r>
          </a:p>
          <a:p>
            <a:r>
              <a:rPr lang="es-ES" dirty="0" smtClean="0"/>
              <a:t>Rendimiento de materia seca</a:t>
            </a:r>
          </a:p>
          <a:p>
            <a:endParaRPr lang="es-ES" dirty="0"/>
          </a:p>
        </p:txBody>
      </p:sp>
      <p:sp>
        <p:nvSpPr>
          <p:cNvPr id="4" name="Marcador de contenido 3"/>
          <p:cNvSpPr txBox="1">
            <a:spLocks/>
          </p:cNvSpPr>
          <p:nvPr/>
        </p:nvSpPr>
        <p:spPr>
          <a:xfrm>
            <a:off x="7168830" y="2004811"/>
            <a:ext cx="3772400" cy="41910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b="1" dirty="0" smtClean="0">
                <a:solidFill>
                  <a:schemeClr val="tx1">
                    <a:lumMod val="50000"/>
                  </a:schemeClr>
                </a:solidFill>
              </a:rPr>
              <a:t>Bromatología</a:t>
            </a:r>
          </a:p>
          <a:p>
            <a:r>
              <a:rPr lang="es-ES" dirty="0" smtClean="0"/>
              <a:t>Proteína</a:t>
            </a:r>
          </a:p>
          <a:p>
            <a:r>
              <a:rPr lang="es-ES" dirty="0" smtClean="0"/>
              <a:t>Cenizas</a:t>
            </a:r>
          </a:p>
          <a:p>
            <a:r>
              <a:rPr lang="es-ES" dirty="0" smtClean="0"/>
              <a:t>Extracto etéreo </a:t>
            </a:r>
          </a:p>
          <a:p>
            <a:r>
              <a:rPr lang="es-ES" dirty="0" smtClean="0"/>
              <a:t>Fibra</a:t>
            </a:r>
          </a:p>
          <a:p>
            <a:r>
              <a:rPr lang="es-ES" dirty="0" smtClean="0"/>
              <a:t>Elementos libres de nitrógeno </a:t>
            </a:r>
            <a:endParaRPr lang="es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1598610" y="552429"/>
            <a:ext cx="9360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VARIABLES EVALUADAS</a:t>
            </a:r>
            <a:endParaRPr lang="es-MX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29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1400" y="1371538"/>
            <a:ext cx="2677757" cy="356616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38932" y="1505254"/>
            <a:ext cx="2677885" cy="329885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3"/>
          <a:stretch/>
        </p:blipFill>
        <p:spPr>
          <a:xfrm rot="5400000">
            <a:off x="8378617" y="1638186"/>
            <a:ext cx="2716572" cy="304656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57198" y="4663440"/>
            <a:ext cx="35661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smtClean="0"/>
              <a:t>Muestro del terreno para la realización del análisis químico de suelo </a:t>
            </a:r>
            <a:endParaRPr lang="en-US" dirty="0"/>
          </a:p>
        </p:txBody>
      </p:sp>
      <p:sp>
        <p:nvSpPr>
          <p:cNvPr id="8" name="CuadroTexto 7"/>
          <p:cNvSpPr txBox="1"/>
          <p:nvPr/>
        </p:nvSpPr>
        <p:spPr>
          <a:xfrm>
            <a:off x="4528446" y="4685559"/>
            <a:ext cx="3298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smtClean="0"/>
              <a:t>Corte de igualación de la pastura a 15 cm de altura</a:t>
            </a:r>
            <a:endParaRPr lang="en-US" dirty="0"/>
          </a:p>
        </p:txBody>
      </p:sp>
      <p:sp>
        <p:nvSpPr>
          <p:cNvPr id="9" name="CuadroTexto 8"/>
          <p:cNvSpPr txBox="1"/>
          <p:nvPr/>
        </p:nvSpPr>
        <p:spPr>
          <a:xfrm>
            <a:off x="8221085" y="4663440"/>
            <a:ext cx="32988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smtClean="0"/>
              <a:t>Fertilización (urea 94 kg/ha; 10-30-10 29 kg/ha; bórax Decahydrate 1,32 </a:t>
            </a:r>
            <a:r>
              <a:rPr lang="es-ES" dirty="0" err="1" smtClean="0"/>
              <a:t>ka</a:t>
            </a:r>
            <a:r>
              <a:rPr lang="es-ES" dirty="0" smtClean="0"/>
              <a:t>/ha)</a:t>
            </a:r>
            <a:endParaRPr lang="en-US" dirty="0"/>
          </a:p>
        </p:txBody>
      </p:sp>
      <p:sp>
        <p:nvSpPr>
          <p:cNvPr id="10" name="CuadroTexto 9"/>
          <p:cNvSpPr txBox="1"/>
          <p:nvPr/>
        </p:nvSpPr>
        <p:spPr>
          <a:xfrm>
            <a:off x="2170598" y="402666"/>
            <a:ext cx="7881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PROCEDIMIENTO</a:t>
            </a:r>
            <a:endParaRPr lang="es-MX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48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989096" y="1088573"/>
            <a:ext cx="29973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i="1" dirty="0" smtClean="0">
                <a:latin typeface="Arial" panose="020B0604020202020204" pitchFamily="34" charset="0"/>
                <a:ea typeface="Calibri" panose="020F0502020204030204" pitchFamily="34" charset="0"/>
              </a:rPr>
              <a:t>Variables </a:t>
            </a:r>
            <a:r>
              <a:rPr lang="es-MX" b="1" i="1" dirty="0">
                <a:latin typeface="Arial" panose="020B0604020202020204" pitchFamily="34" charset="0"/>
                <a:ea typeface="Calibri" panose="020F0502020204030204" pitchFamily="34" charset="0"/>
              </a:rPr>
              <a:t>eco fisiológicas</a:t>
            </a:r>
            <a:endParaRPr lang="en-US" dirty="0"/>
          </a:p>
        </p:txBody>
      </p:sp>
      <p:sp>
        <p:nvSpPr>
          <p:cNvPr id="10" name="Rectángulo 9"/>
          <p:cNvSpPr/>
          <p:nvPr/>
        </p:nvSpPr>
        <p:spPr>
          <a:xfrm>
            <a:off x="6237314" y="1702435"/>
            <a:ext cx="54670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Altura de planta, cm en relación al día de rebrote, de acuerdo al programa de manejo en el segundo ciclo de estudio</a:t>
            </a:r>
            <a:endParaRPr lang="en-US" dirty="0"/>
          </a:p>
        </p:txBody>
      </p:sp>
      <p:sp>
        <p:nvSpPr>
          <p:cNvPr id="12" name="Rectángulo 11"/>
          <p:cNvSpPr/>
          <p:nvPr/>
        </p:nvSpPr>
        <p:spPr>
          <a:xfrm>
            <a:off x="905694" y="1652640"/>
            <a:ext cx="46801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dirty="0"/>
          </a:p>
        </p:txBody>
      </p:sp>
      <p:graphicFrame>
        <p:nvGraphicFramePr>
          <p:cNvPr id="13" name="Gráfico 12"/>
          <p:cNvGraphicFramePr/>
          <p:nvPr>
            <p:extLst>
              <p:ext uri="{D42A27DB-BD31-4B8C-83A1-F6EECF244321}">
                <p14:modId xmlns:p14="http://schemas.microsoft.com/office/powerpoint/2010/main" val="1105153407"/>
              </p:ext>
            </p:extLst>
          </p:nvPr>
        </p:nvGraphicFramePr>
        <p:xfrm>
          <a:off x="905694" y="2569923"/>
          <a:ext cx="4936326" cy="30862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ángulo 5"/>
          <p:cNvSpPr/>
          <p:nvPr/>
        </p:nvSpPr>
        <p:spPr>
          <a:xfrm>
            <a:off x="787717" y="1652640"/>
            <a:ext cx="51036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/>
              <a:t>Altura de planta, cm en relación al día de rebrote, de acuerdo al programa de manejo en el primer ciclo de estudio</a:t>
            </a:r>
            <a:endParaRPr lang="en-US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643" y="2569923"/>
            <a:ext cx="5352326" cy="3086294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1467738" y="157067"/>
            <a:ext cx="9539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RESULTADOS Y DISCUSIÓN </a:t>
            </a:r>
            <a:endParaRPr lang="es-MX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905694" y="5742503"/>
            <a:ext cx="49363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200" dirty="0"/>
              <a:t>Nota: Comportamiento de la altura de planta en el primer ciclo. Día (p-valor=0,0014); tratamiento (p-valor=0,0004); interacción DxT (p-valor=0,0286); ADEVA R2= 0,9498; CV= 0,0295</a:t>
            </a:r>
            <a:endParaRPr lang="en-US" sz="1200" dirty="0"/>
          </a:p>
        </p:txBody>
      </p:sp>
      <p:sp>
        <p:nvSpPr>
          <p:cNvPr id="3" name="Rectángulo 2"/>
          <p:cNvSpPr/>
          <p:nvPr/>
        </p:nvSpPr>
        <p:spPr>
          <a:xfrm>
            <a:off x="6286643" y="5742503"/>
            <a:ext cx="52478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200" dirty="0"/>
              <a:t>Nota: Comportamiento de la altura de planta en el segundo ciclo. Día (p-valor=0,5400); tratamiento (p-valor=0,2127); interacción DxT (p-valor=0,3338); R2= 0,9043. CV= 7,29 %.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1528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</TotalTime>
  <Words>1684</Words>
  <Application>Microsoft Office PowerPoint</Application>
  <PresentationFormat>Panorámica</PresentationFormat>
  <Paragraphs>139</Paragraphs>
  <Slides>21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Cambria Math</vt:lpstr>
      <vt:lpstr>Symbol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Fernando Lozada</dc:creator>
  <cp:lastModifiedBy>Fernando Lozada</cp:lastModifiedBy>
  <cp:revision>38</cp:revision>
  <dcterms:created xsi:type="dcterms:W3CDTF">2021-08-26T18:55:51Z</dcterms:created>
  <dcterms:modified xsi:type="dcterms:W3CDTF">2021-09-02T17:52:32Z</dcterms:modified>
</cp:coreProperties>
</file>