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M07ZxaOLuJWNIGLzJ9Qj6r0iS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0706DF-6107-4C57-8784-3332506CF743}">
  <a:tblStyle styleId="{950706DF-6107-4C57-8784-3332506CF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snapToGrid="0">
      <p:cViewPr varScale="1">
        <p:scale>
          <a:sx n="83" d="100"/>
          <a:sy n="83" d="100"/>
        </p:scale>
        <p:origin x="1546" y="8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154d42a5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e154d42a55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e155ec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ee155ecd3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e155ecd3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ee155ecd3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e155ecd3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ee155ecd36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a7adb367a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ea7adb367a_3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a7adb367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ea7adb367a_3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a7adb367a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ea7adb367a_3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a7adb367a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ea7adb367a_3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a7adb367a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ea7adb367a_3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a7adb367a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ea7adb367a_4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e328f3607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e328f36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154d42a5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e154d42a55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d89dbbfc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ed89dbbfce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e5ca121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ee5ca1217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d89dbbfc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ed89dbbfce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31300d4d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e31300d4d0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154d42a5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e154d42a55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154d42a5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e154d42a55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154d42a5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e154d42a55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31300d4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e31300d4d0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d89dbbfc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ed89dbbfce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d89dbbf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ed89dbbfce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1"/>
        <p:cNvGrpSpPr/>
        <p:nvPr/>
      </p:nvGrpSpPr>
      <p:grpSpPr>
        <a:xfrm>
          <a:off x="0" y="0"/>
          <a:ext cx="0" cy="0"/>
          <a:chOff x="0" y="0"/>
          <a:chExt cx="0" cy="0"/>
        </a:xfrm>
      </p:grpSpPr>
      <p:graphicFrame>
        <p:nvGraphicFramePr>
          <p:cNvPr id="12" name="Google Shape;12;p4"/>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r:id="rId2" imgW="9163050" imgH="5360988" progId="">
                  <p:embed/>
                </p:oleObj>
              </mc:Choice>
              <mc:Fallback>
                <p:oleObj r:id="rId2" imgW="9163050" imgH="5360988" progId="">
                  <p:embed/>
                  <p:pic>
                    <p:nvPicPr>
                      <p:cNvPr id="12" name="Google Shape;12;p4"/>
                      <p:cNvPicPr preferRelativeResize="0"/>
                      <p:nvPr/>
                    </p:nvPicPr>
                    <p:blipFill rotWithShape="1">
                      <a:blip r:embed="rId3">
                        <a:alphaModFix/>
                      </a:blip>
                      <a:srcRect r="2680"/>
                      <a:stretch/>
                    </p:blipFill>
                    <p:spPr>
                      <a:xfrm>
                        <a:off x="-19050" y="749300"/>
                        <a:ext cx="9163050" cy="5360988"/>
                      </a:xfrm>
                      <a:prstGeom prst="rect">
                        <a:avLst/>
                      </a:prstGeom>
                      <a:noFill/>
                      <a:ln>
                        <a:noFill/>
                      </a:ln>
                    </p:spPr>
                  </p:pic>
                </p:oleObj>
              </mc:Fallback>
            </mc:AlternateContent>
          </a:graphicData>
        </a:graphic>
      </p:graphicFrame>
      <p:sp>
        <p:nvSpPr>
          <p:cNvPr id="13" name="Google Shape;13;p4"/>
          <p:cNvSpPr/>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14;p4"/>
          <p:cNvSpPr/>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15;p4"/>
          <p:cNvSpPr/>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16;p4"/>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7" name="Google Shape;17;p4" descr="LOGO-OFICIAL-transparente"/>
          <p:cNvPicPr preferRelativeResize="0"/>
          <p:nvPr/>
        </p:nvPicPr>
        <p:blipFill rotWithShape="1">
          <a:blip r:embed="rId4">
            <a:alphaModFix/>
          </a:blip>
          <a:srcRect/>
          <a:stretch/>
        </p:blipFill>
        <p:spPr>
          <a:xfrm>
            <a:off x="53975" y="153988"/>
            <a:ext cx="3059113" cy="890587"/>
          </a:xfrm>
          <a:prstGeom prst="rect">
            <a:avLst/>
          </a:prstGeom>
          <a:noFill/>
          <a:ln>
            <a:noFill/>
          </a:ln>
        </p:spPr>
      </p:pic>
      <p:pic>
        <p:nvPicPr>
          <p:cNvPr id="18" name="Google Shape;18;p4" descr="pie de pagina espe.jpg"/>
          <p:cNvPicPr preferRelativeResize="0"/>
          <p:nvPr/>
        </p:nvPicPr>
        <p:blipFill rotWithShape="1">
          <a:blip r:embed="rId5">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9" name="Google Shape;49;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0" name="Google Shape;50;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3" name="Google Shape;53;p1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6" name="Google Shape;56;p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8" name="Google Shape;28;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9" name="Google Shape;29;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2" name="Google Shape;3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3" name="Google Shape;3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4" name="Google Shape;3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5" name="Google Shape;3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38"/>
        <p:cNvGrpSpPr/>
        <p:nvPr/>
      </p:nvGrpSpPr>
      <p:grpSpPr>
        <a:xfrm>
          <a:off x="0" y="0"/>
          <a:ext cx="0" cy="0"/>
          <a:chOff x="0" y="0"/>
          <a:chExt cx="0" cy="0"/>
        </a:xfrm>
      </p:grpSpPr>
      <p:sp>
        <p:nvSpPr>
          <p:cNvPr id="39" name="Google Shape;39;p11"/>
          <p:cNvSpPr/>
          <p:nvPr/>
        </p:nvSpPr>
        <p:spPr>
          <a:xfrm>
            <a:off x="357188" y="1428750"/>
            <a:ext cx="2286000" cy="1981200"/>
          </a:xfrm>
          <a:prstGeom prst="rightArrowCallout">
            <a:avLst>
              <a:gd name="adj1" fmla="val 25000"/>
              <a:gd name="adj2" fmla="val 25000"/>
              <a:gd name="adj3" fmla="val 19231"/>
              <a:gd name="adj4" fmla="val 6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Open Sans"/>
              <a:ea typeface="Open Sans"/>
              <a:cs typeface="Open Sans"/>
              <a:sym typeface="Open Sans"/>
            </a:endParaRPr>
          </a:p>
          <a:p>
            <a:pPr marL="0" marR="0" lvl="0" indent="0" algn="ctr" rtl="0">
              <a:spcBef>
                <a:spcPts val="0"/>
              </a:spcBef>
              <a:spcAft>
                <a:spcPts val="0"/>
              </a:spcAft>
              <a:buNone/>
            </a:pPr>
            <a:endParaRPr sz="1400" b="1">
              <a:solidFill>
                <a:schemeClr val="dk1"/>
              </a:solidFill>
              <a:latin typeface="Open Sans"/>
              <a:ea typeface="Open Sans"/>
              <a:cs typeface="Open Sans"/>
              <a:sym typeface="Open Sans"/>
            </a:endParaRPr>
          </a:p>
        </p:txBody>
      </p:sp>
      <p:sp>
        <p:nvSpPr>
          <p:cNvPr id="40" name="Google Shape;40;p11"/>
          <p:cNvSpPr/>
          <p:nvPr/>
        </p:nvSpPr>
        <p:spPr>
          <a:xfrm>
            <a:off x="4786313" y="4305306"/>
            <a:ext cx="1714500" cy="571500"/>
          </a:xfrm>
          <a:prstGeom prst="downArrowCallout">
            <a:avLst>
              <a:gd name="adj1" fmla="val 59091"/>
              <a:gd name="adj2" fmla="val 59091"/>
              <a:gd name="adj3" fmla="val 16667"/>
              <a:gd name="adj4" fmla="val 6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Open Sans"/>
              <a:ea typeface="Open Sans"/>
              <a:cs typeface="Open Sans"/>
              <a:sym typeface="Open Sans"/>
            </a:endParaRPr>
          </a:p>
          <a:p>
            <a:pPr marL="0" marR="0" lvl="0" indent="0" algn="ctr" rtl="0">
              <a:spcBef>
                <a:spcPts val="0"/>
              </a:spcBef>
              <a:spcAft>
                <a:spcPts val="0"/>
              </a:spcAft>
              <a:buNone/>
            </a:pPr>
            <a:r>
              <a:rPr lang="es-ES" sz="1400" b="1">
                <a:solidFill>
                  <a:schemeClr val="dk1"/>
                </a:solidFill>
                <a:latin typeface="Open Sans"/>
                <a:ea typeface="Open Sans"/>
                <a:cs typeface="Open Sans"/>
                <a:sym typeface="Open Sans"/>
              </a:rPr>
              <a:t>PRODUCTOS</a:t>
            </a:r>
            <a:endParaRPr/>
          </a:p>
          <a:p>
            <a:pPr marL="0" marR="0" lvl="0" indent="0" algn="ctr" rtl="0">
              <a:spcBef>
                <a:spcPts val="0"/>
              </a:spcBef>
              <a:spcAft>
                <a:spcPts val="0"/>
              </a:spcAft>
              <a:buNone/>
            </a:pPr>
            <a:endParaRPr sz="1400" b="1">
              <a:solidFill>
                <a:schemeClr val="dk1"/>
              </a:solidFill>
              <a:latin typeface="Open Sans"/>
              <a:ea typeface="Open Sans"/>
              <a:cs typeface="Open Sans"/>
              <a:sym typeface="Open Sans"/>
            </a:endParaRPr>
          </a:p>
        </p:txBody>
      </p:sp>
      <p:sp>
        <p:nvSpPr>
          <p:cNvPr id="41" name="Google Shape;41;p11"/>
          <p:cNvSpPr/>
          <p:nvPr/>
        </p:nvSpPr>
        <p:spPr>
          <a:xfrm>
            <a:off x="2714625" y="5000625"/>
            <a:ext cx="5638800" cy="885825"/>
          </a:xfrm>
          <a:prstGeom prst="bevel">
            <a:avLst>
              <a:gd name="adj" fmla="val 12500"/>
            </a:avLst>
          </a:prstGeom>
          <a:gradFill>
            <a:gsLst>
              <a:gs pos="0">
                <a:srgbClr val="19197B"/>
              </a:gs>
              <a:gs pos="80000">
                <a:srgbClr val="2222A2"/>
              </a:gs>
              <a:gs pos="100000">
                <a:srgbClr val="1F1FA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Open Sans"/>
              <a:ea typeface="Open Sans"/>
              <a:cs typeface="Open Sans"/>
              <a:sym typeface="Open Sans"/>
            </a:endParaRPr>
          </a:p>
        </p:txBody>
      </p:sp>
      <p:sp>
        <p:nvSpPr>
          <p:cNvPr id="42" name="Google Shape;42;p11"/>
          <p:cNvSpPr/>
          <p:nvPr/>
        </p:nvSpPr>
        <p:spPr>
          <a:xfrm>
            <a:off x="2857488" y="785794"/>
            <a:ext cx="5572164" cy="3357586"/>
          </a:xfrm>
          <a:prstGeom prst="rect">
            <a:avLst/>
          </a:prstGeom>
          <a:gradFill>
            <a:gsLst>
              <a:gs pos="0">
                <a:srgbClr val="BBBBBB"/>
              </a:gs>
              <a:gs pos="80000">
                <a:srgbClr val="F6F6F6"/>
              </a:gs>
              <a:gs pos="100000">
                <a:srgbClr val="F7F7F7"/>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Clr>
                <a:schemeClr val="lt1"/>
              </a:buClr>
              <a:buSzPts val="1600"/>
              <a:buFont typeface="Noto Sans Symbols"/>
              <a:buNone/>
            </a:pPr>
            <a:endParaRPr sz="1600" b="1">
              <a:solidFill>
                <a:schemeClr val="dk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5" name="Google Shape;45;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6" name="Google Shape;46;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 name="Google Shape;7;p3"/>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8" name="Google Shape;8;p3"/>
          <p:cNvCxnSpPr/>
          <p:nvPr/>
        </p:nvCxnSpPr>
        <p:spPr>
          <a:xfrm>
            <a:off x="25400" y="6235700"/>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9" name="Google Shape;9;p3"/>
          <p:cNvCxnSpPr/>
          <p:nvPr/>
        </p:nvCxnSpPr>
        <p:spPr>
          <a:xfrm>
            <a:off x="25400" y="62833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0" name="Google Shape;10;p3" descr="LOGO-OFICIAL-transparente"/>
          <p:cNvPicPr preferRelativeResize="0"/>
          <p:nvPr/>
        </p:nvPicPr>
        <p:blipFill rotWithShape="1">
          <a:blip r:embed="rId14">
            <a:alphaModFix/>
          </a:blip>
          <a:srcRect/>
          <a:stretch/>
        </p:blipFill>
        <p:spPr>
          <a:xfrm>
            <a:off x="6443663" y="5876925"/>
            <a:ext cx="2700337" cy="7858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grocohano@espe.edu.e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ldsilva1@espe.edu.e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p:nvPr/>
        </p:nvSpPr>
        <p:spPr>
          <a:xfrm>
            <a:off x="1428750" y="1644650"/>
            <a:ext cx="7286700" cy="1497000"/>
          </a:xfrm>
          <a:prstGeom prst="rect">
            <a:avLst/>
          </a:prstGeom>
          <a:solidFill>
            <a:srgbClr val="CCFF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300" b="1" dirty="0">
                <a:latin typeface="Calibri"/>
                <a:ea typeface="Calibri"/>
                <a:cs typeface="Calibri"/>
                <a:sym typeface="Calibri"/>
              </a:rPr>
              <a:t>Detección de Vulnerabilidades en el </a:t>
            </a:r>
            <a:endParaRPr sz="2300" b="1" dirty="0">
              <a:latin typeface="Calibri"/>
              <a:ea typeface="Calibri"/>
              <a:cs typeface="Calibri"/>
              <a:sym typeface="Calibri"/>
            </a:endParaRPr>
          </a:p>
          <a:p>
            <a:pPr marL="0" marR="0" lvl="0" indent="0" algn="ctr" rtl="0">
              <a:spcBef>
                <a:spcPts val="0"/>
              </a:spcBef>
              <a:spcAft>
                <a:spcPts val="0"/>
              </a:spcAft>
              <a:buNone/>
            </a:pPr>
            <a:r>
              <a:rPr lang="es-ES" sz="2300" b="1" dirty="0">
                <a:latin typeface="Calibri"/>
                <a:ea typeface="Calibri"/>
                <a:cs typeface="Calibri"/>
                <a:sym typeface="Calibri"/>
              </a:rPr>
              <a:t>Comportamiento de las Personas para Evitar que sean Víctimas de Ataques de Ingeniería Social</a:t>
            </a:r>
            <a:endParaRPr sz="2300" b="1" dirty="0">
              <a:latin typeface="Calibri"/>
              <a:ea typeface="Calibri"/>
              <a:cs typeface="Calibri"/>
              <a:sym typeface="Calibri"/>
            </a:endParaRPr>
          </a:p>
          <a:p>
            <a:pPr marL="0" marR="0" lvl="0" indent="0" algn="ctr" rtl="0">
              <a:spcBef>
                <a:spcPts val="0"/>
              </a:spcBef>
              <a:spcAft>
                <a:spcPts val="0"/>
              </a:spcAft>
              <a:buNone/>
            </a:pPr>
            <a:endParaRPr sz="2300" b="1" dirty="0">
              <a:latin typeface="Calibri"/>
              <a:ea typeface="Calibri"/>
              <a:cs typeface="Calibri"/>
              <a:sym typeface="Calibri"/>
            </a:endParaRPr>
          </a:p>
        </p:txBody>
      </p:sp>
      <p:sp>
        <p:nvSpPr>
          <p:cNvPr id="62" name="Google Shape;62;p1"/>
          <p:cNvSpPr txBox="1"/>
          <p:nvPr/>
        </p:nvSpPr>
        <p:spPr>
          <a:xfrm>
            <a:off x="1476375" y="3573463"/>
            <a:ext cx="7286625" cy="1584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000" b="1" dirty="0">
                <a:latin typeface="Calibri"/>
                <a:ea typeface="Calibri"/>
                <a:cs typeface="Calibri"/>
                <a:sym typeface="Calibri"/>
              </a:rPr>
              <a:t>Departamento de Ciencias de la Computación </a:t>
            </a:r>
            <a:endParaRPr sz="2000" b="1"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r>
              <a:rPr lang="es-ES" sz="2000" b="1" dirty="0">
                <a:latin typeface="Calibri"/>
                <a:ea typeface="Calibri"/>
                <a:cs typeface="Calibri"/>
                <a:sym typeface="Calibri"/>
              </a:rPr>
              <a:t>Ingeniería en Tecnologías de la Información </a:t>
            </a:r>
            <a:endParaRPr sz="2000" b="1"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r>
              <a:rPr lang="es-ES" sz="2000" b="1" i="0" u="none" strike="noStrike" cap="none" dirty="0">
                <a:solidFill>
                  <a:srgbClr val="000000"/>
                </a:solidFill>
                <a:latin typeface="Calibri"/>
                <a:ea typeface="Calibri"/>
                <a:cs typeface="Calibri"/>
                <a:sym typeface="Calibri"/>
              </a:rPr>
              <a:t>Ronny </a:t>
            </a:r>
            <a:r>
              <a:rPr lang="es-ES" sz="2000" b="1" i="0" u="none" strike="noStrike" cap="none" dirty="0" err="1">
                <a:solidFill>
                  <a:srgbClr val="000000"/>
                </a:solidFill>
                <a:latin typeface="Calibri"/>
                <a:ea typeface="Calibri"/>
                <a:cs typeface="Calibri"/>
                <a:sym typeface="Calibri"/>
              </a:rPr>
              <a:t>Ro</a:t>
            </a:r>
            <a:r>
              <a:rPr lang="es-ES" sz="2000" b="1" dirty="0" err="1">
                <a:latin typeface="Calibri"/>
                <a:ea typeface="Calibri"/>
                <a:cs typeface="Calibri"/>
                <a:sym typeface="Calibri"/>
              </a:rPr>
              <a:t>cohano</a:t>
            </a:r>
            <a:r>
              <a:rPr lang="es-ES" sz="2000" b="1" dirty="0">
                <a:latin typeface="Calibri"/>
                <a:ea typeface="Calibri"/>
                <a:cs typeface="Calibri"/>
                <a:sym typeface="Calibri"/>
              </a:rPr>
              <a:t>, Luis Silva, Eduardo Benavides</a:t>
            </a:r>
            <a:endParaRPr sz="20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154d42a55_0_68"/>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38" name="Google Shape;138;ge154d42a55_0_68"/>
          <p:cNvSpPr txBox="1"/>
          <p:nvPr/>
        </p:nvSpPr>
        <p:spPr>
          <a:xfrm>
            <a:off x="619075" y="1308021"/>
            <a:ext cx="8280600" cy="43554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None/>
            </a:pPr>
            <a:endParaRPr sz="1600"/>
          </a:p>
          <a:p>
            <a:pPr marL="0" marR="0" lvl="0" indent="457200" algn="l" rtl="0">
              <a:lnSpc>
                <a:spcPct val="115000"/>
              </a:lnSpc>
              <a:spcBef>
                <a:spcPts val="0"/>
              </a:spcBef>
              <a:spcAft>
                <a:spcPts val="0"/>
              </a:spcAft>
              <a:buNone/>
            </a:pPr>
            <a:r>
              <a:rPr lang="es-ES" sz="1600"/>
              <a:t>La encuesta constó de un total 65 preguntas las cuales se agruparon en 5 secciones principales: </a:t>
            </a:r>
            <a:endParaRPr sz="1600"/>
          </a:p>
          <a:p>
            <a:pPr marL="0" marR="0" lvl="0" indent="457200" algn="l" rtl="0">
              <a:lnSpc>
                <a:spcPct val="115000"/>
              </a:lnSpc>
              <a:spcBef>
                <a:spcPts val="0"/>
              </a:spcBef>
              <a:spcAft>
                <a:spcPts val="0"/>
              </a:spcAft>
              <a:buNone/>
            </a:pPr>
            <a:r>
              <a:rPr lang="es-ES" sz="1600">
                <a:solidFill>
                  <a:schemeClr val="accent6"/>
                </a:solidFill>
              </a:rPr>
              <a:t>1.- Perfil de Usuario</a:t>
            </a:r>
            <a:endParaRPr sz="1600">
              <a:solidFill>
                <a:schemeClr val="accent6"/>
              </a:solidFill>
            </a:endParaRPr>
          </a:p>
          <a:p>
            <a:pPr marL="0" marR="0" lvl="0" indent="0" algn="l" rtl="0">
              <a:lnSpc>
                <a:spcPct val="115000"/>
              </a:lnSpc>
              <a:spcBef>
                <a:spcPts val="0"/>
              </a:spcBef>
              <a:spcAft>
                <a:spcPts val="0"/>
              </a:spcAft>
              <a:buNone/>
            </a:pPr>
            <a:r>
              <a:rPr lang="es-ES" sz="1600">
                <a:solidFill>
                  <a:schemeClr val="accent6"/>
                </a:solidFill>
              </a:rPr>
              <a:t>	</a:t>
            </a:r>
            <a:endParaRPr sz="1600">
              <a:solidFill>
                <a:schemeClr val="accent6"/>
              </a:solidFill>
            </a:endParaRPr>
          </a:p>
          <a:p>
            <a:pPr marL="0" marR="0" lvl="0" indent="457200" algn="l" rtl="0">
              <a:lnSpc>
                <a:spcPct val="115000"/>
              </a:lnSpc>
              <a:spcBef>
                <a:spcPts val="0"/>
              </a:spcBef>
              <a:spcAft>
                <a:spcPts val="0"/>
              </a:spcAft>
              <a:buClr>
                <a:schemeClr val="dk1"/>
              </a:buClr>
              <a:buSzPts val="1100"/>
              <a:buFont typeface="Arial"/>
              <a:buNone/>
            </a:pPr>
            <a:endParaRPr sz="1600">
              <a:solidFill>
                <a:schemeClr val="accent6"/>
              </a:solidFill>
            </a:endParaRPr>
          </a:p>
          <a:p>
            <a:pPr marL="0" marR="0" lvl="0" indent="457200" algn="l" rtl="0">
              <a:lnSpc>
                <a:spcPct val="115000"/>
              </a:lnSpc>
              <a:spcBef>
                <a:spcPts val="0"/>
              </a:spcBef>
              <a:spcAft>
                <a:spcPts val="0"/>
              </a:spcAft>
              <a:buNone/>
            </a:pPr>
            <a:endParaRPr sz="1600">
              <a:solidFill>
                <a:schemeClr val="accent6"/>
              </a:solidFill>
            </a:endParaRPr>
          </a:p>
          <a:p>
            <a:pPr marL="457200" marR="0" lvl="0" indent="0" algn="l" rtl="0">
              <a:lnSpc>
                <a:spcPct val="100000"/>
              </a:lnSpc>
              <a:spcBef>
                <a:spcPts val="0"/>
              </a:spcBef>
              <a:spcAft>
                <a:spcPts val="0"/>
              </a:spcAft>
              <a:buNone/>
            </a:pPr>
            <a:endParaRPr sz="1600">
              <a:solidFill>
                <a:schemeClr val="accent6"/>
              </a:solidFill>
            </a:endParaRPr>
          </a:p>
          <a:p>
            <a:pPr marL="91440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39" name="Google Shape;139;ge154d42a55_0_68"/>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40" name="Google Shape;140;ge154d42a55_0_68"/>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41" name="Google Shape;141;ge154d42a55_0_68"/>
          <p:cNvGraphicFramePr/>
          <p:nvPr/>
        </p:nvGraphicFramePr>
        <p:xfrm>
          <a:off x="1577350" y="2506975"/>
          <a:ext cx="5989300" cy="3243310"/>
        </p:xfrm>
        <a:graphic>
          <a:graphicData uri="http://schemas.openxmlformats.org/drawingml/2006/table">
            <a:tbl>
              <a:tblPr>
                <a:noFill/>
                <a:tableStyleId>{950706DF-6107-4C57-8784-3332506CF743}</a:tableStyleId>
              </a:tblPr>
              <a:tblGrid>
                <a:gridCol w="5989300">
                  <a:extLst>
                    <a:ext uri="{9D8B030D-6E8A-4147-A177-3AD203B41FA5}">
                      <a16:colId xmlns:a16="http://schemas.microsoft.com/office/drawing/2014/main" val="20000"/>
                    </a:ext>
                  </a:extLst>
                </a:gridCol>
              </a:tblGrid>
              <a:tr h="396200">
                <a:tc>
                  <a:txBody>
                    <a:bodyPr/>
                    <a:lstStyle/>
                    <a:p>
                      <a:pPr marL="0" lvl="0" indent="0" algn="ctr" rtl="0">
                        <a:lnSpc>
                          <a:spcPct val="150000"/>
                        </a:lnSpc>
                        <a:spcBef>
                          <a:spcPts val="1200"/>
                        </a:spcBef>
                        <a:spcAft>
                          <a:spcPts val="0"/>
                        </a:spcAft>
                        <a:buNone/>
                      </a:pPr>
                      <a:r>
                        <a:rPr lang="es-ES" b="1"/>
                        <a:t>Preguntas  </a:t>
                      </a:r>
                      <a:endParaRPr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lnSpc>
                          <a:spcPct val="150000"/>
                        </a:lnSpc>
                        <a:spcBef>
                          <a:spcPts val="1200"/>
                        </a:spcBef>
                        <a:spcAft>
                          <a:spcPts val="0"/>
                        </a:spcAft>
                        <a:buNone/>
                      </a:pPr>
                      <a:r>
                        <a:rPr lang="es-ES"/>
                        <a:t>Seleccione su rango de edad</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lnSpc>
                          <a:spcPct val="150000"/>
                        </a:lnSpc>
                        <a:spcBef>
                          <a:spcPts val="1200"/>
                        </a:spcBef>
                        <a:spcAft>
                          <a:spcPts val="0"/>
                        </a:spcAft>
                        <a:buNone/>
                      </a:pPr>
                      <a:r>
                        <a:rPr lang="es-ES"/>
                        <a:t>Seleccione su género</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lnSpc>
                          <a:spcPct val="150000"/>
                        </a:lnSpc>
                        <a:spcBef>
                          <a:spcPts val="1200"/>
                        </a:spcBef>
                        <a:spcAft>
                          <a:spcPts val="0"/>
                        </a:spcAft>
                        <a:buNone/>
                      </a:pPr>
                      <a:r>
                        <a:rPr lang="es-ES"/>
                        <a:t>Elija su provincia de residencia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lnSpc>
                          <a:spcPct val="150000"/>
                        </a:lnSpc>
                        <a:spcBef>
                          <a:spcPts val="1200"/>
                        </a:spcBef>
                        <a:spcAft>
                          <a:spcPts val="0"/>
                        </a:spcAft>
                        <a:buNone/>
                      </a:pPr>
                      <a:r>
                        <a:rPr lang="es-ES"/>
                        <a:t>¿Alguna vez ha tenido formación o experiencia en Seguridad en Internet?</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lnSpc>
                          <a:spcPct val="150000"/>
                        </a:lnSpc>
                        <a:spcBef>
                          <a:spcPts val="1200"/>
                        </a:spcBef>
                        <a:spcAft>
                          <a:spcPts val="0"/>
                        </a:spcAft>
                        <a:buNone/>
                      </a:pPr>
                      <a:r>
                        <a:rPr lang="es-ES"/>
                        <a:t>Tiempo medio de uso de Internet</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l" rtl="0">
                        <a:lnSpc>
                          <a:spcPct val="150000"/>
                        </a:lnSpc>
                        <a:spcBef>
                          <a:spcPts val="1200"/>
                        </a:spcBef>
                        <a:spcAft>
                          <a:spcPts val="0"/>
                        </a:spcAft>
                        <a:buNone/>
                      </a:pPr>
                      <a:r>
                        <a:rPr lang="es-ES"/>
                        <a:t>Escoja su ocupación</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ee155ecd36_0_0"/>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47" name="Google Shape;147;gee155ecd36_0_0"/>
          <p:cNvSpPr txBox="1"/>
          <p:nvPr/>
        </p:nvSpPr>
        <p:spPr>
          <a:xfrm>
            <a:off x="539527" y="1412758"/>
            <a:ext cx="8280600" cy="43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a:solidFill>
                <a:schemeClr val="accent6"/>
              </a:solidFill>
            </a:endParaRPr>
          </a:p>
          <a:p>
            <a:pPr marL="457200" marR="0" lvl="0" indent="457200" algn="l" rtl="0">
              <a:lnSpc>
                <a:spcPct val="100000"/>
              </a:lnSpc>
              <a:spcBef>
                <a:spcPts val="0"/>
              </a:spcBef>
              <a:spcAft>
                <a:spcPts val="0"/>
              </a:spcAft>
              <a:buNone/>
            </a:pPr>
            <a:r>
              <a:rPr lang="es-ES" sz="1600">
                <a:solidFill>
                  <a:schemeClr val="accent6"/>
                </a:solidFill>
              </a:rPr>
              <a:t>2.- Escala de Comportamiento de Riesgo (RBS)</a:t>
            </a: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48" name="Google Shape;148;gee155ecd36_0_0"/>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49" name="Google Shape;149;gee155ecd36_0_0"/>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50" name="Google Shape;150;gee155ecd36_0_0"/>
          <p:cNvGraphicFramePr/>
          <p:nvPr/>
        </p:nvGraphicFramePr>
        <p:xfrm>
          <a:off x="1139875" y="2321575"/>
          <a:ext cx="7239000" cy="2898040"/>
        </p:xfrm>
        <a:graphic>
          <a:graphicData uri="http://schemas.openxmlformats.org/drawingml/2006/table">
            <a:tbl>
              <a:tblPr>
                <a:noFill/>
                <a:tableStyleId>{950706DF-6107-4C57-8784-3332506CF743}</a:tableStyleId>
              </a:tblPr>
              <a:tblGrid>
                <a:gridCol w="7239000">
                  <a:extLst>
                    <a:ext uri="{9D8B030D-6E8A-4147-A177-3AD203B41FA5}">
                      <a16:colId xmlns:a16="http://schemas.microsoft.com/office/drawing/2014/main" val="20000"/>
                    </a:ext>
                  </a:extLst>
                </a:gridCol>
              </a:tblGrid>
              <a:tr h="443225">
                <a:tc>
                  <a:txBody>
                    <a:bodyPr/>
                    <a:lstStyle/>
                    <a:p>
                      <a:pPr marL="0" lvl="0" indent="0" algn="ctr" rtl="0">
                        <a:spcBef>
                          <a:spcPts val="0"/>
                        </a:spcBef>
                        <a:spcAft>
                          <a:spcPts val="0"/>
                        </a:spcAft>
                        <a:buNone/>
                      </a:pPr>
                      <a:r>
                        <a:rPr lang="es-ES" sz="1600" b="1">
                          <a:solidFill>
                            <a:schemeClr val="dk1"/>
                          </a:solidFill>
                        </a:rPr>
                        <a:t>Preguntas</a:t>
                      </a:r>
                      <a:endParaRPr sz="16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3225">
                <a:tc>
                  <a:txBody>
                    <a:bodyPr/>
                    <a:lstStyle/>
                    <a:p>
                      <a:pPr marL="0" lvl="0" indent="0" algn="l" rtl="0">
                        <a:spcBef>
                          <a:spcPts val="0"/>
                        </a:spcBef>
                        <a:spcAft>
                          <a:spcPts val="0"/>
                        </a:spcAft>
                        <a:buNone/>
                      </a:pPr>
                      <a:r>
                        <a:rPr lang="es-ES" sz="1600">
                          <a:solidFill>
                            <a:schemeClr val="dk1"/>
                          </a:solidFill>
                        </a:rPr>
                        <a:t>¿Usted usa WhatsApp, Telegram, Messenger o programas de chat similares?</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3225">
                <a:tc>
                  <a:txBody>
                    <a:bodyPr/>
                    <a:lstStyle/>
                    <a:p>
                      <a:pPr marL="0" lvl="0" indent="0" algn="l" rtl="0">
                        <a:spcBef>
                          <a:spcPts val="0"/>
                        </a:spcBef>
                        <a:spcAft>
                          <a:spcPts val="0"/>
                        </a:spcAft>
                        <a:buNone/>
                      </a:pPr>
                      <a:r>
                        <a:rPr lang="es-ES" sz="1600">
                          <a:solidFill>
                            <a:schemeClr val="dk1"/>
                          </a:solidFill>
                        </a:rPr>
                        <a:t>¿Usted utiliza su dirección de correo electrónico Corporativo o Institucional para sus negocios personales?</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3225">
                <a:tc>
                  <a:txBody>
                    <a:bodyPr/>
                    <a:lstStyle/>
                    <a:p>
                      <a:pPr marL="0" lvl="0" indent="0" algn="l" rtl="0">
                        <a:spcBef>
                          <a:spcPts val="0"/>
                        </a:spcBef>
                        <a:spcAft>
                          <a:spcPts val="0"/>
                        </a:spcAft>
                        <a:buNone/>
                      </a:pPr>
                      <a:r>
                        <a:rPr lang="es-ES" sz="1600"/>
                        <a:t>¿Usted utiliza la banca en línea en lugares donde hay acceso a Internet público?</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3225">
                <a:tc>
                  <a:txBody>
                    <a:bodyPr/>
                    <a:lstStyle/>
                    <a:p>
                      <a:pPr marL="0" lvl="0" indent="0" algn="l" rtl="0">
                        <a:spcBef>
                          <a:spcPts val="0"/>
                        </a:spcBef>
                        <a:spcAft>
                          <a:spcPts val="0"/>
                        </a:spcAft>
                        <a:buNone/>
                      </a:pPr>
                      <a:r>
                        <a:rPr lang="es-ES" sz="1600"/>
                        <a:t>¿Usted abre correos electrónicos de extraños o descarga los archivos adjuntos de esos correos?</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e155ecd36_0_10"/>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56" name="Google Shape;156;gee155ecd36_0_10"/>
          <p:cNvSpPr txBox="1"/>
          <p:nvPr/>
        </p:nvSpPr>
        <p:spPr>
          <a:xfrm>
            <a:off x="539527" y="1412758"/>
            <a:ext cx="8280600" cy="43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a:solidFill>
                <a:schemeClr val="accent6"/>
              </a:solidFill>
            </a:endParaRPr>
          </a:p>
          <a:p>
            <a:pPr marL="914400" marR="0" lvl="0" indent="0" algn="l" rtl="0">
              <a:lnSpc>
                <a:spcPct val="100000"/>
              </a:lnSpc>
              <a:spcBef>
                <a:spcPts val="0"/>
              </a:spcBef>
              <a:spcAft>
                <a:spcPts val="0"/>
              </a:spcAft>
              <a:buNone/>
            </a:pPr>
            <a:r>
              <a:rPr lang="es-ES" sz="1600">
                <a:solidFill>
                  <a:schemeClr val="accent6"/>
                </a:solidFill>
              </a:rPr>
              <a:t>3.- Escala de Comportamiento Conservador (CBS) </a:t>
            </a:r>
            <a:endParaRPr sz="1600">
              <a:solidFill>
                <a:schemeClr val="accent6"/>
              </a:solidFill>
            </a:endParaRPr>
          </a:p>
          <a:p>
            <a:pPr marL="91440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57" name="Google Shape;157;gee155ecd36_0_10"/>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58" name="Google Shape;158;gee155ecd36_0_10"/>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59" name="Google Shape;159;gee155ecd36_0_10"/>
          <p:cNvGraphicFramePr/>
          <p:nvPr/>
        </p:nvGraphicFramePr>
        <p:xfrm>
          <a:off x="1139875" y="2321575"/>
          <a:ext cx="7239000" cy="2898040"/>
        </p:xfrm>
        <a:graphic>
          <a:graphicData uri="http://schemas.openxmlformats.org/drawingml/2006/table">
            <a:tbl>
              <a:tblPr>
                <a:noFill/>
                <a:tableStyleId>{950706DF-6107-4C57-8784-3332506CF743}</a:tableStyleId>
              </a:tblPr>
              <a:tblGrid>
                <a:gridCol w="7239000">
                  <a:extLst>
                    <a:ext uri="{9D8B030D-6E8A-4147-A177-3AD203B41FA5}">
                      <a16:colId xmlns:a16="http://schemas.microsoft.com/office/drawing/2014/main" val="20000"/>
                    </a:ext>
                  </a:extLst>
                </a:gridCol>
              </a:tblGrid>
              <a:tr h="443225">
                <a:tc>
                  <a:txBody>
                    <a:bodyPr/>
                    <a:lstStyle/>
                    <a:p>
                      <a:pPr marL="0" lvl="0" indent="0" algn="ctr" rtl="0">
                        <a:spcBef>
                          <a:spcPts val="0"/>
                        </a:spcBef>
                        <a:spcAft>
                          <a:spcPts val="0"/>
                        </a:spcAft>
                        <a:buNone/>
                      </a:pPr>
                      <a:r>
                        <a:rPr lang="es-ES" sz="1600" b="1">
                          <a:solidFill>
                            <a:schemeClr val="dk1"/>
                          </a:solidFill>
                        </a:rPr>
                        <a:t>Preguntas</a:t>
                      </a:r>
                      <a:endParaRPr sz="16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3225">
                <a:tc>
                  <a:txBody>
                    <a:bodyPr/>
                    <a:lstStyle/>
                    <a:p>
                      <a:pPr marL="0" lvl="0" indent="0" algn="l" rtl="0">
                        <a:spcBef>
                          <a:spcPts val="0"/>
                        </a:spcBef>
                        <a:spcAft>
                          <a:spcPts val="0"/>
                        </a:spcAft>
                        <a:buNone/>
                      </a:pPr>
                      <a:r>
                        <a:rPr lang="es-ES" sz="1600">
                          <a:solidFill>
                            <a:schemeClr val="dk1"/>
                          </a:solidFill>
                        </a:rPr>
                        <a:t>¿Usted usa software original con licencia en su computadora?</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3225">
                <a:tc>
                  <a:txBody>
                    <a:bodyPr/>
                    <a:lstStyle/>
                    <a:p>
                      <a:pPr marL="0" lvl="0" indent="0" algn="l" rtl="0">
                        <a:spcBef>
                          <a:spcPts val="0"/>
                        </a:spcBef>
                        <a:spcAft>
                          <a:spcPts val="0"/>
                        </a:spcAft>
                        <a:buNone/>
                      </a:pPr>
                      <a:r>
                        <a:rPr lang="es-ES" sz="1600">
                          <a:solidFill>
                            <a:schemeClr val="dk1"/>
                          </a:solidFill>
                        </a:rPr>
                        <a:t>¿Usted elimina los archivos temporales de Internet y el historial de Internet antes de dejar un ordenador?</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3225">
                <a:tc>
                  <a:txBody>
                    <a:bodyPr/>
                    <a:lstStyle/>
                    <a:p>
                      <a:pPr marL="0" lvl="0" indent="0" algn="l" rtl="0">
                        <a:spcBef>
                          <a:spcPts val="0"/>
                        </a:spcBef>
                        <a:spcAft>
                          <a:spcPts val="0"/>
                        </a:spcAft>
                        <a:buNone/>
                      </a:pPr>
                      <a:r>
                        <a:rPr lang="es-ES" sz="1600"/>
                        <a:t>¿Usted presta atención a los sitios web que visita, verificando si estos tienen el candado de HTTPS en la barra de dirección?</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3225">
                <a:tc>
                  <a:txBody>
                    <a:bodyPr/>
                    <a:lstStyle/>
                    <a:p>
                      <a:pPr marL="0" lvl="0" indent="0" algn="l" rtl="0">
                        <a:spcBef>
                          <a:spcPts val="0"/>
                        </a:spcBef>
                        <a:spcAft>
                          <a:spcPts val="0"/>
                        </a:spcAft>
                        <a:buNone/>
                      </a:pPr>
                      <a:r>
                        <a:rPr lang="es-ES" sz="1600"/>
                        <a:t>¿Está usted consciente de que su información personal puede ser utilizada por otras personas de forma ilegal?</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e155ecd36_0_19"/>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65" name="Google Shape;165;gee155ecd36_0_19"/>
          <p:cNvSpPr txBox="1"/>
          <p:nvPr/>
        </p:nvSpPr>
        <p:spPr>
          <a:xfrm>
            <a:off x="539527" y="1412758"/>
            <a:ext cx="8280600" cy="43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a:solidFill>
                <a:schemeClr val="accent6"/>
              </a:solidFill>
            </a:endParaRPr>
          </a:p>
          <a:p>
            <a:pPr marL="914400" marR="0" lvl="0" indent="0" algn="l" rtl="0">
              <a:lnSpc>
                <a:spcPct val="100000"/>
              </a:lnSpc>
              <a:spcBef>
                <a:spcPts val="0"/>
              </a:spcBef>
              <a:spcAft>
                <a:spcPts val="0"/>
              </a:spcAft>
              <a:buNone/>
            </a:pPr>
            <a:r>
              <a:rPr lang="es-ES" sz="1600">
                <a:solidFill>
                  <a:schemeClr val="accent6"/>
                </a:solidFill>
              </a:rPr>
              <a:t>4.- Escala de Exposición a Ofensas (EOS) </a:t>
            </a: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66" name="Google Shape;166;gee155ecd36_0_19"/>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67" name="Google Shape;167;gee155ecd36_0_19"/>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68" name="Google Shape;168;gee155ecd36_0_19"/>
          <p:cNvGraphicFramePr/>
          <p:nvPr/>
        </p:nvGraphicFramePr>
        <p:xfrm>
          <a:off x="1139875" y="2321575"/>
          <a:ext cx="7239000" cy="3125345"/>
        </p:xfrm>
        <a:graphic>
          <a:graphicData uri="http://schemas.openxmlformats.org/drawingml/2006/table">
            <a:tbl>
              <a:tblPr>
                <a:noFill/>
                <a:tableStyleId>{950706DF-6107-4C57-8784-3332506CF743}</a:tableStyleId>
              </a:tblPr>
              <a:tblGrid>
                <a:gridCol w="7239000">
                  <a:extLst>
                    <a:ext uri="{9D8B030D-6E8A-4147-A177-3AD203B41FA5}">
                      <a16:colId xmlns:a16="http://schemas.microsoft.com/office/drawing/2014/main" val="20000"/>
                    </a:ext>
                  </a:extLst>
                </a:gridCol>
              </a:tblGrid>
              <a:tr h="443225">
                <a:tc>
                  <a:txBody>
                    <a:bodyPr/>
                    <a:lstStyle/>
                    <a:p>
                      <a:pPr marL="0" lvl="0" indent="0" algn="ctr" rtl="0">
                        <a:spcBef>
                          <a:spcPts val="0"/>
                        </a:spcBef>
                        <a:spcAft>
                          <a:spcPts val="0"/>
                        </a:spcAft>
                        <a:buNone/>
                      </a:pPr>
                      <a:r>
                        <a:rPr lang="es-ES" sz="1600" b="1">
                          <a:solidFill>
                            <a:schemeClr val="dk1"/>
                          </a:solidFill>
                        </a:rPr>
                        <a:t>Preguntas</a:t>
                      </a:r>
                      <a:endParaRPr sz="16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3225">
                <a:tc>
                  <a:txBody>
                    <a:bodyPr/>
                    <a:lstStyle/>
                    <a:p>
                      <a:pPr marL="0" lvl="0" indent="0" algn="l" rtl="0">
                        <a:spcBef>
                          <a:spcPts val="0"/>
                        </a:spcBef>
                        <a:spcAft>
                          <a:spcPts val="0"/>
                        </a:spcAft>
                        <a:buNone/>
                      </a:pPr>
                      <a:r>
                        <a:rPr lang="es-ES" sz="1600">
                          <a:solidFill>
                            <a:schemeClr val="dk1"/>
                          </a:solidFill>
                        </a:rPr>
                        <a:t>¿Usted ha experimentado pérdidas económicas como resultado de las compras en línea?</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3225">
                <a:tc>
                  <a:txBody>
                    <a:bodyPr/>
                    <a:lstStyle/>
                    <a:p>
                      <a:pPr marL="0" lvl="0" indent="0" algn="l" rtl="0">
                        <a:spcBef>
                          <a:spcPts val="0"/>
                        </a:spcBef>
                        <a:spcAft>
                          <a:spcPts val="0"/>
                        </a:spcAft>
                        <a:buNone/>
                      </a:pPr>
                      <a:r>
                        <a:rPr lang="es-ES" sz="1600">
                          <a:solidFill>
                            <a:schemeClr val="dk1"/>
                          </a:solidFill>
                        </a:rPr>
                        <a:t>¿Ha recibido usted alguna notificación de uso de su usuario y contraseña en Internet, sin su autorización?</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3225">
                <a:tc>
                  <a:txBody>
                    <a:bodyPr/>
                    <a:lstStyle/>
                    <a:p>
                      <a:pPr marL="0" lvl="0" indent="0" algn="l" rtl="0">
                        <a:spcBef>
                          <a:spcPts val="0"/>
                        </a:spcBef>
                        <a:spcAft>
                          <a:spcPts val="0"/>
                        </a:spcAft>
                        <a:buNone/>
                      </a:pPr>
                      <a:r>
                        <a:rPr lang="es-ES" sz="1600"/>
                        <a:t>¿Usted utiliza alguna entidad que preserve los datos de su tarjeta de crédito en las compras en línea, como por ejemplo PayPal?</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3225">
                <a:tc>
                  <a:txBody>
                    <a:bodyPr/>
                    <a:lstStyle/>
                    <a:p>
                      <a:pPr marL="0" lvl="0" indent="0" algn="l" rtl="0">
                        <a:spcBef>
                          <a:spcPts val="0"/>
                        </a:spcBef>
                        <a:spcAft>
                          <a:spcPts val="0"/>
                        </a:spcAft>
                        <a:buNone/>
                      </a:pPr>
                      <a:r>
                        <a:rPr lang="es-ES" sz="1600"/>
                        <a:t>¿Ha encontrado cuentas falsas que usen sus datos confidenciales o su perfil de usuario?</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a7adb367a_3_14"/>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74" name="Google Shape;174;gea7adb367a_3_14"/>
          <p:cNvSpPr txBox="1"/>
          <p:nvPr/>
        </p:nvSpPr>
        <p:spPr>
          <a:xfrm>
            <a:off x="539527" y="1412758"/>
            <a:ext cx="8280600" cy="43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a:solidFill>
                <a:schemeClr val="accent6"/>
              </a:solidFill>
            </a:endParaRPr>
          </a:p>
          <a:p>
            <a:pPr marL="914400" marR="0" lvl="0" indent="0" algn="l" rtl="0">
              <a:lnSpc>
                <a:spcPct val="100000"/>
              </a:lnSpc>
              <a:spcBef>
                <a:spcPts val="0"/>
              </a:spcBef>
              <a:spcAft>
                <a:spcPts val="0"/>
              </a:spcAft>
              <a:buNone/>
            </a:pPr>
            <a:r>
              <a:rPr lang="es-ES" sz="1600">
                <a:solidFill>
                  <a:schemeClr val="accent6"/>
                </a:solidFill>
              </a:rPr>
              <a:t>5.- Escala de Percepción del Riesgo (RPS)</a:t>
            </a: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75" name="Google Shape;175;gea7adb367a_3_14"/>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76" name="Google Shape;176;gea7adb367a_3_14"/>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77" name="Google Shape;177;gea7adb367a_3_14"/>
          <p:cNvGraphicFramePr/>
          <p:nvPr/>
        </p:nvGraphicFramePr>
        <p:xfrm>
          <a:off x="1139875" y="2321575"/>
          <a:ext cx="7239000" cy="2216125"/>
        </p:xfrm>
        <a:graphic>
          <a:graphicData uri="http://schemas.openxmlformats.org/drawingml/2006/table">
            <a:tbl>
              <a:tblPr>
                <a:noFill/>
                <a:tableStyleId>{950706DF-6107-4C57-8784-3332506CF743}</a:tableStyleId>
              </a:tblPr>
              <a:tblGrid>
                <a:gridCol w="7239000">
                  <a:extLst>
                    <a:ext uri="{9D8B030D-6E8A-4147-A177-3AD203B41FA5}">
                      <a16:colId xmlns:a16="http://schemas.microsoft.com/office/drawing/2014/main" val="20000"/>
                    </a:ext>
                  </a:extLst>
                </a:gridCol>
              </a:tblGrid>
              <a:tr h="443225">
                <a:tc>
                  <a:txBody>
                    <a:bodyPr/>
                    <a:lstStyle/>
                    <a:p>
                      <a:pPr marL="0" lvl="0" indent="0" algn="ctr" rtl="0">
                        <a:spcBef>
                          <a:spcPts val="0"/>
                        </a:spcBef>
                        <a:spcAft>
                          <a:spcPts val="0"/>
                        </a:spcAft>
                        <a:buNone/>
                      </a:pPr>
                      <a:r>
                        <a:rPr lang="es-ES" sz="1600" b="1">
                          <a:solidFill>
                            <a:schemeClr val="dk1"/>
                          </a:solidFill>
                        </a:rPr>
                        <a:t>Ítems</a:t>
                      </a:r>
                      <a:endParaRPr sz="16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3225">
                <a:tc>
                  <a:txBody>
                    <a:bodyPr/>
                    <a:lstStyle/>
                    <a:p>
                      <a:pPr marL="0" lvl="0" indent="0" algn="l" rtl="0">
                        <a:spcBef>
                          <a:spcPts val="0"/>
                        </a:spcBef>
                        <a:spcAft>
                          <a:spcPts val="0"/>
                        </a:spcAft>
                        <a:buNone/>
                      </a:pPr>
                      <a:r>
                        <a:rPr lang="es-ES" sz="1600">
                          <a:solidFill>
                            <a:schemeClr val="dk1"/>
                          </a:solidFill>
                        </a:rPr>
                        <a:t>Programas de intercambio de archivos (Google Drive, Dropbox, Mega, etc.)</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3225">
                <a:tc>
                  <a:txBody>
                    <a:bodyPr/>
                    <a:lstStyle/>
                    <a:p>
                      <a:pPr marL="0" lvl="0" indent="0" algn="l" rtl="0">
                        <a:spcBef>
                          <a:spcPts val="0"/>
                        </a:spcBef>
                        <a:spcAft>
                          <a:spcPts val="0"/>
                        </a:spcAft>
                        <a:buNone/>
                      </a:pPr>
                      <a:r>
                        <a:rPr lang="es-ES" sz="1600">
                          <a:solidFill>
                            <a:schemeClr val="dk1"/>
                          </a:solidFill>
                        </a:rPr>
                        <a:t>Programas de chat (WhatsApp, Telegram, Messenger.)</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3225">
                <a:tc>
                  <a:txBody>
                    <a:bodyPr/>
                    <a:lstStyle/>
                    <a:p>
                      <a:pPr marL="0" lvl="0" indent="0" algn="l" rtl="0">
                        <a:spcBef>
                          <a:spcPts val="0"/>
                        </a:spcBef>
                        <a:spcAft>
                          <a:spcPts val="0"/>
                        </a:spcAft>
                        <a:buNone/>
                      </a:pPr>
                      <a:r>
                        <a:rPr lang="es-ES" sz="1600"/>
                        <a:t>Descarga de materiales como música, fotos o películas sin pagar nada.</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3225">
                <a:tc>
                  <a:txBody>
                    <a:bodyPr/>
                    <a:lstStyle/>
                    <a:p>
                      <a:pPr marL="0" lvl="0" indent="0" algn="l" rtl="0">
                        <a:spcBef>
                          <a:spcPts val="0"/>
                        </a:spcBef>
                        <a:spcAft>
                          <a:spcPts val="0"/>
                        </a:spcAft>
                        <a:buNone/>
                      </a:pPr>
                      <a:r>
                        <a:rPr lang="es-ES" sz="1600"/>
                        <a:t>Compras en línea.</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ea7adb367a_3_26"/>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83" name="Google Shape;183;gea7adb367a_3_26"/>
          <p:cNvSpPr txBox="1"/>
          <p:nvPr/>
        </p:nvSpPr>
        <p:spPr>
          <a:xfrm>
            <a:off x="539527" y="1412758"/>
            <a:ext cx="8280600" cy="43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dirty="0">
              <a:solidFill>
                <a:schemeClr val="accent6"/>
              </a:solidFill>
            </a:endParaRPr>
          </a:p>
          <a:p>
            <a:pPr marL="457200" marR="0" lvl="0" indent="-330200" algn="l" rtl="0">
              <a:lnSpc>
                <a:spcPct val="100000"/>
              </a:lnSpc>
              <a:spcBef>
                <a:spcPts val="0"/>
              </a:spcBef>
              <a:spcAft>
                <a:spcPts val="0"/>
              </a:spcAft>
              <a:buClr>
                <a:schemeClr val="accent6"/>
              </a:buClr>
              <a:buSzPts val="1600"/>
              <a:buChar char="-"/>
            </a:pPr>
            <a:r>
              <a:rPr lang="es-ES" sz="1600" dirty="0">
                <a:solidFill>
                  <a:schemeClr val="accent6"/>
                </a:solidFill>
              </a:rPr>
              <a:t>Métodos para el Análisis de los datos </a:t>
            </a:r>
            <a:endParaRPr sz="1600" dirty="0">
              <a:solidFill>
                <a:schemeClr val="accent6"/>
              </a:solidFill>
            </a:endParaRPr>
          </a:p>
          <a:p>
            <a:pPr marL="457200" marR="0" lvl="0" indent="0" algn="l" rtl="0">
              <a:lnSpc>
                <a:spcPct val="100000"/>
              </a:lnSpc>
              <a:spcBef>
                <a:spcPts val="0"/>
              </a:spcBef>
              <a:spcAft>
                <a:spcPts val="0"/>
              </a:spcAft>
              <a:buNone/>
            </a:pPr>
            <a:endParaRPr sz="1600" dirty="0">
              <a:solidFill>
                <a:schemeClr val="dk1"/>
              </a:solidFill>
            </a:endParaRPr>
          </a:p>
          <a:p>
            <a:pPr marL="457200" marR="0" lvl="0" indent="0" algn="l" rtl="0">
              <a:lnSpc>
                <a:spcPct val="100000"/>
              </a:lnSpc>
              <a:spcBef>
                <a:spcPts val="0"/>
              </a:spcBef>
              <a:spcAft>
                <a:spcPts val="0"/>
              </a:spcAft>
              <a:buNone/>
            </a:pPr>
            <a:r>
              <a:rPr lang="es-ES" sz="1600" dirty="0">
                <a:solidFill>
                  <a:schemeClr val="dk1"/>
                </a:solidFill>
              </a:rPr>
              <a:t>El análisis de los datos se lo realizó al haber obtenido un total de 156 respuestas. Para ello, fue necesario analizar y comprender los valores obtenidos en cada variable, indicando si estos datos obtenidos cumplen con los objetivos planteados. Estos datos se analizan con la finalidad de contestar las hipótesis propuestas. Para el análisis de estos datos, se utilizó el programa Microsoft Excel 2016, que permitió desarrollar los análisis de varianza (ANOVA) y las pruebas Tukey.</a:t>
            </a:r>
            <a:endParaRPr sz="1600" dirty="0">
              <a:solidFill>
                <a:schemeClr val="dk1"/>
              </a:solidFill>
            </a:endParaRPr>
          </a:p>
          <a:p>
            <a:pPr marL="457200" marR="0" lvl="0" indent="0" algn="l" rtl="0">
              <a:lnSpc>
                <a:spcPct val="100000"/>
              </a:lnSpc>
              <a:spcBef>
                <a:spcPts val="0"/>
              </a:spcBef>
              <a:spcAft>
                <a:spcPts val="0"/>
              </a:spcAft>
              <a:buNone/>
            </a:pPr>
            <a:endParaRPr sz="1600" dirty="0">
              <a:solidFill>
                <a:schemeClr val="dk1"/>
              </a:solidFill>
            </a:endParaRPr>
          </a:p>
          <a:p>
            <a:pPr marL="457200" marR="0" lvl="0" indent="0" algn="l" rtl="0">
              <a:lnSpc>
                <a:spcPct val="100000"/>
              </a:lnSpc>
              <a:spcBef>
                <a:spcPts val="0"/>
              </a:spcBef>
              <a:spcAft>
                <a:spcPts val="0"/>
              </a:spcAft>
              <a:buNone/>
            </a:pPr>
            <a:r>
              <a:rPr lang="es-ES" sz="1600" dirty="0">
                <a:solidFill>
                  <a:schemeClr val="dk1"/>
                </a:solidFill>
              </a:rPr>
              <a:t>Para desarrollar el análisis ANOVA entre las escalas {RBS, CBS, EOS, RPS}, se hizo uso de un α = 0.05, de manera que si el valor de P menor al α, se rechaza la hipótesis nula y se acepta la hipótesis del investigador ya que existe una diferencia significativa en los datos analizados y para encontrar donde se genera esta diferencia se complementa el ANOVA con la prueba Tukey la cual mostrar los grupos donde se genere la diferencia de manera más precisa. </a:t>
            </a:r>
          </a:p>
          <a:p>
            <a:pPr marL="457200" marR="0" lvl="0" indent="0" algn="l" rtl="0">
              <a:lnSpc>
                <a:spcPct val="100000"/>
              </a:lnSpc>
              <a:spcBef>
                <a:spcPts val="0"/>
              </a:spcBef>
              <a:spcAft>
                <a:spcPts val="0"/>
              </a:spcAft>
              <a:buNone/>
            </a:pPr>
            <a:endParaRPr sz="1600" dirty="0">
              <a:solidFill>
                <a:schemeClr val="dk1"/>
              </a:solidFill>
            </a:endParaRPr>
          </a:p>
          <a:p>
            <a:pPr marL="457200"/>
            <a:r>
              <a:rPr lang="es-EC" sz="1600" dirty="0">
                <a:solidFill>
                  <a:srgbClr val="000000"/>
                </a:solidFill>
                <a:effectLst/>
                <a:latin typeface="+mn-lt"/>
                <a:ea typeface="Calibri" panose="020F0502020204030204" pitchFamily="34" charset="0"/>
                <a:cs typeface="Times New Roman" panose="02020603050405020304" pitchFamily="18" charset="0"/>
              </a:rPr>
              <a:t>Donde SS = Suma de cuadrados; DF = Grados de libertad; MS = Promedio de los cuadrados; F = Error; P = Probabilidad</a:t>
            </a:r>
            <a:endParaRPr lang="es-EC" sz="1600" dirty="0">
              <a:effectLst/>
              <a:latin typeface="+mn-lt"/>
              <a:ea typeface="Calibri" panose="020F0502020204030204" pitchFamily="34" charset="0"/>
              <a:cs typeface="Times New Roman" panose="02020603050405020304" pitchFamily="18" charset="0"/>
            </a:endParaRPr>
          </a:p>
          <a:p>
            <a:pPr marL="457200" marR="0" lvl="0" indent="0" algn="l" rtl="0">
              <a:lnSpc>
                <a:spcPct val="100000"/>
              </a:lnSpc>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r>
              <a:rPr lang="es-ES" sz="1900" dirty="0"/>
              <a:t> </a:t>
            </a:r>
            <a:endParaRPr sz="21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just" rtl="0">
              <a:spcBef>
                <a:spcPts val="0"/>
              </a:spcBef>
              <a:spcAft>
                <a:spcPts val="0"/>
              </a:spcAft>
              <a:buNone/>
            </a:pPr>
            <a:endParaRPr sz="1600" dirty="0">
              <a:solidFill>
                <a:schemeClr val="dk1"/>
              </a:solidFill>
              <a:latin typeface="Arial"/>
              <a:ea typeface="Arial"/>
              <a:cs typeface="Arial"/>
              <a:sym typeface="Arial"/>
            </a:endParaRPr>
          </a:p>
        </p:txBody>
      </p:sp>
      <p:sp>
        <p:nvSpPr>
          <p:cNvPr id="184" name="Google Shape;184;gea7adb367a_3_26"/>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85" name="Google Shape;185;gea7adb367a_3_26"/>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ea7adb367a_3_47"/>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Resultados y Discusión </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91" name="Google Shape;191;gea7adb367a_3_47"/>
          <p:cNvSpPr txBox="1"/>
          <p:nvPr/>
        </p:nvSpPr>
        <p:spPr>
          <a:xfrm>
            <a:off x="539525" y="1513850"/>
            <a:ext cx="8280600" cy="4291500"/>
          </a:xfrm>
          <a:prstGeom prst="rect">
            <a:avLst/>
          </a:prstGeom>
          <a:noFill/>
          <a:ln>
            <a:noFill/>
          </a:ln>
        </p:spPr>
        <p:txBody>
          <a:bodyPr spcFirstLastPara="1" wrap="square" lIns="91425" tIns="45700" rIns="91425" bIns="45700" anchor="t" anchorCtr="0">
            <a:noAutofit/>
          </a:bodyPr>
          <a:lstStyle/>
          <a:p>
            <a:pPr marL="457200" lvl="0" indent="-311150" algn="l" rtl="0">
              <a:lnSpc>
                <a:spcPct val="200000"/>
              </a:lnSpc>
              <a:spcBef>
                <a:spcPts val="1400"/>
              </a:spcBef>
              <a:spcAft>
                <a:spcPts val="0"/>
              </a:spcAft>
              <a:buClr>
                <a:schemeClr val="accent2"/>
              </a:buClr>
              <a:buSzPts val="1300"/>
              <a:buAutoNum type="arabicPeriod"/>
            </a:pPr>
            <a:r>
              <a:rPr lang="es-ES" sz="1300" b="1" dirty="0">
                <a:solidFill>
                  <a:schemeClr val="accent2"/>
                </a:solidFill>
                <a:highlight>
                  <a:srgbClr val="FFFFFF"/>
                </a:highlight>
              </a:rPr>
              <a:t>Prueba de H1: No hay diferencia significativa entre las escalas {RBS, CBS, EOS, RPS} con respecto a su promedio.</a:t>
            </a:r>
            <a:endParaRPr sz="1300" b="1" dirty="0">
              <a:solidFill>
                <a:schemeClr val="accent2"/>
              </a:solidFill>
              <a:highlight>
                <a:srgbClr val="FFFFFF"/>
              </a:highlight>
            </a:endParaRPr>
          </a:p>
          <a:p>
            <a:pPr marL="457200" lvl="0" indent="0" algn="l" rtl="0">
              <a:lnSpc>
                <a:spcPct val="200000"/>
              </a:lnSpc>
              <a:spcBef>
                <a:spcPts val="1400"/>
              </a:spcBef>
              <a:spcAft>
                <a:spcPts val="0"/>
              </a:spcAft>
              <a:buNone/>
            </a:pPr>
            <a:endParaRPr sz="1300" b="1" dirty="0">
              <a:solidFill>
                <a:schemeClr val="accent2"/>
              </a:solidFill>
              <a:highlight>
                <a:srgbClr val="FFFFFF"/>
              </a:highlight>
            </a:endParaRPr>
          </a:p>
          <a:p>
            <a:pPr marL="0" marR="0" lvl="0" indent="0" algn="l" rtl="0">
              <a:lnSpc>
                <a:spcPct val="100000"/>
              </a:lnSpc>
              <a:spcBef>
                <a:spcPts val="400"/>
              </a:spcBef>
              <a:spcAft>
                <a:spcPts val="0"/>
              </a:spcAft>
              <a:buNone/>
            </a:pPr>
            <a:endParaRPr sz="1600" dirty="0">
              <a:solidFill>
                <a:schemeClr val="dk1"/>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r>
              <a:rPr lang="es-ES" sz="1900" dirty="0"/>
              <a:t> </a:t>
            </a:r>
            <a:endParaRPr sz="21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just" rtl="0">
              <a:spcBef>
                <a:spcPts val="0"/>
              </a:spcBef>
              <a:spcAft>
                <a:spcPts val="0"/>
              </a:spcAft>
              <a:buNone/>
            </a:pPr>
            <a:endParaRPr sz="1600" dirty="0">
              <a:solidFill>
                <a:schemeClr val="dk1"/>
              </a:solidFill>
              <a:latin typeface="Arial"/>
              <a:ea typeface="Arial"/>
              <a:cs typeface="Arial"/>
              <a:sym typeface="Arial"/>
            </a:endParaRPr>
          </a:p>
        </p:txBody>
      </p:sp>
      <p:sp>
        <p:nvSpPr>
          <p:cNvPr id="192" name="Google Shape;192;gea7adb367a_3_47"/>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93" name="Google Shape;193;gea7adb367a_3_47"/>
          <p:cNvSpPr txBox="1"/>
          <p:nvPr/>
        </p:nvSpPr>
        <p:spPr>
          <a:xfrm>
            <a:off x="4512275" y="107650"/>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194" name="Google Shape;194;gea7adb367a_3_47"/>
          <p:cNvGraphicFramePr/>
          <p:nvPr>
            <p:extLst>
              <p:ext uri="{D42A27DB-BD31-4B8C-83A1-F6EECF244321}">
                <p14:modId xmlns:p14="http://schemas.microsoft.com/office/powerpoint/2010/main" val="4000425247"/>
              </p:ext>
            </p:extLst>
          </p:nvPr>
        </p:nvGraphicFramePr>
        <p:xfrm>
          <a:off x="3588825" y="2194222"/>
          <a:ext cx="4942875" cy="3712228"/>
        </p:xfrm>
        <a:graphic>
          <a:graphicData uri="http://schemas.openxmlformats.org/drawingml/2006/table">
            <a:tbl>
              <a:tblPr>
                <a:noFill/>
                <a:tableStyleId>{950706DF-6107-4C57-8784-3332506CF743}</a:tableStyleId>
              </a:tblPr>
              <a:tblGrid>
                <a:gridCol w="988575">
                  <a:extLst>
                    <a:ext uri="{9D8B030D-6E8A-4147-A177-3AD203B41FA5}">
                      <a16:colId xmlns:a16="http://schemas.microsoft.com/office/drawing/2014/main" val="20000"/>
                    </a:ext>
                  </a:extLst>
                </a:gridCol>
                <a:gridCol w="988575">
                  <a:extLst>
                    <a:ext uri="{9D8B030D-6E8A-4147-A177-3AD203B41FA5}">
                      <a16:colId xmlns:a16="http://schemas.microsoft.com/office/drawing/2014/main" val="20001"/>
                    </a:ext>
                  </a:extLst>
                </a:gridCol>
                <a:gridCol w="988575">
                  <a:extLst>
                    <a:ext uri="{9D8B030D-6E8A-4147-A177-3AD203B41FA5}">
                      <a16:colId xmlns:a16="http://schemas.microsoft.com/office/drawing/2014/main" val="20002"/>
                    </a:ext>
                  </a:extLst>
                </a:gridCol>
                <a:gridCol w="988575">
                  <a:extLst>
                    <a:ext uri="{9D8B030D-6E8A-4147-A177-3AD203B41FA5}">
                      <a16:colId xmlns:a16="http://schemas.microsoft.com/office/drawing/2014/main" val="20003"/>
                    </a:ext>
                  </a:extLst>
                </a:gridCol>
                <a:gridCol w="988575">
                  <a:extLst>
                    <a:ext uri="{9D8B030D-6E8A-4147-A177-3AD203B41FA5}">
                      <a16:colId xmlns:a16="http://schemas.microsoft.com/office/drawing/2014/main" val="20004"/>
                    </a:ext>
                  </a:extLst>
                </a:gridCol>
              </a:tblGrid>
              <a:tr h="381000">
                <a:tc gridSpan="5">
                  <a:txBody>
                    <a:bodyPr/>
                    <a:lstStyle/>
                    <a:p>
                      <a:pPr marL="0" lvl="0" indent="0" algn="ctr" rtl="0">
                        <a:lnSpc>
                          <a:spcPct val="200000"/>
                        </a:lnSpc>
                        <a:spcBef>
                          <a:spcPts val="1200"/>
                        </a:spcBef>
                        <a:spcAft>
                          <a:spcPts val="0"/>
                        </a:spcAft>
                        <a:buNone/>
                      </a:pPr>
                      <a:r>
                        <a:rPr lang="es-ES" sz="1100" b="1"/>
                        <a:t>Prueba Tukey </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81000">
                <a:tc>
                  <a:txBody>
                    <a:bodyPr/>
                    <a:lstStyle/>
                    <a:p>
                      <a:pPr marL="0" lvl="0" indent="0" algn="ctr" rtl="0">
                        <a:lnSpc>
                          <a:spcPct val="200000"/>
                        </a:lnSpc>
                        <a:spcBef>
                          <a:spcPts val="1200"/>
                        </a:spcBef>
                        <a:spcAft>
                          <a:spcPts val="0"/>
                        </a:spcAft>
                        <a:buNone/>
                      </a:pPr>
                      <a:r>
                        <a:rPr lang="es-ES" sz="1100" b="1"/>
                        <a:t>Grupo 1</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Grupo 2</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media</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std err</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p-value</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lnSpc>
                          <a:spcPct val="150000"/>
                        </a:lnSpc>
                        <a:spcBef>
                          <a:spcPts val="1200"/>
                        </a:spcBef>
                        <a:spcAft>
                          <a:spcPts val="0"/>
                        </a:spcAft>
                        <a:buNone/>
                      </a:pPr>
                      <a:r>
                        <a:rPr lang="es-ES"/>
                        <a:t>RBS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CBS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0,15486</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0,232444</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0,965</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lnSpc>
                          <a:spcPct val="150000"/>
                        </a:lnSpc>
                        <a:spcBef>
                          <a:spcPts val="1200"/>
                        </a:spcBef>
                        <a:spcAft>
                          <a:spcPts val="0"/>
                        </a:spcAft>
                        <a:buNone/>
                      </a:pPr>
                      <a:r>
                        <a:rPr lang="es-ES"/>
                        <a:t>RBS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EOS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0,922268</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0,252805</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0,061</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lnSpc>
                          <a:spcPct val="150000"/>
                        </a:lnSpc>
                        <a:spcBef>
                          <a:spcPts val="1200"/>
                        </a:spcBef>
                        <a:spcAft>
                          <a:spcPts val="0"/>
                        </a:spcAft>
                        <a:buNone/>
                      </a:pPr>
                      <a:r>
                        <a:rPr lang="es-ES"/>
                        <a:t>RBS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RPS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0,666122</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0,191678</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0,080</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lnSpc>
                          <a:spcPct val="150000"/>
                        </a:lnSpc>
                        <a:spcBef>
                          <a:spcPts val="1200"/>
                        </a:spcBef>
                        <a:spcAft>
                          <a:spcPts val="0"/>
                        </a:spcAft>
                        <a:buNone/>
                      </a:pPr>
                      <a:r>
                        <a:rPr lang="es-ES"/>
                        <a:t>CBS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EOS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0,767403</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0,281138</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0,229</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ctr" rtl="0">
                        <a:lnSpc>
                          <a:spcPct val="150000"/>
                        </a:lnSpc>
                        <a:spcBef>
                          <a:spcPts val="1200"/>
                        </a:spcBef>
                        <a:spcAft>
                          <a:spcPts val="0"/>
                        </a:spcAft>
                        <a:buNone/>
                      </a:pPr>
                      <a:r>
                        <a:rPr lang="es-ES"/>
                        <a:t>CBS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RPS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0,820987</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0,227748</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0,065</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ctr" rtl="0">
                        <a:lnSpc>
                          <a:spcPct val="150000"/>
                        </a:lnSpc>
                        <a:spcBef>
                          <a:spcPts val="1200"/>
                        </a:spcBef>
                        <a:spcAft>
                          <a:spcPts val="0"/>
                        </a:spcAft>
                        <a:buNone/>
                      </a:pPr>
                      <a:r>
                        <a:rPr lang="es-ES"/>
                        <a:t>EOS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RPS</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1,588390</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0,24849</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dirty="0"/>
                        <a:t>0,000</a:t>
                      </a:r>
                      <a:endParaRPr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195" name="Google Shape;195;gea7adb367a_3_47"/>
          <p:cNvGraphicFramePr/>
          <p:nvPr/>
        </p:nvGraphicFramePr>
        <p:xfrm>
          <a:off x="628325" y="2570485"/>
          <a:ext cx="2672075" cy="1337665"/>
        </p:xfrm>
        <a:graphic>
          <a:graphicData uri="http://schemas.openxmlformats.org/drawingml/2006/table">
            <a:tbl>
              <a:tblPr>
                <a:noFill/>
                <a:tableStyleId>{950706DF-6107-4C57-8784-3332506CF743}</a:tableStyleId>
              </a:tblPr>
              <a:tblGrid>
                <a:gridCol w="1846875">
                  <a:extLst>
                    <a:ext uri="{9D8B030D-6E8A-4147-A177-3AD203B41FA5}">
                      <a16:colId xmlns:a16="http://schemas.microsoft.com/office/drawing/2014/main" val="20000"/>
                    </a:ext>
                  </a:extLst>
                </a:gridCol>
                <a:gridCol w="825200">
                  <a:extLst>
                    <a:ext uri="{9D8B030D-6E8A-4147-A177-3AD203B41FA5}">
                      <a16:colId xmlns:a16="http://schemas.microsoft.com/office/drawing/2014/main" val="20001"/>
                    </a:ext>
                  </a:extLst>
                </a:gridCol>
              </a:tblGrid>
              <a:tr h="333375">
                <a:tc gridSpan="2">
                  <a:txBody>
                    <a:bodyPr/>
                    <a:lstStyle/>
                    <a:p>
                      <a:pPr marL="0" lvl="0" indent="0" algn="ctr" rtl="0">
                        <a:spcBef>
                          <a:spcPts val="0"/>
                        </a:spcBef>
                        <a:spcAft>
                          <a:spcPts val="0"/>
                        </a:spcAft>
                        <a:buNone/>
                      </a:pPr>
                      <a:r>
                        <a:rPr lang="es-ES" sz="1100" b="1"/>
                        <a:t>Análisis ANOVA </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s-EC"/>
                    </a:p>
                  </a:txBody>
                  <a:tcPr/>
                </a:tc>
                <a:extLst>
                  <a:ext uri="{0D108BD9-81ED-4DB2-BD59-A6C34878D82A}">
                    <a16:rowId xmlns:a16="http://schemas.microsoft.com/office/drawing/2014/main" val="10000"/>
                  </a:ext>
                </a:extLst>
              </a:tr>
              <a:tr h="474275">
                <a:tc>
                  <a:txBody>
                    <a:bodyPr/>
                    <a:lstStyle/>
                    <a:p>
                      <a:pPr marL="0" lvl="0" indent="0" algn="ctr" rtl="0">
                        <a:spcBef>
                          <a:spcPts val="0"/>
                        </a:spcBef>
                        <a:spcAft>
                          <a:spcPts val="0"/>
                        </a:spcAft>
                        <a:buNone/>
                      </a:pPr>
                      <a:r>
                        <a:rPr lang="es-ES" sz="1100" b="1"/>
                        <a:t>Escalas</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b="1"/>
                        <a:t>p-value</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2900">
                <a:tc>
                  <a:txBody>
                    <a:bodyPr/>
                    <a:lstStyle/>
                    <a:p>
                      <a:pPr marL="0" lvl="0" indent="0" algn="ctr" rtl="0">
                        <a:spcBef>
                          <a:spcPts val="0"/>
                        </a:spcBef>
                        <a:spcAft>
                          <a:spcPts val="0"/>
                        </a:spcAft>
                        <a:buNone/>
                      </a:pPr>
                      <a:r>
                        <a:rPr lang="es-ES"/>
                        <a:t>RBS, CBS, EOS, RP</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a:t>0,000</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ea7adb367a_3_35"/>
          <p:cNvSpPr txBox="1"/>
          <p:nvPr/>
        </p:nvSpPr>
        <p:spPr>
          <a:xfrm>
            <a:off x="395537" y="692150"/>
            <a:ext cx="8424600" cy="4964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dirty="0">
                <a:solidFill>
                  <a:srgbClr val="0033CC"/>
                </a:solidFill>
                <a:latin typeface="Calibri"/>
                <a:ea typeface="Calibri"/>
                <a:cs typeface="Calibri"/>
                <a:sym typeface="Calibri"/>
              </a:rPr>
              <a:t>Resultados y Discusión </a:t>
            </a:r>
            <a:endParaRPr sz="2500" b="1" dirty="0">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dirty="0">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dirty="0">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dirty="0">
              <a:solidFill>
                <a:srgbClr val="0033CC"/>
              </a:solidFill>
              <a:latin typeface="Calibri"/>
              <a:ea typeface="Calibri"/>
              <a:cs typeface="Calibri"/>
              <a:sym typeface="Calibri"/>
            </a:endParaRPr>
          </a:p>
        </p:txBody>
      </p:sp>
      <p:sp>
        <p:nvSpPr>
          <p:cNvPr id="201" name="Google Shape;201;gea7adb367a_3_35"/>
          <p:cNvSpPr txBox="1"/>
          <p:nvPr/>
        </p:nvSpPr>
        <p:spPr>
          <a:xfrm>
            <a:off x="467537" y="956909"/>
            <a:ext cx="8280600" cy="4291500"/>
          </a:xfrm>
          <a:prstGeom prst="rect">
            <a:avLst/>
          </a:prstGeom>
          <a:noFill/>
          <a:ln>
            <a:noFill/>
          </a:ln>
        </p:spPr>
        <p:txBody>
          <a:bodyPr spcFirstLastPara="1" wrap="square" lIns="91425" tIns="45700" rIns="91425" bIns="45700" anchor="t" anchorCtr="0">
            <a:noAutofit/>
          </a:bodyPr>
          <a:lstStyle/>
          <a:p>
            <a:pPr marL="457200" lvl="0" indent="-311150" algn="l" rtl="0">
              <a:lnSpc>
                <a:spcPct val="200000"/>
              </a:lnSpc>
              <a:spcBef>
                <a:spcPts val="1400"/>
              </a:spcBef>
              <a:spcAft>
                <a:spcPts val="0"/>
              </a:spcAft>
              <a:buClr>
                <a:schemeClr val="accent2"/>
              </a:buClr>
              <a:buSzPts val="1300"/>
              <a:buAutoNum type="arabicPeriod" startAt="2"/>
            </a:pPr>
            <a:r>
              <a:rPr lang="es-ES" sz="1300" b="1" dirty="0">
                <a:solidFill>
                  <a:schemeClr val="accent2"/>
                </a:solidFill>
                <a:highlight>
                  <a:srgbClr val="FFFFFF"/>
                </a:highlight>
              </a:rPr>
              <a:t>Prueba de H2: No hay diferencia significativa entre los grupos encuestados (docentes, administrativos o militares, estudiantes) con respecto a su promedio.</a:t>
            </a:r>
            <a:endParaRPr sz="1300" b="1" dirty="0">
              <a:solidFill>
                <a:schemeClr val="accent2"/>
              </a:solidFill>
              <a:highlight>
                <a:srgbClr val="FFFFFF"/>
              </a:highlight>
            </a:endParaRPr>
          </a:p>
          <a:p>
            <a:pPr marL="0" lvl="0" indent="0" algn="l" rtl="0">
              <a:lnSpc>
                <a:spcPct val="200000"/>
              </a:lnSpc>
              <a:spcBef>
                <a:spcPts val="1400"/>
              </a:spcBef>
              <a:spcAft>
                <a:spcPts val="0"/>
              </a:spcAft>
              <a:buNone/>
            </a:pPr>
            <a:r>
              <a:rPr lang="es-ES" sz="1300" b="1" dirty="0">
                <a:solidFill>
                  <a:schemeClr val="accent2"/>
                </a:solidFill>
                <a:highlight>
                  <a:srgbClr val="FFFFFF"/>
                </a:highlight>
              </a:rPr>
              <a:t>	</a:t>
            </a:r>
            <a:endParaRPr sz="1300" b="1" dirty="0">
              <a:solidFill>
                <a:schemeClr val="accent2"/>
              </a:solidFill>
              <a:highlight>
                <a:srgbClr val="FFFFFF"/>
              </a:highlight>
            </a:endParaRPr>
          </a:p>
          <a:p>
            <a:pPr marL="457200" lvl="0" indent="0" algn="l" rtl="0">
              <a:lnSpc>
                <a:spcPct val="200000"/>
              </a:lnSpc>
              <a:spcBef>
                <a:spcPts val="1400"/>
              </a:spcBef>
              <a:spcAft>
                <a:spcPts val="0"/>
              </a:spcAft>
              <a:buNone/>
            </a:pPr>
            <a:endParaRPr sz="1300" b="1" dirty="0">
              <a:solidFill>
                <a:schemeClr val="accent2"/>
              </a:solidFill>
              <a:highlight>
                <a:srgbClr val="FFFFFF"/>
              </a:highlight>
            </a:endParaRPr>
          </a:p>
          <a:p>
            <a:pPr marL="0" marR="0" lvl="0" indent="0" algn="l" rtl="0">
              <a:lnSpc>
                <a:spcPct val="100000"/>
              </a:lnSpc>
              <a:spcBef>
                <a:spcPts val="400"/>
              </a:spcBef>
              <a:spcAft>
                <a:spcPts val="0"/>
              </a:spcAft>
              <a:buNone/>
            </a:pPr>
            <a:endParaRPr sz="1600" dirty="0">
              <a:solidFill>
                <a:schemeClr val="dk1"/>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endParaRPr sz="1600" dirty="0">
              <a:solidFill>
                <a:schemeClr val="accent6"/>
              </a:solidFill>
            </a:endParaRPr>
          </a:p>
          <a:p>
            <a:pPr marL="0" marR="0" lvl="0" indent="0" algn="l" rtl="0">
              <a:lnSpc>
                <a:spcPct val="100000"/>
              </a:lnSpc>
              <a:spcBef>
                <a:spcPts val="0"/>
              </a:spcBef>
              <a:spcAft>
                <a:spcPts val="0"/>
              </a:spcAft>
              <a:buNone/>
            </a:pPr>
            <a:r>
              <a:rPr lang="es-ES" sz="1900" dirty="0"/>
              <a:t> 	</a:t>
            </a:r>
            <a:endParaRPr sz="1900" dirty="0"/>
          </a:p>
          <a:p>
            <a:pPr marL="0" marR="0" lvl="0" indent="0" algn="l" rtl="0">
              <a:lnSpc>
                <a:spcPct val="100000"/>
              </a:lnSpc>
              <a:spcBef>
                <a:spcPts val="0"/>
              </a:spcBef>
              <a:spcAft>
                <a:spcPts val="0"/>
              </a:spcAft>
              <a:buNone/>
            </a:pPr>
            <a:r>
              <a:rPr lang="es-ES" sz="1900" dirty="0"/>
              <a:t>	</a:t>
            </a:r>
            <a:endParaRPr sz="1900"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just" rtl="0">
              <a:spcBef>
                <a:spcPts val="0"/>
              </a:spcBef>
              <a:spcAft>
                <a:spcPts val="0"/>
              </a:spcAft>
              <a:buNone/>
            </a:pPr>
            <a:endParaRPr sz="1600" dirty="0">
              <a:solidFill>
                <a:schemeClr val="dk1"/>
              </a:solidFill>
              <a:latin typeface="Arial"/>
              <a:ea typeface="Arial"/>
              <a:cs typeface="Arial"/>
              <a:sym typeface="Arial"/>
            </a:endParaRPr>
          </a:p>
        </p:txBody>
      </p:sp>
      <p:sp>
        <p:nvSpPr>
          <p:cNvPr id="202" name="Google Shape;202;gea7adb367a_3_35"/>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03" name="Google Shape;203;gea7adb367a_3_35"/>
          <p:cNvSpPr txBox="1"/>
          <p:nvPr/>
        </p:nvSpPr>
        <p:spPr>
          <a:xfrm>
            <a:off x="4512275" y="107650"/>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dirty="0">
                <a:solidFill>
                  <a:schemeClr val="dk1"/>
                </a:solidFill>
                <a:latin typeface="Calibri"/>
                <a:ea typeface="Calibri"/>
                <a:cs typeface="Calibri"/>
                <a:sym typeface="Calibri"/>
              </a:rPr>
              <a:t>Eduardo Benavides, Ronny </a:t>
            </a:r>
            <a:r>
              <a:rPr lang="es-ES" sz="1600" b="1" dirty="0" err="1">
                <a:solidFill>
                  <a:schemeClr val="dk1"/>
                </a:solidFill>
                <a:latin typeface="Calibri"/>
                <a:ea typeface="Calibri"/>
                <a:cs typeface="Calibri"/>
                <a:sym typeface="Calibri"/>
              </a:rPr>
              <a:t>Rocohano</a:t>
            </a:r>
            <a:r>
              <a:rPr lang="es-ES" sz="1600" b="1" dirty="0">
                <a:solidFill>
                  <a:schemeClr val="dk1"/>
                </a:solidFill>
                <a:latin typeface="Calibri"/>
                <a:ea typeface="Calibri"/>
                <a:cs typeface="Calibri"/>
                <a:sym typeface="Calibri"/>
              </a:rPr>
              <a:t> &amp; Luis Silva</a:t>
            </a:r>
            <a:endParaRPr sz="1600" b="1"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dirty="0">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dirty="0">
              <a:latin typeface="Calibri"/>
              <a:ea typeface="Calibri"/>
              <a:cs typeface="Calibri"/>
              <a:sym typeface="Calibri"/>
            </a:endParaRPr>
          </a:p>
          <a:p>
            <a:pPr marL="0" marR="0" lvl="0" indent="0" algn="l" rtl="0">
              <a:spcBef>
                <a:spcPts val="0"/>
              </a:spcBef>
              <a:spcAft>
                <a:spcPts val="0"/>
              </a:spcAft>
              <a:buNone/>
            </a:pPr>
            <a:endParaRPr sz="1600" b="1" dirty="0">
              <a:latin typeface="Calibri"/>
              <a:ea typeface="Calibri"/>
              <a:cs typeface="Calibri"/>
              <a:sym typeface="Calibri"/>
            </a:endParaRPr>
          </a:p>
        </p:txBody>
      </p:sp>
      <p:graphicFrame>
        <p:nvGraphicFramePr>
          <p:cNvPr id="204" name="Google Shape;204;gea7adb367a_3_35"/>
          <p:cNvGraphicFramePr/>
          <p:nvPr>
            <p:extLst>
              <p:ext uri="{D42A27DB-BD31-4B8C-83A1-F6EECF244321}">
                <p14:modId xmlns:p14="http://schemas.microsoft.com/office/powerpoint/2010/main" val="599614020"/>
              </p:ext>
            </p:extLst>
          </p:nvPr>
        </p:nvGraphicFramePr>
        <p:xfrm>
          <a:off x="1124769" y="1954508"/>
          <a:ext cx="1681475" cy="2102940"/>
        </p:xfrm>
        <a:graphic>
          <a:graphicData uri="http://schemas.openxmlformats.org/drawingml/2006/table">
            <a:tbl>
              <a:tblPr>
                <a:noFill/>
                <a:tableStyleId>{950706DF-6107-4C57-8784-3332506CF743}</a:tableStyleId>
              </a:tblPr>
              <a:tblGrid>
                <a:gridCol w="751350">
                  <a:extLst>
                    <a:ext uri="{9D8B030D-6E8A-4147-A177-3AD203B41FA5}">
                      <a16:colId xmlns:a16="http://schemas.microsoft.com/office/drawing/2014/main" val="20000"/>
                    </a:ext>
                  </a:extLst>
                </a:gridCol>
                <a:gridCol w="930125">
                  <a:extLst>
                    <a:ext uri="{9D8B030D-6E8A-4147-A177-3AD203B41FA5}">
                      <a16:colId xmlns:a16="http://schemas.microsoft.com/office/drawing/2014/main" val="20001"/>
                    </a:ext>
                  </a:extLst>
                </a:gridCol>
              </a:tblGrid>
              <a:tr h="341189">
                <a:tc gridSpan="2">
                  <a:txBody>
                    <a:bodyPr/>
                    <a:lstStyle/>
                    <a:p>
                      <a:pPr marL="0" lvl="0" indent="0" algn="ctr" rtl="0">
                        <a:spcBef>
                          <a:spcPts val="0"/>
                        </a:spcBef>
                        <a:spcAft>
                          <a:spcPts val="0"/>
                        </a:spcAft>
                        <a:buNone/>
                      </a:pPr>
                      <a:r>
                        <a:rPr lang="es-ES" sz="1100" b="1"/>
                        <a:t>Análisis ANOVA </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s-EC"/>
                    </a:p>
                  </a:txBody>
                  <a:tcPr/>
                </a:tc>
                <a:extLst>
                  <a:ext uri="{0D108BD9-81ED-4DB2-BD59-A6C34878D82A}">
                    <a16:rowId xmlns:a16="http://schemas.microsoft.com/office/drawing/2014/main" val="10000"/>
                  </a:ext>
                </a:extLst>
              </a:tr>
              <a:tr h="341189">
                <a:tc>
                  <a:txBody>
                    <a:bodyPr/>
                    <a:lstStyle/>
                    <a:p>
                      <a:pPr marL="0" lvl="0" indent="0" algn="ctr" rtl="0">
                        <a:spcBef>
                          <a:spcPts val="0"/>
                        </a:spcBef>
                        <a:spcAft>
                          <a:spcPts val="0"/>
                        </a:spcAft>
                        <a:buNone/>
                      </a:pPr>
                      <a:r>
                        <a:rPr lang="es-ES" sz="1100" b="1" dirty="0"/>
                        <a:t>Escalas</a:t>
                      </a:r>
                      <a:endParaRPr sz="1100" b="1"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b="1" dirty="0"/>
                        <a:t>p-</a:t>
                      </a:r>
                      <a:r>
                        <a:rPr lang="es-ES" sz="1100" b="1" dirty="0" err="1"/>
                        <a:t>value</a:t>
                      </a:r>
                      <a:endParaRPr sz="1100" b="1"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1189">
                <a:tc>
                  <a:txBody>
                    <a:bodyPr/>
                    <a:lstStyle/>
                    <a:p>
                      <a:pPr marL="0" lvl="0" indent="0" algn="ctr" rtl="0">
                        <a:spcBef>
                          <a:spcPts val="0"/>
                        </a:spcBef>
                        <a:spcAft>
                          <a:spcPts val="0"/>
                        </a:spcAft>
                        <a:buNone/>
                      </a:pPr>
                      <a:r>
                        <a:rPr lang="es-ES" sz="1100"/>
                        <a:t>RBS</a:t>
                      </a:r>
                      <a:endParaRPr sz="1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dirty="0"/>
                        <a:t>0,792</a:t>
                      </a:r>
                      <a:endParaRPr sz="1100"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1189">
                <a:tc>
                  <a:txBody>
                    <a:bodyPr/>
                    <a:lstStyle/>
                    <a:p>
                      <a:pPr marL="0" lvl="0" indent="0" algn="ctr" rtl="0">
                        <a:spcBef>
                          <a:spcPts val="0"/>
                        </a:spcBef>
                        <a:spcAft>
                          <a:spcPts val="0"/>
                        </a:spcAft>
                        <a:buNone/>
                      </a:pPr>
                      <a:r>
                        <a:rPr lang="es-ES" sz="1100"/>
                        <a:t>CBS</a:t>
                      </a:r>
                      <a:endParaRPr sz="1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a:t>0,004</a:t>
                      </a:r>
                      <a:endParaRPr sz="1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1189">
                <a:tc>
                  <a:txBody>
                    <a:bodyPr/>
                    <a:lstStyle/>
                    <a:p>
                      <a:pPr marL="0" lvl="0" indent="0" algn="ctr" rtl="0">
                        <a:spcBef>
                          <a:spcPts val="0"/>
                        </a:spcBef>
                        <a:spcAft>
                          <a:spcPts val="0"/>
                        </a:spcAft>
                        <a:buNone/>
                      </a:pPr>
                      <a:r>
                        <a:rPr lang="es-ES" sz="1100"/>
                        <a:t>EOS</a:t>
                      </a:r>
                      <a:endParaRPr sz="1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a:t>0,502</a:t>
                      </a:r>
                      <a:endParaRPr sz="1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1189">
                <a:tc>
                  <a:txBody>
                    <a:bodyPr/>
                    <a:lstStyle/>
                    <a:p>
                      <a:pPr marL="0" lvl="0" indent="0" algn="ctr" rtl="0">
                        <a:spcBef>
                          <a:spcPts val="0"/>
                        </a:spcBef>
                        <a:spcAft>
                          <a:spcPts val="0"/>
                        </a:spcAft>
                        <a:buNone/>
                      </a:pPr>
                      <a:r>
                        <a:rPr lang="es-ES" sz="1100" dirty="0"/>
                        <a:t>RPS</a:t>
                      </a:r>
                      <a:endParaRPr sz="1100"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dirty="0"/>
                        <a:t>0,021</a:t>
                      </a:r>
                      <a:endParaRPr sz="1100"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05" name="Google Shape;205;gea7adb367a_3_35"/>
          <p:cNvGraphicFramePr/>
          <p:nvPr>
            <p:extLst>
              <p:ext uri="{D42A27DB-BD31-4B8C-83A1-F6EECF244321}">
                <p14:modId xmlns:p14="http://schemas.microsoft.com/office/powerpoint/2010/main" val="3291860670"/>
              </p:ext>
            </p:extLst>
          </p:nvPr>
        </p:nvGraphicFramePr>
        <p:xfrm>
          <a:off x="3463475" y="1934966"/>
          <a:ext cx="5141000" cy="2142025"/>
        </p:xfrm>
        <a:graphic>
          <a:graphicData uri="http://schemas.openxmlformats.org/drawingml/2006/table">
            <a:tbl>
              <a:tblPr>
                <a:noFill/>
                <a:tableStyleId>{950706DF-6107-4C57-8784-3332506CF743}</a:tableStyleId>
              </a:tblPr>
              <a:tblGrid>
                <a:gridCol w="1028200">
                  <a:extLst>
                    <a:ext uri="{9D8B030D-6E8A-4147-A177-3AD203B41FA5}">
                      <a16:colId xmlns:a16="http://schemas.microsoft.com/office/drawing/2014/main" val="20000"/>
                    </a:ext>
                  </a:extLst>
                </a:gridCol>
                <a:gridCol w="1028200">
                  <a:extLst>
                    <a:ext uri="{9D8B030D-6E8A-4147-A177-3AD203B41FA5}">
                      <a16:colId xmlns:a16="http://schemas.microsoft.com/office/drawing/2014/main" val="20001"/>
                    </a:ext>
                  </a:extLst>
                </a:gridCol>
                <a:gridCol w="1028200">
                  <a:extLst>
                    <a:ext uri="{9D8B030D-6E8A-4147-A177-3AD203B41FA5}">
                      <a16:colId xmlns:a16="http://schemas.microsoft.com/office/drawing/2014/main" val="20002"/>
                    </a:ext>
                  </a:extLst>
                </a:gridCol>
                <a:gridCol w="1028200">
                  <a:extLst>
                    <a:ext uri="{9D8B030D-6E8A-4147-A177-3AD203B41FA5}">
                      <a16:colId xmlns:a16="http://schemas.microsoft.com/office/drawing/2014/main" val="20003"/>
                    </a:ext>
                  </a:extLst>
                </a:gridCol>
                <a:gridCol w="1028200">
                  <a:extLst>
                    <a:ext uri="{9D8B030D-6E8A-4147-A177-3AD203B41FA5}">
                      <a16:colId xmlns:a16="http://schemas.microsoft.com/office/drawing/2014/main" val="20004"/>
                    </a:ext>
                  </a:extLst>
                </a:gridCol>
              </a:tblGrid>
              <a:tr h="368100">
                <a:tc gridSpan="5">
                  <a:txBody>
                    <a:bodyPr/>
                    <a:lstStyle/>
                    <a:p>
                      <a:pPr marL="0" lvl="0" indent="0" algn="ctr" rtl="0">
                        <a:lnSpc>
                          <a:spcPct val="200000"/>
                        </a:lnSpc>
                        <a:spcBef>
                          <a:spcPts val="1200"/>
                        </a:spcBef>
                        <a:spcAft>
                          <a:spcPts val="0"/>
                        </a:spcAft>
                        <a:buNone/>
                      </a:pPr>
                      <a:r>
                        <a:rPr lang="es-ES" sz="1100" b="1"/>
                        <a:t>Prueba Tukey entre los grupos y la escala CBS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68100">
                <a:tc>
                  <a:txBody>
                    <a:bodyPr/>
                    <a:lstStyle/>
                    <a:p>
                      <a:pPr marL="0" lvl="0" indent="0" algn="ctr" rtl="0">
                        <a:lnSpc>
                          <a:spcPct val="200000"/>
                        </a:lnSpc>
                        <a:spcBef>
                          <a:spcPts val="1200"/>
                        </a:spcBef>
                        <a:spcAft>
                          <a:spcPts val="0"/>
                        </a:spcAft>
                        <a:buNone/>
                      </a:pPr>
                      <a:r>
                        <a:rPr lang="es-ES" sz="1100" b="1"/>
                        <a:t>Grupo 1</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Grupo 2</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media</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std err</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p-value</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2800">
                <a:tc>
                  <a:txBody>
                    <a:bodyPr/>
                    <a:lstStyle/>
                    <a:p>
                      <a:pPr marL="0" lvl="0" indent="0" algn="ctr" rtl="0">
                        <a:lnSpc>
                          <a:spcPct val="150000"/>
                        </a:lnSpc>
                        <a:spcBef>
                          <a:spcPts val="1200"/>
                        </a:spcBef>
                        <a:spcAft>
                          <a:spcPts val="0"/>
                        </a:spcAft>
                        <a:buNone/>
                      </a:pPr>
                      <a:r>
                        <a:rPr lang="es-ES" sz="1100"/>
                        <a:t>Docente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Admin</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0,38536</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0,14949</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0,165</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lnSpc>
                          <a:spcPct val="150000"/>
                        </a:lnSpc>
                        <a:spcBef>
                          <a:spcPts val="1200"/>
                        </a:spcBef>
                        <a:spcAft>
                          <a:spcPts val="0"/>
                        </a:spcAft>
                        <a:buNone/>
                      </a:pPr>
                      <a:r>
                        <a:rPr lang="es-ES" sz="1100"/>
                        <a:t>Docente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Estudiante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0,39949</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0,08448</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0,002</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lnSpc>
                          <a:spcPct val="150000"/>
                        </a:lnSpc>
                        <a:spcBef>
                          <a:spcPts val="1200"/>
                        </a:spcBef>
                        <a:spcAft>
                          <a:spcPts val="0"/>
                        </a:spcAft>
                        <a:buNone/>
                      </a:pPr>
                      <a:r>
                        <a:rPr lang="es-ES" sz="1100"/>
                        <a:t>Admin</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Estudiante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a:t>0,01413</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dirty="0"/>
                        <a:t>0,13027</a:t>
                      </a:r>
                      <a:endParaRPr sz="11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100" dirty="0"/>
                        <a:t>0,996</a:t>
                      </a:r>
                      <a:endParaRPr sz="11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06" name="Google Shape;206;gea7adb367a_3_35"/>
          <p:cNvGraphicFramePr/>
          <p:nvPr>
            <p:extLst>
              <p:ext uri="{D42A27DB-BD31-4B8C-83A1-F6EECF244321}">
                <p14:modId xmlns:p14="http://schemas.microsoft.com/office/powerpoint/2010/main" val="1711174549"/>
              </p:ext>
            </p:extLst>
          </p:nvPr>
        </p:nvGraphicFramePr>
        <p:xfrm>
          <a:off x="3463475" y="4076991"/>
          <a:ext cx="5141000" cy="2142025"/>
        </p:xfrm>
        <a:graphic>
          <a:graphicData uri="http://schemas.openxmlformats.org/drawingml/2006/table">
            <a:tbl>
              <a:tblPr>
                <a:noFill/>
                <a:tableStyleId>{950706DF-6107-4C57-8784-3332506CF743}</a:tableStyleId>
              </a:tblPr>
              <a:tblGrid>
                <a:gridCol w="1028200">
                  <a:extLst>
                    <a:ext uri="{9D8B030D-6E8A-4147-A177-3AD203B41FA5}">
                      <a16:colId xmlns:a16="http://schemas.microsoft.com/office/drawing/2014/main" val="20000"/>
                    </a:ext>
                  </a:extLst>
                </a:gridCol>
                <a:gridCol w="1028200">
                  <a:extLst>
                    <a:ext uri="{9D8B030D-6E8A-4147-A177-3AD203B41FA5}">
                      <a16:colId xmlns:a16="http://schemas.microsoft.com/office/drawing/2014/main" val="20001"/>
                    </a:ext>
                  </a:extLst>
                </a:gridCol>
                <a:gridCol w="1028200">
                  <a:extLst>
                    <a:ext uri="{9D8B030D-6E8A-4147-A177-3AD203B41FA5}">
                      <a16:colId xmlns:a16="http://schemas.microsoft.com/office/drawing/2014/main" val="20002"/>
                    </a:ext>
                  </a:extLst>
                </a:gridCol>
                <a:gridCol w="1028200">
                  <a:extLst>
                    <a:ext uri="{9D8B030D-6E8A-4147-A177-3AD203B41FA5}">
                      <a16:colId xmlns:a16="http://schemas.microsoft.com/office/drawing/2014/main" val="20003"/>
                    </a:ext>
                  </a:extLst>
                </a:gridCol>
                <a:gridCol w="1028200">
                  <a:extLst>
                    <a:ext uri="{9D8B030D-6E8A-4147-A177-3AD203B41FA5}">
                      <a16:colId xmlns:a16="http://schemas.microsoft.com/office/drawing/2014/main" val="20004"/>
                    </a:ext>
                  </a:extLst>
                </a:gridCol>
              </a:tblGrid>
              <a:tr h="0">
                <a:tc gridSpan="5">
                  <a:txBody>
                    <a:bodyPr/>
                    <a:lstStyle/>
                    <a:p>
                      <a:pPr marL="0" lvl="0" indent="0" algn="ctr" rtl="0">
                        <a:lnSpc>
                          <a:spcPct val="200000"/>
                        </a:lnSpc>
                        <a:spcBef>
                          <a:spcPts val="1200"/>
                        </a:spcBef>
                        <a:spcAft>
                          <a:spcPts val="0"/>
                        </a:spcAft>
                        <a:buNone/>
                      </a:pPr>
                      <a:r>
                        <a:rPr lang="es-ES" sz="1100" b="1" dirty="0"/>
                        <a:t>Prueba Tukey entre los grupos y la escala RPS</a:t>
                      </a:r>
                      <a:endParaRPr sz="1100" b="1"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68100">
                <a:tc>
                  <a:txBody>
                    <a:bodyPr/>
                    <a:lstStyle/>
                    <a:p>
                      <a:pPr marL="0" lvl="0" indent="0" algn="ctr" rtl="0">
                        <a:lnSpc>
                          <a:spcPct val="200000"/>
                        </a:lnSpc>
                        <a:spcBef>
                          <a:spcPts val="1200"/>
                        </a:spcBef>
                        <a:spcAft>
                          <a:spcPts val="0"/>
                        </a:spcAft>
                        <a:buNone/>
                      </a:pPr>
                      <a:r>
                        <a:rPr lang="es-ES" sz="1100" b="1" dirty="0"/>
                        <a:t>Grupo 1</a:t>
                      </a:r>
                      <a:endParaRPr sz="1100" b="1"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dirty="0"/>
                        <a:t>Grupo 2</a:t>
                      </a:r>
                      <a:endParaRPr sz="1100" b="1"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dirty="0"/>
                        <a:t>media</a:t>
                      </a:r>
                      <a:endParaRPr sz="1100" b="1"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std err</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p-value</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2800">
                <a:tc>
                  <a:txBody>
                    <a:bodyPr/>
                    <a:lstStyle/>
                    <a:p>
                      <a:pPr marL="0" lvl="0" indent="0" algn="ctr" rtl="0">
                        <a:lnSpc>
                          <a:spcPct val="150000"/>
                        </a:lnSpc>
                        <a:spcBef>
                          <a:spcPts val="1200"/>
                        </a:spcBef>
                        <a:spcAft>
                          <a:spcPts val="0"/>
                        </a:spcAft>
                        <a:buNone/>
                      </a:pPr>
                      <a:r>
                        <a:rPr lang="es-ES" sz="1100"/>
                        <a:t>Docente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Admin</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0,01278</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0,151668</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dirty="0"/>
                        <a:t>0,998</a:t>
                      </a:r>
                      <a:endParaRPr sz="11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82800">
                <a:tc>
                  <a:txBody>
                    <a:bodyPr/>
                    <a:lstStyle/>
                    <a:p>
                      <a:pPr marL="0" lvl="0" indent="0" algn="ctr" rtl="0">
                        <a:lnSpc>
                          <a:spcPct val="150000"/>
                        </a:lnSpc>
                        <a:spcBef>
                          <a:spcPts val="1200"/>
                        </a:spcBef>
                        <a:spcAft>
                          <a:spcPts val="0"/>
                        </a:spcAft>
                        <a:buNone/>
                      </a:pPr>
                      <a:r>
                        <a:rPr lang="es-ES" sz="1100"/>
                        <a:t>Docente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Estudiante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0,29214</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0,085712</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dirty="0"/>
                        <a:t>0,044</a:t>
                      </a:r>
                      <a:endParaRPr sz="11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82800">
                <a:tc>
                  <a:txBody>
                    <a:bodyPr/>
                    <a:lstStyle/>
                    <a:p>
                      <a:pPr marL="0" lvl="0" indent="0" algn="ctr" rtl="0">
                        <a:lnSpc>
                          <a:spcPct val="150000"/>
                        </a:lnSpc>
                        <a:spcBef>
                          <a:spcPts val="1200"/>
                        </a:spcBef>
                        <a:spcAft>
                          <a:spcPts val="0"/>
                        </a:spcAft>
                        <a:buNone/>
                      </a:pPr>
                      <a:r>
                        <a:rPr lang="es-ES" sz="1100"/>
                        <a:t>Admin</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Estudiante</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0,30493</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a:t>0,132167</a:t>
                      </a:r>
                      <a:endParaRPr sz="11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bg1"/>
                    </a:solidFill>
                  </a:tcPr>
                </a:tc>
                <a:tc>
                  <a:txBody>
                    <a:bodyPr/>
                    <a:lstStyle/>
                    <a:p>
                      <a:pPr marL="0" lvl="0" indent="0" algn="ctr" rtl="0">
                        <a:lnSpc>
                          <a:spcPct val="150000"/>
                        </a:lnSpc>
                        <a:spcBef>
                          <a:spcPts val="1200"/>
                        </a:spcBef>
                        <a:spcAft>
                          <a:spcPts val="0"/>
                        </a:spcAft>
                        <a:buNone/>
                      </a:pPr>
                      <a:r>
                        <a:rPr lang="es-ES" sz="1100" dirty="0"/>
                        <a:t>0,235</a:t>
                      </a:r>
                      <a:endParaRPr sz="11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a7adb367a_3_71"/>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Resultados y Discusión </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12" name="Google Shape;212;gea7adb367a_3_71"/>
          <p:cNvSpPr txBox="1"/>
          <p:nvPr/>
        </p:nvSpPr>
        <p:spPr>
          <a:xfrm>
            <a:off x="539525" y="1412750"/>
            <a:ext cx="8280600" cy="4291500"/>
          </a:xfrm>
          <a:prstGeom prst="rect">
            <a:avLst/>
          </a:prstGeom>
          <a:noFill/>
          <a:ln>
            <a:noFill/>
          </a:ln>
        </p:spPr>
        <p:txBody>
          <a:bodyPr spcFirstLastPara="1" wrap="square" lIns="91425" tIns="45700" rIns="91425" bIns="45700" anchor="t" anchorCtr="0">
            <a:noAutofit/>
          </a:bodyPr>
          <a:lstStyle/>
          <a:p>
            <a:pPr marL="457200" lvl="0" indent="-311150" algn="l" rtl="0">
              <a:lnSpc>
                <a:spcPct val="200000"/>
              </a:lnSpc>
              <a:spcBef>
                <a:spcPts val="1400"/>
              </a:spcBef>
              <a:spcAft>
                <a:spcPts val="0"/>
              </a:spcAft>
              <a:buClr>
                <a:schemeClr val="accent2"/>
              </a:buClr>
              <a:buSzPts val="1300"/>
              <a:buAutoNum type="arabicPeriod" startAt="3"/>
            </a:pPr>
            <a:r>
              <a:rPr lang="es-ES" sz="1300" b="1">
                <a:solidFill>
                  <a:schemeClr val="accent2"/>
                </a:solidFill>
                <a:highlight>
                  <a:srgbClr val="FFFFFF"/>
                </a:highlight>
              </a:rPr>
              <a:t>Prueba de H3: La exposición de horas/día que tienen los usuarios al usar el Internet afecta el promedio de las escalas {RBS, CBS, EOS, RPS}.</a:t>
            </a:r>
            <a:endParaRPr sz="1300" b="1">
              <a:solidFill>
                <a:schemeClr val="accent2"/>
              </a:solidFill>
              <a:highlight>
                <a:srgbClr val="FFFFFF"/>
              </a:highlight>
            </a:endParaRPr>
          </a:p>
          <a:p>
            <a:pPr marL="0" lvl="0" indent="0" algn="l" rtl="0">
              <a:lnSpc>
                <a:spcPct val="200000"/>
              </a:lnSpc>
              <a:spcBef>
                <a:spcPts val="1400"/>
              </a:spcBef>
              <a:spcAft>
                <a:spcPts val="0"/>
              </a:spcAft>
              <a:buNone/>
            </a:pPr>
            <a:r>
              <a:rPr lang="es-ES" sz="1300" b="1">
                <a:solidFill>
                  <a:schemeClr val="accent2"/>
                </a:solidFill>
                <a:highlight>
                  <a:srgbClr val="FFFFFF"/>
                </a:highlight>
              </a:rPr>
              <a:t>	</a:t>
            </a:r>
            <a:endParaRPr sz="1300" b="1">
              <a:solidFill>
                <a:schemeClr val="accent2"/>
              </a:solidFill>
              <a:highlight>
                <a:srgbClr val="FFFFFF"/>
              </a:highlight>
            </a:endParaRPr>
          </a:p>
          <a:p>
            <a:pPr marL="457200" lvl="0" indent="0" algn="l" rtl="0">
              <a:lnSpc>
                <a:spcPct val="200000"/>
              </a:lnSpc>
              <a:spcBef>
                <a:spcPts val="1400"/>
              </a:spcBef>
              <a:spcAft>
                <a:spcPts val="0"/>
              </a:spcAft>
              <a:buNone/>
            </a:pPr>
            <a:endParaRPr sz="1300" b="1">
              <a:solidFill>
                <a:schemeClr val="accent2"/>
              </a:solidFill>
              <a:highlight>
                <a:srgbClr val="FFFFFF"/>
              </a:highlight>
            </a:endParaRPr>
          </a:p>
          <a:p>
            <a:pPr marL="0" marR="0" lvl="0" indent="0" algn="l" rtl="0">
              <a:lnSpc>
                <a:spcPct val="100000"/>
              </a:lnSpc>
              <a:spcBef>
                <a:spcPts val="400"/>
              </a:spcBef>
              <a:spcAft>
                <a:spcPts val="0"/>
              </a:spcAft>
              <a:buNone/>
            </a:pPr>
            <a:endParaRPr sz="1600">
              <a:solidFill>
                <a:schemeClr val="dk1"/>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13" name="Google Shape;213;gea7adb367a_3_71"/>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14" name="Google Shape;214;gea7adb367a_3_71"/>
          <p:cNvSpPr txBox="1"/>
          <p:nvPr/>
        </p:nvSpPr>
        <p:spPr>
          <a:xfrm>
            <a:off x="4512275" y="107650"/>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215" name="Google Shape;215;gea7adb367a_3_71"/>
          <p:cNvGraphicFramePr/>
          <p:nvPr>
            <p:extLst>
              <p:ext uri="{D42A27DB-BD31-4B8C-83A1-F6EECF244321}">
                <p14:modId xmlns:p14="http://schemas.microsoft.com/office/powerpoint/2010/main" val="1565428493"/>
              </p:ext>
            </p:extLst>
          </p:nvPr>
        </p:nvGraphicFramePr>
        <p:xfrm>
          <a:off x="1101600" y="2438463"/>
          <a:ext cx="1681475" cy="2377240"/>
        </p:xfrm>
        <a:graphic>
          <a:graphicData uri="http://schemas.openxmlformats.org/drawingml/2006/table">
            <a:tbl>
              <a:tblPr>
                <a:noFill/>
                <a:tableStyleId>{950706DF-6107-4C57-8784-3332506CF743}</a:tableStyleId>
              </a:tblPr>
              <a:tblGrid>
                <a:gridCol w="751350">
                  <a:extLst>
                    <a:ext uri="{9D8B030D-6E8A-4147-A177-3AD203B41FA5}">
                      <a16:colId xmlns:a16="http://schemas.microsoft.com/office/drawing/2014/main" val="20000"/>
                    </a:ext>
                  </a:extLst>
                </a:gridCol>
                <a:gridCol w="930125">
                  <a:extLst>
                    <a:ext uri="{9D8B030D-6E8A-4147-A177-3AD203B41FA5}">
                      <a16:colId xmlns:a16="http://schemas.microsoft.com/office/drawing/2014/main" val="20001"/>
                    </a:ext>
                  </a:extLst>
                </a:gridCol>
              </a:tblGrid>
              <a:tr h="396200">
                <a:tc gridSpan="2">
                  <a:txBody>
                    <a:bodyPr/>
                    <a:lstStyle/>
                    <a:p>
                      <a:pPr marL="0" lvl="0" indent="0" algn="ctr" rtl="0">
                        <a:spcBef>
                          <a:spcPts val="0"/>
                        </a:spcBef>
                        <a:spcAft>
                          <a:spcPts val="0"/>
                        </a:spcAft>
                        <a:buNone/>
                      </a:pPr>
                      <a:r>
                        <a:rPr lang="es-ES" sz="1100" b="1"/>
                        <a:t>Análisis ANOVA </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s-EC"/>
                    </a:p>
                  </a:txBody>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s-ES" sz="1100" b="1"/>
                        <a:t>Escalas</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100" b="1"/>
                        <a:t>p-value</a:t>
                      </a:r>
                      <a:endParaRPr sz="11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s-ES"/>
                        <a:t>RBS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dirty="0"/>
                        <a:t>0,003</a:t>
                      </a:r>
                      <a:endParaRPr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s-ES"/>
                        <a:t>CBS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a:t>0,783 </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s-ES"/>
                        <a:t>EOS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a:t>0,430</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s-ES"/>
                        <a:t>RPS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dirty="0"/>
                        <a:t>0,257</a:t>
                      </a:r>
                      <a:endParaRPr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16" name="Google Shape;216;gea7adb367a_3_71"/>
          <p:cNvGraphicFramePr/>
          <p:nvPr/>
        </p:nvGraphicFramePr>
        <p:xfrm>
          <a:off x="3345150" y="2438463"/>
          <a:ext cx="5141000" cy="3282358"/>
        </p:xfrm>
        <a:graphic>
          <a:graphicData uri="http://schemas.openxmlformats.org/drawingml/2006/table">
            <a:tbl>
              <a:tblPr>
                <a:noFill/>
                <a:tableStyleId>{950706DF-6107-4C57-8784-3332506CF743}</a:tableStyleId>
              </a:tblPr>
              <a:tblGrid>
                <a:gridCol w="1028200">
                  <a:extLst>
                    <a:ext uri="{9D8B030D-6E8A-4147-A177-3AD203B41FA5}">
                      <a16:colId xmlns:a16="http://schemas.microsoft.com/office/drawing/2014/main" val="20000"/>
                    </a:ext>
                  </a:extLst>
                </a:gridCol>
                <a:gridCol w="1028200">
                  <a:extLst>
                    <a:ext uri="{9D8B030D-6E8A-4147-A177-3AD203B41FA5}">
                      <a16:colId xmlns:a16="http://schemas.microsoft.com/office/drawing/2014/main" val="20001"/>
                    </a:ext>
                  </a:extLst>
                </a:gridCol>
                <a:gridCol w="1028200">
                  <a:extLst>
                    <a:ext uri="{9D8B030D-6E8A-4147-A177-3AD203B41FA5}">
                      <a16:colId xmlns:a16="http://schemas.microsoft.com/office/drawing/2014/main" val="20002"/>
                    </a:ext>
                  </a:extLst>
                </a:gridCol>
                <a:gridCol w="1028200">
                  <a:extLst>
                    <a:ext uri="{9D8B030D-6E8A-4147-A177-3AD203B41FA5}">
                      <a16:colId xmlns:a16="http://schemas.microsoft.com/office/drawing/2014/main" val="20003"/>
                    </a:ext>
                  </a:extLst>
                </a:gridCol>
                <a:gridCol w="1028200">
                  <a:extLst>
                    <a:ext uri="{9D8B030D-6E8A-4147-A177-3AD203B41FA5}">
                      <a16:colId xmlns:a16="http://schemas.microsoft.com/office/drawing/2014/main" val="20004"/>
                    </a:ext>
                  </a:extLst>
                </a:gridCol>
              </a:tblGrid>
              <a:tr h="368100">
                <a:tc gridSpan="5">
                  <a:txBody>
                    <a:bodyPr/>
                    <a:lstStyle/>
                    <a:p>
                      <a:pPr marL="0" lvl="0" indent="0" algn="ctr" rtl="0">
                        <a:lnSpc>
                          <a:spcPct val="200000"/>
                        </a:lnSpc>
                        <a:spcBef>
                          <a:spcPts val="1200"/>
                        </a:spcBef>
                        <a:spcAft>
                          <a:spcPts val="0"/>
                        </a:spcAft>
                        <a:buNone/>
                      </a:pPr>
                      <a:r>
                        <a:rPr lang="es-ES" sz="1100" b="1"/>
                        <a:t>Prueba Tukey entre los grupos y la escala CBS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68100">
                <a:tc>
                  <a:txBody>
                    <a:bodyPr/>
                    <a:lstStyle/>
                    <a:p>
                      <a:pPr marL="0" lvl="0" indent="0" algn="ctr" rtl="0">
                        <a:lnSpc>
                          <a:spcPct val="200000"/>
                        </a:lnSpc>
                        <a:spcBef>
                          <a:spcPts val="1200"/>
                        </a:spcBef>
                        <a:spcAft>
                          <a:spcPts val="0"/>
                        </a:spcAft>
                        <a:buNone/>
                      </a:pPr>
                      <a:r>
                        <a:rPr lang="es-ES" sz="1100" b="1"/>
                        <a:t>Grupo 1</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Grupo 2</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media</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std err</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p-value</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2800">
                <a:tc>
                  <a:txBody>
                    <a:bodyPr/>
                    <a:lstStyle/>
                    <a:p>
                      <a:pPr marL="0" lvl="0" indent="0" algn="ctr" rtl="0">
                        <a:lnSpc>
                          <a:spcPct val="150000"/>
                        </a:lnSpc>
                        <a:spcBef>
                          <a:spcPts val="1200"/>
                        </a:spcBef>
                        <a:spcAft>
                          <a:spcPts val="0"/>
                        </a:spcAft>
                        <a:buNone/>
                      </a:pPr>
                      <a:r>
                        <a:rPr lang="es-ES"/>
                        <a:t>1-5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6-10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0,137222</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0,118321</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0,691</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2800">
                <a:tc>
                  <a:txBody>
                    <a:bodyPr/>
                    <a:lstStyle/>
                    <a:p>
                      <a:pPr marL="0" lvl="0" indent="0" algn="ctr" rtl="0">
                        <a:lnSpc>
                          <a:spcPct val="150000"/>
                        </a:lnSpc>
                        <a:spcBef>
                          <a:spcPts val="1200"/>
                        </a:spcBef>
                        <a:spcAft>
                          <a:spcPts val="0"/>
                        </a:spcAft>
                        <a:buNone/>
                      </a:pPr>
                      <a:r>
                        <a:rPr lang="es-ES"/>
                        <a:t>1-5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11 ó más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0,380736</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0,118871</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0,063</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lnSpc>
                          <a:spcPct val="150000"/>
                        </a:lnSpc>
                        <a:spcBef>
                          <a:spcPts val="1200"/>
                        </a:spcBef>
                        <a:spcAft>
                          <a:spcPts val="0"/>
                        </a:spcAft>
                        <a:buNone/>
                      </a:pPr>
                      <a:r>
                        <a:rPr lang="es-ES"/>
                        <a:t>6-10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11 ó más horas/día</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0,243514</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0,055950</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a:t>0,006</a:t>
                      </a:r>
                      <a:endParaRPr/>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ea7adb367a_4_7"/>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Resultados y Discusión </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22" name="Google Shape;222;gea7adb367a_4_7"/>
          <p:cNvSpPr txBox="1"/>
          <p:nvPr/>
        </p:nvSpPr>
        <p:spPr>
          <a:xfrm>
            <a:off x="539525" y="1412750"/>
            <a:ext cx="8280600" cy="4291500"/>
          </a:xfrm>
          <a:prstGeom prst="rect">
            <a:avLst/>
          </a:prstGeom>
          <a:noFill/>
          <a:ln>
            <a:noFill/>
          </a:ln>
        </p:spPr>
        <p:txBody>
          <a:bodyPr spcFirstLastPara="1" wrap="square" lIns="91425" tIns="45700" rIns="91425" bIns="45700" anchor="t" anchorCtr="0">
            <a:noAutofit/>
          </a:bodyPr>
          <a:lstStyle/>
          <a:p>
            <a:pPr marL="457200" lvl="0" indent="-311150" algn="l" rtl="0">
              <a:lnSpc>
                <a:spcPct val="200000"/>
              </a:lnSpc>
              <a:spcBef>
                <a:spcPts val="1400"/>
              </a:spcBef>
              <a:spcAft>
                <a:spcPts val="0"/>
              </a:spcAft>
              <a:buClr>
                <a:schemeClr val="accent2"/>
              </a:buClr>
              <a:buSzPts val="1300"/>
              <a:buAutoNum type="arabicPeriod" startAt="4"/>
            </a:pPr>
            <a:r>
              <a:rPr lang="es-ES" sz="1300" b="1">
                <a:solidFill>
                  <a:schemeClr val="accent2"/>
                </a:solidFill>
                <a:highlight>
                  <a:srgbClr val="FFFFFF"/>
                </a:highlight>
              </a:rPr>
              <a:t>Prueba de H4: Existe una correlación significativa entre los promedios de las escalas {RBS, CBS, EOS, RPS}.</a:t>
            </a:r>
            <a:endParaRPr sz="1300" b="1">
              <a:solidFill>
                <a:schemeClr val="accent2"/>
              </a:solidFill>
              <a:highlight>
                <a:srgbClr val="FFFFFF"/>
              </a:highlight>
            </a:endParaRPr>
          </a:p>
          <a:p>
            <a:pPr marL="457200" lvl="0" indent="0" algn="l" rtl="0">
              <a:lnSpc>
                <a:spcPct val="200000"/>
              </a:lnSpc>
              <a:spcBef>
                <a:spcPts val="1400"/>
              </a:spcBef>
              <a:spcAft>
                <a:spcPts val="0"/>
              </a:spcAft>
              <a:buNone/>
            </a:pPr>
            <a:endParaRPr sz="1300" b="1">
              <a:solidFill>
                <a:schemeClr val="accent2"/>
              </a:solidFill>
              <a:highlight>
                <a:srgbClr val="FFFFFF"/>
              </a:highlight>
            </a:endParaRPr>
          </a:p>
          <a:p>
            <a:pPr marL="0" lvl="0" indent="0" algn="l" rtl="0">
              <a:lnSpc>
                <a:spcPct val="200000"/>
              </a:lnSpc>
              <a:spcBef>
                <a:spcPts val="1400"/>
              </a:spcBef>
              <a:spcAft>
                <a:spcPts val="0"/>
              </a:spcAft>
              <a:buNone/>
            </a:pPr>
            <a:r>
              <a:rPr lang="es-ES" sz="1300" b="1">
                <a:solidFill>
                  <a:schemeClr val="accent2"/>
                </a:solidFill>
                <a:highlight>
                  <a:srgbClr val="FFFFFF"/>
                </a:highlight>
              </a:rPr>
              <a:t>	</a:t>
            </a:r>
            <a:endParaRPr sz="1300" b="1">
              <a:solidFill>
                <a:schemeClr val="accent2"/>
              </a:solidFill>
              <a:highlight>
                <a:srgbClr val="FFFFFF"/>
              </a:highlight>
            </a:endParaRPr>
          </a:p>
          <a:p>
            <a:pPr marL="457200" lvl="0" indent="0" algn="l" rtl="0">
              <a:lnSpc>
                <a:spcPct val="200000"/>
              </a:lnSpc>
              <a:spcBef>
                <a:spcPts val="1400"/>
              </a:spcBef>
              <a:spcAft>
                <a:spcPts val="0"/>
              </a:spcAft>
              <a:buNone/>
            </a:pPr>
            <a:endParaRPr sz="1300" b="1">
              <a:solidFill>
                <a:schemeClr val="accent2"/>
              </a:solidFill>
              <a:highlight>
                <a:srgbClr val="FFFFFF"/>
              </a:highlight>
            </a:endParaRPr>
          </a:p>
          <a:p>
            <a:pPr marL="0" marR="0" lvl="0" indent="0" algn="l" rtl="0">
              <a:lnSpc>
                <a:spcPct val="100000"/>
              </a:lnSpc>
              <a:spcBef>
                <a:spcPts val="400"/>
              </a:spcBef>
              <a:spcAft>
                <a:spcPts val="0"/>
              </a:spcAft>
              <a:buNone/>
            </a:pPr>
            <a:endParaRPr sz="1600">
              <a:solidFill>
                <a:schemeClr val="dk1"/>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endParaRPr sz="1600">
              <a:solidFill>
                <a:schemeClr val="accent6"/>
              </a:solidFill>
            </a:endParaRPr>
          </a:p>
          <a:p>
            <a:pPr marL="0" marR="0" lvl="0" indent="0" algn="l" rtl="0">
              <a:lnSpc>
                <a:spcPct val="100000"/>
              </a:lnSpc>
              <a:spcBef>
                <a:spcPts val="0"/>
              </a:spcBef>
              <a:spcAft>
                <a:spcPts val="0"/>
              </a:spcAft>
              <a:buNone/>
            </a:pPr>
            <a:r>
              <a:rPr lang="es-ES" sz="1900"/>
              <a:t> 	</a:t>
            </a:r>
            <a:endParaRPr sz="1900"/>
          </a:p>
          <a:p>
            <a:pPr marL="0" marR="0" lvl="0" indent="0" algn="l" rtl="0">
              <a:lnSpc>
                <a:spcPct val="100000"/>
              </a:lnSpc>
              <a:spcBef>
                <a:spcPts val="0"/>
              </a:spcBef>
              <a:spcAft>
                <a:spcPts val="0"/>
              </a:spcAft>
              <a:buNone/>
            </a:pPr>
            <a:endParaRPr sz="1900"/>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23" name="Google Shape;223;gea7adb367a_4_7"/>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24" name="Google Shape;224;gea7adb367a_4_7"/>
          <p:cNvSpPr txBox="1"/>
          <p:nvPr/>
        </p:nvSpPr>
        <p:spPr>
          <a:xfrm>
            <a:off x="4512275" y="107650"/>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graphicFrame>
        <p:nvGraphicFramePr>
          <p:cNvPr id="225" name="Google Shape;225;gea7adb367a_4_7"/>
          <p:cNvGraphicFramePr/>
          <p:nvPr>
            <p:extLst>
              <p:ext uri="{D42A27DB-BD31-4B8C-83A1-F6EECF244321}">
                <p14:modId xmlns:p14="http://schemas.microsoft.com/office/powerpoint/2010/main" val="124283567"/>
              </p:ext>
            </p:extLst>
          </p:nvPr>
        </p:nvGraphicFramePr>
        <p:xfrm>
          <a:off x="1022013" y="2525029"/>
          <a:ext cx="7474700" cy="3070268"/>
        </p:xfrm>
        <a:graphic>
          <a:graphicData uri="http://schemas.openxmlformats.org/drawingml/2006/table">
            <a:tbl>
              <a:tblPr>
                <a:noFill/>
                <a:tableStyleId>{950706DF-6107-4C57-8784-3332506CF743}</a:tableStyleId>
              </a:tblPr>
              <a:tblGrid>
                <a:gridCol w="1171350">
                  <a:extLst>
                    <a:ext uri="{9D8B030D-6E8A-4147-A177-3AD203B41FA5}">
                      <a16:colId xmlns:a16="http://schemas.microsoft.com/office/drawing/2014/main" val="20000"/>
                    </a:ext>
                  </a:extLst>
                </a:gridCol>
                <a:gridCol w="1054350">
                  <a:extLst>
                    <a:ext uri="{9D8B030D-6E8A-4147-A177-3AD203B41FA5}">
                      <a16:colId xmlns:a16="http://schemas.microsoft.com/office/drawing/2014/main" val="20001"/>
                    </a:ext>
                  </a:extLst>
                </a:gridCol>
                <a:gridCol w="1005525">
                  <a:extLst>
                    <a:ext uri="{9D8B030D-6E8A-4147-A177-3AD203B41FA5}">
                      <a16:colId xmlns:a16="http://schemas.microsoft.com/office/drawing/2014/main" val="20002"/>
                    </a:ext>
                  </a:extLst>
                </a:gridCol>
                <a:gridCol w="1497825">
                  <a:extLst>
                    <a:ext uri="{9D8B030D-6E8A-4147-A177-3AD203B41FA5}">
                      <a16:colId xmlns:a16="http://schemas.microsoft.com/office/drawing/2014/main" val="20003"/>
                    </a:ext>
                  </a:extLst>
                </a:gridCol>
                <a:gridCol w="1235875">
                  <a:extLst>
                    <a:ext uri="{9D8B030D-6E8A-4147-A177-3AD203B41FA5}">
                      <a16:colId xmlns:a16="http://schemas.microsoft.com/office/drawing/2014/main" val="20004"/>
                    </a:ext>
                  </a:extLst>
                </a:gridCol>
                <a:gridCol w="1509775">
                  <a:extLst>
                    <a:ext uri="{9D8B030D-6E8A-4147-A177-3AD203B41FA5}">
                      <a16:colId xmlns:a16="http://schemas.microsoft.com/office/drawing/2014/main" val="20005"/>
                    </a:ext>
                  </a:extLst>
                </a:gridCol>
              </a:tblGrid>
              <a:tr h="381700">
                <a:tc>
                  <a:txBody>
                    <a:bodyPr/>
                    <a:lstStyle/>
                    <a:p>
                      <a:pPr marL="0" lvl="0" indent="0" algn="ctr" rtl="0">
                        <a:lnSpc>
                          <a:spcPct val="200000"/>
                        </a:lnSpc>
                        <a:spcBef>
                          <a:spcPts val="1200"/>
                        </a:spcBef>
                        <a:spcAft>
                          <a:spcPts val="0"/>
                        </a:spcAft>
                        <a:buNone/>
                      </a:pPr>
                      <a:r>
                        <a:rPr lang="es-ES" sz="1100" b="1"/>
                        <a:t>Escalas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Coeficiente de correlación  </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RBS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dirty="0"/>
                        <a:t>CBS</a:t>
                      </a:r>
                      <a:endParaRPr sz="1100" b="1"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EOS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200000"/>
                        </a:lnSpc>
                        <a:spcBef>
                          <a:spcPts val="1200"/>
                        </a:spcBef>
                        <a:spcAft>
                          <a:spcPts val="0"/>
                        </a:spcAft>
                        <a:buNone/>
                      </a:pPr>
                      <a:r>
                        <a:rPr lang="es-ES" sz="1100" b="1"/>
                        <a:t>RPS</a:t>
                      </a:r>
                      <a:endParaRPr sz="1100" b="1"/>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8100">
                <a:tc>
                  <a:txBody>
                    <a:bodyPr/>
                    <a:lstStyle/>
                    <a:p>
                      <a:pPr marL="0" lvl="0" indent="0" algn="ctr" rtl="0">
                        <a:lnSpc>
                          <a:spcPct val="150000"/>
                        </a:lnSpc>
                        <a:spcBef>
                          <a:spcPts val="1200"/>
                        </a:spcBef>
                        <a:spcAft>
                          <a:spcPts val="0"/>
                        </a:spcAft>
                        <a:buNone/>
                      </a:pPr>
                      <a:r>
                        <a:rPr lang="es-ES" sz="1500"/>
                        <a:t>RBS</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r</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1</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1200"/>
                        </a:spcAft>
                        <a:buNone/>
                      </a:pPr>
                      <a:r>
                        <a:rPr lang="es-ES" sz="1500"/>
                        <a:t>0,175544</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0,007053 </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0,23947 </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8100">
                <a:tc>
                  <a:txBody>
                    <a:bodyPr/>
                    <a:lstStyle/>
                    <a:p>
                      <a:pPr marL="0" lvl="0" indent="0" algn="ctr" rtl="0">
                        <a:lnSpc>
                          <a:spcPct val="150000"/>
                        </a:lnSpc>
                        <a:spcBef>
                          <a:spcPts val="1200"/>
                        </a:spcBef>
                        <a:spcAft>
                          <a:spcPts val="0"/>
                        </a:spcAft>
                        <a:buNone/>
                      </a:pPr>
                      <a:r>
                        <a:rPr lang="es-ES" sz="1500"/>
                        <a:t>CBS</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r</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0,17554</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1</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-0,20972 </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1200"/>
                        </a:spcAft>
                        <a:buNone/>
                      </a:pPr>
                      <a:r>
                        <a:rPr lang="es-ES" sz="1500"/>
                        <a:t>0,381002</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8100">
                <a:tc>
                  <a:txBody>
                    <a:bodyPr/>
                    <a:lstStyle/>
                    <a:p>
                      <a:pPr marL="0" lvl="0" indent="0" algn="ctr" rtl="0">
                        <a:lnSpc>
                          <a:spcPct val="150000"/>
                        </a:lnSpc>
                        <a:spcBef>
                          <a:spcPts val="1200"/>
                        </a:spcBef>
                        <a:spcAft>
                          <a:spcPts val="0"/>
                        </a:spcAft>
                        <a:buNone/>
                      </a:pPr>
                      <a:r>
                        <a:rPr lang="es-ES" sz="1500"/>
                        <a:t>EOS</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r</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0,007053 </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-0,20972</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1</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1200"/>
                        </a:spcAft>
                        <a:buNone/>
                      </a:pPr>
                      <a:r>
                        <a:rPr lang="es-ES" sz="1500"/>
                        <a:t>-0,12996</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8100">
                <a:tc>
                  <a:txBody>
                    <a:bodyPr/>
                    <a:lstStyle/>
                    <a:p>
                      <a:pPr marL="0" lvl="0" indent="0" algn="ctr" rtl="0">
                        <a:lnSpc>
                          <a:spcPct val="150000"/>
                        </a:lnSpc>
                        <a:spcBef>
                          <a:spcPts val="1200"/>
                        </a:spcBef>
                        <a:spcAft>
                          <a:spcPts val="0"/>
                        </a:spcAft>
                        <a:buNone/>
                      </a:pPr>
                      <a:r>
                        <a:rPr lang="es-ES" sz="1500"/>
                        <a:t>RPS</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r</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0,239474</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0,381002</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es-ES" sz="1500"/>
                        <a:t>-0,12996</a:t>
                      </a:r>
                      <a:endParaRPr sz="150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S" sz="1500" dirty="0"/>
                        <a:t>1</a:t>
                      </a:r>
                      <a:endParaRPr sz="1500" dirty="0"/>
                    </a:p>
                  </a:txBody>
                  <a:tcPr marL="68575" marR="6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e328f36072_0_0"/>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s-ES" sz="2400" b="1">
                <a:solidFill>
                  <a:srgbClr val="0033CC"/>
                </a:solidFill>
                <a:latin typeface="Calibri"/>
                <a:ea typeface="Calibri"/>
                <a:cs typeface="Calibri"/>
                <a:sym typeface="Calibri"/>
              </a:rPr>
              <a:t>Índice </a:t>
            </a:r>
            <a:endParaRPr sz="24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68" name="Google Shape;68;ge328f36072_0_0"/>
          <p:cNvSpPr txBox="1"/>
          <p:nvPr/>
        </p:nvSpPr>
        <p:spPr>
          <a:xfrm>
            <a:off x="599450" y="692150"/>
            <a:ext cx="8220600" cy="412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dirty="0">
              <a:latin typeface="Calibri"/>
              <a:ea typeface="Calibri"/>
              <a:cs typeface="Calibri"/>
              <a:sym typeface="Calibri"/>
            </a:endParaRPr>
          </a:p>
          <a:p>
            <a:pPr marL="0" marR="0" lvl="0" indent="0" algn="l" rtl="0">
              <a:spcBef>
                <a:spcPts val="0"/>
              </a:spcBef>
              <a:spcAft>
                <a:spcPts val="0"/>
              </a:spcAft>
              <a:buNone/>
            </a:pPr>
            <a:endParaRPr sz="3400" b="1" dirty="0">
              <a:latin typeface="Calibri"/>
              <a:ea typeface="Calibri"/>
              <a:cs typeface="Calibri"/>
              <a:sym typeface="Calibri"/>
            </a:endParaRPr>
          </a:p>
          <a:p>
            <a:pPr marL="457200" marR="0" lvl="0" indent="-400050" algn="l" rtl="0">
              <a:spcBef>
                <a:spcPts val="0"/>
              </a:spcBef>
              <a:spcAft>
                <a:spcPts val="0"/>
              </a:spcAft>
              <a:buClr>
                <a:schemeClr val="dk1"/>
              </a:buClr>
              <a:buSzPts val="2700"/>
              <a:buChar char="●"/>
            </a:pPr>
            <a:r>
              <a:rPr lang="es-ES" sz="2700" dirty="0">
                <a:solidFill>
                  <a:schemeClr val="dk1"/>
                </a:solidFill>
              </a:rPr>
              <a:t>Introducción </a:t>
            </a:r>
            <a:endParaRPr sz="2700" dirty="0">
              <a:solidFill>
                <a:schemeClr val="dk1"/>
              </a:solidFill>
            </a:endParaRPr>
          </a:p>
          <a:p>
            <a:pPr marL="457200" lvl="0" indent="-400050" algn="l" rtl="0">
              <a:spcBef>
                <a:spcPts val="0"/>
              </a:spcBef>
              <a:spcAft>
                <a:spcPts val="0"/>
              </a:spcAft>
              <a:buClr>
                <a:schemeClr val="dk1"/>
              </a:buClr>
              <a:buSzPts val="2700"/>
              <a:buChar char="●"/>
            </a:pPr>
            <a:r>
              <a:rPr lang="es-ES" sz="2700" dirty="0">
                <a:solidFill>
                  <a:schemeClr val="dk1"/>
                </a:solidFill>
              </a:rPr>
              <a:t>Problemática</a:t>
            </a:r>
            <a:endParaRPr sz="2700" dirty="0">
              <a:solidFill>
                <a:schemeClr val="dk1"/>
              </a:solidFill>
            </a:endParaRPr>
          </a:p>
          <a:p>
            <a:pPr marL="457200" marR="0" lvl="0" indent="-400050" algn="l" rtl="0">
              <a:spcBef>
                <a:spcPts val="0"/>
              </a:spcBef>
              <a:spcAft>
                <a:spcPts val="0"/>
              </a:spcAft>
              <a:buClr>
                <a:schemeClr val="dk1"/>
              </a:buClr>
              <a:buSzPts val="2700"/>
              <a:buChar char="●"/>
            </a:pPr>
            <a:r>
              <a:rPr lang="es-ES" sz="2700" dirty="0">
                <a:solidFill>
                  <a:schemeClr val="dk1"/>
                </a:solidFill>
              </a:rPr>
              <a:t>Justificación </a:t>
            </a:r>
            <a:endParaRPr sz="2700" dirty="0">
              <a:solidFill>
                <a:schemeClr val="dk1"/>
              </a:solidFill>
            </a:endParaRPr>
          </a:p>
          <a:p>
            <a:pPr marL="457200" marR="0" lvl="0" indent="-400050" algn="l" rtl="0">
              <a:spcBef>
                <a:spcPts val="0"/>
              </a:spcBef>
              <a:spcAft>
                <a:spcPts val="0"/>
              </a:spcAft>
              <a:buClr>
                <a:schemeClr val="dk1"/>
              </a:buClr>
              <a:buSzPts val="2700"/>
              <a:buChar char="●"/>
            </a:pPr>
            <a:r>
              <a:rPr lang="es-ES" sz="2700" dirty="0">
                <a:solidFill>
                  <a:schemeClr val="dk1"/>
                </a:solidFill>
              </a:rPr>
              <a:t>Objetivos </a:t>
            </a:r>
            <a:endParaRPr sz="2700" dirty="0">
              <a:solidFill>
                <a:schemeClr val="dk1"/>
              </a:solidFill>
            </a:endParaRPr>
          </a:p>
          <a:p>
            <a:pPr marL="914400" marR="0" lvl="1" indent="-400050" algn="l" rtl="0">
              <a:spcBef>
                <a:spcPts val="0"/>
              </a:spcBef>
              <a:spcAft>
                <a:spcPts val="0"/>
              </a:spcAft>
              <a:buClr>
                <a:schemeClr val="dk1"/>
              </a:buClr>
              <a:buSzPts val="2700"/>
              <a:buChar char="○"/>
            </a:pPr>
            <a:r>
              <a:rPr lang="es-ES" sz="2700" dirty="0">
                <a:solidFill>
                  <a:schemeClr val="dk1"/>
                </a:solidFill>
              </a:rPr>
              <a:t>General</a:t>
            </a:r>
            <a:endParaRPr sz="2700" dirty="0">
              <a:solidFill>
                <a:schemeClr val="dk1"/>
              </a:solidFill>
            </a:endParaRPr>
          </a:p>
          <a:p>
            <a:pPr marL="914400" marR="0" lvl="1" indent="-400050" algn="l" rtl="0">
              <a:spcBef>
                <a:spcPts val="0"/>
              </a:spcBef>
              <a:spcAft>
                <a:spcPts val="0"/>
              </a:spcAft>
              <a:buClr>
                <a:schemeClr val="dk1"/>
              </a:buClr>
              <a:buSzPts val="2700"/>
              <a:buChar char="○"/>
            </a:pPr>
            <a:r>
              <a:rPr lang="es-ES" sz="2700" dirty="0">
                <a:solidFill>
                  <a:schemeClr val="dk1"/>
                </a:solidFill>
              </a:rPr>
              <a:t>Específicos </a:t>
            </a:r>
            <a:endParaRPr sz="2700" dirty="0">
              <a:solidFill>
                <a:schemeClr val="dk1"/>
              </a:solidFill>
            </a:endParaRPr>
          </a:p>
          <a:p>
            <a:pPr marL="457200" marR="0" lvl="0" indent="-400050" algn="l" rtl="0">
              <a:spcBef>
                <a:spcPts val="0"/>
              </a:spcBef>
              <a:spcAft>
                <a:spcPts val="0"/>
              </a:spcAft>
              <a:buClr>
                <a:schemeClr val="dk1"/>
              </a:buClr>
              <a:buSzPts val="2700"/>
              <a:buChar char="●"/>
            </a:pPr>
            <a:r>
              <a:rPr lang="es-ES" sz="2700" dirty="0">
                <a:solidFill>
                  <a:schemeClr val="dk1"/>
                </a:solidFill>
              </a:rPr>
              <a:t>Metodología y Procedimiento</a:t>
            </a:r>
            <a:endParaRPr sz="2700" dirty="0">
              <a:solidFill>
                <a:schemeClr val="dk1"/>
              </a:solidFill>
            </a:endParaRPr>
          </a:p>
          <a:p>
            <a:pPr marL="457200" marR="0" lvl="0" indent="-400050" algn="l" rtl="0">
              <a:spcBef>
                <a:spcPts val="0"/>
              </a:spcBef>
              <a:spcAft>
                <a:spcPts val="0"/>
              </a:spcAft>
              <a:buClr>
                <a:schemeClr val="dk1"/>
              </a:buClr>
              <a:buSzPts val="2700"/>
              <a:buChar char="●"/>
            </a:pPr>
            <a:r>
              <a:rPr lang="es-ES" sz="2700" dirty="0">
                <a:solidFill>
                  <a:schemeClr val="dk1"/>
                </a:solidFill>
              </a:rPr>
              <a:t>Resultados y Discusión  </a:t>
            </a:r>
            <a:endParaRPr sz="2700" dirty="0">
              <a:solidFill>
                <a:schemeClr val="dk1"/>
              </a:solidFill>
            </a:endParaRPr>
          </a:p>
          <a:p>
            <a:pPr marL="457200" marR="0" lvl="0" indent="-400050" algn="l" rtl="0">
              <a:spcBef>
                <a:spcPts val="0"/>
              </a:spcBef>
              <a:spcAft>
                <a:spcPts val="0"/>
              </a:spcAft>
              <a:buClr>
                <a:schemeClr val="dk1"/>
              </a:buClr>
              <a:buSzPts val="2700"/>
              <a:buChar char="●"/>
            </a:pPr>
            <a:r>
              <a:rPr lang="es-ES" sz="2700" dirty="0">
                <a:solidFill>
                  <a:schemeClr val="dk1"/>
                </a:solidFill>
              </a:rPr>
              <a:t>Conclusiones, Trabajo Futuro y Recomendaciones</a:t>
            </a:r>
            <a:endParaRPr sz="2700" dirty="0">
              <a:solidFill>
                <a:schemeClr val="dk1"/>
              </a:solidFill>
            </a:endParaRPr>
          </a:p>
          <a:p>
            <a:pPr marL="457200" marR="0" lvl="0" indent="0" algn="l" rtl="0">
              <a:spcBef>
                <a:spcPts val="0"/>
              </a:spcBef>
              <a:spcAft>
                <a:spcPts val="0"/>
              </a:spcAft>
              <a:buNone/>
            </a:pP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just" rtl="0">
              <a:spcBef>
                <a:spcPts val="0"/>
              </a:spcBef>
              <a:spcAft>
                <a:spcPts val="0"/>
              </a:spcAft>
              <a:buNone/>
            </a:pPr>
            <a:endParaRPr sz="1600"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e154d42a55_0_7"/>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3100" b="1">
                <a:solidFill>
                  <a:srgbClr val="0033CC"/>
                </a:solidFill>
                <a:latin typeface="Calibri"/>
                <a:ea typeface="Calibri"/>
                <a:cs typeface="Calibri"/>
                <a:sym typeface="Calibri"/>
              </a:rPr>
              <a:t>Conclusiones </a:t>
            </a:r>
            <a:endParaRPr sz="31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31" name="Google Shape;231;ge154d42a55_0_7"/>
          <p:cNvSpPr txBox="1"/>
          <p:nvPr/>
        </p:nvSpPr>
        <p:spPr>
          <a:xfrm>
            <a:off x="539527" y="1778908"/>
            <a:ext cx="8280600" cy="4392600"/>
          </a:xfrm>
          <a:prstGeom prst="rect">
            <a:avLst/>
          </a:prstGeom>
          <a:noFill/>
          <a:ln>
            <a:noFill/>
          </a:ln>
        </p:spPr>
        <p:txBody>
          <a:bodyPr spcFirstLastPara="1" wrap="square" lIns="91425" tIns="45700" rIns="91425" bIns="45700" anchor="t" anchorCtr="0">
            <a:noAutofit/>
          </a:bodyPr>
          <a:lstStyle/>
          <a:p>
            <a:pPr marL="457200" lvl="0" indent="-330200" algn="just" rtl="0">
              <a:lnSpc>
                <a:spcPct val="100000"/>
              </a:lnSpc>
              <a:spcBef>
                <a:spcPts val="1200"/>
              </a:spcBef>
              <a:spcAft>
                <a:spcPts val="0"/>
              </a:spcAft>
              <a:buClr>
                <a:schemeClr val="dk1"/>
              </a:buClr>
              <a:buSzPts val="1600"/>
              <a:buChar char="●"/>
            </a:pPr>
            <a:r>
              <a:rPr lang="es-ES" sz="1600">
                <a:solidFill>
                  <a:schemeClr val="dk1"/>
                </a:solidFill>
              </a:rPr>
              <a:t>En el presente proyecto se logró identificar que el grupo de estudiantes es más propenso a recibir ataques de Ingeniería Social, debido a su exceso de confianza y falta de experiencia, el grupo de docentes, administradores y militares al manejar información clasificada y estar al tanto de los peligros de perder cualquier tipo de información, se encuentran en el grupo de personas con menos índice de recibir ataques de Ingeniería Social.</a:t>
            </a:r>
            <a:endParaRPr sz="1600">
              <a:solidFill>
                <a:schemeClr val="dk1"/>
              </a:solidFill>
            </a:endParaRPr>
          </a:p>
          <a:p>
            <a:pPr marL="914400" lvl="0" indent="0" algn="just" rtl="0">
              <a:lnSpc>
                <a:spcPct val="100000"/>
              </a:lnSpc>
              <a:spcBef>
                <a:spcPts val="1200"/>
              </a:spcBef>
              <a:spcAft>
                <a:spcPts val="0"/>
              </a:spcAft>
              <a:buNone/>
            </a:pPr>
            <a:endParaRPr sz="1600">
              <a:solidFill>
                <a:schemeClr val="dk1"/>
              </a:solidFill>
            </a:endParaRPr>
          </a:p>
          <a:p>
            <a:pPr marL="457200" lvl="0" indent="-330200" algn="just" rtl="0">
              <a:lnSpc>
                <a:spcPct val="100000"/>
              </a:lnSpc>
              <a:spcBef>
                <a:spcPts val="1200"/>
              </a:spcBef>
              <a:spcAft>
                <a:spcPts val="0"/>
              </a:spcAft>
              <a:buClr>
                <a:schemeClr val="dk1"/>
              </a:buClr>
              <a:buSzPts val="1600"/>
              <a:buChar char="●"/>
            </a:pPr>
            <a:r>
              <a:rPr lang="es-ES" sz="1600">
                <a:solidFill>
                  <a:schemeClr val="dk1"/>
                </a:solidFill>
              </a:rPr>
              <a:t>El análisis de los resultados entre las escalas (RBS, CBS, EOS, RBS) de los grupos encuestados, se encontró que uno de los grupos presenta diferencia sobre los demás, determinando que los grupos tienen diferentes tipos de comportamientos y percepciones del riesgo al hacer uso de la Internet o dispositivos de TI, lo que permite identificar a los grupos de usuarios que necesitan adquirir conocimientos y habilidades sobre los ataques de Ingeniería Social. </a:t>
            </a:r>
            <a:endParaRPr sz="1600">
              <a:solidFill>
                <a:schemeClr val="dk1"/>
              </a:solidFill>
            </a:endParaRPr>
          </a:p>
          <a:p>
            <a:pPr marL="0" lvl="0" indent="457200" algn="l" rtl="0">
              <a:lnSpc>
                <a:spcPct val="100000"/>
              </a:lnSpc>
              <a:spcBef>
                <a:spcPts val="1200"/>
              </a:spcBef>
              <a:spcAft>
                <a:spcPts val="0"/>
              </a:spcAft>
              <a:buClr>
                <a:schemeClr val="dk1"/>
              </a:buClr>
              <a:buSzPts val="1100"/>
              <a:buFont typeface="Arial"/>
              <a:buNone/>
            </a:pPr>
            <a:endParaRPr sz="1900">
              <a:solidFill>
                <a:schemeClr val="dk1"/>
              </a:solidFill>
            </a:endParaRPr>
          </a:p>
          <a:p>
            <a:pPr marL="0" lvl="0" indent="0" algn="l" rtl="0">
              <a:spcBef>
                <a:spcPts val="1200"/>
              </a:spcBef>
              <a:spcAft>
                <a:spcPts val="0"/>
              </a:spcAft>
              <a:buClr>
                <a:schemeClr val="dk1"/>
              </a:buClr>
              <a:buSzPts val="2400"/>
              <a:buFont typeface="Arial"/>
              <a:buNone/>
            </a:pPr>
            <a:endParaRPr sz="1900">
              <a:solidFill>
                <a:schemeClr val="dk1"/>
              </a:solidFill>
            </a:endParaRP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32" name="Google Shape;232;ge154d42a55_0_7"/>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33" name="Google Shape;233;ge154d42a55_0_7"/>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ed89dbbfce_1_2"/>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3100" b="1">
                <a:solidFill>
                  <a:srgbClr val="0033CC"/>
                </a:solidFill>
                <a:latin typeface="Calibri"/>
                <a:ea typeface="Calibri"/>
                <a:cs typeface="Calibri"/>
                <a:sym typeface="Calibri"/>
              </a:rPr>
              <a:t>Conclusiones </a:t>
            </a:r>
            <a:endParaRPr sz="31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39" name="Google Shape;239;ged89dbbfce_1_2"/>
          <p:cNvSpPr txBox="1"/>
          <p:nvPr/>
        </p:nvSpPr>
        <p:spPr>
          <a:xfrm>
            <a:off x="539552" y="1700808"/>
            <a:ext cx="8280600" cy="439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endParaRPr sz="1600">
              <a:solidFill>
                <a:schemeClr val="dk1"/>
              </a:solidFill>
            </a:endParaRPr>
          </a:p>
          <a:p>
            <a:pPr marL="457200" lvl="0" indent="-330200" algn="l" rtl="0">
              <a:lnSpc>
                <a:spcPct val="100000"/>
              </a:lnSpc>
              <a:spcBef>
                <a:spcPts val="1200"/>
              </a:spcBef>
              <a:spcAft>
                <a:spcPts val="0"/>
              </a:spcAft>
              <a:buClr>
                <a:schemeClr val="dk1"/>
              </a:buClr>
              <a:buSzPts val="1600"/>
              <a:buChar char="●"/>
            </a:pPr>
            <a:r>
              <a:rPr lang="es-ES" sz="1600">
                <a:solidFill>
                  <a:schemeClr val="dk1"/>
                </a:solidFill>
              </a:rPr>
              <a:t>Se comprobó en este estudio que, a mayor cantidad de horas de exposición de un usuario a un dispositivo digital, es mayor el peligro de ser víctima de un ataque; y si adicionalmente a esto, el usuario es más permisivo o poco cauto, el riesgo del ataque aumenta considerablemente.</a:t>
            </a:r>
            <a:endParaRPr sz="1600">
              <a:solidFill>
                <a:schemeClr val="dk1"/>
              </a:solidFill>
            </a:endParaRPr>
          </a:p>
          <a:p>
            <a:pPr marL="0" lvl="0" indent="0" algn="l" rtl="0">
              <a:spcBef>
                <a:spcPts val="1200"/>
              </a:spcBef>
              <a:spcAft>
                <a:spcPts val="0"/>
              </a:spcAft>
              <a:buClr>
                <a:schemeClr val="dk1"/>
              </a:buClr>
              <a:buSzPts val="2400"/>
              <a:buFont typeface="Arial"/>
              <a:buNone/>
            </a:pPr>
            <a:endParaRPr sz="1900">
              <a:solidFill>
                <a:schemeClr val="dk1"/>
              </a:solidFill>
            </a:endParaRP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40" name="Google Shape;240;ged89dbbfce_1_2"/>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41" name="Google Shape;241;ged89dbbfce_1_2"/>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e5ca12179_0_0"/>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3100" b="1">
                <a:solidFill>
                  <a:srgbClr val="0033CC"/>
                </a:solidFill>
                <a:latin typeface="Calibri"/>
                <a:ea typeface="Calibri"/>
                <a:cs typeface="Calibri"/>
                <a:sym typeface="Calibri"/>
              </a:rPr>
              <a:t>Trabajos futuros</a:t>
            </a:r>
            <a:endParaRPr sz="31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47" name="Google Shape;247;gee5ca12179_0_0"/>
          <p:cNvSpPr txBox="1"/>
          <p:nvPr/>
        </p:nvSpPr>
        <p:spPr>
          <a:xfrm>
            <a:off x="539552" y="1700808"/>
            <a:ext cx="8280600" cy="439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endParaRPr sz="1600">
              <a:solidFill>
                <a:schemeClr val="dk1"/>
              </a:solidFill>
            </a:endParaRPr>
          </a:p>
          <a:p>
            <a:pPr marL="457200" lvl="0" indent="-330200" algn="l" rtl="0">
              <a:lnSpc>
                <a:spcPct val="100000"/>
              </a:lnSpc>
              <a:spcBef>
                <a:spcPts val="1200"/>
              </a:spcBef>
              <a:spcAft>
                <a:spcPts val="0"/>
              </a:spcAft>
              <a:buClr>
                <a:schemeClr val="dk1"/>
              </a:buClr>
              <a:buSzPts val="1600"/>
              <a:buChar char="●"/>
            </a:pPr>
            <a:r>
              <a:rPr lang="es-ES" sz="1600">
                <a:solidFill>
                  <a:schemeClr val="dk1"/>
                </a:solidFill>
              </a:rPr>
              <a:t>Se plantea recopilar alrededor de 10.000 encuestas similares a la realizada en este trabajo, con la finalidad de comprobar la exactitud en la detección de la correlación entre el comportamiento de las personas y los ataques, por medio de implementar un algoritmo de Machine Learning. </a:t>
            </a:r>
            <a:endParaRPr sz="1600">
              <a:solidFill>
                <a:schemeClr val="dk1"/>
              </a:solidFill>
            </a:endParaRPr>
          </a:p>
          <a:p>
            <a:pPr marL="914400" lvl="0" indent="0" algn="l" rtl="0">
              <a:lnSpc>
                <a:spcPct val="100000"/>
              </a:lnSpc>
              <a:spcBef>
                <a:spcPts val="1200"/>
              </a:spcBef>
              <a:spcAft>
                <a:spcPts val="0"/>
              </a:spcAft>
              <a:buNone/>
            </a:pPr>
            <a:endParaRPr sz="1600">
              <a:solidFill>
                <a:schemeClr val="dk1"/>
              </a:solidFill>
            </a:endParaRPr>
          </a:p>
          <a:p>
            <a:pPr marL="457200" lvl="0" indent="-330200" algn="l" rtl="0">
              <a:lnSpc>
                <a:spcPct val="100000"/>
              </a:lnSpc>
              <a:spcBef>
                <a:spcPts val="1200"/>
              </a:spcBef>
              <a:spcAft>
                <a:spcPts val="0"/>
              </a:spcAft>
              <a:buClr>
                <a:schemeClr val="dk1"/>
              </a:buClr>
              <a:buSzPts val="1600"/>
              <a:buChar char="●"/>
            </a:pPr>
            <a:r>
              <a:rPr lang="es-ES" sz="1600">
                <a:solidFill>
                  <a:schemeClr val="dk1"/>
                </a:solidFill>
              </a:rPr>
              <a:t>Realización de un sitio web, que ofrezca libremente la realización de la encuesta, y el análisis automático de los resultados, con la finalidad de que sea utilizada abiertamente por las instituciones que la necesiten.  </a:t>
            </a:r>
            <a:endParaRPr sz="1600">
              <a:solidFill>
                <a:schemeClr val="dk1"/>
              </a:solidFill>
            </a:endParaRPr>
          </a:p>
          <a:p>
            <a:pPr marL="914400" lvl="0" indent="0" algn="l" rtl="0">
              <a:lnSpc>
                <a:spcPct val="100000"/>
              </a:lnSpc>
              <a:spcBef>
                <a:spcPts val="1200"/>
              </a:spcBef>
              <a:spcAft>
                <a:spcPts val="0"/>
              </a:spcAft>
              <a:buNone/>
            </a:pPr>
            <a:endParaRPr sz="1600">
              <a:solidFill>
                <a:schemeClr val="dk1"/>
              </a:solidFill>
            </a:endParaRPr>
          </a:p>
          <a:p>
            <a:pPr marL="0" lvl="0" indent="0" algn="l" rtl="0">
              <a:spcBef>
                <a:spcPts val="1200"/>
              </a:spcBef>
              <a:spcAft>
                <a:spcPts val="0"/>
              </a:spcAft>
              <a:buClr>
                <a:schemeClr val="dk1"/>
              </a:buClr>
              <a:buSzPts val="2400"/>
              <a:buFont typeface="Arial"/>
              <a:buNone/>
            </a:pPr>
            <a:endParaRPr sz="1900">
              <a:solidFill>
                <a:schemeClr val="dk1"/>
              </a:solidFill>
            </a:endParaRP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48" name="Google Shape;248;gee5ca12179_0_0"/>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49" name="Google Shape;249;gee5ca12179_0_0"/>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ed89dbbfce_1_9"/>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3100" b="1">
                <a:solidFill>
                  <a:srgbClr val="0033CC"/>
                </a:solidFill>
                <a:latin typeface="Calibri"/>
                <a:ea typeface="Calibri"/>
                <a:cs typeface="Calibri"/>
                <a:sym typeface="Calibri"/>
              </a:rPr>
              <a:t>Recomendaciones</a:t>
            </a:r>
            <a:endParaRPr sz="31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55" name="Google Shape;255;ged89dbbfce_1_9"/>
          <p:cNvSpPr txBox="1"/>
          <p:nvPr/>
        </p:nvSpPr>
        <p:spPr>
          <a:xfrm>
            <a:off x="539552" y="1700808"/>
            <a:ext cx="8280600" cy="43926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chemeClr val="dk1"/>
              </a:buClr>
              <a:buSzPts val="1600"/>
              <a:buChar char="●"/>
            </a:pPr>
            <a:r>
              <a:rPr lang="es-ES" sz="1600">
                <a:solidFill>
                  <a:schemeClr val="dk1"/>
                </a:solidFill>
              </a:rPr>
              <a:t> Realizar capacitaciones periódicas en el tema de Seguridad de la Información al grupo de estudiantes, docentes, administradores y militares, con el fin de que reflexionen sobre los aspectos de la información que comparten. </a:t>
            </a:r>
            <a:endParaRPr sz="1600">
              <a:solidFill>
                <a:schemeClr val="dk1"/>
              </a:solidFill>
            </a:endParaRPr>
          </a:p>
          <a:p>
            <a:pPr marL="9144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1200"/>
              </a:spcBef>
              <a:spcAft>
                <a:spcPts val="0"/>
              </a:spcAft>
              <a:buClr>
                <a:schemeClr val="dk1"/>
              </a:buClr>
              <a:buSzPts val="1600"/>
              <a:buChar char="●"/>
            </a:pPr>
            <a:r>
              <a:rPr lang="es-ES" sz="1600">
                <a:solidFill>
                  <a:schemeClr val="dk1"/>
                </a:solidFill>
              </a:rPr>
              <a:t>Capacitar a los usuarios que hacen uso de Sistemas de Información o dispositivos de TI al estar en su lugar de trabajo o área estudio, para que estos identifiquen a los riesgos que están expuestos y que actúen adecuadamente, de manera que el riesgo a perder información ya sea personal u organizacional sea mitigado o reducido. </a:t>
            </a:r>
            <a:endParaRPr sz="1600">
              <a:solidFill>
                <a:schemeClr val="dk1"/>
              </a:solidFill>
            </a:endParaRPr>
          </a:p>
          <a:p>
            <a:pPr marL="914400" lvl="0" indent="0" algn="l" rtl="0">
              <a:lnSpc>
                <a:spcPct val="115000"/>
              </a:lnSpc>
              <a:spcBef>
                <a:spcPts val="1200"/>
              </a:spcBef>
              <a:spcAft>
                <a:spcPts val="0"/>
              </a:spcAft>
              <a:buNone/>
            </a:pPr>
            <a:endParaRPr sz="1600">
              <a:solidFill>
                <a:schemeClr val="dk1"/>
              </a:solidFill>
            </a:endParaRPr>
          </a:p>
          <a:p>
            <a:pPr marL="457200" lvl="0" indent="-330200" algn="l" rtl="0">
              <a:lnSpc>
                <a:spcPct val="115000"/>
              </a:lnSpc>
              <a:spcBef>
                <a:spcPts val="1200"/>
              </a:spcBef>
              <a:spcAft>
                <a:spcPts val="0"/>
              </a:spcAft>
              <a:buClr>
                <a:schemeClr val="dk1"/>
              </a:buClr>
              <a:buSzPts val="1600"/>
              <a:buChar char="●"/>
            </a:pPr>
            <a:r>
              <a:rPr lang="es-ES" sz="1600">
                <a:solidFill>
                  <a:schemeClr val="dk1"/>
                </a:solidFill>
              </a:rPr>
              <a:t>Aplicar las normas de Seguridad de la Información en la Universidad ESPE, ayudará a prevenir que el personal realice acciones indebidas y comprometa la información confidencial de cada usuario.</a:t>
            </a:r>
            <a:endParaRPr sz="1600">
              <a:solidFill>
                <a:schemeClr val="dk1"/>
              </a:solidFill>
            </a:endParaRPr>
          </a:p>
          <a:p>
            <a:pPr marL="0" lvl="0" indent="457200" algn="l" rtl="0">
              <a:lnSpc>
                <a:spcPct val="115000"/>
              </a:lnSpc>
              <a:spcBef>
                <a:spcPts val="1200"/>
              </a:spcBef>
              <a:spcAft>
                <a:spcPts val="0"/>
              </a:spcAft>
              <a:buClr>
                <a:schemeClr val="dk1"/>
              </a:buClr>
              <a:buSzPts val="1100"/>
              <a:buFont typeface="Arial"/>
              <a:buNone/>
            </a:pPr>
            <a:endParaRPr sz="1900">
              <a:solidFill>
                <a:schemeClr val="dk1"/>
              </a:solidFill>
            </a:endParaRPr>
          </a:p>
          <a:p>
            <a:pPr marL="0" lvl="0" indent="457200" algn="l" rtl="0">
              <a:lnSpc>
                <a:spcPct val="100000"/>
              </a:lnSpc>
              <a:spcBef>
                <a:spcPts val="1200"/>
              </a:spcBef>
              <a:spcAft>
                <a:spcPts val="0"/>
              </a:spcAft>
              <a:buClr>
                <a:schemeClr val="dk1"/>
              </a:buClr>
              <a:buSzPts val="1100"/>
              <a:buFont typeface="Arial"/>
              <a:buNone/>
            </a:pPr>
            <a:endParaRPr sz="1900">
              <a:solidFill>
                <a:schemeClr val="dk1"/>
              </a:solidFill>
            </a:endParaRPr>
          </a:p>
          <a:p>
            <a:pPr marL="0" lvl="0" indent="0" algn="l" rtl="0">
              <a:spcBef>
                <a:spcPts val="1200"/>
              </a:spcBef>
              <a:spcAft>
                <a:spcPts val="0"/>
              </a:spcAft>
              <a:buClr>
                <a:schemeClr val="dk1"/>
              </a:buClr>
              <a:buSzPts val="2400"/>
              <a:buFont typeface="Arial"/>
              <a:buNone/>
            </a:pPr>
            <a:endParaRPr sz="1900">
              <a:solidFill>
                <a:schemeClr val="dk1"/>
              </a:solidFill>
            </a:endParaRP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256" name="Google Shape;256;ged89dbbfce_1_9"/>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257" name="Google Shape;257;ged89dbbfce_1_9"/>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e31300d4d0_0_55"/>
          <p:cNvSpPr txBox="1"/>
          <p:nvPr/>
        </p:nvSpPr>
        <p:spPr>
          <a:xfrm>
            <a:off x="359700" y="2405475"/>
            <a:ext cx="8424600" cy="13863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2286000" marR="0" lvl="0" indent="457200" algn="l" rtl="0">
              <a:spcBef>
                <a:spcPts val="0"/>
              </a:spcBef>
              <a:spcAft>
                <a:spcPts val="0"/>
              </a:spcAft>
              <a:buSzPts val="1100"/>
              <a:buNone/>
            </a:pPr>
            <a:r>
              <a:rPr lang="es-ES" sz="6500" b="1">
                <a:solidFill>
                  <a:srgbClr val="0033CC"/>
                </a:solidFill>
                <a:latin typeface="Calibri"/>
                <a:ea typeface="Calibri"/>
                <a:cs typeface="Calibri"/>
                <a:sym typeface="Calibri"/>
              </a:rPr>
              <a:t>GRACIAS</a:t>
            </a:r>
            <a:endParaRPr sz="6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r>
              <a:rPr lang="es-ES" sz="2000" b="1" u="sng">
                <a:solidFill>
                  <a:schemeClr val="hlink"/>
                </a:solidFill>
                <a:latin typeface="Calibri"/>
                <a:ea typeface="Calibri"/>
                <a:cs typeface="Calibri"/>
                <a:sym typeface="Calibri"/>
                <a:hlinkClick r:id="rId3"/>
              </a:rPr>
              <a:t>rgrocohano@espe.edu.ec</a:t>
            </a:r>
            <a:r>
              <a:rPr lang="es-ES" sz="2000" b="1">
                <a:solidFill>
                  <a:srgbClr val="0033CC"/>
                </a:solidFill>
                <a:latin typeface="Calibri"/>
                <a:ea typeface="Calibri"/>
                <a:cs typeface="Calibri"/>
                <a:sym typeface="Calibri"/>
              </a:rPr>
              <a:t>, </a:t>
            </a:r>
            <a:r>
              <a:rPr lang="es-ES" sz="2000" b="1" u="sng">
                <a:solidFill>
                  <a:schemeClr val="hlink"/>
                </a:solidFill>
                <a:latin typeface="Calibri"/>
                <a:ea typeface="Calibri"/>
                <a:cs typeface="Calibri"/>
                <a:sym typeface="Calibri"/>
                <a:hlinkClick r:id="rId4"/>
              </a:rPr>
              <a:t>ldsilva1@espe.edu.ec</a:t>
            </a:r>
            <a:r>
              <a:rPr lang="es-ES" sz="2000" b="1">
                <a:solidFill>
                  <a:srgbClr val="0033CC"/>
                </a:solidFill>
                <a:latin typeface="Calibri"/>
                <a:ea typeface="Calibri"/>
                <a:cs typeface="Calibri"/>
                <a:sym typeface="Calibri"/>
              </a:rPr>
              <a:t> </a:t>
            </a:r>
            <a:endParaRPr sz="20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54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263" name="Google Shape;263;ge31300d4d0_0_55"/>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dirty="0">
                <a:solidFill>
                  <a:schemeClr val="dk1"/>
                </a:solidFill>
                <a:latin typeface="Calibri"/>
                <a:ea typeface="Calibri"/>
                <a:cs typeface="Calibri"/>
                <a:sym typeface="Calibri"/>
              </a:rPr>
              <a:t>Eduardo Benavides, Ronny </a:t>
            </a:r>
            <a:r>
              <a:rPr lang="es-ES" sz="1600" b="1" dirty="0" err="1">
                <a:solidFill>
                  <a:schemeClr val="dk1"/>
                </a:solidFill>
                <a:latin typeface="Calibri"/>
                <a:ea typeface="Calibri"/>
                <a:cs typeface="Calibri"/>
                <a:sym typeface="Calibri"/>
              </a:rPr>
              <a:t>Rocohano</a:t>
            </a:r>
            <a:r>
              <a:rPr lang="es-ES" sz="1600" b="1" dirty="0">
                <a:solidFill>
                  <a:schemeClr val="dk1"/>
                </a:solidFill>
                <a:latin typeface="Calibri"/>
                <a:ea typeface="Calibri"/>
                <a:cs typeface="Calibri"/>
                <a:sym typeface="Calibri"/>
              </a:rPr>
              <a:t> &amp; Luis Silva</a:t>
            </a:r>
            <a:endParaRPr sz="1600" b="1"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dirty="0">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dirty="0">
              <a:latin typeface="Calibri"/>
              <a:ea typeface="Calibri"/>
              <a:cs typeface="Calibri"/>
              <a:sym typeface="Calibri"/>
            </a:endParaRPr>
          </a:p>
          <a:p>
            <a:pPr marL="0" marR="0" lvl="0" indent="0" algn="l" rtl="0">
              <a:spcBef>
                <a:spcPts val="0"/>
              </a:spcBef>
              <a:spcAft>
                <a:spcPts val="0"/>
              </a:spcAft>
              <a:buNone/>
            </a:pPr>
            <a:endParaRPr sz="1600" b="1"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e154d42a55_0_14"/>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s-ES" sz="2400" b="1">
                <a:solidFill>
                  <a:srgbClr val="0033CC"/>
                </a:solidFill>
                <a:latin typeface="Calibri"/>
                <a:ea typeface="Calibri"/>
                <a:cs typeface="Calibri"/>
                <a:sym typeface="Calibri"/>
              </a:rPr>
              <a:t>Introducción</a:t>
            </a:r>
            <a:endParaRPr sz="24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74" name="Google Shape;74;ge154d42a55_0_14"/>
          <p:cNvSpPr txBox="1"/>
          <p:nvPr/>
        </p:nvSpPr>
        <p:spPr>
          <a:xfrm>
            <a:off x="551600" y="1166525"/>
            <a:ext cx="4399200" cy="413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b="1">
              <a:latin typeface="Calibri"/>
              <a:ea typeface="Calibri"/>
              <a:cs typeface="Calibri"/>
              <a:sym typeface="Calibri"/>
            </a:endParaRPr>
          </a:p>
          <a:p>
            <a:pPr marL="0" marR="0" lvl="0" indent="0" algn="l" rtl="0">
              <a:spcBef>
                <a:spcPts val="0"/>
              </a:spcBef>
              <a:spcAft>
                <a:spcPts val="0"/>
              </a:spcAft>
              <a:buNone/>
            </a:pPr>
            <a:endParaRPr sz="2300" b="1">
              <a:latin typeface="Calibri"/>
              <a:ea typeface="Calibri"/>
              <a:cs typeface="Calibri"/>
              <a:sym typeface="Calibri"/>
            </a:endParaRPr>
          </a:p>
          <a:p>
            <a:pPr marL="457200" marR="0" lvl="0" indent="-330200" algn="l" rtl="0">
              <a:spcBef>
                <a:spcPts val="0"/>
              </a:spcBef>
              <a:spcAft>
                <a:spcPts val="0"/>
              </a:spcAft>
              <a:buClr>
                <a:schemeClr val="dk1"/>
              </a:buClr>
              <a:buSzPts val="1600"/>
              <a:buChar char="●"/>
            </a:pPr>
            <a:r>
              <a:rPr lang="es-ES" sz="1600">
                <a:solidFill>
                  <a:schemeClr val="dk1"/>
                </a:solidFill>
              </a:rPr>
              <a:t>Cada día se ha incrementado el número de personas que realizan negocios en línea, sin embargo, esta necesidad ha crecido exponencialmente a nivel mundial, debido la pandemia causada por el virus de Covid-19.</a:t>
            </a:r>
            <a:endParaRPr sz="1600">
              <a:solidFill>
                <a:schemeClr val="dk1"/>
              </a:solidFill>
            </a:endParaRPr>
          </a:p>
          <a:p>
            <a:pPr marL="457200" marR="0" lvl="0" indent="0" algn="l" rtl="0">
              <a:spcBef>
                <a:spcPts val="0"/>
              </a:spcBef>
              <a:spcAft>
                <a:spcPts val="0"/>
              </a:spcAft>
              <a:buNone/>
            </a:pPr>
            <a:r>
              <a:rPr lang="es-ES" sz="1600">
                <a:solidFill>
                  <a:schemeClr val="dk1"/>
                </a:solidFill>
              </a:rPr>
              <a:t> </a:t>
            </a:r>
            <a:endParaRPr sz="1600">
              <a:solidFill>
                <a:schemeClr val="dk1"/>
              </a:solidFill>
            </a:endParaRPr>
          </a:p>
          <a:p>
            <a:pPr marL="457200" marR="0" lvl="0" indent="-330200" algn="l" rtl="0">
              <a:spcBef>
                <a:spcPts val="0"/>
              </a:spcBef>
              <a:spcAft>
                <a:spcPts val="0"/>
              </a:spcAft>
              <a:buClr>
                <a:schemeClr val="dk1"/>
              </a:buClr>
              <a:buSzPts val="1600"/>
              <a:buChar char="●"/>
            </a:pPr>
            <a:r>
              <a:rPr lang="es-ES" sz="1600">
                <a:solidFill>
                  <a:schemeClr val="dk1"/>
                </a:solidFill>
              </a:rPr>
              <a:t>Sin las debidas protecciones, la ausencia de defensas y la falta de conocimiento en  seguridad de la información; los usuarios se encuentran más expuestos a los ataques de Ingeniería Social (IS)</a:t>
            </a:r>
            <a:endParaRPr sz="1600">
              <a:solidFill>
                <a:schemeClr val="dk1"/>
              </a:solidFill>
            </a:endParaRPr>
          </a:p>
          <a:p>
            <a:pPr marL="457200" marR="0" lvl="0" indent="0" algn="l" rtl="0">
              <a:spcBef>
                <a:spcPts val="0"/>
              </a:spcBef>
              <a:spcAft>
                <a:spcPts val="0"/>
              </a:spcAft>
              <a:buNone/>
            </a:pPr>
            <a:endParaRPr sz="1100"/>
          </a:p>
          <a:p>
            <a:pPr marL="0" marR="0" lvl="0" indent="0" algn="l" rtl="0">
              <a:spcBef>
                <a:spcPts val="0"/>
              </a:spcBef>
              <a:spcAft>
                <a:spcPts val="0"/>
              </a:spcAft>
              <a:buNone/>
            </a:pPr>
            <a:endParaRPr sz="1300">
              <a:solidFill>
                <a:schemeClr val="dk1"/>
              </a:solidFill>
              <a:latin typeface="Arial"/>
              <a:ea typeface="Arial"/>
              <a:cs typeface="Arial"/>
              <a:sym typeface="Arial"/>
            </a:endParaRPr>
          </a:p>
          <a:p>
            <a:pPr marL="0" marR="0" lvl="0" indent="0" algn="l" rtl="0">
              <a:spcBef>
                <a:spcPts val="0"/>
              </a:spcBef>
              <a:spcAft>
                <a:spcPts val="0"/>
              </a:spcAft>
              <a:buNone/>
            </a:pPr>
            <a:endParaRPr sz="1300">
              <a:solidFill>
                <a:schemeClr val="dk1"/>
              </a:solidFill>
              <a:latin typeface="Arial"/>
              <a:ea typeface="Arial"/>
              <a:cs typeface="Arial"/>
              <a:sym typeface="Arial"/>
            </a:endParaRPr>
          </a:p>
          <a:p>
            <a:pPr marL="0" marR="0" lvl="0" indent="0" algn="l" rtl="0">
              <a:spcBef>
                <a:spcPts val="0"/>
              </a:spcBef>
              <a:spcAft>
                <a:spcPts val="0"/>
              </a:spcAft>
              <a:buNone/>
            </a:pPr>
            <a:endParaRPr sz="1300">
              <a:solidFill>
                <a:schemeClr val="dk1"/>
              </a:solidFill>
              <a:latin typeface="Arial"/>
              <a:ea typeface="Arial"/>
              <a:cs typeface="Arial"/>
              <a:sym typeface="Arial"/>
            </a:endParaRPr>
          </a:p>
          <a:p>
            <a:pPr marL="0" marR="0" lvl="0" indent="0" algn="just" rtl="0">
              <a:spcBef>
                <a:spcPts val="0"/>
              </a:spcBef>
              <a:spcAft>
                <a:spcPts val="0"/>
              </a:spcAft>
              <a:buNone/>
            </a:pPr>
            <a:endParaRPr sz="1300">
              <a:solidFill>
                <a:schemeClr val="dk1"/>
              </a:solidFill>
              <a:latin typeface="Arial"/>
              <a:ea typeface="Arial"/>
              <a:cs typeface="Arial"/>
              <a:sym typeface="Arial"/>
            </a:endParaRPr>
          </a:p>
        </p:txBody>
      </p:sp>
      <p:sp>
        <p:nvSpPr>
          <p:cNvPr id="75" name="Google Shape;75;ge154d42a55_0_14"/>
          <p:cNvSpPr txBox="1"/>
          <p:nvPr/>
        </p:nvSpPr>
        <p:spPr>
          <a:xfrm>
            <a:off x="1171763" y="45225"/>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76" name="Google Shape;76;ge154d42a55_0_14"/>
          <p:cNvSpPr txBox="1"/>
          <p:nvPr/>
        </p:nvSpPr>
        <p:spPr>
          <a:xfrm>
            <a:off x="4335025" y="188925"/>
            <a:ext cx="4809000" cy="43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s-ES" sz="1600" b="1">
                <a:latin typeface="Calibri"/>
                <a:ea typeface="Calibri"/>
                <a:cs typeface="Calibri"/>
                <a:sym typeface="Calibri"/>
              </a:rPr>
              <a:t>Eduardo Benavides, Ronny Rocohano &amp; Luis Silva</a:t>
            </a: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pic>
        <p:nvPicPr>
          <p:cNvPr id="77" name="Google Shape;77;ge154d42a55_0_14"/>
          <p:cNvPicPr preferRelativeResize="0"/>
          <p:nvPr/>
        </p:nvPicPr>
        <p:blipFill>
          <a:blip r:embed="rId3">
            <a:alphaModFix/>
          </a:blip>
          <a:stretch>
            <a:fillRect/>
          </a:stretch>
        </p:blipFill>
        <p:spPr>
          <a:xfrm>
            <a:off x="5290450" y="2035400"/>
            <a:ext cx="3158400" cy="2612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e154d42a55_0_22"/>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s-ES" sz="2500" b="1">
                <a:solidFill>
                  <a:srgbClr val="0033CC"/>
                </a:solidFill>
                <a:latin typeface="Calibri"/>
                <a:ea typeface="Calibri"/>
                <a:cs typeface="Calibri"/>
                <a:sym typeface="Calibri"/>
              </a:rPr>
              <a:t>Problemática</a:t>
            </a:r>
            <a:endParaRPr sz="25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83" name="Google Shape;83;ge154d42a55_0_22"/>
          <p:cNvSpPr txBox="1"/>
          <p:nvPr/>
        </p:nvSpPr>
        <p:spPr>
          <a:xfrm>
            <a:off x="619077" y="1640258"/>
            <a:ext cx="8280600" cy="43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endParaRPr>
          </a:p>
          <a:p>
            <a:pPr marL="457200" marR="0" lvl="0" indent="0" algn="l" rtl="0">
              <a:spcBef>
                <a:spcPts val="0"/>
              </a:spcBef>
              <a:spcAft>
                <a:spcPts val="0"/>
              </a:spcAft>
              <a:buNone/>
            </a:pP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84" name="Google Shape;84;ge154d42a55_0_22"/>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85" name="Google Shape;85;ge154d42a55_0_22"/>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pic>
        <p:nvPicPr>
          <p:cNvPr id="86" name="Google Shape;86;ge154d42a55_0_22"/>
          <p:cNvPicPr preferRelativeResize="0"/>
          <p:nvPr/>
        </p:nvPicPr>
        <p:blipFill>
          <a:blip r:embed="rId3">
            <a:alphaModFix/>
          </a:blip>
          <a:stretch>
            <a:fillRect/>
          </a:stretch>
        </p:blipFill>
        <p:spPr>
          <a:xfrm>
            <a:off x="5329238" y="1845825"/>
            <a:ext cx="3057525" cy="3626825"/>
          </a:xfrm>
          <a:prstGeom prst="rect">
            <a:avLst/>
          </a:prstGeom>
          <a:noFill/>
          <a:ln>
            <a:noFill/>
          </a:ln>
        </p:spPr>
      </p:pic>
      <p:sp>
        <p:nvSpPr>
          <p:cNvPr id="87" name="Google Shape;87;ge154d42a55_0_22"/>
          <p:cNvSpPr txBox="1"/>
          <p:nvPr/>
        </p:nvSpPr>
        <p:spPr>
          <a:xfrm>
            <a:off x="1116025" y="1845850"/>
            <a:ext cx="4213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600" b="1">
                <a:solidFill>
                  <a:srgbClr val="351C75"/>
                </a:solidFill>
                <a:latin typeface="Calibri"/>
                <a:ea typeface="Calibri"/>
                <a:cs typeface="Calibri"/>
                <a:sym typeface="Calibri"/>
              </a:rPr>
              <a:t>Uso de las Tecnologías de la Información TI</a:t>
            </a:r>
            <a:endParaRPr sz="1200">
              <a:solidFill>
                <a:srgbClr val="351C75"/>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s-ES" sz="1600"/>
              <a:t>Debido al gran desarrollo y uso de las TI, estas se encuentran en todas las áreas de trabajo ofreciendo resolución de problemas y sencillez en la realización de tareas cotidianas. Esto ha encaminado a que los usuarios utilicen con exceso de confianza las TI y se olviden que estas no cuentan con una protección completa</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e154d42a55_0_31"/>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s-ES" sz="2700" b="1">
                <a:solidFill>
                  <a:srgbClr val="0033CC"/>
                </a:solidFill>
                <a:latin typeface="Calibri"/>
                <a:ea typeface="Calibri"/>
                <a:cs typeface="Calibri"/>
                <a:sym typeface="Calibri"/>
              </a:rPr>
              <a:t>Justificación </a:t>
            </a:r>
            <a:endParaRPr sz="27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93" name="Google Shape;93;ge154d42a55_0_31"/>
          <p:cNvSpPr txBox="1"/>
          <p:nvPr/>
        </p:nvSpPr>
        <p:spPr>
          <a:xfrm>
            <a:off x="674750" y="1802100"/>
            <a:ext cx="4669200" cy="43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s-ES" sz="1600">
                <a:solidFill>
                  <a:schemeClr val="dk1"/>
                </a:solidFill>
              </a:rPr>
              <a:t>Hay una gran cantidad de usuarios que están expuestos a ser víctimas de ataques de IS, debido a que al estar más tiempo haciendo uso de Internet o de dispositivos de TI son vulnerables.</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s-ES" sz="1600">
                <a:solidFill>
                  <a:schemeClr val="dk1"/>
                </a:solidFill>
              </a:rPr>
              <a:t>Se ve la necesidad de combatir los ataques de IS, con el fin de concientizar a los usuarios finales sobre los riesgos que rodean a la información pública o privada.</a:t>
            </a:r>
            <a:endParaRPr sz="1600">
              <a:solidFill>
                <a:schemeClr val="dk1"/>
              </a:solidFill>
            </a:endParaRPr>
          </a:p>
          <a:p>
            <a:pPr marL="457200" marR="0" lvl="0" indent="0" algn="l" rtl="0">
              <a:spcBef>
                <a:spcPts val="0"/>
              </a:spcBef>
              <a:spcAft>
                <a:spcPts val="0"/>
              </a:spcAft>
              <a:buNone/>
            </a:pPr>
            <a:endParaRPr sz="1600"/>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94" name="Google Shape;94;ge154d42a55_0_31"/>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pic>
        <p:nvPicPr>
          <p:cNvPr id="95" name="Google Shape;95;ge154d42a55_0_31"/>
          <p:cNvPicPr preferRelativeResize="0"/>
          <p:nvPr/>
        </p:nvPicPr>
        <p:blipFill>
          <a:blip r:embed="rId3">
            <a:alphaModFix/>
          </a:blip>
          <a:stretch>
            <a:fillRect/>
          </a:stretch>
        </p:blipFill>
        <p:spPr>
          <a:xfrm>
            <a:off x="5343950" y="2169300"/>
            <a:ext cx="3313200" cy="2731125"/>
          </a:xfrm>
          <a:prstGeom prst="rect">
            <a:avLst/>
          </a:prstGeom>
          <a:noFill/>
          <a:ln>
            <a:noFill/>
          </a:ln>
        </p:spPr>
      </p:pic>
      <p:sp>
        <p:nvSpPr>
          <p:cNvPr id="96" name="Google Shape;96;ge154d42a55_0_31"/>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395537" y="692150"/>
            <a:ext cx="8424614" cy="720725"/>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s-ES" sz="2600" b="1">
                <a:solidFill>
                  <a:srgbClr val="0033CC"/>
                </a:solidFill>
                <a:latin typeface="Calibri"/>
                <a:ea typeface="Calibri"/>
                <a:cs typeface="Calibri"/>
                <a:sym typeface="Calibri"/>
              </a:rPr>
              <a:t>Objetivos del Proyecto</a:t>
            </a:r>
            <a:endParaRPr sz="26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02" name="Google Shape;102;p2"/>
          <p:cNvSpPr txBox="1"/>
          <p:nvPr/>
        </p:nvSpPr>
        <p:spPr>
          <a:xfrm>
            <a:off x="539552" y="1544108"/>
            <a:ext cx="8280600" cy="43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101600" algn="l" rtl="0">
              <a:spcBef>
                <a:spcPts val="0"/>
              </a:spcBef>
              <a:spcAft>
                <a:spcPts val="0"/>
              </a:spcAft>
              <a:buClr>
                <a:schemeClr val="dk1"/>
              </a:buClr>
              <a:buSzPts val="1600"/>
              <a:buFont typeface="Noto Sans Symbols"/>
              <a:buChar char="❑"/>
            </a:pPr>
            <a:r>
              <a:rPr lang="es-ES" sz="1600" b="1" i="0" u="none" strike="noStrike" cap="none">
                <a:solidFill>
                  <a:schemeClr val="dk1"/>
                </a:solidFill>
              </a:rPr>
              <a:t>   </a:t>
            </a:r>
            <a:r>
              <a:rPr lang="es-ES" sz="1800" b="1" i="0" u="none" strike="noStrike" cap="none">
                <a:solidFill>
                  <a:schemeClr val="dk1"/>
                </a:solidFill>
              </a:rPr>
              <a:t>Objetivo</a:t>
            </a:r>
            <a:r>
              <a:rPr lang="es-ES" sz="1800" b="1">
                <a:solidFill>
                  <a:schemeClr val="dk1"/>
                </a:solidFill>
              </a:rPr>
              <a:t> General</a:t>
            </a:r>
            <a:endParaRPr sz="1800" b="1">
              <a:solidFill>
                <a:schemeClr val="dk1"/>
              </a:solidFill>
            </a:endParaRPr>
          </a:p>
          <a:p>
            <a:pPr marL="457200" marR="0" lvl="0" indent="0" algn="l" rtl="0">
              <a:spcBef>
                <a:spcPts val="0"/>
              </a:spcBef>
              <a:spcAft>
                <a:spcPts val="0"/>
              </a:spcAft>
              <a:buNone/>
            </a:pPr>
            <a:endParaRPr sz="1800">
              <a:solidFill>
                <a:schemeClr val="dk1"/>
              </a:solidFill>
            </a:endParaRPr>
          </a:p>
          <a:p>
            <a:pPr marL="914400" marR="0" lvl="1" indent="-330200" algn="l" rtl="0">
              <a:spcBef>
                <a:spcPts val="0"/>
              </a:spcBef>
              <a:spcAft>
                <a:spcPts val="0"/>
              </a:spcAft>
              <a:buClr>
                <a:schemeClr val="dk1"/>
              </a:buClr>
              <a:buSzPts val="1600"/>
              <a:buChar char="▪"/>
            </a:pPr>
            <a:r>
              <a:rPr lang="es-ES" sz="1600">
                <a:solidFill>
                  <a:schemeClr val="dk1"/>
                </a:solidFill>
              </a:rPr>
              <a:t>Determinar la relación que existe entre comportamientos de las personas, y los ataques de IS de los que son víctimas</a:t>
            </a:r>
            <a:endParaRPr sz="1600">
              <a:solidFill>
                <a:schemeClr val="dk1"/>
              </a:solidFill>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914400" marR="0" lvl="0" indent="0" algn="l" rtl="0">
              <a:spcBef>
                <a:spcPts val="0"/>
              </a:spcBef>
              <a:spcAft>
                <a:spcPts val="0"/>
              </a:spcAft>
              <a:buNone/>
            </a:pPr>
            <a:endParaRPr sz="1800">
              <a:solidFill>
                <a:schemeClr val="dk1"/>
              </a:solidFill>
            </a:endParaRPr>
          </a:p>
          <a:p>
            <a:pPr marL="0" marR="0" lvl="0" indent="-114300" algn="l" rtl="0">
              <a:spcBef>
                <a:spcPts val="0"/>
              </a:spcBef>
              <a:spcAft>
                <a:spcPts val="0"/>
              </a:spcAft>
              <a:buClr>
                <a:schemeClr val="dk1"/>
              </a:buClr>
              <a:buSzPts val="1800"/>
              <a:buFont typeface="Noto Sans Symbols"/>
              <a:buChar char="❑"/>
            </a:pPr>
            <a:r>
              <a:rPr lang="es-ES" sz="1800" b="1" i="0" u="none" strike="noStrike" cap="none">
                <a:solidFill>
                  <a:schemeClr val="dk1"/>
                </a:solidFill>
              </a:rPr>
              <a:t> </a:t>
            </a:r>
            <a:r>
              <a:rPr lang="es-ES" sz="1800" b="1">
                <a:solidFill>
                  <a:schemeClr val="dk1"/>
                </a:solidFill>
              </a:rPr>
              <a:t>  Objetivos Específicos</a:t>
            </a:r>
            <a:endParaRPr sz="1800" b="1">
              <a:solidFill>
                <a:schemeClr val="dk1"/>
              </a:solidFill>
            </a:endParaRPr>
          </a:p>
          <a:p>
            <a:pPr marL="457200" marR="0" lvl="0" indent="0" algn="l" rtl="0">
              <a:spcBef>
                <a:spcPts val="0"/>
              </a:spcBef>
              <a:spcAft>
                <a:spcPts val="0"/>
              </a:spcAft>
              <a:buNone/>
            </a:pPr>
            <a:endParaRPr sz="1800">
              <a:solidFill>
                <a:schemeClr val="dk1"/>
              </a:solidFill>
            </a:endParaRPr>
          </a:p>
          <a:p>
            <a:pPr marL="914400" marR="0" lvl="1" indent="-330200" algn="l" rtl="0">
              <a:spcBef>
                <a:spcPts val="0"/>
              </a:spcBef>
              <a:spcAft>
                <a:spcPts val="0"/>
              </a:spcAft>
              <a:buClr>
                <a:schemeClr val="dk1"/>
              </a:buClr>
              <a:buSzPts val="1600"/>
              <a:buChar char="▪"/>
            </a:pPr>
            <a:r>
              <a:rPr lang="es-ES" sz="1600">
                <a:solidFill>
                  <a:schemeClr val="dk1"/>
                </a:solidFill>
              </a:rPr>
              <a:t>Realizar una encuesta para poder caracterizar a las personas que son más propensas a recibir un ataque de Ingeniería Social.</a:t>
            </a:r>
            <a:endParaRPr sz="1600">
              <a:solidFill>
                <a:schemeClr val="dk1"/>
              </a:solidFill>
            </a:endParaRPr>
          </a:p>
          <a:p>
            <a:pPr marL="914400" marR="0" lvl="1" indent="-330200" algn="l" rtl="0">
              <a:spcBef>
                <a:spcPts val="0"/>
              </a:spcBef>
              <a:spcAft>
                <a:spcPts val="0"/>
              </a:spcAft>
              <a:buClr>
                <a:schemeClr val="dk1"/>
              </a:buClr>
              <a:buSzPts val="1600"/>
              <a:buChar char="▪"/>
            </a:pPr>
            <a:r>
              <a:rPr lang="es-ES" sz="1600">
                <a:solidFill>
                  <a:schemeClr val="dk1"/>
                </a:solidFill>
              </a:rPr>
              <a:t>Realizar un análisis correlacional entre las características de las personas que son víctimas de ataques de Ingeniería Social. </a:t>
            </a:r>
            <a:endParaRPr sz="1600">
              <a:solidFill>
                <a:schemeClr val="dk1"/>
              </a:solidFill>
            </a:endParaRPr>
          </a:p>
          <a:p>
            <a:pPr marL="914400" marR="0" lvl="1" indent="-330200" algn="l" rtl="0">
              <a:spcBef>
                <a:spcPts val="0"/>
              </a:spcBef>
              <a:spcAft>
                <a:spcPts val="0"/>
              </a:spcAft>
              <a:buClr>
                <a:schemeClr val="dk1"/>
              </a:buClr>
              <a:buSzPts val="1600"/>
              <a:buChar char="▪"/>
            </a:pPr>
            <a:r>
              <a:rPr lang="es-ES" sz="1600">
                <a:solidFill>
                  <a:schemeClr val="dk1"/>
                </a:solidFill>
              </a:rPr>
              <a:t>Analizar la relación existente entre las escalas de comportamiento de los usuarios.</a:t>
            </a:r>
            <a:endParaRPr sz="1600">
              <a:solidFill>
                <a:schemeClr val="dk1"/>
              </a:solidFill>
            </a:endParaRPr>
          </a:p>
          <a:p>
            <a:pPr marL="914400" marR="0" lvl="0" indent="0" algn="l" rtl="0">
              <a:spcBef>
                <a:spcPts val="0"/>
              </a:spcBef>
              <a:spcAft>
                <a:spcPts val="0"/>
              </a:spcAft>
              <a:buNone/>
            </a:pPr>
            <a:endParaRPr sz="1800">
              <a:solidFill>
                <a:schemeClr val="dk1"/>
              </a:solidFill>
            </a:endParaRPr>
          </a:p>
          <a:p>
            <a:pPr marL="914400" marR="0" lvl="0" indent="0" algn="l" rtl="0">
              <a:spcBef>
                <a:spcPts val="0"/>
              </a:spcBef>
              <a:spcAft>
                <a:spcPts val="0"/>
              </a:spcAft>
              <a:buNone/>
            </a:pPr>
            <a:endParaRPr sz="1600">
              <a:solidFill>
                <a:schemeClr val="dk1"/>
              </a:solidFill>
            </a:endParaRPr>
          </a:p>
          <a:p>
            <a:pPr marL="914400" marR="0" lvl="0" indent="0" algn="l" rtl="0">
              <a:spcBef>
                <a:spcPts val="0"/>
              </a:spcBef>
              <a:spcAft>
                <a:spcPts val="0"/>
              </a:spcAft>
              <a:buNone/>
            </a:pPr>
            <a:endParaRPr sz="1600">
              <a:solidFill>
                <a:schemeClr val="dk1"/>
              </a:solidFill>
            </a:endParaRPr>
          </a:p>
          <a:p>
            <a:pPr marL="91440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03" name="Google Shape;103;p2"/>
          <p:cNvSpPr txBox="1"/>
          <p:nvPr/>
        </p:nvSpPr>
        <p:spPr>
          <a:xfrm>
            <a:off x="1116013" y="44450"/>
            <a:ext cx="7286625" cy="7191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04" name="Google Shape;104;p2"/>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31300d4d0_0_6"/>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10" name="Google Shape;110;ge31300d4d0_0_6"/>
          <p:cNvSpPr txBox="1"/>
          <p:nvPr/>
        </p:nvSpPr>
        <p:spPr>
          <a:xfrm>
            <a:off x="539550" y="1700804"/>
            <a:ext cx="8280600" cy="214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11" name="Google Shape;111;ge31300d4d0_0_6"/>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12" name="Google Shape;112;ge31300d4d0_0_6"/>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
        <p:nvSpPr>
          <p:cNvPr id="113" name="Google Shape;113;ge31300d4d0_0_6"/>
          <p:cNvSpPr txBox="1"/>
          <p:nvPr/>
        </p:nvSpPr>
        <p:spPr>
          <a:xfrm>
            <a:off x="1116051" y="1621025"/>
            <a:ext cx="71493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600" b="1">
                <a:solidFill>
                  <a:srgbClr val="351C75"/>
                </a:solidFill>
                <a:latin typeface="Calibri"/>
                <a:ea typeface="Calibri"/>
                <a:cs typeface="Calibri"/>
                <a:sym typeface="Calibri"/>
              </a:rPr>
              <a:t>Fuente de datos</a:t>
            </a:r>
            <a:endParaRPr sz="1200">
              <a:solidFill>
                <a:srgbClr val="351C75"/>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s-ES" sz="1600"/>
              <a:t>Para definir y encontrar una relación entre la conciencia, el comportamiento y el conocimiento de los usuarios sobre la Seguridad de la Información, se realizó y compartió una encuesta, la cual hizo uso de cuatro escalas: </a:t>
            </a:r>
            <a:endParaRPr sz="1600"/>
          </a:p>
          <a:p>
            <a:pPr marL="0" lvl="0" indent="0" algn="l" rtl="0">
              <a:spcBef>
                <a:spcPts val="0"/>
              </a:spcBef>
              <a:spcAft>
                <a:spcPts val="0"/>
              </a:spcAft>
              <a:buNone/>
            </a:pPr>
            <a:endParaRPr sz="1600"/>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Escala de Comportamiento de Riesgo (RBS)</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Escala de Comportamiento Conservador (CBS)</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Escala de Exposición a Ofensas (EOS) </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Escala de Percepción de Riesgo (EPS)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ed89dbbfce_0_2"/>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19" name="Google Shape;119;ged89dbbfce_0_2"/>
          <p:cNvSpPr txBox="1"/>
          <p:nvPr/>
        </p:nvSpPr>
        <p:spPr>
          <a:xfrm>
            <a:off x="539552" y="1700808"/>
            <a:ext cx="8280600" cy="43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20" name="Google Shape;120;ged89dbbfce_0_2"/>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21" name="Google Shape;121;ged89dbbfce_0_2"/>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
        <p:nvSpPr>
          <p:cNvPr id="122" name="Google Shape;122;ged89dbbfce_0_2"/>
          <p:cNvSpPr txBox="1"/>
          <p:nvPr/>
        </p:nvSpPr>
        <p:spPr>
          <a:xfrm>
            <a:off x="1116051" y="1621025"/>
            <a:ext cx="7149300" cy="455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600" b="1">
                <a:solidFill>
                  <a:srgbClr val="351C75"/>
                </a:solidFill>
                <a:latin typeface="Calibri"/>
                <a:ea typeface="Calibri"/>
                <a:cs typeface="Calibri"/>
                <a:sym typeface="Calibri"/>
              </a:rPr>
              <a:t>Hipótesis</a:t>
            </a:r>
            <a:endParaRPr sz="1200">
              <a:solidFill>
                <a:srgbClr val="351C75"/>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s-ES" sz="1600"/>
              <a:t>Se espera comprobar o negar las siguientes hipótesis:</a:t>
            </a:r>
            <a:endParaRPr sz="1600"/>
          </a:p>
          <a:p>
            <a:pPr marL="0" lvl="0" indent="0" algn="l" rtl="0">
              <a:spcBef>
                <a:spcPts val="0"/>
              </a:spcBef>
              <a:spcAft>
                <a:spcPts val="0"/>
              </a:spcAft>
              <a:buNone/>
            </a:pPr>
            <a:endParaRPr sz="1600"/>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H1: No hay diferencia significativa entre las escalas {RBS, CBS, EOS, RPS}, con respecto a su promedio.</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H2: No hay diferencia significativa entre los grupos encuestados (docentes, administrativos, estudiantes) con respecto a su promedio.</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H3: La exposición a más horas/día que tienen los usuarios al usar el Internet, afecta el promedio de las escalas {RBS, CBS, EOS, RPS}.</a:t>
            </a:r>
            <a:endParaRPr sz="1600" b="1">
              <a:solidFill>
                <a:srgbClr val="351C75"/>
              </a:solidFill>
              <a:latin typeface="Calibri"/>
              <a:ea typeface="Calibri"/>
              <a:cs typeface="Calibri"/>
              <a:sym typeface="Calibri"/>
            </a:endParaRPr>
          </a:p>
          <a:p>
            <a:pPr marL="457200" lvl="0" indent="-330200" algn="l" rtl="0">
              <a:lnSpc>
                <a:spcPct val="150000"/>
              </a:lnSpc>
              <a:spcBef>
                <a:spcPts val="0"/>
              </a:spcBef>
              <a:spcAft>
                <a:spcPts val="0"/>
              </a:spcAft>
              <a:buClr>
                <a:srgbClr val="351C75"/>
              </a:buClr>
              <a:buSzPts val="1600"/>
              <a:buFont typeface="Calibri"/>
              <a:buChar char="●"/>
            </a:pPr>
            <a:r>
              <a:rPr lang="es-ES" sz="1600" b="1">
                <a:solidFill>
                  <a:srgbClr val="351C75"/>
                </a:solidFill>
                <a:latin typeface="Calibri"/>
                <a:ea typeface="Calibri"/>
                <a:cs typeface="Calibri"/>
                <a:sym typeface="Calibri"/>
              </a:rPr>
              <a:t>H4: Existe una correlación significativa entre los promedios de las escalas {RBS, CBS, EOS, RPS}.</a:t>
            </a:r>
            <a:endParaRPr sz="1600" b="1">
              <a:solidFill>
                <a:srgbClr val="351C75"/>
              </a:solidFill>
              <a:latin typeface="Calibri"/>
              <a:ea typeface="Calibri"/>
              <a:cs typeface="Calibri"/>
              <a:sym typeface="Calibri"/>
            </a:endParaRPr>
          </a:p>
          <a:p>
            <a:pPr marL="457200" lvl="0" indent="0" algn="l" rtl="0">
              <a:spcBef>
                <a:spcPts val="0"/>
              </a:spcBef>
              <a:spcAft>
                <a:spcPts val="0"/>
              </a:spcAft>
              <a:buNone/>
            </a:pPr>
            <a:endParaRPr sz="1600" b="1">
              <a:solidFill>
                <a:srgbClr val="351C7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d89dbbfce_0_14"/>
          <p:cNvSpPr txBox="1"/>
          <p:nvPr/>
        </p:nvSpPr>
        <p:spPr>
          <a:xfrm>
            <a:off x="395537" y="692150"/>
            <a:ext cx="8424600" cy="720600"/>
          </a:xfrm>
          <a:prstGeom prst="rect">
            <a:avLst/>
          </a:prstGeom>
          <a:solidFill>
            <a:srgbClr val="CCFF99"/>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s-ES" sz="2500" b="1">
                <a:solidFill>
                  <a:srgbClr val="0033CC"/>
                </a:solidFill>
                <a:latin typeface="Calibri"/>
                <a:ea typeface="Calibri"/>
                <a:cs typeface="Calibri"/>
                <a:sym typeface="Calibri"/>
              </a:rPr>
              <a:t>Metodología y procedimiento</a:t>
            </a:r>
            <a:endParaRPr sz="25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1900" b="1">
              <a:solidFill>
                <a:srgbClr val="0033CC"/>
              </a:solidFill>
              <a:latin typeface="Calibri"/>
              <a:ea typeface="Calibri"/>
              <a:cs typeface="Calibri"/>
              <a:sym typeface="Calibri"/>
            </a:endParaRPr>
          </a:p>
          <a:p>
            <a:pPr marL="0" marR="0" lvl="0" indent="0" algn="ctr" rtl="0">
              <a:spcBef>
                <a:spcPts val="0"/>
              </a:spcBef>
              <a:spcAft>
                <a:spcPts val="0"/>
              </a:spcAft>
              <a:buSzPts val="1100"/>
              <a:buNone/>
            </a:pPr>
            <a:endParaRPr sz="2000" b="1">
              <a:solidFill>
                <a:srgbClr val="0033CC"/>
              </a:solidFill>
              <a:latin typeface="Calibri"/>
              <a:ea typeface="Calibri"/>
              <a:cs typeface="Calibri"/>
              <a:sym typeface="Calibri"/>
            </a:endParaRPr>
          </a:p>
          <a:p>
            <a:pPr marL="0" marR="0" lvl="0" indent="0" algn="ctr" rtl="0">
              <a:spcBef>
                <a:spcPts val="0"/>
              </a:spcBef>
              <a:spcAft>
                <a:spcPts val="0"/>
              </a:spcAft>
              <a:buNone/>
            </a:pPr>
            <a:endParaRPr sz="2000" b="1">
              <a:solidFill>
                <a:srgbClr val="0033CC"/>
              </a:solidFill>
              <a:latin typeface="Calibri"/>
              <a:ea typeface="Calibri"/>
              <a:cs typeface="Calibri"/>
              <a:sym typeface="Calibri"/>
            </a:endParaRPr>
          </a:p>
        </p:txBody>
      </p:sp>
      <p:sp>
        <p:nvSpPr>
          <p:cNvPr id="128" name="Google Shape;128;ged89dbbfce_0_14"/>
          <p:cNvSpPr txBox="1"/>
          <p:nvPr/>
        </p:nvSpPr>
        <p:spPr>
          <a:xfrm>
            <a:off x="539552" y="1700808"/>
            <a:ext cx="8280600" cy="43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p:txBody>
      </p:sp>
      <p:sp>
        <p:nvSpPr>
          <p:cNvPr id="129" name="Google Shape;129;ged89dbbfce_0_14"/>
          <p:cNvSpPr txBox="1"/>
          <p:nvPr/>
        </p:nvSpPr>
        <p:spPr>
          <a:xfrm>
            <a:off x="1116013" y="44450"/>
            <a:ext cx="7286700" cy="7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0000"/>
              </a:solidFill>
              <a:latin typeface="Calibri"/>
              <a:ea typeface="Calibri"/>
              <a:cs typeface="Calibri"/>
              <a:sym typeface="Calibri"/>
            </a:endParaRPr>
          </a:p>
        </p:txBody>
      </p:sp>
      <p:sp>
        <p:nvSpPr>
          <p:cNvPr id="130" name="Google Shape;130;ged89dbbfce_0_14"/>
          <p:cNvSpPr txBox="1"/>
          <p:nvPr/>
        </p:nvSpPr>
        <p:spPr>
          <a:xfrm>
            <a:off x="4572000" y="188925"/>
            <a:ext cx="4572000" cy="4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1600" b="1">
                <a:solidFill>
                  <a:schemeClr val="dk1"/>
                </a:solidFill>
                <a:latin typeface="Calibri"/>
                <a:ea typeface="Calibri"/>
                <a:cs typeface="Calibri"/>
                <a:sym typeface="Calibri"/>
              </a:rPr>
              <a:t>Eduardo Benavides, Ronny Rocohano &amp; Luis Silva</a:t>
            </a:r>
            <a:endParaRPr sz="16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600" b="1">
              <a:latin typeface="Calibri"/>
              <a:ea typeface="Calibri"/>
              <a:cs typeface="Calibri"/>
              <a:sym typeface="Calibri"/>
            </a:endParaRPr>
          </a:p>
          <a:p>
            <a:pPr marL="0" marR="0" lvl="0" indent="0" algn="l" rtl="0">
              <a:spcBef>
                <a:spcPts val="0"/>
              </a:spcBef>
              <a:spcAft>
                <a:spcPts val="0"/>
              </a:spcAft>
              <a:buNone/>
            </a:pPr>
            <a:endParaRPr sz="1600" b="1">
              <a:latin typeface="Calibri"/>
              <a:ea typeface="Calibri"/>
              <a:cs typeface="Calibri"/>
              <a:sym typeface="Calibri"/>
            </a:endParaRPr>
          </a:p>
        </p:txBody>
      </p:sp>
      <p:sp>
        <p:nvSpPr>
          <p:cNvPr id="131" name="Google Shape;131;ged89dbbfce_0_14"/>
          <p:cNvSpPr txBox="1"/>
          <p:nvPr/>
        </p:nvSpPr>
        <p:spPr>
          <a:xfrm>
            <a:off x="1116050" y="1621025"/>
            <a:ext cx="71493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600" b="1">
                <a:solidFill>
                  <a:srgbClr val="351C75"/>
                </a:solidFill>
                <a:latin typeface="Calibri"/>
                <a:ea typeface="Calibri"/>
                <a:cs typeface="Calibri"/>
                <a:sym typeface="Calibri"/>
              </a:rPr>
              <a:t>Selección de la muestra</a:t>
            </a:r>
            <a:endParaRPr sz="1200">
              <a:solidFill>
                <a:srgbClr val="351C75"/>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s-ES" sz="1600"/>
              <a:t>Los encuestados del estudio incluyen a estudiantes, docentes, y personal administrativo y militares de la Universidad de las Fuerzas Armadas ESPE Sede Santo Domingo, los cuales  integran las carreras de Tecnologías de la Información, Biotecnología y Agropecuaria.</a:t>
            </a:r>
            <a:endParaRPr sz="1600"/>
          </a:p>
          <a:p>
            <a:pPr marL="0" lvl="0" indent="0" algn="l" rtl="0">
              <a:spcBef>
                <a:spcPts val="0"/>
              </a:spcBef>
              <a:spcAft>
                <a:spcPts val="0"/>
              </a:spcAft>
              <a:buNone/>
            </a:pPr>
            <a:endParaRPr sz="1600"/>
          </a:p>
          <a:p>
            <a:pPr marL="457200" lvl="0" indent="0" algn="l" rtl="0">
              <a:lnSpc>
                <a:spcPct val="150000"/>
              </a:lnSpc>
              <a:spcBef>
                <a:spcPts val="0"/>
              </a:spcBef>
              <a:spcAft>
                <a:spcPts val="0"/>
              </a:spcAft>
              <a:buNone/>
            </a:pPr>
            <a:endParaRPr sz="1600" b="1">
              <a:solidFill>
                <a:srgbClr val="351C75"/>
              </a:solidFill>
              <a:latin typeface="Calibri"/>
              <a:ea typeface="Calibri"/>
              <a:cs typeface="Calibri"/>
              <a:sym typeface="Calibri"/>
            </a:endParaRPr>
          </a:p>
          <a:p>
            <a:pPr marL="457200" lvl="0" indent="0" algn="l" rtl="0">
              <a:spcBef>
                <a:spcPts val="0"/>
              </a:spcBef>
              <a:spcAft>
                <a:spcPts val="0"/>
              </a:spcAft>
              <a:buNone/>
            </a:pPr>
            <a:endParaRPr sz="1600" b="1">
              <a:solidFill>
                <a:srgbClr val="351C75"/>
              </a:solidFill>
              <a:latin typeface="Calibri"/>
              <a:ea typeface="Calibri"/>
              <a:cs typeface="Calibri"/>
              <a:sym typeface="Calibri"/>
            </a:endParaRPr>
          </a:p>
        </p:txBody>
      </p:sp>
      <p:sp>
        <p:nvSpPr>
          <p:cNvPr id="132" name="Google Shape;132;ged89dbbfce_0_14"/>
          <p:cNvSpPr txBox="1"/>
          <p:nvPr/>
        </p:nvSpPr>
        <p:spPr>
          <a:xfrm>
            <a:off x="1105201" y="3535875"/>
            <a:ext cx="7149300" cy="344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600" b="1">
                <a:solidFill>
                  <a:srgbClr val="351C75"/>
                </a:solidFill>
                <a:latin typeface="Calibri"/>
                <a:ea typeface="Calibri"/>
                <a:cs typeface="Calibri"/>
                <a:sym typeface="Calibri"/>
              </a:rPr>
              <a:t>Tamaño de la muestra</a:t>
            </a:r>
            <a:endParaRPr sz="1200">
              <a:solidFill>
                <a:srgbClr val="351C75"/>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s-ES" sz="1600"/>
              <a:t>Este estudio toma en cuenta los factores:</a:t>
            </a:r>
            <a:endParaRPr sz="1600">
              <a:solidFill>
                <a:schemeClr val="accent6"/>
              </a:solidFill>
            </a:endParaRPr>
          </a:p>
          <a:p>
            <a:pPr marL="457200" marR="0" lvl="0" indent="-330200" algn="l" rtl="0">
              <a:lnSpc>
                <a:spcPct val="100000"/>
              </a:lnSpc>
              <a:spcBef>
                <a:spcPts val="0"/>
              </a:spcBef>
              <a:spcAft>
                <a:spcPts val="0"/>
              </a:spcAft>
              <a:buClr>
                <a:schemeClr val="accent6"/>
              </a:buClr>
              <a:buSzPts val="1600"/>
              <a:buChar char="●"/>
            </a:pPr>
            <a:r>
              <a:rPr lang="es-ES" sz="1600" b="1">
                <a:solidFill>
                  <a:schemeClr val="accent6"/>
                </a:solidFill>
                <a:latin typeface="Calibri"/>
                <a:ea typeface="Calibri"/>
                <a:cs typeface="Calibri"/>
                <a:sym typeface="Calibri"/>
              </a:rPr>
              <a:t>odd ratio de respuesta como 0,5</a:t>
            </a:r>
            <a:endParaRPr sz="1600" b="1">
              <a:solidFill>
                <a:schemeClr val="accent6"/>
              </a:solidFill>
              <a:latin typeface="Calibri"/>
              <a:ea typeface="Calibri"/>
              <a:cs typeface="Calibri"/>
              <a:sym typeface="Calibri"/>
            </a:endParaRPr>
          </a:p>
          <a:p>
            <a:pPr marL="457200" marR="0" lvl="0" indent="-330200" algn="l" rtl="0">
              <a:lnSpc>
                <a:spcPct val="100000"/>
              </a:lnSpc>
              <a:spcBef>
                <a:spcPts val="0"/>
              </a:spcBef>
              <a:spcAft>
                <a:spcPts val="0"/>
              </a:spcAft>
              <a:buClr>
                <a:schemeClr val="accent6"/>
              </a:buClr>
              <a:buSzPts val="1600"/>
              <a:buChar char="●"/>
            </a:pPr>
            <a:r>
              <a:rPr lang="es-ES" sz="1600" b="1">
                <a:solidFill>
                  <a:schemeClr val="accent6"/>
                </a:solidFill>
                <a:latin typeface="Calibri"/>
                <a:ea typeface="Calibri"/>
                <a:cs typeface="Calibri"/>
                <a:sym typeface="Calibri"/>
              </a:rPr>
              <a:t>Margen de error  de 0,08</a:t>
            </a:r>
            <a:endParaRPr sz="1600" b="1">
              <a:solidFill>
                <a:schemeClr val="accent6"/>
              </a:solidFill>
              <a:latin typeface="Calibri"/>
              <a:ea typeface="Calibri"/>
              <a:cs typeface="Calibri"/>
              <a:sym typeface="Calibri"/>
            </a:endParaRPr>
          </a:p>
          <a:p>
            <a:pPr marL="457200" marR="0" lvl="0" indent="-330200" algn="l" rtl="0">
              <a:lnSpc>
                <a:spcPct val="100000"/>
              </a:lnSpc>
              <a:spcBef>
                <a:spcPts val="0"/>
              </a:spcBef>
              <a:spcAft>
                <a:spcPts val="0"/>
              </a:spcAft>
              <a:buClr>
                <a:schemeClr val="accent6"/>
              </a:buClr>
              <a:buSzPts val="1600"/>
              <a:buChar char="●"/>
            </a:pPr>
            <a:r>
              <a:rPr lang="es-ES" sz="1600" b="1">
                <a:solidFill>
                  <a:schemeClr val="accent6"/>
                </a:solidFill>
                <a:latin typeface="Calibri"/>
                <a:ea typeface="Calibri"/>
                <a:cs typeface="Calibri"/>
                <a:sym typeface="Calibri"/>
              </a:rPr>
              <a:t>Intervalo de confianza del 95%</a:t>
            </a:r>
            <a:endParaRPr sz="1600" b="1">
              <a:solidFill>
                <a:schemeClr val="accent6"/>
              </a:solidFill>
              <a:latin typeface="Calibri"/>
              <a:ea typeface="Calibri"/>
              <a:cs typeface="Calibri"/>
              <a:sym typeface="Calibri"/>
            </a:endParaRPr>
          </a:p>
          <a:p>
            <a:pPr marL="457200" marR="0" lvl="0" indent="-330200" algn="l" rtl="0">
              <a:lnSpc>
                <a:spcPct val="100000"/>
              </a:lnSpc>
              <a:spcBef>
                <a:spcPts val="0"/>
              </a:spcBef>
              <a:spcAft>
                <a:spcPts val="0"/>
              </a:spcAft>
              <a:buClr>
                <a:schemeClr val="accent6"/>
              </a:buClr>
              <a:buSzPts val="1600"/>
              <a:buChar char="●"/>
            </a:pPr>
            <a:r>
              <a:rPr lang="es-ES" sz="1600" b="1">
                <a:solidFill>
                  <a:schemeClr val="accent6"/>
                </a:solidFill>
                <a:latin typeface="Calibri"/>
                <a:ea typeface="Calibri"/>
                <a:cs typeface="Calibri"/>
                <a:sym typeface="Calibri"/>
              </a:rPr>
              <a:t>El tamaño mínimo de la muestra es de 131 encuestados</a:t>
            </a:r>
            <a:endParaRPr sz="1600" b="1">
              <a:solidFill>
                <a:schemeClr val="accent6"/>
              </a:solidFill>
              <a:latin typeface="Calibri"/>
              <a:ea typeface="Calibri"/>
              <a:cs typeface="Calibri"/>
              <a:sym typeface="Calibri"/>
            </a:endParaRPr>
          </a:p>
          <a:p>
            <a:pPr marL="457200" marR="0" lvl="0" indent="-330200" algn="l" rtl="0">
              <a:lnSpc>
                <a:spcPct val="100000"/>
              </a:lnSpc>
              <a:spcBef>
                <a:spcPts val="0"/>
              </a:spcBef>
              <a:spcAft>
                <a:spcPts val="0"/>
              </a:spcAft>
              <a:buClr>
                <a:schemeClr val="accent6"/>
              </a:buClr>
              <a:buSzPts val="1600"/>
              <a:buChar char="●"/>
            </a:pPr>
            <a:r>
              <a:rPr lang="es-ES" sz="1600" b="1">
                <a:solidFill>
                  <a:schemeClr val="accent6"/>
                </a:solidFill>
                <a:latin typeface="Calibri"/>
                <a:ea typeface="Calibri"/>
                <a:cs typeface="Calibri"/>
                <a:sym typeface="Calibri"/>
              </a:rPr>
              <a:t>Las respuestas de las preguntas están desarrolladas en base a una escala de Likert</a:t>
            </a:r>
            <a:endParaRPr sz="1600">
              <a:solidFill>
                <a:schemeClr val="accent6"/>
              </a:solidFill>
            </a:endParaRPr>
          </a:p>
          <a:p>
            <a:pPr marL="0" lvl="0" indent="0" algn="l" rtl="0">
              <a:spcBef>
                <a:spcPts val="0"/>
              </a:spcBef>
              <a:spcAft>
                <a:spcPts val="0"/>
              </a:spcAft>
              <a:buNone/>
            </a:pPr>
            <a:endParaRPr sz="1600"/>
          </a:p>
          <a:p>
            <a:pPr marL="457200" lvl="0" indent="0" algn="l" rtl="0">
              <a:lnSpc>
                <a:spcPct val="150000"/>
              </a:lnSpc>
              <a:spcBef>
                <a:spcPts val="0"/>
              </a:spcBef>
              <a:spcAft>
                <a:spcPts val="0"/>
              </a:spcAft>
              <a:buNone/>
            </a:pPr>
            <a:endParaRPr sz="1600" b="1">
              <a:solidFill>
                <a:srgbClr val="351C75"/>
              </a:solidFill>
              <a:latin typeface="Calibri"/>
              <a:ea typeface="Calibri"/>
              <a:cs typeface="Calibri"/>
              <a:sym typeface="Calibri"/>
            </a:endParaRPr>
          </a:p>
          <a:p>
            <a:pPr marL="457200" lvl="0" indent="0" algn="l" rtl="0">
              <a:spcBef>
                <a:spcPts val="0"/>
              </a:spcBef>
              <a:spcAft>
                <a:spcPts val="0"/>
              </a:spcAft>
              <a:buNone/>
            </a:pPr>
            <a:endParaRPr sz="1600" b="1">
              <a:solidFill>
                <a:srgbClr val="351C7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Presentación en pantalla (4:3)</PresentationFormat>
  <Paragraphs>475</Paragraphs>
  <Slides>24</Slides>
  <Notes>24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0</vt:i4>
      </vt:variant>
      <vt:variant>
        <vt:lpstr>Títulos de diapositiva</vt:lpstr>
      </vt:variant>
      <vt:variant>
        <vt:i4>24</vt:i4>
      </vt:variant>
    </vt:vector>
  </HeadingPairs>
  <TitlesOfParts>
    <vt:vector size="29" baseType="lpstr">
      <vt:lpstr>Arial</vt:lpstr>
      <vt:lpstr>Open Sans</vt:lpstr>
      <vt:lpstr>Noto Sans Symbols</vt:lpstr>
      <vt:lpstr>Calibri</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espe</dc:creator>
  <cp:lastModifiedBy>Luis Silva</cp:lastModifiedBy>
  <cp:revision>2</cp:revision>
  <dcterms:created xsi:type="dcterms:W3CDTF">2008-12-02T19:52:52Z</dcterms:created>
  <dcterms:modified xsi:type="dcterms:W3CDTF">2021-09-07T02:14:57Z</dcterms:modified>
</cp:coreProperties>
</file>