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91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05550"/>
            <a:ext cx="7886700" cy="5524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8574" y="6296025"/>
            <a:ext cx="6657975" cy="0"/>
          </a:xfrm>
          <a:custGeom>
            <a:avLst/>
            <a:gdLst/>
            <a:ahLst/>
            <a:cxnLst/>
            <a:rect l="l" t="t" r="r" b="b"/>
            <a:pathLst>
              <a:path w="6657975" h="0">
                <a:moveTo>
                  <a:pt x="0" y="0"/>
                </a:moveTo>
                <a:lnTo>
                  <a:pt x="665797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8574" y="6248400"/>
            <a:ext cx="6657975" cy="0"/>
          </a:xfrm>
          <a:custGeom>
            <a:avLst/>
            <a:gdLst/>
            <a:ahLst/>
            <a:cxnLst/>
            <a:rect l="l" t="t" r="r" b="b"/>
            <a:pathLst>
              <a:path w="6657975" h="0">
                <a:moveTo>
                  <a:pt x="0" y="0"/>
                </a:moveTo>
                <a:lnTo>
                  <a:pt x="6657975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34174" y="5953125"/>
            <a:ext cx="2305050" cy="63817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191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305550"/>
            <a:ext cx="7886700" cy="5524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8574" y="6296025"/>
            <a:ext cx="6657975" cy="0"/>
          </a:xfrm>
          <a:custGeom>
            <a:avLst/>
            <a:gdLst/>
            <a:ahLst/>
            <a:cxnLst/>
            <a:rect l="l" t="t" r="r" b="b"/>
            <a:pathLst>
              <a:path w="6657975" h="0">
                <a:moveTo>
                  <a:pt x="0" y="0"/>
                </a:moveTo>
                <a:lnTo>
                  <a:pt x="665797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8574" y="6248400"/>
            <a:ext cx="6657975" cy="0"/>
          </a:xfrm>
          <a:custGeom>
            <a:avLst/>
            <a:gdLst/>
            <a:ahLst/>
            <a:cxnLst/>
            <a:rect l="l" t="t" r="r" b="b"/>
            <a:pathLst>
              <a:path w="6657975" h="0">
                <a:moveTo>
                  <a:pt x="0" y="0"/>
                </a:moveTo>
                <a:lnTo>
                  <a:pt x="6657975" y="0"/>
                </a:lnTo>
              </a:path>
            </a:pathLst>
          </a:custGeom>
          <a:ln w="38100">
            <a:solidFill>
              <a:srgbClr val="0066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34174" y="5953125"/>
            <a:ext cx="2305050" cy="6381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575" y="167957"/>
            <a:ext cx="2374900" cy="403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780" y="2078609"/>
            <a:ext cx="7433945" cy="265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png"/><Relationship Id="rId6" Type="http://schemas.openxmlformats.org/officeDocument/2006/relationships/image" Target="../media/image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1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8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9.jpg"/><Relationship Id="rId4" Type="http://schemas.openxmlformats.org/officeDocument/2006/relationships/image" Target="../media/image60.jpg"/><Relationship Id="rId5" Type="http://schemas.openxmlformats.org/officeDocument/2006/relationships/image" Target="../media/image6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png"/><Relationship Id="rId4" Type="http://schemas.openxmlformats.org/officeDocument/2006/relationships/image" Target="../media/image77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Relationship Id="rId4" Type="http://schemas.openxmlformats.org/officeDocument/2006/relationships/image" Target="../media/image80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png"/><Relationship Id="rId3" Type="http://schemas.openxmlformats.org/officeDocument/2006/relationships/image" Target="../media/image4.jp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Relationship Id="rId4" Type="http://schemas.openxmlformats.org/officeDocument/2006/relationships/image" Target="../media/image98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9.jpg"/><Relationship Id="rId3" Type="http://schemas.openxmlformats.org/officeDocument/2006/relationships/image" Target="../media/image100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jpg"/><Relationship Id="rId3" Type="http://schemas.openxmlformats.org/officeDocument/2006/relationships/image" Target="../media/image104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png"/><Relationship Id="rId3" Type="http://schemas.openxmlformats.org/officeDocument/2006/relationships/image" Target="../media/image108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jpg"/><Relationship Id="rId3" Type="http://schemas.openxmlformats.org/officeDocument/2006/relationships/image" Target="../media/image110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1.png"/><Relationship Id="rId3" Type="http://schemas.openxmlformats.org/officeDocument/2006/relationships/image" Target="../media/image112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6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jpg"/><Relationship Id="rId3" Type="http://schemas.openxmlformats.org/officeDocument/2006/relationships/image" Target="../media/image116.pn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1.png"/><Relationship Id="rId4" Type="http://schemas.openxmlformats.org/officeDocument/2006/relationships/image" Target="../media/image119.png"/><Relationship Id="rId5" Type="http://schemas.openxmlformats.org/officeDocument/2006/relationships/image" Target="../media/image120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8" Type="http://schemas.openxmlformats.org/officeDocument/2006/relationships/image" Target="../media/image123.png"/><Relationship Id="rId9" Type="http://schemas.openxmlformats.org/officeDocument/2006/relationships/image" Target="../media/image124.png"/><Relationship Id="rId10" Type="http://schemas.openxmlformats.org/officeDocument/2006/relationships/image" Target="../media/image125.png"/><Relationship Id="rId11" Type="http://schemas.openxmlformats.org/officeDocument/2006/relationships/image" Target="../media/image126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27.jpg"/><Relationship Id="rId4" Type="http://schemas.openxmlformats.org/officeDocument/2006/relationships/image" Target="../media/image128.jpg"/><Relationship Id="rId5" Type="http://schemas.openxmlformats.org/officeDocument/2006/relationships/image" Target="../media/image129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30.jpg"/><Relationship Id="rId4" Type="http://schemas.openxmlformats.org/officeDocument/2006/relationships/image" Target="../media/image131.jpg"/><Relationship Id="rId5" Type="http://schemas.openxmlformats.org/officeDocument/2006/relationships/image" Target="../media/image132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33.jpg"/><Relationship Id="rId4" Type="http://schemas.openxmlformats.org/officeDocument/2006/relationships/image" Target="../media/image134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35.jpg"/><Relationship Id="rId4" Type="http://schemas.openxmlformats.org/officeDocument/2006/relationships/image" Target="../media/image136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37.jpg"/><Relationship Id="rId4" Type="http://schemas.openxmlformats.org/officeDocument/2006/relationships/image" Target="../media/image138.png"/><Relationship Id="rId5" Type="http://schemas.openxmlformats.org/officeDocument/2006/relationships/image" Target="../media/image139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4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41.jpg"/><Relationship Id="rId4" Type="http://schemas.openxmlformats.org/officeDocument/2006/relationships/image" Target="../media/image142.jpg"/><Relationship Id="rId5" Type="http://schemas.openxmlformats.org/officeDocument/2006/relationships/image" Target="../media/image143.jpg"/><Relationship Id="rId6" Type="http://schemas.openxmlformats.org/officeDocument/2006/relationships/image" Target="../media/image144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4.jpg"/><Relationship Id="rId5" Type="http://schemas.openxmlformats.org/officeDocument/2006/relationships/image" Target="../media/image147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4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54.png"/><Relationship Id="rId4" Type="http://schemas.openxmlformats.org/officeDocument/2006/relationships/image" Target="../media/image155.pn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56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57.png"/><Relationship Id="rId4" Type="http://schemas.openxmlformats.org/officeDocument/2006/relationships/image" Target="../media/image158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59.jpg"/><Relationship Id="rId4" Type="http://schemas.openxmlformats.org/officeDocument/2006/relationships/image" Target="../media/image160.jpg"/><Relationship Id="rId5" Type="http://schemas.openxmlformats.org/officeDocument/2006/relationships/image" Target="../media/image161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64.png"/><Relationship Id="rId7" Type="http://schemas.openxmlformats.org/officeDocument/2006/relationships/image" Target="../media/image165.png"/><Relationship Id="rId8" Type="http://schemas.openxmlformats.org/officeDocument/2006/relationships/image" Target="../media/image166.png"/><Relationship Id="rId9" Type="http://schemas.openxmlformats.org/officeDocument/2006/relationships/image" Target="../media/image167.png"/><Relationship Id="rId10" Type="http://schemas.openxmlformats.org/officeDocument/2006/relationships/image" Target="../media/image168.png"/><Relationship Id="rId11" Type="http://schemas.openxmlformats.org/officeDocument/2006/relationships/image" Target="../media/image169.png"/><Relationship Id="rId12" Type="http://schemas.openxmlformats.org/officeDocument/2006/relationships/image" Target="../media/image170.png"/><Relationship Id="rId13" Type="http://schemas.openxmlformats.org/officeDocument/2006/relationships/image" Target="../media/image171.png"/><Relationship Id="rId14" Type="http://schemas.openxmlformats.org/officeDocument/2006/relationships/image" Target="../media/image172.png"/><Relationship Id="rId15" Type="http://schemas.openxmlformats.org/officeDocument/2006/relationships/image" Target="../media/image173.pn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png"/><Relationship Id="rId3" Type="http://schemas.openxmlformats.org/officeDocument/2006/relationships/image" Target="../media/image4.jpg"/><Relationship Id="rId4" Type="http://schemas.openxmlformats.org/officeDocument/2006/relationships/image" Target="../media/image175.png"/><Relationship Id="rId5" Type="http://schemas.openxmlformats.org/officeDocument/2006/relationships/image" Target="../media/image176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77.jpg"/><Relationship Id="rId4" Type="http://schemas.openxmlformats.org/officeDocument/2006/relationships/image" Target="../media/image178.jpg"/><Relationship Id="rId5" Type="http://schemas.openxmlformats.org/officeDocument/2006/relationships/image" Target="../media/image17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80.jpg"/><Relationship Id="rId4" Type="http://schemas.openxmlformats.org/officeDocument/2006/relationships/image" Target="../media/image181.jpg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82.jpg"/><Relationship Id="rId4" Type="http://schemas.openxmlformats.org/officeDocument/2006/relationships/image" Target="../media/image183.png"/><Relationship Id="rId5" Type="http://schemas.openxmlformats.org/officeDocument/2006/relationships/image" Target="../media/image184.png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85.jpg"/><Relationship Id="rId4" Type="http://schemas.openxmlformats.org/officeDocument/2006/relationships/image" Target="../media/image186.jpg"/><Relationship Id="rId5" Type="http://schemas.openxmlformats.org/officeDocument/2006/relationships/image" Target="../media/image187.jpg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88.jpg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89.pn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90.pn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91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92.pn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1.png"/><Relationship Id="rId4" Type="http://schemas.openxmlformats.org/officeDocument/2006/relationships/image" Target="../media/image162.png"/><Relationship Id="rId5" Type="http://schemas.openxmlformats.org/officeDocument/2006/relationships/image" Target="../media/image163.png"/><Relationship Id="rId6" Type="http://schemas.openxmlformats.org/officeDocument/2006/relationships/image" Target="../media/image193.png"/><Relationship Id="rId7" Type="http://schemas.openxmlformats.org/officeDocument/2006/relationships/image" Target="../media/image194.pn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195.png"/><Relationship Id="rId4" Type="http://schemas.openxmlformats.org/officeDocument/2006/relationships/image" Target="../media/image196.png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19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2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4300"/>
            <a:ext cx="9144000" cy="6743700"/>
            <a:chOff x="0" y="114300"/>
            <a:chExt cx="9144000" cy="6743700"/>
          </a:xfrm>
        </p:grpSpPr>
        <p:sp>
          <p:nvSpPr>
            <p:cNvPr id="3" name="object 3"/>
            <p:cNvSpPr/>
            <p:nvPr/>
          </p:nvSpPr>
          <p:spPr>
            <a:xfrm>
              <a:off x="11226" y="992328"/>
              <a:ext cx="9105265" cy="5578475"/>
            </a:xfrm>
            <a:custGeom>
              <a:avLst/>
              <a:gdLst/>
              <a:ahLst/>
              <a:cxnLst/>
              <a:rect l="l" t="t" r="r" b="b"/>
              <a:pathLst>
                <a:path w="9105265" h="5578475">
                  <a:moveTo>
                    <a:pt x="785866" y="0"/>
                  </a:moveTo>
                  <a:lnTo>
                    <a:pt x="426618" y="0"/>
                  </a:lnTo>
                  <a:lnTo>
                    <a:pt x="426618" y="1807204"/>
                  </a:lnTo>
                  <a:lnTo>
                    <a:pt x="423060" y="1865075"/>
                  </a:lnTo>
                  <a:lnTo>
                    <a:pt x="419125" y="1922522"/>
                  </a:lnTo>
                  <a:lnTo>
                    <a:pt x="414812" y="1979541"/>
                  </a:lnTo>
                  <a:lnTo>
                    <a:pt x="410124" y="2036131"/>
                  </a:lnTo>
                  <a:lnTo>
                    <a:pt x="405062" y="2092286"/>
                  </a:lnTo>
                  <a:lnTo>
                    <a:pt x="399626" y="2148005"/>
                  </a:lnTo>
                  <a:lnTo>
                    <a:pt x="393817" y="2203284"/>
                  </a:lnTo>
                  <a:lnTo>
                    <a:pt x="387637" y="2258120"/>
                  </a:lnTo>
                  <a:lnTo>
                    <a:pt x="381086" y="2312510"/>
                  </a:lnTo>
                  <a:lnTo>
                    <a:pt x="374166" y="2366451"/>
                  </a:lnTo>
                  <a:lnTo>
                    <a:pt x="366877" y="2419939"/>
                  </a:lnTo>
                  <a:lnTo>
                    <a:pt x="359222" y="2472971"/>
                  </a:lnTo>
                  <a:lnTo>
                    <a:pt x="351200" y="2525545"/>
                  </a:lnTo>
                  <a:lnTo>
                    <a:pt x="342812" y="2577657"/>
                  </a:lnTo>
                  <a:lnTo>
                    <a:pt x="334061" y="2629304"/>
                  </a:lnTo>
                  <a:lnTo>
                    <a:pt x="324947" y="2680483"/>
                  </a:lnTo>
                  <a:lnTo>
                    <a:pt x="315470" y="2731190"/>
                  </a:lnTo>
                  <a:lnTo>
                    <a:pt x="305633" y="2781423"/>
                  </a:lnTo>
                  <a:lnTo>
                    <a:pt x="295435" y="2831178"/>
                  </a:lnTo>
                  <a:lnTo>
                    <a:pt x="284879" y="2880453"/>
                  </a:lnTo>
                  <a:lnTo>
                    <a:pt x="273965" y="2929243"/>
                  </a:lnTo>
                  <a:lnTo>
                    <a:pt x="262694" y="2977547"/>
                  </a:lnTo>
                  <a:lnTo>
                    <a:pt x="251067" y="3025360"/>
                  </a:lnTo>
                  <a:lnTo>
                    <a:pt x="239085" y="3072680"/>
                  </a:lnTo>
                  <a:lnTo>
                    <a:pt x="226750" y="3119503"/>
                  </a:lnTo>
                  <a:lnTo>
                    <a:pt x="214062" y="3165826"/>
                  </a:lnTo>
                  <a:lnTo>
                    <a:pt x="201023" y="3211647"/>
                  </a:lnTo>
                  <a:lnTo>
                    <a:pt x="187633" y="3256962"/>
                  </a:lnTo>
                  <a:lnTo>
                    <a:pt x="173894" y="3301767"/>
                  </a:lnTo>
                  <a:lnTo>
                    <a:pt x="159807" y="3346061"/>
                  </a:lnTo>
                  <a:lnTo>
                    <a:pt x="145372" y="3389839"/>
                  </a:lnTo>
                  <a:lnTo>
                    <a:pt x="130590" y="3433098"/>
                  </a:lnTo>
                  <a:lnTo>
                    <a:pt x="115464" y="3475836"/>
                  </a:lnTo>
                  <a:lnTo>
                    <a:pt x="99993" y="3518049"/>
                  </a:lnTo>
                  <a:lnTo>
                    <a:pt x="84179" y="3559733"/>
                  </a:lnTo>
                  <a:lnTo>
                    <a:pt x="68023" y="3600887"/>
                  </a:lnTo>
                  <a:lnTo>
                    <a:pt x="51526" y="3641506"/>
                  </a:lnTo>
                  <a:lnTo>
                    <a:pt x="34689" y="3681588"/>
                  </a:lnTo>
                  <a:lnTo>
                    <a:pt x="17513" y="3721129"/>
                  </a:lnTo>
                  <a:lnTo>
                    <a:pt x="0" y="3760126"/>
                  </a:lnTo>
                  <a:lnTo>
                    <a:pt x="0" y="5578471"/>
                  </a:lnTo>
                  <a:lnTo>
                    <a:pt x="9104871" y="5578471"/>
                  </a:lnTo>
                  <a:lnTo>
                    <a:pt x="9104871" y="4646859"/>
                  </a:lnTo>
                  <a:lnTo>
                    <a:pt x="3109778" y="4646859"/>
                  </a:lnTo>
                  <a:lnTo>
                    <a:pt x="3052209" y="4646512"/>
                  </a:lnTo>
                  <a:lnTo>
                    <a:pt x="2995585" y="4645474"/>
                  </a:lnTo>
                  <a:lnTo>
                    <a:pt x="2939898" y="4643744"/>
                  </a:lnTo>
                  <a:lnTo>
                    <a:pt x="2885141" y="4641326"/>
                  </a:lnTo>
                  <a:lnTo>
                    <a:pt x="2831305" y="4638220"/>
                  </a:lnTo>
                  <a:lnTo>
                    <a:pt x="2778384" y="4634428"/>
                  </a:lnTo>
                  <a:lnTo>
                    <a:pt x="2726369" y="4629951"/>
                  </a:lnTo>
                  <a:lnTo>
                    <a:pt x="2675252" y="4624790"/>
                  </a:lnTo>
                  <a:lnTo>
                    <a:pt x="2625026" y="4618948"/>
                  </a:lnTo>
                  <a:lnTo>
                    <a:pt x="2575683" y="4612425"/>
                  </a:lnTo>
                  <a:lnTo>
                    <a:pt x="2527215" y="4605224"/>
                  </a:lnTo>
                  <a:lnTo>
                    <a:pt x="2479614" y="4597345"/>
                  </a:lnTo>
                  <a:lnTo>
                    <a:pt x="2432873" y="4588789"/>
                  </a:lnTo>
                  <a:lnTo>
                    <a:pt x="2386983" y="4579560"/>
                  </a:lnTo>
                  <a:lnTo>
                    <a:pt x="2341938" y="4569657"/>
                  </a:lnTo>
                  <a:lnTo>
                    <a:pt x="2297728" y="4559082"/>
                  </a:lnTo>
                  <a:lnTo>
                    <a:pt x="2254347" y="4547838"/>
                  </a:lnTo>
                  <a:lnTo>
                    <a:pt x="2211786" y="4535924"/>
                  </a:lnTo>
                  <a:lnTo>
                    <a:pt x="2170038" y="4523344"/>
                  </a:lnTo>
                  <a:lnTo>
                    <a:pt x="2129096" y="4510097"/>
                  </a:lnTo>
                  <a:lnTo>
                    <a:pt x="2088950" y="4496186"/>
                  </a:lnTo>
                  <a:lnTo>
                    <a:pt x="2049594" y="4481613"/>
                  </a:lnTo>
                  <a:lnTo>
                    <a:pt x="2011019" y="4466377"/>
                  </a:lnTo>
                  <a:lnTo>
                    <a:pt x="1973218" y="4450482"/>
                  </a:lnTo>
                  <a:lnTo>
                    <a:pt x="1936184" y="4433928"/>
                  </a:lnTo>
                  <a:lnTo>
                    <a:pt x="1899908" y="4416718"/>
                  </a:lnTo>
                  <a:lnTo>
                    <a:pt x="1864382" y="4398851"/>
                  </a:lnTo>
                  <a:lnTo>
                    <a:pt x="1829599" y="4380331"/>
                  </a:lnTo>
                  <a:lnTo>
                    <a:pt x="1795550" y="4361157"/>
                  </a:lnTo>
                  <a:lnTo>
                    <a:pt x="1762229" y="4341333"/>
                  </a:lnTo>
                  <a:lnTo>
                    <a:pt x="1729628" y="4320859"/>
                  </a:lnTo>
                  <a:lnTo>
                    <a:pt x="1697738" y="4299736"/>
                  </a:lnTo>
                  <a:lnTo>
                    <a:pt x="1636061" y="4255552"/>
                  </a:lnTo>
                  <a:lnTo>
                    <a:pt x="1577137" y="4208792"/>
                  </a:lnTo>
                  <a:lnTo>
                    <a:pt x="1520904" y="4159467"/>
                  </a:lnTo>
                  <a:lnTo>
                    <a:pt x="1467299" y="4107591"/>
                  </a:lnTo>
                  <a:lnTo>
                    <a:pt x="1416260" y="4053173"/>
                  </a:lnTo>
                  <a:lnTo>
                    <a:pt x="1367725" y="3996227"/>
                  </a:lnTo>
                  <a:lnTo>
                    <a:pt x="1321631" y="3936763"/>
                  </a:lnTo>
                  <a:lnTo>
                    <a:pt x="1277916" y="3874793"/>
                  </a:lnTo>
                  <a:lnTo>
                    <a:pt x="1256932" y="3842872"/>
                  </a:lnTo>
                  <a:lnTo>
                    <a:pt x="1236519" y="3810329"/>
                  </a:lnTo>
                  <a:lnTo>
                    <a:pt x="1216669" y="3777166"/>
                  </a:lnTo>
                  <a:lnTo>
                    <a:pt x="1197376" y="3743383"/>
                  </a:lnTo>
                  <a:lnTo>
                    <a:pt x="1178630" y="3708982"/>
                  </a:lnTo>
                  <a:lnTo>
                    <a:pt x="1160425" y="3673966"/>
                  </a:lnTo>
                  <a:lnTo>
                    <a:pt x="1142752" y="3638334"/>
                  </a:lnTo>
                  <a:lnTo>
                    <a:pt x="1125604" y="3602090"/>
                  </a:lnTo>
                  <a:lnTo>
                    <a:pt x="1108972" y="3565233"/>
                  </a:lnTo>
                  <a:lnTo>
                    <a:pt x="1092850" y="3527766"/>
                  </a:lnTo>
                  <a:lnTo>
                    <a:pt x="1077230" y="3489690"/>
                  </a:lnTo>
                  <a:lnTo>
                    <a:pt x="1062103" y="3451006"/>
                  </a:lnTo>
                  <a:lnTo>
                    <a:pt x="1047461" y="3411717"/>
                  </a:lnTo>
                  <a:lnTo>
                    <a:pt x="1033298" y="3371823"/>
                  </a:lnTo>
                  <a:lnTo>
                    <a:pt x="1019605" y="3331326"/>
                  </a:lnTo>
                  <a:lnTo>
                    <a:pt x="1006374" y="3290227"/>
                  </a:lnTo>
                  <a:lnTo>
                    <a:pt x="993598" y="3248528"/>
                  </a:lnTo>
                  <a:lnTo>
                    <a:pt x="981269" y="3206230"/>
                  </a:lnTo>
                  <a:lnTo>
                    <a:pt x="969379" y="3163335"/>
                  </a:lnTo>
                  <a:lnTo>
                    <a:pt x="957920" y="3119844"/>
                  </a:lnTo>
                  <a:lnTo>
                    <a:pt x="946885" y="3075759"/>
                  </a:lnTo>
                  <a:lnTo>
                    <a:pt x="936265" y="3031081"/>
                  </a:lnTo>
                  <a:lnTo>
                    <a:pt x="926054" y="2985811"/>
                  </a:lnTo>
                  <a:lnTo>
                    <a:pt x="916242" y="2939952"/>
                  </a:lnTo>
                  <a:lnTo>
                    <a:pt x="906823" y="2893504"/>
                  </a:lnTo>
                  <a:lnTo>
                    <a:pt x="897788" y="2846469"/>
                  </a:lnTo>
                  <a:lnTo>
                    <a:pt x="889130" y="2798848"/>
                  </a:lnTo>
                  <a:lnTo>
                    <a:pt x="880842" y="2750643"/>
                  </a:lnTo>
                  <a:lnTo>
                    <a:pt x="872914" y="2701856"/>
                  </a:lnTo>
                  <a:lnTo>
                    <a:pt x="865340" y="2652487"/>
                  </a:lnTo>
                  <a:lnTo>
                    <a:pt x="858111" y="2602538"/>
                  </a:lnTo>
                  <a:lnTo>
                    <a:pt x="851221" y="2552011"/>
                  </a:lnTo>
                  <a:lnTo>
                    <a:pt x="844660" y="2500907"/>
                  </a:lnTo>
                  <a:lnTo>
                    <a:pt x="838422" y="2449228"/>
                  </a:lnTo>
                  <a:lnTo>
                    <a:pt x="832498" y="2396975"/>
                  </a:lnTo>
                  <a:lnTo>
                    <a:pt x="826881" y="2344149"/>
                  </a:lnTo>
                  <a:lnTo>
                    <a:pt x="821563" y="2290753"/>
                  </a:lnTo>
                  <a:lnTo>
                    <a:pt x="816536" y="2236787"/>
                  </a:lnTo>
                  <a:lnTo>
                    <a:pt x="811792" y="2182252"/>
                  </a:lnTo>
                  <a:lnTo>
                    <a:pt x="807324" y="2127151"/>
                  </a:lnTo>
                  <a:lnTo>
                    <a:pt x="803124" y="2071485"/>
                  </a:lnTo>
                  <a:lnTo>
                    <a:pt x="799183" y="2015255"/>
                  </a:lnTo>
                  <a:lnTo>
                    <a:pt x="795495" y="1958463"/>
                  </a:lnTo>
                  <a:lnTo>
                    <a:pt x="792051" y="1901110"/>
                  </a:lnTo>
                  <a:lnTo>
                    <a:pt x="788844" y="1843198"/>
                  </a:lnTo>
                  <a:lnTo>
                    <a:pt x="785866" y="1784728"/>
                  </a:lnTo>
                  <a:lnTo>
                    <a:pt x="785866" y="0"/>
                  </a:lnTo>
                  <a:close/>
                </a:path>
              </a:pathLst>
            </a:custGeom>
            <a:solidFill>
              <a:srgbClr val="9EB7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885" y="1003655"/>
              <a:ext cx="157170" cy="47141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24524"/>
              <a:ext cx="9143999" cy="11334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9074" y="257175"/>
              <a:ext cx="790575" cy="800100"/>
            </a:xfrm>
            <a:custGeom>
              <a:avLst/>
              <a:gdLst/>
              <a:ahLst/>
              <a:cxnLst/>
              <a:rect l="l" t="t" r="r" b="b"/>
              <a:pathLst>
                <a:path w="790575" h="800100">
                  <a:moveTo>
                    <a:pt x="395287" y="0"/>
                  </a:moveTo>
                  <a:lnTo>
                    <a:pt x="349188" y="2690"/>
                  </a:lnTo>
                  <a:lnTo>
                    <a:pt x="304651" y="10563"/>
                  </a:lnTo>
                  <a:lnTo>
                    <a:pt x="261972" y="23318"/>
                  </a:lnTo>
                  <a:lnTo>
                    <a:pt x="221449" y="40654"/>
                  </a:lnTo>
                  <a:lnTo>
                    <a:pt x="183377" y="62273"/>
                  </a:lnTo>
                  <a:lnTo>
                    <a:pt x="148054" y="87874"/>
                  </a:lnTo>
                  <a:lnTo>
                    <a:pt x="115776" y="117157"/>
                  </a:lnTo>
                  <a:lnTo>
                    <a:pt x="86839" y="149822"/>
                  </a:lnTo>
                  <a:lnTo>
                    <a:pt x="61541" y="185570"/>
                  </a:lnTo>
                  <a:lnTo>
                    <a:pt x="40177" y="224101"/>
                  </a:lnTo>
                  <a:lnTo>
                    <a:pt x="23044" y="265114"/>
                  </a:lnTo>
                  <a:lnTo>
                    <a:pt x="10439" y="308310"/>
                  </a:lnTo>
                  <a:lnTo>
                    <a:pt x="2659" y="353388"/>
                  </a:lnTo>
                  <a:lnTo>
                    <a:pt x="0" y="400050"/>
                  </a:lnTo>
                  <a:lnTo>
                    <a:pt x="2659" y="446711"/>
                  </a:lnTo>
                  <a:lnTo>
                    <a:pt x="10439" y="491789"/>
                  </a:lnTo>
                  <a:lnTo>
                    <a:pt x="23044" y="534985"/>
                  </a:lnTo>
                  <a:lnTo>
                    <a:pt x="40177" y="575998"/>
                  </a:lnTo>
                  <a:lnTo>
                    <a:pt x="61541" y="614529"/>
                  </a:lnTo>
                  <a:lnTo>
                    <a:pt x="86839" y="650277"/>
                  </a:lnTo>
                  <a:lnTo>
                    <a:pt x="115776" y="682942"/>
                  </a:lnTo>
                  <a:lnTo>
                    <a:pt x="148054" y="712225"/>
                  </a:lnTo>
                  <a:lnTo>
                    <a:pt x="183377" y="737826"/>
                  </a:lnTo>
                  <a:lnTo>
                    <a:pt x="221449" y="759445"/>
                  </a:lnTo>
                  <a:lnTo>
                    <a:pt x="261972" y="776781"/>
                  </a:lnTo>
                  <a:lnTo>
                    <a:pt x="304651" y="789536"/>
                  </a:lnTo>
                  <a:lnTo>
                    <a:pt x="349188" y="797409"/>
                  </a:lnTo>
                  <a:lnTo>
                    <a:pt x="395287" y="800100"/>
                  </a:lnTo>
                  <a:lnTo>
                    <a:pt x="441386" y="797409"/>
                  </a:lnTo>
                  <a:lnTo>
                    <a:pt x="485923" y="789536"/>
                  </a:lnTo>
                  <a:lnTo>
                    <a:pt x="528602" y="776781"/>
                  </a:lnTo>
                  <a:lnTo>
                    <a:pt x="569125" y="759445"/>
                  </a:lnTo>
                  <a:lnTo>
                    <a:pt x="607197" y="737826"/>
                  </a:lnTo>
                  <a:lnTo>
                    <a:pt x="642520" y="712225"/>
                  </a:lnTo>
                  <a:lnTo>
                    <a:pt x="674798" y="682942"/>
                  </a:lnTo>
                  <a:lnTo>
                    <a:pt x="703735" y="650277"/>
                  </a:lnTo>
                  <a:lnTo>
                    <a:pt x="729033" y="614529"/>
                  </a:lnTo>
                  <a:lnTo>
                    <a:pt x="750397" y="575998"/>
                  </a:lnTo>
                  <a:lnTo>
                    <a:pt x="767530" y="534985"/>
                  </a:lnTo>
                  <a:lnTo>
                    <a:pt x="780135" y="491789"/>
                  </a:lnTo>
                  <a:lnTo>
                    <a:pt x="787915" y="446711"/>
                  </a:lnTo>
                  <a:lnTo>
                    <a:pt x="790575" y="400050"/>
                  </a:lnTo>
                  <a:lnTo>
                    <a:pt x="787915" y="353388"/>
                  </a:lnTo>
                  <a:lnTo>
                    <a:pt x="780135" y="308310"/>
                  </a:lnTo>
                  <a:lnTo>
                    <a:pt x="767530" y="265114"/>
                  </a:lnTo>
                  <a:lnTo>
                    <a:pt x="750397" y="224101"/>
                  </a:lnTo>
                  <a:lnTo>
                    <a:pt x="729033" y="185570"/>
                  </a:lnTo>
                  <a:lnTo>
                    <a:pt x="703735" y="149822"/>
                  </a:lnTo>
                  <a:lnTo>
                    <a:pt x="674798" y="117157"/>
                  </a:lnTo>
                  <a:lnTo>
                    <a:pt x="642520" y="87874"/>
                  </a:lnTo>
                  <a:lnTo>
                    <a:pt x="607197" y="62273"/>
                  </a:lnTo>
                  <a:lnTo>
                    <a:pt x="569125" y="40654"/>
                  </a:lnTo>
                  <a:lnTo>
                    <a:pt x="528602" y="23318"/>
                  </a:lnTo>
                  <a:lnTo>
                    <a:pt x="485923" y="10563"/>
                  </a:lnTo>
                  <a:lnTo>
                    <a:pt x="441386" y="2690"/>
                  </a:lnTo>
                  <a:lnTo>
                    <a:pt x="3952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75" y="114300"/>
              <a:ext cx="3314700" cy="885825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31619" y="1366202"/>
            <a:ext cx="6496050" cy="57658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833880" marR="5080" indent="-1821180">
              <a:lnSpc>
                <a:spcPct val="100800"/>
              </a:lnSpc>
              <a:spcBef>
                <a:spcPts val="85"/>
              </a:spcBef>
            </a:pPr>
            <a:r>
              <a:rPr dirty="0" sz="1800" spc="-15">
                <a:solidFill>
                  <a:srgbClr val="000000"/>
                </a:solidFill>
              </a:rPr>
              <a:t>Departamento</a:t>
            </a:r>
            <a:r>
              <a:rPr dirty="0" sz="1800" spc="12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Ciencias</a:t>
            </a:r>
            <a:r>
              <a:rPr dirty="0" sz="180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la</a:t>
            </a:r>
            <a:r>
              <a:rPr dirty="0" sz="1800" spc="-7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Tierra</a:t>
            </a:r>
            <a:r>
              <a:rPr dirty="0" sz="1800">
                <a:solidFill>
                  <a:srgbClr val="000000"/>
                </a:solidFill>
              </a:rPr>
              <a:t> y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la</a:t>
            </a:r>
            <a:r>
              <a:rPr dirty="0" sz="180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Construcción </a:t>
            </a:r>
            <a:r>
              <a:rPr dirty="0" sz="1800" spc="-484">
                <a:solidFill>
                  <a:srgbClr val="000000"/>
                </a:solidFill>
              </a:rPr>
              <a:t> </a:t>
            </a:r>
            <a:r>
              <a:rPr dirty="0" sz="1800" spc="-25">
                <a:solidFill>
                  <a:srgbClr val="000000"/>
                </a:solidFill>
              </a:rPr>
              <a:t>Carrera</a:t>
            </a:r>
            <a:r>
              <a:rPr dirty="0" sz="1800" spc="14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 spc="5">
                <a:solidFill>
                  <a:srgbClr val="000000"/>
                </a:solidFill>
              </a:rPr>
              <a:t>Ingeniería</a:t>
            </a:r>
            <a:r>
              <a:rPr dirty="0" sz="1800" spc="-8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Civil</a:t>
            </a:r>
            <a:endParaRPr sz="1800"/>
          </a:p>
        </p:txBody>
      </p:sp>
      <p:grpSp>
        <p:nvGrpSpPr>
          <p:cNvPr id="9" name="object 9"/>
          <p:cNvGrpSpPr/>
          <p:nvPr/>
        </p:nvGrpSpPr>
        <p:grpSpPr>
          <a:xfrm>
            <a:off x="85725" y="104775"/>
            <a:ext cx="8972550" cy="1228725"/>
            <a:chOff x="85725" y="104775"/>
            <a:chExt cx="8972550" cy="122872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4325" y="257175"/>
              <a:ext cx="1123950" cy="10763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50" y="104775"/>
              <a:ext cx="3209925" cy="9144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9825" y="114300"/>
              <a:ext cx="4733925" cy="11525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725" y="104775"/>
              <a:ext cx="1076325" cy="10763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910460" y="2092642"/>
            <a:ext cx="6491605" cy="3038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9000" marR="556260" indent="-495934">
              <a:lnSpc>
                <a:spcPct val="101000"/>
              </a:lnSpc>
              <a:spcBef>
                <a:spcPts val="105"/>
              </a:spcBef>
            </a:pPr>
            <a:r>
              <a:rPr dirty="0" sz="1550" spc="10" b="1">
                <a:latin typeface="Arial"/>
                <a:cs typeface="Arial"/>
              </a:rPr>
              <a:t>TRABAJO</a:t>
            </a:r>
            <a:r>
              <a:rPr dirty="0" sz="1550" spc="14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DE</a:t>
            </a:r>
            <a:r>
              <a:rPr dirty="0" sz="1550" spc="20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INTEGRACIÓN</a:t>
            </a:r>
            <a:r>
              <a:rPr dirty="0" sz="1550" spc="310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CURRICULAR</a:t>
            </a:r>
            <a:r>
              <a:rPr dirty="0" sz="1550" spc="380" b="1">
                <a:latin typeface="Arial"/>
                <a:cs typeface="Arial"/>
              </a:rPr>
              <a:t> </a:t>
            </a:r>
            <a:r>
              <a:rPr dirty="0" sz="1550" spc="-15" b="1">
                <a:latin typeface="Arial"/>
                <a:cs typeface="Arial"/>
              </a:rPr>
              <a:t>PREVIO</a:t>
            </a:r>
            <a:r>
              <a:rPr dirty="0" sz="1550" spc="220" b="1">
                <a:latin typeface="Arial"/>
                <a:cs typeface="Arial"/>
              </a:rPr>
              <a:t> </a:t>
            </a:r>
            <a:r>
              <a:rPr dirty="0" sz="1550" spc="15" b="1">
                <a:latin typeface="Arial"/>
                <a:cs typeface="Arial"/>
              </a:rPr>
              <a:t>A</a:t>
            </a:r>
            <a:r>
              <a:rPr dirty="0" sz="1550" spc="-70" b="1">
                <a:latin typeface="Arial"/>
                <a:cs typeface="Arial"/>
              </a:rPr>
              <a:t> </a:t>
            </a:r>
            <a:r>
              <a:rPr dirty="0" sz="1550" spc="20" b="1">
                <a:latin typeface="Arial"/>
                <a:cs typeface="Arial"/>
              </a:rPr>
              <a:t>LA </a:t>
            </a:r>
            <a:r>
              <a:rPr dirty="0" sz="1550" spc="-415" b="1">
                <a:latin typeface="Arial"/>
                <a:cs typeface="Arial"/>
              </a:rPr>
              <a:t> </a:t>
            </a:r>
            <a:r>
              <a:rPr dirty="0" sz="1550" b="1">
                <a:latin typeface="Arial"/>
                <a:cs typeface="Arial"/>
              </a:rPr>
              <a:t>OBTENCIÓN</a:t>
            </a:r>
            <a:r>
              <a:rPr dirty="0" sz="1550" spc="300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DEL</a:t>
            </a:r>
            <a:r>
              <a:rPr dirty="0" sz="1550" spc="25" b="1">
                <a:latin typeface="Arial"/>
                <a:cs typeface="Arial"/>
              </a:rPr>
              <a:t> </a:t>
            </a:r>
            <a:r>
              <a:rPr dirty="0" sz="1550" spc="-5" b="1">
                <a:latin typeface="Arial"/>
                <a:cs typeface="Arial"/>
              </a:rPr>
              <a:t>TÍTULO</a:t>
            </a:r>
            <a:r>
              <a:rPr dirty="0" sz="1550" spc="215" b="1">
                <a:latin typeface="Arial"/>
                <a:cs typeface="Arial"/>
              </a:rPr>
              <a:t> </a:t>
            </a:r>
            <a:r>
              <a:rPr dirty="0" sz="1550" spc="10" b="1">
                <a:latin typeface="Arial"/>
                <a:cs typeface="Arial"/>
              </a:rPr>
              <a:t>DE</a:t>
            </a:r>
            <a:r>
              <a:rPr dirty="0" sz="1550" spc="15" b="1">
                <a:latin typeface="Arial"/>
                <a:cs typeface="Arial"/>
              </a:rPr>
              <a:t> </a:t>
            </a:r>
            <a:r>
              <a:rPr dirty="0" sz="1550" spc="-10" b="1">
                <a:latin typeface="Arial"/>
                <a:cs typeface="Arial"/>
              </a:rPr>
              <a:t>INGENIERO</a:t>
            </a:r>
            <a:r>
              <a:rPr dirty="0" sz="1550" spc="370" b="1">
                <a:latin typeface="Arial"/>
                <a:cs typeface="Arial"/>
              </a:rPr>
              <a:t> </a:t>
            </a:r>
            <a:r>
              <a:rPr dirty="0" sz="1550" spc="-30" b="1">
                <a:latin typeface="Arial"/>
                <a:cs typeface="Arial"/>
              </a:rPr>
              <a:t>CIVIL</a:t>
            </a:r>
            <a:endParaRPr sz="1550">
              <a:latin typeface="Arial"/>
              <a:cs typeface="Arial"/>
            </a:endParaRPr>
          </a:p>
          <a:p>
            <a:pPr marL="117475" marR="5080" indent="-104775">
              <a:lnSpc>
                <a:spcPct val="100800"/>
              </a:lnSpc>
              <a:spcBef>
                <a:spcPts val="1305"/>
              </a:spcBef>
            </a:pP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800" spc="-155" b="1">
                <a:solidFill>
                  <a:srgbClr val="212121"/>
                </a:solidFill>
                <a:latin typeface="Arial"/>
                <a:cs typeface="Arial"/>
              </a:rPr>
              <a:t>V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UAC</a:t>
            </a:r>
            <a:r>
              <a:rPr dirty="0" sz="1800" spc="20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spc="-55" b="1">
                <a:solidFill>
                  <a:srgbClr val="212121"/>
                </a:solidFill>
                <a:latin typeface="Arial"/>
                <a:cs typeface="Arial"/>
              </a:rPr>
              <a:t>Ó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800" spc="14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800" spc="2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800" spc="-15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ES</a:t>
            </a:r>
            <a:r>
              <a:rPr dirty="0" sz="1800" spc="20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dirty="0" sz="1800" spc="20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800" spc="-8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800" spc="-8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800" spc="20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800" spc="70" b="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800" spc="-55" b="1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800" spc="-13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Y</a:t>
            </a:r>
            <a:r>
              <a:rPr dirty="0" sz="1800" spc="-5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NA</a:t>
            </a:r>
            <a:r>
              <a:rPr dirty="0" sz="1800" spc="70" b="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800" spc="20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  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F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CAC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spc="-55" b="1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ES</a:t>
            </a:r>
            <a:r>
              <a:rPr dirty="0" sz="1800" spc="10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EX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dirty="0" sz="1800" spc="25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ES</a:t>
            </a:r>
            <a:r>
              <a:rPr dirty="0" sz="1800" spc="-5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AN</a:t>
            </a:r>
            <a:r>
              <a:rPr dirty="0" sz="1800" spc="-125" b="1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dirty="0" sz="1800" spc="-15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EN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70" b="1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dirty="0" sz="1800" spc="-25" b="1">
                <a:solidFill>
                  <a:srgbClr val="212121"/>
                </a:solidFill>
                <a:latin typeface="Arial"/>
                <a:cs typeface="Arial"/>
              </a:rPr>
              <a:t>ANAB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Í</a:t>
            </a:r>
            <a:endParaRPr sz="1800">
              <a:latin typeface="Arial"/>
              <a:cs typeface="Arial"/>
            </a:endParaRPr>
          </a:p>
          <a:p>
            <a:pPr marL="522605">
              <a:lnSpc>
                <a:spcPct val="100000"/>
              </a:lnSpc>
              <a:spcBef>
                <a:spcPts val="1325"/>
              </a:spcBef>
            </a:pPr>
            <a:r>
              <a:rPr dirty="0" sz="1800" spc="-10" b="1">
                <a:solidFill>
                  <a:srgbClr val="212121"/>
                </a:solidFill>
                <a:latin typeface="Arial"/>
                <a:cs typeface="Arial"/>
              </a:rPr>
              <a:t>Presentado</a:t>
            </a:r>
            <a:r>
              <a:rPr dirty="0" sz="1800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12121"/>
                </a:solidFill>
                <a:latin typeface="Arial"/>
                <a:cs typeface="Arial"/>
              </a:rPr>
              <a:t>por:</a:t>
            </a:r>
            <a:endParaRPr sz="1800">
              <a:latin typeface="Arial"/>
              <a:cs typeface="Arial"/>
            </a:endParaRPr>
          </a:p>
          <a:p>
            <a:pPr marL="2362835" marR="893444">
              <a:lnSpc>
                <a:spcPct val="100800"/>
              </a:lnSpc>
            </a:pPr>
            <a:r>
              <a:rPr dirty="0" sz="1800" spc="-10">
                <a:latin typeface="Arial MT"/>
                <a:cs typeface="Arial MT"/>
              </a:rPr>
              <a:t>Diana</a:t>
            </a:r>
            <a:r>
              <a:rPr dirty="0" sz="1800" spc="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Maribel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Cacuango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Casco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Brayan</a:t>
            </a:r>
            <a:r>
              <a:rPr dirty="0" sz="1800" spc="60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Steven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Guilcaso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Tipán 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Wilson Paúl </a:t>
            </a:r>
            <a:r>
              <a:rPr dirty="0" sz="1800" spc="-10">
                <a:latin typeface="Arial MT"/>
                <a:cs typeface="Arial MT"/>
              </a:rPr>
              <a:t>Sailema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Hurtado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 MT"/>
              <a:cs typeface="Arial MT"/>
            </a:endParaRPr>
          </a:p>
          <a:p>
            <a:pPr marL="522605">
              <a:lnSpc>
                <a:spcPct val="100000"/>
              </a:lnSpc>
            </a:pPr>
            <a:r>
              <a:rPr dirty="0" sz="1800" spc="-20" b="1">
                <a:solidFill>
                  <a:srgbClr val="212121"/>
                </a:solidFill>
                <a:latin typeface="Arial"/>
                <a:cs typeface="Arial"/>
              </a:rPr>
              <a:t>Tutor:</a:t>
            </a:r>
            <a:r>
              <a:rPr dirty="0" sz="1800" spc="-55" b="1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dirty="0" sz="1800" spc="-35">
                <a:latin typeface="Arial MT"/>
                <a:cs typeface="Arial MT"/>
              </a:rPr>
              <a:t>Dr.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Theofilos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Toulkeridis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(PhD.)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" y="771525"/>
            <a:ext cx="5162550" cy="24288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100" y="3657600"/>
            <a:ext cx="5038725" cy="2286000"/>
            <a:chOff x="38100" y="3657600"/>
            <a:chExt cx="5038725" cy="2286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5975" y="3657600"/>
              <a:ext cx="2990850" cy="2286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" y="3810000"/>
              <a:ext cx="2009775" cy="198120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5381625" y="695325"/>
            <a:ext cx="3724275" cy="5972175"/>
            <a:chOff x="5381625" y="695325"/>
            <a:chExt cx="3724275" cy="59721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81625" y="695325"/>
              <a:ext cx="3295650" cy="53244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4175" y="5953125"/>
              <a:ext cx="2371725" cy="71437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445" y="140080"/>
            <a:ext cx="1666239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TSUNAMIS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57225"/>
            <a:ext cx="9105900" cy="6200775"/>
            <a:chOff x="0" y="657225"/>
            <a:chExt cx="9105900" cy="6200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975" y="657225"/>
              <a:ext cx="5029200" cy="42100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9699" y="3362608"/>
              <a:ext cx="3857625" cy="249526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076824" y="5514975"/>
              <a:ext cx="790575" cy="438150"/>
            </a:xfrm>
            <a:custGeom>
              <a:avLst/>
              <a:gdLst/>
              <a:ahLst/>
              <a:cxnLst/>
              <a:rect l="l" t="t" r="r" b="b"/>
              <a:pathLst>
                <a:path w="790575" h="438150">
                  <a:moveTo>
                    <a:pt x="790575" y="0"/>
                  </a:moveTo>
                  <a:lnTo>
                    <a:pt x="0" y="0"/>
                  </a:lnTo>
                  <a:lnTo>
                    <a:pt x="0" y="438150"/>
                  </a:lnTo>
                  <a:lnTo>
                    <a:pt x="790575" y="438150"/>
                  </a:lnTo>
                  <a:lnTo>
                    <a:pt x="7905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174" y="5953125"/>
              <a:ext cx="2371725" cy="7143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517" y="118744"/>
            <a:ext cx="458597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"/>
              <a:t>FORMACIÓN</a:t>
            </a:r>
            <a:r>
              <a:rPr dirty="0" spc="210"/>
              <a:t> </a:t>
            </a:r>
            <a:r>
              <a:rPr dirty="0" spc="-15"/>
              <a:t>DE</a:t>
            </a:r>
            <a:r>
              <a:rPr dirty="0" spc="50"/>
              <a:t> </a:t>
            </a:r>
            <a:r>
              <a:rPr dirty="0" spc="-15"/>
              <a:t>UN</a:t>
            </a:r>
            <a:r>
              <a:rPr dirty="0" spc="140"/>
              <a:t> </a:t>
            </a:r>
            <a:r>
              <a:rPr dirty="0" spc="10"/>
              <a:t>TSUNAMI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990" y="118744"/>
            <a:ext cx="5813425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882265" algn="l"/>
              </a:tabLst>
            </a:pPr>
            <a:r>
              <a:rPr dirty="0"/>
              <a:t>CONSECUENCIAS	</a:t>
            </a:r>
            <a:r>
              <a:rPr dirty="0" spc="-15"/>
              <a:t>DE</a:t>
            </a:r>
            <a:r>
              <a:rPr dirty="0" spc="110"/>
              <a:t> </a:t>
            </a:r>
            <a:r>
              <a:rPr dirty="0" spc="-5"/>
              <a:t>LOS</a:t>
            </a:r>
            <a:r>
              <a:rPr dirty="0" spc="110"/>
              <a:t> </a:t>
            </a:r>
            <a:r>
              <a:rPr dirty="0" spc="10"/>
              <a:t>TSUNAMIS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5" y="1409700"/>
            <a:ext cx="3609975" cy="3895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3850" y="1409700"/>
            <a:ext cx="4619625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9144000" cy="2609850"/>
          </a:xfrm>
          <a:custGeom>
            <a:avLst/>
            <a:gdLst/>
            <a:ahLst/>
            <a:cxnLst/>
            <a:rect l="l" t="t" r="r" b="b"/>
            <a:pathLst>
              <a:path w="9144000" h="2609850">
                <a:moveTo>
                  <a:pt x="9144000" y="0"/>
                </a:moveTo>
                <a:lnTo>
                  <a:pt x="0" y="0"/>
                </a:lnTo>
                <a:lnTo>
                  <a:pt x="0" y="2609850"/>
                </a:lnTo>
                <a:lnTo>
                  <a:pt x="9144000" y="26098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02131"/>
            <a:ext cx="4634230" cy="6076315"/>
            <a:chOff x="0" y="802131"/>
            <a:chExt cx="4634230" cy="6076315"/>
          </a:xfrm>
        </p:grpSpPr>
        <p:sp>
          <p:nvSpPr>
            <p:cNvPr id="5" name="object 5"/>
            <p:cNvSpPr/>
            <p:nvPr/>
          </p:nvSpPr>
          <p:spPr>
            <a:xfrm>
              <a:off x="0" y="802131"/>
              <a:ext cx="4244340" cy="6055995"/>
            </a:xfrm>
            <a:custGeom>
              <a:avLst/>
              <a:gdLst/>
              <a:ahLst/>
              <a:cxnLst/>
              <a:rect l="l" t="t" r="r" b="b"/>
              <a:pathLst>
                <a:path w="4244340" h="6055995">
                  <a:moveTo>
                    <a:pt x="1085367" y="0"/>
                  </a:moveTo>
                  <a:lnTo>
                    <a:pt x="0" y="3075601"/>
                  </a:lnTo>
                  <a:lnTo>
                    <a:pt x="0" y="6055866"/>
                  </a:lnTo>
                  <a:lnTo>
                    <a:pt x="2500295" y="6055866"/>
                  </a:lnTo>
                  <a:lnTo>
                    <a:pt x="4243959" y="1114678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2704" y="1142872"/>
              <a:ext cx="3607435" cy="3651250"/>
            </a:xfrm>
            <a:custGeom>
              <a:avLst/>
              <a:gdLst/>
              <a:ahLst/>
              <a:cxnLst/>
              <a:rect l="l" t="t" r="r" b="b"/>
              <a:pathLst>
                <a:path w="3607435" h="3651250">
                  <a:moveTo>
                    <a:pt x="958634" y="0"/>
                  </a:moveTo>
                  <a:lnTo>
                    <a:pt x="3606863" y="934719"/>
                  </a:lnTo>
                  <a:lnTo>
                    <a:pt x="2648267" y="3650741"/>
                  </a:lnTo>
                  <a:lnTo>
                    <a:pt x="0" y="2716149"/>
                  </a:lnTo>
                  <a:lnTo>
                    <a:pt x="95863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943036"/>
              <a:ext cx="1871726" cy="4914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6075" y="2019299"/>
              <a:ext cx="1708150" cy="4839970"/>
            </a:xfrm>
            <a:custGeom>
              <a:avLst/>
              <a:gdLst/>
              <a:ahLst/>
              <a:cxnLst/>
              <a:rect l="l" t="t" r="r" b="b"/>
              <a:pathLst>
                <a:path w="1708150" h="4839970">
                  <a:moveTo>
                    <a:pt x="1708023" y="0"/>
                  </a:moveTo>
                  <a:lnTo>
                    <a:pt x="0" y="4839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725" y="1914398"/>
              <a:ext cx="3614801" cy="23194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500" y="1923923"/>
              <a:ext cx="3214751" cy="190982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00779" y="2281316"/>
              <a:ext cx="2404745" cy="1081405"/>
            </a:xfrm>
            <a:custGeom>
              <a:avLst/>
              <a:gdLst/>
              <a:ahLst/>
              <a:cxnLst/>
              <a:rect l="l" t="t" r="r" b="b"/>
              <a:pathLst>
                <a:path w="2404745" h="1081404">
                  <a:moveTo>
                    <a:pt x="495350" y="303260"/>
                  </a:moveTo>
                  <a:lnTo>
                    <a:pt x="327640" y="303260"/>
                  </a:lnTo>
                  <a:lnTo>
                    <a:pt x="438003" y="342630"/>
                  </a:lnTo>
                  <a:lnTo>
                    <a:pt x="439654" y="414004"/>
                  </a:lnTo>
                  <a:lnTo>
                    <a:pt x="500360" y="435721"/>
                  </a:lnTo>
                  <a:lnTo>
                    <a:pt x="495350" y="303260"/>
                  </a:lnTo>
                  <a:close/>
                </a:path>
                <a:path w="2404745" h="1081404">
                  <a:moveTo>
                    <a:pt x="429494" y="99044"/>
                  </a:moveTo>
                  <a:lnTo>
                    <a:pt x="223285" y="336661"/>
                  </a:lnTo>
                  <a:lnTo>
                    <a:pt x="282428" y="357743"/>
                  </a:lnTo>
                  <a:lnTo>
                    <a:pt x="327640" y="303260"/>
                  </a:lnTo>
                  <a:lnTo>
                    <a:pt x="495350" y="303260"/>
                  </a:lnTo>
                  <a:lnTo>
                    <a:pt x="494841" y="289798"/>
                  </a:lnTo>
                  <a:lnTo>
                    <a:pt x="436733" y="289798"/>
                  </a:lnTo>
                  <a:lnTo>
                    <a:pt x="361422" y="262874"/>
                  </a:lnTo>
                  <a:lnTo>
                    <a:pt x="435336" y="173720"/>
                  </a:lnTo>
                  <a:lnTo>
                    <a:pt x="490450" y="173720"/>
                  </a:lnTo>
                  <a:lnTo>
                    <a:pt x="488422" y="120126"/>
                  </a:lnTo>
                  <a:lnTo>
                    <a:pt x="429494" y="99044"/>
                  </a:lnTo>
                  <a:close/>
                </a:path>
                <a:path w="2404745" h="1081404">
                  <a:moveTo>
                    <a:pt x="137250" y="0"/>
                  </a:moveTo>
                  <a:lnTo>
                    <a:pt x="85832" y="13827"/>
                  </a:lnTo>
                  <a:lnTo>
                    <a:pt x="42752" y="50149"/>
                  </a:lnTo>
                  <a:lnTo>
                    <a:pt x="11969" y="108188"/>
                  </a:lnTo>
                  <a:lnTo>
                    <a:pt x="0" y="169624"/>
                  </a:lnTo>
                  <a:lnTo>
                    <a:pt x="2500" y="197556"/>
                  </a:lnTo>
                  <a:lnTo>
                    <a:pt x="23708" y="246796"/>
                  </a:lnTo>
                  <a:lnTo>
                    <a:pt x="62189" y="281745"/>
                  </a:lnTo>
                  <a:lnTo>
                    <a:pt x="109364" y="299674"/>
                  </a:lnTo>
                  <a:lnTo>
                    <a:pt x="130143" y="302450"/>
                  </a:lnTo>
                  <a:lnTo>
                    <a:pt x="149960" y="301821"/>
                  </a:lnTo>
                  <a:lnTo>
                    <a:pt x="186678" y="290157"/>
                  </a:lnTo>
                  <a:lnTo>
                    <a:pt x="219344" y="263919"/>
                  </a:lnTo>
                  <a:lnTo>
                    <a:pt x="230841" y="249491"/>
                  </a:lnTo>
                  <a:lnTo>
                    <a:pt x="126018" y="249491"/>
                  </a:lnTo>
                  <a:lnTo>
                    <a:pt x="115124" y="248576"/>
                  </a:lnTo>
                  <a:lnTo>
                    <a:pt x="78766" y="230298"/>
                  </a:lnTo>
                  <a:lnTo>
                    <a:pt x="59471" y="189918"/>
                  </a:lnTo>
                  <a:lnTo>
                    <a:pt x="59577" y="171069"/>
                  </a:lnTo>
                  <a:lnTo>
                    <a:pt x="70885" y="124571"/>
                  </a:lnTo>
                  <a:lnTo>
                    <a:pt x="90860" y="83788"/>
                  </a:lnTo>
                  <a:lnTo>
                    <a:pt x="129240" y="54078"/>
                  </a:lnTo>
                  <a:lnTo>
                    <a:pt x="143430" y="51387"/>
                  </a:lnTo>
                  <a:lnTo>
                    <a:pt x="253631" y="51387"/>
                  </a:lnTo>
                  <a:lnTo>
                    <a:pt x="252323" y="49347"/>
                  </a:lnTo>
                  <a:lnTo>
                    <a:pt x="236283" y="33035"/>
                  </a:lnTo>
                  <a:lnTo>
                    <a:pt x="216528" y="19629"/>
                  </a:lnTo>
                  <a:lnTo>
                    <a:pt x="193059" y="9128"/>
                  </a:lnTo>
                  <a:lnTo>
                    <a:pt x="164605" y="1700"/>
                  </a:lnTo>
                  <a:lnTo>
                    <a:pt x="137250" y="0"/>
                  </a:lnTo>
                  <a:close/>
                </a:path>
                <a:path w="2404745" h="1081404">
                  <a:moveTo>
                    <a:pt x="490450" y="173720"/>
                  </a:moveTo>
                  <a:lnTo>
                    <a:pt x="435336" y="173720"/>
                  </a:lnTo>
                  <a:lnTo>
                    <a:pt x="436733" y="289798"/>
                  </a:lnTo>
                  <a:lnTo>
                    <a:pt x="494841" y="289798"/>
                  </a:lnTo>
                  <a:lnTo>
                    <a:pt x="490450" y="173720"/>
                  </a:lnTo>
                  <a:close/>
                </a:path>
                <a:path w="2404745" h="1081404">
                  <a:moveTo>
                    <a:pt x="186226" y="208899"/>
                  </a:moveTo>
                  <a:lnTo>
                    <a:pt x="157687" y="239688"/>
                  </a:lnTo>
                  <a:lnTo>
                    <a:pt x="126018" y="249491"/>
                  </a:lnTo>
                  <a:lnTo>
                    <a:pt x="230841" y="249491"/>
                  </a:lnTo>
                  <a:lnTo>
                    <a:pt x="234143" y="245348"/>
                  </a:lnTo>
                  <a:lnTo>
                    <a:pt x="186226" y="208899"/>
                  </a:lnTo>
                  <a:close/>
                </a:path>
                <a:path w="2404745" h="1081404">
                  <a:moveTo>
                    <a:pt x="253631" y="51387"/>
                  </a:moveTo>
                  <a:lnTo>
                    <a:pt x="143430" y="51387"/>
                  </a:lnTo>
                  <a:lnTo>
                    <a:pt x="158082" y="51982"/>
                  </a:lnTo>
                  <a:lnTo>
                    <a:pt x="173196" y="55864"/>
                  </a:lnTo>
                  <a:lnTo>
                    <a:pt x="206521" y="81772"/>
                  </a:lnTo>
                  <a:lnTo>
                    <a:pt x="215356" y="111633"/>
                  </a:lnTo>
                  <a:lnTo>
                    <a:pt x="214839" y="122920"/>
                  </a:lnTo>
                  <a:lnTo>
                    <a:pt x="274681" y="129524"/>
                  </a:lnTo>
                  <a:lnTo>
                    <a:pt x="274846" y="120126"/>
                  </a:lnTo>
                  <a:lnTo>
                    <a:pt x="274953" y="111633"/>
                  </a:lnTo>
                  <a:lnTo>
                    <a:pt x="273427" y="95996"/>
                  </a:lnTo>
                  <a:lnTo>
                    <a:pt x="269984" y="81518"/>
                  </a:lnTo>
                  <a:lnTo>
                    <a:pt x="264648" y="68564"/>
                  </a:lnTo>
                  <a:lnTo>
                    <a:pt x="253631" y="51387"/>
                  </a:lnTo>
                  <a:close/>
                </a:path>
                <a:path w="2404745" h="1081404">
                  <a:moveTo>
                    <a:pt x="1516741" y="490204"/>
                  </a:moveTo>
                  <a:lnTo>
                    <a:pt x="1418824" y="764016"/>
                  </a:lnTo>
                  <a:lnTo>
                    <a:pt x="1613261" y="833485"/>
                  </a:lnTo>
                  <a:lnTo>
                    <a:pt x="1629771" y="787003"/>
                  </a:lnTo>
                  <a:lnTo>
                    <a:pt x="1491214" y="737346"/>
                  </a:lnTo>
                  <a:lnTo>
                    <a:pt x="1572494" y="510143"/>
                  </a:lnTo>
                  <a:lnTo>
                    <a:pt x="1516741" y="490204"/>
                  </a:lnTo>
                  <a:close/>
                </a:path>
                <a:path w="2404745" h="1081404">
                  <a:moveTo>
                    <a:pt x="1237595" y="387842"/>
                  </a:moveTo>
                  <a:lnTo>
                    <a:pt x="1185017" y="535162"/>
                  </a:lnTo>
                  <a:lnTo>
                    <a:pt x="1171794" y="576310"/>
                  </a:lnTo>
                  <a:lnTo>
                    <a:pt x="1164906" y="615934"/>
                  </a:lnTo>
                  <a:lnTo>
                    <a:pt x="1165539" y="624887"/>
                  </a:lnTo>
                  <a:lnTo>
                    <a:pt x="1179350" y="661527"/>
                  </a:lnTo>
                  <a:lnTo>
                    <a:pt x="1216656" y="694467"/>
                  </a:lnTo>
                  <a:lnTo>
                    <a:pt x="1266357" y="714230"/>
                  </a:lnTo>
                  <a:lnTo>
                    <a:pt x="1306683" y="719820"/>
                  </a:lnTo>
                  <a:lnTo>
                    <a:pt x="1317996" y="718702"/>
                  </a:lnTo>
                  <a:lnTo>
                    <a:pt x="1355509" y="703395"/>
                  </a:lnTo>
                  <a:lnTo>
                    <a:pt x="1382564" y="668817"/>
                  </a:lnTo>
                  <a:lnTo>
                    <a:pt x="1383890" y="665940"/>
                  </a:lnTo>
                  <a:lnTo>
                    <a:pt x="1287633" y="665940"/>
                  </a:lnTo>
                  <a:lnTo>
                    <a:pt x="1277299" y="664297"/>
                  </a:lnTo>
                  <a:lnTo>
                    <a:pt x="1238556" y="644622"/>
                  </a:lnTo>
                  <a:lnTo>
                    <a:pt x="1225054" y="613074"/>
                  </a:lnTo>
                  <a:lnTo>
                    <a:pt x="1225530" y="604123"/>
                  </a:lnTo>
                  <a:lnTo>
                    <a:pt x="1239967" y="557021"/>
                  </a:lnTo>
                  <a:lnTo>
                    <a:pt x="1293348" y="407781"/>
                  </a:lnTo>
                  <a:lnTo>
                    <a:pt x="1237595" y="387842"/>
                  </a:lnTo>
                  <a:close/>
                </a:path>
                <a:path w="2404745" h="1081404">
                  <a:moveTo>
                    <a:pt x="1402060" y="446643"/>
                  </a:moveTo>
                  <a:lnTo>
                    <a:pt x="1347450" y="599297"/>
                  </a:lnTo>
                  <a:lnTo>
                    <a:pt x="1332194" y="637524"/>
                  </a:lnTo>
                  <a:lnTo>
                    <a:pt x="1296920" y="665821"/>
                  </a:lnTo>
                  <a:lnTo>
                    <a:pt x="1287633" y="665940"/>
                  </a:lnTo>
                  <a:lnTo>
                    <a:pt x="1383890" y="665940"/>
                  </a:lnTo>
                  <a:lnTo>
                    <a:pt x="1389599" y="653557"/>
                  </a:lnTo>
                  <a:lnTo>
                    <a:pt x="1397371" y="634440"/>
                  </a:lnTo>
                  <a:lnTo>
                    <a:pt x="1405870" y="611489"/>
                  </a:lnTo>
                  <a:lnTo>
                    <a:pt x="1457686" y="466582"/>
                  </a:lnTo>
                  <a:lnTo>
                    <a:pt x="1402060" y="446643"/>
                  </a:lnTo>
                  <a:close/>
                </a:path>
                <a:path w="2404745" h="1081404">
                  <a:moveTo>
                    <a:pt x="975975" y="294370"/>
                  </a:moveTo>
                  <a:lnTo>
                    <a:pt x="959338" y="341106"/>
                  </a:lnTo>
                  <a:lnTo>
                    <a:pt x="1041253" y="370316"/>
                  </a:lnTo>
                  <a:lnTo>
                    <a:pt x="959338" y="599678"/>
                  </a:lnTo>
                  <a:lnTo>
                    <a:pt x="1014964" y="619617"/>
                  </a:lnTo>
                  <a:lnTo>
                    <a:pt x="1097006" y="390255"/>
                  </a:lnTo>
                  <a:lnTo>
                    <a:pt x="1189193" y="390255"/>
                  </a:lnTo>
                  <a:lnTo>
                    <a:pt x="1195431" y="372729"/>
                  </a:lnTo>
                  <a:lnTo>
                    <a:pt x="975975" y="294370"/>
                  </a:lnTo>
                  <a:close/>
                </a:path>
                <a:path w="2404745" h="1081404">
                  <a:moveTo>
                    <a:pt x="886440" y="262366"/>
                  </a:moveTo>
                  <a:lnTo>
                    <a:pt x="787761" y="538464"/>
                  </a:lnTo>
                  <a:lnTo>
                    <a:pt x="843514" y="558403"/>
                  </a:lnTo>
                  <a:lnTo>
                    <a:pt x="942193" y="282305"/>
                  </a:lnTo>
                  <a:lnTo>
                    <a:pt x="886440" y="262366"/>
                  </a:lnTo>
                  <a:close/>
                </a:path>
                <a:path w="2404745" h="1081404">
                  <a:moveTo>
                    <a:pt x="628122" y="170037"/>
                  </a:moveTo>
                  <a:lnTo>
                    <a:pt x="529443" y="446008"/>
                  </a:lnTo>
                  <a:lnTo>
                    <a:pt x="585196" y="465947"/>
                  </a:lnTo>
                  <a:lnTo>
                    <a:pt x="622407" y="361807"/>
                  </a:lnTo>
                  <a:lnTo>
                    <a:pt x="792340" y="361807"/>
                  </a:lnTo>
                  <a:lnTo>
                    <a:pt x="798541" y="353107"/>
                  </a:lnTo>
                  <a:lnTo>
                    <a:pt x="804269" y="342538"/>
                  </a:lnTo>
                  <a:lnTo>
                    <a:pt x="806439" y="337296"/>
                  </a:lnTo>
                  <a:lnTo>
                    <a:pt x="715244" y="337296"/>
                  </a:lnTo>
                  <a:lnTo>
                    <a:pt x="707674" y="336724"/>
                  </a:lnTo>
                  <a:lnTo>
                    <a:pt x="697544" y="334629"/>
                  </a:lnTo>
                  <a:lnTo>
                    <a:pt x="684866" y="331009"/>
                  </a:lnTo>
                  <a:lnTo>
                    <a:pt x="669651" y="325866"/>
                  </a:lnTo>
                  <a:lnTo>
                    <a:pt x="639171" y="314944"/>
                  </a:lnTo>
                  <a:lnTo>
                    <a:pt x="667111" y="236585"/>
                  </a:lnTo>
                  <a:lnTo>
                    <a:pt x="790600" y="236585"/>
                  </a:lnTo>
                  <a:lnTo>
                    <a:pt x="782300" y="229854"/>
                  </a:lnTo>
                  <a:lnTo>
                    <a:pt x="773037" y="224470"/>
                  </a:lnTo>
                  <a:lnTo>
                    <a:pt x="759155" y="218027"/>
                  </a:lnTo>
                  <a:lnTo>
                    <a:pt x="740652" y="210512"/>
                  </a:lnTo>
                  <a:lnTo>
                    <a:pt x="717530" y="201914"/>
                  </a:lnTo>
                  <a:lnTo>
                    <a:pt x="628122" y="170037"/>
                  </a:lnTo>
                  <a:close/>
                </a:path>
                <a:path w="2404745" h="1081404">
                  <a:moveTo>
                    <a:pt x="1189193" y="390255"/>
                  </a:moveTo>
                  <a:lnTo>
                    <a:pt x="1097006" y="390255"/>
                  </a:lnTo>
                  <a:lnTo>
                    <a:pt x="1178794" y="419465"/>
                  </a:lnTo>
                  <a:lnTo>
                    <a:pt x="1189193" y="390255"/>
                  </a:lnTo>
                  <a:close/>
                </a:path>
                <a:path w="2404745" h="1081404">
                  <a:moveTo>
                    <a:pt x="792340" y="361807"/>
                  </a:moveTo>
                  <a:lnTo>
                    <a:pt x="622407" y="361807"/>
                  </a:lnTo>
                  <a:lnTo>
                    <a:pt x="658729" y="374888"/>
                  </a:lnTo>
                  <a:lnTo>
                    <a:pt x="706200" y="389282"/>
                  </a:lnTo>
                  <a:lnTo>
                    <a:pt x="725938" y="392142"/>
                  </a:lnTo>
                  <a:lnTo>
                    <a:pt x="734215" y="391890"/>
                  </a:lnTo>
                  <a:lnTo>
                    <a:pt x="776855" y="376390"/>
                  </a:lnTo>
                  <a:lnTo>
                    <a:pt x="792340" y="361807"/>
                  </a:lnTo>
                  <a:close/>
                </a:path>
                <a:path w="2404745" h="1081404">
                  <a:moveTo>
                    <a:pt x="790600" y="236585"/>
                  </a:moveTo>
                  <a:lnTo>
                    <a:pt x="667111" y="236585"/>
                  </a:lnTo>
                  <a:lnTo>
                    <a:pt x="694035" y="246237"/>
                  </a:lnTo>
                  <a:lnTo>
                    <a:pt x="707797" y="251313"/>
                  </a:lnTo>
                  <a:lnTo>
                    <a:pt x="744359" y="271160"/>
                  </a:lnTo>
                  <a:lnTo>
                    <a:pt x="754218" y="296195"/>
                  </a:lnTo>
                  <a:lnTo>
                    <a:pt x="753513" y="303349"/>
                  </a:lnTo>
                  <a:lnTo>
                    <a:pt x="751439" y="310753"/>
                  </a:lnTo>
                  <a:lnTo>
                    <a:pt x="748518" y="318881"/>
                  </a:lnTo>
                  <a:lnTo>
                    <a:pt x="743946" y="325358"/>
                  </a:lnTo>
                  <a:lnTo>
                    <a:pt x="737469" y="329930"/>
                  </a:lnTo>
                  <a:lnTo>
                    <a:pt x="731119" y="334629"/>
                  </a:lnTo>
                  <a:lnTo>
                    <a:pt x="723626" y="337042"/>
                  </a:lnTo>
                  <a:lnTo>
                    <a:pt x="715244" y="337296"/>
                  </a:lnTo>
                  <a:lnTo>
                    <a:pt x="806439" y="337296"/>
                  </a:lnTo>
                  <a:lnTo>
                    <a:pt x="809224" y="330565"/>
                  </a:lnTo>
                  <a:lnTo>
                    <a:pt x="813846" y="314471"/>
                  </a:lnTo>
                  <a:lnTo>
                    <a:pt x="815908" y="299164"/>
                  </a:lnTo>
                  <a:lnTo>
                    <a:pt x="815422" y="284666"/>
                  </a:lnTo>
                  <a:lnTo>
                    <a:pt x="812399" y="271002"/>
                  </a:lnTo>
                  <a:lnTo>
                    <a:pt x="807304" y="258500"/>
                  </a:lnTo>
                  <a:lnTo>
                    <a:pt x="800588" y="247475"/>
                  </a:lnTo>
                  <a:lnTo>
                    <a:pt x="792254" y="237926"/>
                  </a:lnTo>
                  <a:lnTo>
                    <a:pt x="790600" y="236585"/>
                  </a:lnTo>
                  <a:close/>
                </a:path>
                <a:path w="2404745" h="1081404">
                  <a:moveTo>
                    <a:pt x="931906" y="197215"/>
                  </a:moveTo>
                  <a:lnTo>
                    <a:pt x="885678" y="244205"/>
                  </a:lnTo>
                  <a:lnTo>
                    <a:pt x="919206" y="256270"/>
                  </a:lnTo>
                  <a:lnTo>
                    <a:pt x="991215" y="218424"/>
                  </a:lnTo>
                  <a:lnTo>
                    <a:pt x="931906" y="197215"/>
                  </a:lnTo>
                  <a:close/>
                </a:path>
                <a:path w="2404745" h="1081404">
                  <a:moveTo>
                    <a:pt x="1824830" y="599424"/>
                  </a:moveTo>
                  <a:lnTo>
                    <a:pt x="1809730" y="599424"/>
                  </a:lnTo>
                  <a:lnTo>
                    <a:pt x="1798586" y="600594"/>
                  </a:lnTo>
                  <a:lnTo>
                    <a:pt x="1754343" y="617347"/>
                  </a:lnTo>
                  <a:lnTo>
                    <a:pt x="1714977" y="653282"/>
                  </a:lnTo>
                  <a:lnTo>
                    <a:pt x="1696014" y="686480"/>
                  </a:lnTo>
                  <a:lnTo>
                    <a:pt x="1679105" y="738469"/>
                  </a:lnTo>
                  <a:lnTo>
                    <a:pt x="1676047" y="768524"/>
                  </a:lnTo>
                  <a:lnTo>
                    <a:pt x="1678776" y="796674"/>
                  </a:lnTo>
                  <a:lnTo>
                    <a:pt x="1701215" y="846419"/>
                  </a:lnTo>
                  <a:lnTo>
                    <a:pt x="1743470" y="882701"/>
                  </a:lnTo>
                  <a:lnTo>
                    <a:pt x="1801581" y="903414"/>
                  </a:lnTo>
                  <a:lnTo>
                    <a:pt x="1829908" y="905557"/>
                  </a:lnTo>
                  <a:lnTo>
                    <a:pt x="1856877" y="901890"/>
                  </a:lnTo>
                  <a:lnTo>
                    <a:pt x="1882501" y="892413"/>
                  </a:lnTo>
                  <a:lnTo>
                    <a:pt x="1905818" y="877409"/>
                  </a:lnTo>
                  <a:lnTo>
                    <a:pt x="1925872" y="857154"/>
                  </a:lnTo>
                  <a:lnTo>
                    <a:pt x="1928885" y="852582"/>
                  </a:lnTo>
                  <a:lnTo>
                    <a:pt x="1821145" y="852582"/>
                  </a:lnTo>
                  <a:lnTo>
                    <a:pt x="1805105" y="851925"/>
                  </a:lnTo>
                  <a:lnTo>
                    <a:pt x="1760423" y="830849"/>
                  </a:lnTo>
                  <a:lnTo>
                    <a:pt x="1737674" y="786981"/>
                  </a:lnTo>
                  <a:lnTo>
                    <a:pt x="1736778" y="768153"/>
                  </a:lnTo>
                  <a:lnTo>
                    <a:pt x="1739579" y="747583"/>
                  </a:lnTo>
                  <a:lnTo>
                    <a:pt x="1755386" y="703189"/>
                  </a:lnTo>
                  <a:lnTo>
                    <a:pt x="1778715" y="671323"/>
                  </a:lnTo>
                  <a:lnTo>
                    <a:pt x="1823478" y="652335"/>
                  </a:lnTo>
                  <a:lnTo>
                    <a:pt x="1937303" y="652335"/>
                  </a:lnTo>
                  <a:lnTo>
                    <a:pt x="1924634" y="638762"/>
                  </a:lnTo>
                  <a:lnTo>
                    <a:pt x="1901226" y="622403"/>
                  </a:lnTo>
                  <a:lnTo>
                    <a:pt x="1873103" y="609711"/>
                  </a:lnTo>
                  <a:lnTo>
                    <a:pt x="1856504" y="604567"/>
                  </a:lnTo>
                  <a:lnTo>
                    <a:pt x="1840417" y="601138"/>
                  </a:lnTo>
                  <a:lnTo>
                    <a:pt x="1824830" y="599424"/>
                  </a:lnTo>
                  <a:close/>
                </a:path>
                <a:path w="2404745" h="1081404">
                  <a:moveTo>
                    <a:pt x="1937303" y="652335"/>
                  </a:moveTo>
                  <a:lnTo>
                    <a:pt x="1823478" y="652335"/>
                  </a:lnTo>
                  <a:lnTo>
                    <a:pt x="1839790" y="653182"/>
                  </a:lnTo>
                  <a:lnTo>
                    <a:pt x="1856720" y="657590"/>
                  </a:lnTo>
                  <a:lnTo>
                    <a:pt x="1896019" y="686480"/>
                  </a:lnTo>
                  <a:lnTo>
                    <a:pt x="1908695" y="735615"/>
                  </a:lnTo>
                  <a:lnTo>
                    <a:pt x="1905762" y="756203"/>
                  </a:lnTo>
                  <a:lnTo>
                    <a:pt x="1889758" y="800901"/>
                  </a:lnTo>
                  <a:lnTo>
                    <a:pt x="1866188" y="833096"/>
                  </a:lnTo>
                  <a:lnTo>
                    <a:pt x="1821145" y="852582"/>
                  </a:lnTo>
                  <a:lnTo>
                    <a:pt x="1928885" y="852582"/>
                  </a:lnTo>
                  <a:lnTo>
                    <a:pt x="1942688" y="831637"/>
                  </a:lnTo>
                  <a:lnTo>
                    <a:pt x="1956288" y="800846"/>
                  </a:lnTo>
                  <a:lnTo>
                    <a:pt x="1965359" y="768153"/>
                  </a:lnTo>
                  <a:lnTo>
                    <a:pt x="1968560" y="737520"/>
                  </a:lnTo>
                  <a:lnTo>
                    <a:pt x="1965879" y="708959"/>
                  </a:lnTo>
                  <a:lnTo>
                    <a:pt x="1957304" y="682482"/>
                  </a:lnTo>
                  <a:lnTo>
                    <a:pt x="1943327" y="658788"/>
                  </a:lnTo>
                  <a:lnTo>
                    <a:pt x="1937303" y="652335"/>
                  </a:lnTo>
                  <a:close/>
                </a:path>
                <a:path w="2404745" h="1081404">
                  <a:moveTo>
                    <a:pt x="2348464" y="784971"/>
                  </a:moveTo>
                  <a:lnTo>
                    <a:pt x="2249785" y="1060942"/>
                  </a:lnTo>
                  <a:lnTo>
                    <a:pt x="2305538" y="1080881"/>
                  </a:lnTo>
                  <a:lnTo>
                    <a:pt x="2404217" y="804910"/>
                  </a:lnTo>
                  <a:lnTo>
                    <a:pt x="2348464" y="784971"/>
                  </a:lnTo>
                  <a:close/>
                </a:path>
                <a:path w="2404745" h="1081404">
                  <a:moveTo>
                    <a:pt x="2240895" y="746490"/>
                  </a:moveTo>
                  <a:lnTo>
                    <a:pt x="2142216" y="1022588"/>
                  </a:lnTo>
                  <a:lnTo>
                    <a:pt x="2197842" y="1042400"/>
                  </a:lnTo>
                  <a:lnTo>
                    <a:pt x="2296521" y="766429"/>
                  </a:lnTo>
                  <a:lnTo>
                    <a:pt x="2240895" y="746490"/>
                  </a:lnTo>
                  <a:close/>
                </a:path>
                <a:path w="2404745" h="1081404">
                  <a:moveTo>
                    <a:pt x="2133199" y="708009"/>
                  </a:moveTo>
                  <a:lnTo>
                    <a:pt x="2034520" y="984107"/>
                  </a:lnTo>
                  <a:lnTo>
                    <a:pt x="2090273" y="1004046"/>
                  </a:lnTo>
                  <a:lnTo>
                    <a:pt x="2188952" y="727948"/>
                  </a:lnTo>
                  <a:lnTo>
                    <a:pt x="2133199" y="708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295775" y="0"/>
            <a:ext cx="4867275" cy="4615180"/>
            <a:chOff x="4295775" y="0"/>
            <a:chExt cx="4867275" cy="4615180"/>
          </a:xfrm>
        </p:grpSpPr>
        <p:sp>
          <p:nvSpPr>
            <p:cNvPr id="13" name="object 13"/>
            <p:cNvSpPr/>
            <p:nvPr/>
          </p:nvSpPr>
          <p:spPr>
            <a:xfrm>
              <a:off x="5891783" y="0"/>
              <a:ext cx="3252470" cy="3058160"/>
            </a:xfrm>
            <a:custGeom>
              <a:avLst/>
              <a:gdLst/>
              <a:ahLst/>
              <a:cxnLst/>
              <a:rect l="l" t="t" r="r" b="b"/>
              <a:pathLst>
                <a:path w="3252470" h="3058160">
                  <a:moveTo>
                    <a:pt x="3252216" y="0"/>
                  </a:moveTo>
                  <a:lnTo>
                    <a:pt x="685789" y="0"/>
                  </a:lnTo>
                  <a:lnTo>
                    <a:pt x="0" y="1943227"/>
                  </a:lnTo>
                  <a:lnTo>
                    <a:pt x="3158616" y="3057905"/>
                  </a:lnTo>
                  <a:lnTo>
                    <a:pt x="3252216" y="2792687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93485" y="0"/>
              <a:ext cx="2850515" cy="2627630"/>
            </a:xfrm>
            <a:custGeom>
              <a:avLst/>
              <a:gdLst/>
              <a:ahLst/>
              <a:cxnLst/>
              <a:rect l="l" t="t" r="r" b="b"/>
              <a:pathLst>
                <a:path w="2850515" h="2627630">
                  <a:moveTo>
                    <a:pt x="2850515" y="2054648"/>
                  </a:moveTo>
                  <a:lnTo>
                    <a:pt x="2648331" y="2627503"/>
                  </a:lnTo>
                  <a:lnTo>
                    <a:pt x="0" y="1692910"/>
                  </a:lnTo>
                  <a:lnTo>
                    <a:pt x="597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075" y="2790761"/>
              <a:ext cx="2919476" cy="585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5775" y="3095561"/>
              <a:ext cx="4672076" cy="585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4850" y="3400361"/>
              <a:ext cx="4233926" cy="585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81500" y="3705161"/>
              <a:ext cx="4500626" cy="585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62650" y="4009961"/>
              <a:ext cx="1271524" cy="58578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457700" y="2866072"/>
            <a:ext cx="4274820" cy="1555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8255">
              <a:lnSpc>
                <a:spcPct val="100000"/>
              </a:lnSpc>
              <a:spcBef>
                <a:spcPts val="125"/>
              </a:spcBef>
            </a:pPr>
            <a:r>
              <a:rPr dirty="0" sz="2000" spc="-15" b="1" i="1">
                <a:latin typeface="Arial"/>
                <a:cs typeface="Arial"/>
              </a:rPr>
              <a:t>EVALUACIÓN</a:t>
            </a:r>
            <a:r>
              <a:rPr dirty="0" sz="2000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DE</a:t>
            </a:r>
            <a:r>
              <a:rPr dirty="0" sz="2000" spc="3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LA </a:t>
            </a:r>
            <a:r>
              <a:rPr dirty="0" sz="2000" b="1" i="1">
                <a:latin typeface="Arial"/>
                <a:cs typeface="Arial"/>
              </a:rPr>
              <a:t> VULNERABILIDAD ESTRUCTURAL </a:t>
            </a:r>
            <a:r>
              <a:rPr dirty="0" sz="2000" spc="-545" b="1" i="1">
                <a:latin typeface="Arial"/>
                <a:cs typeface="Arial"/>
              </a:rPr>
              <a:t> </a:t>
            </a:r>
            <a:r>
              <a:rPr dirty="0" sz="2000" spc="-20" b="1" i="1">
                <a:latin typeface="Arial"/>
                <a:cs typeface="Arial"/>
              </a:rPr>
              <a:t>A</a:t>
            </a:r>
            <a:r>
              <a:rPr dirty="0" sz="2000" spc="50" b="1" i="1">
                <a:latin typeface="Arial"/>
                <a:cs typeface="Arial"/>
              </a:rPr>
              <a:t>N</a:t>
            </a:r>
            <a:r>
              <a:rPr dirty="0" sz="2000" spc="-25" b="1" i="1">
                <a:latin typeface="Arial"/>
                <a:cs typeface="Arial"/>
              </a:rPr>
              <a:t>T</a:t>
            </a:r>
            <a:r>
              <a:rPr dirty="0" sz="2000" spc="20" b="1" i="1">
                <a:latin typeface="Arial"/>
                <a:cs typeface="Arial"/>
              </a:rPr>
              <a:t>E</a:t>
            </a:r>
            <a:r>
              <a:rPr dirty="0" sz="2000" spc="-35" b="1" i="1">
                <a:latin typeface="Arial"/>
                <a:cs typeface="Arial"/>
              </a:rPr>
              <a:t> </a:t>
            </a:r>
            <a:r>
              <a:rPr dirty="0" sz="2000" spc="20" b="1" i="1">
                <a:latin typeface="Arial"/>
                <a:cs typeface="Arial"/>
              </a:rPr>
              <a:t>S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20" b="1" i="1">
                <a:latin typeface="Arial"/>
                <a:cs typeface="Arial"/>
              </a:rPr>
              <a:t>S</a:t>
            </a:r>
            <a:r>
              <a:rPr dirty="0" sz="2000" spc="130" b="1" i="1">
                <a:latin typeface="Arial"/>
                <a:cs typeface="Arial"/>
              </a:rPr>
              <a:t>M</a:t>
            </a:r>
            <a:r>
              <a:rPr dirty="0" sz="2000" spc="20" b="1" i="1">
                <a:latin typeface="Arial"/>
                <a:cs typeface="Arial"/>
              </a:rPr>
              <a:t>OS</a:t>
            </a:r>
            <a:r>
              <a:rPr dirty="0" sz="2000" spc="-185" b="1" i="1">
                <a:latin typeface="Arial"/>
                <a:cs typeface="Arial"/>
              </a:rPr>
              <a:t> </a:t>
            </a:r>
            <a:r>
              <a:rPr dirty="0" sz="2000" spc="20" b="1" i="1">
                <a:latin typeface="Arial"/>
                <a:cs typeface="Arial"/>
              </a:rPr>
              <a:t>Y</a:t>
            </a:r>
            <a:r>
              <a:rPr dirty="0" sz="2000" spc="-185" b="1" i="1">
                <a:latin typeface="Arial"/>
                <a:cs typeface="Arial"/>
              </a:rPr>
              <a:t> </a:t>
            </a:r>
            <a:r>
              <a:rPr dirty="0" sz="2000" spc="-25" b="1" i="1">
                <a:latin typeface="Arial"/>
                <a:cs typeface="Arial"/>
              </a:rPr>
              <a:t>T</a:t>
            </a:r>
            <a:r>
              <a:rPr dirty="0" sz="2000" spc="15" b="1" i="1">
                <a:latin typeface="Arial"/>
                <a:cs typeface="Arial"/>
              </a:rPr>
              <a:t>S</a:t>
            </a:r>
            <a:r>
              <a:rPr dirty="0" sz="2000" spc="50" b="1" i="1">
                <a:latin typeface="Arial"/>
                <a:cs typeface="Arial"/>
              </a:rPr>
              <a:t>U</a:t>
            </a:r>
            <a:r>
              <a:rPr dirty="0" sz="2000" spc="50" b="1" i="1">
                <a:latin typeface="Arial"/>
                <a:cs typeface="Arial"/>
              </a:rPr>
              <a:t>N</a:t>
            </a:r>
            <a:r>
              <a:rPr dirty="0" sz="2000" spc="-20" b="1" i="1">
                <a:latin typeface="Arial"/>
                <a:cs typeface="Arial"/>
              </a:rPr>
              <a:t>A</a:t>
            </a:r>
            <a:r>
              <a:rPr dirty="0" sz="2000" spc="130" b="1" i="1">
                <a:latin typeface="Arial"/>
                <a:cs typeface="Arial"/>
              </a:rPr>
              <a:t>M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20" b="1" i="1">
                <a:latin typeface="Arial"/>
                <a:cs typeface="Arial"/>
              </a:rPr>
              <a:t>S</a:t>
            </a:r>
            <a:r>
              <a:rPr dirty="0" sz="2000" spc="-185" b="1" i="1">
                <a:latin typeface="Arial"/>
                <a:cs typeface="Arial"/>
              </a:rPr>
              <a:t> </a:t>
            </a:r>
            <a:r>
              <a:rPr dirty="0" sz="2000" spc="-20" b="1" i="1">
                <a:latin typeface="Arial"/>
                <a:cs typeface="Arial"/>
              </a:rPr>
              <a:t>D</a:t>
            </a:r>
            <a:r>
              <a:rPr dirty="0" sz="2000" spc="10" b="1" i="1">
                <a:latin typeface="Arial"/>
                <a:cs typeface="Arial"/>
              </a:rPr>
              <a:t>E  </a:t>
            </a:r>
            <a:r>
              <a:rPr dirty="0" sz="2000" spc="15" b="1" i="1">
                <a:latin typeface="Arial"/>
                <a:cs typeface="Arial"/>
              </a:rPr>
              <a:t>E</a:t>
            </a:r>
            <a:r>
              <a:rPr dirty="0" sz="2000" spc="-30" b="1" i="1">
                <a:latin typeface="Arial"/>
                <a:cs typeface="Arial"/>
              </a:rPr>
              <a:t>D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-25" b="1" i="1">
                <a:latin typeface="Arial"/>
                <a:cs typeface="Arial"/>
              </a:rPr>
              <a:t>F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-25" b="1" i="1">
                <a:latin typeface="Arial"/>
                <a:cs typeface="Arial"/>
              </a:rPr>
              <a:t>CAC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20" b="1" i="1">
                <a:latin typeface="Arial"/>
                <a:cs typeface="Arial"/>
              </a:rPr>
              <a:t>O</a:t>
            </a:r>
            <a:r>
              <a:rPr dirty="0" sz="2000" spc="45" b="1" i="1">
                <a:latin typeface="Arial"/>
                <a:cs typeface="Arial"/>
              </a:rPr>
              <a:t>N</a:t>
            </a:r>
            <a:r>
              <a:rPr dirty="0" sz="2000" spc="15" b="1" i="1">
                <a:latin typeface="Arial"/>
                <a:cs typeface="Arial"/>
              </a:rPr>
              <a:t>ES</a:t>
            </a:r>
            <a:r>
              <a:rPr dirty="0" sz="2000" spc="-185" b="1" i="1">
                <a:latin typeface="Arial"/>
                <a:cs typeface="Arial"/>
              </a:rPr>
              <a:t> </a:t>
            </a:r>
            <a:r>
              <a:rPr dirty="0" sz="2000" spc="15" b="1" i="1">
                <a:latin typeface="Arial"/>
                <a:cs typeface="Arial"/>
              </a:rPr>
              <a:t>EX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15" b="1" i="1">
                <a:latin typeface="Arial"/>
                <a:cs typeface="Arial"/>
              </a:rPr>
              <a:t>S</a:t>
            </a:r>
            <a:r>
              <a:rPr dirty="0" sz="2000" spc="-30" b="1" i="1">
                <a:latin typeface="Arial"/>
                <a:cs typeface="Arial"/>
              </a:rPr>
              <a:t>T</a:t>
            </a:r>
            <a:r>
              <a:rPr dirty="0" sz="2000" spc="15" b="1" i="1">
                <a:latin typeface="Arial"/>
                <a:cs typeface="Arial"/>
              </a:rPr>
              <a:t>E</a:t>
            </a:r>
            <a:r>
              <a:rPr dirty="0" sz="2000" spc="45" b="1" i="1">
                <a:latin typeface="Arial"/>
                <a:cs typeface="Arial"/>
              </a:rPr>
              <a:t>N</a:t>
            </a:r>
            <a:r>
              <a:rPr dirty="0" sz="2000" spc="-25" b="1" i="1">
                <a:latin typeface="Arial"/>
                <a:cs typeface="Arial"/>
              </a:rPr>
              <a:t>T</a:t>
            </a:r>
            <a:r>
              <a:rPr dirty="0" sz="2000" spc="15" b="1" i="1">
                <a:latin typeface="Arial"/>
                <a:cs typeface="Arial"/>
              </a:rPr>
              <a:t>ES</a:t>
            </a:r>
            <a:r>
              <a:rPr dirty="0" sz="2000" spc="-110" b="1" i="1">
                <a:latin typeface="Arial"/>
                <a:cs typeface="Arial"/>
              </a:rPr>
              <a:t> </a:t>
            </a:r>
            <a:r>
              <a:rPr dirty="0" sz="2000" spc="10" b="1" i="1">
                <a:latin typeface="Arial"/>
                <a:cs typeface="Arial"/>
              </a:rPr>
              <a:t>EN  </a:t>
            </a:r>
            <a:r>
              <a:rPr dirty="0" sz="2000" b="1" i="1">
                <a:latin typeface="Arial"/>
                <a:cs typeface="Arial"/>
              </a:rPr>
              <a:t>MANTA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17" y="118744"/>
            <a:ext cx="257048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20"/>
              <a:t>ALTURA</a:t>
            </a:r>
            <a:r>
              <a:rPr dirty="0" spc="-30"/>
              <a:t> </a:t>
            </a:r>
            <a:r>
              <a:rPr dirty="0" spc="-15"/>
              <a:t>DE</a:t>
            </a:r>
            <a:r>
              <a:rPr dirty="0" spc="100"/>
              <a:t> </a:t>
            </a:r>
            <a:r>
              <a:rPr dirty="0" spc="-5"/>
              <a:t>OLA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847725"/>
            <a:ext cx="3124200" cy="23241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5044" y="578484"/>
            <a:ext cx="254825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30">
                <a:latin typeface="Arial MT"/>
                <a:cs typeface="Arial MT"/>
              </a:rPr>
              <a:t>Mw</a:t>
            </a:r>
            <a:r>
              <a:rPr dirty="0" sz="1250" spc="15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7,5</a:t>
            </a:r>
            <a:r>
              <a:rPr dirty="0" sz="1250" spc="37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Altura</a:t>
            </a:r>
            <a:r>
              <a:rPr dirty="0" sz="1250" spc="21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ola</a:t>
            </a:r>
            <a:r>
              <a:rPr dirty="0" sz="1250" spc="530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4.14</a:t>
            </a:r>
            <a:r>
              <a:rPr dirty="0" sz="1250" spc="140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metros.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04154" y="582929"/>
            <a:ext cx="232029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 MT"/>
                <a:cs typeface="Arial MT"/>
              </a:rPr>
              <a:t>Mw</a:t>
            </a:r>
            <a:r>
              <a:rPr dirty="0" sz="1250" spc="145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8,0</a:t>
            </a:r>
            <a:r>
              <a:rPr dirty="0" sz="1250" spc="360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Altura</a:t>
            </a:r>
            <a:r>
              <a:rPr dirty="0" sz="1250" spc="210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14,96</a:t>
            </a:r>
            <a:r>
              <a:rPr dirty="0" sz="1250" spc="140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metros.</a:t>
            </a:r>
            <a:endParaRPr sz="12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4875" y="838200"/>
            <a:ext cx="3143250" cy="23336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850" y="3505200"/>
            <a:ext cx="3114675" cy="24003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3450" y="3505200"/>
            <a:ext cx="3143250" cy="24003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6152" y="3250946"/>
            <a:ext cx="253682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 MT"/>
                <a:cs typeface="Arial MT"/>
              </a:rPr>
              <a:t>Mw</a:t>
            </a:r>
            <a:r>
              <a:rPr dirty="0" sz="1250" spc="15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8,5</a:t>
            </a:r>
            <a:r>
              <a:rPr dirty="0" sz="1250" spc="-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Altura</a:t>
            </a:r>
            <a:r>
              <a:rPr dirty="0" sz="1250" spc="21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ola</a:t>
            </a:r>
            <a:r>
              <a:rPr dirty="0" sz="1250" spc="140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es</a:t>
            </a:r>
            <a:r>
              <a:rPr dirty="0" sz="1250" spc="5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25</a:t>
            </a:r>
            <a:r>
              <a:rPr dirty="0" sz="1250" spc="140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metros.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6164" y="3250946"/>
            <a:ext cx="209296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25">
                <a:latin typeface="Arial MT"/>
                <a:cs typeface="Arial MT"/>
              </a:rPr>
              <a:t>Mw</a:t>
            </a:r>
            <a:r>
              <a:rPr dirty="0" sz="1250" spc="15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8,8</a:t>
            </a:r>
            <a:r>
              <a:rPr dirty="0" sz="1250" spc="-1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Altura</a:t>
            </a:r>
            <a:r>
              <a:rPr dirty="0" sz="1250" spc="21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44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43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metros.</a:t>
            </a:r>
            <a:endParaRPr sz="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4875"/>
            <a:ext cx="9039225" cy="5953125"/>
            <a:chOff x="0" y="904875"/>
            <a:chExt cx="9039225" cy="5953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7974" y="5953125"/>
              <a:ext cx="2371725" cy="714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6324" y="904875"/>
              <a:ext cx="6772275" cy="50863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662" y="101980"/>
            <a:ext cx="546481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723765" algn="l"/>
              </a:tabLst>
            </a:pPr>
            <a:r>
              <a:rPr dirty="0" spc="-20"/>
              <a:t>ALTURA</a:t>
            </a:r>
            <a:r>
              <a:rPr dirty="0" spc="15"/>
              <a:t> </a:t>
            </a:r>
            <a:r>
              <a:rPr dirty="0" spc="-15"/>
              <a:t>DE</a:t>
            </a:r>
            <a:r>
              <a:rPr dirty="0" spc="150"/>
              <a:t> </a:t>
            </a:r>
            <a:r>
              <a:rPr dirty="0" spc="-5"/>
              <a:t>OLA</a:t>
            </a:r>
            <a:r>
              <a:rPr dirty="0" spc="-65"/>
              <a:t> </a:t>
            </a:r>
            <a:r>
              <a:rPr dirty="0"/>
              <a:t>ASUMIDA	25</a:t>
            </a:r>
            <a:r>
              <a:rPr dirty="0" spc="30"/>
              <a:t> </a:t>
            </a:r>
            <a:r>
              <a:rPr dirty="0" spc="25"/>
              <a:t>m</a:t>
            </a:r>
          </a:p>
        </p:txBody>
      </p:sp>
      <p:sp>
        <p:nvSpPr>
          <p:cNvPr id="6" name="object 6"/>
          <p:cNvSpPr/>
          <p:nvPr/>
        </p:nvSpPr>
        <p:spPr>
          <a:xfrm>
            <a:off x="4795773" y="300100"/>
            <a:ext cx="313690" cy="76200"/>
          </a:xfrm>
          <a:custGeom>
            <a:avLst/>
            <a:gdLst/>
            <a:ahLst/>
            <a:cxnLst/>
            <a:rect l="l" t="t" r="r" b="b"/>
            <a:pathLst>
              <a:path w="313689" h="76200">
                <a:moveTo>
                  <a:pt x="237489" y="0"/>
                </a:moveTo>
                <a:lnTo>
                  <a:pt x="237489" y="76200"/>
                </a:lnTo>
                <a:lnTo>
                  <a:pt x="300989" y="44450"/>
                </a:lnTo>
                <a:lnTo>
                  <a:pt x="250189" y="44450"/>
                </a:lnTo>
                <a:lnTo>
                  <a:pt x="250189" y="31750"/>
                </a:lnTo>
                <a:lnTo>
                  <a:pt x="300989" y="31750"/>
                </a:lnTo>
                <a:lnTo>
                  <a:pt x="237489" y="0"/>
                </a:lnTo>
                <a:close/>
              </a:path>
              <a:path w="313689" h="76200">
                <a:moveTo>
                  <a:pt x="23748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37489" y="44450"/>
                </a:lnTo>
                <a:lnTo>
                  <a:pt x="237489" y="31750"/>
                </a:lnTo>
                <a:close/>
              </a:path>
              <a:path w="313689" h="76200">
                <a:moveTo>
                  <a:pt x="300989" y="31750"/>
                </a:moveTo>
                <a:lnTo>
                  <a:pt x="250189" y="31750"/>
                </a:lnTo>
                <a:lnTo>
                  <a:pt x="250189" y="44450"/>
                </a:lnTo>
                <a:lnTo>
                  <a:pt x="300989" y="44450"/>
                </a:lnTo>
                <a:lnTo>
                  <a:pt x="313689" y="38100"/>
                </a:lnTo>
                <a:lnTo>
                  <a:pt x="30098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480" y="218757"/>
            <a:ext cx="298450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5"/>
              <a:t>Evacuación</a:t>
            </a:r>
            <a:r>
              <a:rPr dirty="0" spc="140"/>
              <a:t> </a:t>
            </a:r>
            <a:r>
              <a:rPr dirty="0" spc="-20"/>
              <a:t>Vertical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047750"/>
            <a:ext cx="4981575" cy="45758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5900" y="914400"/>
            <a:ext cx="3619500" cy="21621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5900" y="3352800"/>
            <a:ext cx="3619500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45234"/>
            <a:ext cx="9039225" cy="5513070"/>
            <a:chOff x="0" y="1345234"/>
            <a:chExt cx="9039225" cy="5513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55" y="1345234"/>
              <a:ext cx="6654658" cy="407117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499" y="5381624"/>
              <a:ext cx="1619250" cy="9334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72460" y="964628"/>
            <a:ext cx="6106160" cy="4276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70" b="1">
                <a:latin typeface="Arial"/>
                <a:cs typeface="Arial"/>
              </a:rPr>
              <a:t>M</a:t>
            </a:r>
            <a:r>
              <a:rPr dirty="0" sz="1800" spc="-30" b="1">
                <a:latin typeface="Arial"/>
                <a:cs typeface="Arial"/>
              </a:rPr>
              <a:t>e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20" b="1">
                <a:latin typeface="Arial"/>
                <a:cs typeface="Arial"/>
              </a:rPr>
              <a:t>o</a:t>
            </a:r>
            <a:r>
              <a:rPr dirty="0" sz="1800" spc="20" b="1">
                <a:latin typeface="Arial"/>
                <a:cs typeface="Arial"/>
              </a:rPr>
              <a:t>do</a:t>
            </a:r>
            <a:r>
              <a:rPr dirty="0" sz="1800" spc="20" b="1">
                <a:latin typeface="Arial"/>
                <a:cs typeface="Arial"/>
              </a:rPr>
              <a:t>l</a:t>
            </a:r>
            <a:r>
              <a:rPr dirty="0" sz="1800" spc="20" b="1">
                <a:latin typeface="Arial"/>
                <a:cs typeface="Arial"/>
              </a:rPr>
              <a:t>og</a:t>
            </a:r>
            <a:r>
              <a:rPr dirty="0" sz="1800" spc="20" b="1">
                <a:latin typeface="Arial"/>
                <a:cs typeface="Arial"/>
              </a:rPr>
              <a:t>í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229" b="1">
                <a:latin typeface="Arial"/>
                <a:cs typeface="Arial"/>
              </a:rPr>
              <a:t> </a:t>
            </a:r>
            <a:r>
              <a:rPr dirty="0" sz="1800" spc="20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t</a:t>
            </a:r>
            <a:r>
              <a:rPr dirty="0" sz="1800" spc="-30" b="1">
                <a:latin typeface="Arial"/>
                <a:cs typeface="Arial"/>
              </a:rPr>
              <a:t>a</a:t>
            </a:r>
            <a:r>
              <a:rPr dirty="0" sz="1800" spc="20" b="1">
                <a:latin typeface="Arial"/>
                <a:cs typeface="Arial"/>
              </a:rPr>
              <a:t>li</a:t>
            </a:r>
            <a:r>
              <a:rPr dirty="0" sz="1800" spc="-30" b="1">
                <a:latin typeface="Arial"/>
                <a:cs typeface="Arial"/>
              </a:rPr>
              <a:t>a</a:t>
            </a:r>
            <a:r>
              <a:rPr dirty="0" sz="1800" spc="20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70" b="1">
                <a:latin typeface="Arial"/>
                <a:cs typeface="Arial"/>
              </a:rPr>
              <a:t>M</a:t>
            </a:r>
            <a:r>
              <a:rPr dirty="0" sz="1800" spc="20" b="1">
                <a:latin typeface="Arial"/>
                <a:cs typeface="Arial"/>
              </a:rPr>
              <a:t>od</a:t>
            </a:r>
            <a:r>
              <a:rPr dirty="0" sz="1800" spc="20" b="1">
                <a:latin typeface="Arial"/>
                <a:cs typeface="Arial"/>
              </a:rPr>
              <a:t>i</a:t>
            </a:r>
            <a:r>
              <a:rPr dirty="0" sz="1800" b="1">
                <a:latin typeface="Arial"/>
                <a:cs typeface="Arial"/>
              </a:rPr>
              <a:t>f</a:t>
            </a:r>
            <a:r>
              <a:rPr dirty="0" sz="1800" spc="20" b="1">
                <a:latin typeface="Arial"/>
                <a:cs typeface="Arial"/>
              </a:rPr>
              <a:t>i</a:t>
            </a:r>
            <a:r>
              <a:rPr dirty="0" sz="1800" spc="-30" b="1">
                <a:latin typeface="Arial"/>
                <a:cs typeface="Arial"/>
              </a:rPr>
              <a:t>ca</a:t>
            </a:r>
            <a:r>
              <a:rPr dirty="0" sz="1800" spc="20" b="1">
                <a:latin typeface="Arial"/>
                <a:cs typeface="Arial"/>
              </a:rPr>
              <a:t>d</a:t>
            </a:r>
            <a:r>
              <a:rPr dirty="0" sz="1800" b="1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Arial"/>
              <a:cs typeface="Arial"/>
            </a:endParaRPr>
          </a:p>
          <a:p>
            <a:pPr algn="ctr" marL="4470400" marR="273050">
              <a:lnSpc>
                <a:spcPct val="101000"/>
              </a:lnSpc>
            </a:pPr>
            <a:r>
              <a:rPr dirty="0" sz="1550" spc="15" b="1">
                <a:solidFill>
                  <a:srgbClr val="20BC49"/>
                </a:solidFill>
                <a:latin typeface="Arial"/>
                <a:cs typeface="Arial"/>
              </a:rPr>
              <a:t>EST</a:t>
            </a:r>
            <a:r>
              <a:rPr dirty="0" sz="1550" b="1">
                <a:solidFill>
                  <a:srgbClr val="20BC49"/>
                </a:solidFill>
                <a:latin typeface="Arial"/>
                <a:cs typeface="Arial"/>
              </a:rPr>
              <a:t>R</a:t>
            </a:r>
            <a:r>
              <a:rPr dirty="0" sz="1550" spc="-75" b="1">
                <a:solidFill>
                  <a:srgbClr val="20BC49"/>
                </a:solidFill>
                <a:latin typeface="Arial"/>
                <a:cs typeface="Arial"/>
              </a:rPr>
              <a:t>U</a:t>
            </a:r>
            <a:r>
              <a:rPr dirty="0" sz="1550" b="1">
                <a:solidFill>
                  <a:srgbClr val="20BC49"/>
                </a:solidFill>
                <a:latin typeface="Arial"/>
                <a:cs typeface="Arial"/>
              </a:rPr>
              <a:t>C</a:t>
            </a:r>
            <a:r>
              <a:rPr dirty="0" sz="1550" spc="20" b="1">
                <a:solidFill>
                  <a:srgbClr val="20BC49"/>
                </a:solidFill>
                <a:latin typeface="Arial"/>
                <a:cs typeface="Arial"/>
              </a:rPr>
              <a:t>T</a:t>
            </a:r>
            <a:r>
              <a:rPr dirty="0" sz="1550" spc="-75" b="1">
                <a:solidFill>
                  <a:srgbClr val="20BC49"/>
                </a:solidFill>
                <a:latin typeface="Arial"/>
                <a:cs typeface="Arial"/>
              </a:rPr>
              <a:t>U</a:t>
            </a:r>
            <a:r>
              <a:rPr dirty="0" sz="1550" b="1">
                <a:solidFill>
                  <a:srgbClr val="20BC49"/>
                </a:solidFill>
                <a:latin typeface="Arial"/>
                <a:cs typeface="Arial"/>
              </a:rPr>
              <a:t>R</a:t>
            </a:r>
            <a:r>
              <a:rPr dirty="0" sz="1550" spc="10" b="1">
                <a:solidFill>
                  <a:srgbClr val="20BC49"/>
                </a:solidFill>
                <a:latin typeface="Arial"/>
                <a:cs typeface="Arial"/>
              </a:rPr>
              <a:t>A  </a:t>
            </a:r>
            <a:r>
              <a:rPr dirty="0" sz="1550" spc="-5" b="1">
                <a:solidFill>
                  <a:srgbClr val="20BC49"/>
                </a:solidFill>
                <a:latin typeface="Arial"/>
                <a:cs typeface="Arial"/>
              </a:rPr>
              <a:t>SEGURA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Arial"/>
              <a:cs typeface="Arial"/>
            </a:endParaRPr>
          </a:p>
          <a:p>
            <a:pPr algn="ctr" marL="4182110">
              <a:lnSpc>
                <a:spcPct val="100000"/>
              </a:lnSpc>
            </a:pPr>
            <a:r>
              <a:rPr dirty="0" sz="1800" spc="-30">
                <a:latin typeface="Arial MT"/>
                <a:cs typeface="Arial MT"/>
              </a:rPr>
              <a:t>Iv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≤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30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 MT"/>
              <a:cs typeface="Arial MT"/>
            </a:endParaRPr>
          </a:p>
          <a:p>
            <a:pPr algn="ctr" marL="4212590" marR="5080">
              <a:lnSpc>
                <a:spcPct val="104900"/>
              </a:lnSpc>
            </a:pPr>
            <a:r>
              <a:rPr dirty="0" sz="1550" spc="-5" b="1">
                <a:solidFill>
                  <a:srgbClr val="FF0000"/>
                </a:solidFill>
                <a:latin typeface="Arial"/>
                <a:cs typeface="Arial"/>
              </a:rPr>
              <a:t>ESTRUCTURA</a:t>
            </a:r>
            <a:r>
              <a:rPr dirty="0" sz="1550" spc="2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FF0000"/>
                </a:solidFill>
                <a:latin typeface="Arial"/>
                <a:cs typeface="Arial"/>
              </a:rPr>
              <a:t>MUY </a:t>
            </a:r>
            <a:r>
              <a:rPr dirty="0" sz="1550" spc="-4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550" spc="-15" b="1">
                <a:solidFill>
                  <a:srgbClr val="FF0000"/>
                </a:solidFill>
                <a:latin typeface="Arial"/>
                <a:cs typeface="Arial"/>
              </a:rPr>
              <a:t>VULNERABLE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algn="ctr" marL="4182110">
              <a:lnSpc>
                <a:spcPct val="100000"/>
              </a:lnSpc>
            </a:pPr>
            <a:r>
              <a:rPr dirty="0" sz="1800" spc="-30">
                <a:latin typeface="Arial MT"/>
                <a:cs typeface="Arial MT"/>
              </a:rPr>
              <a:t>Iv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≥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80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Arial MT"/>
              <a:cs typeface="Arial MT"/>
            </a:endParaRPr>
          </a:p>
          <a:p>
            <a:pPr algn="ctr" marL="4187825">
              <a:lnSpc>
                <a:spcPct val="100000"/>
              </a:lnSpc>
            </a:pPr>
            <a:r>
              <a:rPr dirty="0" sz="1550" spc="-10" b="1">
                <a:solidFill>
                  <a:srgbClr val="FFC000"/>
                </a:solidFill>
                <a:latin typeface="Arial"/>
                <a:cs typeface="Arial"/>
              </a:rPr>
              <a:t>NECESIDAD</a:t>
            </a:r>
            <a:r>
              <a:rPr dirty="0" sz="1550" spc="26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10" b="1">
                <a:solidFill>
                  <a:srgbClr val="FFC000"/>
                </a:solidFill>
                <a:latin typeface="Arial"/>
                <a:cs typeface="Arial"/>
              </a:rPr>
              <a:t>DE</a:t>
            </a:r>
            <a:endParaRPr sz="1550">
              <a:latin typeface="Arial"/>
              <a:cs typeface="Arial"/>
            </a:endParaRPr>
          </a:p>
          <a:p>
            <a:pPr algn="ctr" marL="4180204">
              <a:lnSpc>
                <a:spcPct val="100000"/>
              </a:lnSpc>
              <a:spcBef>
                <a:spcPts val="95"/>
              </a:spcBef>
            </a:pPr>
            <a:r>
              <a:rPr dirty="0" sz="1550" spc="5" b="1">
                <a:solidFill>
                  <a:srgbClr val="FFC000"/>
                </a:solidFill>
                <a:latin typeface="Arial"/>
                <a:cs typeface="Arial"/>
              </a:rPr>
              <a:t>OTROS</a:t>
            </a:r>
            <a:r>
              <a:rPr dirty="0" sz="1550" spc="135" b="1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FFC000"/>
                </a:solidFill>
                <a:latin typeface="Arial"/>
                <a:cs typeface="Arial"/>
              </a:rPr>
              <a:t>ESTUDIOS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algn="ctr" marL="4192270">
              <a:lnSpc>
                <a:spcPct val="100000"/>
              </a:lnSpc>
            </a:pPr>
            <a:r>
              <a:rPr dirty="0" sz="1800" spc="-15">
                <a:latin typeface="Arial MT"/>
                <a:cs typeface="Arial MT"/>
              </a:rPr>
              <a:t>30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&lt;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Iv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&lt; </a:t>
            </a:r>
            <a:r>
              <a:rPr dirty="0" sz="1800" spc="-15">
                <a:latin typeface="Arial MT"/>
                <a:cs typeface="Arial MT"/>
              </a:rPr>
              <a:t>80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67881"/>
            <a:ext cx="8718550" cy="577215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-5">
                <a:solidFill>
                  <a:srgbClr val="2C2C89"/>
                </a:solidFill>
              </a:rPr>
              <a:t>Criterios</a:t>
            </a:r>
            <a:r>
              <a:rPr dirty="0" sz="1800" spc="60">
                <a:solidFill>
                  <a:srgbClr val="2C2C89"/>
                </a:solidFill>
              </a:rPr>
              <a:t> </a:t>
            </a:r>
            <a:r>
              <a:rPr dirty="0" sz="1800" spc="10">
                <a:solidFill>
                  <a:srgbClr val="2C2C89"/>
                </a:solidFill>
              </a:rPr>
              <a:t>utilizados</a:t>
            </a:r>
            <a:r>
              <a:rPr dirty="0" sz="1800" spc="20">
                <a:solidFill>
                  <a:srgbClr val="2C2C89"/>
                </a:solidFill>
              </a:rPr>
              <a:t> </a:t>
            </a:r>
            <a:r>
              <a:rPr dirty="0" sz="1800" spc="-10">
                <a:solidFill>
                  <a:srgbClr val="2C2C89"/>
                </a:solidFill>
              </a:rPr>
              <a:t>para</a:t>
            </a:r>
            <a:r>
              <a:rPr dirty="0" sz="1800" spc="70">
                <a:solidFill>
                  <a:srgbClr val="2C2C89"/>
                </a:solidFill>
              </a:rPr>
              <a:t> </a:t>
            </a:r>
            <a:r>
              <a:rPr dirty="0" sz="1800" spc="10">
                <a:solidFill>
                  <a:srgbClr val="2C2C89"/>
                </a:solidFill>
              </a:rPr>
              <a:t>la</a:t>
            </a:r>
            <a:r>
              <a:rPr dirty="0" sz="1800" spc="80">
                <a:solidFill>
                  <a:srgbClr val="2C2C89"/>
                </a:solidFill>
              </a:rPr>
              <a:t> </a:t>
            </a:r>
            <a:r>
              <a:rPr dirty="0" sz="1800" spc="-10">
                <a:solidFill>
                  <a:srgbClr val="2C2C89"/>
                </a:solidFill>
              </a:rPr>
              <a:t>evaluación</a:t>
            </a:r>
            <a:r>
              <a:rPr dirty="0" sz="1800" spc="70">
                <a:solidFill>
                  <a:srgbClr val="2C2C89"/>
                </a:solidFill>
              </a:rPr>
              <a:t> </a:t>
            </a:r>
            <a:r>
              <a:rPr dirty="0" sz="1800" spc="10">
                <a:solidFill>
                  <a:srgbClr val="2C2C89"/>
                </a:solidFill>
              </a:rPr>
              <a:t>de</a:t>
            </a:r>
            <a:r>
              <a:rPr dirty="0" sz="1800" spc="70">
                <a:solidFill>
                  <a:srgbClr val="2C2C89"/>
                </a:solidFill>
              </a:rPr>
              <a:t> </a:t>
            </a:r>
            <a:r>
              <a:rPr dirty="0" sz="1800" spc="10">
                <a:solidFill>
                  <a:srgbClr val="2C2C89"/>
                </a:solidFill>
              </a:rPr>
              <a:t>la</a:t>
            </a:r>
            <a:r>
              <a:rPr dirty="0" sz="1800" spc="80">
                <a:solidFill>
                  <a:srgbClr val="2C2C89"/>
                </a:solidFill>
              </a:rPr>
              <a:t> </a:t>
            </a:r>
            <a:r>
              <a:rPr dirty="0" sz="1800" spc="-10">
                <a:solidFill>
                  <a:srgbClr val="2C2C89"/>
                </a:solidFill>
              </a:rPr>
              <a:t>resistencia</a:t>
            </a:r>
            <a:r>
              <a:rPr dirty="0" sz="1800" spc="85">
                <a:solidFill>
                  <a:srgbClr val="2C2C89"/>
                </a:solidFill>
              </a:rPr>
              <a:t> </a:t>
            </a:r>
            <a:r>
              <a:rPr dirty="0" sz="1800">
                <a:solidFill>
                  <a:srgbClr val="2C2C89"/>
                </a:solidFill>
              </a:rPr>
              <a:t>a</a:t>
            </a:r>
            <a:r>
              <a:rPr dirty="0" sz="1800" spc="80">
                <a:solidFill>
                  <a:srgbClr val="2C2C89"/>
                </a:solidFill>
              </a:rPr>
              <a:t> </a:t>
            </a:r>
            <a:r>
              <a:rPr dirty="0" sz="1800" spc="-10">
                <a:solidFill>
                  <a:srgbClr val="2C2C89"/>
                </a:solidFill>
              </a:rPr>
              <a:t>sismos</a:t>
            </a:r>
            <a:r>
              <a:rPr dirty="0" sz="1800" spc="85">
                <a:solidFill>
                  <a:srgbClr val="2C2C89"/>
                </a:solidFill>
              </a:rPr>
              <a:t> </a:t>
            </a:r>
            <a:r>
              <a:rPr dirty="0" sz="1800">
                <a:solidFill>
                  <a:srgbClr val="2C2C89"/>
                </a:solidFill>
              </a:rPr>
              <a:t>y</a:t>
            </a:r>
            <a:r>
              <a:rPr dirty="0" sz="1800" spc="70">
                <a:solidFill>
                  <a:srgbClr val="2C2C89"/>
                </a:solidFill>
              </a:rPr>
              <a:t> </a:t>
            </a:r>
            <a:r>
              <a:rPr dirty="0" sz="1800" spc="-5">
                <a:solidFill>
                  <a:srgbClr val="2C2C89"/>
                </a:solidFill>
              </a:rPr>
              <a:t>tsunamis</a:t>
            </a:r>
            <a:r>
              <a:rPr dirty="0" sz="1800" spc="85">
                <a:solidFill>
                  <a:srgbClr val="2C2C89"/>
                </a:solidFill>
              </a:rPr>
              <a:t> </a:t>
            </a:r>
            <a:r>
              <a:rPr dirty="0" sz="1800" spc="25">
                <a:solidFill>
                  <a:srgbClr val="2C2C89"/>
                </a:solidFill>
              </a:rPr>
              <a:t>de </a:t>
            </a:r>
            <a:r>
              <a:rPr dirty="0" sz="1800" spc="-484">
                <a:solidFill>
                  <a:srgbClr val="2C2C89"/>
                </a:solidFill>
              </a:rPr>
              <a:t> </a:t>
            </a:r>
            <a:r>
              <a:rPr dirty="0" sz="1800" spc="5">
                <a:solidFill>
                  <a:srgbClr val="2C2C89"/>
                </a:solidFill>
              </a:rPr>
              <a:t>posibles</a:t>
            </a:r>
            <a:r>
              <a:rPr dirty="0" sz="1800" spc="-85">
                <a:solidFill>
                  <a:srgbClr val="2C2C89"/>
                </a:solidFill>
              </a:rPr>
              <a:t> </a:t>
            </a:r>
            <a:r>
              <a:rPr dirty="0" sz="1800">
                <a:solidFill>
                  <a:srgbClr val="2C2C89"/>
                </a:solidFill>
              </a:rPr>
              <a:t>refugios</a:t>
            </a:r>
            <a:r>
              <a:rPr dirty="0" sz="1800" spc="-65">
                <a:solidFill>
                  <a:srgbClr val="2C2C89"/>
                </a:solidFill>
              </a:rPr>
              <a:t> </a:t>
            </a:r>
            <a:r>
              <a:rPr dirty="0" sz="1800">
                <a:solidFill>
                  <a:srgbClr val="2C2C89"/>
                </a:solidFill>
              </a:rPr>
              <a:t>provisionales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47763"/>
            <a:ext cx="9039225" cy="6210300"/>
            <a:chOff x="0" y="647763"/>
            <a:chExt cx="9039225" cy="6210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4749" y="3162299"/>
              <a:ext cx="3048000" cy="30765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81625" y="2557526"/>
              <a:ext cx="3314700" cy="295275"/>
            </a:xfrm>
            <a:custGeom>
              <a:avLst/>
              <a:gdLst/>
              <a:ahLst/>
              <a:cxnLst/>
              <a:rect l="l" t="t" r="r" b="b"/>
              <a:pathLst>
                <a:path w="3314700" h="295275">
                  <a:moveTo>
                    <a:pt x="33147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3314700" y="295275"/>
                  </a:lnTo>
                  <a:lnTo>
                    <a:pt x="33147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81625" y="2557526"/>
              <a:ext cx="3314700" cy="295275"/>
            </a:xfrm>
            <a:custGeom>
              <a:avLst/>
              <a:gdLst/>
              <a:ahLst/>
              <a:cxnLst/>
              <a:rect l="l" t="t" r="r" b="b"/>
              <a:pathLst>
                <a:path w="3314700" h="295275">
                  <a:moveTo>
                    <a:pt x="0" y="295275"/>
                  </a:moveTo>
                  <a:lnTo>
                    <a:pt x="3314700" y="295275"/>
                  </a:lnTo>
                  <a:lnTo>
                    <a:pt x="33147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81625" y="1738376"/>
              <a:ext cx="2371725" cy="295275"/>
            </a:xfrm>
            <a:custGeom>
              <a:avLst/>
              <a:gdLst/>
              <a:ahLst/>
              <a:cxnLst/>
              <a:rect l="l" t="t" r="r" b="b"/>
              <a:pathLst>
                <a:path w="2371725" h="295275">
                  <a:moveTo>
                    <a:pt x="237172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2371725" y="295275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881625" y="1738376"/>
              <a:ext cx="2371725" cy="295275"/>
            </a:xfrm>
            <a:custGeom>
              <a:avLst/>
              <a:gdLst/>
              <a:ahLst/>
              <a:cxnLst/>
              <a:rect l="l" t="t" r="r" b="b"/>
              <a:pathLst>
                <a:path w="2371725" h="295275">
                  <a:moveTo>
                    <a:pt x="0" y="295275"/>
                  </a:moveTo>
                  <a:lnTo>
                    <a:pt x="2371725" y="295275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81625" y="919226"/>
              <a:ext cx="2371725" cy="285750"/>
            </a:xfrm>
            <a:custGeom>
              <a:avLst/>
              <a:gdLst/>
              <a:ahLst/>
              <a:cxnLst/>
              <a:rect l="l" t="t" r="r" b="b"/>
              <a:pathLst>
                <a:path w="2371725" h="285750">
                  <a:moveTo>
                    <a:pt x="23717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2371725" y="285750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881625" y="919226"/>
              <a:ext cx="2371725" cy="285750"/>
            </a:xfrm>
            <a:custGeom>
              <a:avLst/>
              <a:gdLst/>
              <a:ahLst/>
              <a:cxnLst/>
              <a:rect l="l" t="t" r="r" b="b"/>
              <a:pathLst>
                <a:path w="2371725" h="285750">
                  <a:moveTo>
                    <a:pt x="0" y="285750"/>
                  </a:moveTo>
                  <a:lnTo>
                    <a:pt x="2371725" y="285750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881625" y="652526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24669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2077" y="182562"/>
            <a:ext cx="418147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1.</a:t>
            </a:r>
            <a:r>
              <a:rPr dirty="0" sz="1800" spc="4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Organización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del</a:t>
            </a:r>
            <a:r>
              <a:rPr dirty="0" sz="1800" spc="5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sistema</a:t>
            </a:r>
            <a:r>
              <a:rPr dirty="0" sz="1800" spc="7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resistente</a:t>
            </a:r>
            <a:endParaRPr sz="1800"/>
          </a:p>
        </p:txBody>
      </p:sp>
      <p:sp>
        <p:nvSpPr>
          <p:cNvPr id="12" name="object 12"/>
          <p:cNvSpPr txBox="1"/>
          <p:nvPr/>
        </p:nvSpPr>
        <p:spPr>
          <a:xfrm>
            <a:off x="258445" y="717232"/>
            <a:ext cx="3545204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latin typeface="Arial"/>
                <a:cs typeface="Arial"/>
              </a:rPr>
              <a:t>Clase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755650" algn="l"/>
                <a:tab pos="1184910" algn="l"/>
                <a:tab pos="1833245" algn="l"/>
                <a:tab pos="2157730" algn="l"/>
                <a:tab pos="3215640" algn="l"/>
              </a:tabLst>
            </a:pPr>
            <a:r>
              <a:rPr dirty="0" sz="1500" spc="20">
                <a:latin typeface="Arial MT"/>
                <a:cs typeface="Arial MT"/>
              </a:rPr>
              <a:t>M</a:t>
            </a:r>
            <a:r>
              <a:rPr dirty="0" sz="1500" spc="-90">
                <a:latin typeface="Arial MT"/>
                <a:cs typeface="Arial MT"/>
              </a:rPr>
              <a:t>u</a:t>
            </a:r>
            <a:r>
              <a:rPr dirty="0" sz="1500" spc="20">
                <a:latin typeface="Arial MT"/>
                <a:cs typeface="Arial MT"/>
              </a:rPr>
              <a:t>r</a:t>
            </a:r>
            <a:r>
              <a:rPr dirty="0" sz="1500" spc="-15">
                <a:latin typeface="Arial MT"/>
                <a:cs typeface="Arial MT"/>
              </a:rPr>
              <a:t>o</a:t>
            </a:r>
            <a:r>
              <a:rPr dirty="0" sz="1500">
                <a:latin typeface="Arial MT"/>
                <a:cs typeface="Arial MT"/>
              </a:rPr>
              <a:t>s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d</a:t>
            </a:r>
            <a:r>
              <a:rPr dirty="0" sz="1500">
                <a:latin typeface="Arial MT"/>
                <a:cs typeface="Arial MT"/>
              </a:rPr>
              <a:t>e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>
                <a:latin typeface="Arial MT"/>
                <a:cs typeface="Arial MT"/>
              </a:rPr>
              <a:t>c</a:t>
            </a:r>
            <a:r>
              <a:rPr dirty="0" sz="1500" spc="-15">
                <a:latin typeface="Arial MT"/>
                <a:cs typeface="Arial MT"/>
              </a:rPr>
              <a:t>o</a:t>
            </a:r>
            <a:r>
              <a:rPr dirty="0" sz="1500" spc="20">
                <a:latin typeface="Arial MT"/>
                <a:cs typeface="Arial MT"/>
              </a:rPr>
              <a:t>r</a:t>
            </a:r>
            <a:r>
              <a:rPr dirty="0" sz="1500" spc="30">
                <a:latin typeface="Arial MT"/>
                <a:cs typeface="Arial MT"/>
              </a:rPr>
              <a:t>t</a:t>
            </a:r>
            <a:r>
              <a:rPr dirty="0" sz="1500">
                <a:latin typeface="Arial MT"/>
                <a:cs typeface="Arial MT"/>
              </a:rPr>
              <a:t>e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>
                <a:latin typeface="Arial MT"/>
                <a:cs typeface="Arial MT"/>
              </a:rPr>
              <a:t>o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5">
                <a:latin typeface="Arial MT"/>
                <a:cs typeface="Arial MT"/>
              </a:rPr>
              <a:t>e</a:t>
            </a:r>
            <a:r>
              <a:rPr dirty="0" sz="1500">
                <a:latin typeface="Arial MT"/>
                <a:cs typeface="Arial MT"/>
              </a:rPr>
              <a:t>s</a:t>
            </a:r>
            <a:r>
              <a:rPr dirty="0" sz="1500" spc="30">
                <a:latin typeface="Arial MT"/>
                <a:cs typeface="Arial MT"/>
              </a:rPr>
              <a:t>t</a:t>
            </a:r>
            <a:r>
              <a:rPr dirty="0" sz="1500" spc="20">
                <a:latin typeface="Arial MT"/>
                <a:cs typeface="Arial MT"/>
              </a:rPr>
              <a:t>r</a:t>
            </a:r>
            <a:r>
              <a:rPr dirty="0" sz="1500" spc="-90">
                <a:latin typeface="Arial MT"/>
                <a:cs typeface="Arial MT"/>
              </a:rPr>
              <a:t>u</a:t>
            </a:r>
            <a:r>
              <a:rPr dirty="0" sz="1500">
                <a:latin typeface="Arial MT"/>
                <a:cs typeface="Arial MT"/>
              </a:rPr>
              <a:t>c</a:t>
            </a:r>
            <a:r>
              <a:rPr dirty="0" sz="1500" spc="30">
                <a:latin typeface="Arial MT"/>
                <a:cs typeface="Arial MT"/>
              </a:rPr>
              <a:t>t</a:t>
            </a:r>
            <a:r>
              <a:rPr dirty="0" sz="1500" spc="-90">
                <a:latin typeface="Arial MT"/>
                <a:cs typeface="Arial MT"/>
              </a:rPr>
              <a:t>u</a:t>
            </a:r>
            <a:r>
              <a:rPr dirty="0" sz="1500" spc="20">
                <a:latin typeface="Arial MT"/>
                <a:cs typeface="Arial MT"/>
              </a:rPr>
              <a:t>r</a:t>
            </a:r>
            <a:r>
              <a:rPr dirty="0" sz="1500">
                <a:latin typeface="Arial MT"/>
                <a:cs typeface="Arial MT"/>
              </a:rPr>
              <a:t>a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>
                <a:latin typeface="Arial MT"/>
                <a:cs typeface="Arial MT"/>
              </a:rPr>
              <a:t>c</a:t>
            </a:r>
            <a:r>
              <a:rPr dirty="0" sz="1500" spc="60">
                <a:latin typeface="Arial MT"/>
                <a:cs typeface="Arial MT"/>
              </a:rPr>
              <a:t>o</a:t>
            </a:r>
            <a:r>
              <a:rPr dirty="0" sz="1500">
                <a:latin typeface="Arial MT"/>
                <a:cs typeface="Arial MT"/>
              </a:rPr>
              <a:t>n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8445" y="1175067"/>
            <a:ext cx="3534410" cy="1398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latin typeface="Arial MT"/>
                <a:cs typeface="Arial MT"/>
              </a:rPr>
              <a:t>columnas</a:t>
            </a:r>
            <a:r>
              <a:rPr dirty="0" sz="1500" spc="254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gruesas</a:t>
            </a:r>
            <a:r>
              <a:rPr dirty="0" sz="1500" spc="10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30">
                <a:latin typeface="Arial MT"/>
                <a:cs typeface="Arial MT"/>
              </a:rPr>
              <a:t> </a:t>
            </a:r>
            <a:r>
              <a:rPr dirty="0" sz="1500" spc="-30">
                <a:latin typeface="Arial MT"/>
                <a:cs typeface="Arial MT"/>
              </a:rPr>
              <a:t>vigas</a:t>
            </a:r>
            <a:r>
              <a:rPr dirty="0" sz="1500" spc="10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descolgadas.</a:t>
            </a:r>
            <a:endParaRPr sz="15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500" spc="-25" b="1">
                <a:latin typeface="Arial"/>
                <a:cs typeface="Arial"/>
              </a:rPr>
              <a:t>Clase</a:t>
            </a:r>
            <a:r>
              <a:rPr dirty="0" sz="1500" spc="6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500">
                <a:latin typeface="Arial MT"/>
                <a:cs typeface="Arial MT"/>
              </a:rPr>
              <a:t>Sin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muros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de</a:t>
            </a:r>
            <a:r>
              <a:rPr dirty="0" sz="1500">
                <a:latin typeface="Arial MT"/>
                <a:cs typeface="Arial MT"/>
              </a:rPr>
              <a:t> </a:t>
            </a:r>
            <a:r>
              <a:rPr dirty="0" sz="1500" spc="5">
                <a:latin typeface="Arial MT"/>
                <a:cs typeface="Arial MT"/>
              </a:rPr>
              <a:t>corte,</a:t>
            </a:r>
            <a:r>
              <a:rPr dirty="0" sz="1500" spc="1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con</a:t>
            </a:r>
            <a:r>
              <a:rPr dirty="0" sz="1500">
                <a:latin typeface="Arial MT"/>
                <a:cs typeface="Arial MT"/>
              </a:rPr>
              <a:t> columnas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de 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dimensiones </a:t>
            </a:r>
            <a:r>
              <a:rPr dirty="0" sz="1500" spc="-10">
                <a:latin typeface="Arial MT"/>
                <a:cs typeface="Arial MT"/>
              </a:rPr>
              <a:t>que </a:t>
            </a:r>
            <a:r>
              <a:rPr dirty="0" sz="1500" spc="5">
                <a:latin typeface="Arial MT"/>
                <a:cs typeface="Arial MT"/>
              </a:rPr>
              <a:t>parecen </a:t>
            </a:r>
            <a:r>
              <a:rPr dirty="0" sz="1500" spc="-5">
                <a:latin typeface="Arial MT"/>
                <a:cs typeface="Arial MT"/>
              </a:rPr>
              <a:t>ser apropiadas </a:t>
            </a:r>
            <a:r>
              <a:rPr dirty="0" sz="1500" spc="-40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con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30">
                <a:latin typeface="Arial MT"/>
                <a:cs typeface="Arial MT"/>
              </a:rPr>
              <a:t>vigas</a:t>
            </a:r>
            <a:r>
              <a:rPr dirty="0" sz="1500" spc="18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ligeramente</a:t>
            </a:r>
            <a:r>
              <a:rPr dirty="0" sz="1500" spc="180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descolgadas.</a:t>
            </a:r>
            <a:endParaRPr sz="15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10"/>
              </a:spcBef>
            </a:pPr>
            <a:r>
              <a:rPr dirty="0" sz="1500" spc="-25" b="1">
                <a:latin typeface="Arial"/>
                <a:cs typeface="Arial"/>
              </a:rPr>
              <a:t>Clase</a:t>
            </a:r>
            <a:r>
              <a:rPr dirty="0" sz="1500" spc="60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445" y="2548572"/>
            <a:ext cx="3535679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3250" algn="l"/>
                <a:tab pos="1299210" algn="l"/>
                <a:tab pos="2291080" algn="l"/>
                <a:tab pos="2681605" algn="l"/>
              </a:tabLst>
            </a:pPr>
            <a:r>
              <a:rPr dirty="0" sz="1500" spc="-15">
                <a:latin typeface="Arial MT"/>
                <a:cs typeface="Arial MT"/>
              </a:rPr>
              <a:t>Lo</a:t>
            </a:r>
            <a:r>
              <a:rPr dirty="0" sz="1500">
                <a:latin typeface="Arial MT"/>
                <a:cs typeface="Arial MT"/>
              </a:rPr>
              <a:t>sa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5">
                <a:latin typeface="Arial MT"/>
                <a:cs typeface="Arial MT"/>
              </a:rPr>
              <a:t>p</a:t>
            </a:r>
            <a:r>
              <a:rPr dirty="0" sz="1500" spc="-35">
                <a:latin typeface="Arial MT"/>
                <a:cs typeface="Arial MT"/>
              </a:rPr>
              <a:t>l</a:t>
            </a:r>
            <a:r>
              <a:rPr dirty="0" sz="1500" spc="60">
                <a:latin typeface="Arial MT"/>
                <a:cs typeface="Arial MT"/>
              </a:rPr>
              <a:t>a</a:t>
            </a:r>
            <a:r>
              <a:rPr dirty="0" sz="1500" spc="-90">
                <a:latin typeface="Arial MT"/>
                <a:cs typeface="Arial MT"/>
              </a:rPr>
              <a:t>n</a:t>
            </a:r>
            <a:r>
              <a:rPr dirty="0" sz="1500" spc="-15">
                <a:latin typeface="Arial MT"/>
                <a:cs typeface="Arial MT"/>
              </a:rPr>
              <a:t>a</a:t>
            </a:r>
            <a:r>
              <a:rPr dirty="0" sz="1500">
                <a:latin typeface="Arial MT"/>
                <a:cs typeface="Arial MT"/>
              </a:rPr>
              <a:t>,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>
                <a:latin typeface="Arial MT"/>
                <a:cs typeface="Arial MT"/>
              </a:rPr>
              <a:t>c</a:t>
            </a:r>
            <a:r>
              <a:rPr dirty="0" sz="1500" spc="-15">
                <a:latin typeface="Arial MT"/>
                <a:cs typeface="Arial MT"/>
              </a:rPr>
              <a:t>o</a:t>
            </a:r>
            <a:r>
              <a:rPr dirty="0" sz="1500" spc="40">
                <a:latin typeface="Arial MT"/>
                <a:cs typeface="Arial MT"/>
              </a:rPr>
              <a:t>l</a:t>
            </a:r>
            <a:r>
              <a:rPr dirty="0" sz="1500" spc="-15">
                <a:latin typeface="Arial MT"/>
                <a:cs typeface="Arial MT"/>
              </a:rPr>
              <a:t>u</a:t>
            </a:r>
            <a:r>
              <a:rPr dirty="0" sz="1500" spc="20">
                <a:latin typeface="Arial MT"/>
                <a:cs typeface="Arial MT"/>
              </a:rPr>
              <a:t>m</a:t>
            </a:r>
            <a:r>
              <a:rPr dirty="0" sz="1500" spc="-90">
                <a:latin typeface="Arial MT"/>
                <a:cs typeface="Arial MT"/>
              </a:rPr>
              <a:t>n</a:t>
            </a:r>
            <a:r>
              <a:rPr dirty="0" sz="1500" spc="-15">
                <a:latin typeface="Arial MT"/>
                <a:cs typeface="Arial MT"/>
              </a:rPr>
              <a:t>a</a:t>
            </a:r>
            <a:r>
              <a:rPr dirty="0" sz="1500">
                <a:latin typeface="Arial MT"/>
                <a:cs typeface="Arial MT"/>
              </a:rPr>
              <a:t>s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d</a:t>
            </a:r>
            <a:r>
              <a:rPr dirty="0" sz="1500">
                <a:latin typeface="Arial MT"/>
                <a:cs typeface="Arial MT"/>
              </a:rPr>
              <a:t>e</a:t>
            </a:r>
            <a:r>
              <a:rPr dirty="0" sz="1500">
                <a:latin typeface="Arial MT"/>
                <a:cs typeface="Arial MT"/>
              </a:rPr>
              <a:t>	</a:t>
            </a:r>
            <a:r>
              <a:rPr dirty="0" sz="1500" spc="-10">
                <a:latin typeface="Arial MT"/>
                <a:cs typeface="Arial MT"/>
              </a:rPr>
              <a:t>pe</a:t>
            </a:r>
            <a:r>
              <a:rPr dirty="0" sz="1500" spc="65">
                <a:latin typeface="Arial MT"/>
                <a:cs typeface="Arial MT"/>
              </a:rPr>
              <a:t>q</a:t>
            </a:r>
            <a:r>
              <a:rPr dirty="0" sz="1500" spc="-85">
                <a:latin typeface="Arial MT"/>
                <a:cs typeface="Arial MT"/>
              </a:rPr>
              <a:t>u</a:t>
            </a:r>
            <a:r>
              <a:rPr dirty="0" sz="1500" spc="65">
                <a:latin typeface="Arial MT"/>
                <a:cs typeface="Arial MT"/>
              </a:rPr>
              <a:t>e</a:t>
            </a:r>
            <a:r>
              <a:rPr dirty="0" sz="1500" spc="-10">
                <a:latin typeface="Arial MT"/>
                <a:cs typeface="Arial MT"/>
              </a:rPr>
              <a:t>ña</a:t>
            </a:r>
            <a:r>
              <a:rPr dirty="0" sz="1500">
                <a:latin typeface="Arial MT"/>
                <a:cs typeface="Arial MT"/>
              </a:rPr>
              <a:t>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445" y="2777426"/>
            <a:ext cx="236664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5">
                <a:latin typeface="Arial MT"/>
                <a:cs typeface="Arial MT"/>
              </a:rPr>
              <a:t>dimensiones</a:t>
            </a:r>
            <a:r>
              <a:rPr dirty="0" sz="1500" spc="32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30">
                <a:latin typeface="Arial MT"/>
                <a:cs typeface="Arial MT"/>
              </a:rPr>
              <a:t>vigas</a:t>
            </a:r>
            <a:r>
              <a:rPr dirty="0" sz="1500" spc="10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banda.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70240" y="2570162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41.18%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58113" y="1733613"/>
            <a:ext cx="942975" cy="3048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240"/>
              </a:spcBef>
            </a:pPr>
            <a:r>
              <a:rPr dirty="0" sz="1550" spc="25" b="1">
                <a:latin typeface="Arial"/>
                <a:cs typeface="Arial"/>
              </a:rPr>
              <a:t>29.41%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58113" y="914463"/>
            <a:ext cx="942975" cy="2952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215"/>
              </a:spcBef>
            </a:pPr>
            <a:r>
              <a:rPr dirty="0" sz="1550" spc="25" b="1">
                <a:latin typeface="Arial"/>
                <a:cs typeface="Arial"/>
              </a:rPr>
              <a:t>29.41%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49775" y="255809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49775" y="173577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49775" y="91306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3162300"/>
            <a:ext cx="3190875" cy="30765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901565" y="3202622"/>
            <a:ext cx="6813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5175"/>
            <a:ext cx="9039225" cy="3552825"/>
            <a:chOff x="0" y="3305175"/>
            <a:chExt cx="9039225" cy="3552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5892" y="3305175"/>
              <a:ext cx="2740126" cy="26384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85787" y="5548312"/>
              <a:ext cx="3962400" cy="295275"/>
            </a:xfrm>
            <a:custGeom>
              <a:avLst/>
              <a:gdLst/>
              <a:ahLst/>
              <a:cxnLst/>
              <a:rect l="l" t="t" r="r" b="b"/>
              <a:pathLst>
                <a:path w="3962400" h="295275">
                  <a:moveTo>
                    <a:pt x="39624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3962400" y="295275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5787" y="5548312"/>
              <a:ext cx="3962400" cy="295275"/>
            </a:xfrm>
            <a:custGeom>
              <a:avLst/>
              <a:gdLst/>
              <a:ahLst/>
              <a:cxnLst/>
              <a:rect l="l" t="t" r="r" b="b"/>
              <a:pathLst>
                <a:path w="3962400" h="295275">
                  <a:moveTo>
                    <a:pt x="0" y="295275"/>
                  </a:moveTo>
                  <a:lnTo>
                    <a:pt x="3962400" y="295275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5787" y="4729225"/>
              <a:ext cx="1762125" cy="285750"/>
            </a:xfrm>
            <a:custGeom>
              <a:avLst/>
              <a:gdLst/>
              <a:ahLst/>
              <a:cxnLst/>
              <a:rect l="l" t="t" r="r" b="b"/>
              <a:pathLst>
                <a:path w="1762125" h="285750">
                  <a:moveTo>
                    <a:pt x="17621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762125" y="285750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5787" y="4729225"/>
              <a:ext cx="1762125" cy="285750"/>
            </a:xfrm>
            <a:custGeom>
              <a:avLst/>
              <a:gdLst/>
              <a:ahLst/>
              <a:cxnLst/>
              <a:rect l="l" t="t" r="r" b="b"/>
              <a:pathLst>
                <a:path w="1762125" h="285750">
                  <a:moveTo>
                    <a:pt x="0" y="285750"/>
                  </a:moveTo>
                  <a:lnTo>
                    <a:pt x="1762125" y="28575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5787" y="3910076"/>
              <a:ext cx="1762125" cy="285750"/>
            </a:xfrm>
            <a:custGeom>
              <a:avLst/>
              <a:gdLst/>
              <a:ahLst/>
              <a:cxnLst/>
              <a:rect l="l" t="t" r="r" b="b"/>
              <a:pathLst>
                <a:path w="1762125" h="285750">
                  <a:moveTo>
                    <a:pt x="17621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762125" y="285750"/>
                  </a:lnTo>
                  <a:lnTo>
                    <a:pt x="17621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5787" y="3910076"/>
              <a:ext cx="1762125" cy="285750"/>
            </a:xfrm>
            <a:custGeom>
              <a:avLst/>
              <a:gdLst/>
              <a:ahLst/>
              <a:cxnLst/>
              <a:rect l="l" t="t" r="r" b="b"/>
              <a:pathLst>
                <a:path w="1762125" h="285750">
                  <a:moveTo>
                    <a:pt x="0" y="285750"/>
                  </a:moveTo>
                  <a:lnTo>
                    <a:pt x="1762125" y="285750"/>
                  </a:lnTo>
                  <a:lnTo>
                    <a:pt x="17621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5787" y="3643375"/>
              <a:ext cx="0" cy="2457450"/>
            </a:xfrm>
            <a:custGeom>
              <a:avLst/>
              <a:gdLst/>
              <a:ahLst/>
              <a:cxnLst/>
              <a:rect l="l" t="t" r="r" b="b"/>
              <a:pathLst>
                <a:path w="0" h="2457450">
                  <a:moveTo>
                    <a:pt x="0" y="24573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8445" y="212661"/>
            <a:ext cx="354139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2.</a:t>
            </a:r>
            <a:r>
              <a:rPr dirty="0" sz="1800" spc="2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Calidad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del</a:t>
            </a:r>
            <a:r>
              <a:rPr dirty="0" sz="1800" spc="-45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sistema</a:t>
            </a:r>
            <a:r>
              <a:rPr dirty="0" sz="1800" spc="5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resistente</a:t>
            </a:r>
            <a:endParaRPr sz="1800"/>
          </a:p>
        </p:txBody>
      </p:sp>
      <p:sp>
        <p:nvSpPr>
          <p:cNvPr id="12" name="object 12"/>
          <p:cNvSpPr txBox="1"/>
          <p:nvPr/>
        </p:nvSpPr>
        <p:spPr>
          <a:xfrm>
            <a:off x="258445" y="581342"/>
            <a:ext cx="4636135" cy="2315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 b="1">
                <a:latin typeface="Arial"/>
                <a:cs typeface="Arial"/>
              </a:rPr>
              <a:t>Clase</a:t>
            </a:r>
            <a:r>
              <a:rPr dirty="0" sz="1500" spc="-1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A</a:t>
            </a:r>
            <a:endParaRPr sz="15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500" spc="-20">
                <a:latin typeface="Arial MT"/>
                <a:cs typeface="Arial MT"/>
              </a:rPr>
              <a:t>Resistencia</a:t>
            </a:r>
            <a:r>
              <a:rPr dirty="0" sz="1500" spc="17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del</a:t>
            </a:r>
            <a:r>
              <a:rPr dirty="0" sz="150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hormigón</a:t>
            </a:r>
            <a:r>
              <a:rPr dirty="0" sz="1500" spc="250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mayor</a:t>
            </a:r>
            <a:r>
              <a:rPr dirty="0" sz="1500" spc="6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a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24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MPa.</a:t>
            </a:r>
            <a:endParaRPr sz="15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500" spc="-60">
                <a:latin typeface="Arial MT"/>
                <a:cs typeface="Arial MT"/>
              </a:rPr>
              <a:t>No</a:t>
            </a:r>
            <a:r>
              <a:rPr dirty="0" sz="1500" spc="10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se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observan</a:t>
            </a:r>
            <a:r>
              <a:rPr dirty="0" sz="1500" spc="105">
                <a:latin typeface="Arial MT"/>
                <a:cs typeface="Arial MT"/>
              </a:rPr>
              <a:t> </a:t>
            </a:r>
            <a:r>
              <a:rPr dirty="0" sz="1500" spc="-40">
                <a:latin typeface="Arial MT"/>
                <a:cs typeface="Arial MT"/>
              </a:rPr>
              <a:t>zonas</a:t>
            </a:r>
            <a:r>
              <a:rPr dirty="0" sz="1500" spc="17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hormiguero.</a:t>
            </a:r>
            <a:endParaRPr sz="15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500" spc="-60">
                <a:latin typeface="Arial MT"/>
                <a:cs typeface="Arial MT"/>
              </a:rPr>
              <a:t>No</a:t>
            </a:r>
            <a:r>
              <a:rPr dirty="0" sz="1500" spc="10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existe</a:t>
            </a:r>
            <a:r>
              <a:rPr dirty="0" sz="1500" spc="11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la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posibilidad</a:t>
            </a:r>
            <a:r>
              <a:rPr dirty="0" sz="1500" spc="24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tener</a:t>
            </a:r>
            <a:r>
              <a:rPr dirty="0" sz="1500" spc="14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hierros</a:t>
            </a:r>
            <a:r>
              <a:rPr dirty="0" sz="1500" spc="4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con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óxido.</a:t>
            </a:r>
            <a:endParaRPr sz="15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500" spc="-30">
                <a:latin typeface="Arial MT"/>
                <a:cs typeface="Arial MT"/>
              </a:rPr>
              <a:t>Juntas</a:t>
            </a:r>
            <a:r>
              <a:rPr dirty="0" sz="1500" spc="10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construcción</a:t>
            </a:r>
            <a:r>
              <a:rPr dirty="0" sz="1500" spc="17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debidamente</a:t>
            </a:r>
            <a:r>
              <a:rPr dirty="0" sz="1500" spc="23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selladas.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500" spc="-25" b="1">
                <a:latin typeface="Arial"/>
                <a:cs typeface="Arial"/>
              </a:rPr>
              <a:t>Clase</a:t>
            </a:r>
            <a:r>
              <a:rPr dirty="0" sz="1500" spc="60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C</a:t>
            </a:r>
            <a:endParaRPr sz="15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500" spc="-20">
                <a:latin typeface="Arial MT"/>
                <a:cs typeface="Arial MT"/>
              </a:rPr>
              <a:t>Resistencia</a:t>
            </a:r>
            <a:r>
              <a:rPr dirty="0" sz="1500" spc="18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del</a:t>
            </a:r>
            <a:r>
              <a:rPr dirty="0" sz="150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hormigón</a:t>
            </a:r>
            <a:r>
              <a:rPr dirty="0" sz="1500" spc="250">
                <a:latin typeface="Arial MT"/>
                <a:cs typeface="Arial MT"/>
              </a:rPr>
              <a:t> </a:t>
            </a:r>
            <a:r>
              <a:rPr dirty="0" sz="1500" spc="-35">
                <a:latin typeface="Arial MT"/>
                <a:cs typeface="Arial MT"/>
              </a:rPr>
              <a:t>menor</a:t>
            </a:r>
            <a:r>
              <a:rPr dirty="0" sz="1500" spc="14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a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18</a:t>
            </a:r>
            <a:r>
              <a:rPr dirty="0" sz="1500" spc="-5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MPa.</a:t>
            </a:r>
            <a:endParaRPr sz="15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500" spc="-20">
                <a:latin typeface="Arial MT"/>
                <a:cs typeface="Arial MT"/>
              </a:rPr>
              <a:t>Existen</a:t>
            </a:r>
            <a:r>
              <a:rPr dirty="0" sz="1500" spc="95">
                <a:latin typeface="Arial MT"/>
                <a:cs typeface="Arial MT"/>
              </a:rPr>
              <a:t> </a:t>
            </a:r>
            <a:r>
              <a:rPr dirty="0" sz="1500" spc="-40">
                <a:latin typeface="Arial MT"/>
                <a:cs typeface="Arial MT"/>
              </a:rPr>
              <a:t>zonas</a:t>
            </a:r>
            <a:r>
              <a:rPr dirty="0" sz="1500" spc="18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hormiguero.</a:t>
            </a:r>
            <a:endParaRPr sz="15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500" spc="-10">
                <a:latin typeface="Arial MT"/>
                <a:cs typeface="Arial MT"/>
              </a:rPr>
              <a:t>La</a:t>
            </a:r>
            <a:r>
              <a:rPr dirty="0" sz="1500" spc="3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armadura</a:t>
            </a:r>
            <a:r>
              <a:rPr dirty="0" sz="1500" spc="110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probablemente</a:t>
            </a:r>
            <a:r>
              <a:rPr dirty="0" sz="1500" spc="16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se</a:t>
            </a:r>
            <a:r>
              <a:rPr dirty="0" sz="1500" spc="35">
                <a:latin typeface="Arial MT"/>
                <a:cs typeface="Arial MT"/>
              </a:rPr>
              <a:t> </a:t>
            </a:r>
            <a:r>
              <a:rPr dirty="0" sz="1500" spc="-30">
                <a:latin typeface="Arial MT"/>
                <a:cs typeface="Arial MT"/>
              </a:rPr>
              <a:t>encuentre</a:t>
            </a:r>
            <a:r>
              <a:rPr dirty="0" sz="1500" spc="26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oxidada.</a:t>
            </a:r>
            <a:endParaRPr sz="15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500" spc="-20">
                <a:latin typeface="Arial MT"/>
                <a:cs typeface="Arial MT"/>
              </a:rPr>
              <a:t>Existen</a:t>
            </a:r>
            <a:r>
              <a:rPr dirty="0" sz="1500" spc="10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varillas</a:t>
            </a:r>
            <a:r>
              <a:rPr dirty="0" sz="1500" spc="19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acero</a:t>
            </a:r>
            <a:r>
              <a:rPr dirty="0" sz="1500" spc="3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visibles.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610" y="647700"/>
            <a:ext cx="2428655" cy="24765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496434" y="5575300"/>
            <a:ext cx="7048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52.94%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675" y="4724463"/>
            <a:ext cx="2200275" cy="2952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250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52675" y="3905313"/>
            <a:ext cx="2200275" cy="29527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225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9554" y="5550534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554" y="472789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554" y="390556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22566" y="3330892"/>
            <a:ext cx="6800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29350"/>
            <a:ext cx="7886700" cy="628650"/>
            <a:chOff x="0" y="6229350"/>
            <a:chExt cx="7886700" cy="62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305550"/>
              <a:ext cx="7886700" cy="552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8574" y="6296025"/>
              <a:ext cx="6657975" cy="0"/>
            </a:xfrm>
            <a:custGeom>
              <a:avLst/>
              <a:gdLst/>
              <a:ahLst/>
              <a:cxnLst/>
              <a:rect l="l" t="t" r="r" b="b"/>
              <a:pathLst>
                <a:path w="6657975" h="0">
                  <a:moveTo>
                    <a:pt x="0" y="0"/>
                  </a:moveTo>
                  <a:lnTo>
                    <a:pt x="665797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8574" y="6248400"/>
              <a:ext cx="6657975" cy="0"/>
            </a:xfrm>
            <a:custGeom>
              <a:avLst/>
              <a:gdLst/>
              <a:ahLst/>
              <a:cxnLst/>
              <a:rect l="l" t="t" r="r" b="b"/>
              <a:pathLst>
                <a:path w="6657975" h="0">
                  <a:moveTo>
                    <a:pt x="0" y="0"/>
                  </a:moveTo>
                  <a:lnTo>
                    <a:pt x="6657975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657975" y="5953125"/>
            <a:ext cx="2447925" cy="790575"/>
            <a:chOff x="6657975" y="5953125"/>
            <a:chExt cx="2447925" cy="7905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4175" y="5953125"/>
              <a:ext cx="230505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7975" y="5953125"/>
              <a:ext cx="2371725" cy="7143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175" y="6019800"/>
              <a:ext cx="2371725" cy="72389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8858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75" y="3686175"/>
            <a:ext cx="1485900" cy="77152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486025" y="4267200"/>
            <a:ext cx="6657975" cy="771525"/>
          </a:xfrm>
          <a:custGeom>
            <a:avLst/>
            <a:gdLst/>
            <a:ahLst/>
            <a:cxnLst/>
            <a:rect l="l" t="t" r="r" b="b"/>
            <a:pathLst>
              <a:path w="6657975" h="771525">
                <a:moveTo>
                  <a:pt x="6657975" y="0"/>
                </a:moveTo>
                <a:lnTo>
                  <a:pt x="0" y="0"/>
                </a:lnTo>
                <a:lnTo>
                  <a:pt x="0" y="771525"/>
                </a:lnTo>
                <a:lnTo>
                  <a:pt x="6657975" y="771525"/>
                </a:lnTo>
                <a:lnTo>
                  <a:pt x="6657975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75" y="2790825"/>
            <a:ext cx="1485900" cy="77152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4775" y="1905000"/>
            <a:ext cx="9039225" cy="2238375"/>
            <a:chOff x="104775" y="1905000"/>
            <a:chExt cx="9039225" cy="223837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775" y="1905000"/>
              <a:ext cx="1485900" cy="7620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0675" y="2486025"/>
              <a:ext cx="7553325" cy="165735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4775" y="0"/>
            <a:ext cx="9039225" cy="3257550"/>
            <a:chOff x="104775" y="0"/>
            <a:chExt cx="9039225" cy="325755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775" y="1009650"/>
              <a:ext cx="1485900" cy="77152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675" y="1590675"/>
              <a:ext cx="7553325" cy="16668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675" y="704850"/>
              <a:ext cx="7553325" cy="165735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675" y="114300"/>
              <a:ext cx="895350" cy="135255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86475" y="0"/>
              <a:ext cx="2700401" cy="795274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6313551" y="83756"/>
            <a:ext cx="2223135" cy="4489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105"/>
              <a:t>C</a:t>
            </a:r>
            <a:r>
              <a:rPr dirty="0" sz="2750" spc="105"/>
              <a:t>O</a:t>
            </a:r>
            <a:r>
              <a:rPr dirty="0" sz="2750" spc="105"/>
              <a:t>N</a:t>
            </a:r>
            <a:r>
              <a:rPr dirty="0" sz="2750" spc="114"/>
              <a:t>T</a:t>
            </a:r>
            <a:r>
              <a:rPr dirty="0" sz="2750" spc="105"/>
              <a:t>E</a:t>
            </a:r>
            <a:r>
              <a:rPr dirty="0" sz="2750" spc="105"/>
              <a:t>N</a:t>
            </a:r>
            <a:r>
              <a:rPr dirty="0" sz="2750" spc="-20"/>
              <a:t>I</a:t>
            </a:r>
            <a:r>
              <a:rPr dirty="0" sz="2750" spc="105"/>
              <a:t>D</a:t>
            </a:r>
            <a:r>
              <a:rPr dirty="0" sz="2750" spc="20"/>
              <a:t>O</a:t>
            </a:r>
            <a:endParaRPr sz="2750"/>
          </a:p>
        </p:txBody>
      </p:sp>
      <p:sp>
        <p:nvSpPr>
          <p:cNvPr id="24" name="object 24"/>
          <p:cNvSpPr txBox="1"/>
          <p:nvPr/>
        </p:nvSpPr>
        <p:spPr>
          <a:xfrm>
            <a:off x="2606420" y="941006"/>
            <a:ext cx="191643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latin typeface="Arial MT"/>
                <a:cs typeface="Arial MT"/>
              </a:rPr>
              <a:t>Contenidos</a:t>
            </a:r>
            <a:r>
              <a:rPr dirty="0" sz="1500" spc="21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Generales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6857" y="352107"/>
            <a:ext cx="10712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Capítulo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6857" y="1243266"/>
            <a:ext cx="11372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Capítulo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6857" y="2134552"/>
            <a:ext cx="12039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Capítulo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III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4775" y="3381375"/>
            <a:ext cx="9039225" cy="25527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56857" y="3025457"/>
            <a:ext cx="12261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Capítulo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IV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857" y="3916616"/>
            <a:ext cx="11601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Capítulo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6857" y="4807902"/>
            <a:ext cx="12242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Capítulo</a:t>
            </a:r>
            <a:r>
              <a:rPr dirty="0" sz="1800" spc="-10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VI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06420" y="1826323"/>
            <a:ext cx="1955164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0">
                <a:latin typeface="Arial MT"/>
                <a:cs typeface="Arial MT"/>
              </a:rPr>
              <a:t>Fundamentos</a:t>
            </a:r>
            <a:r>
              <a:rPr dirty="0" sz="1500" spc="290">
                <a:latin typeface="Arial MT"/>
                <a:cs typeface="Arial MT"/>
              </a:rPr>
              <a:t> </a:t>
            </a:r>
            <a:r>
              <a:rPr dirty="0" sz="1500" spc="-30">
                <a:latin typeface="Arial MT"/>
                <a:cs typeface="Arial MT"/>
              </a:rPr>
              <a:t>Teóricos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543296" y="2609278"/>
            <a:ext cx="35248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Arial MT"/>
                <a:cs typeface="Arial MT"/>
              </a:rPr>
              <a:t>estructural</a:t>
            </a:r>
            <a:r>
              <a:rPr dirty="0" sz="1500" spc="53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ante</a:t>
            </a:r>
            <a:r>
              <a:rPr dirty="0" sz="1500" spc="55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sismos</a:t>
            </a:r>
            <a:r>
              <a:rPr dirty="0" sz="1500" spc="55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555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tsunamis</a:t>
            </a:r>
            <a:r>
              <a:rPr dirty="0" sz="1500" spc="56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06420" y="2609278"/>
            <a:ext cx="288671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 MT"/>
                <a:cs typeface="Arial MT"/>
              </a:rPr>
              <a:t>Evaluación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la</a:t>
            </a:r>
            <a:r>
              <a:rPr dirty="0" sz="1500" spc="380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vulnerabilidad </a:t>
            </a:r>
            <a:r>
              <a:rPr dirty="0" sz="1500" spc="-40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edificaciones</a:t>
            </a:r>
            <a:r>
              <a:rPr dirty="0" sz="1500" spc="16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existentes</a:t>
            </a:r>
            <a:r>
              <a:rPr dirty="0" sz="1500" spc="18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en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Manta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6420" y="3385248"/>
            <a:ext cx="6423660" cy="712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Arial MT"/>
                <a:cs typeface="Arial MT"/>
              </a:rPr>
              <a:t>Propuesta </a:t>
            </a:r>
            <a:r>
              <a:rPr dirty="0" sz="1500" spc="-5">
                <a:latin typeface="Arial MT"/>
                <a:cs typeface="Arial MT"/>
              </a:rPr>
              <a:t>de </a:t>
            </a:r>
            <a:r>
              <a:rPr dirty="0" sz="1500">
                <a:latin typeface="Arial MT"/>
                <a:cs typeface="Arial MT"/>
              </a:rPr>
              <a:t>adaptaciones </a:t>
            </a:r>
            <a:r>
              <a:rPr dirty="0" sz="1500" spc="-10">
                <a:latin typeface="Arial MT"/>
                <a:cs typeface="Arial MT"/>
              </a:rPr>
              <a:t>que </a:t>
            </a:r>
            <a:r>
              <a:rPr dirty="0" sz="1500" spc="5">
                <a:latin typeface="Arial MT"/>
                <a:cs typeface="Arial MT"/>
              </a:rPr>
              <a:t>permitan </a:t>
            </a:r>
            <a:r>
              <a:rPr dirty="0" sz="1500">
                <a:latin typeface="Arial MT"/>
                <a:cs typeface="Arial MT"/>
              </a:rPr>
              <a:t>a </a:t>
            </a:r>
            <a:r>
              <a:rPr dirty="0" sz="1500" spc="-20">
                <a:latin typeface="Arial MT"/>
                <a:cs typeface="Arial MT"/>
              </a:rPr>
              <a:t>la </a:t>
            </a:r>
            <a:r>
              <a:rPr dirty="0" sz="1500" spc="5">
                <a:latin typeface="Arial MT"/>
                <a:cs typeface="Arial MT"/>
              </a:rPr>
              <a:t>población </a:t>
            </a:r>
            <a:r>
              <a:rPr dirty="0" sz="1500" spc="-35">
                <a:latin typeface="Arial MT"/>
                <a:cs typeface="Arial MT"/>
              </a:rPr>
              <a:t>una </a:t>
            </a:r>
            <a:r>
              <a:rPr dirty="0" sz="1500">
                <a:latin typeface="Arial MT"/>
                <a:cs typeface="Arial MT"/>
              </a:rPr>
              <a:t>evacuación 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vertical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ante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tsunamis</a:t>
            </a:r>
            <a:r>
              <a:rPr dirty="0" sz="1500" spc="-10">
                <a:latin typeface="Arial MT"/>
                <a:cs typeface="Arial MT"/>
              </a:rPr>
              <a:t> </a:t>
            </a:r>
            <a:r>
              <a:rPr dirty="0" sz="1500" spc="30">
                <a:latin typeface="Arial MT"/>
                <a:cs typeface="Arial MT"/>
              </a:rPr>
              <a:t>en </a:t>
            </a:r>
            <a:r>
              <a:rPr dirty="0" sz="1500" spc="-20">
                <a:latin typeface="Arial MT"/>
                <a:cs typeface="Arial MT"/>
              </a:rPr>
              <a:t>las</a:t>
            </a:r>
            <a:r>
              <a:rPr dirty="0" sz="1500" spc="-1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edificaciones</a:t>
            </a:r>
            <a:r>
              <a:rPr dirty="0" sz="1500" spc="-5">
                <a:latin typeface="Arial MT"/>
                <a:cs typeface="Arial MT"/>
              </a:rPr>
              <a:t> evaluadas</a:t>
            </a:r>
            <a:r>
              <a:rPr dirty="0" sz="1500" spc="405">
                <a:latin typeface="Arial MT"/>
                <a:cs typeface="Arial MT"/>
              </a:rPr>
              <a:t> </a:t>
            </a:r>
            <a:r>
              <a:rPr dirty="0" sz="1500" spc="30">
                <a:latin typeface="Arial MT"/>
                <a:cs typeface="Arial MT"/>
              </a:rPr>
              <a:t>en </a:t>
            </a:r>
            <a:r>
              <a:rPr dirty="0" sz="1500" spc="-20">
                <a:latin typeface="Arial MT"/>
                <a:cs typeface="Arial MT"/>
              </a:rPr>
              <a:t>la</a:t>
            </a:r>
            <a:r>
              <a:rPr dirty="0" sz="1500" spc="37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ciudad</a:t>
            </a:r>
            <a:r>
              <a:rPr dirty="0" sz="1500" spc="409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 </a:t>
            </a:r>
            <a:r>
              <a:rPr dirty="0" sz="1500" spc="-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Manta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06420" y="4275518"/>
            <a:ext cx="6477000" cy="6724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100600"/>
              </a:lnSpc>
              <a:spcBef>
                <a:spcPts val="114"/>
              </a:spcBef>
            </a:pPr>
            <a:r>
              <a:rPr dirty="0" sz="1400" spc="15">
                <a:latin typeface="Arial MT"/>
                <a:cs typeface="Arial MT"/>
              </a:rPr>
              <a:t>Guía </a:t>
            </a:r>
            <a:r>
              <a:rPr dirty="0" sz="1400">
                <a:latin typeface="Arial MT"/>
                <a:cs typeface="Arial MT"/>
              </a:rPr>
              <a:t>metodológica para la </a:t>
            </a:r>
            <a:r>
              <a:rPr dirty="0" sz="1400" spc="5">
                <a:latin typeface="Arial MT"/>
                <a:cs typeface="Arial MT"/>
              </a:rPr>
              <a:t>Norma </a:t>
            </a:r>
            <a:r>
              <a:rPr dirty="0" sz="1400" spc="-5">
                <a:latin typeface="Arial MT"/>
                <a:cs typeface="Arial MT"/>
              </a:rPr>
              <a:t>Ecuatoriana </a:t>
            </a:r>
            <a:r>
              <a:rPr dirty="0" sz="1400" spc="30">
                <a:latin typeface="Arial MT"/>
                <a:cs typeface="Arial MT"/>
              </a:rPr>
              <a:t>de </a:t>
            </a:r>
            <a:r>
              <a:rPr dirty="0" sz="1400">
                <a:latin typeface="Arial MT"/>
                <a:cs typeface="Arial MT"/>
              </a:rPr>
              <a:t>la </a:t>
            </a:r>
            <a:r>
              <a:rPr dirty="0" sz="1400" spc="5">
                <a:latin typeface="Arial MT"/>
                <a:cs typeface="Arial MT"/>
              </a:rPr>
              <a:t>Construcción </a:t>
            </a:r>
            <a:r>
              <a:rPr dirty="0" sz="1400" spc="10">
                <a:latin typeface="Arial MT"/>
                <a:cs typeface="Arial MT"/>
              </a:rPr>
              <a:t>sobre </a:t>
            </a:r>
            <a:r>
              <a:rPr dirty="0" sz="1400">
                <a:latin typeface="Arial MT"/>
                <a:cs typeface="Arial MT"/>
              </a:rPr>
              <a:t>peligro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ante </a:t>
            </a:r>
            <a:r>
              <a:rPr dirty="0" sz="1400" spc="-5">
                <a:latin typeface="Arial MT"/>
                <a:cs typeface="Arial MT"/>
              </a:rPr>
              <a:t>tsunamis </a:t>
            </a:r>
            <a:r>
              <a:rPr dirty="0" sz="1400" spc="10">
                <a:latin typeface="Arial MT"/>
                <a:cs typeface="Arial MT"/>
              </a:rPr>
              <a:t>y </a:t>
            </a:r>
            <a:r>
              <a:rPr dirty="0" sz="1400">
                <a:latin typeface="Arial MT"/>
                <a:cs typeface="Arial MT"/>
              </a:rPr>
              <a:t>diseño </a:t>
            </a:r>
            <a:r>
              <a:rPr dirty="0" sz="1400" spc="-10">
                <a:latin typeface="Arial MT"/>
                <a:cs typeface="Arial MT"/>
              </a:rPr>
              <a:t>de estructuras </a:t>
            </a:r>
            <a:r>
              <a:rPr dirty="0" sz="1400">
                <a:latin typeface="Arial MT"/>
                <a:cs typeface="Arial MT"/>
              </a:rPr>
              <a:t>para </a:t>
            </a:r>
            <a:r>
              <a:rPr dirty="0" sz="1400" spc="-5">
                <a:latin typeface="Arial MT"/>
                <a:cs typeface="Arial MT"/>
              </a:rPr>
              <a:t>evacuación vertical tomando </a:t>
            </a:r>
            <a:r>
              <a:rPr dirty="0" sz="1400" spc="15">
                <a:latin typeface="Arial MT"/>
                <a:cs typeface="Arial MT"/>
              </a:rPr>
              <a:t>como 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base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guía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estadounidense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FEMA</a:t>
            </a:r>
            <a:r>
              <a:rPr dirty="0" sz="1400" spc="-210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P-646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de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agosto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2019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606420" y="5400992"/>
            <a:ext cx="292100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35">
                <a:latin typeface="Arial MT"/>
                <a:cs typeface="Arial MT"/>
              </a:rPr>
              <a:t>Conclusiones</a:t>
            </a:r>
            <a:r>
              <a:rPr dirty="0" sz="1500" spc="38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Recomendaciones</a:t>
            </a:r>
            <a:endParaRPr sz="1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27" y="139636"/>
            <a:ext cx="312420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3.</a:t>
            </a:r>
            <a:r>
              <a:rPr dirty="0" sz="1800" spc="2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Resistencia</a:t>
            </a:r>
            <a:r>
              <a:rPr dirty="0" sz="1800" spc="5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Convencional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21602" y="613600"/>
            <a:ext cx="8712835" cy="616585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z="1500" spc="-20" b="1">
                <a:latin typeface="Arial"/>
                <a:cs typeface="Arial"/>
              </a:rPr>
              <a:t>Evaluación</a:t>
            </a:r>
            <a:r>
              <a:rPr dirty="0" sz="1500" spc="14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de</a:t>
            </a:r>
            <a:r>
              <a:rPr dirty="0" sz="1500" spc="15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la</a:t>
            </a:r>
            <a:r>
              <a:rPr dirty="0" sz="1500" spc="15" b="1">
                <a:latin typeface="Arial"/>
                <a:cs typeface="Arial"/>
              </a:rPr>
              <a:t> </a:t>
            </a:r>
            <a:r>
              <a:rPr dirty="0" sz="1500" spc="-15" b="1">
                <a:latin typeface="Arial"/>
                <a:cs typeface="Arial"/>
              </a:rPr>
              <a:t>relación</a:t>
            </a:r>
            <a:r>
              <a:rPr dirty="0" sz="1500" spc="70" b="1">
                <a:latin typeface="Arial"/>
                <a:cs typeface="Arial"/>
              </a:rPr>
              <a:t> </a:t>
            </a:r>
            <a:r>
              <a:rPr dirty="0" sz="1500" spc="-25" b="1">
                <a:latin typeface="Arial"/>
                <a:cs typeface="Arial"/>
              </a:rPr>
              <a:t>H/T.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500" spc="-5">
                <a:latin typeface="Arial MT"/>
                <a:cs typeface="Arial MT"/>
              </a:rPr>
              <a:t>Para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el</a:t>
            </a:r>
            <a:r>
              <a:rPr dirty="0" sz="1500" spc="5">
                <a:latin typeface="Arial MT"/>
                <a:cs typeface="Arial MT"/>
              </a:rPr>
              <a:t> efecto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se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trabajó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en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 spc="-20">
                <a:latin typeface="Arial MT"/>
                <a:cs typeface="Arial MT"/>
              </a:rPr>
              <a:t>las</a:t>
            </a:r>
            <a:r>
              <a:rPr dirty="0" sz="1500" spc="3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estructuras</a:t>
            </a:r>
            <a:r>
              <a:rPr dirty="0" sz="1500" spc="12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regulares</a:t>
            </a:r>
            <a:r>
              <a:rPr dirty="0" sz="1500" spc="10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con</a:t>
            </a:r>
            <a:r>
              <a:rPr dirty="0" sz="1500" spc="30">
                <a:latin typeface="Arial MT"/>
                <a:cs typeface="Arial MT"/>
              </a:rPr>
              <a:t> </a:t>
            </a:r>
            <a:r>
              <a:rPr dirty="0" sz="1500" spc="-45">
                <a:latin typeface="Arial MT"/>
                <a:cs typeface="Arial MT"/>
              </a:rPr>
              <a:t>un</a:t>
            </a:r>
            <a:r>
              <a:rPr dirty="0" sz="1500" spc="100">
                <a:latin typeface="Arial MT"/>
                <a:cs typeface="Arial MT"/>
              </a:rPr>
              <a:t> </a:t>
            </a:r>
            <a:r>
              <a:rPr dirty="0" sz="1500" spc="-25">
                <a:latin typeface="Arial MT"/>
                <a:cs typeface="Arial MT"/>
              </a:rPr>
              <a:t>modelo</a:t>
            </a:r>
            <a:r>
              <a:rPr dirty="0" sz="1500" spc="10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de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 spc="-45">
                <a:latin typeface="Arial MT"/>
                <a:cs typeface="Arial MT"/>
              </a:rPr>
              <a:t>un</a:t>
            </a:r>
            <a:r>
              <a:rPr dirty="0" sz="1500" spc="100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grado</a:t>
            </a:r>
            <a:r>
              <a:rPr dirty="0" sz="1500" spc="3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de</a:t>
            </a:r>
            <a:r>
              <a:rPr dirty="0" sz="1500" spc="-5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libertad</a:t>
            </a:r>
            <a:r>
              <a:rPr dirty="0" sz="1500" spc="11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por </a:t>
            </a:r>
            <a:r>
              <a:rPr dirty="0" sz="1500" spc="-20">
                <a:latin typeface="Arial MT"/>
                <a:cs typeface="Arial MT"/>
              </a:rPr>
              <a:t>planta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3393" y="1383820"/>
            <a:ext cx="6338586" cy="53771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" y="2524125"/>
            <a:ext cx="3057525" cy="32194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29188" y="2814701"/>
            <a:ext cx="3200400" cy="2619375"/>
            <a:chOff x="4429188" y="2814701"/>
            <a:chExt cx="3200400" cy="2619375"/>
          </a:xfrm>
        </p:grpSpPr>
        <p:sp>
          <p:nvSpPr>
            <p:cNvPr id="7" name="object 7"/>
            <p:cNvSpPr/>
            <p:nvPr/>
          </p:nvSpPr>
          <p:spPr>
            <a:xfrm>
              <a:off x="4433951" y="4843526"/>
              <a:ext cx="981075" cy="304800"/>
            </a:xfrm>
            <a:custGeom>
              <a:avLst/>
              <a:gdLst/>
              <a:ahLst/>
              <a:cxnLst/>
              <a:rect l="l" t="t" r="r" b="b"/>
              <a:pathLst>
                <a:path w="981075" h="304800">
                  <a:moveTo>
                    <a:pt x="98107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981075" y="304800"/>
                  </a:lnTo>
                  <a:lnTo>
                    <a:pt x="9810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433951" y="4843526"/>
              <a:ext cx="981075" cy="304800"/>
            </a:xfrm>
            <a:custGeom>
              <a:avLst/>
              <a:gdLst/>
              <a:ahLst/>
              <a:cxnLst/>
              <a:rect l="l" t="t" r="r" b="b"/>
              <a:pathLst>
                <a:path w="981075" h="304800">
                  <a:moveTo>
                    <a:pt x="0" y="304800"/>
                  </a:moveTo>
                  <a:lnTo>
                    <a:pt x="981075" y="304800"/>
                  </a:lnTo>
                  <a:lnTo>
                    <a:pt x="98107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33951" y="3967226"/>
              <a:ext cx="3190875" cy="314325"/>
            </a:xfrm>
            <a:custGeom>
              <a:avLst/>
              <a:gdLst/>
              <a:ahLst/>
              <a:cxnLst/>
              <a:rect l="l" t="t" r="r" b="b"/>
              <a:pathLst>
                <a:path w="3190875" h="314325">
                  <a:moveTo>
                    <a:pt x="3190875" y="0"/>
                  </a:moveTo>
                  <a:lnTo>
                    <a:pt x="0" y="0"/>
                  </a:lnTo>
                  <a:lnTo>
                    <a:pt x="0" y="314325"/>
                  </a:lnTo>
                  <a:lnTo>
                    <a:pt x="3190875" y="314325"/>
                  </a:lnTo>
                  <a:lnTo>
                    <a:pt x="31908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33951" y="3967226"/>
              <a:ext cx="3190875" cy="314325"/>
            </a:xfrm>
            <a:custGeom>
              <a:avLst/>
              <a:gdLst/>
              <a:ahLst/>
              <a:cxnLst/>
              <a:rect l="l" t="t" r="r" b="b"/>
              <a:pathLst>
                <a:path w="3190875" h="314325">
                  <a:moveTo>
                    <a:pt x="0" y="314325"/>
                  </a:moveTo>
                  <a:lnTo>
                    <a:pt x="3190875" y="314325"/>
                  </a:lnTo>
                  <a:lnTo>
                    <a:pt x="3190875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433951" y="2814701"/>
              <a:ext cx="0" cy="2619375"/>
            </a:xfrm>
            <a:custGeom>
              <a:avLst/>
              <a:gdLst/>
              <a:ahLst/>
              <a:cxnLst/>
              <a:rect l="l" t="t" r="r" b="b"/>
              <a:pathLst>
                <a:path w="0" h="2619375">
                  <a:moveTo>
                    <a:pt x="0" y="26193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493639" y="486441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4835" y="3988752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76.47%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1675" y="3112706"/>
            <a:ext cx="6032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0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00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6545" y="4852670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6545" y="397630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06545" y="310064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1986" y="5780404"/>
            <a:ext cx="111569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"/>
                <a:cs typeface="Arial"/>
              </a:rPr>
              <a:t>E</a:t>
            </a:r>
            <a:r>
              <a:rPr dirty="0" sz="1400" spc="40" b="1">
                <a:latin typeface="Arial"/>
                <a:cs typeface="Arial"/>
              </a:rPr>
              <a:t>d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-25" b="1">
                <a:latin typeface="Arial"/>
                <a:cs typeface="Arial"/>
              </a:rPr>
              <a:t>f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45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15" b="1">
                <a:latin typeface="Arial"/>
                <a:cs typeface="Arial"/>
              </a:rPr>
              <a:t>o</a:t>
            </a:r>
            <a:r>
              <a:rPr dirty="0" sz="1400" spc="-1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40" b="1">
                <a:latin typeface="Arial"/>
                <a:cs typeface="Arial"/>
              </a:rPr>
              <a:t>b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40" b="1">
                <a:latin typeface="Arial"/>
                <a:cs typeface="Arial"/>
              </a:rPr>
              <a:t>z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8139" y="2221547"/>
            <a:ext cx="6800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27" y="139636"/>
            <a:ext cx="4021454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4.</a:t>
            </a:r>
            <a:r>
              <a:rPr dirty="0" sz="1800" spc="40">
                <a:solidFill>
                  <a:srgbClr val="000000"/>
                </a:solidFill>
              </a:rPr>
              <a:t> </a:t>
            </a:r>
            <a:r>
              <a:rPr dirty="0" sz="1800" spc="5">
                <a:solidFill>
                  <a:srgbClr val="000000"/>
                </a:solidFill>
              </a:rPr>
              <a:t>Posición</a:t>
            </a:r>
            <a:r>
              <a:rPr dirty="0" sz="1800" spc="-11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5">
                <a:solidFill>
                  <a:srgbClr val="000000"/>
                </a:solidFill>
              </a:rPr>
              <a:t> </a:t>
            </a:r>
            <a:r>
              <a:rPr dirty="0" sz="1800" spc="5">
                <a:solidFill>
                  <a:srgbClr val="000000"/>
                </a:solidFill>
              </a:rPr>
              <a:t>edificio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y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cimentación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58445" y="628967"/>
            <a:ext cx="4408805" cy="25355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3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P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-10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50">
                <a:latin typeface="Arial MT"/>
                <a:cs typeface="Arial MT"/>
              </a:rPr>
              <a:t>“</a:t>
            </a:r>
            <a:r>
              <a:rPr dirty="0" sz="1400" spc="30">
                <a:latin typeface="Arial MT"/>
                <a:cs typeface="Arial MT"/>
              </a:rPr>
              <a:t>C</a:t>
            </a:r>
            <a:r>
              <a:rPr dirty="0" sz="1400" spc="55">
                <a:latin typeface="Arial MT"/>
                <a:cs typeface="Arial MT"/>
              </a:rPr>
              <a:t>”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775"/>
              </a:lnSpc>
              <a:spcBef>
                <a:spcPts val="4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10">
                <a:latin typeface="Arial MT"/>
                <a:cs typeface="Arial MT"/>
              </a:rPr>
              <a:t>Suelo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horizontal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con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un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declive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&lt;</a:t>
            </a:r>
            <a:r>
              <a:rPr dirty="0" sz="1550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al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15%.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595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3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P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-11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50">
                <a:latin typeface="Arial MT"/>
                <a:cs typeface="Arial MT"/>
              </a:rPr>
              <a:t>“</a:t>
            </a:r>
            <a:r>
              <a:rPr dirty="0" sz="1400" spc="30">
                <a:latin typeface="Arial MT"/>
                <a:cs typeface="Arial MT"/>
              </a:rPr>
              <a:t>D</a:t>
            </a:r>
            <a:r>
              <a:rPr dirty="0" sz="1400" spc="50">
                <a:latin typeface="Arial MT"/>
                <a:cs typeface="Arial MT"/>
              </a:rPr>
              <a:t>”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70"/>
              </a:lnSpc>
              <a:spcBef>
                <a:spcPts val="4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S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h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z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de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15">
                <a:latin typeface="Arial MT"/>
                <a:cs typeface="Arial MT"/>
              </a:rPr>
              <a:t>li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00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&lt;</a:t>
            </a:r>
            <a:r>
              <a:rPr dirty="0" sz="155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15</a:t>
            </a:r>
            <a:r>
              <a:rPr dirty="0" sz="1400" spc="25">
                <a:latin typeface="Arial MT"/>
                <a:cs typeface="Arial MT"/>
              </a:rPr>
              <a:t>%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490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0" b="1">
                <a:latin typeface="Arial"/>
                <a:cs typeface="Arial"/>
              </a:rPr>
              <a:t>as</a:t>
            </a:r>
            <a:r>
              <a:rPr dirty="0" sz="1400" spc="10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ts val="1650"/>
              </a:lnSpc>
              <a:spcBef>
                <a:spcPts val="43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P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-10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50">
                <a:latin typeface="Arial MT"/>
                <a:cs typeface="Arial MT"/>
              </a:rPr>
              <a:t>“</a:t>
            </a:r>
            <a:r>
              <a:rPr dirty="0" sz="1400" spc="30">
                <a:latin typeface="Arial MT"/>
                <a:cs typeface="Arial MT"/>
              </a:rPr>
              <a:t>C</a:t>
            </a:r>
            <a:r>
              <a:rPr dirty="0" sz="1400" spc="5">
                <a:latin typeface="Arial MT"/>
                <a:cs typeface="Arial MT"/>
              </a:rPr>
              <a:t>”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1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rr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10">
                <a:latin typeface="Arial MT"/>
                <a:cs typeface="Arial MT"/>
              </a:rPr>
              <a:t>n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5">
                <a:latin typeface="Arial MT"/>
                <a:cs typeface="Arial MT"/>
              </a:rPr>
              <a:t>e  </a:t>
            </a:r>
            <a:r>
              <a:rPr dirty="0" sz="1400">
                <a:latin typeface="Arial MT"/>
                <a:cs typeface="Arial MT"/>
              </a:rPr>
              <a:t>mayor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al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30%.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P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-10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50">
                <a:latin typeface="Arial MT"/>
                <a:cs typeface="Arial MT"/>
              </a:rPr>
              <a:t>“</a:t>
            </a:r>
            <a:r>
              <a:rPr dirty="0" sz="1400" spc="30">
                <a:latin typeface="Arial MT"/>
                <a:cs typeface="Arial MT"/>
              </a:rPr>
              <a:t>D</a:t>
            </a:r>
            <a:r>
              <a:rPr dirty="0" sz="1400" spc="5">
                <a:latin typeface="Arial MT"/>
                <a:cs typeface="Arial MT"/>
              </a:rPr>
              <a:t>”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-30">
                <a:latin typeface="Arial MT"/>
                <a:cs typeface="Arial MT"/>
              </a:rPr>
              <a:t>y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  <a:p>
            <a:pPr marL="298450">
              <a:lnSpc>
                <a:spcPts val="1664"/>
              </a:lnSpc>
            </a:pPr>
            <a:r>
              <a:rPr dirty="0" sz="1400" spc="30">
                <a:latin typeface="Arial MT"/>
                <a:cs typeface="Arial MT"/>
              </a:rPr>
              <a:t>15%.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72075" y="695325"/>
            <a:ext cx="3650615" cy="4333875"/>
            <a:chOff x="5172075" y="695325"/>
            <a:chExt cx="3650615" cy="43338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2441" y="695325"/>
              <a:ext cx="3649906" cy="43336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075" y="2943225"/>
              <a:ext cx="1343025" cy="16383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04825" y="3348101"/>
            <a:ext cx="4000500" cy="2533650"/>
            <a:chOff x="504825" y="3348101"/>
            <a:chExt cx="4000500" cy="2533650"/>
          </a:xfrm>
        </p:grpSpPr>
        <p:sp>
          <p:nvSpPr>
            <p:cNvPr id="8" name="object 8"/>
            <p:cNvSpPr/>
            <p:nvPr/>
          </p:nvSpPr>
          <p:spPr>
            <a:xfrm>
              <a:off x="509587" y="5310187"/>
              <a:ext cx="1000125" cy="304800"/>
            </a:xfrm>
            <a:custGeom>
              <a:avLst/>
              <a:gdLst/>
              <a:ahLst/>
              <a:cxnLst/>
              <a:rect l="l" t="t" r="r" b="b"/>
              <a:pathLst>
                <a:path w="1000125" h="304800">
                  <a:moveTo>
                    <a:pt x="100012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000125" y="304800"/>
                  </a:lnTo>
                  <a:lnTo>
                    <a:pt x="10001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09587" y="5310187"/>
              <a:ext cx="1000125" cy="304800"/>
            </a:xfrm>
            <a:custGeom>
              <a:avLst/>
              <a:gdLst/>
              <a:ahLst/>
              <a:cxnLst/>
              <a:rect l="l" t="t" r="r" b="b"/>
              <a:pathLst>
                <a:path w="1000125" h="304800">
                  <a:moveTo>
                    <a:pt x="0" y="304800"/>
                  </a:moveTo>
                  <a:lnTo>
                    <a:pt x="1000125" y="304800"/>
                  </a:lnTo>
                  <a:lnTo>
                    <a:pt x="1000125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9587" y="4472051"/>
              <a:ext cx="3990975" cy="295275"/>
            </a:xfrm>
            <a:custGeom>
              <a:avLst/>
              <a:gdLst/>
              <a:ahLst/>
              <a:cxnLst/>
              <a:rect l="l" t="t" r="r" b="b"/>
              <a:pathLst>
                <a:path w="3990975" h="295275">
                  <a:moveTo>
                    <a:pt x="399097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3990975" y="295275"/>
                  </a:lnTo>
                  <a:lnTo>
                    <a:pt x="39909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9587" y="4472051"/>
              <a:ext cx="3990975" cy="295275"/>
            </a:xfrm>
            <a:custGeom>
              <a:avLst/>
              <a:gdLst/>
              <a:ahLst/>
              <a:cxnLst/>
              <a:rect l="l" t="t" r="r" b="b"/>
              <a:pathLst>
                <a:path w="3990975" h="295275">
                  <a:moveTo>
                    <a:pt x="0" y="295275"/>
                  </a:moveTo>
                  <a:lnTo>
                    <a:pt x="3990975" y="295275"/>
                  </a:lnTo>
                  <a:lnTo>
                    <a:pt x="399097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9587" y="3624326"/>
              <a:ext cx="666750" cy="304800"/>
            </a:xfrm>
            <a:custGeom>
              <a:avLst/>
              <a:gdLst/>
              <a:ahLst/>
              <a:cxnLst/>
              <a:rect l="l" t="t" r="r" b="b"/>
              <a:pathLst>
                <a:path w="666750" h="304800">
                  <a:moveTo>
                    <a:pt x="66675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666750" y="304800"/>
                  </a:lnTo>
                  <a:lnTo>
                    <a:pt x="666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09587" y="3624326"/>
              <a:ext cx="666750" cy="304800"/>
            </a:xfrm>
            <a:custGeom>
              <a:avLst/>
              <a:gdLst/>
              <a:ahLst/>
              <a:cxnLst/>
              <a:rect l="l" t="t" r="r" b="b"/>
              <a:pathLst>
                <a:path w="666750" h="304800">
                  <a:moveTo>
                    <a:pt x="0" y="304800"/>
                  </a:moveTo>
                  <a:lnTo>
                    <a:pt x="666750" y="304800"/>
                  </a:lnTo>
                  <a:lnTo>
                    <a:pt x="66675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09587" y="3348101"/>
              <a:ext cx="0" cy="2533650"/>
            </a:xfrm>
            <a:custGeom>
              <a:avLst/>
              <a:gdLst/>
              <a:ahLst/>
              <a:cxnLst/>
              <a:rect l="l" t="t" r="r" b="b"/>
              <a:pathLst>
                <a:path w="0" h="2533650">
                  <a:moveTo>
                    <a:pt x="0" y="25335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581150" y="5332412"/>
            <a:ext cx="7181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17.65%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0079" y="4486592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70.59%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1100" y="3619563"/>
            <a:ext cx="3324225" cy="31432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295"/>
              </a:spcBef>
            </a:pPr>
            <a:r>
              <a:rPr dirty="0" sz="1550" spc="15" b="1">
                <a:latin typeface="Arial"/>
                <a:cs typeface="Arial"/>
              </a:rPr>
              <a:t>11.76%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4307" y="532034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4307" y="447452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4307" y="362870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0826"/>
            <a:ext cx="9039225" cy="4567555"/>
            <a:chOff x="0" y="2290826"/>
            <a:chExt cx="9039225" cy="4567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3599" y="3067050"/>
              <a:ext cx="3019425" cy="29146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05575" y="2290826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0"/>
                  </a:moveTo>
                  <a:lnTo>
                    <a:pt x="0" y="24669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29025" y="4205351"/>
              <a:ext cx="1971675" cy="285750"/>
            </a:xfrm>
            <a:custGeom>
              <a:avLst/>
              <a:gdLst/>
              <a:ahLst/>
              <a:cxnLst/>
              <a:rect l="l" t="t" r="r" b="b"/>
              <a:pathLst>
                <a:path w="1971675" h="285750">
                  <a:moveTo>
                    <a:pt x="197167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971675" y="285750"/>
                  </a:lnTo>
                  <a:lnTo>
                    <a:pt x="197167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129025" y="4205351"/>
              <a:ext cx="1971675" cy="285750"/>
            </a:xfrm>
            <a:custGeom>
              <a:avLst/>
              <a:gdLst/>
              <a:ahLst/>
              <a:cxnLst/>
              <a:rect l="l" t="t" r="r" b="b"/>
              <a:pathLst>
                <a:path w="1971675" h="285750">
                  <a:moveTo>
                    <a:pt x="0" y="285750"/>
                  </a:moveTo>
                  <a:lnTo>
                    <a:pt x="1971675" y="285750"/>
                  </a:lnTo>
                  <a:lnTo>
                    <a:pt x="197167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29025" y="3376676"/>
              <a:ext cx="1409700" cy="295275"/>
            </a:xfrm>
            <a:custGeom>
              <a:avLst/>
              <a:gdLst/>
              <a:ahLst/>
              <a:cxnLst/>
              <a:rect l="l" t="t" r="r" b="b"/>
              <a:pathLst>
                <a:path w="1409700" h="295275">
                  <a:moveTo>
                    <a:pt x="14097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409700" y="295275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29025" y="3376676"/>
              <a:ext cx="1409700" cy="295275"/>
            </a:xfrm>
            <a:custGeom>
              <a:avLst/>
              <a:gdLst/>
              <a:ahLst/>
              <a:cxnLst/>
              <a:rect l="l" t="t" r="r" b="b"/>
              <a:pathLst>
                <a:path w="1409700" h="295275">
                  <a:moveTo>
                    <a:pt x="0" y="295275"/>
                  </a:moveTo>
                  <a:lnTo>
                    <a:pt x="1409700" y="295275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29025" y="2557526"/>
              <a:ext cx="1409700" cy="295275"/>
            </a:xfrm>
            <a:custGeom>
              <a:avLst/>
              <a:gdLst/>
              <a:ahLst/>
              <a:cxnLst/>
              <a:rect l="l" t="t" r="r" b="b"/>
              <a:pathLst>
                <a:path w="1409700" h="295275">
                  <a:moveTo>
                    <a:pt x="14097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409700" y="295275"/>
                  </a:lnTo>
                  <a:lnTo>
                    <a:pt x="14097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9025" y="2557526"/>
              <a:ext cx="1409700" cy="295275"/>
            </a:xfrm>
            <a:custGeom>
              <a:avLst/>
              <a:gdLst/>
              <a:ahLst/>
              <a:cxnLst/>
              <a:rect l="l" t="t" r="r" b="b"/>
              <a:pathLst>
                <a:path w="1409700" h="295275">
                  <a:moveTo>
                    <a:pt x="0" y="295275"/>
                  </a:moveTo>
                  <a:lnTo>
                    <a:pt x="1409700" y="295275"/>
                  </a:lnTo>
                  <a:lnTo>
                    <a:pt x="14097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29025" y="2290826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24669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598" y="3067050"/>
              <a:ext cx="2671426" cy="287851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02577" y="139636"/>
            <a:ext cx="944244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Arial"/>
                <a:cs typeface="Arial"/>
              </a:rPr>
              <a:t>5.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Losas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2296" y="4149661"/>
            <a:ext cx="7188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41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18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80026" y="3301936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29.41%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40960" y="248570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29.41%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9714" y="420122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99714" y="337877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99714" y="255619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0550" y="639977"/>
            <a:ext cx="7610475" cy="149091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43351"/>
            <a:ext cx="9039225" cy="3415029"/>
            <a:chOff x="0" y="3443351"/>
            <a:chExt cx="9039225" cy="3415029"/>
          </a:xfrm>
        </p:grpSpPr>
        <p:sp>
          <p:nvSpPr>
            <p:cNvPr id="3" name="object 3"/>
            <p:cNvSpPr/>
            <p:nvPr/>
          </p:nvSpPr>
          <p:spPr>
            <a:xfrm>
              <a:off x="4472050" y="4529201"/>
              <a:ext cx="2371725" cy="295275"/>
            </a:xfrm>
            <a:custGeom>
              <a:avLst/>
              <a:gdLst/>
              <a:ahLst/>
              <a:cxnLst/>
              <a:rect l="l" t="t" r="r" b="b"/>
              <a:pathLst>
                <a:path w="2371725" h="295275">
                  <a:moveTo>
                    <a:pt x="237172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2371725" y="295275"/>
                  </a:lnTo>
                  <a:lnTo>
                    <a:pt x="23717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72050" y="4529201"/>
              <a:ext cx="2371725" cy="295275"/>
            </a:xfrm>
            <a:custGeom>
              <a:avLst/>
              <a:gdLst/>
              <a:ahLst/>
              <a:cxnLst/>
              <a:rect l="l" t="t" r="r" b="b"/>
              <a:pathLst>
                <a:path w="2371725" h="295275">
                  <a:moveTo>
                    <a:pt x="0" y="295275"/>
                  </a:moveTo>
                  <a:lnTo>
                    <a:pt x="2371725" y="295275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72050" y="3710051"/>
              <a:ext cx="790575" cy="295275"/>
            </a:xfrm>
            <a:custGeom>
              <a:avLst/>
              <a:gdLst/>
              <a:ahLst/>
              <a:cxnLst/>
              <a:rect l="l" t="t" r="r" b="b"/>
              <a:pathLst>
                <a:path w="790575" h="295275">
                  <a:moveTo>
                    <a:pt x="79057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790575" y="295275"/>
                  </a:lnTo>
                  <a:lnTo>
                    <a:pt x="7905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72050" y="3710051"/>
              <a:ext cx="790575" cy="295275"/>
            </a:xfrm>
            <a:custGeom>
              <a:avLst/>
              <a:gdLst/>
              <a:ahLst/>
              <a:cxnLst/>
              <a:rect l="l" t="t" r="r" b="b"/>
              <a:pathLst>
                <a:path w="790575" h="295275">
                  <a:moveTo>
                    <a:pt x="0" y="295275"/>
                  </a:moveTo>
                  <a:lnTo>
                    <a:pt x="790575" y="295275"/>
                  </a:lnTo>
                  <a:lnTo>
                    <a:pt x="79057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72050" y="3443351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246691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262625" y="3852926"/>
              <a:ext cx="66675" cy="0"/>
            </a:xfrm>
            <a:custGeom>
              <a:avLst/>
              <a:gdLst/>
              <a:ahLst/>
              <a:cxnLst/>
              <a:rect l="l" t="t" r="r" b="b"/>
              <a:pathLst>
                <a:path w="66675" h="0">
                  <a:moveTo>
                    <a:pt x="0" y="0"/>
                  </a:moveTo>
                  <a:lnTo>
                    <a:pt x="9525" y="0"/>
                  </a:lnTo>
                  <a:lnTo>
                    <a:pt x="6667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9397" y="139636"/>
            <a:ext cx="291147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6.</a:t>
            </a:r>
            <a:r>
              <a:rPr dirty="0" sz="1800" spc="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Configuración</a:t>
            </a:r>
            <a:r>
              <a:rPr dirty="0" sz="1800" spc="-12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en</a:t>
            </a:r>
            <a:r>
              <a:rPr dirty="0" sz="1800" spc="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Planta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226695" y="621665"/>
            <a:ext cx="3515360" cy="1740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0" b="1">
                <a:latin typeface="Arial"/>
                <a:cs typeface="Arial"/>
              </a:rPr>
              <a:t>as</a:t>
            </a:r>
            <a:r>
              <a:rPr dirty="0" sz="1400" spc="10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ts val="1650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5">
                <a:latin typeface="Arial MT"/>
                <a:cs typeface="Arial MT"/>
              </a:rPr>
              <a:t>Estructuras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que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no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tienen </a:t>
            </a:r>
            <a:r>
              <a:rPr dirty="0" sz="1400">
                <a:latin typeface="Arial MT"/>
                <a:cs typeface="Arial MT"/>
              </a:rPr>
              <a:t>problema </a:t>
            </a:r>
            <a:r>
              <a:rPr dirty="0" sz="1400" spc="-30">
                <a:latin typeface="Arial MT"/>
                <a:cs typeface="Arial MT"/>
              </a:rPr>
              <a:t>de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ed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00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ts val="1650"/>
              </a:lnSpc>
              <a:spcBef>
                <a:spcPts val="13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25">
                <a:latin typeface="Arial MT"/>
                <a:cs typeface="Arial MT"/>
              </a:rPr>
              <a:t>Se</a:t>
            </a:r>
            <a:r>
              <a:rPr dirty="0" sz="1400" spc="1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tiene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7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sospecha</a:t>
            </a:r>
            <a:r>
              <a:rPr dirty="0" sz="1400" spc="6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de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que</a:t>
            </a:r>
            <a:r>
              <a:rPr dirty="0" sz="1400" spc="1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es</a:t>
            </a:r>
            <a:r>
              <a:rPr dirty="0" sz="1400" spc="1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un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5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S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E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4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b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-4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05325" y="723900"/>
            <a:ext cx="2133642" cy="263842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925" y="762000"/>
            <a:ext cx="1895475" cy="25050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9075" y="2733675"/>
            <a:ext cx="3219450" cy="274320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7700" y="5557520"/>
            <a:ext cx="2303145" cy="46228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381635">
              <a:lnSpc>
                <a:spcPct val="102800"/>
              </a:lnSpc>
              <a:spcBef>
                <a:spcPts val="75"/>
              </a:spcBef>
            </a:pPr>
            <a:r>
              <a:rPr dirty="0" sz="1400" spc="35">
                <a:latin typeface="Arial MT"/>
                <a:cs typeface="Arial MT"/>
              </a:rPr>
              <a:t>E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10">
                <a:latin typeface="Arial MT"/>
                <a:cs typeface="Arial MT"/>
              </a:rPr>
              <a:t>n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-15">
                <a:latin typeface="Arial MT"/>
                <a:cs typeface="Arial MT"/>
              </a:rPr>
              <a:t>ll</a:t>
            </a:r>
            <a:r>
              <a:rPr dirty="0" sz="1400" spc="5">
                <a:latin typeface="Arial MT"/>
                <a:cs typeface="Arial MT"/>
              </a:rPr>
              <a:t>a  </a:t>
            </a:r>
            <a:r>
              <a:rPr dirty="0" sz="1400" spc="40">
                <a:latin typeface="Arial MT"/>
                <a:cs typeface="Arial MT"/>
              </a:rPr>
              <a:t>de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na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:</a:t>
            </a:r>
            <a:r>
              <a:rPr dirty="0" sz="1400" spc="-11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60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10">
                <a:latin typeface="Arial MT"/>
                <a:cs typeface="Arial MT"/>
              </a:rPr>
              <a:t>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76813" y="5353050"/>
            <a:ext cx="3565525" cy="295275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8415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145"/>
              </a:spcBef>
            </a:pPr>
            <a:r>
              <a:rPr dirty="0" sz="1550" spc="10" b="1">
                <a:latin typeface="Arial"/>
                <a:cs typeface="Arial"/>
              </a:rPr>
              <a:t>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3320" y="5355590"/>
            <a:ext cx="60261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0" b="1">
                <a:latin typeface="Arial"/>
                <a:cs typeface="Arial"/>
              </a:rPr>
              <a:t>2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0" b="1">
                <a:latin typeface="Arial"/>
                <a:cs typeface="Arial"/>
              </a:rPr>
              <a:t>94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48538" y="4524438"/>
            <a:ext cx="1181100" cy="3048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76835">
              <a:lnSpc>
                <a:spcPct val="100000"/>
              </a:lnSpc>
              <a:spcBef>
                <a:spcPts val="90"/>
              </a:spcBef>
            </a:pPr>
            <a:r>
              <a:rPr dirty="0" sz="1550" spc="25" b="1">
                <a:latin typeface="Arial"/>
                <a:cs typeface="Arial"/>
              </a:rPr>
              <a:t>35.29%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61304" y="3722941"/>
            <a:ext cx="70929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35" b="1">
                <a:latin typeface="Arial"/>
                <a:cs typeface="Arial"/>
              </a:rPr>
              <a:t>1</a:t>
            </a:r>
            <a:r>
              <a:rPr dirty="0" sz="1550" spc="35" b="1">
                <a:latin typeface="Arial"/>
                <a:cs typeface="Arial"/>
              </a:rPr>
              <a:t>1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76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1470" y="535565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41470" y="4533328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41470" y="371100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67176"/>
            <a:ext cx="9039225" cy="3291204"/>
            <a:chOff x="0" y="3567176"/>
            <a:chExt cx="9039225" cy="32912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363" y="3790950"/>
              <a:ext cx="2750958" cy="23788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48300" y="5348287"/>
              <a:ext cx="3257550" cy="276225"/>
            </a:xfrm>
            <a:custGeom>
              <a:avLst/>
              <a:gdLst/>
              <a:ahLst/>
              <a:cxnLst/>
              <a:rect l="l" t="t" r="r" b="b"/>
              <a:pathLst>
                <a:path w="3257550" h="276225">
                  <a:moveTo>
                    <a:pt x="325755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3257550" y="276225"/>
                  </a:lnTo>
                  <a:lnTo>
                    <a:pt x="325755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48300" y="5348287"/>
              <a:ext cx="3257550" cy="276225"/>
            </a:xfrm>
            <a:custGeom>
              <a:avLst/>
              <a:gdLst/>
              <a:ahLst/>
              <a:cxnLst/>
              <a:rect l="l" t="t" r="r" b="b"/>
              <a:pathLst>
                <a:path w="3257550" h="276225">
                  <a:moveTo>
                    <a:pt x="0" y="276225"/>
                  </a:moveTo>
                  <a:lnTo>
                    <a:pt x="3257550" y="276225"/>
                  </a:lnTo>
                  <a:lnTo>
                    <a:pt x="325755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48300" y="4586351"/>
              <a:ext cx="1476375" cy="266700"/>
            </a:xfrm>
            <a:custGeom>
              <a:avLst/>
              <a:gdLst/>
              <a:ahLst/>
              <a:cxnLst/>
              <a:rect l="l" t="t" r="r" b="b"/>
              <a:pathLst>
                <a:path w="1476375" h="266700">
                  <a:moveTo>
                    <a:pt x="147637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476375" y="266700"/>
                  </a:lnTo>
                  <a:lnTo>
                    <a:pt x="14763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48300" y="4586351"/>
              <a:ext cx="1476375" cy="266700"/>
            </a:xfrm>
            <a:custGeom>
              <a:avLst/>
              <a:gdLst/>
              <a:ahLst/>
              <a:cxnLst/>
              <a:rect l="l" t="t" r="r" b="b"/>
              <a:pathLst>
                <a:path w="1476375" h="266700">
                  <a:moveTo>
                    <a:pt x="0" y="266700"/>
                  </a:moveTo>
                  <a:lnTo>
                    <a:pt x="1476375" y="266700"/>
                  </a:lnTo>
                  <a:lnTo>
                    <a:pt x="1476375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48300" y="3814826"/>
              <a:ext cx="295275" cy="276225"/>
            </a:xfrm>
            <a:custGeom>
              <a:avLst/>
              <a:gdLst/>
              <a:ahLst/>
              <a:cxnLst/>
              <a:rect l="l" t="t" r="r" b="b"/>
              <a:pathLst>
                <a:path w="295275" h="276225">
                  <a:moveTo>
                    <a:pt x="295275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295275" y="276225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48300" y="3814826"/>
              <a:ext cx="295275" cy="276225"/>
            </a:xfrm>
            <a:custGeom>
              <a:avLst/>
              <a:gdLst/>
              <a:ahLst/>
              <a:cxnLst/>
              <a:rect l="l" t="t" r="r" b="b"/>
              <a:pathLst>
                <a:path w="295275" h="276225">
                  <a:moveTo>
                    <a:pt x="0" y="276225"/>
                  </a:moveTo>
                  <a:lnTo>
                    <a:pt x="295275" y="276225"/>
                  </a:lnTo>
                  <a:lnTo>
                    <a:pt x="295275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48300" y="3567176"/>
              <a:ext cx="0" cy="2305050"/>
            </a:xfrm>
            <a:custGeom>
              <a:avLst/>
              <a:gdLst/>
              <a:ahLst/>
              <a:cxnLst/>
              <a:rect l="l" t="t" r="r" b="b"/>
              <a:pathLst>
                <a:path w="0" h="2305050">
                  <a:moveTo>
                    <a:pt x="0" y="23049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6847" y="139636"/>
            <a:ext cx="328993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7.</a:t>
            </a:r>
            <a:r>
              <a:rPr dirty="0" sz="1800" spc="10">
                <a:solidFill>
                  <a:srgbClr val="000000"/>
                </a:solidFill>
              </a:rPr>
              <a:t> </a:t>
            </a:r>
            <a:r>
              <a:rPr dirty="0" sz="1800" spc="5">
                <a:solidFill>
                  <a:srgbClr val="000000"/>
                </a:solidFill>
              </a:rPr>
              <a:t>Configuración</a:t>
            </a:r>
            <a:r>
              <a:rPr dirty="0" sz="1800" spc="-125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en</a:t>
            </a:r>
            <a:r>
              <a:rPr dirty="0" sz="1800" spc="1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Elevación</a:t>
            </a:r>
            <a:endParaRPr sz="1800"/>
          </a:p>
        </p:txBody>
      </p:sp>
      <p:sp>
        <p:nvSpPr>
          <p:cNvPr id="12" name="object 12"/>
          <p:cNvSpPr txBox="1"/>
          <p:nvPr/>
        </p:nvSpPr>
        <p:spPr>
          <a:xfrm>
            <a:off x="285432" y="509841"/>
            <a:ext cx="6813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5432" y="729297"/>
            <a:ext cx="2886075" cy="882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6385">
              <a:lnSpc>
                <a:spcPts val="1664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15">
                <a:latin typeface="Arial MT"/>
                <a:cs typeface="Arial MT"/>
              </a:rPr>
              <a:t>No</a:t>
            </a:r>
            <a:r>
              <a:rPr dirty="0" sz="1400" spc="-5">
                <a:latin typeface="Arial MT"/>
                <a:cs typeface="Arial MT"/>
              </a:rPr>
              <a:t> tiene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Piso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Blando.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50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0">
                <a:latin typeface="Arial MT"/>
                <a:cs typeface="Arial MT"/>
              </a:rPr>
              <a:t>R</a:t>
            </a:r>
            <a:r>
              <a:rPr dirty="0" sz="1400" spc="45">
                <a:latin typeface="Arial MT"/>
                <a:cs typeface="Arial MT"/>
              </a:rPr>
              <a:t>eg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0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ó</a:t>
            </a:r>
            <a:r>
              <a:rPr dirty="0" sz="1400" spc="-20">
                <a:latin typeface="Arial MT"/>
                <a:cs typeface="Arial MT"/>
              </a:rPr>
              <a:t>n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marR="5080" indent="-286385">
              <a:lnSpc>
                <a:spcPts val="173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  <a:tab pos="669925" algn="l"/>
                <a:tab pos="1699895" algn="l"/>
                <a:tab pos="2682240" algn="l"/>
              </a:tabLst>
            </a:pPr>
            <a:r>
              <a:rPr dirty="0" sz="1400" spc="35">
                <a:latin typeface="Arial MT"/>
                <a:cs typeface="Arial MT"/>
              </a:rPr>
              <a:t>S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105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30">
                <a:latin typeface="Arial MT"/>
                <a:cs typeface="Arial MT"/>
              </a:rPr>
              <a:t>e</a:t>
            </a:r>
            <a:r>
              <a:rPr dirty="0" sz="1400" spc="45">
                <a:latin typeface="Arial MT"/>
                <a:cs typeface="Arial MT"/>
              </a:rPr>
              <a:t>p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35">
                <a:latin typeface="Arial MT"/>
                <a:cs typeface="Arial MT"/>
              </a:rPr>
              <a:t>de  </a:t>
            </a:r>
            <a:r>
              <a:rPr dirty="0" sz="1400" spc="5">
                <a:latin typeface="Arial MT"/>
                <a:cs typeface="Arial MT"/>
              </a:rPr>
              <a:t>vecinas.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8571" y="1149032"/>
            <a:ext cx="105791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45">
                <a:latin typeface="Arial MT"/>
                <a:cs typeface="Arial MT"/>
              </a:rPr>
              <a:t>ed</a:t>
            </a:r>
            <a:r>
              <a:rPr dirty="0" sz="1400" spc="-90">
                <a:latin typeface="Arial MT"/>
                <a:cs typeface="Arial MT"/>
              </a:rPr>
              <a:t>i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105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105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5432" y="1578292"/>
            <a:ext cx="3595370" cy="1740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5">
                <a:latin typeface="Arial MT"/>
                <a:cs typeface="Arial MT"/>
              </a:rPr>
              <a:t>Tiene</a:t>
            </a:r>
            <a:r>
              <a:rPr dirty="0" sz="1400" spc="-8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Pointer.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50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P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ó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19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ú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p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5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25">
                <a:latin typeface="Arial MT"/>
                <a:cs typeface="Arial MT"/>
              </a:rPr>
              <a:t>Se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hallan</a:t>
            </a:r>
            <a:r>
              <a:rPr dirty="0" sz="1400" spc="10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adosadas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estructuras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vecinas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  <a:spcBef>
                <a:spcPts val="4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0" b="1">
                <a:latin typeface="Arial"/>
                <a:cs typeface="Arial"/>
              </a:rPr>
              <a:t>as</a:t>
            </a:r>
            <a:r>
              <a:rPr dirty="0" sz="1400" spc="10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-35">
                <a:latin typeface="Arial MT"/>
                <a:cs typeface="Arial MT"/>
              </a:rPr>
              <a:t>T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5">
                <a:latin typeface="Arial MT"/>
                <a:cs typeface="Arial MT"/>
              </a:rPr>
              <a:t>an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r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P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pe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0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90">
                <a:latin typeface="Arial MT"/>
                <a:cs typeface="Arial MT"/>
              </a:rPr>
              <a:t> </a:t>
            </a:r>
            <a:r>
              <a:rPr dirty="0" sz="1400" spc="-35">
                <a:latin typeface="Arial MT"/>
                <a:cs typeface="Arial MT"/>
              </a:rPr>
              <a:t>á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S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ha</a:t>
            </a:r>
            <a:r>
              <a:rPr dirty="0" sz="1400" spc="-15">
                <a:latin typeface="Arial MT"/>
                <a:cs typeface="Arial MT"/>
              </a:rPr>
              <a:t>ll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do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cc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ó</a:t>
            </a:r>
            <a:r>
              <a:rPr dirty="0" sz="1400" spc="-10">
                <a:latin typeface="Arial MT"/>
                <a:cs typeface="Arial MT"/>
              </a:rPr>
              <a:t>n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6125" y="969210"/>
            <a:ext cx="1832956" cy="24567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1525" y="857250"/>
            <a:ext cx="2362200" cy="257175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8213090" y="533050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64.71%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29438" y="4581588"/>
            <a:ext cx="1781175" cy="27622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165"/>
              </a:spcBef>
            </a:pPr>
            <a:r>
              <a:rPr dirty="0" sz="1550" spc="30" b="1">
                <a:latin typeface="Arial"/>
                <a:cs typeface="Arial"/>
              </a:rPr>
              <a:t>29.41%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48338" y="3810063"/>
            <a:ext cx="2962275" cy="28575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95"/>
              </a:spcBef>
            </a:pPr>
            <a:r>
              <a:rPr dirty="0" sz="1550" spc="25" b="1">
                <a:latin typeface="Arial"/>
                <a:cs typeface="Arial"/>
              </a:rPr>
              <a:t>5.88%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15434" y="5342318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15434" y="457422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15434" y="380612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01841" y="565784"/>
            <a:ext cx="679450" cy="2425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0" b="1">
                <a:latin typeface="Arial"/>
                <a:cs typeface="Arial"/>
              </a:rPr>
              <a:t>as</a:t>
            </a:r>
            <a:r>
              <a:rPr dirty="0" sz="1400" spc="10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04926"/>
            <a:ext cx="9039225" cy="6053455"/>
            <a:chOff x="0" y="804926"/>
            <a:chExt cx="9039225" cy="6053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763" y="2801672"/>
              <a:ext cx="2796485" cy="31474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0552" y="4005554"/>
              <a:ext cx="4609019" cy="10823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57900" y="2709926"/>
              <a:ext cx="2000250" cy="285750"/>
            </a:xfrm>
            <a:custGeom>
              <a:avLst/>
              <a:gdLst/>
              <a:ahLst/>
              <a:cxnLst/>
              <a:rect l="l" t="t" r="r" b="b"/>
              <a:pathLst>
                <a:path w="2000250" h="285750">
                  <a:moveTo>
                    <a:pt x="200025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2000250" y="285750"/>
                  </a:lnTo>
                  <a:lnTo>
                    <a:pt x="200025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57900" y="2709926"/>
              <a:ext cx="2000250" cy="285750"/>
            </a:xfrm>
            <a:custGeom>
              <a:avLst/>
              <a:gdLst/>
              <a:ahLst/>
              <a:cxnLst/>
              <a:rect l="l" t="t" r="r" b="b"/>
              <a:pathLst>
                <a:path w="2000250" h="285750">
                  <a:moveTo>
                    <a:pt x="0" y="285750"/>
                  </a:moveTo>
                  <a:lnTo>
                    <a:pt x="2000250" y="285750"/>
                  </a:lnTo>
                  <a:lnTo>
                    <a:pt x="200025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57900" y="1062101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28575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285750" y="295275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57900" y="1062101"/>
              <a:ext cx="285750" cy="295275"/>
            </a:xfrm>
            <a:custGeom>
              <a:avLst/>
              <a:gdLst/>
              <a:ahLst/>
              <a:cxnLst/>
              <a:rect l="l" t="t" r="r" b="b"/>
              <a:pathLst>
                <a:path w="285750" h="295275">
                  <a:moveTo>
                    <a:pt x="0" y="295275"/>
                  </a:moveTo>
                  <a:lnTo>
                    <a:pt x="285750" y="295275"/>
                  </a:lnTo>
                  <a:lnTo>
                    <a:pt x="28575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57900" y="804926"/>
              <a:ext cx="0" cy="2457450"/>
            </a:xfrm>
            <a:custGeom>
              <a:avLst/>
              <a:gdLst/>
              <a:ahLst/>
              <a:cxnLst/>
              <a:rect l="l" t="t" r="r" b="b"/>
              <a:pathLst>
                <a:path w="0" h="2457450">
                  <a:moveTo>
                    <a:pt x="0" y="24574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3362" y="139636"/>
            <a:ext cx="372110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8.</a:t>
            </a:r>
            <a:r>
              <a:rPr dirty="0" sz="1800" spc="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Conexión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8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elementos</a:t>
            </a:r>
            <a:r>
              <a:rPr dirty="0" sz="1800" spc="6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críticos</a:t>
            </a:r>
            <a:endParaRPr sz="1800"/>
          </a:p>
        </p:txBody>
      </p:sp>
      <p:sp>
        <p:nvSpPr>
          <p:cNvPr id="11" name="object 11"/>
          <p:cNvSpPr txBox="1"/>
          <p:nvPr/>
        </p:nvSpPr>
        <p:spPr>
          <a:xfrm>
            <a:off x="88900" y="509841"/>
            <a:ext cx="6813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900" y="729297"/>
            <a:ext cx="3289300" cy="453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6385">
              <a:lnSpc>
                <a:spcPts val="1664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7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un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nudo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interior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llegan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cuatro</a:t>
            </a:r>
            <a:r>
              <a:rPr dirty="0" sz="1400" spc="5">
                <a:latin typeface="Arial MT"/>
                <a:cs typeface="Arial MT"/>
              </a:rPr>
              <a:t> vigas.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20">
                <a:latin typeface="Arial MT"/>
                <a:cs typeface="Arial MT"/>
              </a:rPr>
              <a:t>El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nudo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fue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diseñado,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00" y="1149032"/>
            <a:ext cx="6813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900" y="1368361"/>
            <a:ext cx="3632835" cy="453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6385">
              <a:lnSpc>
                <a:spcPts val="1664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nu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ll</a:t>
            </a:r>
            <a:r>
              <a:rPr dirty="0" sz="1400" spc="45">
                <a:latin typeface="Arial MT"/>
                <a:cs typeface="Arial MT"/>
              </a:rPr>
              <a:t>eg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g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0">
                <a:latin typeface="Arial MT"/>
                <a:cs typeface="Arial MT"/>
              </a:rPr>
              <a:t>s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S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p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q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l</a:t>
            </a:r>
            <a:r>
              <a:rPr dirty="0" sz="1400" spc="-11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nu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ña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6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00" y="1797748"/>
            <a:ext cx="68135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900" y="2007552"/>
            <a:ext cx="4206240" cy="6724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6385">
              <a:lnSpc>
                <a:spcPts val="1664"/>
              </a:lnSpc>
              <a:spcBef>
                <a:spcPts val="12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nu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ll</a:t>
            </a:r>
            <a:r>
              <a:rPr dirty="0" sz="1400" spc="45">
                <a:latin typeface="Arial MT"/>
                <a:cs typeface="Arial MT"/>
              </a:rPr>
              <a:t>eg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do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g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0">
                <a:latin typeface="Arial MT"/>
                <a:cs typeface="Arial MT"/>
              </a:rPr>
              <a:t>s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marR="5080" indent="-286385">
              <a:lnSpc>
                <a:spcPts val="1730"/>
              </a:lnSpc>
              <a:spcBef>
                <a:spcPts val="5"/>
              </a:spcBef>
              <a:buChar char="•"/>
              <a:tabLst>
                <a:tab pos="298450" algn="l"/>
                <a:tab pos="299085" algn="l"/>
                <a:tab pos="755650" algn="l"/>
                <a:tab pos="1518920" algn="l"/>
                <a:tab pos="1861820" algn="l"/>
                <a:tab pos="2319655" algn="l"/>
                <a:tab pos="2701290" algn="l"/>
                <a:tab pos="3340100" algn="l"/>
                <a:tab pos="3673475" algn="l"/>
              </a:tabLst>
            </a:pPr>
            <a:r>
              <a:rPr dirty="0" sz="1400" spc="-40">
                <a:latin typeface="Arial MT"/>
                <a:cs typeface="Arial MT"/>
              </a:rPr>
              <a:t>H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60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o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35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40">
                <a:latin typeface="Arial MT"/>
                <a:cs typeface="Arial MT"/>
              </a:rPr>
              <a:t>q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5">
                <a:latin typeface="Arial MT"/>
                <a:cs typeface="Arial MT"/>
              </a:rPr>
              <a:t>o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35">
                <a:latin typeface="Arial MT"/>
                <a:cs typeface="Arial MT"/>
              </a:rPr>
              <a:t>nud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-110">
                <a:latin typeface="Arial MT"/>
                <a:cs typeface="Arial MT"/>
              </a:rPr>
              <a:t>n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>
                <a:latin typeface="Arial MT"/>
                <a:cs typeface="Arial MT"/>
              </a:rPr>
              <a:t>	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n  </a:t>
            </a:r>
            <a:r>
              <a:rPr dirty="0" sz="1400" spc="20">
                <a:latin typeface="Arial MT"/>
                <a:cs typeface="Arial MT"/>
              </a:rPr>
              <a:t>diseñados.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67243" y="268128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41.18%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62663" y="1886013"/>
            <a:ext cx="2571750" cy="29527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33655" rIns="0" bIns="0" rtlCol="0" vert="horz">
            <a:spAutoFit/>
          </a:bodyPr>
          <a:lstStyle/>
          <a:p>
            <a:pPr algn="r" marR="28575">
              <a:lnSpc>
                <a:spcPct val="100000"/>
              </a:lnSpc>
              <a:spcBef>
                <a:spcPts val="265"/>
              </a:spcBef>
            </a:pPr>
            <a:r>
              <a:rPr dirty="0" sz="1550" spc="25" b="1">
                <a:latin typeface="Arial"/>
                <a:cs typeface="Arial"/>
              </a:rPr>
              <a:t>52.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86263" y="1903412"/>
            <a:ext cx="432434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94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24550" y="1074356"/>
            <a:ext cx="6038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5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88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1384" y="270732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31384" y="188461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231384" y="106229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87576" y="5961379"/>
            <a:ext cx="6800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445" y="188912"/>
            <a:ext cx="372808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solidFill>
                  <a:srgbClr val="000000"/>
                </a:solidFill>
              </a:rPr>
              <a:t>9.</a:t>
            </a:r>
            <a:r>
              <a:rPr dirty="0" sz="1800" spc="3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Conexión</a:t>
            </a:r>
            <a:r>
              <a:rPr dirty="0" sz="1800" spc="-35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8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elementos</a:t>
            </a:r>
            <a:r>
              <a:rPr dirty="0" sz="1800" spc="6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críticos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76859" y="577532"/>
            <a:ext cx="5163185" cy="22593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15">
                <a:latin typeface="Arial MT"/>
                <a:cs typeface="Arial MT"/>
              </a:rPr>
              <a:t>No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se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tiene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el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caso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de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columna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viga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corta.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5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98425" indent="-85725">
              <a:lnSpc>
                <a:spcPts val="1664"/>
              </a:lnSpc>
              <a:buChar char="•"/>
              <a:tabLst>
                <a:tab pos="98425" algn="l"/>
              </a:tabLst>
            </a:pPr>
            <a:r>
              <a:rPr dirty="0" sz="1400" spc="5">
                <a:latin typeface="Arial MT"/>
                <a:cs typeface="Arial MT"/>
              </a:rPr>
              <a:t>Columna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corta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pero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es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tan</a:t>
            </a:r>
            <a:r>
              <a:rPr dirty="0" sz="1400" spc="15">
                <a:latin typeface="Arial MT"/>
                <a:cs typeface="Arial MT"/>
              </a:rPr>
              <a:t> crítico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ya</a:t>
            </a:r>
            <a:r>
              <a:rPr dirty="0" sz="1400" spc="15">
                <a:latin typeface="Arial MT"/>
                <a:cs typeface="Arial MT"/>
              </a:rPr>
              <a:t> que: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0.25</a:t>
            </a:r>
            <a:r>
              <a:rPr dirty="0" sz="1400" spc="-70">
                <a:latin typeface="Arial MT"/>
                <a:cs typeface="Arial MT"/>
              </a:rPr>
              <a:t> </a:t>
            </a:r>
            <a:r>
              <a:rPr dirty="0" sz="1400" spc="20">
                <a:latin typeface="Cambria Math"/>
                <a:cs typeface="Cambria Math"/>
              </a:rPr>
              <a:t>𝐻</a:t>
            </a:r>
            <a:r>
              <a:rPr dirty="0" sz="1400" spc="75">
                <a:latin typeface="Cambria Math"/>
                <a:cs typeface="Cambria Math"/>
              </a:rPr>
              <a:t> </a:t>
            </a:r>
            <a:r>
              <a:rPr dirty="0" sz="1400" spc="15">
                <a:latin typeface="Arial MT"/>
                <a:cs typeface="Arial MT"/>
              </a:rPr>
              <a:t>&lt;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15">
                <a:latin typeface="Cambria Math"/>
                <a:cs typeface="Cambria Math"/>
              </a:rPr>
              <a:t>ℎ</a:t>
            </a:r>
            <a:r>
              <a:rPr dirty="0" sz="1400" spc="95">
                <a:latin typeface="Cambria Math"/>
                <a:cs typeface="Cambria Math"/>
              </a:rPr>
              <a:t> </a:t>
            </a:r>
            <a:r>
              <a:rPr dirty="0" sz="1400" spc="15">
                <a:latin typeface="Arial MT"/>
                <a:cs typeface="Arial MT"/>
              </a:rPr>
              <a:t>≤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0.5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20">
                <a:latin typeface="Cambria Math"/>
                <a:cs typeface="Cambria Math"/>
              </a:rPr>
              <a:t>𝐻</a:t>
            </a:r>
            <a:endParaRPr sz="1400">
              <a:latin typeface="Cambria Math"/>
              <a:cs typeface="Cambria Math"/>
            </a:endParaRPr>
          </a:p>
          <a:p>
            <a:pPr marL="98425" indent="-85725">
              <a:lnSpc>
                <a:spcPts val="1664"/>
              </a:lnSpc>
              <a:spcBef>
                <a:spcPts val="45"/>
              </a:spcBef>
              <a:buChar char="•"/>
              <a:tabLst>
                <a:tab pos="98425" algn="l"/>
              </a:tabLst>
            </a:pPr>
            <a:r>
              <a:rPr dirty="0" sz="1400" spc="35">
                <a:latin typeface="Arial MT"/>
                <a:cs typeface="Arial MT"/>
              </a:rPr>
              <a:t>V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g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pe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55">
                <a:latin typeface="Arial MT"/>
                <a:cs typeface="Arial MT"/>
              </a:rPr>
              <a:t>í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y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q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: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4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 spc="45">
                <a:latin typeface="Cambria Math"/>
                <a:cs typeface="Cambria Math"/>
              </a:rPr>
              <a:t>ℎ</a:t>
            </a:r>
            <a:r>
              <a:rPr dirty="0" sz="1400" spc="25">
                <a:latin typeface="Cambria Math"/>
                <a:cs typeface="Cambria Math"/>
              </a:rPr>
              <a:t>𝑣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 spc="15">
                <a:latin typeface="Arial MT"/>
                <a:cs typeface="Arial MT"/>
              </a:rPr>
              <a:t>&lt;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15">
                <a:latin typeface="Cambria Math"/>
                <a:cs typeface="Cambria Math"/>
              </a:rPr>
              <a:t>𝐿</a:t>
            </a:r>
            <a:r>
              <a:rPr dirty="0" sz="1400" spc="25">
                <a:latin typeface="Cambria Math"/>
                <a:cs typeface="Cambria Math"/>
              </a:rPr>
              <a:t>𝑣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 spc="15">
                <a:latin typeface="Arial MT"/>
                <a:cs typeface="Arial MT"/>
              </a:rPr>
              <a:t>≤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6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Cambria Math"/>
                <a:cs typeface="Cambria Math"/>
              </a:rPr>
              <a:t>ℎ</a:t>
            </a:r>
            <a:r>
              <a:rPr dirty="0" sz="1400" spc="25">
                <a:latin typeface="Cambria Math"/>
                <a:cs typeface="Cambria Math"/>
              </a:rPr>
              <a:t>𝑣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664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30">
                <a:latin typeface="Arial MT"/>
                <a:cs typeface="Arial MT"/>
              </a:rPr>
              <a:t>C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:</a:t>
            </a:r>
            <a:r>
              <a:rPr dirty="0" sz="1400" spc="-95">
                <a:latin typeface="Arial MT"/>
                <a:cs typeface="Arial MT"/>
              </a:rPr>
              <a:t> </a:t>
            </a:r>
            <a:r>
              <a:rPr dirty="0" sz="1400" spc="25">
                <a:latin typeface="Cambria Math"/>
                <a:cs typeface="Cambria Math"/>
              </a:rPr>
              <a:t>𝒉</a:t>
            </a:r>
            <a:r>
              <a:rPr dirty="0" sz="1400" spc="60">
                <a:latin typeface="Cambria Math"/>
                <a:cs typeface="Cambria Math"/>
              </a:rPr>
              <a:t> </a:t>
            </a:r>
            <a:r>
              <a:rPr dirty="0" sz="1400" spc="15">
                <a:latin typeface="Arial MT"/>
                <a:cs typeface="Arial MT"/>
              </a:rPr>
              <a:t>≤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-5">
                <a:latin typeface="Cambria Math"/>
                <a:cs typeface="Cambria Math"/>
              </a:rPr>
              <a:t>𝟎</a:t>
            </a:r>
            <a:r>
              <a:rPr dirty="0" sz="1400" spc="-20">
                <a:latin typeface="Arial MT"/>
                <a:cs typeface="Arial MT"/>
              </a:rPr>
              <a:t>.</a:t>
            </a:r>
            <a:r>
              <a:rPr dirty="0" sz="1400" spc="-5">
                <a:latin typeface="Cambria Math"/>
                <a:cs typeface="Cambria Math"/>
              </a:rPr>
              <a:t>𝟐</a:t>
            </a:r>
            <a:r>
              <a:rPr dirty="0" sz="1400" spc="25">
                <a:latin typeface="Cambria Math"/>
                <a:cs typeface="Cambria Math"/>
              </a:rPr>
              <a:t>𝟓</a:t>
            </a:r>
            <a:r>
              <a:rPr dirty="0" sz="1400" spc="40">
                <a:latin typeface="Cambria Math"/>
                <a:cs typeface="Cambria Math"/>
              </a:rPr>
              <a:t> </a:t>
            </a:r>
            <a:r>
              <a:rPr dirty="0" sz="1400" spc="25">
                <a:latin typeface="Cambria Math"/>
                <a:cs typeface="Cambria Math"/>
              </a:rPr>
              <a:t>𝑯</a:t>
            </a:r>
            <a:endParaRPr sz="1400">
              <a:latin typeface="Cambria Math"/>
              <a:cs typeface="Cambria Math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35">
                <a:latin typeface="Arial MT"/>
                <a:cs typeface="Arial MT"/>
              </a:rPr>
              <a:t>V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g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: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45">
                <a:latin typeface="Cambria Math"/>
                <a:cs typeface="Cambria Math"/>
              </a:rPr>
              <a:t>𝑳</a:t>
            </a:r>
            <a:r>
              <a:rPr dirty="0" sz="1400" spc="25">
                <a:latin typeface="Cambria Math"/>
                <a:cs typeface="Cambria Math"/>
              </a:rPr>
              <a:t>𝒗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 spc="15">
                <a:latin typeface="Arial MT"/>
                <a:cs typeface="Arial MT"/>
              </a:rPr>
              <a:t>≤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25">
                <a:latin typeface="Cambria Math"/>
                <a:cs typeface="Cambria Math"/>
              </a:rPr>
              <a:t>𝟒</a:t>
            </a:r>
            <a:r>
              <a:rPr dirty="0" sz="1400" spc="35">
                <a:latin typeface="Cambria Math"/>
                <a:cs typeface="Cambria Math"/>
              </a:rPr>
              <a:t> </a:t>
            </a:r>
            <a:r>
              <a:rPr dirty="0" sz="1400" spc="25">
                <a:latin typeface="Cambria Math"/>
                <a:cs typeface="Cambria Math"/>
              </a:rPr>
              <a:t>𝒉𝒗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2050">
              <a:latin typeface="Cambria Math"/>
              <a:cs typeface="Cambria Math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4275" y="2895600"/>
            <a:ext cx="2857500" cy="29051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0375" y="838200"/>
            <a:ext cx="2209800" cy="22002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025893" y="3163189"/>
            <a:ext cx="16694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 MT"/>
                <a:cs typeface="Arial MT"/>
              </a:rPr>
              <a:t>Efecto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35">
                <a:latin typeface="Arial MT"/>
                <a:cs typeface="Arial MT"/>
              </a:rPr>
              <a:t> </a:t>
            </a:r>
            <a:r>
              <a:rPr dirty="0" sz="1200" spc="-30">
                <a:latin typeface="Arial MT"/>
                <a:cs typeface="Arial MT"/>
              </a:rPr>
              <a:t>columna</a:t>
            </a:r>
            <a:r>
              <a:rPr dirty="0" sz="1200" spc="18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corta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7675" y="2938526"/>
            <a:ext cx="1162050" cy="2466975"/>
            <a:chOff x="447675" y="2938526"/>
            <a:chExt cx="1162050" cy="2466975"/>
          </a:xfrm>
        </p:grpSpPr>
        <p:sp>
          <p:nvSpPr>
            <p:cNvPr id="8" name="object 8"/>
            <p:cNvSpPr/>
            <p:nvPr/>
          </p:nvSpPr>
          <p:spPr>
            <a:xfrm>
              <a:off x="452437" y="4853051"/>
              <a:ext cx="466725" cy="285750"/>
            </a:xfrm>
            <a:custGeom>
              <a:avLst/>
              <a:gdLst/>
              <a:ahLst/>
              <a:cxnLst/>
              <a:rect l="l" t="t" r="r" b="b"/>
              <a:pathLst>
                <a:path w="466725" h="285750">
                  <a:moveTo>
                    <a:pt x="4667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466725" y="285750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2437" y="4853051"/>
              <a:ext cx="466725" cy="285750"/>
            </a:xfrm>
            <a:custGeom>
              <a:avLst/>
              <a:gdLst/>
              <a:ahLst/>
              <a:cxnLst/>
              <a:rect l="l" t="t" r="r" b="b"/>
              <a:pathLst>
                <a:path w="466725" h="285750">
                  <a:moveTo>
                    <a:pt x="0" y="285750"/>
                  </a:moveTo>
                  <a:lnTo>
                    <a:pt x="466725" y="285750"/>
                  </a:lnTo>
                  <a:lnTo>
                    <a:pt x="4667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52437" y="3205226"/>
              <a:ext cx="1152525" cy="295275"/>
            </a:xfrm>
            <a:custGeom>
              <a:avLst/>
              <a:gdLst/>
              <a:ahLst/>
              <a:cxnLst/>
              <a:rect l="l" t="t" r="r" b="b"/>
              <a:pathLst>
                <a:path w="1152525" h="295275">
                  <a:moveTo>
                    <a:pt x="115252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152525" y="295275"/>
                  </a:lnTo>
                  <a:lnTo>
                    <a:pt x="11525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52437" y="3205226"/>
              <a:ext cx="1152525" cy="295275"/>
            </a:xfrm>
            <a:custGeom>
              <a:avLst/>
              <a:gdLst/>
              <a:ahLst/>
              <a:cxnLst/>
              <a:rect l="l" t="t" r="r" b="b"/>
              <a:pathLst>
                <a:path w="1152525" h="295275">
                  <a:moveTo>
                    <a:pt x="0" y="295275"/>
                  </a:moveTo>
                  <a:lnTo>
                    <a:pt x="1152525" y="295275"/>
                  </a:lnTo>
                  <a:lnTo>
                    <a:pt x="11525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52437" y="2938526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24669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1151255" y="4958778"/>
            <a:ext cx="70929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35" b="1">
                <a:latin typeface="Arial"/>
                <a:cs typeface="Arial"/>
              </a:rPr>
              <a:t>1</a:t>
            </a:r>
            <a:r>
              <a:rPr dirty="0" sz="1550" spc="35" b="1">
                <a:latin typeface="Arial"/>
                <a:cs typeface="Arial"/>
              </a:rPr>
              <a:t>1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76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4019613"/>
            <a:ext cx="2352675" cy="30480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18415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145"/>
              </a:spcBef>
            </a:pPr>
            <a:r>
              <a:rPr dirty="0" sz="1550" spc="20" b="1">
                <a:latin typeface="Arial"/>
                <a:cs typeface="Arial"/>
              </a:rPr>
              <a:t>58.8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8353" y="4021772"/>
            <a:ext cx="31813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2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9725" y="3200463"/>
            <a:ext cx="116205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50">
              <a:lnSpc>
                <a:spcPts val="1780"/>
              </a:lnSpc>
            </a:pPr>
            <a:r>
              <a:rPr dirty="0" sz="1550" spc="30" b="1">
                <a:latin typeface="Arial"/>
                <a:cs typeface="Arial"/>
              </a:rPr>
              <a:t>29.4…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9379" y="485108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9379" y="402875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379" y="3206750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5325"/>
            <a:ext cx="9039225" cy="6162675"/>
            <a:chOff x="0" y="695325"/>
            <a:chExt cx="9039225" cy="6162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2962275"/>
              <a:ext cx="3067050" cy="300037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67500" y="4538726"/>
              <a:ext cx="0" cy="1152525"/>
            </a:xfrm>
            <a:custGeom>
              <a:avLst/>
              <a:gdLst/>
              <a:ahLst/>
              <a:cxnLst/>
              <a:rect l="l" t="t" r="r" b="b"/>
              <a:pathLst>
                <a:path w="0" h="1152525">
                  <a:moveTo>
                    <a:pt x="0" y="866775"/>
                  </a:moveTo>
                  <a:lnTo>
                    <a:pt x="0" y="1152461"/>
                  </a:lnTo>
                </a:path>
                <a:path w="0" h="1152525">
                  <a:moveTo>
                    <a:pt x="0" y="0"/>
                  </a:moveTo>
                  <a:lnTo>
                    <a:pt x="0" y="56197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3149" y="695325"/>
              <a:ext cx="2790825" cy="28860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67500" y="3081401"/>
              <a:ext cx="1076325" cy="2609850"/>
            </a:xfrm>
            <a:custGeom>
              <a:avLst/>
              <a:gdLst/>
              <a:ahLst/>
              <a:cxnLst/>
              <a:rect l="l" t="t" r="r" b="b"/>
              <a:pathLst>
                <a:path w="1076325" h="2609850">
                  <a:moveTo>
                    <a:pt x="0" y="0"/>
                  </a:moveTo>
                  <a:lnTo>
                    <a:pt x="0" y="1152525"/>
                  </a:lnTo>
                </a:path>
                <a:path w="1076325" h="2609850">
                  <a:moveTo>
                    <a:pt x="1076325" y="0"/>
                  </a:moveTo>
                  <a:lnTo>
                    <a:pt x="1076325" y="260978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24375" y="5100701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2209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09800" y="3048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24375" y="5100701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0" y="304800"/>
                  </a:moveTo>
                  <a:lnTo>
                    <a:pt x="2209800" y="3048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24375" y="4233926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2209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2209800" y="304800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24375" y="4233926"/>
              <a:ext cx="2209800" cy="304800"/>
            </a:xfrm>
            <a:custGeom>
              <a:avLst/>
              <a:gdLst/>
              <a:ahLst/>
              <a:cxnLst/>
              <a:rect l="l" t="t" r="r" b="b"/>
              <a:pathLst>
                <a:path w="2209800" h="304800">
                  <a:moveTo>
                    <a:pt x="0" y="304800"/>
                  </a:moveTo>
                  <a:lnTo>
                    <a:pt x="2209800" y="304800"/>
                  </a:lnTo>
                  <a:lnTo>
                    <a:pt x="22098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024375" y="3357626"/>
              <a:ext cx="942975" cy="314325"/>
            </a:xfrm>
            <a:custGeom>
              <a:avLst/>
              <a:gdLst/>
              <a:ahLst/>
              <a:cxnLst/>
              <a:rect l="l" t="t" r="r" b="b"/>
              <a:pathLst>
                <a:path w="942975" h="314325">
                  <a:moveTo>
                    <a:pt x="942975" y="0"/>
                  </a:moveTo>
                  <a:lnTo>
                    <a:pt x="0" y="0"/>
                  </a:lnTo>
                  <a:lnTo>
                    <a:pt x="0" y="314325"/>
                  </a:lnTo>
                  <a:lnTo>
                    <a:pt x="942975" y="314325"/>
                  </a:lnTo>
                  <a:lnTo>
                    <a:pt x="942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24375" y="3357626"/>
              <a:ext cx="942975" cy="314325"/>
            </a:xfrm>
            <a:custGeom>
              <a:avLst/>
              <a:gdLst/>
              <a:ahLst/>
              <a:cxnLst/>
              <a:rect l="l" t="t" r="r" b="b"/>
              <a:pathLst>
                <a:path w="942975" h="314325">
                  <a:moveTo>
                    <a:pt x="0" y="314325"/>
                  </a:moveTo>
                  <a:lnTo>
                    <a:pt x="942975" y="314325"/>
                  </a:lnTo>
                  <a:lnTo>
                    <a:pt x="942975" y="0"/>
                  </a:lnTo>
                  <a:lnTo>
                    <a:pt x="0" y="0"/>
                  </a:lnTo>
                  <a:lnTo>
                    <a:pt x="0" y="31432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024375" y="3081401"/>
              <a:ext cx="0" cy="2609850"/>
            </a:xfrm>
            <a:custGeom>
              <a:avLst/>
              <a:gdLst/>
              <a:ahLst/>
              <a:cxnLst/>
              <a:rect l="l" t="t" r="r" b="b"/>
              <a:pathLst>
                <a:path w="0" h="2609850">
                  <a:moveTo>
                    <a:pt x="0" y="26097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727" y="139636"/>
            <a:ext cx="339852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0000"/>
                </a:solidFill>
              </a:rPr>
              <a:t>10.</a:t>
            </a:r>
            <a:r>
              <a:rPr dirty="0" sz="1800" spc="4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Elementos</a:t>
            </a:r>
            <a:r>
              <a:rPr dirty="0" sz="1800" spc="-1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no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estructurales</a:t>
            </a:r>
            <a:endParaRPr sz="1800"/>
          </a:p>
        </p:txBody>
      </p:sp>
      <p:sp>
        <p:nvSpPr>
          <p:cNvPr id="15" name="object 15"/>
          <p:cNvSpPr txBox="1"/>
          <p:nvPr/>
        </p:nvSpPr>
        <p:spPr>
          <a:xfrm>
            <a:off x="105727" y="523557"/>
            <a:ext cx="5274310" cy="19507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4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p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204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q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p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ede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20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55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5"/>
              </a:lnSpc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5">
                <a:latin typeface="Arial MT"/>
                <a:cs typeface="Arial MT"/>
              </a:rPr>
              <a:t>Presenta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algún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elemento</a:t>
            </a:r>
            <a:r>
              <a:rPr dirty="0" sz="1400" spc="8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que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con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su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caída</a:t>
            </a:r>
            <a:r>
              <a:rPr dirty="0" sz="1400" spc="1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se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estima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que</a:t>
            </a:r>
            <a:r>
              <a:rPr dirty="0" sz="1400" spc="1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no</a:t>
            </a:r>
            <a:endParaRPr sz="1400">
              <a:latin typeface="Arial MT"/>
              <a:cs typeface="Arial MT"/>
            </a:endParaRPr>
          </a:p>
          <a:p>
            <a:pPr marL="298450" marR="13335">
              <a:lnSpc>
                <a:spcPts val="1650"/>
              </a:lnSpc>
              <a:spcBef>
                <a:spcPts val="125"/>
              </a:spcBef>
            </a:pPr>
            <a:r>
              <a:rPr dirty="0" sz="1400" spc="-10">
                <a:latin typeface="Arial MT"/>
                <a:cs typeface="Arial MT"/>
              </a:rPr>
              <a:t>va</a:t>
            </a:r>
            <a:r>
              <a:rPr dirty="0" sz="1400" spc="16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24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afectar</a:t>
            </a:r>
            <a:r>
              <a:rPr dirty="0" sz="1400" spc="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mayormente</a:t>
            </a:r>
            <a:r>
              <a:rPr dirty="0" sz="1400" spc="26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1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1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estructura</a:t>
            </a:r>
            <a:r>
              <a:rPr dirty="0" sz="1400" spc="15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2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causar</a:t>
            </a:r>
            <a:r>
              <a:rPr dirty="0" sz="1400" spc="20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heridas</a:t>
            </a:r>
            <a:r>
              <a:rPr dirty="0" sz="1400" spc="254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alguna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persona.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ts val="1650"/>
              </a:lnSpc>
              <a:spcBef>
                <a:spcPts val="6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5">
                <a:latin typeface="Arial MT"/>
                <a:cs typeface="Arial MT"/>
              </a:rPr>
              <a:t>Tiene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elementos,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los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cuales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al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desprenderse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durante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un</a:t>
            </a:r>
            <a:r>
              <a:rPr dirty="0" sz="1400" spc="25">
                <a:latin typeface="Arial MT"/>
                <a:cs typeface="Arial MT"/>
              </a:rPr>
              <a:t> sismo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ede</a:t>
            </a:r>
            <a:r>
              <a:rPr dirty="0" sz="1400" spc="10">
                <a:latin typeface="Arial MT"/>
                <a:cs typeface="Arial MT"/>
              </a:rPr>
              <a:t>n</a:t>
            </a:r>
            <a:r>
              <a:rPr dirty="0" sz="1400" spc="-21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-30">
                <a:latin typeface="Arial MT"/>
                <a:cs typeface="Arial MT"/>
              </a:rPr>
              <a:t>na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-35">
                <a:latin typeface="Arial MT"/>
                <a:cs typeface="Arial MT"/>
              </a:rPr>
              <a:t>h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ge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35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88100" y="5121211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41.18%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99200" y="431450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41.18%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2113" y="3380422"/>
            <a:ext cx="11906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9558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17.65%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96334" y="510927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96334" y="4238688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96334" y="336810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495675"/>
            <a:ext cx="9039225" cy="3362325"/>
            <a:chOff x="0" y="3495675"/>
            <a:chExt cx="9039225" cy="33623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399" y="3495675"/>
              <a:ext cx="2590800" cy="25241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2462" y="4710175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29527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295275" y="285750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2462" y="4710175"/>
              <a:ext cx="295275" cy="285750"/>
            </a:xfrm>
            <a:custGeom>
              <a:avLst/>
              <a:gdLst/>
              <a:ahLst/>
              <a:cxnLst/>
              <a:rect l="l" t="t" r="r" b="b"/>
              <a:pathLst>
                <a:path w="295275" h="285750">
                  <a:moveTo>
                    <a:pt x="0" y="285750"/>
                  </a:moveTo>
                  <a:lnTo>
                    <a:pt x="295275" y="285750"/>
                  </a:lnTo>
                  <a:lnTo>
                    <a:pt x="29527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2462" y="3881500"/>
              <a:ext cx="1190625" cy="295275"/>
            </a:xfrm>
            <a:custGeom>
              <a:avLst/>
              <a:gdLst/>
              <a:ahLst/>
              <a:cxnLst/>
              <a:rect l="l" t="t" r="r" b="b"/>
              <a:pathLst>
                <a:path w="1190625" h="295275">
                  <a:moveTo>
                    <a:pt x="119062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190625" y="295275"/>
                  </a:lnTo>
                  <a:lnTo>
                    <a:pt x="11906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2462" y="3881500"/>
              <a:ext cx="1190625" cy="295275"/>
            </a:xfrm>
            <a:custGeom>
              <a:avLst/>
              <a:gdLst/>
              <a:ahLst/>
              <a:cxnLst/>
              <a:rect l="l" t="t" r="r" b="b"/>
              <a:pathLst>
                <a:path w="1190625" h="295275">
                  <a:moveTo>
                    <a:pt x="0" y="295275"/>
                  </a:moveTo>
                  <a:lnTo>
                    <a:pt x="1190625" y="295275"/>
                  </a:lnTo>
                  <a:lnTo>
                    <a:pt x="11906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52462" y="3624326"/>
              <a:ext cx="0" cy="2457450"/>
            </a:xfrm>
            <a:custGeom>
              <a:avLst/>
              <a:gdLst/>
              <a:ahLst/>
              <a:cxnLst/>
              <a:rect l="l" t="t" r="r" b="b"/>
              <a:pathLst>
                <a:path w="0" h="2457450">
                  <a:moveTo>
                    <a:pt x="0" y="24573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727" y="139636"/>
            <a:ext cx="301942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45">
                <a:solidFill>
                  <a:srgbClr val="000000"/>
                </a:solidFill>
              </a:rPr>
              <a:t>11.</a:t>
            </a:r>
            <a:r>
              <a:rPr dirty="0" sz="1800" spc="3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Estado</a:t>
            </a:r>
            <a:r>
              <a:rPr dirty="0" sz="1800" spc="-4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1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conservación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107314" y="509841"/>
            <a:ext cx="4465320" cy="2170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ts val="1664"/>
              </a:lnSpc>
              <a:spcBef>
                <a:spcPts val="5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un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cc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ó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21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q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15">
                <a:latin typeface="Arial MT"/>
                <a:cs typeface="Arial MT"/>
              </a:rPr>
              <a:t>á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p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4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50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-4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ob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20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0">
                <a:latin typeface="Arial MT"/>
                <a:cs typeface="Arial MT"/>
              </a:rPr>
              <a:t>an</a:t>
            </a:r>
            <a:r>
              <a:rPr dirty="0" sz="1400" spc="40">
                <a:latin typeface="Arial MT"/>
                <a:cs typeface="Arial MT"/>
              </a:rPr>
              <a:t>c</a:t>
            </a:r>
            <a:r>
              <a:rPr dirty="0" sz="1400" spc="-30">
                <a:latin typeface="Arial MT"/>
                <a:cs typeface="Arial MT"/>
              </a:rPr>
              <a:t>ha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hu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45">
                <a:latin typeface="Arial MT"/>
                <a:cs typeface="Arial MT"/>
              </a:rPr>
              <a:t>ed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buChar char="•"/>
              <a:tabLst>
                <a:tab pos="298450" algn="l"/>
                <a:tab pos="299085" algn="l"/>
              </a:tabLst>
            </a:pPr>
            <a:r>
              <a:rPr dirty="0" sz="1400" spc="-4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x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g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0">
                <a:latin typeface="Arial MT"/>
                <a:cs typeface="Arial MT"/>
              </a:rPr>
              <a:t>s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g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6385">
              <a:lnSpc>
                <a:spcPts val="1664"/>
              </a:lnSpc>
              <a:spcBef>
                <a:spcPts val="4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-10">
                <a:latin typeface="Arial MT"/>
                <a:cs typeface="Arial MT"/>
              </a:rPr>
              <a:t>Todas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las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puertas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se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cierran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correctamente.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298450" marR="5080" indent="-286385">
              <a:lnSpc>
                <a:spcPts val="1650"/>
              </a:lnSpc>
              <a:spcBef>
                <a:spcPts val="13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>
                <a:latin typeface="Arial MT"/>
                <a:cs typeface="Arial MT"/>
              </a:rPr>
              <a:t>Cuando</a:t>
            </a:r>
            <a:r>
              <a:rPr dirty="0" sz="1400" spc="2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no</a:t>
            </a:r>
            <a:r>
              <a:rPr dirty="0" sz="1400" spc="17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cumple</a:t>
            </a:r>
            <a:r>
              <a:rPr dirty="0" sz="1400" spc="16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con</a:t>
            </a:r>
            <a:r>
              <a:rPr dirty="0" sz="1400" spc="17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los</a:t>
            </a:r>
            <a:r>
              <a:rPr dirty="0" sz="1400" spc="1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parámetros</a:t>
            </a:r>
            <a:r>
              <a:rPr dirty="0" sz="1400" spc="18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de</a:t>
            </a:r>
            <a:r>
              <a:rPr dirty="0" sz="1400" spc="24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1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clase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,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debe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20">
                <a:latin typeface="Arial MT"/>
                <a:cs typeface="Arial MT"/>
              </a:rPr>
              <a:t>í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20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1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0">
                <a:latin typeface="Arial MT"/>
                <a:cs typeface="Arial MT"/>
              </a:rPr>
              <a:t>an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100">
                <a:latin typeface="Arial MT"/>
                <a:cs typeface="Arial MT"/>
              </a:rPr>
              <a:t>r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05"/>
              </a:lnSpc>
            </a:pPr>
            <a:r>
              <a:rPr dirty="0" sz="1400" spc="35" b="1">
                <a:latin typeface="Arial"/>
                <a:cs typeface="Arial"/>
              </a:rPr>
              <a:t>C</a:t>
            </a:r>
            <a:r>
              <a:rPr dirty="0" sz="1400" spc="-15" b="1">
                <a:latin typeface="Arial"/>
                <a:cs typeface="Arial"/>
              </a:rPr>
              <a:t>l</a:t>
            </a:r>
            <a:r>
              <a:rPr dirty="0" sz="1400" spc="40" b="1">
                <a:latin typeface="Arial"/>
                <a:cs typeface="Arial"/>
              </a:rPr>
              <a:t>as</a:t>
            </a:r>
            <a:r>
              <a:rPr dirty="0" sz="1400" spc="10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4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de</a:t>
            </a:r>
            <a:r>
              <a:rPr dirty="0" sz="1400" spc="45">
                <a:latin typeface="Arial MT"/>
                <a:cs typeface="Arial MT"/>
              </a:rPr>
              <a:t>sc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">
                <a:latin typeface="Arial MT"/>
                <a:cs typeface="Arial MT"/>
              </a:rPr>
              <a:t>,</a:t>
            </a:r>
            <a:r>
              <a:rPr dirty="0" sz="1400" spc="-19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10">
                <a:latin typeface="Arial MT"/>
                <a:cs typeface="Arial MT"/>
              </a:rPr>
              <a:t>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0">
                <a:latin typeface="Arial MT"/>
                <a:cs typeface="Arial MT"/>
              </a:rPr>
              <a:t>an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25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704850"/>
            <a:ext cx="2524125" cy="24479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57225" y="5524500"/>
            <a:ext cx="3565525" cy="295275"/>
          </a:xfrm>
          <a:prstGeom prst="rect">
            <a:avLst/>
          </a:prstGeom>
          <a:solidFill>
            <a:srgbClr val="00AF50"/>
          </a:solidFill>
        </p:spPr>
        <p:txBody>
          <a:bodyPr wrap="square" lIns="0" tIns="33019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dirty="0" sz="1550" spc="15" b="1">
                <a:latin typeface="Arial"/>
                <a:cs typeface="Arial"/>
              </a:rPr>
              <a:t>7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3595" y="5541327"/>
            <a:ext cx="6032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0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59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2500" y="4705413"/>
            <a:ext cx="3257550" cy="295275"/>
          </a:xfrm>
          <a:prstGeom prst="rect">
            <a:avLst/>
          </a:prstGeom>
        </p:spPr>
        <p:txBody>
          <a:bodyPr wrap="square" lIns="0" tIns="29844" rIns="0" bIns="0" rtlCol="0" vert="horz">
            <a:spAutoFit/>
          </a:bodyPr>
          <a:lstStyle/>
          <a:p>
            <a:pPr marL="78740">
              <a:lnSpc>
                <a:spcPct val="100000"/>
              </a:lnSpc>
              <a:spcBef>
                <a:spcPts val="234"/>
              </a:spcBef>
            </a:pPr>
            <a:r>
              <a:rPr dirty="0" sz="1550" spc="25" b="1">
                <a:latin typeface="Arial"/>
                <a:cs typeface="Arial"/>
              </a:rPr>
              <a:t>5.88%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47850" y="3876738"/>
            <a:ext cx="2362200" cy="304800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284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1627" y="552926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1627" y="4707254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1627" y="388423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90131" y="3183953"/>
            <a:ext cx="68008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76701"/>
            <a:ext cx="9039225" cy="3281679"/>
            <a:chOff x="0" y="3576701"/>
            <a:chExt cx="9039225" cy="32816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749" y="3648075"/>
              <a:ext cx="2171700" cy="26003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10500" y="3576701"/>
              <a:ext cx="1514475" cy="2466975"/>
            </a:xfrm>
            <a:custGeom>
              <a:avLst/>
              <a:gdLst/>
              <a:ahLst/>
              <a:cxnLst/>
              <a:rect l="l" t="t" r="r" b="b"/>
              <a:pathLst>
                <a:path w="1514475" h="2466975">
                  <a:moveTo>
                    <a:pt x="0" y="2200211"/>
                  </a:moveTo>
                  <a:lnTo>
                    <a:pt x="0" y="2466911"/>
                  </a:lnTo>
                </a:path>
                <a:path w="1514475" h="2466975">
                  <a:moveTo>
                    <a:pt x="0" y="0"/>
                  </a:moveTo>
                  <a:lnTo>
                    <a:pt x="0" y="1904936"/>
                  </a:lnTo>
                </a:path>
                <a:path w="1514475" h="2466975">
                  <a:moveTo>
                    <a:pt x="1514475" y="0"/>
                  </a:moveTo>
                  <a:lnTo>
                    <a:pt x="1514475" y="246691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281550" y="5481637"/>
              <a:ext cx="4010025" cy="295275"/>
            </a:xfrm>
            <a:custGeom>
              <a:avLst/>
              <a:gdLst/>
              <a:ahLst/>
              <a:cxnLst/>
              <a:rect l="l" t="t" r="r" b="b"/>
              <a:pathLst>
                <a:path w="4010025" h="295275">
                  <a:moveTo>
                    <a:pt x="401002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4010025" y="295275"/>
                  </a:lnTo>
                  <a:lnTo>
                    <a:pt x="40100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81550" y="5481637"/>
              <a:ext cx="4010025" cy="295275"/>
            </a:xfrm>
            <a:custGeom>
              <a:avLst/>
              <a:gdLst/>
              <a:ahLst/>
              <a:cxnLst/>
              <a:rect l="l" t="t" r="r" b="b"/>
              <a:pathLst>
                <a:path w="4010025" h="295275">
                  <a:moveTo>
                    <a:pt x="0" y="295275"/>
                  </a:moveTo>
                  <a:lnTo>
                    <a:pt x="4010025" y="295275"/>
                  </a:lnTo>
                  <a:lnTo>
                    <a:pt x="40100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81550" y="4662551"/>
              <a:ext cx="1333500" cy="295275"/>
            </a:xfrm>
            <a:custGeom>
              <a:avLst/>
              <a:gdLst/>
              <a:ahLst/>
              <a:cxnLst/>
              <a:rect l="l" t="t" r="r" b="b"/>
              <a:pathLst>
                <a:path w="1333500" h="295275">
                  <a:moveTo>
                    <a:pt x="13335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333500" y="295275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81550" y="4662551"/>
              <a:ext cx="1333500" cy="295275"/>
            </a:xfrm>
            <a:custGeom>
              <a:avLst/>
              <a:gdLst/>
              <a:ahLst/>
              <a:cxnLst/>
              <a:rect l="l" t="t" r="r" b="b"/>
              <a:pathLst>
                <a:path w="1333500" h="295275">
                  <a:moveTo>
                    <a:pt x="0" y="295275"/>
                  </a:moveTo>
                  <a:lnTo>
                    <a:pt x="1333500" y="295275"/>
                  </a:lnTo>
                  <a:lnTo>
                    <a:pt x="13335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281550" y="3843401"/>
              <a:ext cx="2228850" cy="295275"/>
            </a:xfrm>
            <a:custGeom>
              <a:avLst/>
              <a:gdLst/>
              <a:ahLst/>
              <a:cxnLst/>
              <a:rect l="l" t="t" r="r" b="b"/>
              <a:pathLst>
                <a:path w="2228850" h="295275">
                  <a:moveTo>
                    <a:pt x="222885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2228850" y="295275"/>
                  </a:lnTo>
                  <a:lnTo>
                    <a:pt x="22288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81550" y="3843401"/>
              <a:ext cx="2228850" cy="295275"/>
            </a:xfrm>
            <a:custGeom>
              <a:avLst/>
              <a:gdLst/>
              <a:ahLst/>
              <a:cxnLst/>
              <a:rect l="l" t="t" r="r" b="b"/>
              <a:pathLst>
                <a:path w="2228850" h="295275">
                  <a:moveTo>
                    <a:pt x="0" y="295275"/>
                  </a:moveTo>
                  <a:lnTo>
                    <a:pt x="2228850" y="295275"/>
                  </a:lnTo>
                  <a:lnTo>
                    <a:pt x="222885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81550" y="3576701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246691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727" y="139636"/>
            <a:ext cx="5577840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0000"/>
                </a:solidFill>
              </a:rPr>
              <a:t>12.</a:t>
            </a:r>
            <a:r>
              <a:rPr dirty="0" sz="1800" spc="4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Estructura</a:t>
            </a:r>
            <a:r>
              <a:rPr dirty="0" sz="1800" spc="65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ha</a:t>
            </a:r>
            <a:r>
              <a:rPr dirty="0" sz="1800" spc="-80">
                <a:solidFill>
                  <a:srgbClr val="000000"/>
                </a:solidFill>
              </a:rPr>
              <a:t> </a:t>
            </a:r>
            <a:r>
              <a:rPr dirty="0" sz="1800" spc="5">
                <a:solidFill>
                  <a:srgbClr val="000000"/>
                </a:solidFill>
              </a:rPr>
              <a:t>sido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reforzada</a:t>
            </a:r>
            <a:r>
              <a:rPr dirty="0" sz="1800" spc="65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luego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de</a:t>
            </a:r>
            <a:r>
              <a:rPr dirty="0" sz="1800" spc="-80">
                <a:solidFill>
                  <a:srgbClr val="000000"/>
                </a:solidFill>
              </a:rPr>
              <a:t> </a:t>
            </a:r>
            <a:r>
              <a:rPr dirty="0" sz="1800" spc="10">
                <a:solidFill>
                  <a:srgbClr val="000000"/>
                </a:solidFill>
              </a:rPr>
              <a:t>un</a:t>
            </a:r>
            <a:r>
              <a:rPr dirty="0" sz="1800" spc="-30">
                <a:solidFill>
                  <a:srgbClr val="000000"/>
                </a:solidFill>
              </a:rPr>
              <a:t> </a:t>
            </a:r>
            <a:r>
              <a:rPr dirty="0" sz="1800" spc="-15">
                <a:solidFill>
                  <a:srgbClr val="000000"/>
                </a:solidFill>
              </a:rPr>
              <a:t>sismo</a:t>
            </a:r>
            <a:endParaRPr sz="1800"/>
          </a:p>
        </p:txBody>
      </p:sp>
      <p:sp>
        <p:nvSpPr>
          <p:cNvPr id="13" name="object 13"/>
          <p:cNvSpPr txBox="1"/>
          <p:nvPr/>
        </p:nvSpPr>
        <p:spPr>
          <a:xfrm>
            <a:off x="287337" y="634365"/>
            <a:ext cx="5608955" cy="25990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0" b="1">
                <a:latin typeface="Arial"/>
                <a:cs typeface="Arial"/>
              </a:rPr>
              <a:t>as</a:t>
            </a:r>
            <a:r>
              <a:rPr dirty="0" sz="1400" spc="10" b="1">
                <a:latin typeface="Arial"/>
                <a:cs typeface="Arial"/>
              </a:rPr>
              <a:t>e</a:t>
            </a:r>
            <a:r>
              <a:rPr dirty="0" sz="1400" spc="-12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spcBef>
                <a:spcPts val="4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400" spc="-40">
                <a:latin typeface="Arial MT"/>
                <a:cs typeface="Arial MT"/>
              </a:rPr>
              <a:t>N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h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a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po</a:t>
            </a:r>
            <a:r>
              <a:rPr dirty="0" sz="1400" spc="5">
                <a:latin typeface="Arial MT"/>
                <a:cs typeface="Arial MT"/>
              </a:rPr>
              <a:t>r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50">
                <a:latin typeface="Arial MT"/>
                <a:cs typeface="Arial MT"/>
              </a:rPr>
              <a:t>o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98450" indent="-285750">
              <a:lnSpc>
                <a:spcPts val="1650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 spc="5">
                <a:latin typeface="Arial MT"/>
                <a:cs typeface="Arial MT"/>
              </a:rPr>
              <a:t>Fue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afectada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por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un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terremoto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pero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ha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sido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reparada</a:t>
            </a:r>
            <a:r>
              <a:rPr dirty="0" sz="1400" spc="-12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reforzada.</a:t>
            </a:r>
            <a:endParaRPr sz="1400">
              <a:latin typeface="Arial MT"/>
              <a:cs typeface="Arial MT"/>
            </a:endParaRPr>
          </a:p>
          <a:p>
            <a:pPr marL="298450" indent="-285750">
              <a:lnSpc>
                <a:spcPts val="1664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 spc="-15">
                <a:latin typeface="Arial MT"/>
                <a:cs typeface="Arial MT"/>
              </a:rPr>
              <a:t>No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se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observa</a:t>
            </a:r>
            <a:r>
              <a:rPr dirty="0" sz="1400" spc="-19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fisuras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en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las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paredes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en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la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estructura.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  <a:spcBef>
                <a:spcPts val="50"/>
              </a:spcBef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 spc="-5">
                <a:latin typeface="Arial MT"/>
                <a:cs typeface="Arial MT"/>
              </a:rPr>
              <a:t>Tiene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pequeñas</a:t>
            </a:r>
            <a:r>
              <a:rPr dirty="0" sz="1400" spc="-114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fisuras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nivel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de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mampostería.</a:t>
            </a:r>
            <a:endParaRPr sz="1400">
              <a:latin typeface="Arial MT"/>
              <a:cs typeface="Arial MT"/>
            </a:endParaRPr>
          </a:p>
          <a:p>
            <a:pPr marL="298450" indent="-285750">
              <a:lnSpc>
                <a:spcPts val="1664"/>
              </a:lnSpc>
              <a:spcBef>
                <a:spcPts val="4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400" spc="-15">
                <a:latin typeface="Arial MT"/>
                <a:cs typeface="Arial MT"/>
              </a:rPr>
              <a:t>No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existe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ninguna</a:t>
            </a:r>
            <a:r>
              <a:rPr dirty="0" sz="1400" spc="35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fisura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nivel</a:t>
            </a:r>
            <a:r>
              <a:rPr dirty="0" sz="1400" spc="5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de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elementos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estructurales.</a:t>
            </a:r>
            <a:endParaRPr sz="1400">
              <a:latin typeface="Arial MT"/>
              <a:cs typeface="Arial MT"/>
            </a:endParaRPr>
          </a:p>
          <a:p>
            <a:pPr marL="298450" marR="5080" indent="-285750">
              <a:lnSpc>
                <a:spcPts val="1650"/>
              </a:lnSpc>
              <a:spcBef>
                <a:spcPts val="65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400" spc="-20">
                <a:latin typeface="Arial MT"/>
                <a:cs typeface="Arial MT"/>
              </a:rPr>
              <a:t>Tuvo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gran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daño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en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mampostería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leve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en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estructura,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no</a:t>
            </a:r>
            <a:r>
              <a:rPr dirty="0" sz="1400" spc="8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ha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sido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reforzada</a:t>
            </a:r>
            <a:r>
              <a:rPr dirty="0" sz="1400" spc="-15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64"/>
              </a:lnSpc>
            </a:pPr>
            <a:r>
              <a:rPr dirty="0" sz="1400" spc="30" b="1">
                <a:latin typeface="Arial"/>
                <a:cs typeface="Arial"/>
              </a:rPr>
              <a:t>C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as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0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  <a:p>
            <a:pPr marL="298450" indent="-285750">
              <a:lnSpc>
                <a:spcPts val="1664"/>
              </a:lnSpc>
              <a:buChar char="•"/>
              <a:tabLst>
                <a:tab pos="297815" algn="l"/>
                <a:tab pos="298450" algn="l"/>
              </a:tabLst>
            </a:pPr>
            <a:r>
              <a:rPr dirty="0" sz="1400" spc="25">
                <a:latin typeface="Arial MT"/>
                <a:cs typeface="Arial MT"/>
              </a:rPr>
              <a:t>Se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observan</a:t>
            </a:r>
            <a:r>
              <a:rPr dirty="0" sz="1400" spc="-1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fisuras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en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elementos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estructurales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no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estructurales.</a:t>
            </a:r>
            <a:endParaRPr sz="1400">
              <a:latin typeface="Arial MT"/>
              <a:cs typeface="Arial MT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Char char="•"/>
              <a:tabLst>
                <a:tab pos="297815" algn="l"/>
                <a:tab pos="298450" algn="l"/>
              </a:tabLst>
            </a:pPr>
            <a:r>
              <a:rPr dirty="0" sz="1400" spc="-40">
                <a:latin typeface="Arial MT"/>
                <a:cs typeface="Arial MT"/>
              </a:rPr>
              <a:t>N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ha</a:t>
            </a:r>
            <a:r>
              <a:rPr dirty="0" sz="1400" spc="15">
                <a:latin typeface="Arial MT"/>
                <a:cs typeface="Arial MT"/>
              </a:rPr>
              <a:t>n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10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o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45">
                <a:latin typeface="Arial MT"/>
                <a:cs typeface="Arial MT"/>
              </a:rPr>
              <a:t>o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z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0">
                <a:latin typeface="Arial MT"/>
                <a:cs typeface="Arial MT"/>
              </a:rPr>
              <a:t>s</a:t>
            </a:r>
            <a:r>
              <a:rPr dirty="0" sz="1400" spc="-5">
                <a:latin typeface="Arial MT"/>
                <a:cs typeface="Arial MT"/>
              </a:rPr>
              <a:t>,</a:t>
            </a:r>
            <a:r>
              <a:rPr dirty="0" sz="1400" spc="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8425" y="552450"/>
            <a:ext cx="2333625" cy="29051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8240394" y="5500370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52.94%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19813" y="4678298"/>
            <a:ext cx="168592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25"/>
              </a:spcBef>
            </a:pPr>
            <a:r>
              <a:rPr dirty="0" sz="1550" spc="30" b="1">
                <a:latin typeface="Arial"/>
                <a:cs typeface="Arial"/>
              </a:rPr>
              <a:t>17.65%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5163" y="3855402"/>
            <a:ext cx="79057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29.41%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1351" y="5488622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1351" y="466566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1351" y="384333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9144000" cy="2609850"/>
          </a:xfrm>
          <a:custGeom>
            <a:avLst/>
            <a:gdLst/>
            <a:ahLst/>
            <a:cxnLst/>
            <a:rect l="l" t="t" r="r" b="b"/>
            <a:pathLst>
              <a:path w="9144000" h="2609850">
                <a:moveTo>
                  <a:pt x="9144000" y="0"/>
                </a:moveTo>
                <a:lnTo>
                  <a:pt x="0" y="0"/>
                </a:lnTo>
                <a:lnTo>
                  <a:pt x="0" y="2609850"/>
                </a:lnTo>
                <a:lnTo>
                  <a:pt x="9144000" y="26098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02131"/>
            <a:ext cx="4634230" cy="6076315"/>
            <a:chOff x="0" y="802131"/>
            <a:chExt cx="4634230" cy="6076315"/>
          </a:xfrm>
        </p:grpSpPr>
        <p:sp>
          <p:nvSpPr>
            <p:cNvPr id="5" name="object 5"/>
            <p:cNvSpPr/>
            <p:nvPr/>
          </p:nvSpPr>
          <p:spPr>
            <a:xfrm>
              <a:off x="0" y="802131"/>
              <a:ext cx="4244340" cy="6055995"/>
            </a:xfrm>
            <a:custGeom>
              <a:avLst/>
              <a:gdLst/>
              <a:ahLst/>
              <a:cxnLst/>
              <a:rect l="l" t="t" r="r" b="b"/>
              <a:pathLst>
                <a:path w="4244340" h="6055995">
                  <a:moveTo>
                    <a:pt x="1085367" y="0"/>
                  </a:moveTo>
                  <a:lnTo>
                    <a:pt x="0" y="3075612"/>
                  </a:lnTo>
                  <a:lnTo>
                    <a:pt x="0" y="6055866"/>
                  </a:lnTo>
                  <a:lnTo>
                    <a:pt x="2500290" y="6055866"/>
                  </a:lnTo>
                  <a:lnTo>
                    <a:pt x="4243959" y="1114678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2704" y="1142872"/>
              <a:ext cx="3607435" cy="3651250"/>
            </a:xfrm>
            <a:custGeom>
              <a:avLst/>
              <a:gdLst/>
              <a:ahLst/>
              <a:cxnLst/>
              <a:rect l="l" t="t" r="r" b="b"/>
              <a:pathLst>
                <a:path w="3607435" h="3651250">
                  <a:moveTo>
                    <a:pt x="958634" y="0"/>
                  </a:moveTo>
                  <a:lnTo>
                    <a:pt x="3606863" y="934719"/>
                  </a:lnTo>
                  <a:lnTo>
                    <a:pt x="2648267" y="3650741"/>
                  </a:lnTo>
                  <a:lnTo>
                    <a:pt x="0" y="2716149"/>
                  </a:lnTo>
                  <a:lnTo>
                    <a:pt x="95863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943036"/>
              <a:ext cx="1871726" cy="4914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6075" y="2019299"/>
              <a:ext cx="1708150" cy="4839970"/>
            </a:xfrm>
            <a:custGeom>
              <a:avLst/>
              <a:gdLst/>
              <a:ahLst/>
              <a:cxnLst/>
              <a:rect l="l" t="t" r="r" b="b"/>
              <a:pathLst>
                <a:path w="1708150" h="4839970">
                  <a:moveTo>
                    <a:pt x="1708023" y="0"/>
                  </a:moveTo>
                  <a:lnTo>
                    <a:pt x="0" y="4839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886325" y="2914586"/>
            <a:ext cx="3386454" cy="1433830"/>
            <a:chOff x="4886325" y="2914586"/>
            <a:chExt cx="3386454" cy="143383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6325" y="2914586"/>
              <a:ext cx="3386201" cy="9382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2525" y="3409886"/>
              <a:ext cx="3119501" cy="9382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155946" y="3048317"/>
            <a:ext cx="2740025" cy="10134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88900" marR="5080" indent="-76200">
              <a:lnSpc>
                <a:spcPct val="101699"/>
              </a:lnSpc>
              <a:spcBef>
                <a:spcPts val="60"/>
              </a:spcBef>
            </a:pPr>
            <a:r>
              <a:rPr dirty="0" sz="3200" spc="15" b="1" i="1">
                <a:latin typeface="Arial"/>
                <a:cs typeface="Arial"/>
              </a:rPr>
              <a:t>C</a:t>
            </a:r>
            <a:r>
              <a:rPr dirty="0" sz="3200" spc="-20" b="1" i="1">
                <a:latin typeface="Arial"/>
                <a:cs typeface="Arial"/>
              </a:rPr>
              <a:t>O</a:t>
            </a:r>
            <a:r>
              <a:rPr dirty="0" sz="3200" spc="15" b="1" i="1">
                <a:latin typeface="Arial"/>
                <a:cs typeface="Arial"/>
              </a:rPr>
              <a:t>N</a:t>
            </a:r>
            <a:r>
              <a:rPr dirty="0" sz="3200" spc="-10" b="1" i="1">
                <a:latin typeface="Arial"/>
                <a:cs typeface="Arial"/>
              </a:rPr>
              <a:t>T</a:t>
            </a:r>
            <a:r>
              <a:rPr dirty="0" sz="3200" spc="35" b="1" i="1">
                <a:latin typeface="Arial"/>
                <a:cs typeface="Arial"/>
              </a:rPr>
              <a:t>E</a:t>
            </a:r>
            <a:r>
              <a:rPr dirty="0" sz="3200" spc="15" b="1" i="1">
                <a:latin typeface="Arial"/>
                <a:cs typeface="Arial"/>
              </a:rPr>
              <a:t>N</a:t>
            </a:r>
            <a:r>
              <a:rPr dirty="0" sz="3200" spc="-70" b="1" i="1">
                <a:latin typeface="Arial"/>
                <a:cs typeface="Arial"/>
              </a:rPr>
              <a:t>I</a:t>
            </a:r>
            <a:r>
              <a:rPr dirty="0" sz="3200" spc="15" b="1" i="1">
                <a:latin typeface="Arial"/>
                <a:cs typeface="Arial"/>
              </a:rPr>
              <a:t>D</a:t>
            </a:r>
            <a:r>
              <a:rPr dirty="0" sz="3200" spc="-20" b="1" i="1">
                <a:latin typeface="Arial"/>
                <a:cs typeface="Arial"/>
              </a:rPr>
              <a:t>O</a:t>
            </a:r>
            <a:r>
              <a:rPr dirty="0" sz="3200" spc="10" b="1" i="1">
                <a:latin typeface="Arial"/>
                <a:cs typeface="Arial"/>
              </a:rPr>
              <a:t>S  </a:t>
            </a:r>
            <a:r>
              <a:rPr dirty="0" sz="3200" spc="15" b="1" i="1">
                <a:latin typeface="Arial"/>
                <a:cs typeface="Arial"/>
              </a:rPr>
              <a:t>GENERALES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71500" y="1952498"/>
            <a:ext cx="3405504" cy="2243455"/>
            <a:chOff x="571500" y="1952498"/>
            <a:chExt cx="3405504" cy="224345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" y="1952498"/>
              <a:ext cx="3405251" cy="224320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275" y="1962023"/>
              <a:ext cx="3005201" cy="183362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8405" y="2319797"/>
              <a:ext cx="2189480" cy="1003935"/>
            </a:xfrm>
            <a:custGeom>
              <a:avLst/>
              <a:gdLst/>
              <a:ahLst/>
              <a:cxnLst/>
              <a:rect l="l" t="t" r="r" b="b"/>
              <a:pathLst>
                <a:path w="2189479" h="1003935">
                  <a:moveTo>
                    <a:pt x="495349" y="303260"/>
                  </a:moveTo>
                  <a:lnTo>
                    <a:pt x="327583" y="303260"/>
                  </a:lnTo>
                  <a:lnTo>
                    <a:pt x="437946" y="342630"/>
                  </a:lnTo>
                  <a:lnTo>
                    <a:pt x="439724" y="414004"/>
                  </a:lnTo>
                  <a:lnTo>
                    <a:pt x="500303" y="435594"/>
                  </a:lnTo>
                  <a:lnTo>
                    <a:pt x="495349" y="303260"/>
                  </a:lnTo>
                  <a:close/>
                </a:path>
                <a:path w="2189479" h="1003935">
                  <a:moveTo>
                    <a:pt x="429564" y="99044"/>
                  </a:moveTo>
                  <a:lnTo>
                    <a:pt x="223316" y="336661"/>
                  </a:lnTo>
                  <a:lnTo>
                    <a:pt x="282371" y="357743"/>
                  </a:lnTo>
                  <a:lnTo>
                    <a:pt x="327583" y="303260"/>
                  </a:lnTo>
                  <a:lnTo>
                    <a:pt x="495349" y="303260"/>
                  </a:lnTo>
                  <a:lnTo>
                    <a:pt x="494845" y="289798"/>
                  </a:lnTo>
                  <a:lnTo>
                    <a:pt x="436676" y="289798"/>
                  </a:lnTo>
                  <a:lnTo>
                    <a:pt x="361365" y="262874"/>
                  </a:lnTo>
                  <a:lnTo>
                    <a:pt x="435279" y="173720"/>
                  </a:lnTo>
                  <a:lnTo>
                    <a:pt x="490499" y="173720"/>
                  </a:lnTo>
                  <a:lnTo>
                    <a:pt x="488492" y="120126"/>
                  </a:lnTo>
                  <a:lnTo>
                    <a:pt x="429564" y="99044"/>
                  </a:lnTo>
                  <a:close/>
                </a:path>
                <a:path w="2189479" h="1003935">
                  <a:moveTo>
                    <a:pt x="137260" y="0"/>
                  </a:moveTo>
                  <a:lnTo>
                    <a:pt x="85839" y="13827"/>
                  </a:lnTo>
                  <a:lnTo>
                    <a:pt x="42759" y="50149"/>
                  </a:lnTo>
                  <a:lnTo>
                    <a:pt x="11976" y="108188"/>
                  </a:lnTo>
                  <a:lnTo>
                    <a:pt x="0" y="169624"/>
                  </a:lnTo>
                  <a:lnTo>
                    <a:pt x="2499" y="197556"/>
                  </a:lnTo>
                  <a:lnTo>
                    <a:pt x="23709" y="246796"/>
                  </a:lnTo>
                  <a:lnTo>
                    <a:pt x="62195" y="281745"/>
                  </a:lnTo>
                  <a:lnTo>
                    <a:pt x="109371" y="299672"/>
                  </a:lnTo>
                  <a:lnTo>
                    <a:pt x="130151" y="302434"/>
                  </a:lnTo>
                  <a:lnTo>
                    <a:pt x="149971" y="301767"/>
                  </a:lnTo>
                  <a:lnTo>
                    <a:pt x="186695" y="290103"/>
                  </a:lnTo>
                  <a:lnTo>
                    <a:pt x="219322" y="263917"/>
                  </a:lnTo>
                  <a:lnTo>
                    <a:pt x="230811" y="249491"/>
                  </a:lnTo>
                  <a:lnTo>
                    <a:pt x="126020" y="249491"/>
                  </a:lnTo>
                  <a:lnTo>
                    <a:pt x="115129" y="248576"/>
                  </a:lnTo>
                  <a:lnTo>
                    <a:pt x="78768" y="230250"/>
                  </a:lnTo>
                  <a:lnTo>
                    <a:pt x="59477" y="189918"/>
                  </a:lnTo>
                  <a:lnTo>
                    <a:pt x="59583" y="171068"/>
                  </a:lnTo>
                  <a:lnTo>
                    <a:pt x="70891" y="124571"/>
                  </a:lnTo>
                  <a:lnTo>
                    <a:pt x="90866" y="83788"/>
                  </a:lnTo>
                  <a:lnTo>
                    <a:pt x="129246" y="54078"/>
                  </a:lnTo>
                  <a:lnTo>
                    <a:pt x="143430" y="51387"/>
                  </a:lnTo>
                  <a:lnTo>
                    <a:pt x="253631" y="51387"/>
                  </a:lnTo>
                  <a:lnTo>
                    <a:pt x="252330" y="49347"/>
                  </a:lnTo>
                  <a:lnTo>
                    <a:pt x="236318" y="33035"/>
                  </a:lnTo>
                  <a:lnTo>
                    <a:pt x="216567" y="19629"/>
                  </a:lnTo>
                  <a:lnTo>
                    <a:pt x="193090" y="9128"/>
                  </a:lnTo>
                  <a:lnTo>
                    <a:pt x="164622" y="1700"/>
                  </a:lnTo>
                  <a:lnTo>
                    <a:pt x="137260" y="0"/>
                  </a:lnTo>
                  <a:close/>
                </a:path>
                <a:path w="2189479" h="1003935">
                  <a:moveTo>
                    <a:pt x="490499" y="173720"/>
                  </a:moveTo>
                  <a:lnTo>
                    <a:pt x="435279" y="173720"/>
                  </a:lnTo>
                  <a:lnTo>
                    <a:pt x="436676" y="289798"/>
                  </a:lnTo>
                  <a:lnTo>
                    <a:pt x="494845" y="289798"/>
                  </a:lnTo>
                  <a:lnTo>
                    <a:pt x="490499" y="173720"/>
                  </a:lnTo>
                  <a:close/>
                </a:path>
                <a:path w="2189479" h="1003935">
                  <a:moveTo>
                    <a:pt x="186232" y="208899"/>
                  </a:moveTo>
                  <a:lnTo>
                    <a:pt x="157684" y="239688"/>
                  </a:lnTo>
                  <a:lnTo>
                    <a:pt x="126020" y="249491"/>
                  </a:lnTo>
                  <a:lnTo>
                    <a:pt x="230811" y="249491"/>
                  </a:lnTo>
                  <a:lnTo>
                    <a:pt x="234111" y="245348"/>
                  </a:lnTo>
                  <a:lnTo>
                    <a:pt x="186232" y="208899"/>
                  </a:lnTo>
                  <a:close/>
                </a:path>
                <a:path w="2189479" h="1003935">
                  <a:moveTo>
                    <a:pt x="253631" y="51387"/>
                  </a:moveTo>
                  <a:lnTo>
                    <a:pt x="143430" y="51387"/>
                  </a:lnTo>
                  <a:lnTo>
                    <a:pt x="158067" y="51982"/>
                  </a:lnTo>
                  <a:lnTo>
                    <a:pt x="173151" y="55864"/>
                  </a:lnTo>
                  <a:lnTo>
                    <a:pt x="206552" y="81772"/>
                  </a:lnTo>
                  <a:lnTo>
                    <a:pt x="215357" y="111632"/>
                  </a:lnTo>
                  <a:lnTo>
                    <a:pt x="214807" y="122920"/>
                  </a:lnTo>
                  <a:lnTo>
                    <a:pt x="274751" y="129524"/>
                  </a:lnTo>
                  <a:lnTo>
                    <a:pt x="274906" y="120126"/>
                  </a:lnTo>
                  <a:lnTo>
                    <a:pt x="275002" y="111632"/>
                  </a:lnTo>
                  <a:lnTo>
                    <a:pt x="273434" y="95996"/>
                  </a:lnTo>
                  <a:lnTo>
                    <a:pt x="269947" y="81518"/>
                  </a:lnTo>
                  <a:lnTo>
                    <a:pt x="264591" y="68564"/>
                  </a:lnTo>
                  <a:lnTo>
                    <a:pt x="253631" y="51387"/>
                  </a:lnTo>
                  <a:close/>
                </a:path>
                <a:path w="2189479" h="1003935">
                  <a:moveTo>
                    <a:pt x="1516684" y="490204"/>
                  </a:moveTo>
                  <a:lnTo>
                    <a:pt x="1418894" y="764016"/>
                  </a:lnTo>
                  <a:lnTo>
                    <a:pt x="1613204" y="833485"/>
                  </a:lnTo>
                  <a:lnTo>
                    <a:pt x="1629841" y="786876"/>
                  </a:lnTo>
                  <a:lnTo>
                    <a:pt x="1491284" y="737346"/>
                  </a:lnTo>
                  <a:lnTo>
                    <a:pt x="1572437" y="510143"/>
                  </a:lnTo>
                  <a:lnTo>
                    <a:pt x="1516684" y="490204"/>
                  </a:lnTo>
                  <a:close/>
                </a:path>
                <a:path w="2189479" h="1003935">
                  <a:moveTo>
                    <a:pt x="1237665" y="387842"/>
                  </a:moveTo>
                  <a:lnTo>
                    <a:pt x="1184960" y="535162"/>
                  </a:lnTo>
                  <a:lnTo>
                    <a:pt x="1171800" y="576310"/>
                  </a:lnTo>
                  <a:lnTo>
                    <a:pt x="1164976" y="615934"/>
                  </a:lnTo>
                  <a:lnTo>
                    <a:pt x="1165609" y="624887"/>
                  </a:lnTo>
                  <a:lnTo>
                    <a:pt x="1179356" y="661527"/>
                  </a:lnTo>
                  <a:lnTo>
                    <a:pt x="1216615" y="694467"/>
                  </a:lnTo>
                  <a:lnTo>
                    <a:pt x="1266409" y="714174"/>
                  </a:lnTo>
                  <a:lnTo>
                    <a:pt x="1306753" y="719693"/>
                  </a:lnTo>
                  <a:lnTo>
                    <a:pt x="1318013" y="718649"/>
                  </a:lnTo>
                  <a:lnTo>
                    <a:pt x="1355507" y="703395"/>
                  </a:lnTo>
                  <a:lnTo>
                    <a:pt x="1382634" y="668817"/>
                  </a:lnTo>
                  <a:lnTo>
                    <a:pt x="1383960" y="665940"/>
                  </a:lnTo>
                  <a:lnTo>
                    <a:pt x="1287608" y="665940"/>
                  </a:lnTo>
                  <a:lnTo>
                    <a:pt x="1277297" y="664297"/>
                  </a:lnTo>
                  <a:lnTo>
                    <a:pt x="1238554" y="644622"/>
                  </a:lnTo>
                  <a:lnTo>
                    <a:pt x="1224999" y="613056"/>
                  </a:lnTo>
                  <a:lnTo>
                    <a:pt x="1225473" y="604123"/>
                  </a:lnTo>
                  <a:lnTo>
                    <a:pt x="1240036" y="557021"/>
                  </a:lnTo>
                  <a:lnTo>
                    <a:pt x="1293291" y="407781"/>
                  </a:lnTo>
                  <a:lnTo>
                    <a:pt x="1237665" y="387842"/>
                  </a:lnTo>
                  <a:close/>
                </a:path>
                <a:path w="2189479" h="1003935">
                  <a:moveTo>
                    <a:pt x="1402003" y="446643"/>
                  </a:moveTo>
                  <a:lnTo>
                    <a:pt x="1347393" y="599297"/>
                  </a:lnTo>
                  <a:lnTo>
                    <a:pt x="1332209" y="637524"/>
                  </a:lnTo>
                  <a:lnTo>
                    <a:pt x="1296919" y="665821"/>
                  </a:lnTo>
                  <a:lnTo>
                    <a:pt x="1287608" y="665940"/>
                  </a:lnTo>
                  <a:lnTo>
                    <a:pt x="1383960" y="665940"/>
                  </a:lnTo>
                  <a:lnTo>
                    <a:pt x="1389668" y="653557"/>
                  </a:lnTo>
                  <a:lnTo>
                    <a:pt x="1397441" y="634440"/>
                  </a:lnTo>
                  <a:lnTo>
                    <a:pt x="1405940" y="611489"/>
                  </a:lnTo>
                  <a:lnTo>
                    <a:pt x="1457756" y="466582"/>
                  </a:lnTo>
                  <a:lnTo>
                    <a:pt x="1402003" y="446643"/>
                  </a:lnTo>
                  <a:close/>
                </a:path>
                <a:path w="2189479" h="1003935">
                  <a:moveTo>
                    <a:pt x="976045" y="294370"/>
                  </a:moveTo>
                  <a:lnTo>
                    <a:pt x="959408" y="341106"/>
                  </a:lnTo>
                  <a:lnTo>
                    <a:pt x="1041323" y="370316"/>
                  </a:lnTo>
                  <a:lnTo>
                    <a:pt x="959281" y="599678"/>
                  </a:lnTo>
                  <a:lnTo>
                    <a:pt x="1015034" y="619617"/>
                  </a:lnTo>
                  <a:lnTo>
                    <a:pt x="1096949" y="390255"/>
                  </a:lnTo>
                  <a:lnTo>
                    <a:pt x="1189135" y="390255"/>
                  </a:lnTo>
                  <a:lnTo>
                    <a:pt x="1195374" y="372729"/>
                  </a:lnTo>
                  <a:lnTo>
                    <a:pt x="976045" y="294370"/>
                  </a:lnTo>
                  <a:close/>
                </a:path>
                <a:path w="2189479" h="1003935">
                  <a:moveTo>
                    <a:pt x="886510" y="262366"/>
                  </a:moveTo>
                  <a:lnTo>
                    <a:pt x="787831" y="538464"/>
                  </a:lnTo>
                  <a:lnTo>
                    <a:pt x="843584" y="558403"/>
                  </a:lnTo>
                  <a:lnTo>
                    <a:pt x="942263" y="282305"/>
                  </a:lnTo>
                  <a:lnTo>
                    <a:pt x="886510" y="262366"/>
                  </a:lnTo>
                  <a:close/>
                </a:path>
                <a:path w="2189479" h="1003935">
                  <a:moveTo>
                    <a:pt x="628065" y="170037"/>
                  </a:moveTo>
                  <a:lnTo>
                    <a:pt x="529386" y="446008"/>
                  </a:lnTo>
                  <a:lnTo>
                    <a:pt x="585139" y="465947"/>
                  </a:lnTo>
                  <a:lnTo>
                    <a:pt x="622350" y="361807"/>
                  </a:lnTo>
                  <a:lnTo>
                    <a:pt x="792262" y="361807"/>
                  </a:lnTo>
                  <a:lnTo>
                    <a:pt x="798531" y="353044"/>
                  </a:lnTo>
                  <a:lnTo>
                    <a:pt x="804266" y="342467"/>
                  </a:lnTo>
                  <a:lnTo>
                    <a:pt x="806373" y="337296"/>
                  </a:lnTo>
                  <a:lnTo>
                    <a:pt x="715187" y="337296"/>
                  </a:lnTo>
                  <a:lnTo>
                    <a:pt x="707617" y="336724"/>
                  </a:lnTo>
                  <a:lnTo>
                    <a:pt x="697487" y="334629"/>
                  </a:lnTo>
                  <a:lnTo>
                    <a:pt x="684809" y="331009"/>
                  </a:lnTo>
                  <a:lnTo>
                    <a:pt x="669594" y="325866"/>
                  </a:lnTo>
                  <a:lnTo>
                    <a:pt x="639114" y="314944"/>
                  </a:lnTo>
                  <a:lnTo>
                    <a:pt x="667181" y="236585"/>
                  </a:lnTo>
                  <a:lnTo>
                    <a:pt x="790750" y="236585"/>
                  </a:lnTo>
                  <a:lnTo>
                    <a:pt x="782370" y="229727"/>
                  </a:lnTo>
                  <a:lnTo>
                    <a:pt x="773034" y="224416"/>
                  </a:lnTo>
                  <a:lnTo>
                    <a:pt x="759113" y="218011"/>
                  </a:lnTo>
                  <a:lnTo>
                    <a:pt x="740597" y="210510"/>
                  </a:lnTo>
                  <a:lnTo>
                    <a:pt x="717473" y="201914"/>
                  </a:lnTo>
                  <a:lnTo>
                    <a:pt x="628065" y="170037"/>
                  </a:lnTo>
                  <a:close/>
                </a:path>
                <a:path w="2189479" h="1003935">
                  <a:moveTo>
                    <a:pt x="1189135" y="390255"/>
                  </a:moveTo>
                  <a:lnTo>
                    <a:pt x="1096949" y="390255"/>
                  </a:lnTo>
                  <a:lnTo>
                    <a:pt x="1178737" y="419465"/>
                  </a:lnTo>
                  <a:lnTo>
                    <a:pt x="1189135" y="390255"/>
                  </a:lnTo>
                  <a:close/>
                </a:path>
                <a:path w="2189479" h="1003935">
                  <a:moveTo>
                    <a:pt x="792262" y="361807"/>
                  </a:moveTo>
                  <a:lnTo>
                    <a:pt x="622350" y="361807"/>
                  </a:lnTo>
                  <a:lnTo>
                    <a:pt x="658672" y="374888"/>
                  </a:lnTo>
                  <a:lnTo>
                    <a:pt x="706214" y="389282"/>
                  </a:lnTo>
                  <a:lnTo>
                    <a:pt x="726006" y="392142"/>
                  </a:lnTo>
                  <a:lnTo>
                    <a:pt x="734269" y="391890"/>
                  </a:lnTo>
                  <a:lnTo>
                    <a:pt x="776798" y="376390"/>
                  </a:lnTo>
                  <a:lnTo>
                    <a:pt x="792262" y="361807"/>
                  </a:lnTo>
                  <a:close/>
                </a:path>
                <a:path w="2189479" h="1003935">
                  <a:moveTo>
                    <a:pt x="790750" y="236585"/>
                  </a:moveTo>
                  <a:lnTo>
                    <a:pt x="667181" y="236585"/>
                  </a:lnTo>
                  <a:lnTo>
                    <a:pt x="707847" y="251259"/>
                  </a:lnTo>
                  <a:lnTo>
                    <a:pt x="718981" y="255650"/>
                  </a:lnTo>
                  <a:lnTo>
                    <a:pt x="751509" y="282686"/>
                  </a:lnTo>
                  <a:lnTo>
                    <a:pt x="754176" y="296195"/>
                  </a:lnTo>
                  <a:lnTo>
                    <a:pt x="753510" y="303349"/>
                  </a:lnTo>
                  <a:lnTo>
                    <a:pt x="731062" y="334629"/>
                  </a:lnTo>
                  <a:lnTo>
                    <a:pt x="715187" y="337296"/>
                  </a:lnTo>
                  <a:lnTo>
                    <a:pt x="806373" y="337296"/>
                  </a:lnTo>
                  <a:lnTo>
                    <a:pt x="809167" y="330438"/>
                  </a:lnTo>
                  <a:lnTo>
                    <a:pt x="813809" y="314364"/>
                  </a:lnTo>
                  <a:lnTo>
                    <a:pt x="815914" y="299100"/>
                  </a:lnTo>
                  <a:lnTo>
                    <a:pt x="815472" y="284646"/>
                  </a:lnTo>
                  <a:lnTo>
                    <a:pt x="812469" y="271002"/>
                  </a:lnTo>
                  <a:lnTo>
                    <a:pt x="807373" y="258498"/>
                  </a:lnTo>
                  <a:lnTo>
                    <a:pt x="800658" y="247459"/>
                  </a:lnTo>
                  <a:lnTo>
                    <a:pt x="792324" y="237872"/>
                  </a:lnTo>
                  <a:lnTo>
                    <a:pt x="790750" y="236585"/>
                  </a:lnTo>
                  <a:close/>
                </a:path>
                <a:path w="2189479" h="1003935">
                  <a:moveTo>
                    <a:pt x="931849" y="197215"/>
                  </a:moveTo>
                  <a:lnTo>
                    <a:pt x="885748" y="244205"/>
                  </a:lnTo>
                  <a:lnTo>
                    <a:pt x="919276" y="256270"/>
                  </a:lnTo>
                  <a:lnTo>
                    <a:pt x="991158" y="218424"/>
                  </a:lnTo>
                  <a:lnTo>
                    <a:pt x="931849" y="197215"/>
                  </a:lnTo>
                  <a:close/>
                </a:path>
                <a:path w="2189479" h="1003935">
                  <a:moveTo>
                    <a:pt x="1809673" y="599297"/>
                  </a:moveTo>
                  <a:lnTo>
                    <a:pt x="1765096" y="611489"/>
                  </a:lnTo>
                  <a:lnTo>
                    <a:pt x="1725853" y="640064"/>
                  </a:lnTo>
                  <a:lnTo>
                    <a:pt x="1696028" y="686427"/>
                  </a:lnTo>
                  <a:lnTo>
                    <a:pt x="1679103" y="738362"/>
                  </a:lnTo>
                  <a:lnTo>
                    <a:pt x="1676022" y="768461"/>
                  </a:lnTo>
                  <a:lnTo>
                    <a:pt x="1678774" y="796655"/>
                  </a:lnTo>
                  <a:lnTo>
                    <a:pt x="1701229" y="846401"/>
                  </a:lnTo>
                  <a:lnTo>
                    <a:pt x="1743469" y="882648"/>
                  </a:lnTo>
                  <a:lnTo>
                    <a:pt x="1801543" y="903414"/>
                  </a:lnTo>
                  <a:lnTo>
                    <a:pt x="1829914" y="905557"/>
                  </a:lnTo>
                  <a:lnTo>
                    <a:pt x="1856927" y="901890"/>
                  </a:lnTo>
                  <a:lnTo>
                    <a:pt x="1882571" y="892413"/>
                  </a:lnTo>
                  <a:lnTo>
                    <a:pt x="1905832" y="877409"/>
                  </a:lnTo>
                  <a:lnTo>
                    <a:pt x="1925878" y="857154"/>
                  </a:lnTo>
                  <a:lnTo>
                    <a:pt x="1928890" y="852582"/>
                  </a:lnTo>
                  <a:lnTo>
                    <a:pt x="1821199" y="852582"/>
                  </a:lnTo>
                  <a:lnTo>
                    <a:pt x="1805173" y="851925"/>
                  </a:lnTo>
                  <a:lnTo>
                    <a:pt x="1760445" y="830849"/>
                  </a:lnTo>
                  <a:lnTo>
                    <a:pt x="1737724" y="786963"/>
                  </a:lnTo>
                  <a:lnTo>
                    <a:pt x="1736778" y="768153"/>
                  </a:lnTo>
                  <a:lnTo>
                    <a:pt x="1739542" y="747529"/>
                  </a:lnTo>
                  <a:lnTo>
                    <a:pt x="1755383" y="703189"/>
                  </a:lnTo>
                  <a:lnTo>
                    <a:pt x="1778675" y="671323"/>
                  </a:lnTo>
                  <a:lnTo>
                    <a:pt x="1823421" y="652335"/>
                  </a:lnTo>
                  <a:lnTo>
                    <a:pt x="1937331" y="652335"/>
                  </a:lnTo>
                  <a:lnTo>
                    <a:pt x="1924688" y="638762"/>
                  </a:lnTo>
                  <a:lnTo>
                    <a:pt x="1873173" y="609711"/>
                  </a:lnTo>
                  <a:lnTo>
                    <a:pt x="1824792" y="599370"/>
                  </a:lnTo>
                  <a:lnTo>
                    <a:pt x="1809673" y="599297"/>
                  </a:lnTo>
                  <a:close/>
                </a:path>
                <a:path w="2189479" h="1003935">
                  <a:moveTo>
                    <a:pt x="1937331" y="652335"/>
                  </a:moveTo>
                  <a:lnTo>
                    <a:pt x="1823421" y="652335"/>
                  </a:lnTo>
                  <a:lnTo>
                    <a:pt x="1839733" y="653182"/>
                  </a:lnTo>
                  <a:lnTo>
                    <a:pt x="1856663" y="657590"/>
                  </a:lnTo>
                  <a:lnTo>
                    <a:pt x="1896033" y="686427"/>
                  </a:lnTo>
                  <a:lnTo>
                    <a:pt x="1908702" y="735615"/>
                  </a:lnTo>
                  <a:lnTo>
                    <a:pt x="1905725" y="756203"/>
                  </a:lnTo>
                  <a:lnTo>
                    <a:pt x="1889701" y="800901"/>
                  </a:lnTo>
                  <a:lnTo>
                    <a:pt x="1866131" y="833096"/>
                  </a:lnTo>
                  <a:lnTo>
                    <a:pt x="1821199" y="852582"/>
                  </a:lnTo>
                  <a:lnTo>
                    <a:pt x="1928890" y="852582"/>
                  </a:lnTo>
                  <a:lnTo>
                    <a:pt x="1942686" y="831637"/>
                  </a:lnTo>
                  <a:lnTo>
                    <a:pt x="1956231" y="800846"/>
                  </a:lnTo>
                  <a:lnTo>
                    <a:pt x="1965355" y="768153"/>
                  </a:lnTo>
                  <a:lnTo>
                    <a:pt x="1968550" y="737520"/>
                  </a:lnTo>
                  <a:lnTo>
                    <a:pt x="1965840" y="708959"/>
                  </a:lnTo>
                  <a:lnTo>
                    <a:pt x="1957247" y="682482"/>
                  </a:lnTo>
                  <a:lnTo>
                    <a:pt x="1943343" y="658788"/>
                  </a:lnTo>
                  <a:lnTo>
                    <a:pt x="1937331" y="652335"/>
                  </a:lnTo>
                  <a:close/>
                </a:path>
                <a:path w="2189479" h="1003935">
                  <a:moveTo>
                    <a:pt x="2133269" y="708009"/>
                  </a:moveTo>
                  <a:lnTo>
                    <a:pt x="2034590" y="984107"/>
                  </a:lnTo>
                  <a:lnTo>
                    <a:pt x="2090216" y="1003919"/>
                  </a:lnTo>
                  <a:lnTo>
                    <a:pt x="2188895" y="727948"/>
                  </a:lnTo>
                  <a:lnTo>
                    <a:pt x="2133269" y="70800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891784" y="0"/>
            <a:ext cx="3271520" cy="3077210"/>
            <a:chOff x="5891784" y="0"/>
            <a:chExt cx="3271520" cy="3077210"/>
          </a:xfrm>
        </p:grpSpPr>
        <p:sp>
          <p:nvSpPr>
            <p:cNvPr id="18" name="object 18"/>
            <p:cNvSpPr/>
            <p:nvPr/>
          </p:nvSpPr>
          <p:spPr>
            <a:xfrm>
              <a:off x="5891784" y="0"/>
              <a:ext cx="3252470" cy="3058160"/>
            </a:xfrm>
            <a:custGeom>
              <a:avLst/>
              <a:gdLst/>
              <a:ahLst/>
              <a:cxnLst/>
              <a:rect l="l" t="t" r="r" b="b"/>
              <a:pathLst>
                <a:path w="3252470" h="3058160">
                  <a:moveTo>
                    <a:pt x="3252216" y="0"/>
                  </a:moveTo>
                  <a:lnTo>
                    <a:pt x="685789" y="0"/>
                  </a:lnTo>
                  <a:lnTo>
                    <a:pt x="0" y="1943227"/>
                  </a:lnTo>
                  <a:lnTo>
                    <a:pt x="3158616" y="3057905"/>
                  </a:lnTo>
                  <a:lnTo>
                    <a:pt x="3252216" y="2792687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93485" y="0"/>
              <a:ext cx="2850515" cy="2627630"/>
            </a:xfrm>
            <a:custGeom>
              <a:avLst/>
              <a:gdLst/>
              <a:ahLst/>
              <a:cxnLst/>
              <a:rect l="l" t="t" r="r" b="b"/>
              <a:pathLst>
                <a:path w="2850515" h="2627630">
                  <a:moveTo>
                    <a:pt x="2850515" y="2054648"/>
                  </a:moveTo>
                  <a:lnTo>
                    <a:pt x="2648331" y="2627503"/>
                  </a:lnTo>
                  <a:lnTo>
                    <a:pt x="0" y="1692910"/>
                  </a:lnTo>
                  <a:lnTo>
                    <a:pt x="597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23799"/>
            <a:ext cx="9144000" cy="3834129"/>
            <a:chOff x="0" y="1123799"/>
            <a:chExt cx="9144000" cy="38341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23799"/>
              <a:ext cx="9139301" cy="38339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314450"/>
              <a:ext cx="9144000" cy="3409950"/>
            </a:xfrm>
            <a:custGeom>
              <a:avLst/>
              <a:gdLst/>
              <a:ahLst/>
              <a:cxnLst/>
              <a:rect l="l" t="t" r="r" b="b"/>
              <a:pathLst>
                <a:path w="9144000" h="3409950">
                  <a:moveTo>
                    <a:pt x="9144000" y="0"/>
                  </a:moveTo>
                  <a:lnTo>
                    <a:pt x="0" y="0"/>
                  </a:lnTo>
                  <a:lnTo>
                    <a:pt x="0" y="3409950"/>
                  </a:lnTo>
                  <a:lnTo>
                    <a:pt x="9144000" y="34099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975" y="5953125"/>
            <a:ext cx="2371725" cy="7143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413130"/>
            <a:ext cx="9144000" cy="5036820"/>
            <a:chOff x="0" y="413130"/>
            <a:chExt cx="9144000" cy="5036820"/>
          </a:xfrm>
        </p:grpSpPr>
        <p:sp>
          <p:nvSpPr>
            <p:cNvPr id="7" name="object 7"/>
            <p:cNvSpPr/>
            <p:nvPr/>
          </p:nvSpPr>
          <p:spPr>
            <a:xfrm>
              <a:off x="0" y="413130"/>
              <a:ext cx="3408045" cy="5036820"/>
            </a:xfrm>
            <a:custGeom>
              <a:avLst/>
              <a:gdLst/>
              <a:ahLst/>
              <a:cxnLst/>
              <a:rect l="l" t="t" r="r" b="b"/>
              <a:pathLst>
                <a:path w="3408045" h="5036820">
                  <a:moveTo>
                    <a:pt x="1549781" y="0"/>
                  </a:moveTo>
                  <a:lnTo>
                    <a:pt x="0" y="815114"/>
                  </a:lnTo>
                  <a:lnTo>
                    <a:pt x="0" y="5036804"/>
                  </a:lnTo>
                  <a:lnTo>
                    <a:pt x="3407917" y="2786761"/>
                  </a:lnTo>
                  <a:lnTo>
                    <a:pt x="1549781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2450" y="760348"/>
              <a:ext cx="2828925" cy="4168140"/>
            </a:xfrm>
            <a:custGeom>
              <a:avLst/>
              <a:gdLst/>
              <a:ahLst/>
              <a:cxnLst/>
              <a:rect l="l" t="t" r="r" b="b"/>
              <a:pathLst>
                <a:path w="2828925" h="4168140">
                  <a:moveTo>
                    <a:pt x="1292974" y="0"/>
                  </a:moveTo>
                  <a:lnTo>
                    <a:pt x="2828658" y="2303145"/>
                  </a:lnTo>
                  <a:lnTo>
                    <a:pt x="2786498" y="2330980"/>
                  </a:lnTo>
                  <a:lnTo>
                    <a:pt x="2744337" y="2358816"/>
                  </a:lnTo>
                  <a:lnTo>
                    <a:pt x="2702177" y="2386652"/>
                  </a:lnTo>
                  <a:lnTo>
                    <a:pt x="2660017" y="2414487"/>
                  </a:lnTo>
                  <a:lnTo>
                    <a:pt x="2617857" y="2442323"/>
                  </a:lnTo>
                  <a:lnTo>
                    <a:pt x="2575697" y="2470159"/>
                  </a:lnTo>
                  <a:lnTo>
                    <a:pt x="2533538" y="2497995"/>
                  </a:lnTo>
                  <a:lnTo>
                    <a:pt x="2491378" y="2525830"/>
                  </a:lnTo>
                  <a:lnTo>
                    <a:pt x="2449218" y="2553666"/>
                  </a:lnTo>
                  <a:lnTo>
                    <a:pt x="2407058" y="2581502"/>
                  </a:lnTo>
                  <a:lnTo>
                    <a:pt x="2364898" y="2609337"/>
                  </a:lnTo>
                  <a:lnTo>
                    <a:pt x="2322739" y="2637173"/>
                  </a:lnTo>
                  <a:lnTo>
                    <a:pt x="2280579" y="2665008"/>
                  </a:lnTo>
                  <a:lnTo>
                    <a:pt x="2238420" y="2692844"/>
                  </a:lnTo>
                  <a:lnTo>
                    <a:pt x="2196260" y="2720679"/>
                  </a:lnTo>
                  <a:lnTo>
                    <a:pt x="2154100" y="2748515"/>
                  </a:lnTo>
                  <a:lnTo>
                    <a:pt x="2111941" y="2776350"/>
                  </a:lnTo>
                  <a:lnTo>
                    <a:pt x="2069782" y="2804185"/>
                  </a:lnTo>
                  <a:lnTo>
                    <a:pt x="2027622" y="2832021"/>
                  </a:lnTo>
                  <a:lnTo>
                    <a:pt x="1985463" y="2859856"/>
                  </a:lnTo>
                  <a:lnTo>
                    <a:pt x="1943303" y="2887691"/>
                  </a:lnTo>
                  <a:lnTo>
                    <a:pt x="1901144" y="2915526"/>
                  </a:lnTo>
                  <a:lnTo>
                    <a:pt x="1858985" y="2943362"/>
                  </a:lnTo>
                  <a:lnTo>
                    <a:pt x="1816826" y="2971197"/>
                  </a:lnTo>
                  <a:lnTo>
                    <a:pt x="1774667" y="2999032"/>
                  </a:lnTo>
                  <a:lnTo>
                    <a:pt x="1732507" y="3026866"/>
                  </a:lnTo>
                  <a:lnTo>
                    <a:pt x="1690348" y="3054701"/>
                  </a:lnTo>
                  <a:lnTo>
                    <a:pt x="1648189" y="3082536"/>
                  </a:lnTo>
                  <a:lnTo>
                    <a:pt x="1606030" y="3110371"/>
                  </a:lnTo>
                  <a:lnTo>
                    <a:pt x="1563871" y="3138205"/>
                  </a:lnTo>
                  <a:lnTo>
                    <a:pt x="1521712" y="3166040"/>
                  </a:lnTo>
                  <a:lnTo>
                    <a:pt x="1479553" y="3193875"/>
                  </a:lnTo>
                  <a:lnTo>
                    <a:pt x="1437394" y="3221709"/>
                  </a:lnTo>
                  <a:lnTo>
                    <a:pt x="1395235" y="3249543"/>
                  </a:lnTo>
                  <a:lnTo>
                    <a:pt x="1353076" y="3277378"/>
                  </a:lnTo>
                  <a:lnTo>
                    <a:pt x="1310917" y="3305212"/>
                  </a:lnTo>
                  <a:lnTo>
                    <a:pt x="1268759" y="3333046"/>
                  </a:lnTo>
                  <a:lnTo>
                    <a:pt x="1226600" y="3360880"/>
                  </a:lnTo>
                  <a:lnTo>
                    <a:pt x="1184441" y="3388714"/>
                  </a:lnTo>
                  <a:lnTo>
                    <a:pt x="1142282" y="3416547"/>
                  </a:lnTo>
                  <a:lnTo>
                    <a:pt x="1100123" y="3444381"/>
                  </a:lnTo>
                  <a:lnTo>
                    <a:pt x="1057965" y="3472215"/>
                  </a:lnTo>
                  <a:lnTo>
                    <a:pt x="1015806" y="3500048"/>
                  </a:lnTo>
                  <a:lnTo>
                    <a:pt x="973647" y="3527881"/>
                  </a:lnTo>
                  <a:lnTo>
                    <a:pt x="931488" y="3555715"/>
                  </a:lnTo>
                  <a:lnTo>
                    <a:pt x="889330" y="3583548"/>
                  </a:lnTo>
                  <a:lnTo>
                    <a:pt x="847171" y="3611381"/>
                  </a:lnTo>
                  <a:lnTo>
                    <a:pt x="805012" y="3639214"/>
                  </a:lnTo>
                  <a:lnTo>
                    <a:pt x="762854" y="3667046"/>
                  </a:lnTo>
                  <a:lnTo>
                    <a:pt x="720695" y="3694879"/>
                  </a:lnTo>
                  <a:lnTo>
                    <a:pt x="678537" y="3722712"/>
                  </a:lnTo>
                  <a:lnTo>
                    <a:pt x="636378" y="3750544"/>
                  </a:lnTo>
                  <a:lnTo>
                    <a:pt x="594219" y="3778376"/>
                  </a:lnTo>
                  <a:lnTo>
                    <a:pt x="552061" y="3806208"/>
                  </a:lnTo>
                  <a:lnTo>
                    <a:pt x="509902" y="3834040"/>
                  </a:lnTo>
                  <a:lnTo>
                    <a:pt x="467744" y="3861872"/>
                  </a:lnTo>
                  <a:lnTo>
                    <a:pt x="425585" y="3889704"/>
                  </a:lnTo>
                  <a:lnTo>
                    <a:pt x="383427" y="3917535"/>
                  </a:lnTo>
                  <a:lnTo>
                    <a:pt x="341268" y="3945367"/>
                  </a:lnTo>
                  <a:lnTo>
                    <a:pt x="299110" y="3973198"/>
                  </a:lnTo>
                  <a:lnTo>
                    <a:pt x="256951" y="4001029"/>
                  </a:lnTo>
                  <a:lnTo>
                    <a:pt x="214793" y="4028860"/>
                  </a:lnTo>
                  <a:lnTo>
                    <a:pt x="172634" y="4056691"/>
                  </a:lnTo>
                  <a:lnTo>
                    <a:pt x="130476" y="4084522"/>
                  </a:lnTo>
                  <a:lnTo>
                    <a:pt x="88317" y="4112352"/>
                  </a:lnTo>
                  <a:lnTo>
                    <a:pt x="46159" y="4140182"/>
                  </a:lnTo>
                  <a:lnTo>
                    <a:pt x="4000" y="4168013"/>
                  </a:lnTo>
                  <a:lnTo>
                    <a:pt x="0" y="680085"/>
                  </a:lnTo>
                  <a:lnTo>
                    <a:pt x="129297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2300" y="2152586"/>
              <a:ext cx="5981700" cy="3762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4675" y="2695511"/>
              <a:ext cx="6029325" cy="3857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0375" y="3247961"/>
              <a:ext cx="6143625" cy="3762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1950" y="3790886"/>
              <a:ext cx="3976751" cy="38576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19170" y="1950085"/>
            <a:ext cx="5128260" cy="221551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 indent="-1905">
              <a:lnSpc>
                <a:spcPct val="99700"/>
              </a:lnSpc>
              <a:spcBef>
                <a:spcPts val="114"/>
              </a:spcBef>
            </a:pPr>
            <a:r>
              <a:rPr dirty="0" sz="3600" spc="5">
                <a:solidFill>
                  <a:srgbClr val="000000"/>
                </a:solidFill>
              </a:rPr>
              <a:t>Tsunami </a:t>
            </a:r>
            <a:r>
              <a:rPr dirty="0" sz="3600">
                <a:solidFill>
                  <a:srgbClr val="000000"/>
                </a:solidFill>
              </a:rPr>
              <a:t>resistencia y </a:t>
            </a:r>
            <a:r>
              <a:rPr dirty="0" sz="3600" spc="5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evacuación </a:t>
            </a:r>
            <a:r>
              <a:rPr dirty="0" sz="3600" spc="5">
                <a:solidFill>
                  <a:srgbClr val="000000"/>
                </a:solidFill>
              </a:rPr>
              <a:t>vertical </a:t>
            </a:r>
            <a:r>
              <a:rPr dirty="0" sz="3600" spc="-15">
                <a:solidFill>
                  <a:srgbClr val="000000"/>
                </a:solidFill>
              </a:rPr>
              <a:t>de </a:t>
            </a:r>
            <a:r>
              <a:rPr dirty="0" sz="3600" spc="-10">
                <a:solidFill>
                  <a:srgbClr val="000000"/>
                </a:solidFill>
              </a:rPr>
              <a:t> edificaciones</a:t>
            </a:r>
            <a:r>
              <a:rPr dirty="0" sz="3600" spc="-20">
                <a:solidFill>
                  <a:srgbClr val="000000"/>
                </a:solidFill>
              </a:rPr>
              <a:t> </a:t>
            </a:r>
            <a:r>
              <a:rPr dirty="0" sz="3600" spc="10">
                <a:solidFill>
                  <a:srgbClr val="000000"/>
                </a:solidFill>
              </a:rPr>
              <a:t>en </a:t>
            </a:r>
            <a:r>
              <a:rPr dirty="0" sz="3600">
                <a:solidFill>
                  <a:srgbClr val="000000"/>
                </a:solidFill>
              </a:rPr>
              <a:t>base</a:t>
            </a:r>
            <a:r>
              <a:rPr dirty="0" sz="3600" spc="-90">
                <a:solidFill>
                  <a:srgbClr val="000000"/>
                </a:solidFill>
              </a:rPr>
              <a:t> </a:t>
            </a:r>
            <a:r>
              <a:rPr dirty="0" sz="3600">
                <a:solidFill>
                  <a:srgbClr val="000000"/>
                </a:solidFill>
              </a:rPr>
              <a:t>a </a:t>
            </a:r>
            <a:r>
              <a:rPr dirty="0" sz="3600" spc="-985">
                <a:solidFill>
                  <a:srgbClr val="000000"/>
                </a:solidFill>
              </a:rPr>
              <a:t> </a:t>
            </a:r>
            <a:r>
              <a:rPr dirty="0" sz="3600" spc="-15">
                <a:solidFill>
                  <a:srgbClr val="000000"/>
                </a:solidFill>
              </a:rPr>
              <a:t>la </a:t>
            </a:r>
            <a:r>
              <a:rPr dirty="0" sz="3600" spc="10">
                <a:solidFill>
                  <a:srgbClr val="000000"/>
                </a:solidFill>
              </a:rPr>
              <a:t>fema</a:t>
            </a:r>
            <a:r>
              <a:rPr dirty="0" sz="3600" spc="-15">
                <a:solidFill>
                  <a:srgbClr val="000000"/>
                </a:solidFill>
              </a:rPr>
              <a:t> </a:t>
            </a:r>
            <a:r>
              <a:rPr dirty="0" sz="3600" spc="10">
                <a:solidFill>
                  <a:srgbClr val="000000"/>
                </a:solidFill>
              </a:rPr>
              <a:t>P646</a:t>
            </a:r>
            <a:endParaRPr sz="3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43325"/>
            <a:ext cx="9039225" cy="3114675"/>
            <a:chOff x="0" y="3743325"/>
            <a:chExt cx="9039225" cy="3114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99" y="3743325"/>
              <a:ext cx="2686050" cy="24955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7625" y="3976750"/>
              <a:ext cx="0" cy="2247900"/>
            </a:xfrm>
            <a:custGeom>
              <a:avLst/>
              <a:gdLst/>
              <a:ahLst/>
              <a:cxnLst/>
              <a:rect l="l" t="t" r="r" b="b"/>
              <a:pathLst>
                <a:path w="0" h="2247900">
                  <a:moveTo>
                    <a:pt x="0" y="0"/>
                  </a:moveTo>
                  <a:lnTo>
                    <a:pt x="0" y="224783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186300" y="5710237"/>
              <a:ext cx="1752600" cy="266700"/>
            </a:xfrm>
            <a:custGeom>
              <a:avLst/>
              <a:gdLst/>
              <a:ahLst/>
              <a:cxnLst/>
              <a:rect l="l" t="t" r="r" b="b"/>
              <a:pathLst>
                <a:path w="1752600" h="266700">
                  <a:moveTo>
                    <a:pt x="175260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752600" y="2667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86300" y="5710237"/>
              <a:ext cx="1752600" cy="266700"/>
            </a:xfrm>
            <a:custGeom>
              <a:avLst/>
              <a:gdLst/>
              <a:ahLst/>
              <a:cxnLst/>
              <a:rect l="l" t="t" r="r" b="b"/>
              <a:pathLst>
                <a:path w="1752600" h="266700">
                  <a:moveTo>
                    <a:pt x="0" y="266700"/>
                  </a:moveTo>
                  <a:lnTo>
                    <a:pt x="1752600" y="2667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186300" y="4967350"/>
              <a:ext cx="695325" cy="266700"/>
            </a:xfrm>
            <a:custGeom>
              <a:avLst/>
              <a:gdLst/>
              <a:ahLst/>
              <a:cxnLst/>
              <a:rect l="l" t="t" r="r" b="b"/>
              <a:pathLst>
                <a:path w="695325" h="266700">
                  <a:moveTo>
                    <a:pt x="69532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695325" y="266700"/>
                  </a:lnTo>
                  <a:lnTo>
                    <a:pt x="6953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186300" y="4967350"/>
              <a:ext cx="695325" cy="266700"/>
            </a:xfrm>
            <a:custGeom>
              <a:avLst/>
              <a:gdLst/>
              <a:ahLst/>
              <a:cxnLst/>
              <a:rect l="l" t="t" r="r" b="b"/>
              <a:pathLst>
                <a:path w="695325" h="266700">
                  <a:moveTo>
                    <a:pt x="0" y="266700"/>
                  </a:moveTo>
                  <a:lnTo>
                    <a:pt x="695325" y="266700"/>
                  </a:lnTo>
                  <a:lnTo>
                    <a:pt x="695325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186300" y="4224401"/>
              <a:ext cx="523875" cy="257175"/>
            </a:xfrm>
            <a:custGeom>
              <a:avLst/>
              <a:gdLst/>
              <a:ahLst/>
              <a:cxnLst/>
              <a:rect l="l" t="t" r="r" b="b"/>
              <a:pathLst>
                <a:path w="523875" h="257175">
                  <a:moveTo>
                    <a:pt x="523875" y="0"/>
                  </a:moveTo>
                  <a:lnTo>
                    <a:pt x="0" y="0"/>
                  </a:lnTo>
                  <a:lnTo>
                    <a:pt x="0" y="257175"/>
                  </a:lnTo>
                  <a:lnTo>
                    <a:pt x="523875" y="257175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86300" y="4224401"/>
              <a:ext cx="523875" cy="257175"/>
            </a:xfrm>
            <a:custGeom>
              <a:avLst/>
              <a:gdLst/>
              <a:ahLst/>
              <a:cxnLst/>
              <a:rect l="l" t="t" r="r" b="b"/>
              <a:pathLst>
                <a:path w="523875" h="257175">
                  <a:moveTo>
                    <a:pt x="0" y="257175"/>
                  </a:moveTo>
                  <a:lnTo>
                    <a:pt x="523875" y="257175"/>
                  </a:lnTo>
                  <a:lnTo>
                    <a:pt x="523875" y="0"/>
                  </a:lnTo>
                  <a:lnTo>
                    <a:pt x="0" y="0"/>
                  </a:lnTo>
                  <a:lnTo>
                    <a:pt x="0" y="2571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186300" y="3976750"/>
              <a:ext cx="0" cy="2247900"/>
            </a:xfrm>
            <a:custGeom>
              <a:avLst/>
              <a:gdLst/>
              <a:ahLst/>
              <a:cxnLst/>
              <a:rect l="l" t="t" r="r" b="b"/>
              <a:pathLst>
                <a:path w="0" h="2247900">
                  <a:moveTo>
                    <a:pt x="0" y="22478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296545" y="139636"/>
            <a:ext cx="25533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Orientación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edificio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619125"/>
            <a:ext cx="5857890" cy="307663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9350" y="762000"/>
            <a:ext cx="2721327" cy="276900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44565" y="5714365"/>
            <a:ext cx="7188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58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82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2784" y="498252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84471" y="4206557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17.65%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53815" y="570325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53815" y="495522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53815" y="420719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82" y="139636"/>
            <a:ext cx="21920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Accesos</a:t>
            </a:r>
            <a:r>
              <a:rPr dirty="0" sz="1800" spc="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Entradas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525" y="643001"/>
            <a:ext cx="8867775" cy="5110480"/>
            <a:chOff x="9525" y="643001"/>
            <a:chExt cx="8867775" cy="5110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81625" y="2743199"/>
              <a:ext cx="3495675" cy="30099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" y="647700"/>
              <a:ext cx="5372099" cy="50387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929376" y="1433576"/>
              <a:ext cx="581025" cy="219075"/>
            </a:xfrm>
            <a:custGeom>
              <a:avLst/>
              <a:gdLst/>
              <a:ahLst/>
              <a:cxnLst/>
              <a:rect l="l" t="t" r="r" b="b"/>
              <a:pathLst>
                <a:path w="581025" h="219075">
                  <a:moveTo>
                    <a:pt x="581025" y="0"/>
                  </a:moveTo>
                  <a:lnTo>
                    <a:pt x="0" y="0"/>
                  </a:lnTo>
                  <a:lnTo>
                    <a:pt x="0" y="219075"/>
                  </a:lnTo>
                  <a:lnTo>
                    <a:pt x="581025" y="219075"/>
                  </a:lnTo>
                  <a:lnTo>
                    <a:pt x="5810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929376" y="1433576"/>
              <a:ext cx="581025" cy="219075"/>
            </a:xfrm>
            <a:custGeom>
              <a:avLst/>
              <a:gdLst/>
              <a:ahLst/>
              <a:cxnLst/>
              <a:rect l="l" t="t" r="r" b="b"/>
              <a:pathLst>
                <a:path w="581025" h="219075">
                  <a:moveTo>
                    <a:pt x="0" y="219075"/>
                  </a:moveTo>
                  <a:lnTo>
                    <a:pt x="581025" y="219075"/>
                  </a:lnTo>
                  <a:lnTo>
                    <a:pt x="581025" y="0"/>
                  </a:lnTo>
                  <a:lnTo>
                    <a:pt x="0" y="0"/>
                  </a:lnTo>
                  <a:lnTo>
                    <a:pt x="0" y="2190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29376" y="833501"/>
              <a:ext cx="1743075" cy="209550"/>
            </a:xfrm>
            <a:custGeom>
              <a:avLst/>
              <a:gdLst/>
              <a:ahLst/>
              <a:cxnLst/>
              <a:rect l="l" t="t" r="r" b="b"/>
              <a:pathLst>
                <a:path w="1743075" h="209550">
                  <a:moveTo>
                    <a:pt x="1743075" y="0"/>
                  </a:moveTo>
                  <a:lnTo>
                    <a:pt x="0" y="0"/>
                  </a:lnTo>
                  <a:lnTo>
                    <a:pt x="0" y="209550"/>
                  </a:lnTo>
                  <a:lnTo>
                    <a:pt x="1743075" y="209550"/>
                  </a:lnTo>
                  <a:lnTo>
                    <a:pt x="17430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29376" y="833501"/>
              <a:ext cx="1743075" cy="209550"/>
            </a:xfrm>
            <a:custGeom>
              <a:avLst/>
              <a:gdLst/>
              <a:ahLst/>
              <a:cxnLst/>
              <a:rect l="l" t="t" r="r" b="b"/>
              <a:pathLst>
                <a:path w="1743075" h="209550">
                  <a:moveTo>
                    <a:pt x="0" y="209550"/>
                  </a:moveTo>
                  <a:lnTo>
                    <a:pt x="1743075" y="209550"/>
                  </a:lnTo>
                  <a:lnTo>
                    <a:pt x="1743075" y="0"/>
                  </a:lnTo>
                  <a:lnTo>
                    <a:pt x="0" y="0"/>
                  </a:lnTo>
                  <a:lnTo>
                    <a:pt x="0" y="2095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29376" y="643001"/>
              <a:ext cx="0" cy="1800225"/>
            </a:xfrm>
            <a:custGeom>
              <a:avLst/>
              <a:gdLst/>
              <a:ahLst/>
              <a:cxnLst/>
              <a:rect l="l" t="t" r="r" b="b"/>
              <a:pathLst>
                <a:path w="0" h="1800225">
                  <a:moveTo>
                    <a:pt x="0" y="18002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5934138" y="2038413"/>
            <a:ext cx="2619375" cy="219075"/>
          </a:xfrm>
          <a:prstGeom prst="rect">
            <a:avLst/>
          </a:prstGeom>
          <a:solidFill>
            <a:srgbClr val="00AF50"/>
          </a:solidFill>
        </p:spPr>
        <p:txBody>
          <a:bodyPr wrap="square" lIns="0" tIns="10160" rIns="0" bIns="0" rtlCol="0" vert="horz">
            <a:spAutoFit/>
          </a:bodyPr>
          <a:lstStyle/>
          <a:p>
            <a:pPr algn="r" marR="38735">
              <a:lnSpc>
                <a:spcPts val="1645"/>
              </a:lnSpc>
              <a:spcBef>
                <a:spcPts val="80"/>
              </a:spcBef>
            </a:pPr>
            <a:r>
              <a:rPr dirty="0" sz="1550" spc="25" b="1">
                <a:latin typeface="Arial"/>
                <a:cs typeface="Arial"/>
              </a:rPr>
              <a:t>52.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95456" y="2032317"/>
            <a:ext cx="432434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94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15163" y="1428813"/>
            <a:ext cx="203835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4769">
              <a:lnSpc>
                <a:spcPts val="1410"/>
              </a:lnSpc>
            </a:pPr>
            <a:r>
              <a:rPr dirty="0" sz="1550" spc="15" b="1">
                <a:latin typeface="Arial"/>
                <a:cs typeface="Arial"/>
              </a:rPr>
              <a:t>11.76%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77213" y="828738"/>
            <a:ext cx="876300" cy="219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7955">
              <a:lnSpc>
                <a:spcPts val="1725"/>
              </a:lnSpc>
            </a:pPr>
            <a:r>
              <a:rPr dirty="0" sz="1550" spc="25" b="1">
                <a:latin typeface="Arial"/>
                <a:cs typeface="Arial"/>
              </a:rPr>
              <a:t>35.29%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98795" y="199777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98795" y="139414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8795" y="79025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7899" y="3228975"/>
            <a:ext cx="2933700" cy="27908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153213" y="2524188"/>
            <a:ext cx="361950" cy="304800"/>
            <a:chOff x="6153213" y="2524188"/>
            <a:chExt cx="361950" cy="304800"/>
          </a:xfrm>
        </p:grpSpPr>
        <p:sp>
          <p:nvSpPr>
            <p:cNvPr id="4" name="object 4"/>
            <p:cNvSpPr/>
            <p:nvPr/>
          </p:nvSpPr>
          <p:spPr>
            <a:xfrm>
              <a:off x="6157976" y="2528951"/>
              <a:ext cx="352425" cy="295275"/>
            </a:xfrm>
            <a:custGeom>
              <a:avLst/>
              <a:gdLst/>
              <a:ahLst/>
              <a:cxnLst/>
              <a:rect l="l" t="t" r="r" b="b"/>
              <a:pathLst>
                <a:path w="352425" h="295275">
                  <a:moveTo>
                    <a:pt x="35242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352425" y="295275"/>
                  </a:lnTo>
                  <a:lnTo>
                    <a:pt x="3524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57976" y="2528951"/>
              <a:ext cx="352425" cy="295275"/>
            </a:xfrm>
            <a:custGeom>
              <a:avLst/>
              <a:gdLst/>
              <a:ahLst/>
              <a:cxnLst/>
              <a:rect l="l" t="t" r="r" b="b"/>
              <a:pathLst>
                <a:path w="352425" h="295275">
                  <a:moveTo>
                    <a:pt x="0" y="295275"/>
                  </a:moveTo>
                  <a:lnTo>
                    <a:pt x="352425" y="295275"/>
                  </a:lnTo>
                  <a:lnTo>
                    <a:pt x="35242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153213" y="1705038"/>
            <a:ext cx="190500" cy="304800"/>
            <a:chOff x="6153213" y="1705038"/>
            <a:chExt cx="190500" cy="304800"/>
          </a:xfrm>
        </p:grpSpPr>
        <p:sp>
          <p:nvSpPr>
            <p:cNvPr id="7" name="object 7"/>
            <p:cNvSpPr/>
            <p:nvPr/>
          </p:nvSpPr>
          <p:spPr>
            <a:xfrm>
              <a:off x="6157976" y="1709801"/>
              <a:ext cx="180975" cy="295275"/>
            </a:xfrm>
            <a:custGeom>
              <a:avLst/>
              <a:gdLst/>
              <a:ahLst/>
              <a:cxnLst/>
              <a:rect l="l" t="t" r="r" b="b"/>
              <a:pathLst>
                <a:path w="180975" h="295275">
                  <a:moveTo>
                    <a:pt x="18097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80975" y="295275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157976" y="1709801"/>
              <a:ext cx="180975" cy="295275"/>
            </a:xfrm>
            <a:custGeom>
              <a:avLst/>
              <a:gdLst/>
              <a:ahLst/>
              <a:cxnLst/>
              <a:rect l="l" t="t" r="r" b="b"/>
              <a:pathLst>
                <a:path w="180975" h="295275">
                  <a:moveTo>
                    <a:pt x="0" y="295275"/>
                  </a:moveTo>
                  <a:lnTo>
                    <a:pt x="180975" y="295275"/>
                  </a:lnTo>
                  <a:lnTo>
                    <a:pt x="18097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6153213" y="623951"/>
            <a:ext cx="2476500" cy="2466975"/>
            <a:chOff x="6153213" y="623951"/>
            <a:chExt cx="2476500" cy="2466975"/>
          </a:xfrm>
        </p:grpSpPr>
        <p:sp>
          <p:nvSpPr>
            <p:cNvPr id="10" name="object 10"/>
            <p:cNvSpPr/>
            <p:nvPr/>
          </p:nvSpPr>
          <p:spPr>
            <a:xfrm>
              <a:off x="6157976" y="890651"/>
              <a:ext cx="2466975" cy="295275"/>
            </a:xfrm>
            <a:custGeom>
              <a:avLst/>
              <a:gdLst/>
              <a:ahLst/>
              <a:cxnLst/>
              <a:rect l="l" t="t" r="r" b="b"/>
              <a:pathLst>
                <a:path w="2466975" h="295275">
                  <a:moveTo>
                    <a:pt x="2466975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2466975" y="295275"/>
                  </a:lnTo>
                  <a:lnTo>
                    <a:pt x="2466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157976" y="890651"/>
              <a:ext cx="2466975" cy="295275"/>
            </a:xfrm>
            <a:custGeom>
              <a:avLst/>
              <a:gdLst/>
              <a:ahLst/>
              <a:cxnLst/>
              <a:rect l="l" t="t" r="r" b="b"/>
              <a:pathLst>
                <a:path w="2466975" h="295275">
                  <a:moveTo>
                    <a:pt x="0" y="295275"/>
                  </a:moveTo>
                  <a:lnTo>
                    <a:pt x="2466975" y="295275"/>
                  </a:lnTo>
                  <a:lnTo>
                    <a:pt x="2466975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57976" y="623951"/>
              <a:ext cx="0" cy="2466975"/>
            </a:xfrm>
            <a:custGeom>
              <a:avLst/>
              <a:gdLst/>
              <a:ahLst/>
              <a:cxnLst/>
              <a:rect l="l" t="t" r="r" b="b"/>
              <a:pathLst>
                <a:path w="0" h="2466975">
                  <a:moveTo>
                    <a:pt x="0" y="24669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753859" y="2542603"/>
            <a:ext cx="70929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35" b="1">
                <a:latin typeface="Arial"/>
                <a:cs typeface="Arial"/>
              </a:rPr>
              <a:t>1</a:t>
            </a:r>
            <a:r>
              <a:rPr dirty="0" sz="1550" spc="35" b="1">
                <a:latin typeface="Arial"/>
                <a:cs typeface="Arial"/>
              </a:rPr>
              <a:t>1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76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6515" y="1720278"/>
            <a:ext cx="6038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5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88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43518" y="948753"/>
            <a:ext cx="7181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82.35%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1204" y="253041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1204" y="1708403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31204" y="88550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" y="838200"/>
            <a:ext cx="5743574" cy="4719659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29882" y="139636"/>
            <a:ext cx="22015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Accesos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–Escaleras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82" y="139636"/>
            <a:ext cx="46399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Ubicación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del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edificio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–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Puntos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Peligrosos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952500"/>
            <a:ext cx="4962525" cy="47434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53138" y="1090675"/>
            <a:ext cx="409575" cy="2295525"/>
            <a:chOff x="5553138" y="1090675"/>
            <a:chExt cx="409575" cy="2295525"/>
          </a:xfrm>
        </p:grpSpPr>
        <p:sp>
          <p:nvSpPr>
            <p:cNvPr id="5" name="object 5"/>
            <p:cNvSpPr/>
            <p:nvPr/>
          </p:nvSpPr>
          <p:spPr>
            <a:xfrm>
              <a:off x="5557901" y="2100325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40005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400050" y="276225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57901" y="2100325"/>
              <a:ext cx="400050" cy="276225"/>
            </a:xfrm>
            <a:custGeom>
              <a:avLst/>
              <a:gdLst/>
              <a:ahLst/>
              <a:cxnLst/>
              <a:rect l="l" t="t" r="r" b="b"/>
              <a:pathLst>
                <a:path w="400050" h="276225">
                  <a:moveTo>
                    <a:pt x="0" y="276225"/>
                  </a:moveTo>
                  <a:lnTo>
                    <a:pt x="400050" y="276225"/>
                  </a:lnTo>
                  <a:lnTo>
                    <a:pt x="40005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557901" y="1090675"/>
              <a:ext cx="0" cy="2295525"/>
            </a:xfrm>
            <a:custGeom>
              <a:avLst/>
              <a:gdLst/>
              <a:ahLst/>
              <a:cxnLst/>
              <a:rect l="l" t="t" r="r" b="b"/>
              <a:pathLst>
                <a:path w="0" h="2295525">
                  <a:moveTo>
                    <a:pt x="0" y="22955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502353" y="2892742"/>
            <a:ext cx="432434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24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210809" y="1090675"/>
          <a:ext cx="3314700" cy="205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345"/>
                <a:gridCol w="2967355"/>
              </a:tblGrid>
              <a:tr h="1004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C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0.00%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905"/>
                </a:tc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B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1430"/>
                </a:tc>
                <a:tc>
                  <a:txBody>
                    <a:bodyPr/>
                    <a:lstStyle/>
                    <a:p>
                      <a:pPr marL="48387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50" spc="15" b="1">
                          <a:latin typeface="Arial"/>
                          <a:cs typeface="Arial"/>
                        </a:rPr>
                        <a:t>11.76%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3495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8575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1550" b="1">
                          <a:latin typeface="Arial"/>
                          <a:cs typeface="Arial"/>
                        </a:rPr>
                        <a:t>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r" marR="3810">
                        <a:lnSpc>
                          <a:spcPts val="1745"/>
                        </a:lnSpc>
                        <a:spcBef>
                          <a:spcPts val="405"/>
                        </a:spcBef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88.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1435">
                    <a:solidFill>
                      <a:srgbClr val="00AF50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75" y="3667125"/>
            <a:ext cx="355282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5" y="1057275"/>
            <a:ext cx="5448300" cy="40079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38913" y="1866963"/>
            <a:ext cx="304800" cy="276225"/>
            <a:chOff x="6038913" y="1866963"/>
            <a:chExt cx="304800" cy="276225"/>
          </a:xfrm>
        </p:grpSpPr>
        <p:sp>
          <p:nvSpPr>
            <p:cNvPr id="4" name="object 4"/>
            <p:cNvSpPr/>
            <p:nvPr/>
          </p:nvSpPr>
          <p:spPr>
            <a:xfrm>
              <a:off x="6043676" y="1871726"/>
              <a:ext cx="295275" cy="266700"/>
            </a:xfrm>
            <a:custGeom>
              <a:avLst/>
              <a:gdLst/>
              <a:ahLst/>
              <a:cxnLst/>
              <a:rect l="l" t="t" r="r" b="b"/>
              <a:pathLst>
                <a:path w="295275" h="266700">
                  <a:moveTo>
                    <a:pt x="29527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95275" y="266700"/>
                  </a:lnTo>
                  <a:lnTo>
                    <a:pt x="29527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43676" y="1871726"/>
              <a:ext cx="295275" cy="266700"/>
            </a:xfrm>
            <a:custGeom>
              <a:avLst/>
              <a:gdLst/>
              <a:ahLst/>
              <a:cxnLst/>
              <a:rect l="l" t="t" r="r" b="b"/>
              <a:pathLst>
                <a:path w="295275" h="266700">
                  <a:moveTo>
                    <a:pt x="0" y="266700"/>
                  </a:moveTo>
                  <a:lnTo>
                    <a:pt x="295275" y="266700"/>
                  </a:lnTo>
                  <a:lnTo>
                    <a:pt x="295275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6038913" y="900175"/>
            <a:ext cx="2057400" cy="2200275"/>
            <a:chOff x="6038913" y="900175"/>
            <a:chExt cx="2057400" cy="2200275"/>
          </a:xfrm>
        </p:grpSpPr>
        <p:sp>
          <p:nvSpPr>
            <p:cNvPr id="7" name="object 7"/>
            <p:cNvSpPr/>
            <p:nvPr/>
          </p:nvSpPr>
          <p:spPr>
            <a:xfrm>
              <a:off x="6043676" y="1138300"/>
              <a:ext cx="2047875" cy="266700"/>
            </a:xfrm>
            <a:custGeom>
              <a:avLst/>
              <a:gdLst/>
              <a:ahLst/>
              <a:cxnLst/>
              <a:rect l="l" t="t" r="r" b="b"/>
              <a:pathLst>
                <a:path w="2047875" h="266700">
                  <a:moveTo>
                    <a:pt x="2047875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047875" y="266700"/>
                  </a:lnTo>
                  <a:lnTo>
                    <a:pt x="20478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43676" y="1138300"/>
              <a:ext cx="2047875" cy="266700"/>
            </a:xfrm>
            <a:custGeom>
              <a:avLst/>
              <a:gdLst/>
              <a:ahLst/>
              <a:cxnLst/>
              <a:rect l="l" t="t" r="r" b="b"/>
              <a:pathLst>
                <a:path w="2047875" h="266700">
                  <a:moveTo>
                    <a:pt x="0" y="266700"/>
                  </a:moveTo>
                  <a:lnTo>
                    <a:pt x="2047875" y="266700"/>
                  </a:lnTo>
                  <a:lnTo>
                    <a:pt x="2047875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43676" y="900175"/>
              <a:ext cx="0" cy="2200275"/>
            </a:xfrm>
            <a:custGeom>
              <a:avLst/>
              <a:gdLst/>
              <a:ahLst/>
              <a:cxnLst/>
              <a:rect l="l" t="t" r="r" b="b"/>
              <a:pathLst>
                <a:path w="0" h="2200275">
                  <a:moveTo>
                    <a:pt x="0" y="220027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048438" y="2600388"/>
            <a:ext cx="2638425" cy="276225"/>
          </a:xfrm>
          <a:prstGeom prst="rect">
            <a:avLst/>
          </a:prstGeom>
          <a:solidFill>
            <a:srgbClr val="00AF50"/>
          </a:solidFill>
        </p:spPr>
        <p:txBody>
          <a:bodyPr wrap="square" lIns="0" tIns="92710" rIns="0" bIns="0" rtlCol="0" vert="horz">
            <a:spAutoFit/>
          </a:bodyPr>
          <a:lstStyle/>
          <a:p>
            <a:pPr algn="r" marR="3810">
              <a:lnSpc>
                <a:spcPts val="1445"/>
              </a:lnSpc>
              <a:spcBef>
                <a:spcPts val="730"/>
              </a:spcBef>
            </a:pPr>
            <a:r>
              <a:rPr dirty="0" sz="1550" spc="25" b="1">
                <a:latin typeface="Arial"/>
                <a:cs typeface="Arial"/>
              </a:rPr>
              <a:t>52.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63497" y="2676842"/>
            <a:ext cx="432434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94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1976" y="1868170"/>
            <a:ext cx="60261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0" b="1">
                <a:latin typeface="Arial"/>
                <a:cs typeface="Arial"/>
              </a:rPr>
              <a:t>5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0" b="1">
                <a:latin typeface="Arial"/>
                <a:cs typeface="Arial"/>
              </a:rPr>
              <a:t>88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3240" y="1170241"/>
            <a:ext cx="7188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41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18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8809" y="258984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18809" y="185540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8809" y="1121473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0725" y="3457575"/>
            <a:ext cx="3133725" cy="234315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29882" y="139636"/>
            <a:ext cx="449135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Ubicación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del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edificio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–Calles</a:t>
            </a:r>
            <a:r>
              <a:rPr dirty="0" sz="1800" spc="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</a:t>
            </a:r>
            <a:r>
              <a:rPr dirty="0" sz="1800" spc="-7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Avenidas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82" y="139636"/>
            <a:ext cx="21678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Sistema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Estructural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86538" y="909700"/>
            <a:ext cx="2295525" cy="2457450"/>
            <a:chOff x="6086538" y="909700"/>
            <a:chExt cx="2295525" cy="2457450"/>
          </a:xfrm>
        </p:grpSpPr>
        <p:sp>
          <p:nvSpPr>
            <p:cNvPr id="4" name="object 4"/>
            <p:cNvSpPr/>
            <p:nvPr/>
          </p:nvSpPr>
          <p:spPr>
            <a:xfrm>
              <a:off x="6091301" y="2814700"/>
              <a:ext cx="1714500" cy="295275"/>
            </a:xfrm>
            <a:custGeom>
              <a:avLst/>
              <a:gdLst/>
              <a:ahLst/>
              <a:cxnLst/>
              <a:rect l="l" t="t" r="r" b="b"/>
              <a:pathLst>
                <a:path w="1714500" h="295275">
                  <a:moveTo>
                    <a:pt x="1714500" y="0"/>
                  </a:moveTo>
                  <a:lnTo>
                    <a:pt x="0" y="0"/>
                  </a:lnTo>
                  <a:lnTo>
                    <a:pt x="0" y="295275"/>
                  </a:lnTo>
                  <a:lnTo>
                    <a:pt x="1714500" y="295275"/>
                  </a:lnTo>
                  <a:lnTo>
                    <a:pt x="17145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91301" y="2814700"/>
              <a:ext cx="1714500" cy="295275"/>
            </a:xfrm>
            <a:custGeom>
              <a:avLst/>
              <a:gdLst/>
              <a:ahLst/>
              <a:cxnLst/>
              <a:rect l="l" t="t" r="r" b="b"/>
              <a:pathLst>
                <a:path w="1714500" h="295275">
                  <a:moveTo>
                    <a:pt x="0" y="295275"/>
                  </a:moveTo>
                  <a:lnTo>
                    <a:pt x="1714500" y="295275"/>
                  </a:lnTo>
                  <a:lnTo>
                    <a:pt x="1714500" y="0"/>
                  </a:lnTo>
                  <a:lnTo>
                    <a:pt x="0" y="0"/>
                  </a:lnTo>
                  <a:lnTo>
                    <a:pt x="0" y="29527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91301" y="1995550"/>
              <a:ext cx="2286000" cy="285750"/>
            </a:xfrm>
            <a:custGeom>
              <a:avLst/>
              <a:gdLst/>
              <a:ahLst/>
              <a:cxnLst/>
              <a:rect l="l" t="t" r="r" b="b"/>
              <a:pathLst>
                <a:path w="2286000" h="285750">
                  <a:moveTo>
                    <a:pt x="228600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2286000" y="28575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1301" y="1995550"/>
              <a:ext cx="2286000" cy="285750"/>
            </a:xfrm>
            <a:custGeom>
              <a:avLst/>
              <a:gdLst/>
              <a:ahLst/>
              <a:cxnLst/>
              <a:rect l="l" t="t" r="r" b="b"/>
              <a:pathLst>
                <a:path w="2286000" h="285750">
                  <a:moveTo>
                    <a:pt x="0" y="285750"/>
                  </a:moveTo>
                  <a:lnTo>
                    <a:pt x="2286000" y="28575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91301" y="1176400"/>
              <a:ext cx="857250" cy="285750"/>
            </a:xfrm>
            <a:custGeom>
              <a:avLst/>
              <a:gdLst/>
              <a:ahLst/>
              <a:cxnLst/>
              <a:rect l="l" t="t" r="r" b="b"/>
              <a:pathLst>
                <a:path w="857250" h="285750">
                  <a:moveTo>
                    <a:pt x="85725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857250" y="2857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91301" y="1176400"/>
              <a:ext cx="857250" cy="285750"/>
            </a:xfrm>
            <a:custGeom>
              <a:avLst/>
              <a:gdLst/>
              <a:ahLst/>
              <a:cxnLst/>
              <a:rect l="l" t="t" r="r" b="b"/>
              <a:pathLst>
                <a:path w="857250" h="285750">
                  <a:moveTo>
                    <a:pt x="0" y="285750"/>
                  </a:moveTo>
                  <a:lnTo>
                    <a:pt x="857250" y="285750"/>
                  </a:lnTo>
                  <a:lnTo>
                    <a:pt x="857250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91301" y="909700"/>
              <a:ext cx="0" cy="2457450"/>
            </a:xfrm>
            <a:custGeom>
              <a:avLst/>
              <a:gdLst/>
              <a:ahLst/>
              <a:cxnLst/>
              <a:rect l="l" t="t" r="r" b="b"/>
              <a:pathLst>
                <a:path w="0" h="2457450">
                  <a:moveTo>
                    <a:pt x="0" y="245745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859394" y="2888932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35.29%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4120" y="1964753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47.06%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53313" y="1171638"/>
            <a:ext cx="1428750" cy="29527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195"/>
              </a:spcBef>
            </a:pPr>
            <a:r>
              <a:rPr dirty="0" sz="1550" spc="25" b="1">
                <a:latin typeface="Arial"/>
                <a:cs typeface="Arial"/>
              </a:rPr>
              <a:t>17.65%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3514" y="281336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63514" y="199066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63514" y="116833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56" y="1039367"/>
            <a:ext cx="5484193" cy="476859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5475" y="3667125"/>
            <a:ext cx="2971800" cy="21621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500501"/>
            <a:ext cx="9039225" cy="3357879"/>
            <a:chOff x="0" y="3500501"/>
            <a:chExt cx="9039225" cy="3357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349" y="3505200"/>
              <a:ext cx="3390900" cy="244792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7825" y="5291201"/>
              <a:ext cx="876300" cy="266700"/>
            </a:xfrm>
            <a:custGeom>
              <a:avLst/>
              <a:gdLst/>
              <a:ahLst/>
              <a:cxnLst/>
              <a:rect l="l" t="t" r="r" b="b"/>
              <a:pathLst>
                <a:path w="876300" h="266700">
                  <a:moveTo>
                    <a:pt x="87630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876300" y="266700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957825" y="5291201"/>
              <a:ext cx="876300" cy="266700"/>
            </a:xfrm>
            <a:custGeom>
              <a:avLst/>
              <a:gdLst/>
              <a:ahLst/>
              <a:cxnLst/>
              <a:rect l="l" t="t" r="r" b="b"/>
              <a:pathLst>
                <a:path w="876300" h="266700">
                  <a:moveTo>
                    <a:pt x="0" y="266700"/>
                  </a:moveTo>
                  <a:lnTo>
                    <a:pt x="876300" y="266700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7825" y="4519676"/>
              <a:ext cx="2343150" cy="266700"/>
            </a:xfrm>
            <a:custGeom>
              <a:avLst/>
              <a:gdLst/>
              <a:ahLst/>
              <a:cxnLst/>
              <a:rect l="l" t="t" r="r" b="b"/>
              <a:pathLst>
                <a:path w="2343150" h="266700">
                  <a:moveTo>
                    <a:pt x="234315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2343150" y="266700"/>
                  </a:lnTo>
                  <a:lnTo>
                    <a:pt x="23431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57825" y="4519676"/>
              <a:ext cx="2343150" cy="266700"/>
            </a:xfrm>
            <a:custGeom>
              <a:avLst/>
              <a:gdLst/>
              <a:ahLst/>
              <a:cxnLst/>
              <a:rect l="l" t="t" r="r" b="b"/>
              <a:pathLst>
                <a:path w="2343150" h="266700">
                  <a:moveTo>
                    <a:pt x="0" y="266700"/>
                  </a:moveTo>
                  <a:lnTo>
                    <a:pt x="2343150" y="266700"/>
                  </a:lnTo>
                  <a:lnTo>
                    <a:pt x="23431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957825" y="3748151"/>
              <a:ext cx="1752600" cy="266700"/>
            </a:xfrm>
            <a:custGeom>
              <a:avLst/>
              <a:gdLst/>
              <a:ahLst/>
              <a:cxnLst/>
              <a:rect l="l" t="t" r="r" b="b"/>
              <a:pathLst>
                <a:path w="1752600" h="266700">
                  <a:moveTo>
                    <a:pt x="175260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752600" y="2667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57825" y="3748151"/>
              <a:ext cx="1752600" cy="266700"/>
            </a:xfrm>
            <a:custGeom>
              <a:avLst/>
              <a:gdLst/>
              <a:ahLst/>
              <a:cxnLst/>
              <a:rect l="l" t="t" r="r" b="b"/>
              <a:pathLst>
                <a:path w="1752600" h="266700">
                  <a:moveTo>
                    <a:pt x="0" y="266700"/>
                  </a:moveTo>
                  <a:lnTo>
                    <a:pt x="1752600" y="2667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57825" y="3500501"/>
              <a:ext cx="0" cy="2305050"/>
            </a:xfrm>
            <a:custGeom>
              <a:avLst/>
              <a:gdLst/>
              <a:ahLst/>
              <a:cxnLst/>
              <a:rect l="l" t="t" r="r" b="b"/>
              <a:pathLst>
                <a:path w="0" h="2305050">
                  <a:moveTo>
                    <a:pt x="0" y="230498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98132" y="147637"/>
            <a:ext cx="26606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Sistema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Cimentación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7825" y="638175"/>
            <a:ext cx="5829300" cy="269142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27471" y="5279008"/>
            <a:ext cx="71691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0" b="1">
                <a:latin typeface="Arial"/>
                <a:cs typeface="Arial"/>
              </a:rPr>
              <a:t>17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0" b="1">
                <a:latin typeface="Arial"/>
                <a:cs typeface="Arial"/>
              </a:rPr>
              <a:t>65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76083" y="4584382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47.06%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5769" y="3761041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35.29%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29403" y="527970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29403" y="450780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29403" y="3736022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8650"/>
            <a:ext cx="9039225" cy="6229350"/>
            <a:chOff x="0" y="628650"/>
            <a:chExt cx="9039225" cy="6229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9115" y="628650"/>
              <a:ext cx="5825769" cy="29111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4474" y="3562350"/>
              <a:ext cx="2486025" cy="26098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58457" y="212661"/>
            <a:ext cx="23399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Año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Construcción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53038" y="3900551"/>
            <a:ext cx="1552575" cy="1905000"/>
            <a:chOff x="4753038" y="3900551"/>
            <a:chExt cx="1552575" cy="1905000"/>
          </a:xfrm>
        </p:grpSpPr>
        <p:sp>
          <p:nvSpPr>
            <p:cNvPr id="7" name="object 7"/>
            <p:cNvSpPr/>
            <p:nvPr/>
          </p:nvSpPr>
          <p:spPr>
            <a:xfrm>
              <a:off x="4757801" y="5376862"/>
              <a:ext cx="876300" cy="219075"/>
            </a:xfrm>
            <a:custGeom>
              <a:avLst/>
              <a:gdLst/>
              <a:ahLst/>
              <a:cxnLst/>
              <a:rect l="l" t="t" r="r" b="b"/>
              <a:pathLst>
                <a:path w="876300" h="219075">
                  <a:moveTo>
                    <a:pt x="876300" y="0"/>
                  </a:moveTo>
                  <a:lnTo>
                    <a:pt x="0" y="0"/>
                  </a:lnTo>
                  <a:lnTo>
                    <a:pt x="0" y="219075"/>
                  </a:lnTo>
                  <a:lnTo>
                    <a:pt x="876300" y="21907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57801" y="5376862"/>
              <a:ext cx="876300" cy="219075"/>
            </a:xfrm>
            <a:custGeom>
              <a:avLst/>
              <a:gdLst/>
              <a:ahLst/>
              <a:cxnLst/>
              <a:rect l="l" t="t" r="r" b="b"/>
              <a:pathLst>
                <a:path w="876300" h="219075">
                  <a:moveTo>
                    <a:pt x="0" y="219075"/>
                  </a:moveTo>
                  <a:lnTo>
                    <a:pt x="876300" y="219075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21907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57801" y="4738751"/>
              <a:ext cx="1457325" cy="228600"/>
            </a:xfrm>
            <a:custGeom>
              <a:avLst/>
              <a:gdLst/>
              <a:ahLst/>
              <a:cxnLst/>
              <a:rect l="l" t="t" r="r" b="b"/>
              <a:pathLst>
                <a:path w="1457325" h="228600">
                  <a:moveTo>
                    <a:pt x="1457325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1457325" y="228600"/>
                  </a:lnTo>
                  <a:lnTo>
                    <a:pt x="145732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57801" y="4738751"/>
              <a:ext cx="1457325" cy="228600"/>
            </a:xfrm>
            <a:custGeom>
              <a:avLst/>
              <a:gdLst/>
              <a:ahLst/>
              <a:cxnLst/>
              <a:rect l="l" t="t" r="r" b="b"/>
              <a:pathLst>
                <a:path w="1457325" h="228600">
                  <a:moveTo>
                    <a:pt x="0" y="228600"/>
                  </a:moveTo>
                  <a:lnTo>
                    <a:pt x="1457325" y="228600"/>
                  </a:lnTo>
                  <a:lnTo>
                    <a:pt x="145732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57801" y="3900551"/>
              <a:ext cx="0" cy="1905000"/>
            </a:xfrm>
            <a:custGeom>
              <a:avLst/>
              <a:gdLst/>
              <a:ahLst/>
              <a:cxnLst/>
              <a:rect l="l" t="t" r="r" b="b"/>
              <a:pathLst>
                <a:path w="0" h="1905000">
                  <a:moveTo>
                    <a:pt x="0" y="190493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215126" y="4853051"/>
              <a:ext cx="85725" cy="9525"/>
            </a:xfrm>
            <a:custGeom>
              <a:avLst/>
              <a:gdLst/>
              <a:ahLst/>
              <a:cxnLst/>
              <a:rect l="l" t="t" r="r" b="b"/>
              <a:pathLst>
                <a:path w="85725" h="9525">
                  <a:moveTo>
                    <a:pt x="0" y="0"/>
                  </a:moveTo>
                  <a:lnTo>
                    <a:pt x="28575" y="9525"/>
                  </a:lnTo>
                  <a:lnTo>
                    <a:pt x="85725" y="9525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629021" y="5340667"/>
            <a:ext cx="71882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17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65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7465" y="4726304"/>
            <a:ext cx="716915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0" b="1">
                <a:latin typeface="Arial"/>
                <a:cs typeface="Arial"/>
              </a:rPr>
              <a:t>29</a:t>
            </a:r>
            <a:r>
              <a:rPr dirty="0" sz="1550" spc="15" b="1">
                <a:latin typeface="Arial"/>
                <a:cs typeface="Arial"/>
              </a:rPr>
              <a:t>.</a:t>
            </a:r>
            <a:r>
              <a:rPr dirty="0" sz="1550" spc="30" b="1">
                <a:latin typeface="Arial"/>
                <a:cs typeface="Arial"/>
              </a:rPr>
              <a:t>41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2563" y="4095813"/>
            <a:ext cx="2644775" cy="238125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1645"/>
              </a:lnSpc>
            </a:pPr>
            <a:r>
              <a:rPr dirty="0" sz="1550" spc="25" b="1">
                <a:latin typeface="Arial"/>
                <a:cs typeface="Arial"/>
              </a:rPr>
              <a:t>52.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81031" y="4052252"/>
            <a:ext cx="432434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94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30395" y="5341620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0395" y="4705921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0395" y="407066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882" y="139636"/>
            <a:ext cx="194691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Altura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del</a:t>
            </a:r>
            <a:r>
              <a:rPr dirty="0" sz="1800" spc="-4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edificio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50" y="1411127"/>
            <a:ext cx="5499782" cy="353759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048438" y="1052575"/>
            <a:ext cx="2533650" cy="2057400"/>
            <a:chOff x="6048438" y="1052575"/>
            <a:chExt cx="2533650" cy="2057400"/>
          </a:xfrm>
        </p:grpSpPr>
        <p:sp>
          <p:nvSpPr>
            <p:cNvPr id="5" name="object 5"/>
            <p:cNvSpPr/>
            <p:nvPr/>
          </p:nvSpPr>
          <p:spPr>
            <a:xfrm>
              <a:off x="6053201" y="2643250"/>
              <a:ext cx="2524125" cy="247650"/>
            </a:xfrm>
            <a:custGeom>
              <a:avLst/>
              <a:gdLst/>
              <a:ahLst/>
              <a:cxnLst/>
              <a:rect l="l" t="t" r="r" b="b"/>
              <a:pathLst>
                <a:path w="2524125" h="247650">
                  <a:moveTo>
                    <a:pt x="2524125" y="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2524125" y="247650"/>
                  </a:lnTo>
                  <a:lnTo>
                    <a:pt x="2524125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53201" y="2643250"/>
              <a:ext cx="2524125" cy="247650"/>
            </a:xfrm>
            <a:custGeom>
              <a:avLst/>
              <a:gdLst/>
              <a:ahLst/>
              <a:cxnLst/>
              <a:rect l="l" t="t" r="r" b="b"/>
              <a:pathLst>
                <a:path w="2524125" h="247650">
                  <a:moveTo>
                    <a:pt x="0" y="247650"/>
                  </a:moveTo>
                  <a:lnTo>
                    <a:pt x="2524125" y="247650"/>
                  </a:lnTo>
                  <a:lnTo>
                    <a:pt x="2524125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53201" y="1957450"/>
              <a:ext cx="361950" cy="247650"/>
            </a:xfrm>
            <a:custGeom>
              <a:avLst/>
              <a:gdLst/>
              <a:ahLst/>
              <a:cxnLst/>
              <a:rect l="l" t="t" r="r" b="b"/>
              <a:pathLst>
                <a:path w="361950" h="247650">
                  <a:moveTo>
                    <a:pt x="361950" y="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361950" y="247650"/>
                  </a:lnTo>
                  <a:lnTo>
                    <a:pt x="36195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53201" y="1957450"/>
              <a:ext cx="361950" cy="247650"/>
            </a:xfrm>
            <a:custGeom>
              <a:avLst/>
              <a:gdLst/>
              <a:ahLst/>
              <a:cxnLst/>
              <a:rect l="l" t="t" r="r" b="b"/>
              <a:pathLst>
                <a:path w="361950" h="247650">
                  <a:moveTo>
                    <a:pt x="0" y="247650"/>
                  </a:moveTo>
                  <a:lnTo>
                    <a:pt x="361950" y="247650"/>
                  </a:lnTo>
                  <a:lnTo>
                    <a:pt x="361950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952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53201" y="1271650"/>
              <a:ext cx="180975" cy="247650"/>
            </a:xfrm>
            <a:custGeom>
              <a:avLst/>
              <a:gdLst/>
              <a:ahLst/>
              <a:cxnLst/>
              <a:rect l="l" t="t" r="r" b="b"/>
              <a:pathLst>
                <a:path w="180975" h="247650">
                  <a:moveTo>
                    <a:pt x="180975" y="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180975" y="247650"/>
                  </a:lnTo>
                  <a:lnTo>
                    <a:pt x="1809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053201" y="1271650"/>
              <a:ext cx="180975" cy="247650"/>
            </a:xfrm>
            <a:custGeom>
              <a:avLst/>
              <a:gdLst/>
              <a:ahLst/>
              <a:cxnLst/>
              <a:rect l="l" t="t" r="r" b="b"/>
              <a:pathLst>
                <a:path w="180975" h="247650">
                  <a:moveTo>
                    <a:pt x="0" y="247650"/>
                  </a:moveTo>
                  <a:lnTo>
                    <a:pt x="180975" y="247650"/>
                  </a:lnTo>
                  <a:lnTo>
                    <a:pt x="180975" y="0"/>
                  </a:lnTo>
                  <a:lnTo>
                    <a:pt x="0" y="0"/>
                  </a:lnTo>
                  <a:lnTo>
                    <a:pt x="0" y="24765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053201" y="1052575"/>
              <a:ext cx="0" cy="2057400"/>
            </a:xfrm>
            <a:custGeom>
              <a:avLst/>
              <a:gdLst/>
              <a:ahLst/>
              <a:cxnLst/>
              <a:rect l="l" t="t" r="r" b="b"/>
              <a:pathLst>
                <a:path w="0" h="2057400">
                  <a:moveTo>
                    <a:pt x="0" y="20574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373491" y="2664523"/>
            <a:ext cx="7181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82.35%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9968" y="1946592"/>
            <a:ext cx="70802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40" b="1">
                <a:latin typeface="Arial"/>
                <a:cs typeface="Arial"/>
              </a:rPr>
              <a:t>1</a:t>
            </a:r>
            <a:r>
              <a:rPr dirty="0" sz="1550" spc="35" b="1">
                <a:latin typeface="Arial"/>
                <a:cs typeface="Arial"/>
              </a:rPr>
              <a:t>1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76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0376" y="1259903"/>
            <a:ext cx="6032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35" b="1">
                <a:latin typeface="Arial"/>
                <a:cs typeface="Arial"/>
              </a:rPr>
              <a:t>5</a:t>
            </a: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88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7700" y="2621216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27700" y="1934845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27700" y="1247457"/>
            <a:ext cx="17018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6025" y="3248025"/>
            <a:ext cx="2543175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173989"/>
            <a:ext cx="258191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ANTECEDENTES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3489" y="884174"/>
            <a:ext cx="146558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5" b="1">
                <a:latin typeface="Arial"/>
                <a:cs typeface="Arial"/>
              </a:rPr>
              <a:t>AMENAZAS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2720" y="884174"/>
            <a:ext cx="2318385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15" b="1">
                <a:latin typeface="Arial"/>
                <a:cs typeface="Arial"/>
              </a:rPr>
              <a:t>VULNERABILIDAD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015" y="1343182"/>
            <a:ext cx="7553682" cy="45050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43401"/>
            <a:ext cx="9039225" cy="3014980"/>
            <a:chOff x="0" y="3843401"/>
            <a:chExt cx="9039225" cy="3014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249" y="3848100"/>
              <a:ext cx="3543300" cy="23050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481950" y="3843401"/>
              <a:ext cx="1162050" cy="2333625"/>
            </a:xfrm>
            <a:custGeom>
              <a:avLst/>
              <a:gdLst/>
              <a:ahLst/>
              <a:cxnLst/>
              <a:rect l="l" t="t" r="r" b="b"/>
              <a:pathLst>
                <a:path w="1162050" h="2333625">
                  <a:moveTo>
                    <a:pt x="0" y="1304925"/>
                  </a:moveTo>
                  <a:lnTo>
                    <a:pt x="0" y="2333561"/>
                  </a:lnTo>
                </a:path>
                <a:path w="1162050" h="2333625">
                  <a:moveTo>
                    <a:pt x="0" y="0"/>
                  </a:moveTo>
                  <a:lnTo>
                    <a:pt x="0" y="1028700"/>
                  </a:lnTo>
                </a:path>
                <a:path w="1162050" h="2333625">
                  <a:moveTo>
                    <a:pt x="1162050" y="0"/>
                  </a:moveTo>
                  <a:lnTo>
                    <a:pt x="1162050" y="233356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57850" y="5653087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1371600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371600" y="27622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57850" y="5653087"/>
              <a:ext cx="1371600" cy="276225"/>
            </a:xfrm>
            <a:custGeom>
              <a:avLst/>
              <a:gdLst/>
              <a:ahLst/>
              <a:cxnLst/>
              <a:rect l="l" t="t" r="r" b="b"/>
              <a:pathLst>
                <a:path w="1371600" h="276225">
                  <a:moveTo>
                    <a:pt x="0" y="276225"/>
                  </a:moveTo>
                  <a:lnTo>
                    <a:pt x="1371600" y="276225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</a:pathLst>
            </a:custGeom>
            <a:ln w="9525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157850" y="4100576"/>
              <a:ext cx="1371600" cy="266700"/>
            </a:xfrm>
            <a:custGeom>
              <a:avLst/>
              <a:gdLst/>
              <a:ahLst/>
              <a:cxnLst/>
              <a:rect l="l" t="t" r="r" b="b"/>
              <a:pathLst>
                <a:path w="1371600" h="266700">
                  <a:moveTo>
                    <a:pt x="1371600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1371600" y="2667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157850" y="4100576"/>
              <a:ext cx="1371600" cy="266700"/>
            </a:xfrm>
            <a:custGeom>
              <a:avLst/>
              <a:gdLst/>
              <a:ahLst/>
              <a:cxnLst/>
              <a:rect l="l" t="t" r="r" b="b"/>
              <a:pathLst>
                <a:path w="1371600" h="266700">
                  <a:moveTo>
                    <a:pt x="0" y="266700"/>
                  </a:moveTo>
                  <a:lnTo>
                    <a:pt x="1371600" y="2667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57850" y="3843401"/>
              <a:ext cx="0" cy="2333625"/>
            </a:xfrm>
            <a:custGeom>
              <a:avLst/>
              <a:gdLst/>
              <a:ahLst/>
              <a:cxnLst/>
              <a:rect l="l" t="t" r="r" b="b"/>
              <a:pathLst>
                <a:path w="0" h="2333625">
                  <a:moveTo>
                    <a:pt x="0" y="233356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529450" y="4224401"/>
              <a:ext cx="161925" cy="1562100"/>
            </a:xfrm>
            <a:custGeom>
              <a:avLst/>
              <a:gdLst/>
              <a:ahLst/>
              <a:cxnLst/>
              <a:rect l="l" t="t" r="r" b="b"/>
              <a:pathLst>
                <a:path w="161925" h="1562100">
                  <a:moveTo>
                    <a:pt x="0" y="1562036"/>
                  </a:moveTo>
                  <a:lnTo>
                    <a:pt x="9525" y="1533461"/>
                  </a:lnTo>
                  <a:lnTo>
                    <a:pt x="66675" y="1533461"/>
                  </a:lnTo>
                </a:path>
                <a:path w="161925" h="1562100">
                  <a:moveTo>
                    <a:pt x="0" y="9525"/>
                  </a:moveTo>
                  <a:lnTo>
                    <a:pt x="104775" y="0"/>
                  </a:lnTo>
                  <a:lnTo>
                    <a:pt x="161925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258445" y="139636"/>
            <a:ext cx="18891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Sistema</a:t>
            </a:r>
            <a:r>
              <a:rPr dirty="0" sz="1800" spc="2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suelo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6255" y="629911"/>
            <a:ext cx="5551819" cy="306326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534213" y="5630545"/>
            <a:ext cx="94297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7475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62613" y="4867338"/>
            <a:ext cx="3114675" cy="28575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034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204"/>
              </a:spcBef>
            </a:pPr>
            <a:r>
              <a:rPr dirty="0" sz="1550" spc="25" b="1">
                <a:latin typeface="Arial"/>
                <a:cs typeface="Arial"/>
              </a:rPr>
              <a:t>52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60505" y="4877117"/>
            <a:ext cx="4889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0" b="1">
                <a:latin typeface="Arial"/>
                <a:cs typeface="Arial"/>
              </a:rPr>
              <a:t>.</a:t>
            </a:r>
            <a:r>
              <a:rPr dirty="0" sz="1550" spc="35" b="1">
                <a:latin typeface="Arial"/>
                <a:cs typeface="Arial"/>
              </a:rPr>
              <a:t>94</a:t>
            </a:r>
            <a:r>
              <a:rPr dirty="0" sz="1550" spc="20" b="1"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28079" y="4088066"/>
            <a:ext cx="717550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25" b="1">
                <a:latin typeface="Arial"/>
                <a:cs typeface="Arial"/>
              </a:rPr>
              <a:t>23.53%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28540" y="5644197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8540" y="4866640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B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28540" y="4089145"/>
            <a:ext cx="170180" cy="2654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15" b="1">
                <a:latin typeface="Arial"/>
                <a:cs typeface="Arial"/>
              </a:rPr>
              <a:t>C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9125"/>
            <a:ext cx="9039225" cy="6238875"/>
            <a:chOff x="0" y="619125"/>
            <a:chExt cx="9039225" cy="6238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" y="619125"/>
              <a:ext cx="6438899" cy="58483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29125" y="1014475"/>
              <a:ext cx="2286000" cy="4905375"/>
            </a:xfrm>
            <a:custGeom>
              <a:avLst/>
              <a:gdLst/>
              <a:ahLst/>
              <a:cxnLst/>
              <a:rect l="l" t="t" r="r" b="b"/>
              <a:pathLst>
                <a:path w="2286000" h="4905375">
                  <a:moveTo>
                    <a:pt x="0" y="276225"/>
                  </a:moveTo>
                  <a:lnTo>
                    <a:pt x="790575" y="276225"/>
                  </a:lnTo>
                  <a:lnTo>
                    <a:pt x="790575" y="0"/>
                  </a:lnTo>
                  <a:lnTo>
                    <a:pt x="0" y="0"/>
                  </a:lnTo>
                  <a:lnTo>
                    <a:pt x="0" y="276225"/>
                  </a:lnTo>
                  <a:close/>
                </a:path>
                <a:path w="2286000" h="4905375">
                  <a:moveTo>
                    <a:pt x="0" y="1971675"/>
                  </a:moveTo>
                  <a:lnTo>
                    <a:pt x="790575" y="1971675"/>
                  </a:lnTo>
                  <a:lnTo>
                    <a:pt x="790575" y="1743075"/>
                  </a:lnTo>
                  <a:lnTo>
                    <a:pt x="0" y="1743075"/>
                  </a:lnTo>
                  <a:lnTo>
                    <a:pt x="0" y="1971675"/>
                  </a:lnTo>
                  <a:close/>
                </a:path>
                <a:path w="2286000" h="4905375">
                  <a:moveTo>
                    <a:pt x="28575" y="3762375"/>
                  </a:moveTo>
                  <a:lnTo>
                    <a:pt x="819150" y="3762375"/>
                  </a:lnTo>
                  <a:lnTo>
                    <a:pt x="819150" y="3467100"/>
                  </a:lnTo>
                  <a:lnTo>
                    <a:pt x="28575" y="3467100"/>
                  </a:lnTo>
                  <a:lnTo>
                    <a:pt x="28575" y="3762375"/>
                  </a:lnTo>
                  <a:close/>
                </a:path>
                <a:path w="2286000" h="4905375">
                  <a:moveTo>
                    <a:pt x="57150" y="4905311"/>
                  </a:moveTo>
                  <a:lnTo>
                    <a:pt x="847725" y="4905311"/>
                  </a:lnTo>
                  <a:lnTo>
                    <a:pt x="847725" y="4381436"/>
                  </a:lnTo>
                  <a:lnTo>
                    <a:pt x="57150" y="4381436"/>
                  </a:lnTo>
                  <a:lnTo>
                    <a:pt x="57150" y="4905311"/>
                  </a:lnTo>
                  <a:close/>
                </a:path>
                <a:path w="2286000" h="4905375">
                  <a:moveTo>
                    <a:pt x="1495425" y="3762375"/>
                  </a:moveTo>
                  <a:lnTo>
                    <a:pt x="2286000" y="3762375"/>
                  </a:lnTo>
                  <a:lnTo>
                    <a:pt x="2286000" y="3495675"/>
                  </a:lnTo>
                  <a:lnTo>
                    <a:pt x="1495425" y="3495675"/>
                  </a:lnTo>
                  <a:lnTo>
                    <a:pt x="1495425" y="3762375"/>
                  </a:lnTo>
                  <a:close/>
                </a:path>
              </a:pathLst>
            </a:custGeom>
            <a:ln w="25400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29125" y="1014475"/>
              <a:ext cx="2305050" cy="5219700"/>
            </a:xfrm>
            <a:custGeom>
              <a:avLst/>
              <a:gdLst/>
              <a:ahLst/>
              <a:cxnLst/>
              <a:rect l="l" t="t" r="r" b="b"/>
              <a:pathLst>
                <a:path w="2305050" h="5219700">
                  <a:moveTo>
                    <a:pt x="0" y="1676400"/>
                  </a:moveTo>
                  <a:lnTo>
                    <a:pt x="790575" y="1676400"/>
                  </a:lnTo>
                  <a:lnTo>
                    <a:pt x="790575" y="1409700"/>
                  </a:lnTo>
                  <a:lnTo>
                    <a:pt x="0" y="1409700"/>
                  </a:lnTo>
                  <a:lnTo>
                    <a:pt x="0" y="1676400"/>
                  </a:lnTo>
                  <a:close/>
                </a:path>
                <a:path w="2305050" h="5219700">
                  <a:moveTo>
                    <a:pt x="0" y="3429000"/>
                  </a:moveTo>
                  <a:lnTo>
                    <a:pt x="790575" y="3429000"/>
                  </a:lnTo>
                  <a:lnTo>
                    <a:pt x="790575" y="2381250"/>
                  </a:lnTo>
                  <a:lnTo>
                    <a:pt x="0" y="2381250"/>
                  </a:lnTo>
                  <a:lnTo>
                    <a:pt x="0" y="3429000"/>
                  </a:lnTo>
                  <a:close/>
                </a:path>
                <a:path w="2305050" h="5219700">
                  <a:moveTo>
                    <a:pt x="38100" y="4019550"/>
                  </a:moveTo>
                  <a:lnTo>
                    <a:pt x="828675" y="4019550"/>
                  </a:lnTo>
                  <a:lnTo>
                    <a:pt x="828675" y="3838575"/>
                  </a:lnTo>
                  <a:lnTo>
                    <a:pt x="38100" y="3838575"/>
                  </a:lnTo>
                  <a:lnTo>
                    <a:pt x="38100" y="4019550"/>
                  </a:lnTo>
                  <a:close/>
                </a:path>
                <a:path w="2305050" h="5219700">
                  <a:moveTo>
                    <a:pt x="57150" y="5219636"/>
                  </a:moveTo>
                  <a:lnTo>
                    <a:pt x="847725" y="5219636"/>
                  </a:lnTo>
                  <a:lnTo>
                    <a:pt x="847725" y="4991036"/>
                  </a:lnTo>
                  <a:lnTo>
                    <a:pt x="57150" y="4991036"/>
                  </a:lnTo>
                  <a:lnTo>
                    <a:pt x="57150" y="5219636"/>
                  </a:lnTo>
                  <a:close/>
                </a:path>
                <a:path w="2305050" h="5219700">
                  <a:moveTo>
                    <a:pt x="1504950" y="5191061"/>
                  </a:moveTo>
                  <a:lnTo>
                    <a:pt x="2305050" y="5191061"/>
                  </a:lnTo>
                  <a:lnTo>
                    <a:pt x="2305050" y="3857561"/>
                  </a:lnTo>
                  <a:lnTo>
                    <a:pt x="1504950" y="3857561"/>
                  </a:lnTo>
                  <a:lnTo>
                    <a:pt x="1504950" y="5191061"/>
                  </a:lnTo>
                  <a:close/>
                </a:path>
                <a:path w="2305050" h="5219700">
                  <a:moveTo>
                    <a:pt x="1495425" y="3457575"/>
                  </a:moveTo>
                  <a:lnTo>
                    <a:pt x="2286000" y="3457575"/>
                  </a:lnTo>
                  <a:lnTo>
                    <a:pt x="2286000" y="2381250"/>
                  </a:lnTo>
                  <a:lnTo>
                    <a:pt x="1495425" y="2381250"/>
                  </a:lnTo>
                  <a:lnTo>
                    <a:pt x="1495425" y="3457575"/>
                  </a:lnTo>
                  <a:close/>
                </a:path>
                <a:path w="2305050" h="5219700">
                  <a:moveTo>
                    <a:pt x="1504950" y="276225"/>
                  </a:moveTo>
                  <a:lnTo>
                    <a:pt x="2305050" y="276225"/>
                  </a:lnTo>
                  <a:lnTo>
                    <a:pt x="2305050" y="0"/>
                  </a:lnTo>
                  <a:lnTo>
                    <a:pt x="1504950" y="0"/>
                  </a:lnTo>
                  <a:lnTo>
                    <a:pt x="1504950" y="276225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29125" y="1633600"/>
              <a:ext cx="2266950" cy="3714750"/>
            </a:xfrm>
            <a:custGeom>
              <a:avLst/>
              <a:gdLst/>
              <a:ahLst/>
              <a:cxnLst/>
              <a:rect l="l" t="t" r="r" b="b"/>
              <a:pathLst>
                <a:path w="2266950" h="3714750">
                  <a:moveTo>
                    <a:pt x="0" y="790575"/>
                  </a:moveTo>
                  <a:lnTo>
                    <a:pt x="790575" y="790575"/>
                  </a:lnTo>
                  <a:lnTo>
                    <a:pt x="790575" y="0"/>
                  </a:lnTo>
                  <a:lnTo>
                    <a:pt x="0" y="0"/>
                  </a:lnTo>
                  <a:lnTo>
                    <a:pt x="0" y="790575"/>
                  </a:lnTo>
                  <a:close/>
                </a:path>
                <a:path w="2266950" h="3714750">
                  <a:moveTo>
                    <a:pt x="0" y="1628775"/>
                  </a:moveTo>
                  <a:lnTo>
                    <a:pt x="790575" y="1628775"/>
                  </a:lnTo>
                  <a:lnTo>
                    <a:pt x="790575" y="1428750"/>
                  </a:lnTo>
                  <a:lnTo>
                    <a:pt x="0" y="1428750"/>
                  </a:lnTo>
                  <a:lnTo>
                    <a:pt x="0" y="1628775"/>
                  </a:lnTo>
                  <a:close/>
                </a:path>
                <a:path w="2266950" h="3714750">
                  <a:moveTo>
                    <a:pt x="1476375" y="1628775"/>
                  </a:moveTo>
                  <a:lnTo>
                    <a:pt x="2266950" y="1628775"/>
                  </a:lnTo>
                  <a:lnTo>
                    <a:pt x="2266950" y="1428750"/>
                  </a:lnTo>
                  <a:lnTo>
                    <a:pt x="1476375" y="1428750"/>
                  </a:lnTo>
                  <a:lnTo>
                    <a:pt x="1476375" y="1628775"/>
                  </a:lnTo>
                  <a:close/>
                </a:path>
                <a:path w="2266950" h="3714750">
                  <a:moveTo>
                    <a:pt x="38100" y="3714750"/>
                  </a:moveTo>
                  <a:lnTo>
                    <a:pt x="828675" y="3714750"/>
                  </a:lnTo>
                  <a:lnTo>
                    <a:pt x="828675" y="3505200"/>
                  </a:lnTo>
                  <a:lnTo>
                    <a:pt x="38100" y="3505200"/>
                  </a:lnTo>
                  <a:lnTo>
                    <a:pt x="38100" y="371475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60575" y="139636"/>
            <a:ext cx="498919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000000"/>
                </a:solidFill>
              </a:rPr>
              <a:t>Resumen</a:t>
            </a:r>
            <a:r>
              <a:rPr dirty="0" sz="2400" spc="100">
                <a:solidFill>
                  <a:srgbClr val="000000"/>
                </a:solidFill>
              </a:rPr>
              <a:t> </a:t>
            </a:r>
            <a:r>
              <a:rPr dirty="0" sz="2400" spc="-15">
                <a:solidFill>
                  <a:srgbClr val="000000"/>
                </a:solidFill>
              </a:rPr>
              <a:t>Índice</a:t>
            </a:r>
            <a:r>
              <a:rPr dirty="0" sz="2400">
                <a:solidFill>
                  <a:srgbClr val="000000"/>
                </a:solidFill>
              </a:rPr>
              <a:t> </a:t>
            </a:r>
            <a:r>
              <a:rPr dirty="0" sz="2400" spc="-20">
                <a:solidFill>
                  <a:srgbClr val="000000"/>
                </a:solidFill>
              </a:rPr>
              <a:t>de</a:t>
            </a:r>
            <a:r>
              <a:rPr dirty="0" sz="2400" spc="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Vulnerabilidad</a:t>
            </a:r>
            <a:endParaRPr sz="24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421376" y="1611375"/>
          <a:ext cx="838200" cy="139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100"/>
              </a:tblGrid>
              <a:tr h="809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C000"/>
                      </a:solidFill>
                      <a:prstDash val="solid"/>
                    </a:lnL>
                    <a:lnR w="28575">
                      <a:solidFill>
                        <a:srgbClr val="FFC000"/>
                      </a:solidFill>
                      <a:prstDash val="solid"/>
                    </a:lnR>
                    <a:lnT w="53975">
                      <a:solidFill>
                        <a:srgbClr val="FF0000"/>
                      </a:solidFill>
                      <a:prstDash val="solid"/>
                    </a:lnT>
                    <a:lnB w="53975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92D050"/>
                      </a:solidFill>
                      <a:prstDash val="solid"/>
                    </a:lnL>
                    <a:lnR w="28575">
                      <a:solidFill>
                        <a:srgbClr val="92D050"/>
                      </a:solidFill>
                      <a:prstDash val="solid"/>
                    </a:lnR>
                    <a:lnT w="53975">
                      <a:solidFill>
                        <a:srgbClr val="FFC000"/>
                      </a:solidFill>
                      <a:prstDash val="solid"/>
                    </a:lnT>
                    <a:lnB w="28575">
                      <a:solidFill>
                        <a:srgbClr val="92D05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6309740" y="3472878"/>
            <a:ext cx="2882265" cy="1311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35" b="1">
                <a:solidFill>
                  <a:srgbClr val="00AF50"/>
                </a:solidFill>
                <a:latin typeface="Arial"/>
                <a:cs typeface="Arial"/>
              </a:rPr>
              <a:t>Estructurasegura</a:t>
            </a:r>
            <a:endParaRPr sz="1400">
              <a:latin typeface="Arial"/>
              <a:cs typeface="Arial"/>
            </a:endParaRPr>
          </a:p>
          <a:p>
            <a:pPr marL="12700" marR="353695">
              <a:lnSpc>
                <a:spcPct val="99900"/>
              </a:lnSpc>
              <a:spcBef>
                <a:spcPts val="50"/>
              </a:spcBef>
            </a:pPr>
            <a:r>
              <a:rPr dirty="0" sz="1400" spc="55">
                <a:latin typeface="Arial MT"/>
                <a:cs typeface="Arial MT"/>
              </a:rPr>
              <a:t>Í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ili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55">
                <a:latin typeface="Arial MT"/>
                <a:cs typeface="Arial MT"/>
              </a:rPr>
              <a:t>I</a:t>
            </a:r>
            <a:r>
              <a:rPr dirty="0" sz="1400" spc="10">
                <a:latin typeface="Arial MT"/>
                <a:cs typeface="Arial MT"/>
              </a:rPr>
              <a:t>v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≤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30  </a:t>
            </a:r>
            <a:r>
              <a:rPr dirty="0" sz="1400" spc="3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400" spc="4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400" spc="5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400" spc="4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400" spc="5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400" spc="18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400" spc="2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400" spc="1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400" spc="-1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45" b="1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400" spc="40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400" spc="45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1400" spc="50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400" spc="10" b="1">
                <a:solidFill>
                  <a:srgbClr val="FF0000"/>
                </a:solidFill>
                <a:latin typeface="Arial"/>
                <a:cs typeface="Arial"/>
              </a:rPr>
              <a:t>e  </a:t>
            </a:r>
            <a:r>
              <a:rPr dirty="0" sz="1400" spc="55">
                <a:latin typeface="Arial MT"/>
                <a:cs typeface="Arial MT"/>
              </a:rPr>
              <a:t>Í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ili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d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55">
                <a:latin typeface="Arial MT"/>
                <a:cs typeface="Arial MT"/>
              </a:rPr>
              <a:t>I</a:t>
            </a:r>
            <a:r>
              <a:rPr dirty="0" sz="1400" spc="10">
                <a:latin typeface="Arial MT"/>
                <a:cs typeface="Arial MT"/>
              </a:rPr>
              <a:t>v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≥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80  </a:t>
            </a:r>
            <a:r>
              <a:rPr dirty="0" sz="1400" spc="-40" b="1">
                <a:solidFill>
                  <a:srgbClr val="E3BC2C"/>
                </a:solidFill>
                <a:latin typeface="Arial"/>
                <a:cs typeface="Arial"/>
              </a:rPr>
              <a:t>N</a:t>
            </a:r>
            <a:r>
              <a:rPr dirty="0" sz="1400" spc="45" b="1">
                <a:solidFill>
                  <a:srgbClr val="E3BC2C"/>
                </a:solidFill>
                <a:latin typeface="Arial"/>
                <a:cs typeface="Arial"/>
              </a:rPr>
              <a:t>eces</a:t>
            </a:r>
            <a:r>
              <a:rPr dirty="0" sz="1400" spc="-15" b="1">
                <a:solidFill>
                  <a:srgbClr val="E3BC2C"/>
                </a:solidFill>
                <a:latin typeface="Arial"/>
                <a:cs typeface="Arial"/>
              </a:rPr>
              <a:t>i</a:t>
            </a:r>
            <a:r>
              <a:rPr dirty="0" sz="1400" spc="40" b="1">
                <a:solidFill>
                  <a:srgbClr val="E3BC2C"/>
                </a:solidFill>
                <a:latin typeface="Arial"/>
                <a:cs typeface="Arial"/>
              </a:rPr>
              <a:t>d</a:t>
            </a:r>
            <a:r>
              <a:rPr dirty="0" sz="1400" spc="45" b="1">
                <a:solidFill>
                  <a:srgbClr val="E3BC2C"/>
                </a:solidFill>
                <a:latin typeface="Arial"/>
                <a:cs typeface="Arial"/>
              </a:rPr>
              <a:t>a</a:t>
            </a:r>
            <a:r>
              <a:rPr dirty="0" sz="1400" spc="185" b="1">
                <a:solidFill>
                  <a:srgbClr val="E3BC2C"/>
                </a:solidFill>
                <a:latin typeface="Arial"/>
                <a:cs typeface="Arial"/>
              </a:rPr>
              <a:t>d</a:t>
            </a:r>
            <a:r>
              <a:rPr dirty="0" sz="1400" spc="45" b="1">
                <a:solidFill>
                  <a:srgbClr val="E3BC2C"/>
                </a:solidFill>
                <a:latin typeface="Arial"/>
                <a:cs typeface="Arial"/>
              </a:rPr>
              <a:t>d</a:t>
            </a:r>
            <a:r>
              <a:rPr dirty="0" sz="1400" spc="15" b="1">
                <a:solidFill>
                  <a:srgbClr val="E3BC2C"/>
                </a:solidFill>
                <a:latin typeface="Arial"/>
                <a:cs typeface="Arial"/>
              </a:rPr>
              <a:t>e</a:t>
            </a:r>
            <a:r>
              <a:rPr dirty="0" sz="1400" spc="-135" b="1">
                <a:solidFill>
                  <a:srgbClr val="E3BC2C"/>
                </a:solidFill>
                <a:latin typeface="Arial"/>
                <a:cs typeface="Arial"/>
              </a:rPr>
              <a:t> </a:t>
            </a:r>
            <a:r>
              <a:rPr dirty="0" sz="1400" spc="40" b="1">
                <a:solidFill>
                  <a:srgbClr val="E3BC2C"/>
                </a:solidFill>
                <a:latin typeface="Arial"/>
                <a:cs typeface="Arial"/>
              </a:rPr>
              <a:t>o</a:t>
            </a:r>
            <a:r>
              <a:rPr dirty="0" sz="1400" spc="-25" b="1">
                <a:solidFill>
                  <a:srgbClr val="E3BC2C"/>
                </a:solidFill>
                <a:latin typeface="Arial"/>
                <a:cs typeface="Arial"/>
              </a:rPr>
              <a:t>t</a:t>
            </a:r>
            <a:r>
              <a:rPr dirty="0" sz="1400" spc="50" b="1">
                <a:solidFill>
                  <a:srgbClr val="E3BC2C"/>
                </a:solidFill>
                <a:latin typeface="Arial"/>
                <a:cs typeface="Arial"/>
              </a:rPr>
              <a:t>r</a:t>
            </a:r>
            <a:r>
              <a:rPr dirty="0" sz="1400" spc="40" b="1">
                <a:solidFill>
                  <a:srgbClr val="E3BC2C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E3BC2C"/>
                </a:solidFill>
                <a:latin typeface="Arial"/>
                <a:cs typeface="Arial"/>
              </a:rPr>
              <a:t>s</a:t>
            </a:r>
            <a:r>
              <a:rPr dirty="0" sz="1400" spc="-130" b="1">
                <a:solidFill>
                  <a:srgbClr val="E3BC2C"/>
                </a:solidFill>
                <a:latin typeface="Arial"/>
                <a:cs typeface="Arial"/>
              </a:rPr>
              <a:t> </a:t>
            </a:r>
            <a:r>
              <a:rPr dirty="0" sz="1400" spc="45" b="1">
                <a:solidFill>
                  <a:srgbClr val="E3BC2C"/>
                </a:solidFill>
                <a:latin typeface="Arial"/>
                <a:cs typeface="Arial"/>
              </a:rPr>
              <a:t>es</a:t>
            </a:r>
            <a:r>
              <a:rPr dirty="0" sz="1400" spc="-25" b="1">
                <a:solidFill>
                  <a:srgbClr val="E3BC2C"/>
                </a:solidFill>
                <a:latin typeface="Arial"/>
                <a:cs typeface="Arial"/>
              </a:rPr>
              <a:t>t</a:t>
            </a:r>
            <a:r>
              <a:rPr dirty="0" sz="1400" spc="40" b="1">
                <a:solidFill>
                  <a:srgbClr val="E3BC2C"/>
                </a:solidFill>
                <a:latin typeface="Arial"/>
                <a:cs typeface="Arial"/>
              </a:rPr>
              <a:t>ud</a:t>
            </a:r>
            <a:r>
              <a:rPr dirty="0" sz="1400" spc="-20" b="1">
                <a:solidFill>
                  <a:srgbClr val="E3BC2C"/>
                </a:solidFill>
                <a:latin typeface="Arial"/>
                <a:cs typeface="Arial"/>
              </a:rPr>
              <a:t>i</a:t>
            </a:r>
            <a:r>
              <a:rPr dirty="0" sz="1400" spc="40" b="1">
                <a:solidFill>
                  <a:srgbClr val="E3BC2C"/>
                </a:solidFill>
                <a:latin typeface="Arial"/>
                <a:cs typeface="Arial"/>
              </a:rPr>
              <a:t>o</a:t>
            </a:r>
            <a:r>
              <a:rPr dirty="0" sz="1400" spc="15" b="1">
                <a:solidFill>
                  <a:srgbClr val="E3BC2C"/>
                </a:solidFill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50"/>
              </a:lnSpc>
            </a:pPr>
            <a:r>
              <a:rPr dirty="0" sz="1400" spc="55">
                <a:latin typeface="Arial MT"/>
                <a:cs typeface="Arial MT"/>
              </a:rPr>
              <a:t>Í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15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e</a:t>
            </a:r>
            <a:r>
              <a:rPr dirty="0" sz="1400" spc="-25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45">
                <a:latin typeface="Arial MT"/>
                <a:cs typeface="Arial MT"/>
              </a:rPr>
              <a:t>b</a:t>
            </a:r>
            <a:r>
              <a:rPr dirty="0" sz="1400" spc="-15">
                <a:latin typeface="Arial MT"/>
                <a:cs typeface="Arial MT"/>
              </a:rPr>
              <a:t>ili</a:t>
            </a:r>
            <a:r>
              <a:rPr dirty="0" sz="1400" spc="45">
                <a:latin typeface="Arial MT"/>
                <a:cs typeface="Arial MT"/>
              </a:rPr>
              <a:t>d</a:t>
            </a:r>
            <a:r>
              <a:rPr dirty="0" sz="1400" spc="-30">
                <a:latin typeface="Arial MT"/>
                <a:cs typeface="Arial MT"/>
              </a:rPr>
              <a:t>a</a:t>
            </a:r>
            <a:r>
              <a:rPr dirty="0" sz="1400" spc="15">
                <a:latin typeface="Arial MT"/>
                <a:cs typeface="Arial MT"/>
              </a:rPr>
              <a:t>d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3</a:t>
            </a:r>
            <a:r>
              <a:rPr dirty="0" sz="1400" spc="15">
                <a:latin typeface="Arial MT"/>
                <a:cs typeface="Arial MT"/>
              </a:rPr>
              <a:t>0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&lt;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55">
                <a:latin typeface="Arial MT"/>
                <a:cs typeface="Arial MT"/>
              </a:rPr>
              <a:t>I</a:t>
            </a:r>
            <a:r>
              <a:rPr dirty="0" sz="1400" spc="10">
                <a:latin typeface="Arial MT"/>
                <a:cs typeface="Arial MT"/>
              </a:rPr>
              <a:t>v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&lt;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45">
                <a:latin typeface="Arial MT"/>
                <a:cs typeface="Arial MT"/>
              </a:rPr>
              <a:t>8</a:t>
            </a:r>
            <a:r>
              <a:rPr dirty="0" sz="1400" spc="15"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" y="1104900"/>
            <a:ext cx="8724900" cy="374117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125" y="140080"/>
            <a:ext cx="728472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30"/>
              <a:t>Mapa</a:t>
            </a:r>
            <a:r>
              <a:rPr dirty="0" spc="-35"/>
              <a:t> </a:t>
            </a:r>
            <a:r>
              <a:rPr dirty="0" spc="10"/>
              <a:t>de</a:t>
            </a:r>
            <a:r>
              <a:rPr dirty="0" spc="120"/>
              <a:t> </a:t>
            </a:r>
            <a:r>
              <a:rPr dirty="0" spc="-5"/>
              <a:t>categorías</a:t>
            </a:r>
            <a:r>
              <a:rPr dirty="0" spc="275"/>
              <a:t> </a:t>
            </a:r>
            <a:r>
              <a:rPr dirty="0" spc="5"/>
              <a:t>de</a:t>
            </a:r>
            <a:r>
              <a:rPr dirty="0" spc="45"/>
              <a:t> </a:t>
            </a:r>
            <a:r>
              <a:rPr dirty="0" spc="-5"/>
              <a:t>índices</a:t>
            </a:r>
            <a:r>
              <a:rPr dirty="0" spc="190"/>
              <a:t> </a:t>
            </a:r>
            <a:r>
              <a:rPr dirty="0" spc="10"/>
              <a:t>de</a:t>
            </a:r>
            <a:r>
              <a:rPr dirty="0" spc="45"/>
              <a:t> </a:t>
            </a:r>
            <a:r>
              <a:rPr dirty="0"/>
              <a:t>vulnerabilidad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4855781"/>
            <a:ext cx="3665854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288925" marR="5080" indent="-276860">
              <a:lnSpc>
                <a:spcPct val="100800"/>
              </a:lnSpc>
              <a:spcBef>
                <a:spcPts val="85"/>
              </a:spcBef>
            </a:pPr>
            <a:r>
              <a:rPr dirty="0" sz="1800" b="1">
                <a:latin typeface="Times New Roman"/>
                <a:cs typeface="Times New Roman"/>
              </a:rPr>
              <a:t>Mapa </a:t>
            </a:r>
            <a:r>
              <a:rPr dirty="0" sz="1800" spc="-15" b="1">
                <a:latin typeface="Times New Roman"/>
                <a:cs typeface="Times New Roman"/>
              </a:rPr>
              <a:t>de </a:t>
            </a:r>
            <a:r>
              <a:rPr dirty="0" sz="1800" spc="5" b="1">
                <a:latin typeface="Times New Roman"/>
                <a:cs typeface="Times New Roman"/>
              </a:rPr>
              <a:t>ubicación </a:t>
            </a:r>
            <a:r>
              <a:rPr dirty="0" sz="1800" spc="-15" b="1">
                <a:latin typeface="Times New Roman"/>
                <a:cs typeface="Times New Roman"/>
              </a:rPr>
              <a:t>de </a:t>
            </a:r>
            <a:r>
              <a:rPr dirty="0" sz="1800" spc="5" b="1">
                <a:latin typeface="Times New Roman"/>
                <a:cs typeface="Times New Roman"/>
              </a:rPr>
              <a:t>las </a:t>
            </a:r>
            <a:r>
              <a:rPr dirty="0" sz="1800" b="1">
                <a:latin typeface="Times New Roman"/>
                <a:cs typeface="Times New Roman"/>
              </a:rPr>
              <a:t>estructuras </a:t>
            </a:r>
            <a:r>
              <a:rPr dirty="0" sz="1800" spc="-434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según</a:t>
            </a:r>
            <a:r>
              <a:rPr dirty="0" sz="1800" spc="4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su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vulnerabilidad</a:t>
            </a:r>
            <a:r>
              <a:rPr dirty="0" sz="1800" spc="4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sísmica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2444" y="4855781"/>
            <a:ext cx="3994150" cy="5772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71450">
              <a:lnSpc>
                <a:spcPct val="100800"/>
              </a:lnSpc>
              <a:spcBef>
                <a:spcPts val="85"/>
              </a:spcBef>
            </a:pPr>
            <a:r>
              <a:rPr dirty="0" sz="1800" spc="-5" b="1">
                <a:latin typeface="Times New Roman"/>
                <a:cs typeface="Times New Roman"/>
              </a:rPr>
              <a:t>Mapa </a:t>
            </a:r>
            <a:r>
              <a:rPr dirty="0" sz="1800" spc="-15" b="1">
                <a:latin typeface="Times New Roman"/>
                <a:cs typeface="Times New Roman"/>
              </a:rPr>
              <a:t>de </a:t>
            </a:r>
            <a:r>
              <a:rPr dirty="0" sz="1800" b="1">
                <a:latin typeface="Times New Roman"/>
                <a:cs typeface="Times New Roman"/>
              </a:rPr>
              <a:t>ubicación </a:t>
            </a:r>
            <a:r>
              <a:rPr dirty="0" sz="1800" spc="-15" b="1">
                <a:latin typeface="Times New Roman"/>
                <a:cs typeface="Times New Roman"/>
              </a:rPr>
              <a:t>de </a:t>
            </a:r>
            <a:r>
              <a:rPr dirty="0" sz="1800" spc="5" b="1">
                <a:latin typeface="Times New Roman"/>
                <a:cs typeface="Times New Roman"/>
              </a:rPr>
              <a:t>las </a:t>
            </a:r>
            <a:r>
              <a:rPr dirty="0" sz="1800" b="1">
                <a:latin typeface="Times New Roman"/>
                <a:cs typeface="Times New Roman"/>
              </a:rPr>
              <a:t>estructuras </a:t>
            </a:r>
            <a:r>
              <a:rPr dirty="0" sz="1800" spc="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según</a:t>
            </a:r>
            <a:r>
              <a:rPr dirty="0" sz="1800" spc="45" b="1">
                <a:latin typeface="Times New Roman"/>
                <a:cs typeface="Times New Roman"/>
              </a:rPr>
              <a:t> </a:t>
            </a:r>
            <a:r>
              <a:rPr dirty="0" sz="1800" spc="-15" b="1">
                <a:latin typeface="Times New Roman"/>
                <a:cs typeface="Times New Roman"/>
              </a:rPr>
              <a:t>su</a:t>
            </a:r>
            <a:r>
              <a:rPr dirty="0" sz="1800" spc="-25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vulnerabilidad</a:t>
            </a:r>
            <a:r>
              <a:rPr dirty="0" sz="1800" spc="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frente</a:t>
            </a:r>
            <a:r>
              <a:rPr dirty="0" sz="1800" spc="2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a </a:t>
            </a:r>
            <a:r>
              <a:rPr dirty="0" sz="1800" spc="-25" b="1">
                <a:latin typeface="Times New Roman"/>
                <a:cs typeface="Times New Roman"/>
              </a:rPr>
              <a:t>tsunami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9144000" cy="2609850"/>
          </a:xfrm>
          <a:custGeom>
            <a:avLst/>
            <a:gdLst/>
            <a:ahLst/>
            <a:cxnLst/>
            <a:rect l="l" t="t" r="r" b="b"/>
            <a:pathLst>
              <a:path w="9144000" h="2609850">
                <a:moveTo>
                  <a:pt x="9144000" y="0"/>
                </a:moveTo>
                <a:lnTo>
                  <a:pt x="0" y="0"/>
                </a:lnTo>
                <a:lnTo>
                  <a:pt x="0" y="2609850"/>
                </a:lnTo>
                <a:lnTo>
                  <a:pt x="9144000" y="26098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02131"/>
            <a:ext cx="4634230" cy="6076315"/>
            <a:chOff x="0" y="802131"/>
            <a:chExt cx="4634230" cy="6076315"/>
          </a:xfrm>
        </p:grpSpPr>
        <p:sp>
          <p:nvSpPr>
            <p:cNvPr id="5" name="object 5"/>
            <p:cNvSpPr/>
            <p:nvPr/>
          </p:nvSpPr>
          <p:spPr>
            <a:xfrm>
              <a:off x="0" y="802131"/>
              <a:ext cx="4244340" cy="6055995"/>
            </a:xfrm>
            <a:custGeom>
              <a:avLst/>
              <a:gdLst/>
              <a:ahLst/>
              <a:cxnLst/>
              <a:rect l="l" t="t" r="r" b="b"/>
              <a:pathLst>
                <a:path w="4244340" h="6055995">
                  <a:moveTo>
                    <a:pt x="1085367" y="0"/>
                  </a:moveTo>
                  <a:lnTo>
                    <a:pt x="0" y="3075612"/>
                  </a:lnTo>
                  <a:lnTo>
                    <a:pt x="0" y="6055866"/>
                  </a:lnTo>
                  <a:lnTo>
                    <a:pt x="2500290" y="6055866"/>
                  </a:lnTo>
                  <a:lnTo>
                    <a:pt x="4243959" y="1114678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2704" y="1142872"/>
              <a:ext cx="3607435" cy="3651250"/>
            </a:xfrm>
            <a:custGeom>
              <a:avLst/>
              <a:gdLst/>
              <a:ahLst/>
              <a:cxnLst/>
              <a:rect l="l" t="t" r="r" b="b"/>
              <a:pathLst>
                <a:path w="3607435" h="3651250">
                  <a:moveTo>
                    <a:pt x="958634" y="0"/>
                  </a:moveTo>
                  <a:lnTo>
                    <a:pt x="3606863" y="934719"/>
                  </a:lnTo>
                  <a:lnTo>
                    <a:pt x="2648267" y="3650741"/>
                  </a:lnTo>
                  <a:lnTo>
                    <a:pt x="0" y="2716149"/>
                  </a:lnTo>
                  <a:lnTo>
                    <a:pt x="95863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943036"/>
              <a:ext cx="1871726" cy="4914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6075" y="2019299"/>
              <a:ext cx="1708150" cy="4839970"/>
            </a:xfrm>
            <a:custGeom>
              <a:avLst/>
              <a:gdLst/>
              <a:ahLst/>
              <a:cxnLst/>
              <a:rect l="l" t="t" r="r" b="b"/>
              <a:pathLst>
                <a:path w="1708150" h="4839970">
                  <a:moveTo>
                    <a:pt x="1708023" y="0"/>
                  </a:moveTo>
                  <a:lnTo>
                    <a:pt x="0" y="4839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675" y="1904873"/>
              <a:ext cx="3662426" cy="2338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450" y="1914398"/>
              <a:ext cx="3262376" cy="19288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2808" y="2274871"/>
              <a:ext cx="2471420" cy="1069975"/>
            </a:xfrm>
            <a:custGeom>
              <a:avLst/>
              <a:gdLst/>
              <a:ahLst/>
              <a:cxnLst/>
              <a:rect l="l" t="t" r="r" b="b"/>
              <a:pathLst>
                <a:path w="2471420" h="1069975">
                  <a:moveTo>
                    <a:pt x="495340" y="303228"/>
                  </a:moveTo>
                  <a:lnTo>
                    <a:pt x="327577" y="303228"/>
                  </a:lnTo>
                  <a:lnTo>
                    <a:pt x="437940" y="342725"/>
                  </a:lnTo>
                  <a:lnTo>
                    <a:pt x="439718" y="413972"/>
                  </a:lnTo>
                  <a:lnTo>
                    <a:pt x="500297" y="435689"/>
                  </a:lnTo>
                  <a:lnTo>
                    <a:pt x="495340" y="303228"/>
                  </a:lnTo>
                  <a:close/>
                </a:path>
                <a:path w="2471420" h="1069975">
                  <a:moveTo>
                    <a:pt x="429558" y="99012"/>
                  </a:moveTo>
                  <a:lnTo>
                    <a:pt x="223285" y="336629"/>
                  </a:lnTo>
                  <a:lnTo>
                    <a:pt x="282416" y="357838"/>
                  </a:lnTo>
                  <a:lnTo>
                    <a:pt x="327577" y="303228"/>
                  </a:lnTo>
                  <a:lnTo>
                    <a:pt x="495340" y="303228"/>
                  </a:lnTo>
                  <a:lnTo>
                    <a:pt x="494836" y="289766"/>
                  </a:lnTo>
                  <a:lnTo>
                    <a:pt x="436670" y="289766"/>
                  </a:lnTo>
                  <a:lnTo>
                    <a:pt x="361359" y="262842"/>
                  </a:lnTo>
                  <a:lnTo>
                    <a:pt x="435273" y="173688"/>
                  </a:lnTo>
                  <a:lnTo>
                    <a:pt x="490492" y="173688"/>
                  </a:lnTo>
                  <a:lnTo>
                    <a:pt x="488486" y="120094"/>
                  </a:lnTo>
                  <a:lnTo>
                    <a:pt x="429558" y="99012"/>
                  </a:lnTo>
                  <a:close/>
                </a:path>
                <a:path w="2471420" h="1069975">
                  <a:moveTo>
                    <a:pt x="137250" y="0"/>
                  </a:moveTo>
                  <a:lnTo>
                    <a:pt x="85832" y="13922"/>
                  </a:lnTo>
                  <a:lnTo>
                    <a:pt x="42757" y="50196"/>
                  </a:lnTo>
                  <a:lnTo>
                    <a:pt x="11969" y="108283"/>
                  </a:lnTo>
                  <a:lnTo>
                    <a:pt x="0" y="169656"/>
                  </a:lnTo>
                  <a:lnTo>
                    <a:pt x="2500" y="197544"/>
                  </a:lnTo>
                  <a:lnTo>
                    <a:pt x="23708" y="246818"/>
                  </a:lnTo>
                  <a:lnTo>
                    <a:pt x="62189" y="281731"/>
                  </a:lnTo>
                  <a:lnTo>
                    <a:pt x="109364" y="299714"/>
                  </a:lnTo>
                  <a:lnTo>
                    <a:pt x="130143" y="302514"/>
                  </a:lnTo>
                  <a:lnTo>
                    <a:pt x="149960" y="301861"/>
                  </a:lnTo>
                  <a:lnTo>
                    <a:pt x="186678" y="290145"/>
                  </a:lnTo>
                  <a:lnTo>
                    <a:pt x="219344" y="263995"/>
                  </a:lnTo>
                  <a:lnTo>
                    <a:pt x="230914" y="249491"/>
                  </a:lnTo>
                  <a:lnTo>
                    <a:pt x="126018" y="249491"/>
                  </a:lnTo>
                  <a:lnTo>
                    <a:pt x="115124" y="248600"/>
                  </a:lnTo>
                  <a:lnTo>
                    <a:pt x="78766" y="230346"/>
                  </a:lnTo>
                  <a:lnTo>
                    <a:pt x="59471" y="189995"/>
                  </a:lnTo>
                  <a:lnTo>
                    <a:pt x="59578" y="171116"/>
                  </a:lnTo>
                  <a:lnTo>
                    <a:pt x="70897" y="124666"/>
                  </a:lnTo>
                  <a:lnTo>
                    <a:pt x="90866" y="83820"/>
                  </a:lnTo>
                  <a:lnTo>
                    <a:pt x="129240" y="54100"/>
                  </a:lnTo>
                  <a:lnTo>
                    <a:pt x="143432" y="51403"/>
                  </a:lnTo>
                  <a:lnTo>
                    <a:pt x="253620" y="51403"/>
                  </a:lnTo>
                  <a:lnTo>
                    <a:pt x="252323" y="49389"/>
                  </a:lnTo>
                  <a:lnTo>
                    <a:pt x="236283" y="33115"/>
                  </a:lnTo>
                  <a:lnTo>
                    <a:pt x="216528" y="19722"/>
                  </a:lnTo>
                  <a:lnTo>
                    <a:pt x="193059" y="9223"/>
                  </a:lnTo>
                  <a:lnTo>
                    <a:pt x="164605" y="1724"/>
                  </a:lnTo>
                  <a:lnTo>
                    <a:pt x="137250" y="0"/>
                  </a:lnTo>
                  <a:close/>
                </a:path>
                <a:path w="2471420" h="1069975">
                  <a:moveTo>
                    <a:pt x="490492" y="173688"/>
                  </a:moveTo>
                  <a:lnTo>
                    <a:pt x="435273" y="173688"/>
                  </a:lnTo>
                  <a:lnTo>
                    <a:pt x="436670" y="289766"/>
                  </a:lnTo>
                  <a:lnTo>
                    <a:pt x="494836" y="289766"/>
                  </a:lnTo>
                  <a:lnTo>
                    <a:pt x="490492" y="173688"/>
                  </a:lnTo>
                  <a:close/>
                </a:path>
                <a:path w="2471420" h="1069975">
                  <a:moveTo>
                    <a:pt x="186226" y="208994"/>
                  </a:moveTo>
                  <a:lnTo>
                    <a:pt x="157687" y="239783"/>
                  </a:lnTo>
                  <a:lnTo>
                    <a:pt x="126018" y="249491"/>
                  </a:lnTo>
                  <a:lnTo>
                    <a:pt x="230914" y="249491"/>
                  </a:lnTo>
                  <a:lnTo>
                    <a:pt x="234143" y="245443"/>
                  </a:lnTo>
                  <a:lnTo>
                    <a:pt x="186226" y="208994"/>
                  </a:lnTo>
                  <a:close/>
                </a:path>
                <a:path w="2471420" h="1069975">
                  <a:moveTo>
                    <a:pt x="253620" y="51403"/>
                  </a:moveTo>
                  <a:lnTo>
                    <a:pt x="143432" y="51403"/>
                  </a:lnTo>
                  <a:lnTo>
                    <a:pt x="158087" y="51968"/>
                  </a:lnTo>
                  <a:lnTo>
                    <a:pt x="173208" y="55832"/>
                  </a:lnTo>
                  <a:lnTo>
                    <a:pt x="206521" y="81740"/>
                  </a:lnTo>
                  <a:lnTo>
                    <a:pt x="215356" y="111726"/>
                  </a:lnTo>
                  <a:lnTo>
                    <a:pt x="214839" y="123015"/>
                  </a:lnTo>
                  <a:lnTo>
                    <a:pt x="274720" y="129492"/>
                  </a:lnTo>
                  <a:lnTo>
                    <a:pt x="274873" y="120094"/>
                  </a:lnTo>
                  <a:lnTo>
                    <a:pt x="274981" y="111726"/>
                  </a:lnTo>
                  <a:lnTo>
                    <a:pt x="273423" y="95964"/>
                  </a:lnTo>
                  <a:lnTo>
                    <a:pt x="269971" y="81486"/>
                  </a:lnTo>
                  <a:lnTo>
                    <a:pt x="264648" y="68532"/>
                  </a:lnTo>
                  <a:lnTo>
                    <a:pt x="253620" y="51403"/>
                  </a:lnTo>
                  <a:close/>
                </a:path>
                <a:path w="2471420" h="1069975">
                  <a:moveTo>
                    <a:pt x="1516678" y="490172"/>
                  </a:moveTo>
                  <a:lnTo>
                    <a:pt x="1418888" y="763984"/>
                  </a:lnTo>
                  <a:lnTo>
                    <a:pt x="1613198" y="833453"/>
                  </a:lnTo>
                  <a:lnTo>
                    <a:pt x="1629835" y="786971"/>
                  </a:lnTo>
                  <a:lnTo>
                    <a:pt x="1491278" y="737441"/>
                  </a:lnTo>
                  <a:lnTo>
                    <a:pt x="1572431" y="510111"/>
                  </a:lnTo>
                  <a:lnTo>
                    <a:pt x="1516678" y="490172"/>
                  </a:lnTo>
                  <a:close/>
                </a:path>
                <a:path w="2471420" h="1069975">
                  <a:moveTo>
                    <a:pt x="1237659" y="387937"/>
                  </a:moveTo>
                  <a:lnTo>
                    <a:pt x="1184954" y="535130"/>
                  </a:lnTo>
                  <a:lnTo>
                    <a:pt x="1171794" y="576278"/>
                  </a:lnTo>
                  <a:lnTo>
                    <a:pt x="1164969" y="615902"/>
                  </a:lnTo>
                  <a:lnTo>
                    <a:pt x="1165602" y="624855"/>
                  </a:lnTo>
                  <a:lnTo>
                    <a:pt x="1179350" y="661558"/>
                  </a:lnTo>
                  <a:lnTo>
                    <a:pt x="1216656" y="694467"/>
                  </a:lnTo>
                  <a:lnTo>
                    <a:pt x="1266403" y="714269"/>
                  </a:lnTo>
                  <a:lnTo>
                    <a:pt x="1306747" y="719788"/>
                  </a:lnTo>
                  <a:lnTo>
                    <a:pt x="1318006" y="718689"/>
                  </a:lnTo>
                  <a:lnTo>
                    <a:pt x="1355501" y="703435"/>
                  </a:lnTo>
                  <a:lnTo>
                    <a:pt x="1382627" y="668805"/>
                  </a:lnTo>
                  <a:lnTo>
                    <a:pt x="1383952" y="665940"/>
                  </a:lnTo>
                  <a:lnTo>
                    <a:pt x="1287602" y="665940"/>
                  </a:lnTo>
                  <a:lnTo>
                    <a:pt x="1277291" y="664321"/>
                  </a:lnTo>
                  <a:lnTo>
                    <a:pt x="1238548" y="644610"/>
                  </a:lnTo>
                  <a:lnTo>
                    <a:pt x="1224993" y="613150"/>
                  </a:lnTo>
                  <a:lnTo>
                    <a:pt x="1225467" y="604218"/>
                  </a:lnTo>
                  <a:lnTo>
                    <a:pt x="1239945" y="557355"/>
                  </a:lnTo>
                  <a:lnTo>
                    <a:pt x="1293412" y="407749"/>
                  </a:lnTo>
                  <a:lnTo>
                    <a:pt x="1237659" y="387937"/>
                  </a:lnTo>
                  <a:close/>
                </a:path>
                <a:path w="2471420" h="1069975">
                  <a:moveTo>
                    <a:pt x="1401997" y="446611"/>
                  </a:moveTo>
                  <a:lnTo>
                    <a:pt x="1347387" y="599392"/>
                  </a:lnTo>
                  <a:lnTo>
                    <a:pt x="1332206" y="637557"/>
                  </a:lnTo>
                  <a:lnTo>
                    <a:pt x="1296912" y="665845"/>
                  </a:lnTo>
                  <a:lnTo>
                    <a:pt x="1287602" y="665940"/>
                  </a:lnTo>
                  <a:lnTo>
                    <a:pt x="1383952" y="665940"/>
                  </a:lnTo>
                  <a:lnTo>
                    <a:pt x="1389662" y="653589"/>
                  </a:lnTo>
                  <a:lnTo>
                    <a:pt x="1397435" y="634515"/>
                  </a:lnTo>
                  <a:lnTo>
                    <a:pt x="1405934" y="611584"/>
                  </a:lnTo>
                  <a:lnTo>
                    <a:pt x="1457750" y="466550"/>
                  </a:lnTo>
                  <a:lnTo>
                    <a:pt x="1401997" y="446611"/>
                  </a:lnTo>
                  <a:close/>
                </a:path>
                <a:path w="2471420" h="1069975">
                  <a:moveTo>
                    <a:pt x="976039" y="294338"/>
                  </a:moveTo>
                  <a:lnTo>
                    <a:pt x="959402" y="341074"/>
                  </a:lnTo>
                  <a:lnTo>
                    <a:pt x="1041317" y="370411"/>
                  </a:lnTo>
                  <a:lnTo>
                    <a:pt x="959275" y="599773"/>
                  </a:lnTo>
                  <a:lnTo>
                    <a:pt x="1015028" y="619712"/>
                  </a:lnTo>
                  <a:lnTo>
                    <a:pt x="1097070" y="390350"/>
                  </a:lnTo>
                  <a:lnTo>
                    <a:pt x="1189208" y="390350"/>
                  </a:lnTo>
                  <a:lnTo>
                    <a:pt x="1195495" y="372824"/>
                  </a:lnTo>
                  <a:lnTo>
                    <a:pt x="976039" y="294338"/>
                  </a:lnTo>
                  <a:close/>
                </a:path>
                <a:path w="2471420" h="1069975">
                  <a:moveTo>
                    <a:pt x="886504" y="262334"/>
                  </a:moveTo>
                  <a:lnTo>
                    <a:pt x="787825" y="538432"/>
                  </a:lnTo>
                  <a:lnTo>
                    <a:pt x="843578" y="558371"/>
                  </a:lnTo>
                  <a:lnTo>
                    <a:pt x="942257" y="282273"/>
                  </a:lnTo>
                  <a:lnTo>
                    <a:pt x="886504" y="262334"/>
                  </a:lnTo>
                  <a:close/>
                </a:path>
                <a:path w="2471420" h="1069975">
                  <a:moveTo>
                    <a:pt x="628059" y="170005"/>
                  </a:moveTo>
                  <a:lnTo>
                    <a:pt x="529380" y="446103"/>
                  </a:lnTo>
                  <a:lnTo>
                    <a:pt x="585133" y="466042"/>
                  </a:lnTo>
                  <a:lnTo>
                    <a:pt x="622344" y="361902"/>
                  </a:lnTo>
                  <a:lnTo>
                    <a:pt x="792242" y="361902"/>
                  </a:lnTo>
                  <a:lnTo>
                    <a:pt x="798525" y="353091"/>
                  </a:lnTo>
                  <a:lnTo>
                    <a:pt x="804260" y="342509"/>
                  </a:lnTo>
                  <a:lnTo>
                    <a:pt x="806406" y="337264"/>
                  </a:lnTo>
                  <a:lnTo>
                    <a:pt x="715181" y="337264"/>
                  </a:lnTo>
                  <a:lnTo>
                    <a:pt x="707611" y="336692"/>
                  </a:lnTo>
                  <a:lnTo>
                    <a:pt x="697480" y="334597"/>
                  </a:lnTo>
                  <a:lnTo>
                    <a:pt x="684802" y="330977"/>
                  </a:lnTo>
                  <a:lnTo>
                    <a:pt x="669588" y="325834"/>
                  </a:lnTo>
                  <a:lnTo>
                    <a:pt x="639108" y="314912"/>
                  </a:lnTo>
                  <a:lnTo>
                    <a:pt x="667175" y="236680"/>
                  </a:lnTo>
                  <a:lnTo>
                    <a:pt x="790818" y="236680"/>
                  </a:lnTo>
                  <a:lnTo>
                    <a:pt x="782364" y="229822"/>
                  </a:lnTo>
                  <a:lnTo>
                    <a:pt x="773027" y="224440"/>
                  </a:lnTo>
                  <a:lnTo>
                    <a:pt x="759107" y="218011"/>
                  </a:lnTo>
                  <a:lnTo>
                    <a:pt x="740591" y="210534"/>
                  </a:lnTo>
                  <a:lnTo>
                    <a:pt x="717467" y="202009"/>
                  </a:lnTo>
                  <a:lnTo>
                    <a:pt x="628059" y="170005"/>
                  </a:lnTo>
                  <a:close/>
                </a:path>
                <a:path w="2471420" h="1069975">
                  <a:moveTo>
                    <a:pt x="1189208" y="390350"/>
                  </a:moveTo>
                  <a:lnTo>
                    <a:pt x="1097070" y="390350"/>
                  </a:lnTo>
                  <a:lnTo>
                    <a:pt x="1178731" y="419560"/>
                  </a:lnTo>
                  <a:lnTo>
                    <a:pt x="1189208" y="390350"/>
                  </a:lnTo>
                  <a:close/>
                </a:path>
                <a:path w="2471420" h="1069975">
                  <a:moveTo>
                    <a:pt x="792242" y="361902"/>
                  </a:moveTo>
                  <a:lnTo>
                    <a:pt x="622344" y="361902"/>
                  </a:lnTo>
                  <a:lnTo>
                    <a:pt x="658666" y="374856"/>
                  </a:lnTo>
                  <a:lnTo>
                    <a:pt x="706208" y="389358"/>
                  </a:lnTo>
                  <a:lnTo>
                    <a:pt x="726000" y="392166"/>
                  </a:lnTo>
                  <a:lnTo>
                    <a:pt x="734263" y="391890"/>
                  </a:lnTo>
                  <a:lnTo>
                    <a:pt x="776792" y="376431"/>
                  </a:lnTo>
                  <a:lnTo>
                    <a:pt x="792242" y="361902"/>
                  </a:lnTo>
                  <a:close/>
                </a:path>
                <a:path w="2471420" h="1069975">
                  <a:moveTo>
                    <a:pt x="790818" y="236680"/>
                  </a:moveTo>
                  <a:lnTo>
                    <a:pt x="667175" y="236680"/>
                  </a:lnTo>
                  <a:lnTo>
                    <a:pt x="694099" y="246205"/>
                  </a:lnTo>
                  <a:lnTo>
                    <a:pt x="707841" y="251299"/>
                  </a:lnTo>
                  <a:lnTo>
                    <a:pt x="744343" y="271192"/>
                  </a:lnTo>
                  <a:lnTo>
                    <a:pt x="754170" y="296227"/>
                  </a:lnTo>
                  <a:lnTo>
                    <a:pt x="753503" y="303337"/>
                  </a:lnTo>
                  <a:lnTo>
                    <a:pt x="731056" y="334597"/>
                  </a:lnTo>
                  <a:lnTo>
                    <a:pt x="715181" y="337264"/>
                  </a:lnTo>
                  <a:lnTo>
                    <a:pt x="806406" y="337264"/>
                  </a:lnTo>
                  <a:lnTo>
                    <a:pt x="809161" y="330533"/>
                  </a:lnTo>
                  <a:lnTo>
                    <a:pt x="813802" y="314459"/>
                  </a:lnTo>
                  <a:lnTo>
                    <a:pt x="815908" y="299196"/>
                  </a:lnTo>
                  <a:lnTo>
                    <a:pt x="815465" y="284741"/>
                  </a:lnTo>
                  <a:lnTo>
                    <a:pt x="812463" y="271097"/>
                  </a:lnTo>
                  <a:lnTo>
                    <a:pt x="807367" y="258522"/>
                  </a:lnTo>
                  <a:lnTo>
                    <a:pt x="800652" y="247459"/>
                  </a:lnTo>
                  <a:lnTo>
                    <a:pt x="792318" y="237896"/>
                  </a:lnTo>
                  <a:lnTo>
                    <a:pt x="790818" y="236680"/>
                  </a:lnTo>
                  <a:close/>
                </a:path>
                <a:path w="2471420" h="1069975">
                  <a:moveTo>
                    <a:pt x="931843" y="197310"/>
                  </a:moveTo>
                  <a:lnTo>
                    <a:pt x="885742" y="244300"/>
                  </a:lnTo>
                  <a:lnTo>
                    <a:pt x="919270" y="256238"/>
                  </a:lnTo>
                  <a:lnTo>
                    <a:pt x="991152" y="218392"/>
                  </a:lnTo>
                  <a:lnTo>
                    <a:pt x="931843" y="197310"/>
                  </a:lnTo>
                  <a:close/>
                </a:path>
                <a:path w="2471420" h="1069975">
                  <a:moveTo>
                    <a:pt x="1824786" y="599392"/>
                  </a:moveTo>
                  <a:lnTo>
                    <a:pt x="1809667" y="599392"/>
                  </a:lnTo>
                  <a:lnTo>
                    <a:pt x="1798523" y="600581"/>
                  </a:lnTo>
                  <a:lnTo>
                    <a:pt x="1754299" y="617388"/>
                  </a:lnTo>
                  <a:lnTo>
                    <a:pt x="1715022" y="653375"/>
                  </a:lnTo>
                  <a:lnTo>
                    <a:pt x="1696024" y="686522"/>
                  </a:lnTo>
                  <a:lnTo>
                    <a:pt x="1679115" y="738455"/>
                  </a:lnTo>
                  <a:lnTo>
                    <a:pt x="1676063" y="768540"/>
                  </a:lnTo>
                  <a:lnTo>
                    <a:pt x="1678821" y="796696"/>
                  </a:lnTo>
                  <a:lnTo>
                    <a:pt x="1701223" y="846389"/>
                  </a:lnTo>
                  <a:lnTo>
                    <a:pt x="1743462" y="882723"/>
                  </a:lnTo>
                  <a:lnTo>
                    <a:pt x="1801537" y="903509"/>
                  </a:lnTo>
                  <a:lnTo>
                    <a:pt x="1829908" y="905652"/>
                  </a:lnTo>
                  <a:lnTo>
                    <a:pt x="1856921" y="901985"/>
                  </a:lnTo>
                  <a:lnTo>
                    <a:pt x="1882565" y="892508"/>
                  </a:lnTo>
                  <a:lnTo>
                    <a:pt x="1905826" y="877484"/>
                  </a:lnTo>
                  <a:lnTo>
                    <a:pt x="1925872" y="857186"/>
                  </a:lnTo>
                  <a:lnTo>
                    <a:pt x="1928868" y="852630"/>
                  </a:lnTo>
                  <a:lnTo>
                    <a:pt x="1821192" y="852630"/>
                  </a:lnTo>
                  <a:lnTo>
                    <a:pt x="1805166" y="851967"/>
                  </a:lnTo>
                  <a:lnTo>
                    <a:pt x="1760439" y="830849"/>
                  </a:lnTo>
                  <a:lnTo>
                    <a:pt x="1737717" y="787058"/>
                  </a:lnTo>
                  <a:lnTo>
                    <a:pt x="1736783" y="768540"/>
                  </a:lnTo>
                  <a:lnTo>
                    <a:pt x="1736786" y="768139"/>
                  </a:lnTo>
                  <a:lnTo>
                    <a:pt x="1746040" y="725122"/>
                  </a:lnTo>
                  <a:lnTo>
                    <a:pt x="1766249" y="685339"/>
                  </a:lnTo>
                  <a:lnTo>
                    <a:pt x="1807722" y="655058"/>
                  </a:lnTo>
                  <a:lnTo>
                    <a:pt x="1823415" y="652319"/>
                  </a:lnTo>
                  <a:lnTo>
                    <a:pt x="1937266" y="652319"/>
                  </a:lnTo>
                  <a:lnTo>
                    <a:pt x="1924681" y="638825"/>
                  </a:lnTo>
                  <a:lnTo>
                    <a:pt x="1901288" y="622442"/>
                  </a:lnTo>
                  <a:lnTo>
                    <a:pt x="1873167" y="609679"/>
                  </a:lnTo>
                  <a:lnTo>
                    <a:pt x="1856548" y="604535"/>
                  </a:lnTo>
                  <a:lnTo>
                    <a:pt x="1840417" y="601106"/>
                  </a:lnTo>
                  <a:lnTo>
                    <a:pt x="1824786" y="599392"/>
                  </a:lnTo>
                  <a:close/>
                </a:path>
                <a:path w="2471420" h="1069975">
                  <a:moveTo>
                    <a:pt x="1937266" y="652319"/>
                  </a:moveTo>
                  <a:lnTo>
                    <a:pt x="1823415" y="652319"/>
                  </a:lnTo>
                  <a:lnTo>
                    <a:pt x="1839726" y="653153"/>
                  </a:lnTo>
                  <a:lnTo>
                    <a:pt x="1856657" y="657558"/>
                  </a:lnTo>
                  <a:lnTo>
                    <a:pt x="1896028" y="686522"/>
                  </a:lnTo>
                  <a:lnTo>
                    <a:pt x="1908695" y="735663"/>
                  </a:lnTo>
                  <a:lnTo>
                    <a:pt x="1905719" y="756281"/>
                  </a:lnTo>
                  <a:lnTo>
                    <a:pt x="1889695" y="800996"/>
                  </a:lnTo>
                  <a:lnTo>
                    <a:pt x="1866124" y="833191"/>
                  </a:lnTo>
                  <a:lnTo>
                    <a:pt x="1821192" y="852630"/>
                  </a:lnTo>
                  <a:lnTo>
                    <a:pt x="1928868" y="852630"/>
                  </a:lnTo>
                  <a:lnTo>
                    <a:pt x="1942680" y="831625"/>
                  </a:lnTo>
                  <a:lnTo>
                    <a:pt x="1956225" y="800814"/>
                  </a:lnTo>
                  <a:lnTo>
                    <a:pt x="1965349" y="768139"/>
                  </a:lnTo>
                  <a:lnTo>
                    <a:pt x="1968544" y="737536"/>
                  </a:lnTo>
                  <a:lnTo>
                    <a:pt x="1965833" y="708981"/>
                  </a:lnTo>
                  <a:lnTo>
                    <a:pt x="1957241" y="682450"/>
                  </a:lnTo>
                  <a:lnTo>
                    <a:pt x="1943336" y="658828"/>
                  </a:lnTo>
                  <a:lnTo>
                    <a:pt x="1937266" y="652319"/>
                  </a:lnTo>
                  <a:close/>
                </a:path>
                <a:path w="2471420" h="1069975">
                  <a:moveTo>
                    <a:pt x="2133263" y="707977"/>
                  </a:moveTo>
                  <a:lnTo>
                    <a:pt x="2034584" y="984075"/>
                  </a:lnTo>
                  <a:lnTo>
                    <a:pt x="2090337" y="1004014"/>
                  </a:lnTo>
                  <a:lnTo>
                    <a:pt x="2189016" y="727916"/>
                  </a:lnTo>
                  <a:lnTo>
                    <a:pt x="2133263" y="707977"/>
                  </a:lnTo>
                  <a:close/>
                </a:path>
                <a:path w="2471420" h="1069975">
                  <a:moveTo>
                    <a:pt x="2214289" y="736933"/>
                  </a:moveTo>
                  <a:lnTo>
                    <a:pt x="2214289" y="1048337"/>
                  </a:lnTo>
                  <a:lnTo>
                    <a:pt x="2273852" y="1069546"/>
                  </a:lnTo>
                  <a:lnTo>
                    <a:pt x="2340861" y="987885"/>
                  </a:lnTo>
                  <a:lnTo>
                    <a:pt x="2271566" y="987885"/>
                  </a:lnTo>
                  <a:lnTo>
                    <a:pt x="2274741" y="758650"/>
                  </a:lnTo>
                  <a:lnTo>
                    <a:pt x="2214289" y="736933"/>
                  </a:lnTo>
                  <a:close/>
                </a:path>
                <a:path w="2471420" h="1069975">
                  <a:moveTo>
                    <a:pt x="2412155" y="807672"/>
                  </a:moveTo>
                  <a:lnTo>
                    <a:pt x="2271566" y="987885"/>
                  </a:lnTo>
                  <a:lnTo>
                    <a:pt x="2340861" y="987885"/>
                  </a:lnTo>
                  <a:lnTo>
                    <a:pt x="2471337" y="828881"/>
                  </a:lnTo>
                  <a:lnTo>
                    <a:pt x="2412155" y="8076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210050" y="0"/>
            <a:ext cx="4953000" cy="4805680"/>
            <a:chOff x="4210050" y="0"/>
            <a:chExt cx="4953000" cy="4805680"/>
          </a:xfrm>
        </p:grpSpPr>
        <p:sp>
          <p:nvSpPr>
            <p:cNvPr id="13" name="object 13"/>
            <p:cNvSpPr/>
            <p:nvPr/>
          </p:nvSpPr>
          <p:spPr>
            <a:xfrm>
              <a:off x="5891783" y="0"/>
              <a:ext cx="3252470" cy="3058160"/>
            </a:xfrm>
            <a:custGeom>
              <a:avLst/>
              <a:gdLst/>
              <a:ahLst/>
              <a:cxnLst/>
              <a:rect l="l" t="t" r="r" b="b"/>
              <a:pathLst>
                <a:path w="3252470" h="3058160">
                  <a:moveTo>
                    <a:pt x="3252216" y="0"/>
                  </a:moveTo>
                  <a:lnTo>
                    <a:pt x="685789" y="0"/>
                  </a:lnTo>
                  <a:lnTo>
                    <a:pt x="0" y="1943227"/>
                  </a:lnTo>
                  <a:lnTo>
                    <a:pt x="3158616" y="3057905"/>
                  </a:lnTo>
                  <a:lnTo>
                    <a:pt x="3252216" y="2792687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93485" y="0"/>
              <a:ext cx="2850515" cy="2627630"/>
            </a:xfrm>
            <a:custGeom>
              <a:avLst/>
              <a:gdLst/>
              <a:ahLst/>
              <a:cxnLst/>
              <a:rect l="l" t="t" r="r" b="b"/>
              <a:pathLst>
                <a:path w="2850515" h="2627630">
                  <a:moveTo>
                    <a:pt x="2850515" y="2054648"/>
                  </a:moveTo>
                  <a:lnTo>
                    <a:pt x="2648331" y="2627503"/>
                  </a:lnTo>
                  <a:lnTo>
                    <a:pt x="0" y="1692910"/>
                  </a:lnTo>
                  <a:lnTo>
                    <a:pt x="597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81500" y="2676461"/>
              <a:ext cx="4481576" cy="585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4350" y="2981261"/>
              <a:ext cx="4586351" cy="585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9575" y="3286061"/>
              <a:ext cx="4824476" cy="585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0050" y="3590861"/>
              <a:ext cx="4824476" cy="585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0100" y="3895661"/>
              <a:ext cx="4024376" cy="585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10175" y="4200461"/>
              <a:ext cx="2757551" cy="585787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377309" y="2754312"/>
            <a:ext cx="4439920" cy="18611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065" marR="5080" indent="-12700">
              <a:lnSpc>
                <a:spcPct val="100000"/>
              </a:lnSpc>
              <a:spcBef>
                <a:spcPts val="125"/>
              </a:spcBef>
              <a:tabLst>
                <a:tab pos="3293745" algn="l"/>
              </a:tabLst>
            </a:pPr>
            <a:r>
              <a:rPr dirty="0" sz="2000" spc="15" b="1" i="1">
                <a:latin typeface="Arial"/>
                <a:cs typeface="Arial"/>
              </a:rPr>
              <a:t>P</a:t>
            </a:r>
            <a:r>
              <a:rPr dirty="0" sz="2000" spc="-30" b="1" i="1">
                <a:latin typeface="Arial"/>
                <a:cs typeface="Arial"/>
              </a:rPr>
              <a:t>R</a:t>
            </a:r>
            <a:r>
              <a:rPr dirty="0" sz="2000" spc="15" b="1" i="1">
                <a:latin typeface="Arial"/>
                <a:cs typeface="Arial"/>
              </a:rPr>
              <a:t>OP</a:t>
            </a:r>
            <a:r>
              <a:rPr dirty="0" sz="2000" spc="40" b="1" i="1">
                <a:latin typeface="Arial"/>
                <a:cs typeface="Arial"/>
              </a:rPr>
              <a:t>U</a:t>
            </a:r>
            <a:r>
              <a:rPr dirty="0" sz="2000" spc="15" b="1" i="1">
                <a:latin typeface="Arial"/>
                <a:cs typeface="Arial"/>
              </a:rPr>
              <a:t>ES</a:t>
            </a:r>
            <a:r>
              <a:rPr dirty="0" sz="2000" spc="-180" b="1" i="1">
                <a:latin typeface="Arial"/>
                <a:cs typeface="Arial"/>
              </a:rPr>
              <a:t>T</a:t>
            </a:r>
            <a:r>
              <a:rPr dirty="0" sz="2000" spc="15" b="1" i="1">
                <a:latin typeface="Arial"/>
                <a:cs typeface="Arial"/>
              </a:rPr>
              <a:t>A</a:t>
            </a:r>
            <a:r>
              <a:rPr dirty="0" sz="2000" spc="-145" b="1" i="1">
                <a:latin typeface="Arial"/>
                <a:cs typeface="Arial"/>
              </a:rPr>
              <a:t> </a:t>
            </a:r>
            <a:r>
              <a:rPr dirty="0" sz="2000" spc="-25" b="1" i="1">
                <a:latin typeface="Arial"/>
                <a:cs typeface="Arial"/>
              </a:rPr>
              <a:t>D</a:t>
            </a:r>
            <a:r>
              <a:rPr dirty="0" sz="2000" spc="15" b="1" i="1">
                <a:latin typeface="Arial"/>
                <a:cs typeface="Arial"/>
              </a:rPr>
              <a:t>E</a:t>
            </a:r>
            <a:r>
              <a:rPr dirty="0" sz="2000" spc="-110" b="1" i="1">
                <a:latin typeface="Arial"/>
                <a:cs typeface="Arial"/>
              </a:rPr>
              <a:t> </a:t>
            </a:r>
            <a:r>
              <a:rPr dirty="0" sz="2000" spc="-25" b="1" i="1">
                <a:latin typeface="Arial"/>
                <a:cs typeface="Arial"/>
              </a:rPr>
              <a:t>ADA</a:t>
            </a:r>
            <a:r>
              <a:rPr dirty="0" sz="2000" spc="15" b="1" i="1">
                <a:latin typeface="Arial"/>
                <a:cs typeface="Arial"/>
              </a:rPr>
              <a:t>P</a:t>
            </a:r>
            <a:r>
              <a:rPr dirty="0" sz="2000" spc="-180" b="1" i="1">
                <a:latin typeface="Arial"/>
                <a:cs typeface="Arial"/>
              </a:rPr>
              <a:t>T</a:t>
            </a:r>
            <a:r>
              <a:rPr dirty="0" sz="2000" spc="-25" b="1" i="1">
                <a:latin typeface="Arial"/>
                <a:cs typeface="Arial"/>
              </a:rPr>
              <a:t>AC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20" b="1" i="1">
                <a:latin typeface="Arial"/>
                <a:cs typeface="Arial"/>
              </a:rPr>
              <a:t>O</a:t>
            </a:r>
            <a:r>
              <a:rPr dirty="0" sz="2000" spc="45" b="1" i="1">
                <a:latin typeface="Arial"/>
                <a:cs typeface="Arial"/>
              </a:rPr>
              <a:t>N</a:t>
            </a:r>
            <a:r>
              <a:rPr dirty="0" sz="2000" spc="10" b="1" i="1">
                <a:latin typeface="Arial"/>
                <a:cs typeface="Arial"/>
              </a:rPr>
              <a:t>ES  </a:t>
            </a:r>
            <a:r>
              <a:rPr dirty="0" sz="2000" spc="20" b="1" i="1">
                <a:latin typeface="Arial"/>
                <a:cs typeface="Arial"/>
              </a:rPr>
              <a:t>Q</a:t>
            </a:r>
            <a:r>
              <a:rPr dirty="0" sz="2000" spc="50" b="1" i="1">
                <a:latin typeface="Arial"/>
                <a:cs typeface="Arial"/>
              </a:rPr>
              <a:t>U</a:t>
            </a:r>
            <a:r>
              <a:rPr dirty="0" sz="2000" spc="20" b="1" i="1">
                <a:latin typeface="Arial"/>
                <a:cs typeface="Arial"/>
              </a:rPr>
              <a:t>E</a:t>
            </a:r>
            <a:r>
              <a:rPr dirty="0" sz="2000" spc="-105" b="1" i="1">
                <a:latin typeface="Arial"/>
                <a:cs typeface="Arial"/>
              </a:rPr>
              <a:t> </a:t>
            </a:r>
            <a:r>
              <a:rPr dirty="0" sz="2000" spc="15" b="1" i="1">
                <a:latin typeface="Arial"/>
                <a:cs typeface="Arial"/>
              </a:rPr>
              <a:t>PE</a:t>
            </a:r>
            <a:r>
              <a:rPr dirty="0" sz="2000" spc="-25" b="1" i="1">
                <a:latin typeface="Arial"/>
                <a:cs typeface="Arial"/>
              </a:rPr>
              <a:t>R</a:t>
            </a:r>
            <a:r>
              <a:rPr dirty="0" sz="2000" spc="125" b="1" i="1">
                <a:latin typeface="Arial"/>
                <a:cs typeface="Arial"/>
              </a:rPr>
              <a:t>M</a:t>
            </a:r>
            <a:r>
              <a:rPr dirty="0" sz="2000" spc="40" b="1" i="1">
                <a:latin typeface="Arial"/>
                <a:cs typeface="Arial"/>
              </a:rPr>
              <a:t>I</a:t>
            </a:r>
            <a:r>
              <a:rPr dirty="0" sz="2000" spc="-175" b="1" i="1">
                <a:latin typeface="Arial"/>
                <a:cs typeface="Arial"/>
              </a:rPr>
              <a:t>T</a:t>
            </a:r>
            <a:r>
              <a:rPr dirty="0" sz="2000" spc="-20" b="1" i="1">
                <a:latin typeface="Arial"/>
                <a:cs typeface="Arial"/>
              </a:rPr>
              <a:t>A</a:t>
            </a:r>
            <a:r>
              <a:rPr dirty="0" sz="2000" spc="20" b="1" i="1">
                <a:latin typeface="Arial"/>
                <a:cs typeface="Arial"/>
              </a:rPr>
              <a:t>N</a:t>
            </a:r>
            <a:r>
              <a:rPr dirty="0" sz="2000" spc="-225" b="1" i="1">
                <a:latin typeface="Arial"/>
                <a:cs typeface="Arial"/>
              </a:rPr>
              <a:t> </a:t>
            </a:r>
            <a:r>
              <a:rPr dirty="0" sz="2000" spc="20" b="1" i="1">
                <a:latin typeface="Arial"/>
                <a:cs typeface="Arial"/>
              </a:rPr>
              <a:t>A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spc="-25" b="1" i="1">
                <a:latin typeface="Arial"/>
                <a:cs typeface="Arial"/>
              </a:rPr>
              <a:t>L</a:t>
            </a:r>
            <a:r>
              <a:rPr dirty="0" sz="2000" spc="20" b="1" i="1">
                <a:latin typeface="Arial"/>
                <a:cs typeface="Arial"/>
              </a:rPr>
              <a:t>A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spc="20" b="1" i="1">
                <a:latin typeface="Arial"/>
                <a:cs typeface="Arial"/>
              </a:rPr>
              <a:t>PO</a:t>
            </a:r>
            <a:r>
              <a:rPr dirty="0" sz="2000" spc="-25" b="1" i="1">
                <a:latin typeface="Arial"/>
                <a:cs typeface="Arial"/>
              </a:rPr>
              <a:t>B</a:t>
            </a:r>
            <a:r>
              <a:rPr dirty="0" sz="2000" spc="-25" b="1" i="1">
                <a:latin typeface="Arial"/>
                <a:cs typeface="Arial"/>
              </a:rPr>
              <a:t>L</a:t>
            </a:r>
            <a:r>
              <a:rPr dirty="0" sz="2000" spc="-20" b="1" i="1">
                <a:latin typeface="Arial"/>
                <a:cs typeface="Arial"/>
              </a:rPr>
              <a:t>AC</a:t>
            </a:r>
            <a:r>
              <a:rPr dirty="0" sz="2000" spc="40" b="1" i="1">
                <a:latin typeface="Arial"/>
                <a:cs typeface="Arial"/>
              </a:rPr>
              <a:t>I</a:t>
            </a:r>
            <a:r>
              <a:rPr dirty="0" sz="2000" spc="15" b="1" i="1">
                <a:latin typeface="Arial"/>
                <a:cs typeface="Arial"/>
              </a:rPr>
              <a:t>ÓN  </a:t>
            </a:r>
            <a:r>
              <a:rPr dirty="0" sz="2000" spc="50" b="1" i="1">
                <a:latin typeface="Arial"/>
                <a:cs typeface="Arial"/>
              </a:rPr>
              <a:t>UN</a:t>
            </a:r>
            <a:r>
              <a:rPr dirty="0" sz="2000" spc="15" b="1" i="1">
                <a:latin typeface="Arial"/>
                <a:cs typeface="Arial"/>
              </a:rPr>
              <a:t>A</a:t>
            </a:r>
            <a:r>
              <a:rPr dirty="0" sz="2000" spc="-220" b="1" i="1">
                <a:latin typeface="Arial"/>
                <a:cs typeface="Arial"/>
              </a:rPr>
              <a:t> </a:t>
            </a:r>
            <a:r>
              <a:rPr dirty="0" sz="2000" spc="15" b="1" i="1">
                <a:latin typeface="Arial"/>
                <a:cs typeface="Arial"/>
              </a:rPr>
              <a:t>E</a:t>
            </a:r>
            <a:r>
              <a:rPr dirty="0" sz="2000" spc="-215" b="1" i="1">
                <a:latin typeface="Arial"/>
                <a:cs typeface="Arial"/>
              </a:rPr>
              <a:t>V</a:t>
            </a:r>
            <a:r>
              <a:rPr dirty="0" sz="2000" spc="-25" b="1" i="1">
                <a:latin typeface="Arial"/>
                <a:cs typeface="Arial"/>
              </a:rPr>
              <a:t>AC</a:t>
            </a:r>
            <a:r>
              <a:rPr dirty="0" sz="2000" spc="50" b="1" i="1">
                <a:latin typeface="Arial"/>
                <a:cs typeface="Arial"/>
              </a:rPr>
              <a:t>U</a:t>
            </a:r>
            <a:r>
              <a:rPr dirty="0" sz="2000" spc="-25" b="1" i="1">
                <a:latin typeface="Arial"/>
                <a:cs typeface="Arial"/>
              </a:rPr>
              <a:t>AC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20" b="1" i="1">
                <a:latin typeface="Arial"/>
                <a:cs typeface="Arial"/>
              </a:rPr>
              <a:t>ÓN</a:t>
            </a:r>
            <a:r>
              <a:rPr dirty="0" sz="2000" spc="5" b="1" i="1">
                <a:latin typeface="Arial"/>
                <a:cs typeface="Arial"/>
              </a:rPr>
              <a:t> </a:t>
            </a:r>
            <a:r>
              <a:rPr dirty="0" sz="2000" spc="-60" b="1" i="1">
                <a:latin typeface="Arial"/>
                <a:cs typeface="Arial"/>
              </a:rPr>
              <a:t>V</a:t>
            </a:r>
            <a:r>
              <a:rPr dirty="0" sz="2000" spc="15" b="1" i="1">
                <a:latin typeface="Arial"/>
                <a:cs typeface="Arial"/>
              </a:rPr>
              <a:t>E</a:t>
            </a:r>
            <a:r>
              <a:rPr dirty="0" sz="2000" spc="-25" b="1" i="1">
                <a:latin typeface="Arial"/>
                <a:cs typeface="Arial"/>
              </a:rPr>
              <a:t>R</a:t>
            </a:r>
            <a:r>
              <a:rPr dirty="0" sz="2000" spc="-25" b="1" i="1">
                <a:latin typeface="Arial"/>
                <a:cs typeface="Arial"/>
              </a:rPr>
              <a:t>T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-25" b="1" i="1">
                <a:latin typeface="Arial"/>
                <a:cs typeface="Arial"/>
              </a:rPr>
              <a:t>CA</a:t>
            </a:r>
            <a:r>
              <a:rPr dirty="0" sz="2000" spc="15" b="1" i="1">
                <a:latin typeface="Arial"/>
                <a:cs typeface="Arial"/>
              </a:rPr>
              <a:t>L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spc="-25" b="1" i="1">
                <a:latin typeface="Arial"/>
                <a:cs typeface="Arial"/>
              </a:rPr>
              <a:t>A</a:t>
            </a:r>
            <a:r>
              <a:rPr dirty="0" sz="2000" spc="50" b="1" i="1">
                <a:latin typeface="Arial"/>
                <a:cs typeface="Arial"/>
              </a:rPr>
              <a:t>N</a:t>
            </a:r>
            <a:r>
              <a:rPr dirty="0" sz="2000" spc="-25" b="1" i="1">
                <a:latin typeface="Arial"/>
                <a:cs typeface="Arial"/>
              </a:rPr>
              <a:t>T</a:t>
            </a:r>
            <a:r>
              <a:rPr dirty="0" sz="2000" spc="10" b="1" i="1">
                <a:latin typeface="Arial"/>
                <a:cs typeface="Arial"/>
              </a:rPr>
              <a:t>E  </a:t>
            </a:r>
            <a:r>
              <a:rPr dirty="0" sz="2000" spc="-25" b="1" i="1">
                <a:latin typeface="Arial"/>
                <a:cs typeface="Arial"/>
              </a:rPr>
              <a:t>T</a:t>
            </a:r>
            <a:r>
              <a:rPr dirty="0" sz="2000" spc="15" b="1" i="1">
                <a:latin typeface="Arial"/>
                <a:cs typeface="Arial"/>
              </a:rPr>
              <a:t>S</a:t>
            </a:r>
            <a:r>
              <a:rPr dirty="0" sz="2000" spc="50" b="1" i="1">
                <a:latin typeface="Arial"/>
                <a:cs typeface="Arial"/>
              </a:rPr>
              <a:t>U</a:t>
            </a:r>
            <a:r>
              <a:rPr dirty="0" sz="2000" spc="50" b="1" i="1">
                <a:latin typeface="Arial"/>
                <a:cs typeface="Arial"/>
              </a:rPr>
              <a:t>N</a:t>
            </a:r>
            <a:r>
              <a:rPr dirty="0" sz="2000" spc="-25" b="1" i="1">
                <a:latin typeface="Arial"/>
                <a:cs typeface="Arial"/>
              </a:rPr>
              <a:t>A</a:t>
            </a:r>
            <a:r>
              <a:rPr dirty="0" sz="2000" spc="130" b="1" i="1">
                <a:latin typeface="Arial"/>
                <a:cs typeface="Arial"/>
              </a:rPr>
              <a:t>M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15" b="1" i="1">
                <a:latin typeface="Arial"/>
                <a:cs typeface="Arial"/>
              </a:rPr>
              <a:t>S</a:t>
            </a:r>
            <a:r>
              <a:rPr dirty="0" sz="2000" spc="-260" b="1" i="1">
                <a:latin typeface="Arial"/>
                <a:cs typeface="Arial"/>
              </a:rPr>
              <a:t> </a:t>
            </a:r>
            <a:r>
              <a:rPr dirty="0" sz="2000" spc="15" b="1" i="1">
                <a:latin typeface="Arial"/>
                <a:cs typeface="Arial"/>
              </a:rPr>
              <a:t>EN</a:t>
            </a:r>
            <a:r>
              <a:rPr dirty="0" sz="2000" spc="-70" b="1" i="1">
                <a:latin typeface="Arial"/>
                <a:cs typeface="Arial"/>
              </a:rPr>
              <a:t> </a:t>
            </a:r>
            <a:r>
              <a:rPr dirty="0" sz="2000" spc="-25" b="1" i="1">
                <a:latin typeface="Arial"/>
                <a:cs typeface="Arial"/>
              </a:rPr>
              <a:t>L</a:t>
            </a:r>
            <a:r>
              <a:rPr dirty="0" sz="2000" spc="-25" b="1" i="1">
                <a:latin typeface="Arial"/>
                <a:cs typeface="Arial"/>
              </a:rPr>
              <a:t>A</a:t>
            </a:r>
            <a:r>
              <a:rPr dirty="0" sz="2000" spc="15" b="1" i="1">
                <a:latin typeface="Arial"/>
                <a:cs typeface="Arial"/>
              </a:rPr>
              <a:t>S</a:t>
            </a:r>
            <a:r>
              <a:rPr dirty="0" sz="2000" spc="40" b="1" i="1">
                <a:latin typeface="Arial"/>
                <a:cs typeface="Arial"/>
              </a:rPr>
              <a:t> </a:t>
            </a:r>
            <a:r>
              <a:rPr dirty="0" sz="2000" spc="15" b="1" i="1">
                <a:latin typeface="Arial"/>
                <a:cs typeface="Arial"/>
              </a:rPr>
              <a:t>E</a:t>
            </a:r>
            <a:r>
              <a:rPr dirty="0" sz="2000" spc="-25" b="1" i="1">
                <a:latin typeface="Arial"/>
                <a:cs typeface="Arial"/>
              </a:rPr>
              <a:t>D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-25" b="1" i="1">
                <a:latin typeface="Arial"/>
                <a:cs typeface="Arial"/>
              </a:rPr>
              <a:t>F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-25" b="1" i="1">
                <a:latin typeface="Arial"/>
                <a:cs typeface="Arial"/>
              </a:rPr>
              <a:t>CAC</a:t>
            </a:r>
            <a:r>
              <a:rPr dirty="0" sz="2000" spc="35" b="1" i="1">
                <a:latin typeface="Arial"/>
                <a:cs typeface="Arial"/>
              </a:rPr>
              <a:t>I</a:t>
            </a:r>
            <a:r>
              <a:rPr dirty="0" sz="2000" spc="20" b="1" i="1">
                <a:latin typeface="Arial"/>
                <a:cs typeface="Arial"/>
              </a:rPr>
              <a:t>O</a:t>
            </a:r>
            <a:r>
              <a:rPr dirty="0" sz="2000" spc="50" b="1" i="1">
                <a:latin typeface="Arial"/>
                <a:cs typeface="Arial"/>
              </a:rPr>
              <a:t>N</a:t>
            </a:r>
            <a:r>
              <a:rPr dirty="0" sz="2000" spc="10" b="1" i="1">
                <a:latin typeface="Arial"/>
                <a:cs typeface="Arial"/>
              </a:rPr>
              <a:t>ES  </a:t>
            </a:r>
            <a:r>
              <a:rPr dirty="0" sz="2000" spc="-25" b="1" i="1">
                <a:latin typeface="Arial"/>
                <a:cs typeface="Arial"/>
              </a:rPr>
              <a:t>EVALUADAS</a:t>
            </a:r>
            <a:r>
              <a:rPr dirty="0" sz="2000" spc="40" b="1" i="1">
                <a:latin typeface="Arial"/>
                <a:cs typeface="Arial"/>
              </a:rPr>
              <a:t> </a:t>
            </a:r>
            <a:r>
              <a:rPr dirty="0" sz="2000" spc="20" b="1" i="1">
                <a:latin typeface="Arial"/>
                <a:cs typeface="Arial"/>
              </a:rPr>
              <a:t>Y</a:t>
            </a:r>
            <a:r>
              <a:rPr dirty="0" sz="2000" spc="-105" b="1" i="1">
                <a:latin typeface="Arial"/>
                <a:cs typeface="Arial"/>
              </a:rPr>
              <a:t> </a:t>
            </a:r>
            <a:r>
              <a:rPr dirty="0" sz="2000" spc="-35" b="1" i="1">
                <a:latin typeface="Arial"/>
                <a:cs typeface="Arial"/>
              </a:rPr>
              <a:t>APTAS</a:t>
            </a:r>
            <a:r>
              <a:rPr dirty="0" sz="2000" spc="45" b="1" i="1">
                <a:latin typeface="Arial"/>
                <a:cs typeface="Arial"/>
              </a:rPr>
              <a:t> </a:t>
            </a:r>
            <a:r>
              <a:rPr dirty="0" sz="2000" spc="20" b="1" i="1">
                <a:latin typeface="Arial"/>
                <a:cs typeface="Arial"/>
              </a:rPr>
              <a:t>EN	</a:t>
            </a:r>
            <a:r>
              <a:rPr dirty="0" sz="2000" b="1" i="1">
                <a:latin typeface="Arial"/>
                <a:cs typeface="Arial"/>
              </a:rPr>
              <a:t>LA </a:t>
            </a:r>
            <a:r>
              <a:rPr dirty="0" sz="2000" spc="5" b="1" i="1">
                <a:latin typeface="Arial"/>
                <a:cs typeface="Arial"/>
              </a:rPr>
              <a:t> CIUDAD</a:t>
            </a:r>
            <a:r>
              <a:rPr dirty="0" sz="2000" spc="-75" b="1" i="1">
                <a:latin typeface="Arial"/>
                <a:cs typeface="Arial"/>
              </a:rPr>
              <a:t> </a:t>
            </a:r>
            <a:r>
              <a:rPr dirty="0" sz="2000" spc="-5" b="1" i="1">
                <a:latin typeface="Arial"/>
                <a:cs typeface="Arial"/>
              </a:rPr>
              <a:t>DE</a:t>
            </a:r>
            <a:r>
              <a:rPr dirty="0" sz="2000" spc="40" b="1" i="1">
                <a:latin typeface="Arial"/>
                <a:cs typeface="Arial"/>
              </a:rPr>
              <a:t> </a:t>
            </a:r>
            <a:r>
              <a:rPr dirty="0" sz="2000" b="1" i="1">
                <a:latin typeface="Arial"/>
                <a:cs typeface="Arial"/>
              </a:rPr>
              <a:t>MANTA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53125"/>
            <a:ext cx="9105900" cy="904875"/>
            <a:chOff x="0" y="5953125"/>
            <a:chExt cx="9105900" cy="9048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7974" y="5953125"/>
              <a:ext cx="2371725" cy="714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4174" y="5953125"/>
              <a:ext cx="2371725" cy="7143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0517" y="134238"/>
            <a:ext cx="3736975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5"/>
              <a:t>EDIFICIOS</a:t>
            </a:r>
            <a:r>
              <a:rPr dirty="0" spc="235"/>
              <a:t> </a:t>
            </a:r>
            <a:r>
              <a:rPr dirty="0" spc="-10"/>
              <a:t>ANALIZADOS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2800" y="723900"/>
            <a:ext cx="2419350" cy="22002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370829" y="5701347"/>
            <a:ext cx="1384300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latin typeface="Arial MT"/>
                <a:cs typeface="Arial MT"/>
              </a:rPr>
              <a:t>Edifico</a:t>
            </a:r>
            <a:r>
              <a:rPr dirty="0" sz="1250" spc="40">
                <a:latin typeface="Arial MT"/>
                <a:cs typeface="Arial MT"/>
              </a:rPr>
              <a:t> </a:t>
            </a:r>
            <a:r>
              <a:rPr dirty="0" sz="1250" spc="-30">
                <a:latin typeface="Arial MT"/>
                <a:cs typeface="Arial MT"/>
              </a:rPr>
              <a:t>Manta</a:t>
            </a:r>
            <a:r>
              <a:rPr dirty="0" sz="1250" spc="250">
                <a:latin typeface="Arial MT"/>
                <a:cs typeface="Arial MT"/>
              </a:rPr>
              <a:t> </a:t>
            </a:r>
            <a:r>
              <a:rPr dirty="0" sz="1250" spc="-30">
                <a:latin typeface="Arial MT"/>
                <a:cs typeface="Arial MT"/>
              </a:rPr>
              <a:t>Host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4245" y="5665470"/>
            <a:ext cx="1080135" cy="220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15">
                <a:latin typeface="Arial MT"/>
                <a:cs typeface="Arial MT"/>
              </a:rPr>
              <a:t>Edificio </a:t>
            </a:r>
            <a:r>
              <a:rPr dirty="0" sz="1250" spc="-10">
                <a:latin typeface="Arial MT"/>
                <a:cs typeface="Arial MT"/>
              </a:rPr>
              <a:t>Buzios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18204" y="2952432"/>
            <a:ext cx="2408555" cy="420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250" spc="10">
                <a:latin typeface="Arial MT"/>
                <a:cs typeface="Arial MT"/>
              </a:rPr>
              <a:t>Edificio</a:t>
            </a:r>
            <a:r>
              <a:rPr dirty="0" sz="1250" spc="5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Corporación</a:t>
            </a:r>
            <a:r>
              <a:rPr dirty="0" sz="1250" spc="19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Nacional</a:t>
            </a:r>
            <a:r>
              <a:rPr dirty="0" sz="1250" spc="24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endParaRPr sz="1250">
              <a:latin typeface="Arial MT"/>
              <a:cs typeface="Arial MT"/>
            </a:endParaRPr>
          </a:p>
          <a:p>
            <a:pPr algn="ctr" marL="12065">
              <a:lnSpc>
                <a:spcPct val="100000"/>
              </a:lnSpc>
              <a:spcBef>
                <a:spcPts val="80"/>
              </a:spcBef>
            </a:pPr>
            <a:r>
              <a:rPr dirty="0" sz="1250" spc="-5">
                <a:latin typeface="Arial MT"/>
                <a:cs typeface="Arial MT"/>
              </a:rPr>
              <a:t>Electricidad</a:t>
            </a:r>
            <a:r>
              <a:rPr dirty="0" sz="1250" spc="195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CNEL</a:t>
            </a:r>
            <a:endParaRPr sz="125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2525" y="3429000"/>
            <a:ext cx="2457450" cy="21907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24425" y="3429000"/>
            <a:ext cx="2447925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40969"/>
            <a:ext cx="2750185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60"/>
              <a:t>P</a:t>
            </a:r>
            <a:r>
              <a:rPr dirty="0" spc="25"/>
              <a:t>R</a:t>
            </a:r>
            <a:r>
              <a:rPr dirty="0" spc="-35"/>
              <a:t>O</a:t>
            </a:r>
            <a:r>
              <a:rPr dirty="0" spc="-45"/>
              <a:t>B</a:t>
            </a:r>
            <a:r>
              <a:rPr dirty="0"/>
              <a:t>L</a:t>
            </a:r>
            <a:r>
              <a:rPr dirty="0" spc="20"/>
              <a:t>E</a:t>
            </a:r>
            <a:r>
              <a:rPr dirty="0" spc="125"/>
              <a:t>M</a:t>
            </a:r>
            <a:r>
              <a:rPr dirty="0" spc="-45"/>
              <a:t>Á</a:t>
            </a:r>
            <a:r>
              <a:rPr dirty="0" spc="70"/>
              <a:t>T</a:t>
            </a:r>
            <a:r>
              <a:rPr dirty="0" spc="-10"/>
              <a:t>I</a:t>
            </a:r>
            <a:r>
              <a:rPr dirty="0" spc="25"/>
              <a:t>C</a:t>
            </a:r>
            <a:r>
              <a:rPr dirty="0" spc="-45"/>
              <a:t>A</a:t>
            </a:r>
            <a:r>
              <a:rPr dirty="0" spc="2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0285" y="3113722"/>
            <a:ext cx="16922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n</a:t>
            </a:r>
            <a:r>
              <a:rPr dirty="0" sz="1200" spc="-35" i="1">
                <a:latin typeface="Arial"/>
                <a:cs typeface="Arial"/>
              </a:rPr>
              <a:t>t</a:t>
            </a:r>
            <a:r>
              <a:rPr dirty="0" sz="1200" spc="-30" i="1">
                <a:latin typeface="Arial"/>
                <a:cs typeface="Arial"/>
              </a:rPr>
              <a:t>r</a:t>
            </a:r>
            <a:r>
              <a:rPr dirty="0" sz="1200" i="1">
                <a:latin typeface="Arial"/>
                <a:cs typeface="Arial"/>
              </a:rPr>
              <a:t>ada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i="1">
                <a:latin typeface="Arial"/>
                <a:cs typeface="Arial"/>
              </a:rPr>
              <a:t>l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ed</a:t>
            </a:r>
            <a:r>
              <a:rPr dirty="0" sz="1200" spc="30" i="1">
                <a:latin typeface="Arial"/>
                <a:cs typeface="Arial"/>
              </a:rPr>
              <a:t>i</a:t>
            </a:r>
            <a:r>
              <a:rPr dirty="0" sz="1200" spc="-35" i="1">
                <a:latin typeface="Arial"/>
                <a:cs typeface="Arial"/>
              </a:rPr>
              <a:t>f</a:t>
            </a:r>
            <a:r>
              <a:rPr dirty="0" sz="1200" spc="30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c</a:t>
            </a:r>
            <a:r>
              <a:rPr dirty="0" sz="1200" spc="30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o</a:t>
            </a:r>
            <a:r>
              <a:rPr dirty="0" sz="1200" spc="-75" i="1">
                <a:latin typeface="Arial"/>
                <a:cs typeface="Arial"/>
              </a:rPr>
              <a:t> </a:t>
            </a:r>
            <a:r>
              <a:rPr dirty="0" sz="1200" spc="30" i="1">
                <a:latin typeface="Arial"/>
                <a:cs typeface="Arial"/>
              </a:rPr>
              <a:t>CN</a:t>
            </a:r>
            <a:r>
              <a:rPr dirty="0" sz="1200" spc="20" i="1">
                <a:latin typeface="Arial"/>
                <a:cs typeface="Arial"/>
              </a:rPr>
              <a:t>E</a:t>
            </a:r>
            <a:r>
              <a:rPr dirty="0" sz="1200" i="1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2079" y="4750498"/>
            <a:ext cx="105473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20">
                <a:latin typeface="Arial MT"/>
                <a:cs typeface="Arial MT"/>
              </a:rPr>
              <a:t>A</a:t>
            </a:r>
            <a:r>
              <a:rPr dirty="0" sz="1200">
                <a:latin typeface="Arial MT"/>
                <a:cs typeface="Arial MT"/>
              </a:rPr>
              <a:t>cceso</a:t>
            </a:r>
            <a:r>
              <a:rPr dirty="0" sz="1200">
                <a:latin typeface="Arial MT"/>
                <a:cs typeface="Arial MT"/>
              </a:rPr>
              <a:t>:</a:t>
            </a:r>
            <a:r>
              <a:rPr dirty="0" sz="1200" spc="-60">
                <a:latin typeface="Arial MT"/>
                <a:cs typeface="Arial MT"/>
              </a:rPr>
              <a:t> </a:t>
            </a:r>
            <a:r>
              <a:rPr dirty="0" sz="1200" spc="20">
                <a:latin typeface="Arial MT"/>
                <a:cs typeface="Arial MT"/>
              </a:rPr>
              <a:t>B</a:t>
            </a:r>
            <a:r>
              <a:rPr dirty="0" sz="1200" spc="-70">
                <a:latin typeface="Arial MT"/>
                <a:cs typeface="Arial MT"/>
              </a:rPr>
              <a:t>u</a:t>
            </a:r>
            <a:r>
              <a:rPr dirty="0" sz="1200" spc="-80">
                <a:latin typeface="Arial MT"/>
                <a:cs typeface="Arial MT"/>
              </a:rPr>
              <a:t>z</a:t>
            </a:r>
            <a:r>
              <a:rPr dirty="0" sz="1200" spc="30">
                <a:latin typeface="Arial MT"/>
                <a:cs typeface="Arial MT"/>
              </a:rPr>
              <a:t>i</a:t>
            </a: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50" y="723900"/>
            <a:ext cx="2371725" cy="24193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4100" y="3514725"/>
            <a:ext cx="2390775" cy="21907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54775" y="5765165"/>
            <a:ext cx="1931035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15" i="1">
                <a:latin typeface="Arial"/>
                <a:cs typeface="Arial"/>
              </a:rPr>
              <a:t>E</a:t>
            </a:r>
            <a:r>
              <a:rPr dirty="0" sz="1100" spc="45" i="1">
                <a:latin typeface="Arial"/>
                <a:cs typeface="Arial"/>
              </a:rPr>
              <a:t>sc</a:t>
            </a:r>
            <a:r>
              <a:rPr dirty="0" sz="1100" spc="-20" i="1">
                <a:latin typeface="Arial"/>
                <a:cs typeface="Arial"/>
              </a:rPr>
              <a:t>a</a:t>
            </a:r>
            <a:r>
              <a:rPr dirty="0" sz="1100" spc="-20" i="1">
                <a:latin typeface="Arial"/>
                <a:cs typeface="Arial"/>
              </a:rPr>
              <a:t>l</a:t>
            </a:r>
            <a:r>
              <a:rPr dirty="0" sz="1100" spc="-20" i="1">
                <a:latin typeface="Arial"/>
                <a:cs typeface="Arial"/>
              </a:rPr>
              <a:t>e</a:t>
            </a:r>
            <a:r>
              <a:rPr dirty="0" sz="1100" spc="5" i="1">
                <a:latin typeface="Arial"/>
                <a:cs typeface="Arial"/>
              </a:rPr>
              <a:t>r</a:t>
            </a:r>
            <a:r>
              <a:rPr dirty="0" sz="1100" spc="-15" i="1">
                <a:latin typeface="Arial"/>
                <a:cs typeface="Arial"/>
              </a:rPr>
              <a:t>a</a:t>
            </a:r>
            <a:r>
              <a:rPr dirty="0" sz="1100" spc="45" i="1">
                <a:latin typeface="Arial"/>
                <a:cs typeface="Arial"/>
              </a:rPr>
              <a:t>s</a:t>
            </a:r>
            <a:r>
              <a:rPr dirty="0" sz="1100" spc="5" i="1">
                <a:latin typeface="Arial"/>
                <a:cs typeface="Arial"/>
              </a:rPr>
              <a:t>:</a:t>
            </a:r>
            <a:r>
              <a:rPr dirty="0" sz="1100" spc="-95" i="1">
                <a:latin typeface="Arial"/>
                <a:cs typeface="Arial"/>
              </a:rPr>
              <a:t> </a:t>
            </a:r>
            <a:r>
              <a:rPr dirty="0" sz="1100" spc="15" i="1">
                <a:latin typeface="Arial"/>
                <a:cs typeface="Arial"/>
              </a:rPr>
              <a:t>E</a:t>
            </a:r>
            <a:r>
              <a:rPr dirty="0" sz="1100" spc="-20" i="1">
                <a:latin typeface="Arial"/>
                <a:cs typeface="Arial"/>
              </a:rPr>
              <a:t>d</a:t>
            </a:r>
            <a:r>
              <a:rPr dirty="0" sz="1100" spc="-20" i="1">
                <a:latin typeface="Arial"/>
                <a:cs typeface="Arial"/>
              </a:rPr>
              <a:t>i</a:t>
            </a:r>
            <a:r>
              <a:rPr dirty="0" sz="1100" spc="-10" i="1">
                <a:latin typeface="Arial"/>
                <a:cs typeface="Arial"/>
              </a:rPr>
              <a:t>f</a:t>
            </a:r>
            <a:r>
              <a:rPr dirty="0" sz="1100" spc="-20" i="1">
                <a:latin typeface="Arial"/>
                <a:cs typeface="Arial"/>
              </a:rPr>
              <a:t>i</a:t>
            </a:r>
            <a:r>
              <a:rPr dirty="0" sz="1100" spc="45" i="1">
                <a:latin typeface="Arial"/>
                <a:cs typeface="Arial"/>
              </a:rPr>
              <a:t>c</a:t>
            </a:r>
            <a:r>
              <a:rPr dirty="0" sz="1100" spc="-20" i="1">
                <a:latin typeface="Arial"/>
                <a:cs typeface="Arial"/>
              </a:rPr>
              <a:t>i</a:t>
            </a:r>
            <a:r>
              <a:rPr dirty="0" sz="1100" spc="10" i="1">
                <a:latin typeface="Arial"/>
                <a:cs typeface="Arial"/>
              </a:rPr>
              <a:t>o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55" i="1">
                <a:latin typeface="Arial"/>
                <a:cs typeface="Arial"/>
              </a:rPr>
              <a:t>M</a:t>
            </a:r>
            <a:r>
              <a:rPr dirty="0" sz="1100" spc="-20" i="1">
                <a:latin typeface="Arial"/>
                <a:cs typeface="Arial"/>
              </a:rPr>
              <a:t>an</a:t>
            </a:r>
            <a:r>
              <a:rPr dirty="0" sz="1100" spc="-10" i="1">
                <a:latin typeface="Arial"/>
                <a:cs typeface="Arial"/>
              </a:rPr>
              <a:t>t</a:t>
            </a:r>
            <a:r>
              <a:rPr dirty="0" sz="1100" spc="10" i="1">
                <a:latin typeface="Arial"/>
                <a:cs typeface="Arial"/>
              </a:rPr>
              <a:t>a</a:t>
            </a:r>
            <a:r>
              <a:rPr dirty="0" sz="1100" spc="-35" i="1">
                <a:latin typeface="Arial"/>
                <a:cs typeface="Arial"/>
              </a:rPr>
              <a:t> </a:t>
            </a:r>
            <a:r>
              <a:rPr dirty="0" sz="1100" spc="25" i="1">
                <a:latin typeface="Arial"/>
                <a:cs typeface="Arial"/>
              </a:rPr>
              <a:t>H</a:t>
            </a:r>
            <a:r>
              <a:rPr dirty="0" sz="1100" spc="-20" i="1">
                <a:latin typeface="Arial"/>
                <a:cs typeface="Arial"/>
              </a:rPr>
              <a:t>o</a:t>
            </a:r>
            <a:r>
              <a:rPr dirty="0" sz="1100" spc="45" i="1">
                <a:latin typeface="Arial"/>
                <a:cs typeface="Arial"/>
              </a:rPr>
              <a:t>s</a:t>
            </a:r>
            <a:r>
              <a:rPr dirty="0" sz="1100" spc="5" i="1">
                <a:latin typeface="Arial"/>
                <a:cs typeface="Arial"/>
              </a:rPr>
              <a:t>t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48050" y="2333625"/>
            <a:ext cx="2247900" cy="23050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56781"/>
            <a:ext cx="195770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PROPUESTA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3325" y="742950"/>
            <a:ext cx="4791075" cy="4343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75175" y="5194046"/>
            <a:ext cx="3743960" cy="8108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3400"/>
              </a:lnSpc>
              <a:spcBef>
                <a:spcPts val="75"/>
              </a:spcBef>
            </a:pPr>
            <a:r>
              <a:rPr dirty="0" sz="1250" spc="15">
                <a:latin typeface="Arial MT"/>
                <a:cs typeface="Arial MT"/>
              </a:rPr>
              <a:t>Edificio </a:t>
            </a:r>
            <a:r>
              <a:rPr dirty="0" sz="1250" spc="-5">
                <a:latin typeface="Arial MT"/>
                <a:cs typeface="Arial MT"/>
              </a:rPr>
              <a:t>de </a:t>
            </a:r>
            <a:r>
              <a:rPr dirty="0" sz="1250" spc="20">
                <a:latin typeface="Arial MT"/>
                <a:cs typeface="Arial MT"/>
              </a:rPr>
              <a:t>cinco pisos </a:t>
            </a:r>
            <a:r>
              <a:rPr dirty="0" sz="1250" spc="-5">
                <a:latin typeface="Arial MT"/>
                <a:cs typeface="Arial MT"/>
              </a:rPr>
              <a:t>en </a:t>
            </a:r>
            <a:r>
              <a:rPr dirty="0" sz="1250" spc="20">
                <a:latin typeface="Arial MT"/>
                <a:cs typeface="Arial MT"/>
              </a:rPr>
              <a:t>Kesennuma, </a:t>
            </a:r>
            <a:r>
              <a:rPr dirty="0" sz="1250" spc="30">
                <a:latin typeface="Arial MT"/>
                <a:cs typeface="Arial MT"/>
              </a:rPr>
              <a:t>Japón, </a:t>
            </a:r>
            <a:r>
              <a:rPr dirty="0" sz="1250" spc="35">
                <a:latin typeface="Arial MT"/>
                <a:cs typeface="Arial MT"/>
              </a:rPr>
              <a:t>con </a:t>
            </a:r>
            <a:r>
              <a:rPr dirty="0" sz="1250" spc="40">
                <a:latin typeface="Arial MT"/>
                <a:cs typeface="Arial MT"/>
              </a:rPr>
              <a:t> </a:t>
            </a:r>
            <a:r>
              <a:rPr dirty="0" sz="1250" spc="15">
                <a:latin typeface="Arial MT"/>
                <a:cs typeface="Arial MT"/>
              </a:rPr>
              <a:t>una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 spc="15">
                <a:latin typeface="Arial MT"/>
                <a:cs typeface="Arial MT"/>
              </a:rPr>
              <a:t>escalera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 spc="5">
                <a:latin typeface="Arial MT"/>
                <a:cs typeface="Arial MT"/>
              </a:rPr>
              <a:t>exterior</a:t>
            </a:r>
            <a:r>
              <a:rPr dirty="0" sz="1250" spc="10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>
                <a:latin typeface="Arial MT"/>
                <a:cs typeface="Arial MT"/>
              </a:rPr>
              <a:t> </a:t>
            </a:r>
            <a:r>
              <a:rPr dirty="0" sz="1250" spc="25">
                <a:latin typeface="Arial MT"/>
                <a:cs typeface="Arial MT"/>
              </a:rPr>
              <a:t>metal</a:t>
            </a:r>
            <a:r>
              <a:rPr dirty="0" sz="1250" spc="30">
                <a:latin typeface="Arial MT"/>
                <a:cs typeface="Arial MT"/>
              </a:rPr>
              <a:t> </a:t>
            </a:r>
            <a:r>
              <a:rPr dirty="0" sz="1250" spc="15">
                <a:latin typeface="Arial MT"/>
                <a:cs typeface="Arial MT"/>
              </a:rPr>
              <a:t>instalada</a:t>
            </a:r>
            <a:r>
              <a:rPr dirty="0" sz="1250" spc="20">
                <a:latin typeface="Arial MT"/>
                <a:cs typeface="Arial MT"/>
              </a:rPr>
              <a:t> para </a:t>
            </a:r>
            <a:r>
              <a:rPr dirty="0" sz="1250" spc="25">
                <a:latin typeface="Arial MT"/>
                <a:cs typeface="Arial MT"/>
              </a:rPr>
              <a:t> </a:t>
            </a:r>
            <a:r>
              <a:rPr dirty="0" sz="1250" spc="15">
                <a:latin typeface="Arial MT"/>
                <a:cs typeface="Arial MT"/>
              </a:rPr>
              <a:t>proporcionar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 spc="15">
                <a:latin typeface="Arial MT"/>
                <a:cs typeface="Arial MT"/>
              </a:rPr>
              <a:t>acceso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sin</a:t>
            </a:r>
            <a:r>
              <a:rPr dirty="0" sz="1250" spc="5">
                <a:latin typeface="Arial MT"/>
                <a:cs typeface="Arial MT"/>
              </a:rPr>
              <a:t> </a:t>
            </a:r>
            <a:r>
              <a:rPr dirty="0" sz="1250" spc="15">
                <a:latin typeface="Arial MT"/>
                <a:cs typeface="Arial MT"/>
              </a:rPr>
              <a:t>obstáculos</a:t>
            </a:r>
            <a:r>
              <a:rPr dirty="0" sz="1250" spc="20">
                <a:latin typeface="Arial MT"/>
                <a:cs typeface="Arial MT"/>
              </a:rPr>
              <a:t> </a:t>
            </a:r>
            <a:r>
              <a:rPr dirty="0" sz="1250" spc="25">
                <a:latin typeface="Arial MT"/>
                <a:cs typeface="Arial MT"/>
              </a:rPr>
              <a:t>al</a:t>
            </a:r>
            <a:r>
              <a:rPr dirty="0" sz="1250" spc="30">
                <a:latin typeface="Arial MT"/>
                <a:cs typeface="Arial MT"/>
              </a:rPr>
              <a:t> </a:t>
            </a:r>
            <a:r>
              <a:rPr dirty="0" sz="1250" spc="20">
                <a:latin typeface="Arial MT"/>
                <a:cs typeface="Arial MT"/>
              </a:rPr>
              <a:t>área</a:t>
            </a:r>
            <a:r>
              <a:rPr dirty="0" sz="1250" spc="25">
                <a:latin typeface="Arial MT"/>
                <a:cs typeface="Arial MT"/>
              </a:rPr>
              <a:t> </a:t>
            </a:r>
            <a:r>
              <a:rPr dirty="0" sz="1250" spc="50">
                <a:latin typeface="Arial MT"/>
                <a:cs typeface="Arial MT"/>
              </a:rPr>
              <a:t>de </a:t>
            </a:r>
            <a:r>
              <a:rPr dirty="0" sz="1250" spc="55">
                <a:latin typeface="Arial MT"/>
                <a:cs typeface="Arial MT"/>
              </a:rPr>
              <a:t> </a:t>
            </a:r>
            <a:r>
              <a:rPr dirty="0" sz="1250" spc="5">
                <a:latin typeface="Arial MT"/>
                <a:cs typeface="Arial MT"/>
              </a:rPr>
              <a:t>refugio</a:t>
            </a:r>
            <a:r>
              <a:rPr dirty="0" sz="1250" spc="13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en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el</a:t>
            </a:r>
            <a:r>
              <a:rPr dirty="0" sz="1250" spc="4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techo,</a:t>
            </a:r>
            <a:r>
              <a:rPr dirty="0" sz="1250" spc="28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fuente:</a:t>
            </a:r>
            <a:r>
              <a:rPr dirty="0" sz="1250" spc="27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(Fraser</a:t>
            </a:r>
            <a:r>
              <a:rPr dirty="0" sz="1250" spc="204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et</a:t>
            </a:r>
            <a:r>
              <a:rPr dirty="0" sz="1250" spc="50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al.,</a:t>
            </a:r>
            <a:r>
              <a:rPr dirty="0" sz="1250" spc="12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2012)</a:t>
            </a:r>
            <a:endParaRPr sz="125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" y="1704975"/>
            <a:ext cx="2943225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156781"/>
            <a:ext cx="506793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"/>
              <a:t>APLICACIÓN</a:t>
            </a:r>
            <a:r>
              <a:rPr dirty="0" spc="280"/>
              <a:t> </a:t>
            </a:r>
            <a:r>
              <a:rPr dirty="0" spc="-15"/>
              <a:t>DE</a:t>
            </a:r>
            <a:r>
              <a:rPr dirty="0" spc="120"/>
              <a:t> </a:t>
            </a:r>
            <a:r>
              <a:rPr dirty="0" spc="10"/>
              <a:t>LA</a:t>
            </a:r>
            <a:r>
              <a:rPr dirty="0" spc="60"/>
              <a:t> </a:t>
            </a:r>
            <a:r>
              <a:rPr dirty="0" spc="-5"/>
              <a:t>PROPUESTA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028700"/>
            <a:ext cx="3086100" cy="43434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029075" y="1028700"/>
            <a:ext cx="4171950" cy="4343400"/>
            <a:chOff x="4029075" y="1028700"/>
            <a:chExt cx="4171950" cy="4343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9075" y="1028700"/>
              <a:ext cx="4171950" cy="43434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43726" y="3662426"/>
              <a:ext cx="914400" cy="723900"/>
            </a:xfrm>
            <a:custGeom>
              <a:avLst/>
              <a:gdLst/>
              <a:ahLst/>
              <a:cxnLst/>
              <a:rect l="l" t="t" r="r" b="b"/>
              <a:pathLst>
                <a:path w="914400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793623" y="0"/>
                  </a:lnTo>
                  <a:lnTo>
                    <a:pt x="840622" y="9475"/>
                  </a:lnTo>
                  <a:lnTo>
                    <a:pt x="879014" y="35321"/>
                  </a:lnTo>
                  <a:lnTo>
                    <a:pt x="904904" y="73669"/>
                  </a:lnTo>
                  <a:lnTo>
                    <a:pt x="914400" y="120650"/>
                  </a:lnTo>
                  <a:lnTo>
                    <a:pt x="914400" y="603123"/>
                  </a:lnTo>
                  <a:lnTo>
                    <a:pt x="904904" y="650122"/>
                  </a:lnTo>
                  <a:lnTo>
                    <a:pt x="879014" y="688514"/>
                  </a:lnTo>
                  <a:lnTo>
                    <a:pt x="840622" y="714404"/>
                  </a:lnTo>
                  <a:lnTo>
                    <a:pt x="793623" y="723900"/>
                  </a:lnTo>
                  <a:lnTo>
                    <a:pt x="120650" y="723900"/>
                  </a:lnTo>
                  <a:lnTo>
                    <a:pt x="73669" y="714404"/>
                  </a:lnTo>
                  <a:lnTo>
                    <a:pt x="35321" y="688514"/>
                  </a:lnTo>
                  <a:lnTo>
                    <a:pt x="9475" y="650122"/>
                  </a:lnTo>
                  <a:lnTo>
                    <a:pt x="0" y="603123"/>
                  </a:lnTo>
                  <a:lnTo>
                    <a:pt x="0" y="12065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67957"/>
            <a:ext cx="288671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REQUERIMIENTOS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23850" y="758507"/>
            <a:ext cx="4324350" cy="5023485"/>
            <a:chOff x="323850" y="758507"/>
            <a:chExt cx="4324350" cy="50234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5515" y="758507"/>
              <a:ext cx="2620724" cy="23847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3850" y="2924174"/>
              <a:ext cx="4324350" cy="28575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4609" y="3410691"/>
            <a:ext cx="3561928" cy="11730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98160" y="2033587"/>
            <a:ext cx="3351529" cy="8820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125"/>
              </a:spcBef>
            </a:pPr>
            <a:r>
              <a:rPr dirty="0" sz="1400" spc="-45" b="1">
                <a:latin typeface="Arial"/>
                <a:cs typeface="Arial"/>
              </a:rPr>
              <a:t>N</a:t>
            </a:r>
            <a:r>
              <a:rPr dirty="0" sz="1400" spc="114" b="1">
                <a:latin typeface="Arial"/>
                <a:cs typeface="Arial"/>
              </a:rPr>
              <a:t>T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-45" b="1">
                <a:latin typeface="Arial"/>
                <a:cs typeface="Arial"/>
              </a:rPr>
              <a:t>N</a:t>
            </a:r>
            <a:r>
              <a:rPr dirty="0" sz="1400" spc="35" b="1">
                <a:latin typeface="Arial"/>
                <a:cs typeface="Arial"/>
              </a:rPr>
              <a:t>E</a:t>
            </a:r>
            <a:r>
              <a:rPr dirty="0" sz="1400" spc="15" b="1">
                <a:latin typeface="Arial"/>
                <a:cs typeface="Arial"/>
              </a:rPr>
              <a:t>N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45" b="1">
                <a:latin typeface="Arial"/>
                <a:cs typeface="Arial"/>
              </a:rPr>
              <a:t>224</a:t>
            </a:r>
            <a:r>
              <a:rPr dirty="0" sz="1400" spc="15" b="1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ts val="1650"/>
              </a:lnSpc>
              <a:spcBef>
                <a:spcPts val="130"/>
              </a:spcBef>
            </a:pPr>
            <a:r>
              <a:rPr dirty="0" sz="1400" spc="-40" b="1">
                <a:latin typeface="Arial"/>
                <a:cs typeface="Arial"/>
              </a:rPr>
              <a:t>A</a:t>
            </a:r>
            <a:r>
              <a:rPr dirty="0" sz="1400" spc="45" b="1">
                <a:latin typeface="Arial"/>
                <a:cs typeface="Arial"/>
              </a:rPr>
              <a:t>cces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40" b="1">
                <a:latin typeface="Arial"/>
                <a:cs typeface="Arial"/>
              </a:rPr>
              <a:t>b</a:t>
            </a:r>
            <a:r>
              <a:rPr dirty="0" sz="1400" spc="-20" b="1">
                <a:latin typeface="Arial"/>
                <a:cs typeface="Arial"/>
              </a:rPr>
              <a:t>ili</a:t>
            </a:r>
            <a:r>
              <a:rPr dirty="0" sz="1400" spc="40" b="1">
                <a:latin typeface="Arial"/>
                <a:cs typeface="Arial"/>
              </a:rPr>
              <a:t>d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15" b="1">
                <a:latin typeface="Arial"/>
                <a:cs typeface="Arial"/>
              </a:rPr>
              <a:t>d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40" b="1">
                <a:latin typeface="Arial"/>
                <a:cs typeface="Arial"/>
              </a:rPr>
              <a:t>d</a:t>
            </a:r>
            <a:r>
              <a:rPr dirty="0" sz="1400" spc="15" b="1">
                <a:latin typeface="Arial"/>
                <a:cs typeface="Arial"/>
              </a:rPr>
              <a:t>e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l</a:t>
            </a:r>
            <a:r>
              <a:rPr dirty="0" sz="1400" spc="45" b="1">
                <a:latin typeface="Arial"/>
                <a:cs typeface="Arial"/>
              </a:rPr>
              <a:t>a</a:t>
            </a:r>
            <a:r>
              <a:rPr dirty="0" sz="1400" spc="15" b="1">
                <a:latin typeface="Arial"/>
                <a:cs typeface="Arial"/>
              </a:rPr>
              <a:t>s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40" b="1">
                <a:latin typeface="Arial"/>
                <a:cs typeface="Arial"/>
              </a:rPr>
              <a:t>p</a:t>
            </a:r>
            <a:r>
              <a:rPr dirty="0" sz="1400" spc="45" b="1">
                <a:latin typeface="Arial"/>
                <a:cs typeface="Arial"/>
              </a:rPr>
              <a:t>e</a:t>
            </a:r>
            <a:r>
              <a:rPr dirty="0" sz="1400" spc="55" b="1">
                <a:latin typeface="Arial"/>
                <a:cs typeface="Arial"/>
              </a:rPr>
              <a:t>r</a:t>
            </a:r>
            <a:r>
              <a:rPr dirty="0" sz="1400" spc="45" b="1">
                <a:latin typeface="Arial"/>
                <a:cs typeface="Arial"/>
              </a:rPr>
              <a:t>s</a:t>
            </a:r>
            <a:r>
              <a:rPr dirty="0" sz="1400" spc="-30" b="1">
                <a:latin typeface="Arial"/>
                <a:cs typeface="Arial"/>
              </a:rPr>
              <a:t>o</a:t>
            </a:r>
            <a:r>
              <a:rPr dirty="0" sz="1400" spc="40" b="1">
                <a:latin typeface="Arial"/>
                <a:cs typeface="Arial"/>
              </a:rPr>
              <a:t>n</a:t>
            </a:r>
            <a:r>
              <a:rPr dirty="0" sz="1400" spc="-30" b="1">
                <a:latin typeface="Arial"/>
                <a:cs typeface="Arial"/>
              </a:rPr>
              <a:t>a</a:t>
            </a:r>
            <a:r>
              <a:rPr dirty="0" sz="1400" spc="15" b="1">
                <a:latin typeface="Arial"/>
                <a:cs typeface="Arial"/>
              </a:rPr>
              <a:t>s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45" b="1">
                <a:latin typeface="Arial"/>
                <a:cs typeface="Arial"/>
              </a:rPr>
              <a:t>a</a:t>
            </a:r>
            <a:r>
              <a:rPr dirty="0" sz="1400" spc="5" b="1">
                <a:latin typeface="Arial"/>
                <a:cs typeface="Arial"/>
              </a:rPr>
              <a:t>l</a:t>
            </a:r>
            <a:r>
              <a:rPr dirty="0" sz="1400" spc="-185" b="1">
                <a:latin typeface="Arial"/>
                <a:cs typeface="Arial"/>
              </a:rPr>
              <a:t> </a:t>
            </a:r>
            <a:r>
              <a:rPr dirty="0" sz="1400" spc="25" b="1">
                <a:latin typeface="Arial"/>
                <a:cs typeface="Arial"/>
              </a:rPr>
              <a:t>m</a:t>
            </a:r>
            <a:r>
              <a:rPr dirty="0" sz="1400" spc="45" b="1">
                <a:latin typeface="Arial"/>
                <a:cs typeface="Arial"/>
              </a:rPr>
              <a:t>e</a:t>
            </a:r>
            <a:r>
              <a:rPr dirty="0" sz="1400" spc="40" b="1">
                <a:latin typeface="Arial"/>
                <a:cs typeface="Arial"/>
              </a:rPr>
              <a:t>d</a:t>
            </a:r>
            <a:r>
              <a:rPr dirty="0" sz="1400" spc="-20" b="1">
                <a:latin typeface="Arial"/>
                <a:cs typeface="Arial"/>
              </a:rPr>
              <a:t>i</a:t>
            </a:r>
            <a:r>
              <a:rPr dirty="0" sz="1400" spc="10" b="1">
                <a:latin typeface="Arial"/>
                <a:cs typeface="Arial"/>
              </a:rPr>
              <a:t>o  </a:t>
            </a:r>
            <a:r>
              <a:rPr dirty="0" sz="1400" spc="5" b="1">
                <a:latin typeface="Arial"/>
                <a:cs typeface="Arial"/>
              </a:rPr>
              <a:t>físico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10" b="1">
                <a:latin typeface="Arial"/>
                <a:cs typeface="Arial"/>
              </a:rPr>
              <a:t>circulaciones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verticales.</a:t>
            </a:r>
            <a:endParaRPr sz="1400">
              <a:latin typeface="Arial"/>
              <a:cs typeface="Arial"/>
            </a:endParaRPr>
          </a:p>
          <a:p>
            <a:pPr algn="ctr" marL="16510">
              <a:lnSpc>
                <a:spcPts val="1605"/>
              </a:lnSpc>
            </a:pPr>
            <a:r>
              <a:rPr dirty="0" sz="1400" spc="25" b="1">
                <a:latin typeface="Arial"/>
                <a:cs typeface="Arial"/>
              </a:rPr>
              <a:t>Escaleras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67957"/>
            <a:ext cx="302450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0"/>
              <a:t>CARACTERÍSTICAS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105" y="903347"/>
            <a:ext cx="7643495" cy="67373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400" spc="15" b="1">
                <a:latin typeface="Arial"/>
                <a:cs typeface="Arial"/>
              </a:rPr>
              <a:t>Escaleras:</a:t>
            </a:r>
            <a:r>
              <a:rPr dirty="0" sz="1400" spc="-170" b="1">
                <a:latin typeface="Arial"/>
                <a:cs typeface="Arial"/>
              </a:rPr>
              <a:t> </a:t>
            </a:r>
            <a:r>
              <a:rPr dirty="0" sz="1400" spc="-15">
                <a:latin typeface="Arial MT"/>
                <a:cs typeface="Arial MT"/>
              </a:rPr>
              <a:t>Huellas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contrahuellas</a:t>
            </a:r>
            <a:r>
              <a:rPr dirty="0" sz="1400" spc="420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deben</a:t>
            </a:r>
            <a:r>
              <a:rPr dirty="0" sz="1400" spc="-204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ser</a:t>
            </a:r>
            <a:r>
              <a:rPr dirty="0" sz="1400" spc="-105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uniformes,</a:t>
            </a:r>
            <a:r>
              <a:rPr dirty="0" sz="1400" spc="-18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antideslizantes,</a:t>
            </a:r>
            <a:r>
              <a:rPr dirty="0" sz="1400" spc="-10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sin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5">
                <a:latin typeface="Arial MT"/>
                <a:cs typeface="Arial MT"/>
              </a:rPr>
              <a:t>irregularidades.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400" spc="15" b="1">
                <a:latin typeface="Arial"/>
                <a:cs typeface="Arial"/>
              </a:rPr>
              <a:t>Pasamanos: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5">
                <a:latin typeface="Arial MT"/>
                <a:cs typeface="Arial MT"/>
              </a:rPr>
              <a:t>NTE</a:t>
            </a:r>
            <a:r>
              <a:rPr dirty="0" sz="1400" spc="-145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INEN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2244,</a:t>
            </a:r>
            <a:r>
              <a:rPr dirty="0" sz="1400" spc="-18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en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ambos</a:t>
            </a:r>
            <a:r>
              <a:rPr dirty="0" sz="1400" spc="-130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lados,</a:t>
            </a:r>
            <a:r>
              <a:rPr dirty="0" sz="1400" spc="-185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colocados</a:t>
            </a:r>
            <a:r>
              <a:rPr dirty="0" sz="1400" spc="-204">
                <a:latin typeface="Arial MT"/>
                <a:cs typeface="Arial MT"/>
              </a:rPr>
              <a:t> </a:t>
            </a:r>
            <a:r>
              <a:rPr dirty="0" sz="1400" spc="15">
                <a:latin typeface="Arial MT"/>
                <a:cs typeface="Arial MT"/>
              </a:rPr>
              <a:t>a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-15">
                <a:latin typeface="Arial MT"/>
                <a:cs typeface="Arial MT"/>
              </a:rPr>
              <a:t>una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altura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entre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850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mm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10">
                <a:latin typeface="Arial MT"/>
                <a:cs typeface="Arial MT"/>
              </a:rPr>
              <a:t>y</a:t>
            </a:r>
            <a:r>
              <a:rPr dirty="0" sz="1400" spc="-55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950</a:t>
            </a:r>
            <a:r>
              <a:rPr dirty="0" sz="1400" spc="-135">
                <a:latin typeface="Arial MT"/>
                <a:cs typeface="Arial MT"/>
              </a:rPr>
              <a:t> </a:t>
            </a:r>
            <a:r>
              <a:rPr dirty="0" sz="1400" spc="20">
                <a:latin typeface="Arial MT"/>
                <a:cs typeface="Arial MT"/>
              </a:rPr>
              <a:t>mm.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8559" y="1970564"/>
            <a:ext cx="6235211" cy="37550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46685"/>
            <a:ext cx="116713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30"/>
              <a:t>M</a:t>
            </a:r>
            <a:r>
              <a:rPr dirty="0" spc="-45"/>
              <a:t>AN</a:t>
            </a:r>
            <a:r>
              <a:rPr dirty="0" spc="70"/>
              <a:t>T</a:t>
            </a:r>
            <a:r>
              <a:rPr dirty="0" spc="20"/>
              <a:t>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1190625"/>
            <a:ext cx="3600450" cy="38957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8327" y="5370195"/>
            <a:ext cx="3002915" cy="67183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ctr" marL="12065" marR="5080">
              <a:lnSpc>
                <a:spcPct val="100600"/>
              </a:lnSpc>
              <a:spcBef>
                <a:spcPts val="115"/>
              </a:spcBef>
            </a:pPr>
            <a:r>
              <a:rPr dirty="0" sz="1400" spc="40">
                <a:latin typeface="Arial MT"/>
                <a:cs typeface="Arial MT"/>
              </a:rPr>
              <a:t>F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:</a:t>
            </a:r>
            <a:r>
              <a:rPr dirty="0" sz="1400" spc="-105">
                <a:latin typeface="Arial MT"/>
                <a:cs typeface="Arial MT"/>
              </a:rPr>
              <a:t> </a:t>
            </a:r>
            <a:r>
              <a:rPr dirty="0" sz="1400" spc="30">
                <a:latin typeface="Arial MT"/>
                <a:cs typeface="Arial MT"/>
              </a:rPr>
              <a:t>C</a:t>
            </a:r>
            <a:r>
              <a:rPr dirty="0" sz="1400" spc="40">
                <a:latin typeface="Arial MT"/>
                <a:cs typeface="Arial MT"/>
              </a:rPr>
              <a:t>oope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-30">
                <a:latin typeface="Arial MT"/>
                <a:cs typeface="Arial MT"/>
              </a:rPr>
              <a:t>z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60">
                <a:latin typeface="Arial MT"/>
                <a:cs typeface="Arial MT"/>
              </a:rPr>
              <a:t>I</a:t>
            </a:r>
            <a:r>
              <a:rPr dirty="0" sz="1400" spc="-30">
                <a:latin typeface="Arial MT"/>
                <a:cs typeface="Arial MT"/>
              </a:rPr>
              <a:t>n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30">
                <a:latin typeface="Arial MT"/>
                <a:cs typeface="Arial MT"/>
              </a:rPr>
              <a:t>na</a:t>
            </a:r>
            <a:r>
              <a:rPr dirty="0" sz="1400" spc="-30">
                <a:latin typeface="Arial MT"/>
                <a:cs typeface="Arial MT"/>
              </a:rPr>
              <a:t>z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40">
                <a:latin typeface="Arial MT"/>
                <a:cs typeface="Arial MT"/>
              </a:rPr>
              <a:t>o</a:t>
            </a:r>
            <a:r>
              <a:rPr dirty="0" sz="1400" spc="-30">
                <a:latin typeface="Arial MT"/>
                <a:cs typeface="Arial MT"/>
              </a:rPr>
              <a:t>na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25">
                <a:latin typeface="Arial MT"/>
                <a:cs typeface="Arial MT"/>
              </a:rPr>
              <a:t>e</a:t>
            </a:r>
            <a:r>
              <a:rPr dirty="0" sz="1400" spc="5">
                <a:latin typeface="Arial MT"/>
                <a:cs typeface="Arial MT"/>
              </a:rPr>
              <a:t>,  </a:t>
            </a:r>
            <a:r>
              <a:rPr dirty="0" sz="1400" spc="55">
                <a:latin typeface="Arial MT"/>
                <a:cs typeface="Arial MT"/>
              </a:rPr>
              <a:t>I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45">
                <a:latin typeface="Arial MT"/>
                <a:cs typeface="Arial MT"/>
              </a:rPr>
              <a:t>s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15">
                <a:latin typeface="Arial MT"/>
                <a:cs typeface="Arial MT"/>
              </a:rPr>
              <a:t>i</a:t>
            </a:r>
            <a:r>
              <a:rPr dirty="0" sz="1400" spc="-20">
                <a:latin typeface="Arial MT"/>
                <a:cs typeface="Arial MT"/>
              </a:rPr>
              <a:t>t</a:t>
            </a:r>
            <a:r>
              <a:rPr dirty="0" sz="1400" spc="-35">
                <a:latin typeface="Arial MT"/>
                <a:cs typeface="Arial MT"/>
              </a:rPr>
              <a:t>u</a:t>
            </a:r>
            <a:r>
              <a:rPr dirty="0" sz="1400" spc="5">
                <a:latin typeface="Arial MT"/>
                <a:cs typeface="Arial MT"/>
              </a:rPr>
              <a:t>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d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 spc="35">
                <a:latin typeface="Arial MT"/>
                <a:cs typeface="Arial MT"/>
              </a:rPr>
              <a:t>R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30">
                <a:latin typeface="Arial MT"/>
                <a:cs typeface="Arial MT"/>
              </a:rPr>
              <a:t>h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45">
                <a:latin typeface="Arial MT"/>
                <a:cs typeface="Arial MT"/>
              </a:rPr>
              <a:t>c</a:t>
            </a:r>
            <a:r>
              <a:rPr dirty="0" sz="1400" spc="-30">
                <a:latin typeface="Arial MT"/>
                <a:cs typeface="Arial MT"/>
              </a:rPr>
              <a:t>h</a:t>
            </a:r>
            <a:r>
              <a:rPr dirty="0" sz="1400" spc="10">
                <a:latin typeface="Arial MT"/>
                <a:cs typeface="Arial MT"/>
              </a:rPr>
              <a:t>e</a:t>
            </a:r>
            <a:r>
              <a:rPr dirty="0" sz="1400" spc="-140">
                <a:latin typeface="Arial MT"/>
                <a:cs typeface="Arial MT"/>
              </a:rPr>
              <a:t> </a:t>
            </a:r>
            <a:r>
              <a:rPr dirty="0" sz="1400" spc="40">
                <a:latin typeface="Arial MT"/>
                <a:cs typeface="Arial MT"/>
              </a:rPr>
              <a:t>po</a:t>
            </a:r>
            <a:r>
              <a:rPr dirty="0" sz="1400" spc="-30">
                <a:latin typeface="Arial MT"/>
                <a:cs typeface="Arial MT"/>
              </a:rPr>
              <a:t>u</a:t>
            </a:r>
            <a:r>
              <a:rPr dirty="0" sz="1400" spc="-20">
                <a:latin typeface="Arial MT"/>
                <a:cs typeface="Arial MT"/>
              </a:rPr>
              <a:t>r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5">
                <a:latin typeface="Arial MT"/>
                <a:cs typeface="Arial MT"/>
              </a:rPr>
              <a:t>e  </a:t>
            </a:r>
            <a:r>
              <a:rPr dirty="0" sz="1400" spc="40">
                <a:latin typeface="Arial MT"/>
                <a:cs typeface="Arial MT"/>
              </a:rPr>
              <a:t>dé</a:t>
            </a:r>
            <a:r>
              <a:rPr dirty="0" sz="1400" spc="-30">
                <a:latin typeface="Arial MT"/>
                <a:cs typeface="Arial MT"/>
              </a:rPr>
              <a:t>v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15">
                <a:latin typeface="Arial MT"/>
                <a:cs typeface="Arial MT"/>
              </a:rPr>
              <a:t>l</a:t>
            </a:r>
            <a:r>
              <a:rPr dirty="0" sz="1400" spc="40">
                <a:latin typeface="Arial MT"/>
                <a:cs typeface="Arial MT"/>
              </a:rPr>
              <a:t>op</a:t>
            </a:r>
            <a:r>
              <a:rPr dirty="0" sz="1400" spc="-35">
                <a:latin typeface="Arial MT"/>
                <a:cs typeface="Arial MT"/>
              </a:rPr>
              <a:t>p</a:t>
            </a:r>
            <a:r>
              <a:rPr dirty="0" sz="1400" spc="40">
                <a:latin typeface="Arial MT"/>
                <a:cs typeface="Arial MT"/>
              </a:rPr>
              <a:t>e</a:t>
            </a:r>
            <a:r>
              <a:rPr dirty="0" sz="1400" spc="-35">
                <a:latin typeface="Arial MT"/>
                <a:cs typeface="Arial MT"/>
              </a:rPr>
              <a:t>n</a:t>
            </a:r>
            <a:r>
              <a:rPr dirty="0" sz="1400" spc="30">
                <a:latin typeface="Arial MT"/>
                <a:cs typeface="Arial MT"/>
              </a:rPr>
              <a:t>m</a:t>
            </a:r>
            <a:r>
              <a:rPr dirty="0" sz="1400" spc="-35">
                <a:latin typeface="Arial MT"/>
                <a:cs typeface="Arial MT"/>
              </a:rPr>
              <a:t>en</a:t>
            </a:r>
            <a:r>
              <a:rPr dirty="0" sz="1400" spc="-15">
                <a:latin typeface="Arial MT"/>
                <a:cs typeface="Arial MT"/>
              </a:rPr>
              <a:t>t</a:t>
            </a:r>
            <a:r>
              <a:rPr dirty="0" sz="1400" spc="5">
                <a:latin typeface="Arial MT"/>
                <a:cs typeface="Arial MT"/>
              </a:rPr>
              <a:t>,</a:t>
            </a:r>
            <a:r>
              <a:rPr dirty="0" sz="1400" spc="-190">
                <a:latin typeface="Arial MT"/>
                <a:cs typeface="Arial MT"/>
              </a:rPr>
              <a:t> </a:t>
            </a:r>
            <a:r>
              <a:rPr dirty="0" sz="1400" spc="25">
                <a:latin typeface="Arial MT"/>
                <a:cs typeface="Arial MT"/>
              </a:rPr>
              <a:t>O</a:t>
            </a:r>
            <a:r>
              <a:rPr dirty="0" sz="1400" spc="-30">
                <a:latin typeface="Arial MT"/>
                <a:cs typeface="Arial MT"/>
              </a:rPr>
              <a:t>x</a:t>
            </a:r>
            <a:r>
              <a:rPr dirty="0" sz="1400" spc="55">
                <a:latin typeface="Arial MT"/>
                <a:cs typeface="Arial MT"/>
              </a:rPr>
              <a:t>f</a:t>
            </a:r>
            <a:r>
              <a:rPr dirty="0" sz="1400" spc="-35">
                <a:latin typeface="Arial MT"/>
                <a:cs typeface="Arial MT"/>
              </a:rPr>
              <a:t>a</a:t>
            </a:r>
            <a:r>
              <a:rPr dirty="0" sz="1400" spc="20">
                <a:latin typeface="Arial MT"/>
                <a:cs typeface="Arial MT"/>
              </a:rPr>
              <a:t>m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7175" y="1190625"/>
            <a:ext cx="4829175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67957"/>
            <a:ext cx="505841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20"/>
              <a:t>ESTRUCTURA</a:t>
            </a:r>
            <a:r>
              <a:rPr dirty="0" spc="55"/>
              <a:t> </a:t>
            </a:r>
            <a:r>
              <a:rPr dirty="0" spc="-15"/>
              <a:t>DE</a:t>
            </a:r>
            <a:r>
              <a:rPr dirty="0" spc="110"/>
              <a:t> </a:t>
            </a:r>
            <a:r>
              <a:rPr dirty="0" spc="10"/>
              <a:t>LA</a:t>
            </a:r>
            <a:r>
              <a:rPr dirty="0" spc="-15"/>
              <a:t> </a:t>
            </a:r>
            <a:r>
              <a:rPr dirty="0" spc="10"/>
              <a:t>ESCALERA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8025" y="1343025"/>
            <a:ext cx="2619375" cy="18002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175" y="1343025"/>
            <a:ext cx="2609850" cy="1800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4700" y="3581400"/>
            <a:ext cx="2552700" cy="1762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3850" y="3581400"/>
            <a:ext cx="2619375" cy="18002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421254" y="856678"/>
            <a:ext cx="12738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25" b="1">
                <a:latin typeface="Arial"/>
                <a:cs typeface="Arial"/>
              </a:rPr>
              <a:t>A</a:t>
            </a:r>
            <a:r>
              <a:rPr dirty="0" sz="2000" spc="15" b="1">
                <a:latin typeface="Arial"/>
                <a:cs typeface="Arial"/>
              </a:rPr>
              <a:t>ce</a:t>
            </a:r>
            <a:r>
              <a:rPr dirty="0" sz="2000" spc="40" b="1">
                <a:latin typeface="Arial"/>
                <a:cs typeface="Arial"/>
              </a:rPr>
              <a:t>r</a:t>
            </a:r>
            <a:r>
              <a:rPr dirty="0" sz="2000" spc="15" b="1">
                <a:latin typeface="Arial"/>
                <a:cs typeface="Arial"/>
              </a:rPr>
              <a:t>o</a:t>
            </a:r>
            <a:r>
              <a:rPr dirty="0" sz="2000" spc="-150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</a:t>
            </a:r>
            <a:r>
              <a:rPr dirty="0" sz="2000" spc="15" b="1">
                <a:latin typeface="Arial"/>
                <a:cs typeface="Arial"/>
              </a:rPr>
              <a:t>36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0704" y="3171253"/>
            <a:ext cx="2277110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45" b="1">
                <a:latin typeface="Arial"/>
                <a:cs typeface="Arial"/>
              </a:rPr>
              <a:t>H</a:t>
            </a:r>
            <a:r>
              <a:rPr dirty="0" sz="2000" spc="45" b="1">
                <a:latin typeface="Arial"/>
                <a:cs typeface="Arial"/>
              </a:rPr>
              <a:t>o</a:t>
            </a:r>
            <a:r>
              <a:rPr dirty="0" sz="2000" spc="40" b="1">
                <a:latin typeface="Arial"/>
                <a:cs typeface="Arial"/>
              </a:rPr>
              <a:t>r</a:t>
            </a:r>
            <a:r>
              <a:rPr dirty="0" sz="2000" spc="90" b="1">
                <a:latin typeface="Arial"/>
                <a:cs typeface="Arial"/>
              </a:rPr>
              <a:t>m</a:t>
            </a:r>
            <a:r>
              <a:rPr dirty="0" sz="2000" spc="-35" b="1">
                <a:latin typeface="Arial"/>
                <a:cs typeface="Arial"/>
              </a:rPr>
              <a:t>i</a:t>
            </a:r>
            <a:r>
              <a:rPr dirty="0" sz="2000" spc="-25" b="1">
                <a:latin typeface="Arial"/>
                <a:cs typeface="Arial"/>
              </a:rPr>
              <a:t>g</a:t>
            </a:r>
            <a:r>
              <a:rPr dirty="0" sz="2000" spc="45" b="1">
                <a:latin typeface="Arial"/>
                <a:cs typeface="Arial"/>
              </a:rPr>
              <a:t>ó</a:t>
            </a:r>
            <a:r>
              <a:rPr dirty="0" sz="2000" spc="15" b="1">
                <a:latin typeface="Arial"/>
                <a:cs typeface="Arial"/>
              </a:rPr>
              <a:t>n</a:t>
            </a:r>
            <a:r>
              <a:rPr dirty="0" sz="2000" spc="-29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A</a:t>
            </a:r>
            <a:r>
              <a:rPr dirty="0" sz="2000" spc="40" b="1">
                <a:latin typeface="Arial"/>
                <a:cs typeface="Arial"/>
              </a:rPr>
              <a:t>r</a:t>
            </a:r>
            <a:r>
              <a:rPr dirty="0" sz="2000" spc="165" b="1">
                <a:latin typeface="Arial"/>
                <a:cs typeface="Arial"/>
              </a:rPr>
              <a:t>m</a:t>
            </a:r>
            <a:r>
              <a:rPr dirty="0" sz="2000" spc="15" b="1">
                <a:latin typeface="Arial"/>
                <a:cs typeface="Arial"/>
              </a:rPr>
              <a:t>a</a:t>
            </a:r>
            <a:r>
              <a:rPr dirty="0" sz="2000" spc="-30" b="1">
                <a:latin typeface="Arial"/>
                <a:cs typeface="Arial"/>
              </a:rPr>
              <a:t>d</a:t>
            </a:r>
            <a:r>
              <a:rPr dirty="0" sz="2000" spc="15" b="1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086475" y="1989086"/>
          <a:ext cx="2943225" cy="1475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080"/>
                <a:gridCol w="1541145"/>
              </a:tblGrid>
              <a:tr h="284861">
                <a:tc gridSpan="2">
                  <a:txBody>
                    <a:bodyPr/>
                    <a:lstStyle/>
                    <a:p>
                      <a:pPr marL="8572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Dimensiones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861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-20" b="1">
                          <a:latin typeface="Arial"/>
                          <a:cs typeface="Arial"/>
                        </a:rPr>
                        <a:t>Huella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20">
                          <a:latin typeface="Arial MT"/>
                          <a:cs typeface="Arial MT"/>
                        </a:rPr>
                        <a:t>0.30</a:t>
                      </a:r>
                      <a:r>
                        <a:rPr dirty="0" sz="1550" spc="-7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20">
                          <a:latin typeface="Arial MT"/>
                          <a:cs typeface="Arial MT"/>
                        </a:rPr>
                        <a:t>m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6350">
                    <a:solidFill>
                      <a:srgbClr val="E7F3F4"/>
                    </a:solidFill>
                  </a:tcPr>
                </a:tc>
              </a:tr>
              <a:tr h="284860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5" b="1">
                          <a:latin typeface="Arial"/>
                          <a:cs typeface="Arial"/>
                        </a:rPr>
                        <a:t>Contrahuella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550" spc="20">
                          <a:latin typeface="Arial MT"/>
                          <a:cs typeface="Arial MT"/>
                        </a:rPr>
                        <a:t>0.18</a:t>
                      </a:r>
                      <a:r>
                        <a:rPr dirty="0" sz="155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20">
                          <a:latin typeface="Arial MT"/>
                          <a:cs typeface="Arial MT"/>
                        </a:rPr>
                        <a:t>m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6985">
                    <a:solidFill>
                      <a:srgbClr val="F3F8F9"/>
                    </a:solidFill>
                  </a:tcPr>
                </a:tc>
              </a:tr>
              <a:tr h="284848"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550" spc="10" b="1">
                          <a:latin typeface="Arial"/>
                          <a:cs typeface="Arial"/>
                        </a:rPr>
                        <a:t>Peldaño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25400"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550" spc="20">
                          <a:latin typeface="Arial MT"/>
                          <a:cs typeface="Arial MT"/>
                        </a:rPr>
                        <a:t>L=1.30</a:t>
                      </a:r>
                      <a:r>
                        <a:rPr dirty="0" sz="155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20">
                          <a:latin typeface="Arial MT"/>
                          <a:cs typeface="Arial MT"/>
                        </a:rPr>
                        <a:t>m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25400">
                    <a:solidFill>
                      <a:srgbClr val="E7F3F4"/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550" spc="25" b="1">
                          <a:latin typeface="Arial"/>
                          <a:cs typeface="Arial"/>
                        </a:rPr>
                        <a:t>Descanso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550" spc="20">
                          <a:latin typeface="Arial MT"/>
                          <a:cs typeface="Arial MT"/>
                        </a:rPr>
                        <a:t>a=1.30</a:t>
                      </a:r>
                      <a:r>
                        <a:rPr dirty="0" sz="155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50" spc="20">
                          <a:latin typeface="Arial MT"/>
                          <a:cs typeface="Arial MT"/>
                        </a:rPr>
                        <a:t>m</a:t>
                      </a:r>
                      <a:endParaRPr sz="1550">
                        <a:latin typeface="Arial MT"/>
                        <a:cs typeface="Arial MT"/>
                      </a:endParaRPr>
                    </a:p>
                  </a:txBody>
                  <a:tcPr marL="0" marR="0" marB="0" marT="51435">
                    <a:solidFill>
                      <a:srgbClr val="F3F8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09925"/>
            <a:ext cx="9105900" cy="3648075"/>
            <a:chOff x="0" y="3209925"/>
            <a:chExt cx="9105900" cy="36480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2824" y="3399821"/>
              <a:ext cx="2133600" cy="26676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48125" y="3214687"/>
              <a:ext cx="2143125" cy="2857500"/>
            </a:xfrm>
            <a:custGeom>
              <a:avLst/>
              <a:gdLst/>
              <a:ahLst/>
              <a:cxnLst/>
              <a:rect l="l" t="t" r="r" b="b"/>
              <a:pathLst>
                <a:path w="2143125" h="2857500">
                  <a:moveTo>
                    <a:pt x="0" y="2857500"/>
                  </a:moveTo>
                  <a:lnTo>
                    <a:pt x="2143125" y="2857500"/>
                  </a:lnTo>
                  <a:lnTo>
                    <a:pt x="2143125" y="0"/>
                  </a:lnTo>
                  <a:lnTo>
                    <a:pt x="0" y="0"/>
                  </a:lnTo>
                  <a:lnTo>
                    <a:pt x="0" y="28575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6567" y="3341806"/>
              <a:ext cx="2095695" cy="13855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174" y="5953125"/>
              <a:ext cx="2371725" cy="7143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0517" y="167957"/>
            <a:ext cx="744410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DISEÑO</a:t>
            </a:r>
            <a:r>
              <a:rPr dirty="0" spc="245"/>
              <a:t> </a:t>
            </a:r>
            <a:r>
              <a:rPr dirty="0" spc="-15"/>
              <a:t>DE</a:t>
            </a:r>
            <a:r>
              <a:rPr dirty="0" spc="75"/>
              <a:t> </a:t>
            </a:r>
            <a:r>
              <a:rPr dirty="0" spc="-5"/>
              <a:t>LOS</a:t>
            </a:r>
            <a:r>
              <a:rPr dirty="0" spc="145"/>
              <a:t> </a:t>
            </a:r>
            <a:r>
              <a:rPr dirty="0" spc="20"/>
              <a:t>ELEMENTOS</a:t>
            </a:r>
            <a:r>
              <a:rPr dirty="0" spc="140"/>
              <a:t> </a:t>
            </a:r>
            <a:r>
              <a:rPr dirty="0" spc="10"/>
              <a:t>ESTRUCTURALES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69589" y="635190"/>
            <a:ext cx="4844415" cy="224790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700" spc="40" b="1">
                <a:latin typeface="Arial"/>
                <a:cs typeface="Arial"/>
              </a:rPr>
              <a:t>C</a:t>
            </a:r>
            <a:r>
              <a:rPr dirty="0" sz="1700" spc="5" b="1">
                <a:latin typeface="Arial"/>
                <a:cs typeface="Arial"/>
              </a:rPr>
              <a:t>o</a:t>
            </a:r>
            <a:r>
              <a:rPr dirty="0" sz="1700" spc="-90" b="1">
                <a:latin typeface="Arial"/>
                <a:cs typeface="Arial"/>
              </a:rPr>
              <a:t>m</a:t>
            </a:r>
            <a:r>
              <a:rPr dirty="0" sz="1700" spc="5" b="1">
                <a:latin typeface="Arial"/>
                <a:cs typeface="Arial"/>
              </a:rPr>
              <a:t>b</a:t>
            </a:r>
            <a:r>
              <a:rPr dirty="0" sz="1700" spc="45" b="1">
                <a:latin typeface="Arial"/>
                <a:cs typeface="Arial"/>
              </a:rPr>
              <a:t>i</a:t>
            </a:r>
            <a:r>
              <a:rPr dirty="0" sz="1700" spc="80" b="1">
                <a:latin typeface="Arial"/>
                <a:cs typeface="Arial"/>
              </a:rPr>
              <a:t>n</a:t>
            </a:r>
            <a:r>
              <a:rPr dirty="0" sz="1700" spc="25" b="1">
                <a:latin typeface="Arial"/>
                <a:cs typeface="Arial"/>
              </a:rPr>
              <a:t>ac</a:t>
            </a:r>
            <a:r>
              <a:rPr dirty="0" sz="1700" spc="45" b="1">
                <a:latin typeface="Arial"/>
                <a:cs typeface="Arial"/>
              </a:rPr>
              <a:t>i</a:t>
            </a:r>
            <a:r>
              <a:rPr dirty="0" sz="1700" spc="5" b="1">
                <a:latin typeface="Arial"/>
                <a:cs typeface="Arial"/>
              </a:rPr>
              <a:t>on</a:t>
            </a:r>
            <a:r>
              <a:rPr dirty="0" sz="1700" spc="-50" b="1">
                <a:latin typeface="Arial"/>
                <a:cs typeface="Arial"/>
              </a:rPr>
              <a:t>e</a:t>
            </a:r>
            <a:r>
              <a:rPr dirty="0" sz="1700" spc="15" b="1">
                <a:latin typeface="Arial"/>
                <a:cs typeface="Arial"/>
              </a:rPr>
              <a:t>s</a:t>
            </a:r>
            <a:r>
              <a:rPr dirty="0" sz="1700" spc="-160" b="1">
                <a:latin typeface="Arial"/>
                <a:cs typeface="Arial"/>
              </a:rPr>
              <a:t> </a:t>
            </a:r>
            <a:r>
              <a:rPr dirty="0" sz="1700" spc="5" b="1">
                <a:latin typeface="Arial"/>
                <a:cs typeface="Arial"/>
              </a:rPr>
              <a:t>d</a:t>
            </a:r>
            <a:r>
              <a:rPr dirty="0" sz="1700" spc="15" b="1">
                <a:latin typeface="Arial"/>
                <a:cs typeface="Arial"/>
              </a:rPr>
              <a:t>e</a:t>
            </a:r>
            <a:r>
              <a:rPr dirty="0" sz="1700" spc="-90" b="1">
                <a:latin typeface="Arial"/>
                <a:cs typeface="Arial"/>
              </a:rPr>
              <a:t> </a:t>
            </a:r>
            <a:r>
              <a:rPr dirty="0" sz="1700" spc="25" b="1">
                <a:latin typeface="Arial"/>
                <a:cs typeface="Arial"/>
              </a:rPr>
              <a:t>ca</a:t>
            </a:r>
            <a:r>
              <a:rPr dirty="0" sz="1700" spc="10" b="1">
                <a:latin typeface="Arial"/>
                <a:cs typeface="Arial"/>
              </a:rPr>
              <a:t>rg</a:t>
            </a:r>
            <a:r>
              <a:rPr dirty="0" sz="1700" spc="25" b="1">
                <a:latin typeface="Arial"/>
                <a:cs typeface="Arial"/>
              </a:rPr>
              <a:t>a</a:t>
            </a:r>
            <a:r>
              <a:rPr dirty="0" sz="1700" spc="5" b="1"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spcBef>
                <a:spcPts val="13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10">
                <a:latin typeface="Arial MT"/>
                <a:cs typeface="Arial MT"/>
              </a:rPr>
              <a:t>1.4D</a:t>
            </a:r>
            <a:endParaRPr sz="17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14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10">
                <a:latin typeface="Arial MT"/>
                <a:cs typeface="Arial MT"/>
              </a:rPr>
              <a:t>1.2D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1.6L</a:t>
            </a:r>
            <a:r>
              <a:rPr dirty="0" sz="1700" spc="-8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-6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0.5max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(Lr</a:t>
            </a:r>
            <a:r>
              <a:rPr dirty="0" sz="1700" spc="-7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or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S or</a:t>
            </a:r>
            <a:r>
              <a:rPr dirty="0" sz="1700" spc="-75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R)</a:t>
            </a:r>
            <a:endParaRPr sz="17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14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10">
                <a:latin typeface="Arial MT"/>
                <a:cs typeface="Arial MT"/>
              </a:rPr>
              <a:t>1.2D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1.6max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(Lr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or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S</a:t>
            </a:r>
            <a:r>
              <a:rPr dirty="0" sz="1700" spc="2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or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R)</a:t>
            </a:r>
            <a:r>
              <a:rPr dirty="0" sz="1700" spc="-7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max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(L</a:t>
            </a:r>
            <a:r>
              <a:rPr dirty="0" sz="1700" spc="-8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or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0.5W)</a:t>
            </a:r>
            <a:endParaRPr sz="17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13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10">
                <a:latin typeface="Arial MT"/>
                <a:cs typeface="Arial MT"/>
              </a:rPr>
              <a:t>1.2D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10">
                <a:latin typeface="Arial MT"/>
                <a:cs typeface="Arial MT"/>
              </a:rPr>
              <a:t> 1.0W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L</a:t>
            </a:r>
            <a:r>
              <a:rPr dirty="0" sz="1700" spc="-9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-6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0.5max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(Lr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or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S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or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R)</a:t>
            </a:r>
            <a:endParaRPr sz="17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140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5">
                <a:latin typeface="Arial MT"/>
                <a:cs typeface="Arial MT"/>
              </a:rPr>
              <a:t>1.2D+1.0E+L+0.2S</a:t>
            </a:r>
            <a:endParaRPr sz="17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13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10">
                <a:latin typeface="Arial MT"/>
                <a:cs typeface="Arial MT"/>
              </a:rPr>
              <a:t>0.9D</a:t>
            </a:r>
            <a:r>
              <a:rPr dirty="0" sz="1700" spc="-10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+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1.0W</a:t>
            </a:r>
            <a:endParaRPr sz="1700">
              <a:latin typeface="Arial MT"/>
              <a:cs typeface="Arial MT"/>
            </a:endParaRPr>
          </a:p>
          <a:p>
            <a:pPr marL="298450" indent="-286385">
              <a:lnSpc>
                <a:spcPct val="100000"/>
              </a:lnSpc>
              <a:spcBef>
                <a:spcPts val="215"/>
              </a:spcBef>
              <a:buChar char="•"/>
              <a:tabLst>
                <a:tab pos="298450" algn="l"/>
                <a:tab pos="299085" algn="l"/>
              </a:tabLst>
            </a:pPr>
            <a:r>
              <a:rPr dirty="0" sz="1700" spc="10">
                <a:latin typeface="Arial MT"/>
                <a:cs typeface="Arial MT"/>
              </a:rPr>
              <a:t>0.9D</a:t>
            </a:r>
            <a:r>
              <a:rPr dirty="0" sz="1700" spc="-10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+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1.0E</a:t>
            </a:r>
            <a:endParaRPr sz="17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2925" y="857250"/>
            <a:ext cx="2257425" cy="31908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5" y="167957"/>
            <a:ext cx="155003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65"/>
              <a:t>P</a:t>
            </a:r>
            <a:r>
              <a:rPr dirty="0" spc="15"/>
              <a:t>E</a:t>
            </a:r>
            <a:r>
              <a:rPr dirty="0" spc="20"/>
              <a:t>R</a:t>
            </a:r>
            <a:r>
              <a:rPr dirty="0"/>
              <a:t>F</a:t>
            </a:r>
            <a:r>
              <a:rPr dirty="0" spc="-10"/>
              <a:t>I</a:t>
            </a:r>
            <a:r>
              <a:rPr dirty="0"/>
              <a:t>L</a:t>
            </a:r>
            <a:r>
              <a:rPr dirty="0" spc="15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5" y="648398"/>
            <a:ext cx="124142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5" b="1">
                <a:latin typeface="Arial"/>
                <a:cs typeface="Arial"/>
              </a:rPr>
              <a:t>P</a:t>
            </a:r>
            <a:r>
              <a:rPr dirty="0" sz="1700" spc="25" b="1">
                <a:latin typeface="Arial"/>
                <a:cs typeface="Arial"/>
              </a:rPr>
              <a:t>asa</a:t>
            </a:r>
            <a:r>
              <a:rPr dirty="0" sz="1700" spc="-95" b="1">
                <a:latin typeface="Arial"/>
                <a:cs typeface="Arial"/>
              </a:rPr>
              <a:t>m</a:t>
            </a:r>
            <a:r>
              <a:rPr dirty="0" sz="1700" spc="25" b="1">
                <a:latin typeface="Arial"/>
                <a:cs typeface="Arial"/>
              </a:rPr>
              <a:t>a</a:t>
            </a:r>
            <a:r>
              <a:rPr dirty="0" sz="1700" spc="80" b="1">
                <a:latin typeface="Arial"/>
                <a:cs typeface="Arial"/>
              </a:rPr>
              <a:t>n</a:t>
            </a:r>
            <a:r>
              <a:rPr dirty="0" sz="1700" spc="5" b="1">
                <a:latin typeface="Arial"/>
                <a:cs typeface="Arial"/>
              </a:rPr>
              <a:t>o</a:t>
            </a:r>
            <a:r>
              <a:rPr dirty="0" sz="1700" spc="15" b="1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99153" y="648398"/>
            <a:ext cx="88265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5" b="1">
                <a:latin typeface="Arial"/>
                <a:cs typeface="Arial"/>
              </a:rPr>
              <a:t>P</a:t>
            </a:r>
            <a:r>
              <a:rPr dirty="0" sz="1700" spc="25" b="1">
                <a:latin typeface="Arial"/>
                <a:cs typeface="Arial"/>
              </a:rPr>
              <a:t>e</a:t>
            </a:r>
            <a:r>
              <a:rPr dirty="0" sz="1700" spc="45" b="1">
                <a:latin typeface="Arial"/>
                <a:cs typeface="Arial"/>
              </a:rPr>
              <a:t>l</a:t>
            </a:r>
            <a:r>
              <a:rPr dirty="0" sz="1700" spc="5" b="1">
                <a:latin typeface="Arial"/>
                <a:cs typeface="Arial"/>
              </a:rPr>
              <a:t>d</a:t>
            </a:r>
            <a:r>
              <a:rPr dirty="0" sz="1700" spc="25" b="1">
                <a:latin typeface="Arial"/>
                <a:cs typeface="Arial"/>
              </a:rPr>
              <a:t>a</a:t>
            </a:r>
            <a:r>
              <a:rPr dirty="0" sz="1700" spc="5" b="1">
                <a:latin typeface="Arial"/>
                <a:cs typeface="Arial"/>
              </a:rPr>
              <a:t>ñ</a:t>
            </a:r>
            <a:r>
              <a:rPr dirty="0" sz="1700" spc="15" b="1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200150"/>
            <a:ext cx="1304925" cy="13430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401" y="1096010"/>
            <a:ext cx="2227828" cy="14079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6500" y="1028925"/>
            <a:ext cx="1379262" cy="197144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86195" y="642048"/>
            <a:ext cx="1974214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5" b="1">
                <a:latin typeface="Arial"/>
                <a:cs typeface="Arial"/>
              </a:rPr>
              <a:t>V</a:t>
            </a:r>
            <a:r>
              <a:rPr dirty="0" sz="1700" spc="45" b="1">
                <a:latin typeface="Arial"/>
                <a:cs typeface="Arial"/>
              </a:rPr>
              <a:t>i</a:t>
            </a:r>
            <a:r>
              <a:rPr dirty="0" sz="1700" spc="5" b="1">
                <a:latin typeface="Arial"/>
                <a:cs typeface="Arial"/>
              </a:rPr>
              <a:t>g</a:t>
            </a:r>
            <a:r>
              <a:rPr dirty="0" sz="1700" spc="25" b="1">
                <a:latin typeface="Arial"/>
                <a:cs typeface="Arial"/>
              </a:rPr>
              <a:t>a</a:t>
            </a:r>
            <a:r>
              <a:rPr dirty="0" sz="1700" spc="15" b="1">
                <a:latin typeface="Arial"/>
                <a:cs typeface="Arial"/>
              </a:rPr>
              <a:t>s</a:t>
            </a:r>
            <a:r>
              <a:rPr dirty="0" sz="1700" spc="-90" b="1">
                <a:latin typeface="Arial"/>
                <a:cs typeface="Arial"/>
              </a:rPr>
              <a:t> </a:t>
            </a:r>
            <a:r>
              <a:rPr dirty="0" sz="1700" spc="-15" b="1">
                <a:latin typeface="Arial"/>
                <a:cs typeface="Arial"/>
              </a:rPr>
              <a:t>S</a:t>
            </a:r>
            <a:r>
              <a:rPr dirty="0" sz="1700" spc="25" b="1">
                <a:latin typeface="Arial"/>
                <a:cs typeface="Arial"/>
              </a:rPr>
              <a:t>ec</a:t>
            </a:r>
            <a:r>
              <a:rPr dirty="0" sz="1700" spc="80" b="1">
                <a:latin typeface="Arial"/>
                <a:cs typeface="Arial"/>
              </a:rPr>
              <a:t>un</a:t>
            </a:r>
            <a:r>
              <a:rPr dirty="0" sz="1700" spc="5" b="1">
                <a:latin typeface="Arial"/>
                <a:cs typeface="Arial"/>
              </a:rPr>
              <a:t>d</a:t>
            </a:r>
            <a:r>
              <a:rPr dirty="0" sz="1700" spc="-50" b="1">
                <a:latin typeface="Arial"/>
                <a:cs typeface="Arial"/>
              </a:rPr>
              <a:t>a</a:t>
            </a:r>
            <a:r>
              <a:rPr dirty="0" sz="1700" spc="10" b="1">
                <a:latin typeface="Arial"/>
                <a:cs typeface="Arial"/>
              </a:rPr>
              <a:t>r</a:t>
            </a:r>
            <a:r>
              <a:rPr dirty="0" sz="1700" spc="-25" b="1">
                <a:latin typeface="Arial"/>
                <a:cs typeface="Arial"/>
              </a:rPr>
              <a:t>i</a:t>
            </a:r>
            <a:r>
              <a:rPr dirty="0" sz="1700" spc="25" b="1">
                <a:latin typeface="Arial"/>
                <a:cs typeface="Arial"/>
              </a:rPr>
              <a:t>a</a:t>
            </a:r>
            <a:r>
              <a:rPr dirty="0" sz="1700" spc="15" b="1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8307" y="3096577"/>
            <a:ext cx="184594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15" b="1">
                <a:latin typeface="Arial"/>
                <a:cs typeface="Arial"/>
              </a:rPr>
              <a:t>Vigas</a:t>
            </a:r>
            <a:r>
              <a:rPr dirty="0" sz="1700" spc="-110" b="1">
                <a:latin typeface="Arial"/>
                <a:cs typeface="Arial"/>
              </a:rPr>
              <a:t> </a:t>
            </a:r>
            <a:r>
              <a:rPr dirty="0" sz="1700" spc="15" b="1">
                <a:latin typeface="Arial"/>
                <a:cs typeface="Arial"/>
              </a:rPr>
              <a:t>Principales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1951" y="3104578"/>
            <a:ext cx="120396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15" b="1">
                <a:latin typeface="Arial"/>
                <a:cs typeface="Arial"/>
              </a:rPr>
              <a:t>Diagonales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5351" y="3024822"/>
            <a:ext cx="109918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40" b="1">
                <a:latin typeface="Arial"/>
                <a:cs typeface="Arial"/>
              </a:rPr>
              <a:t>C</a:t>
            </a:r>
            <a:r>
              <a:rPr dirty="0" sz="1700" spc="5" b="1">
                <a:latin typeface="Arial"/>
                <a:cs typeface="Arial"/>
              </a:rPr>
              <a:t>o</a:t>
            </a:r>
            <a:r>
              <a:rPr dirty="0" sz="1700" spc="45" b="1">
                <a:latin typeface="Arial"/>
                <a:cs typeface="Arial"/>
              </a:rPr>
              <a:t>l</a:t>
            </a:r>
            <a:r>
              <a:rPr dirty="0" sz="1700" spc="80" b="1">
                <a:latin typeface="Arial"/>
                <a:cs typeface="Arial"/>
              </a:rPr>
              <a:t>u</a:t>
            </a:r>
            <a:r>
              <a:rPr dirty="0" sz="1700" spc="-95" b="1">
                <a:latin typeface="Arial"/>
                <a:cs typeface="Arial"/>
              </a:rPr>
              <a:t>m</a:t>
            </a:r>
            <a:r>
              <a:rPr dirty="0" sz="1700" spc="80" b="1">
                <a:latin typeface="Arial"/>
                <a:cs typeface="Arial"/>
              </a:rPr>
              <a:t>n</a:t>
            </a:r>
            <a:r>
              <a:rPr dirty="0" sz="1700" spc="25" b="1">
                <a:latin typeface="Arial"/>
                <a:cs typeface="Arial"/>
              </a:rPr>
              <a:t>a</a:t>
            </a:r>
            <a:r>
              <a:rPr dirty="0" sz="1700" spc="15" b="1"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9125" y="3286125"/>
            <a:ext cx="8486775" cy="3381375"/>
            <a:chOff x="619125" y="3286125"/>
            <a:chExt cx="8486775" cy="338137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125" y="3486150"/>
              <a:ext cx="1638300" cy="2628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1900" y="3713797"/>
              <a:ext cx="1314450" cy="174463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19875" y="3286125"/>
              <a:ext cx="1885950" cy="2628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4175" y="5953125"/>
              <a:ext cx="2371725" cy="714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67957"/>
            <a:ext cx="317373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83055" algn="l"/>
              </a:tabLst>
            </a:pPr>
            <a:r>
              <a:rPr dirty="0" spc="-15"/>
              <a:t>ANÁLISIS	</a:t>
            </a:r>
            <a:r>
              <a:rPr dirty="0"/>
              <a:t>DINÁMICO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553" y="904875"/>
            <a:ext cx="2534427" cy="4229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62325" y="1590782"/>
            <a:ext cx="5400675" cy="32858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8955" y="5267642"/>
            <a:ext cx="228092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b="1">
                <a:latin typeface="Arial"/>
                <a:cs typeface="Arial"/>
              </a:rPr>
              <a:t>Geometría</a:t>
            </a:r>
            <a:r>
              <a:rPr dirty="0" sz="1700" spc="-45" b="1">
                <a:latin typeface="Arial"/>
                <a:cs typeface="Arial"/>
              </a:rPr>
              <a:t> </a:t>
            </a:r>
            <a:r>
              <a:rPr dirty="0" sz="1700" spc="10" b="1">
                <a:latin typeface="Arial"/>
                <a:cs typeface="Arial"/>
              </a:rPr>
              <a:t>del</a:t>
            </a:r>
            <a:r>
              <a:rPr dirty="0" sz="1700" spc="-80" b="1">
                <a:latin typeface="Arial"/>
                <a:cs typeface="Arial"/>
              </a:rPr>
              <a:t> </a:t>
            </a:r>
            <a:r>
              <a:rPr dirty="0" sz="1700" spc="20" b="1">
                <a:latin typeface="Arial"/>
                <a:cs typeface="Arial"/>
              </a:rPr>
              <a:t>pórtico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239966"/>
            <a:ext cx="317881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85595" algn="l"/>
              </a:tabLst>
            </a:pPr>
            <a:r>
              <a:rPr dirty="0" spc="-15"/>
              <a:t>ANÁLISIS	</a:t>
            </a:r>
            <a:r>
              <a:rPr dirty="0"/>
              <a:t>DINÁMICO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9226" y="1267267"/>
            <a:ext cx="8047355" cy="438085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"/>
              <a:t>PRESUPUESTO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734" y="5837237"/>
            <a:ext cx="68719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MONTO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DEL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PROYECTO: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>
                <a:latin typeface="Arial MT"/>
                <a:cs typeface="Arial MT"/>
              </a:rPr>
              <a:t>Treinta</a:t>
            </a:r>
            <a:r>
              <a:rPr dirty="0" sz="1200" spc="204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siete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mil </a:t>
            </a:r>
            <a:r>
              <a:rPr dirty="0" sz="1200" spc="-15">
                <a:latin typeface="Arial MT"/>
                <a:cs typeface="Arial MT"/>
              </a:rPr>
              <a:t>trecientos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veintiún</a:t>
            </a:r>
            <a:r>
              <a:rPr dirty="0" sz="1200" spc="204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dólares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30">
                <a:latin typeface="Arial MT"/>
                <a:cs typeface="Arial MT"/>
              </a:rPr>
              <a:t>veinte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cuatro</a:t>
            </a:r>
            <a:r>
              <a:rPr dirty="0" sz="1200" spc="130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centavos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75" y="1285875"/>
            <a:ext cx="7381875" cy="45910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78939" y="568515"/>
            <a:ext cx="4778375" cy="65532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45"/>
              </a:spcBef>
            </a:pPr>
            <a:r>
              <a:rPr dirty="0" sz="1250" spc="-10">
                <a:latin typeface="Arial MT"/>
                <a:cs typeface="Arial MT"/>
              </a:rPr>
              <a:t>Escaleras</a:t>
            </a:r>
            <a:r>
              <a:rPr dirty="0" sz="1250" spc="28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Metálicas</a:t>
            </a:r>
            <a:r>
              <a:rPr dirty="0" sz="1250" spc="365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Buzios</a:t>
            </a:r>
            <a:endParaRPr sz="1250">
              <a:latin typeface="Arial MT"/>
              <a:cs typeface="Arial MT"/>
            </a:endParaRPr>
          </a:p>
          <a:p>
            <a:pPr algn="ctr" marL="1905">
              <a:lnSpc>
                <a:spcPct val="100000"/>
              </a:lnSpc>
              <a:spcBef>
                <a:spcPts val="150"/>
              </a:spcBef>
            </a:pPr>
            <a:r>
              <a:rPr dirty="0" sz="1250" spc="-30">
                <a:latin typeface="Arial MT"/>
                <a:cs typeface="Arial MT"/>
              </a:rPr>
              <a:t>Nombre</a:t>
            </a:r>
            <a:r>
              <a:rPr dirty="0" sz="1250" spc="36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del</a:t>
            </a:r>
            <a:r>
              <a:rPr dirty="0" sz="1250" spc="12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Oferente:</a:t>
            </a:r>
            <a:r>
              <a:rPr dirty="0" sz="1250" spc="34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Evaluación</a:t>
            </a:r>
            <a:r>
              <a:rPr dirty="0" sz="1250" spc="36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Vertical</a:t>
            </a:r>
            <a:r>
              <a:rPr dirty="0" sz="1250" spc="120">
                <a:latin typeface="Arial MT"/>
                <a:cs typeface="Arial MT"/>
              </a:rPr>
              <a:t> </a:t>
            </a:r>
            <a:r>
              <a:rPr dirty="0" sz="1250" spc="-30">
                <a:latin typeface="Arial MT"/>
                <a:cs typeface="Arial MT"/>
              </a:rPr>
              <a:t>Manta</a:t>
            </a:r>
            <a:endParaRPr sz="125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1250" spc="-70">
                <a:latin typeface="Arial MT"/>
                <a:cs typeface="Arial MT"/>
              </a:rPr>
              <a:t>Tabla</a:t>
            </a:r>
            <a:r>
              <a:rPr dirty="0" sz="1250" spc="290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140">
                <a:latin typeface="Arial MT"/>
                <a:cs typeface="Arial MT"/>
              </a:rPr>
              <a:t> </a:t>
            </a:r>
            <a:r>
              <a:rPr dirty="0" sz="1250" spc="5">
                <a:latin typeface="Arial MT"/>
                <a:cs typeface="Arial MT"/>
              </a:rPr>
              <a:t>Descripción</a:t>
            </a:r>
            <a:r>
              <a:rPr dirty="0" sz="1250" spc="14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Rubros.</a:t>
            </a:r>
            <a:r>
              <a:rPr dirty="0" sz="1250" spc="350">
                <a:latin typeface="Arial MT"/>
                <a:cs typeface="Arial MT"/>
              </a:rPr>
              <a:t> </a:t>
            </a:r>
            <a:r>
              <a:rPr dirty="0" sz="1250" spc="-25">
                <a:latin typeface="Arial MT"/>
                <a:cs typeface="Arial MT"/>
              </a:rPr>
              <a:t>Unidades,</a:t>
            </a:r>
            <a:r>
              <a:rPr dirty="0" sz="1250" spc="420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Cantidades</a:t>
            </a:r>
            <a:r>
              <a:rPr dirty="0" sz="1250" spc="365">
                <a:latin typeface="Arial MT"/>
                <a:cs typeface="Arial MT"/>
              </a:rPr>
              <a:t> </a:t>
            </a:r>
            <a:r>
              <a:rPr dirty="0" sz="1250" spc="10">
                <a:latin typeface="Arial MT"/>
                <a:cs typeface="Arial MT"/>
              </a:rPr>
              <a:t>y</a:t>
            </a:r>
            <a:r>
              <a:rPr dirty="0" sz="1250" spc="-10">
                <a:latin typeface="Arial MT"/>
                <a:cs typeface="Arial MT"/>
              </a:rPr>
              <a:t> </a:t>
            </a:r>
            <a:r>
              <a:rPr dirty="0" sz="1250">
                <a:latin typeface="Arial MT"/>
                <a:cs typeface="Arial MT"/>
              </a:rPr>
              <a:t>precios</a:t>
            </a:r>
            <a:endParaRPr sz="125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3825" y="752335"/>
            <a:ext cx="914400" cy="5124589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5800"/>
            <a:ext cx="9039225" cy="6172200"/>
            <a:chOff x="0" y="685800"/>
            <a:chExt cx="9039225" cy="6172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57974" y="5953125"/>
              <a:ext cx="2371725" cy="71437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8624" y="685800"/>
              <a:ext cx="847725" cy="52578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6374" y="838200"/>
              <a:ext cx="6343650" cy="44291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982" y="685800"/>
              <a:ext cx="992824" cy="54578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575" y="95948"/>
            <a:ext cx="140398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30"/>
              <a:t>M</a:t>
            </a:r>
            <a:r>
              <a:rPr dirty="0" spc="-30"/>
              <a:t>O</a:t>
            </a:r>
            <a:r>
              <a:rPr dirty="0" spc="-50"/>
              <a:t>D</a:t>
            </a:r>
            <a:r>
              <a:rPr dirty="0" spc="15"/>
              <a:t>E</a:t>
            </a:r>
            <a:r>
              <a:rPr dirty="0" spc="-5"/>
              <a:t>L</a:t>
            </a:r>
            <a:r>
              <a:rPr dirty="0" spc="20"/>
              <a:t>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9144000" cy="2609850"/>
          </a:xfrm>
          <a:custGeom>
            <a:avLst/>
            <a:gdLst/>
            <a:ahLst/>
            <a:cxnLst/>
            <a:rect l="l" t="t" r="r" b="b"/>
            <a:pathLst>
              <a:path w="9144000" h="2609850">
                <a:moveTo>
                  <a:pt x="9144000" y="0"/>
                </a:moveTo>
                <a:lnTo>
                  <a:pt x="0" y="0"/>
                </a:lnTo>
                <a:lnTo>
                  <a:pt x="0" y="2609850"/>
                </a:lnTo>
                <a:lnTo>
                  <a:pt x="9144000" y="26098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02131"/>
            <a:ext cx="4634230" cy="6076315"/>
            <a:chOff x="0" y="802131"/>
            <a:chExt cx="4634230" cy="6076315"/>
          </a:xfrm>
        </p:grpSpPr>
        <p:sp>
          <p:nvSpPr>
            <p:cNvPr id="5" name="object 5"/>
            <p:cNvSpPr/>
            <p:nvPr/>
          </p:nvSpPr>
          <p:spPr>
            <a:xfrm>
              <a:off x="0" y="802131"/>
              <a:ext cx="4244340" cy="6055995"/>
            </a:xfrm>
            <a:custGeom>
              <a:avLst/>
              <a:gdLst/>
              <a:ahLst/>
              <a:cxnLst/>
              <a:rect l="l" t="t" r="r" b="b"/>
              <a:pathLst>
                <a:path w="4244340" h="6055995">
                  <a:moveTo>
                    <a:pt x="1085367" y="0"/>
                  </a:moveTo>
                  <a:lnTo>
                    <a:pt x="0" y="3075612"/>
                  </a:lnTo>
                  <a:lnTo>
                    <a:pt x="0" y="6055866"/>
                  </a:lnTo>
                  <a:lnTo>
                    <a:pt x="2500290" y="6055866"/>
                  </a:lnTo>
                  <a:lnTo>
                    <a:pt x="4243959" y="1114678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2704" y="1142872"/>
              <a:ext cx="3607435" cy="3651250"/>
            </a:xfrm>
            <a:custGeom>
              <a:avLst/>
              <a:gdLst/>
              <a:ahLst/>
              <a:cxnLst/>
              <a:rect l="l" t="t" r="r" b="b"/>
              <a:pathLst>
                <a:path w="3607435" h="3651250">
                  <a:moveTo>
                    <a:pt x="958634" y="0"/>
                  </a:moveTo>
                  <a:lnTo>
                    <a:pt x="3606863" y="934719"/>
                  </a:lnTo>
                  <a:lnTo>
                    <a:pt x="2648267" y="3650741"/>
                  </a:lnTo>
                  <a:lnTo>
                    <a:pt x="0" y="2716149"/>
                  </a:lnTo>
                  <a:lnTo>
                    <a:pt x="95863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943036"/>
              <a:ext cx="1871726" cy="4914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6075" y="2019299"/>
              <a:ext cx="1708150" cy="4839970"/>
            </a:xfrm>
            <a:custGeom>
              <a:avLst/>
              <a:gdLst/>
              <a:ahLst/>
              <a:cxnLst/>
              <a:rect l="l" t="t" r="r" b="b"/>
              <a:pathLst>
                <a:path w="1708150" h="4839970">
                  <a:moveTo>
                    <a:pt x="1708023" y="0"/>
                  </a:moveTo>
                  <a:lnTo>
                    <a:pt x="0" y="4839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1923923"/>
              <a:ext cx="3548126" cy="2300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1933448"/>
              <a:ext cx="3148076" cy="18907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6656" y="2294143"/>
              <a:ext cx="2364105" cy="1031240"/>
            </a:xfrm>
            <a:custGeom>
              <a:avLst/>
              <a:gdLst/>
              <a:ahLst/>
              <a:cxnLst/>
              <a:rect l="l" t="t" r="r" b="b"/>
              <a:pathLst>
                <a:path w="2364104" h="1031239">
                  <a:moveTo>
                    <a:pt x="495340" y="303260"/>
                  </a:moveTo>
                  <a:lnTo>
                    <a:pt x="327577" y="303260"/>
                  </a:lnTo>
                  <a:lnTo>
                    <a:pt x="437940" y="342630"/>
                  </a:lnTo>
                  <a:lnTo>
                    <a:pt x="439718" y="414004"/>
                  </a:lnTo>
                  <a:lnTo>
                    <a:pt x="500297" y="435721"/>
                  </a:lnTo>
                  <a:lnTo>
                    <a:pt x="495340" y="303260"/>
                  </a:lnTo>
                  <a:close/>
                </a:path>
                <a:path w="2364104" h="1031239">
                  <a:moveTo>
                    <a:pt x="429558" y="99044"/>
                  </a:moveTo>
                  <a:lnTo>
                    <a:pt x="223285" y="336661"/>
                  </a:lnTo>
                  <a:lnTo>
                    <a:pt x="282365" y="357743"/>
                  </a:lnTo>
                  <a:lnTo>
                    <a:pt x="327577" y="303260"/>
                  </a:lnTo>
                  <a:lnTo>
                    <a:pt x="495340" y="303260"/>
                  </a:lnTo>
                  <a:lnTo>
                    <a:pt x="494836" y="289798"/>
                  </a:lnTo>
                  <a:lnTo>
                    <a:pt x="436670" y="289798"/>
                  </a:lnTo>
                  <a:lnTo>
                    <a:pt x="361359" y="262874"/>
                  </a:lnTo>
                  <a:lnTo>
                    <a:pt x="435273" y="173720"/>
                  </a:lnTo>
                  <a:lnTo>
                    <a:pt x="490492" y="173720"/>
                  </a:lnTo>
                  <a:lnTo>
                    <a:pt x="488486" y="120126"/>
                  </a:lnTo>
                  <a:lnTo>
                    <a:pt x="429558" y="99044"/>
                  </a:lnTo>
                  <a:close/>
                </a:path>
                <a:path w="2364104" h="1031239">
                  <a:moveTo>
                    <a:pt x="137250" y="0"/>
                  </a:moveTo>
                  <a:lnTo>
                    <a:pt x="85832" y="13827"/>
                  </a:lnTo>
                  <a:lnTo>
                    <a:pt x="42752" y="50149"/>
                  </a:lnTo>
                  <a:lnTo>
                    <a:pt x="11969" y="108188"/>
                  </a:lnTo>
                  <a:lnTo>
                    <a:pt x="0" y="169624"/>
                  </a:lnTo>
                  <a:lnTo>
                    <a:pt x="2500" y="197556"/>
                  </a:lnTo>
                  <a:lnTo>
                    <a:pt x="23708" y="246796"/>
                  </a:lnTo>
                  <a:lnTo>
                    <a:pt x="62189" y="281745"/>
                  </a:lnTo>
                  <a:lnTo>
                    <a:pt x="109364" y="299674"/>
                  </a:lnTo>
                  <a:lnTo>
                    <a:pt x="130143" y="302450"/>
                  </a:lnTo>
                  <a:lnTo>
                    <a:pt x="149960" y="301821"/>
                  </a:lnTo>
                  <a:lnTo>
                    <a:pt x="186678" y="290157"/>
                  </a:lnTo>
                  <a:lnTo>
                    <a:pt x="219328" y="263919"/>
                  </a:lnTo>
                  <a:lnTo>
                    <a:pt x="230808" y="249491"/>
                  </a:lnTo>
                  <a:lnTo>
                    <a:pt x="126018" y="249491"/>
                  </a:lnTo>
                  <a:lnTo>
                    <a:pt x="115124" y="248576"/>
                  </a:lnTo>
                  <a:lnTo>
                    <a:pt x="78762" y="230298"/>
                  </a:lnTo>
                  <a:lnTo>
                    <a:pt x="59471" y="189918"/>
                  </a:lnTo>
                  <a:lnTo>
                    <a:pt x="59577" y="171069"/>
                  </a:lnTo>
                  <a:lnTo>
                    <a:pt x="70885" y="124571"/>
                  </a:lnTo>
                  <a:lnTo>
                    <a:pt x="90860" y="83788"/>
                  </a:lnTo>
                  <a:lnTo>
                    <a:pt x="129240" y="54078"/>
                  </a:lnTo>
                  <a:lnTo>
                    <a:pt x="143430" y="51387"/>
                  </a:lnTo>
                  <a:lnTo>
                    <a:pt x="253620" y="51387"/>
                  </a:lnTo>
                  <a:lnTo>
                    <a:pt x="252318" y="49347"/>
                  </a:lnTo>
                  <a:lnTo>
                    <a:pt x="236294" y="33035"/>
                  </a:lnTo>
                  <a:lnTo>
                    <a:pt x="216534" y="19629"/>
                  </a:lnTo>
                  <a:lnTo>
                    <a:pt x="193059" y="9128"/>
                  </a:lnTo>
                  <a:lnTo>
                    <a:pt x="164605" y="1700"/>
                  </a:lnTo>
                  <a:lnTo>
                    <a:pt x="137250" y="0"/>
                  </a:lnTo>
                  <a:close/>
                </a:path>
                <a:path w="2364104" h="1031239">
                  <a:moveTo>
                    <a:pt x="490492" y="173720"/>
                  </a:moveTo>
                  <a:lnTo>
                    <a:pt x="435273" y="173720"/>
                  </a:lnTo>
                  <a:lnTo>
                    <a:pt x="436670" y="289798"/>
                  </a:lnTo>
                  <a:lnTo>
                    <a:pt x="494836" y="289798"/>
                  </a:lnTo>
                  <a:lnTo>
                    <a:pt x="490492" y="173720"/>
                  </a:lnTo>
                  <a:close/>
                </a:path>
                <a:path w="2364104" h="1031239">
                  <a:moveTo>
                    <a:pt x="186226" y="208899"/>
                  </a:moveTo>
                  <a:lnTo>
                    <a:pt x="157687" y="239688"/>
                  </a:lnTo>
                  <a:lnTo>
                    <a:pt x="126018" y="249491"/>
                  </a:lnTo>
                  <a:lnTo>
                    <a:pt x="230808" y="249491"/>
                  </a:lnTo>
                  <a:lnTo>
                    <a:pt x="234105" y="245348"/>
                  </a:lnTo>
                  <a:lnTo>
                    <a:pt x="186226" y="208899"/>
                  </a:lnTo>
                  <a:close/>
                </a:path>
                <a:path w="2364104" h="1031239">
                  <a:moveTo>
                    <a:pt x="253620" y="51387"/>
                  </a:moveTo>
                  <a:lnTo>
                    <a:pt x="143430" y="51387"/>
                  </a:lnTo>
                  <a:lnTo>
                    <a:pt x="158082" y="51982"/>
                  </a:lnTo>
                  <a:lnTo>
                    <a:pt x="173196" y="55864"/>
                  </a:lnTo>
                  <a:lnTo>
                    <a:pt x="206521" y="81772"/>
                  </a:lnTo>
                  <a:lnTo>
                    <a:pt x="215350" y="111633"/>
                  </a:lnTo>
                  <a:lnTo>
                    <a:pt x="214826" y="122920"/>
                  </a:lnTo>
                  <a:lnTo>
                    <a:pt x="274745" y="129524"/>
                  </a:lnTo>
                  <a:lnTo>
                    <a:pt x="274899" y="120126"/>
                  </a:lnTo>
                  <a:lnTo>
                    <a:pt x="274996" y="111633"/>
                  </a:lnTo>
                  <a:lnTo>
                    <a:pt x="273427" y="95996"/>
                  </a:lnTo>
                  <a:lnTo>
                    <a:pt x="269941" y="81518"/>
                  </a:lnTo>
                  <a:lnTo>
                    <a:pt x="264585" y="68564"/>
                  </a:lnTo>
                  <a:lnTo>
                    <a:pt x="253620" y="51387"/>
                  </a:lnTo>
                  <a:close/>
                </a:path>
                <a:path w="2364104" h="1031239">
                  <a:moveTo>
                    <a:pt x="1516678" y="490204"/>
                  </a:moveTo>
                  <a:lnTo>
                    <a:pt x="1418888" y="764016"/>
                  </a:lnTo>
                  <a:lnTo>
                    <a:pt x="1613198" y="833485"/>
                  </a:lnTo>
                  <a:lnTo>
                    <a:pt x="1629835" y="786876"/>
                  </a:lnTo>
                  <a:lnTo>
                    <a:pt x="1491278" y="737346"/>
                  </a:lnTo>
                  <a:lnTo>
                    <a:pt x="1572431" y="510143"/>
                  </a:lnTo>
                  <a:lnTo>
                    <a:pt x="1516678" y="490204"/>
                  </a:lnTo>
                  <a:close/>
                </a:path>
                <a:path w="2364104" h="1031239">
                  <a:moveTo>
                    <a:pt x="1237659" y="387842"/>
                  </a:moveTo>
                  <a:lnTo>
                    <a:pt x="1184954" y="535162"/>
                  </a:lnTo>
                  <a:lnTo>
                    <a:pt x="1171794" y="576310"/>
                  </a:lnTo>
                  <a:lnTo>
                    <a:pt x="1164969" y="615934"/>
                  </a:lnTo>
                  <a:lnTo>
                    <a:pt x="1165602" y="624887"/>
                  </a:lnTo>
                  <a:lnTo>
                    <a:pt x="1179350" y="661527"/>
                  </a:lnTo>
                  <a:lnTo>
                    <a:pt x="1216656" y="694467"/>
                  </a:lnTo>
                  <a:lnTo>
                    <a:pt x="1266403" y="714230"/>
                  </a:lnTo>
                  <a:lnTo>
                    <a:pt x="1306747" y="719820"/>
                  </a:lnTo>
                  <a:lnTo>
                    <a:pt x="1318006" y="718702"/>
                  </a:lnTo>
                  <a:lnTo>
                    <a:pt x="1355501" y="703395"/>
                  </a:lnTo>
                  <a:lnTo>
                    <a:pt x="1382627" y="668817"/>
                  </a:lnTo>
                  <a:lnTo>
                    <a:pt x="1383954" y="665940"/>
                  </a:lnTo>
                  <a:lnTo>
                    <a:pt x="1287602" y="665940"/>
                  </a:lnTo>
                  <a:lnTo>
                    <a:pt x="1277291" y="664297"/>
                  </a:lnTo>
                  <a:lnTo>
                    <a:pt x="1238548" y="644622"/>
                  </a:lnTo>
                  <a:lnTo>
                    <a:pt x="1224993" y="613074"/>
                  </a:lnTo>
                  <a:lnTo>
                    <a:pt x="1225467" y="604123"/>
                  </a:lnTo>
                  <a:lnTo>
                    <a:pt x="1240030" y="557022"/>
                  </a:lnTo>
                  <a:lnTo>
                    <a:pt x="1293285" y="407781"/>
                  </a:lnTo>
                  <a:lnTo>
                    <a:pt x="1237659" y="387842"/>
                  </a:lnTo>
                  <a:close/>
                </a:path>
                <a:path w="2364104" h="1031239">
                  <a:moveTo>
                    <a:pt x="1401997" y="446643"/>
                  </a:moveTo>
                  <a:lnTo>
                    <a:pt x="1347387" y="599297"/>
                  </a:lnTo>
                  <a:lnTo>
                    <a:pt x="1332202" y="637524"/>
                  </a:lnTo>
                  <a:lnTo>
                    <a:pt x="1296912" y="665821"/>
                  </a:lnTo>
                  <a:lnTo>
                    <a:pt x="1287602" y="665940"/>
                  </a:lnTo>
                  <a:lnTo>
                    <a:pt x="1383954" y="665940"/>
                  </a:lnTo>
                  <a:lnTo>
                    <a:pt x="1389662" y="653557"/>
                  </a:lnTo>
                  <a:lnTo>
                    <a:pt x="1397435" y="634440"/>
                  </a:lnTo>
                  <a:lnTo>
                    <a:pt x="1405934" y="611489"/>
                  </a:lnTo>
                  <a:lnTo>
                    <a:pt x="1457750" y="466582"/>
                  </a:lnTo>
                  <a:lnTo>
                    <a:pt x="1401997" y="446643"/>
                  </a:lnTo>
                  <a:close/>
                </a:path>
                <a:path w="2364104" h="1031239">
                  <a:moveTo>
                    <a:pt x="976039" y="294370"/>
                  </a:moveTo>
                  <a:lnTo>
                    <a:pt x="959402" y="341106"/>
                  </a:lnTo>
                  <a:lnTo>
                    <a:pt x="1041317" y="370316"/>
                  </a:lnTo>
                  <a:lnTo>
                    <a:pt x="959275" y="599678"/>
                  </a:lnTo>
                  <a:lnTo>
                    <a:pt x="1015028" y="619617"/>
                  </a:lnTo>
                  <a:lnTo>
                    <a:pt x="1096943" y="390255"/>
                  </a:lnTo>
                  <a:lnTo>
                    <a:pt x="1189129" y="390255"/>
                  </a:lnTo>
                  <a:lnTo>
                    <a:pt x="1195368" y="372729"/>
                  </a:lnTo>
                  <a:lnTo>
                    <a:pt x="976039" y="294370"/>
                  </a:lnTo>
                  <a:close/>
                </a:path>
                <a:path w="2364104" h="1031239">
                  <a:moveTo>
                    <a:pt x="886504" y="262366"/>
                  </a:moveTo>
                  <a:lnTo>
                    <a:pt x="787825" y="538464"/>
                  </a:lnTo>
                  <a:lnTo>
                    <a:pt x="843578" y="558403"/>
                  </a:lnTo>
                  <a:lnTo>
                    <a:pt x="942257" y="282305"/>
                  </a:lnTo>
                  <a:lnTo>
                    <a:pt x="886504" y="262366"/>
                  </a:lnTo>
                  <a:close/>
                </a:path>
                <a:path w="2364104" h="1031239">
                  <a:moveTo>
                    <a:pt x="628059" y="170037"/>
                  </a:moveTo>
                  <a:lnTo>
                    <a:pt x="529380" y="446008"/>
                  </a:lnTo>
                  <a:lnTo>
                    <a:pt x="585133" y="465947"/>
                  </a:lnTo>
                  <a:lnTo>
                    <a:pt x="622344" y="361807"/>
                  </a:lnTo>
                  <a:lnTo>
                    <a:pt x="792296" y="361807"/>
                  </a:lnTo>
                  <a:lnTo>
                    <a:pt x="798525" y="353107"/>
                  </a:lnTo>
                  <a:lnTo>
                    <a:pt x="804260" y="342538"/>
                  </a:lnTo>
                  <a:lnTo>
                    <a:pt x="806406" y="337296"/>
                  </a:lnTo>
                  <a:lnTo>
                    <a:pt x="715181" y="337296"/>
                  </a:lnTo>
                  <a:lnTo>
                    <a:pt x="707611" y="336724"/>
                  </a:lnTo>
                  <a:lnTo>
                    <a:pt x="697480" y="334629"/>
                  </a:lnTo>
                  <a:lnTo>
                    <a:pt x="684802" y="331009"/>
                  </a:lnTo>
                  <a:lnTo>
                    <a:pt x="669588" y="325866"/>
                  </a:lnTo>
                  <a:lnTo>
                    <a:pt x="639108" y="314944"/>
                  </a:lnTo>
                  <a:lnTo>
                    <a:pt x="667175" y="236585"/>
                  </a:lnTo>
                  <a:lnTo>
                    <a:pt x="790664" y="236585"/>
                  </a:lnTo>
                  <a:lnTo>
                    <a:pt x="782364" y="229854"/>
                  </a:lnTo>
                  <a:lnTo>
                    <a:pt x="773027" y="224470"/>
                  </a:lnTo>
                  <a:lnTo>
                    <a:pt x="759107" y="218027"/>
                  </a:lnTo>
                  <a:lnTo>
                    <a:pt x="740591" y="210512"/>
                  </a:lnTo>
                  <a:lnTo>
                    <a:pt x="717467" y="201914"/>
                  </a:lnTo>
                  <a:lnTo>
                    <a:pt x="628059" y="170037"/>
                  </a:lnTo>
                  <a:close/>
                </a:path>
                <a:path w="2364104" h="1031239">
                  <a:moveTo>
                    <a:pt x="1189129" y="390255"/>
                  </a:moveTo>
                  <a:lnTo>
                    <a:pt x="1096943" y="390255"/>
                  </a:lnTo>
                  <a:lnTo>
                    <a:pt x="1178731" y="419465"/>
                  </a:lnTo>
                  <a:lnTo>
                    <a:pt x="1189129" y="390255"/>
                  </a:lnTo>
                  <a:close/>
                </a:path>
                <a:path w="2364104" h="1031239">
                  <a:moveTo>
                    <a:pt x="792296" y="361807"/>
                  </a:moveTo>
                  <a:lnTo>
                    <a:pt x="622344" y="361807"/>
                  </a:lnTo>
                  <a:lnTo>
                    <a:pt x="658666" y="374888"/>
                  </a:lnTo>
                  <a:lnTo>
                    <a:pt x="706208" y="389282"/>
                  </a:lnTo>
                  <a:lnTo>
                    <a:pt x="726000" y="392142"/>
                  </a:lnTo>
                  <a:lnTo>
                    <a:pt x="734263" y="391890"/>
                  </a:lnTo>
                  <a:lnTo>
                    <a:pt x="776792" y="376390"/>
                  </a:lnTo>
                  <a:lnTo>
                    <a:pt x="792296" y="361807"/>
                  </a:lnTo>
                  <a:close/>
                </a:path>
                <a:path w="2364104" h="1031239">
                  <a:moveTo>
                    <a:pt x="790664" y="236585"/>
                  </a:moveTo>
                  <a:lnTo>
                    <a:pt x="667175" y="236585"/>
                  </a:lnTo>
                  <a:lnTo>
                    <a:pt x="694099" y="246237"/>
                  </a:lnTo>
                  <a:lnTo>
                    <a:pt x="707841" y="251313"/>
                  </a:lnTo>
                  <a:lnTo>
                    <a:pt x="744343" y="271160"/>
                  </a:lnTo>
                  <a:lnTo>
                    <a:pt x="754170" y="296195"/>
                  </a:lnTo>
                  <a:lnTo>
                    <a:pt x="753503" y="303349"/>
                  </a:lnTo>
                  <a:lnTo>
                    <a:pt x="731056" y="334629"/>
                  </a:lnTo>
                  <a:lnTo>
                    <a:pt x="715181" y="337296"/>
                  </a:lnTo>
                  <a:lnTo>
                    <a:pt x="806406" y="337296"/>
                  </a:lnTo>
                  <a:lnTo>
                    <a:pt x="809161" y="330565"/>
                  </a:lnTo>
                  <a:lnTo>
                    <a:pt x="813802" y="314471"/>
                  </a:lnTo>
                  <a:lnTo>
                    <a:pt x="815908" y="299164"/>
                  </a:lnTo>
                  <a:lnTo>
                    <a:pt x="815465" y="284666"/>
                  </a:lnTo>
                  <a:lnTo>
                    <a:pt x="812463" y="271002"/>
                  </a:lnTo>
                  <a:lnTo>
                    <a:pt x="807367" y="258500"/>
                  </a:lnTo>
                  <a:lnTo>
                    <a:pt x="800652" y="247475"/>
                  </a:lnTo>
                  <a:lnTo>
                    <a:pt x="792318" y="237926"/>
                  </a:lnTo>
                  <a:lnTo>
                    <a:pt x="790664" y="236585"/>
                  </a:lnTo>
                  <a:close/>
                </a:path>
                <a:path w="2364104" h="1031239">
                  <a:moveTo>
                    <a:pt x="931843" y="197215"/>
                  </a:moveTo>
                  <a:lnTo>
                    <a:pt x="885742" y="244205"/>
                  </a:lnTo>
                  <a:lnTo>
                    <a:pt x="919270" y="256270"/>
                  </a:lnTo>
                  <a:lnTo>
                    <a:pt x="991152" y="218424"/>
                  </a:lnTo>
                  <a:lnTo>
                    <a:pt x="931843" y="197215"/>
                  </a:lnTo>
                  <a:close/>
                </a:path>
                <a:path w="2364104" h="1031239">
                  <a:moveTo>
                    <a:pt x="1809667" y="599297"/>
                  </a:moveTo>
                  <a:lnTo>
                    <a:pt x="1765090" y="611489"/>
                  </a:lnTo>
                  <a:lnTo>
                    <a:pt x="1725847" y="640064"/>
                  </a:lnTo>
                  <a:lnTo>
                    <a:pt x="1696022" y="686480"/>
                  </a:lnTo>
                  <a:lnTo>
                    <a:pt x="1679097" y="738415"/>
                  </a:lnTo>
                  <a:lnTo>
                    <a:pt x="1676015" y="768477"/>
                  </a:lnTo>
                  <a:lnTo>
                    <a:pt x="1678768" y="796657"/>
                  </a:lnTo>
                  <a:lnTo>
                    <a:pt x="1701223" y="846401"/>
                  </a:lnTo>
                  <a:lnTo>
                    <a:pt x="1743462" y="882648"/>
                  </a:lnTo>
                  <a:lnTo>
                    <a:pt x="1801537" y="903414"/>
                  </a:lnTo>
                  <a:lnTo>
                    <a:pt x="1829908" y="905557"/>
                  </a:lnTo>
                  <a:lnTo>
                    <a:pt x="1856921" y="901890"/>
                  </a:lnTo>
                  <a:lnTo>
                    <a:pt x="1882565" y="892413"/>
                  </a:lnTo>
                  <a:lnTo>
                    <a:pt x="1905826" y="877409"/>
                  </a:lnTo>
                  <a:lnTo>
                    <a:pt x="1925872" y="857154"/>
                  </a:lnTo>
                  <a:lnTo>
                    <a:pt x="1928883" y="852582"/>
                  </a:lnTo>
                  <a:lnTo>
                    <a:pt x="1821192" y="852582"/>
                  </a:lnTo>
                  <a:lnTo>
                    <a:pt x="1805166" y="851925"/>
                  </a:lnTo>
                  <a:lnTo>
                    <a:pt x="1760439" y="830849"/>
                  </a:lnTo>
                  <a:lnTo>
                    <a:pt x="1737717" y="786963"/>
                  </a:lnTo>
                  <a:lnTo>
                    <a:pt x="1736772" y="768153"/>
                  </a:lnTo>
                  <a:lnTo>
                    <a:pt x="1739535" y="747529"/>
                  </a:lnTo>
                  <a:lnTo>
                    <a:pt x="1755376" y="703189"/>
                  </a:lnTo>
                  <a:lnTo>
                    <a:pt x="1778669" y="671323"/>
                  </a:lnTo>
                  <a:lnTo>
                    <a:pt x="1823415" y="652335"/>
                  </a:lnTo>
                  <a:lnTo>
                    <a:pt x="1937325" y="652335"/>
                  </a:lnTo>
                  <a:lnTo>
                    <a:pt x="1924681" y="638762"/>
                  </a:lnTo>
                  <a:lnTo>
                    <a:pt x="1873167" y="609711"/>
                  </a:lnTo>
                  <a:lnTo>
                    <a:pt x="1824786" y="599370"/>
                  </a:lnTo>
                  <a:lnTo>
                    <a:pt x="1809667" y="599297"/>
                  </a:lnTo>
                  <a:close/>
                </a:path>
                <a:path w="2364104" h="1031239">
                  <a:moveTo>
                    <a:pt x="1937325" y="652335"/>
                  </a:moveTo>
                  <a:lnTo>
                    <a:pt x="1823415" y="652335"/>
                  </a:lnTo>
                  <a:lnTo>
                    <a:pt x="1839726" y="653182"/>
                  </a:lnTo>
                  <a:lnTo>
                    <a:pt x="1856657" y="657590"/>
                  </a:lnTo>
                  <a:lnTo>
                    <a:pt x="1896027" y="686480"/>
                  </a:lnTo>
                  <a:lnTo>
                    <a:pt x="1908695" y="735615"/>
                  </a:lnTo>
                  <a:lnTo>
                    <a:pt x="1905719" y="756203"/>
                  </a:lnTo>
                  <a:lnTo>
                    <a:pt x="1889695" y="800901"/>
                  </a:lnTo>
                  <a:lnTo>
                    <a:pt x="1866124" y="833096"/>
                  </a:lnTo>
                  <a:lnTo>
                    <a:pt x="1821192" y="852582"/>
                  </a:lnTo>
                  <a:lnTo>
                    <a:pt x="1928883" y="852582"/>
                  </a:lnTo>
                  <a:lnTo>
                    <a:pt x="1942680" y="831637"/>
                  </a:lnTo>
                  <a:lnTo>
                    <a:pt x="1956225" y="800846"/>
                  </a:lnTo>
                  <a:lnTo>
                    <a:pt x="1965349" y="768153"/>
                  </a:lnTo>
                  <a:lnTo>
                    <a:pt x="1968544" y="737520"/>
                  </a:lnTo>
                  <a:lnTo>
                    <a:pt x="1965833" y="708959"/>
                  </a:lnTo>
                  <a:lnTo>
                    <a:pt x="1957241" y="682482"/>
                  </a:lnTo>
                  <a:lnTo>
                    <a:pt x="1943336" y="658788"/>
                  </a:lnTo>
                  <a:lnTo>
                    <a:pt x="1937325" y="652335"/>
                  </a:lnTo>
                  <a:close/>
                </a:path>
                <a:path w="2364104" h="1031239">
                  <a:moveTo>
                    <a:pt x="2106593" y="698484"/>
                  </a:moveTo>
                  <a:lnTo>
                    <a:pt x="2106593" y="1009888"/>
                  </a:lnTo>
                  <a:lnTo>
                    <a:pt x="2166156" y="1031097"/>
                  </a:lnTo>
                  <a:lnTo>
                    <a:pt x="2233208" y="949436"/>
                  </a:lnTo>
                  <a:lnTo>
                    <a:pt x="2163997" y="949436"/>
                  </a:lnTo>
                  <a:lnTo>
                    <a:pt x="2167045" y="720074"/>
                  </a:lnTo>
                  <a:lnTo>
                    <a:pt x="2106593" y="698484"/>
                  </a:lnTo>
                  <a:close/>
                </a:path>
                <a:path w="2364104" h="1031239">
                  <a:moveTo>
                    <a:pt x="2304586" y="769223"/>
                  </a:moveTo>
                  <a:lnTo>
                    <a:pt x="2163997" y="949436"/>
                  </a:lnTo>
                  <a:lnTo>
                    <a:pt x="2233208" y="949436"/>
                  </a:lnTo>
                  <a:lnTo>
                    <a:pt x="2363768" y="790432"/>
                  </a:lnTo>
                  <a:lnTo>
                    <a:pt x="2304586" y="769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333875" y="0"/>
            <a:ext cx="4829175" cy="4777105"/>
            <a:chOff x="4333875" y="0"/>
            <a:chExt cx="4829175" cy="4777105"/>
          </a:xfrm>
        </p:grpSpPr>
        <p:sp>
          <p:nvSpPr>
            <p:cNvPr id="13" name="object 13"/>
            <p:cNvSpPr/>
            <p:nvPr/>
          </p:nvSpPr>
          <p:spPr>
            <a:xfrm>
              <a:off x="5891783" y="0"/>
              <a:ext cx="3252470" cy="3058160"/>
            </a:xfrm>
            <a:custGeom>
              <a:avLst/>
              <a:gdLst/>
              <a:ahLst/>
              <a:cxnLst/>
              <a:rect l="l" t="t" r="r" b="b"/>
              <a:pathLst>
                <a:path w="3252470" h="3058160">
                  <a:moveTo>
                    <a:pt x="3252216" y="0"/>
                  </a:moveTo>
                  <a:lnTo>
                    <a:pt x="685789" y="0"/>
                  </a:lnTo>
                  <a:lnTo>
                    <a:pt x="0" y="1943227"/>
                  </a:lnTo>
                  <a:lnTo>
                    <a:pt x="3158616" y="3057905"/>
                  </a:lnTo>
                  <a:lnTo>
                    <a:pt x="3252216" y="2792687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93485" y="0"/>
              <a:ext cx="2850515" cy="2627630"/>
            </a:xfrm>
            <a:custGeom>
              <a:avLst/>
              <a:gdLst/>
              <a:ahLst/>
              <a:cxnLst/>
              <a:rect l="l" t="t" r="r" b="b"/>
              <a:pathLst>
                <a:path w="2850515" h="2627630">
                  <a:moveTo>
                    <a:pt x="2850515" y="2054648"/>
                  </a:moveTo>
                  <a:lnTo>
                    <a:pt x="2648331" y="2627503"/>
                  </a:lnTo>
                  <a:lnTo>
                    <a:pt x="0" y="1692910"/>
                  </a:lnTo>
                  <a:lnTo>
                    <a:pt x="597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7725" y="2295461"/>
              <a:ext cx="3948176" cy="5381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1550" y="2571686"/>
              <a:ext cx="3710051" cy="5381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14850" y="2847911"/>
              <a:ext cx="4224401" cy="53816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33925" y="3124136"/>
              <a:ext cx="3795776" cy="5381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57700" y="3400361"/>
              <a:ext cx="4386326" cy="53816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33875" y="3667061"/>
              <a:ext cx="4595876" cy="5381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81500" y="3943286"/>
              <a:ext cx="3986276" cy="53816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39100" y="3943286"/>
              <a:ext cx="404812" cy="53816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15300" y="3943286"/>
              <a:ext cx="776287" cy="5381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76875" y="4219511"/>
              <a:ext cx="2243201" cy="538162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482210" y="2375852"/>
            <a:ext cx="4254500" cy="2226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 indent="-10160">
              <a:lnSpc>
                <a:spcPct val="100299"/>
              </a:lnSpc>
              <a:spcBef>
                <a:spcPts val="95"/>
              </a:spcBef>
            </a:pPr>
            <a:r>
              <a:rPr dirty="0" sz="1800" spc="20" b="1" i="1">
                <a:latin typeface="Arial"/>
                <a:cs typeface="Arial"/>
              </a:rPr>
              <a:t>G</a:t>
            </a:r>
            <a:r>
              <a:rPr dirty="0" sz="1800" spc="-25" b="1" i="1">
                <a:latin typeface="Arial"/>
                <a:cs typeface="Arial"/>
              </a:rPr>
              <a:t>U</a:t>
            </a:r>
            <a:r>
              <a:rPr dirty="0" sz="1800" spc="-55" b="1" i="1">
                <a:latin typeface="Arial"/>
                <a:cs typeface="Arial"/>
              </a:rPr>
              <a:t>Í</a:t>
            </a:r>
            <a:r>
              <a:rPr dirty="0" sz="1800" b="1" i="1">
                <a:latin typeface="Arial"/>
                <a:cs typeface="Arial"/>
              </a:rPr>
              <a:t>A</a:t>
            </a:r>
            <a:r>
              <a:rPr dirty="0" sz="180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ME</a:t>
            </a:r>
            <a:r>
              <a:rPr dirty="0" sz="1800" spc="25" b="1" i="1">
                <a:latin typeface="Arial"/>
                <a:cs typeface="Arial"/>
              </a:rPr>
              <a:t>T</a:t>
            </a:r>
            <a:r>
              <a:rPr dirty="0" sz="1800" spc="20" b="1" i="1">
                <a:latin typeface="Arial"/>
                <a:cs typeface="Arial"/>
              </a:rPr>
              <a:t>O</a:t>
            </a:r>
            <a:r>
              <a:rPr dirty="0" sz="1800" spc="-25" b="1" i="1">
                <a:latin typeface="Arial"/>
                <a:cs typeface="Arial"/>
              </a:rPr>
              <a:t>D</a:t>
            </a:r>
            <a:r>
              <a:rPr dirty="0" sz="1800" spc="20" b="1" i="1">
                <a:latin typeface="Arial"/>
                <a:cs typeface="Arial"/>
              </a:rPr>
              <a:t>O</a:t>
            </a:r>
            <a:r>
              <a:rPr dirty="0" sz="1800" spc="25" b="1" i="1">
                <a:latin typeface="Arial"/>
                <a:cs typeface="Arial"/>
              </a:rPr>
              <a:t>L</a:t>
            </a:r>
            <a:r>
              <a:rPr dirty="0" sz="1800" spc="20" b="1" i="1">
                <a:latin typeface="Arial"/>
                <a:cs typeface="Arial"/>
              </a:rPr>
              <a:t>ÓG</a:t>
            </a:r>
            <a:r>
              <a:rPr dirty="0" sz="1800" spc="-55" b="1" i="1">
                <a:latin typeface="Arial"/>
                <a:cs typeface="Arial"/>
              </a:rPr>
              <a:t>I</a:t>
            </a:r>
            <a:r>
              <a:rPr dirty="0" sz="1800" spc="-25" b="1" i="1">
                <a:latin typeface="Arial"/>
                <a:cs typeface="Arial"/>
              </a:rPr>
              <a:t>C</a:t>
            </a:r>
            <a:r>
              <a:rPr dirty="0" sz="1800" b="1" i="1">
                <a:latin typeface="Arial"/>
                <a:cs typeface="Arial"/>
              </a:rPr>
              <a:t>A</a:t>
            </a:r>
            <a:r>
              <a:rPr dirty="0" sz="1800" spc="-150" b="1" i="1">
                <a:latin typeface="Arial"/>
                <a:cs typeface="Arial"/>
              </a:rPr>
              <a:t> </a:t>
            </a:r>
            <a:r>
              <a:rPr dirty="0" sz="1800" spc="-150" b="1" i="1">
                <a:latin typeface="Arial"/>
                <a:cs typeface="Arial"/>
              </a:rPr>
              <a:t>P</a:t>
            </a:r>
            <a:r>
              <a:rPr dirty="0" sz="1800" spc="-100" b="1" i="1">
                <a:latin typeface="Arial"/>
                <a:cs typeface="Arial"/>
              </a:rPr>
              <a:t>A</a:t>
            </a:r>
            <a:r>
              <a:rPr dirty="0" sz="1800" spc="-25" b="1" i="1">
                <a:latin typeface="Arial"/>
                <a:cs typeface="Arial"/>
              </a:rPr>
              <a:t>R</a:t>
            </a:r>
            <a:r>
              <a:rPr dirty="0" sz="1800" b="1" i="1">
                <a:latin typeface="Arial"/>
                <a:cs typeface="Arial"/>
              </a:rPr>
              <a:t>A</a:t>
            </a:r>
            <a:r>
              <a:rPr dirty="0" sz="1800" spc="75" b="1" i="1">
                <a:latin typeface="Arial"/>
                <a:cs typeface="Arial"/>
              </a:rPr>
              <a:t> </a:t>
            </a:r>
            <a:r>
              <a:rPr dirty="0" sz="1800" spc="25" b="1" i="1">
                <a:latin typeface="Arial"/>
                <a:cs typeface="Arial"/>
              </a:rPr>
              <a:t>L</a:t>
            </a:r>
            <a:r>
              <a:rPr dirty="0" sz="1800" b="1" i="1">
                <a:latin typeface="Arial"/>
                <a:cs typeface="Arial"/>
              </a:rPr>
              <a:t>A  </a:t>
            </a:r>
            <a:r>
              <a:rPr dirty="0" sz="1800" spc="-10" b="1" i="1">
                <a:latin typeface="Arial"/>
                <a:cs typeface="Arial"/>
              </a:rPr>
              <a:t>NORMA </a:t>
            </a:r>
            <a:r>
              <a:rPr dirty="0" sz="1800" spc="-40" b="1" i="1">
                <a:latin typeface="Arial"/>
                <a:cs typeface="Arial"/>
              </a:rPr>
              <a:t>ECUATORIANA</a:t>
            </a:r>
            <a:r>
              <a:rPr dirty="0" sz="1800" spc="-35" b="1" i="1">
                <a:latin typeface="Arial"/>
                <a:cs typeface="Arial"/>
              </a:rPr>
              <a:t> </a:t>
            </a:r>
            <a:r>
              <a:rPr dirty="0" sz="1800" spc="-15" b="1" i="1">
                <a:latin typeface="Arial"/>
                <a:cs typeface="Arial"/>
              </a:rPr>
              <a:t>DE </a:t>
            </a:r>
            <a:r>
              <a:rPr dirty="0" sz="1800" spc="10" b="1" i="1">
                <a:latin typeface="Arial"/>
                <a:cs typeface="Arial"/>
              </a:rPr>
              <a:t>LA </a:t>
            </a:r>
            <a:r>
              <a:rPr dirty="0" sz="1800" spc="15" b="1" i="1">
                <a:latin typeface="Arial"/>
                <a:cs typeface="Arial"/>
              </a:rPr>
              <a:t> </a:t>
            </a:r>
            <a:r>
              <a:rPr dirty="0" sz="1800" spc="-15" b="1" i="1">
                <a:latin typeface="Arial"/>
                <a:cs typeface="Arial"/>
              </a:rPr>
              <a:t>CONSTRUCCIÓN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SOBRE </a:t>
            </a:r>
            <a:r>
              <a:rPr dirty="0" sz="1800" spc="-10" b="1" i="1">
                <a:latin typeface="Arial"/>
                <a:cs typeface="Arial"/>
              </a:rPr>
              <a:t>PELIGRO 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spc="-30" b="1" i="1">
                <a:latin typeface="Arial"/>
                <a:cs typeface="Arial"/>
              </a:rPr>
              <a:t>ANTE </a:t>
            </a:r>
            <a:r>
              <a:rPr dirty="0" sz="1800" spc="-25" b="1" i="1">
                <a:latin typeface="Arial"/>
                <a:cs typeface="Arial"/>
              </a:rPr>
              <a:t>TSUNAMIS</a:t>
            </a:r>
            <a:r>
              <a:rPr dirty="0" sz="1800" spc="-20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Y </a:t>
            </a:r>
            <a:r>
              <a:rPr dirty="0" sz="1800" spc="-20" b="1" i="1">
                <a:latin typeface="Arial"/>
                <a:cs typeface="Arial"/>
              </a:rPr>
              <a:t>DISEÑO </a:t>
            </a:r>
            <a:r>
              <a:rPr dirty="0" sz="1800" spc="-15" b="1" i="1">
                <a:latin typeface="Arial"/>
                <a:cs typeface="Arial"/>
              </a:rPr>
              <a:t>DE </a:t>
            </a:r>
            <a:r>
              <a:rPr dirty="0" sz="1800" spc="-10" b="1" i="1">
                <a:latin typeface="Arial"/>
                <a:cs typeface="Arial"/>
              </a:rPr>
              <a:t> </a:t>
            </a:r>
            <a:r>
              <a:rPr dirty="0" sz="1800" spc="-20" b="1" i="1">
                <a:latin typeface="Arial"/>
                <a:cs typeface="Arial"/>
              </a:rPr>
              <a:t>ESTRUCTURAS</a:t>
            </a:r>
            <a:r>
              <a:rPr dirty="0" sz="1800" spc="-15" b="1" i="1">
                <a:latin typeface="Arial"/>
                <a:cs typeface="Arial"/>
              </a:rPr>
              <a:t> </a:t>
            </a:r>
            <a:r>
              <a:rPr dirty="0" sz="1800" spc="-75" b="1" i="1">
                <a:latin typeface="Arial"/>
                <a:cs typeface="Arial"/>
              </a:rPr>
              <a:t>PARA </a:t>
            </a:r>
            <a:r>
              <a:rPr dirty="0" sz="1800" spc="-50" b="1" i="1">
                <a:latin typeface="Arial"/>
                <a:cs typeface="Arial"/>
              </a:rPr>
              <a:t>EVACUACIÓN </a:t>
            </a:r>
            <a:r>
              <a:rPr dirty="0" sz="1800" spc="-45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VERTICAL </a:t>
            </a:r>
            <a:r>
              <a:rPr dirty="0" sz="1800" spc="-15" b="1" i="1">
                <a:latin typeface="Arial"/>
                <a:cs typeface="Arial"/>
              </a:rPr>
              <a:t>TOMANDO </a:t>
            </a:r>
            <a:r>
              <a:rPr dirty="0" sz="1800" b="1" i="1">
                <a:latin typeface="Arial"/>
                <a:cs typeface="Arial"/>
              </a:rPr>
              <a:t>COMO </a:t>
            </a:r>
            <a:r>
              <a:rPr dirty="0" sz="1800" spc="-50" b="1" i="1">
                <a:latin typeface="Arial"/>
                <a:cs typeface="Arial"/>
              </a:rPr>
              <a:t>BASE</a:t>
            </a:r>
            <a:r>
              <a:rPr dirty="0" sz="1800" spc="-45" b="1" i="1">
                <a:latin typeface="Arial"/>
                <a:cs typeface="Arial"/>
              </a:rPr>
              <a:t> </a:t>
            </a:r>
            <a:r>
              <a:rPr dirty="0" sz="1800" spc="10" b="1" i="1">
                <a:latin typeface="Arial"/>
                <a:cs typeface="Arial"/>
              </a:rPr>
              <a:t>LA </a:t>
            </a:r>
            <a:r>
              <a:rPr dirty="0" sz="1800" spc="-490" b="1" i="1">
                <a:latin typeface="Arial"/>
                <a:cs typeface="Arial"/>
              </a:rPr>
              <a:t> </a:t>
            </a:r>
            <a:r>
              <a:rPr dirty="0" sz="1800" spc="-15" b="1" i="1">
                <a:latin typeface="Arial"/>
                <a:cs typeface="Arial"/>
              </a:rPr>
              <a:t>GUÍA </a:t>
            </a:r>
            <a:r>
              <a:rPr dirty="0" sz="1800" spc="-30" b="1" i="1">
                <a:latin typeface="Arial"/>
                <a:cs typeface="Arial"/>
              </a:rPr>
              <a:t>ESTADOUNIDENSE</a:t>
            </a:r>
            <a:r>
              <a:rPr dirty="0" sz="1800" spc="-25" b="1" i="1">
                <a:latin typeface="Arial"/>
                <a:cs typeface="Arial"/>
              </a:rPr>
              <a:t> </a:t>
            </a:r>
            <a:r>
              <a:rPr dirty="0" sz="1800" spc="5" b="1" i="1">
                <a:latin typeface="Arial"/>
                <a:cs typeface="Arial"/>
              </a:rPr>
              <a:t>FEMA </a:t>
            </a:r>
            <a:r>
              <a:rPr dirty="0" sz="1800" spc="-25" b="1" i="1">
                <a:latin typeface="Arial"/>
                <a:cs typeface="Arial"/>
              </a:rPr>
              <a:t>P-646 </a:t>
            </a:r>
            <a:r>
              <a:rPr dirty="0" sz="1800" spc="-20" b="1" i="1">
                <a:latin typeface="Arial"/>
                <a:cs typeface="Arial"/>
              </a:rPr>
              <a:t> </a:t>
            </a:r>
            <a:r>
              <a:rPr dirty="0" sz="1800" spc="-15" b="1" i="1">
                <a:latin typeface="Arial"/>
                <a:cs typeface="Arial"/>
              </a:rPr>
              <a:t>DE</a:t>
            </a:r>
            <a:r>
              <a:rPr dirty="0" sz="1800" spc="-60" b="1" i="1">
                <a:latin typeface="Arial"/>
                <a:cs typeface="Arial"/>
              </a:rPr>
              <a:t> </a:t>
            </a:r>
            <a:r>
              <a:rPr dirty="0" sz="1800" spc="-10" b="1" i="1">
                <a:latin typeface="Arial"/>
                <a:cs typeface="Arial"/>
              </a:rPr>
              <a:t>AGOSTO</a:t>
            </a:r>
            <a:r>
              <a:rPr dirty="0" sz="1800" spc="-30" b="1" i="1">
                <a:latin typeface="Arial"/>
                <a:cs typeface="Arial"/>
              </a:rPr>
              <a:t> </a:t>
            </a:r>
            <a:r>
              <a:rPr dirty="0" sz="1800" spc="-25" b="1" i="1">
                <a:latin typeface="Arial"/>
                <a:cs typeface="Arial"/>
              </a:rPr>
              <a:t>2019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76136"/>
            <a:ext cx="2128901" cy="7381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75577"/>
            <a:ext cx="170497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40"/>
              <a:t>FEMA</a:t>
            </a:r>
            <a:r>
              <a:rPr dirty="0" spc="-75"/>
              <a:t> </a:t>
            </a:r>
            <a:r>
              <a:rPr dirty="0" spc="-10"/>
              <a:t>2019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7975" y="5953125"/>
            <a:ext cx="2371725" cy="714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625" y="1057275"/>
            <a:ext cx="3467100" cy="44672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954270" y="1231836"/>
            <a:ext cx="3670935" cy="1673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99"/>
              </a:lnSpc>
              <a:spcBef>
                <a:spcPts val="100"/>
              </a:spcBef>
            </a:pPr>
            <a:r>
              <a:rPr dirty="0" sz="1800" spc="-5">
                <a:latin typeface="Arial MT"/>
                <a:cs typeface="Arial MT"/>
              </a:rPr>
              <a:t>Es </a:t>
            </a:r>
            <a:r>
              <a:rPr dirty="0" sz="1800" spc="30">
                <a:latin typeface="Arial MT"/>
                <a:cs typeface="Arial MT"/>
              </a:rPr>
              <a:t>una </a:t>
            </a:r>
            <a:r>
              <a:rPr dirty="0" sz="1800" spc="5">
                <a:latin typeface="Arial MT"/>
                <a:cs typeface="Arial MT"/>
              </a:rPr>
              <a:t>guía </a:t>
            </a:r>
            <a:r>
              <a:rPr dirty="0" sz="1800">
                <a:latin typeface="Arial MT"/>
                <a:cs typeface="Arial MT"/>
              </a:rPr>
              <a:t>metodológica sobre </a:t>
            </a:r>
            <a:r>
              <a:rPr dirty="0" sz="1800" spc="-25">
                <a:latin typeface="Arial MT"/>
                <a:cs typeface="Arial MT"/>
              </a:rPr>
              <a:t>el 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diseño </a:t>
            </a:r>
            <a:r>
              <a:rPr dirty="0" sz="1800" spc="20">
                <a:latin typeface="Arial MT"/>
                <a:cs typeface="Arial MT"/>
              </a:rPr>
              <a:t>de </a:t>
            </a:r>
            <a:r>
              <a:rPr dirty="0" sz="1800" spc="-10">
                <a:latin typeface="Arial MT"/>
                <a:cs typeface="Arial MT"/>
              </a:rPr>
              <a:t>edificios </a:t>
            </a:r>
            <a:r>
              <a:rPr dirty="0" sz="1800" spc="20">
                <a:latin typeface="Arial MT"/>
                <a:cs typeface="Arial MT"/>
              </a:rPr>
              <a:t>de </a:t>
            </a:r>
            <a:r>
              <a:rPr dirty="0" sz="1800" spc="-20">
                <a:latin typeface="Arial MT"/>
                <a:cs typeface="Arial MT"/>
              </a:rPr>
              <a:t>evacuación 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vertical </a:t>
            </a:r>
            <a:r>
              <a:rPr dirty="0" sz="1800">
                <a:latin typeface="Arial MT"/>
                <a:cs typeface="Arial MT"/>
              </a:rPr>
              <a:t>para </a:t>
            </a:r>
            <a:r>
              <a:rPr dirty="0" sz="1800" spc="-10">
                <a:latin typeface="Arial MT"/>
                <a:cs typeface="Arial MT"/>
              </a:rPr>
              <a:t>garantizar </a:t>
            </a:r>
            <a:r>
              <a:rPr dirty="0" sz="1800" spc="20">
                <a:latin typeface="Arial MT"/>
                <a:cs typeface="Arial MT"/>
              </a:rPr>
              <a:t>la </a:t>
            </a:r>
            <a:r>
              <a:rPr dirty="0" sz="1800" spc="-15">
                <a:latin typeface="Arial MT"/>
                <a:cs typeface="Arial MT"/>
              </a:rPr>
              <a:t>seguridad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20">
                <a:latin typeface="Arial MT"/>
                <a:cs typeface="Arial MT"/>
              </a:rPr>
              <a:t>de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los </a:t>
            </a:r>
            <a:r>
              <a:rPr dirty="0" sz="1800" spc="-5">
                <a:latin typeface="Arial MT"/>
                <a:cs typeface="Arial MT"/>
              </a:rPr>
              <a:t>habitantes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en</a:t>
            </a:r>
            <a:r>
              <a:rPr dirty="0" sz="1800" spc="-10">
                <a:latin typeface="Arial MT"/>
                <a:cs typeface="Arial MT"/>
              </a:rPr>
              <a:t> caso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20">
                <a:latin typeface="Arial MT"/>
                <a:cs typeface="Arial MT"/>
              </a:rPr>
              <a:t>de </a:t>
            </a:r>
            <a:r>
              <a:rPr dirty="0" sz="1800" spc="-30">
                <a:latin typeface="Arial MT"/>
                <a:cs typeface="Arial MT"/>
              </a:rPr>
              <a:t>un 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tsunami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20">
                <a:latin typeface="Arial MT"/>
                <a:cs typeface="Arial MT"/>
              </a:rPr>
              <a:t>de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corto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plazo</a:t>
            </a:r>
            <a:r>
              <a:rPr dirty="0" sz="1800">
                <a:latin typeface="Arial MT"/>
                <a:cs typeface="Arial MT"/>
              </a:rPr>
              <a:t> y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25">
                <a:latin typeface="Arial MT"/>
                <a:cs typeface="Arial MT"/>
              </a:rPr>
              <a:t>de</a:t>
            </a:r>
            <a:r>
              <a:rPr dirty="0" sz="1800" spc="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alto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riesgo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4925" y="3181350"/>
            <a:ext cx="3324225" cy="2219325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93674"/>
            <a:ext cx="257937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5"/>
              <a:t>ANTECEDENTES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3015" y="1181798"/>
            <a:ext cx="2263775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489584" marR="5080" indent="-476884">
              <a:lnSpc>
                <a:spcPct val="100800"/>
              </a:lnSpc>
              <a:spcBef>
                <a:spcPts val="85"/>
              </a:spcBef>
            </a:pPr>
            <a:r>
              <a:rPr dirty="0" sz="1800" spc="-25" b="1">
                <a:latin typeface="Arial"/>
                <a:cs typeface="Arial"/>
              </a:rPr>
              <a:t>Tsunami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Okushiri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1993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0725" y="628650"/>
            <a:ext cx="3000375" cy="2162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71876" y="2748380"/>
            <a:ext cx="5056505" cy="928369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3168015">
              <a:lnSpc>
                <a:spcPct val="100000"/>
              </a:lnSpc>
              <a:spcBef>
                <a:spcPts val="640"/>
              </a:spcBef>
            </a:pPr>
            <a:r>
              <a:rPr dirty="0" sz="1250" spc="-50">
                <a:latin typeface="Arial MT"/>
                <a:cs typeface="Arial MT"/>
              </a:rPr>
              <a:t>Tomado</a:t>
            </a:r>
            <a:r>
              <a:rPr dirty="0" sz="1250" spc="34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5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(FEMA,</a:t>
            </a:r>
            <a:r>
              <a:rPr dirty="0" sz="1250" spc="26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2019)</a:t>
            </a:r>
            <a:endParaRPr sz="1250">
              <a:latin typeface="Arial MT"/>
              <a:cs typeface="Arial MT"/>
            </a:endParaRPr>
          </a:p>
          <a:p>
            <a:pPr marL="574675" marR="2620010" indent="-562610">
              <a:lnSpc>
                <a:spcPct val="100800"/>
              </a:lnSpc>
              <a:spcBef>
                <a:spcPts val="710"/>
              </a:spcBef>
            </a:pPr>
            <a:r>
              <a:rPr dirty="0" sz="1800" spc="-25" b="1">
                <a:latin typeface="Arial"/>
                <a:cs typeface="Arial"/>
              </a:rPr>
              <a:t>Tsunami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Nicaragua </a:t>
            </a:r>
            <a:r>
              <a:rPr dirty="0" sz="1800" spc="-484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1992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6700" y="2124075"/>
            <a:ext cx="2705100" cy="2362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19775" y="3743325"/>
            <a:ext cx="2981325" cy="19431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392" y="4401846"/>
            <a:ext cx="7631430" cy="1550035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250" spc="-50">
                <a:latin typeface="Arial MT"/>
                <a:cs typeface="Arial MT"/>
              </a:rPr>
              <a:t>Tomado</a:t>
            </a:r>
            <a:r>
              <a:rPr dirty="0" sz="1250" spc="6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60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(FEMA,</a:t>
            </a:r>
            <a:r>
              <a:rPr dirty="0" sz="1250" spc="26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2019)</a:t>
            </a:r>
            <a:endParaRPr sz="1250">
              <a:latin typeface="Arial MT"/>
              <a:cs typeface="Arial MT"/>
            </a:endParaRPr>
          </a:p>
          <a:p>
            <a:pPr marL="2807335" marR="2705100" indent="-95250">
              <a:lnSpc>
                <a:spcPct val="101000"/>
              </a:lnSpc>
              <a:spcBef>
                <a:spcPts val="685"/>
              </a:spcBef>
            </a:pPr>
            <a:r>
              <a:rPr dirty="0" sz="1800" spc="-25" b="1">
                <a:latin typeface="Arial"/>
                <a:cs typeface="Arial"/>
              </a:rPr>
              <a:t>Tsunami </a:t>
            </a:r>
            <a:r>
              <a:rPr dirty="0" sz="1800" spc="-5" b="1">
                <a:latin typeface="Arial"/>
                <a:cs typeface="Arial"/>
              </a:rPr>
              <a:t>del </a:t>
            </a:r>
            <a:r>
              <a:rPr dirty="0" sz="1800" spc="-20" b="1">
                <a:latin typeface="Arial"/>
                <a:cs typeface="Arial"/>
              </a:rPr>
              <a:t>Océano </a:t>
            </a:r>
            <a:r>
              <a:rPr dirty="0" sz="1800" spc="-49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Indico</a:t>
            </a:r>
            <a:r>
              <a:rPr dirty="0" sz="1800" spc="-11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2004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250" spc="-50">
                <a:latin typeface="Arial MT"/>
                <a:cs typeface="Arial MT"/>
              </a:rPr>
              <a:t>Tomado</a:t>
            </a:r>
            <a:r>
              <a:rPr dirty="0" sz="1250" spc="60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50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(FEMA,</a:t>
            </a:r>
            <a:r>
              <a:rPr dirty="0" sz="1250" spc="26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2019)</a:t>
            </a:r>
            <a:endParaRPr sz="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445" y="169227"/>
            <a:ext cx="503999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39365" algn="l"/>
              </a:tabLst>
            </a:pPr>
            <a:r>
              <a:rPr dirty="0"/>
              <a:t>JUSTIFICACIÓN	</a:t>
            </a:r>
            <a:r>
              <a:rPr dirty="0" spc="15"/>
              <a:t>E</a:t>
            </a:r>
            <a:r>
              <a:rPr dirty="0" spc="-85"/>
              <a:t> </a:t>
            </a:r>
            <a:r>
              <a:rPr dirty="0" spc="-5"/>
              <a:t>IMPORTANCIA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850" y="704850"/>
            <a:ext cx="6162675" cy="25812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6025" y="3343275"/>
            <a:ext cx="580072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67957"/>
            <a:ext cx="257810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0"/>
              <a:t>AN</a:t>
            </a:r>
            <a:r>
              <a:rPr dirty="0" spc="70"/>
              <a:t>T</a:t>
            </a:r>
            <a:r>
              <a:rPr dirty="0" spc="15"/>
              <a:t>E</a:t>
            </a:r>
            <a:r>
              <a:rPr dirty="0" spc="20"/>
              <a:t>C</a:t>
            </a:r>
            <a:r>
              <a:rPr dirty="0" spc="15"/>
              <a:t>E</a:t>
            </a:r>
            <a:r>
              <a:rPr dirty="0" spc="-55"/>
              <a:t>D</a:t>
            </a:r>
            <a:r>
              <a:rPr dirty="0" spc="15"/>
              <a:t>E</a:t>
            </a:r>
            <a:r>
              <a:rPr dirty="0" spc="-55"/>
              <a:t>N</a:t>
            </a:r>
            <a:r>
              <a:rPr dirty="0" spc="70"/>
              <a:t>T</a:t>
            </a:r>
            <a:r>
              <a:rPr dirty="0" spc="15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8150" y="1375092"/>
            <a:ext cx="30327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Arial"/>
                <a:cs typeface="Arial"/>
              </a:rPr>
              <a:t>Tsunami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Tohoku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2011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175" y="714375"/>
            <a:ext cx="3771900" cy="23526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7250" y="2552700"/>
            <a:ext cx="3990975" cy="28765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53539" y="4398581"/>
            <a:ext cx="26771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Huracán</a:t>
            </a:r>
            <a:r>
              <a:rPr dirty="0" sz="1800" spc="11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Katrina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spc="10" b="1">
                <a:latin typeface="Arial"/>
                <a:cs typeface="Arial"/>
              </a:rPr>
              <a:t>de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2005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1560" y="3106673"/>
            <a:ext cx="190055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50">
                <a:latin typeface="Arial MT"/>
                <a:cs typeface="Arial MT"/>
              </a:rPr>
              <a:t>Tomado</a:t>
            </a:r>
            <a:r>
              <a:rPr dirty="0" sz="1250" spc="34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50">
                <a:latin typeface="Arial MT"/>
                <a:cs typeface="Arial MT"/>
              </a:rPr>
              <a:t> </a:t>
            </a:r>
            <a:r>
              <a:rPr dirty="0" sz="1250" spc="-10">
                <a:latin typeface="Arial MT"/>
                <a:cs typeface="Arial MT"/>
              </a:rPr>
              <a:t>(FEMA,</a:t>
            </a:r>
            <a:r>
              <a:rPr dirty="0" sz="1250" spc="245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2019)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0704" y="5523547"/>
            <a:ext cx="1900555" cy="2197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50" spc="-50">
                <a:latin typeface="Arial MT"/>
                <a:cs typeface="Arial MT"/>
              </a:rPr>
              <a:t>Tomado</a:t>
            </a:r>
            <a:r>
              <a:rPr dirty="0" sz="1250" spc="355">
                <a:latin typeface="Arial MT"/>
                <a:cs typeface="Arial MT"/>
              </a:rPr>
              <a:t> </a:t>
            </a:r>
            <a:r>
              <a:rPr dirty="0" sz="1250" spc="-5">
                <a:latin typeface="Arial MT"/>
                <a:cs typeface="Arial MT"/>
              </a:rPr>
              <a:t>de</a:t>
            </a:r>
            <a:r>
              <a:rPr dirty="0" sz="1250" spc="55">
                <a:latin typeface="Arial MT"/>
                <a:cs typeface="Arial MT"/>
              </a:rPr>
              <a:t> </a:t>
            </a:r>
            <a:r>
              <a:rPr dirty="0" sz="1250" spc="-15">
                <a:latin typeface="Arial MT"/>
                <a:cs typeface="Arial MT"/>
              </a:rPr>
              <a:t>(FEMA,</a:t>
            </a:r>
            <a:r>
              <a:rPr dirty="0" sz="1250" spc="260">
                <a:latin typeface="Arial MT"/>
                <a:cs typeface="Arial MT"/>
              </a:rPr>
              <a:t> </a:t>
            </a:r>
            <a:r>
              <a:rPr dirty="0" sz="1250" spc="-20">
                <a:latin typeface="Arial MT"/>
                <a:cs typeface="Arial MT"/>
              </a:rPr>
              <a:t>2019)</a:t>
            </a:r>
            <a:endParaRPr sz="12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67957"/>
            <a:ext cx="7468234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77770" algn="l"/>
              </a:tabLst>
            </a:pPr>
            <a:r>
              <a:rPr dirty="0" spc="-5"/>
              <a:t>ADVERTENCIA,	</a:t>
            </a:r>
            <a:r>
              <a:rPr dirty="0" spc="25"/>
              <a:t>TIEMPO</a:t>
            </a:r>
            <a:r>
              <a:rPr dirty="0" spc="5"/>
              <a:t> </a:t>
            </a:r>
            <a:r>
              <a:rPr dirty="0" spc="-15"/>
              <a:t>DE</a:t>
            </a:r>
            <a:r>
              <a:rPr dirty="0" spc="60"/>
              <a:t> </a:t>
            </a:r>
            <a:r>
              <a:rPr dirty="0" spc="-10"/>
              <a:t>VIAJE</a:t>
            </a:r>
            <a:r>
              <a:rPr dirty="0" spc="204"/>
              <a:t> </a:t>
            </a:r>
            <a:r>
              <a:rPr dirty="0" spc="15"/>
              <a:t>Y</a:t>
            </a:r>
            <a:r>
              <a:rPr dirty="0" spc="-20"/>
              <a:t> </a:t>
            </a:r>
            <a:r>
              <a:rPr dirty="0" spc="-10"/>
              <a:t>ESPACIADO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3475" y="1419225"/>
            <a:ext cx="3952875" cy="39243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560" y="1371140"/>
            <a:ext cx="4452989" cy="19440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1499" y="3419475"/>
            <a:ext cx="4463358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67957"/>
            <a:ext cx="736473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5"/>
              <a:t>CONSIDERACIÓN</a:t>
            </a:r>
            <a:r>
              <a:rPr dirty="0" spc="295"/>
              <a:t> </a:t>
            </a:r>
            <a:r>
              <a:rPr dirty="0" spc="-15"/>
              <a:t>DE</a:t>
            </a:r>
            <a:r>
              <a:rPr dirty="0" spc="130"/>
              <a:t> </a:t>
            </a:r>
            <a:r>
              <a:rPr dirty="0" spc="-5"/>
              <a:t>LOS</a:t>
            </a:r>
            <a:r>
              <a:rPr dirty="0" spc="130"/>
              <a:t> </a:t>
            </a:r>
            <a:r>
              <a:rPr dirty="0"/>
              <a:t>PELIGROS</a:t>
            </a:r>
            <a:r>
              <a:rPr dirty="0" spc="204"/>
              <a:t> </a:t>
            </a:r>
            <a:r>
              <a:rPr dirty="0" spc="-5"/>
              <a:t>DEL</a:t>
            </a:r>
            <a:r>
              <a:rPr dirty="0" spc="125"/>
              <a:t> </a:t>
            </a:r>
            <a:r>
              <a:rPr dirty="0" spc="20"/>
              <a:t>SITIO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1057275"/>
            <a:ext cx="4438568" cy="44385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7650" y="1057275"/>
            <a:ext cx="3771900" cy="22288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7650" y="3409950"/>
            <a:ext cx="3771900" cy="2486025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167957"/>
            <a:ext cx="740537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397250" algn="l"/>
              </a:tabLst>
            </a:pPr>
            <a:r>
              <a:rPr dirty="0" spc="5"/>
              <a:t>RECOMENDACIONES	</a:t>
            </a:r>
            <a:r>
              <a:rPr dirty="0" spc="-15"/>
              <a:t>DE</a:t>
            </a:r>
            <a:r>
              <a:rPr dirty="0" spc="95"/>
              <a:t> </a:t>
            </a:r>
            <a:r>
              <a:rPr dirty="0" spc="40"/>
              <a:t>METROS</a:t>
            </a:r>
            <a:r>
              <a:rPr dirty="0" spc="-110"/>
              <a:t> </a:t>
            </a:r>
            <a:r>
              <a:rPr dirty="0" spc="-5"/>
              <a:t>CUADRADOS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450" y="1266825"/>
            <a:ext cx="3524250" cy="35337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80489" y="4968541"/>
            <a:ext cx="3377565" cy="51435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dirty="0" sz="1400" spc="40" b="1">
                <a:latin typeface="Arial"/>
                <a:cs typeface="Arial"/>
              </a:rPr>
              <a:t>4</a:t>
            </a:r>
            <a:r>
              <a:rPr dirty="0" sz="1400" spc="10" b="1">
                <a:latin typeface="Arial"/>
                <a:cs typeface="Arial"/>
              </a:rPr>
              <a:t>0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35" b="1">
                <a:latin typeface="Arial"/>
                <a:cs typeface="Arial"/>
              </a:rPr>
              <a:t>P</a:t>
            </a:r>
            <a:r>
              <a:rPr dirty="0" sz="1400" spc="40" b="1">
                <a:latin typeface="Arial"/>
                <a:cs typeface="Arial"/>
              </a:rPr>
              <a:t>e</a:t>
            </a:r>
            <a:r>
              <a:rPr dirty="0" sz="1400" spc="45" b="1">
                <a:latin typeface="Arial"/>
                <a:cs typeface="Arial"/>
              </a:rPr>
              <a:t>r</a:t>
            </a:r>
            <a:r>
              <a:rPr dirty="0" sz="1400" spc="40" b="1">
                <a:latin typeface="Arial"/>
                <a:cs typeface="Arial"/>
              </a:rPr>
              <a:t>s</a:t>
            </a:r>
            <a:r>
              <a:rPr dirty="0" sz="1400" spc="40" b="1">
                <a:latin typeface="Arial"/>
                <a:cs typeface="Arial"/>
              </a:rPr>
              <a:t>o</a:t>
            </a:r>
            <a:r>
              <a:rPr dirty="0" sz="1400" spc="-35" b="1">
                <a:latin typeface="Arial"/>
                <a:cs typeface="Arial"/>
              </a:rPr>
              <a:t>n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10" b="1">
                <a:latin typeface="Arial"/>
                <a:cs typeface="Arial"/>
              </a:rPr>
              <a:t>s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40" b="1">
                <a:latin typeface="Arial"/>
                <a:cs typeface="Arial"/>
              </a:rPr>
              <a:t>e</a:t>
            </a:r>
            <a:r>
              <a:rPr dirty="0" sz="1400" spc="15" b="1">
                <a:latin typeface="Arial"/>
                <a:cs typeface="Arial"/>
              </a:rPr>
              <a:t>n</a:t>
            </a:r>
            <a:r>
              <a:rPr dirty="0" sz="1400" spc="-140" b="1">
                <a:latin typeface="Arial"/>
                <a:cs typeface="Arial"/>
              </a:rPr>
              <a:t> </a:t>
            </a:r>
            <a:r>
              <a:rPr dirty="0" sz="1400" spc="40" b="1">
                <a:latin typeface="Arial"/>
                <a:cs typeface="Arial"/>
              </a:rPr>
              <a:t>3</a:t>
            </a:r>
            <a:r>
              <a:rPr dirty="0" sz="1400" spc="-20" b="1">
                <a:latin typeface="Arial"/>
                <a:cs typeface="Arial"/>
              </a:rPr>
              <a:t>,</a:t>
            </a:r>
            <a:r>
              <a:rPr dirty="0" sz="1400" spc="40" b="1">
                <a:latin typeface="Arial"/>
                <a:cs typeface="Arial"/>
              </a:rPr>
              <a:t>3</a:t>
            </a:r>
            <a:r>
              <a:rPr dirty="0" sz="1400" spc="10" b="1">
                <a:latin typeface="Arial"/>
                <a:cs typeface="Arial"/>
              </a:rPr>
              <a:t>4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25" b="1">
                <a:latin typeface="Arial"/>
                <a:cs typeface="Arial"/>
              </a:rPr>
              <a:t>m</a:t>
            </a:r>
            <a:r>
              <a:rPr dirty="0" sz="1400" spc="40" b="1">
                <a:latin typeface="Arial"/>
                <a:cs typeface="Arial"/>
              </a:rPr>
              <a:t>e</a:t>
            </a:r>
            <a:r>
              <a:rPr dirty="0" sz="1400" spc="-20" b="1">
                <a:latin typeface="Arial"/>
                <a:cs typeface="Arial"/>
              </a:rPr>
              <a:t>t</a:t>
            </a:r>
            <a:r>
              <a:rPr dirty="0" sz="1400" spc="45" b="1">
                <a:latin typeface="Arial"/>
                <a:cs typeface="Arial"/>
              </a:rPr>
              <a:t>r</a:t>
            </a:r>
            <a:r>
              <a:rPr dirty="0" sz="1400" spc="40" b="1">
                <a:latin typeface="Arial"/>
                <a:cs typeface="Arial"/>
              </a:rPr>
              <a:t>o</a:t>
            </a:r>
            <a:r>
              <a:rPr dirty="0" sz="1400" spc="10" b="1">
                <a:latin typeface="Arial"/>
                <a:cs typeface="Arial"/>
              </a:rPr>
              <a:t>s</a:t>
            </a:r>
            <a:r>
              <a:rPr dirty="0" sz="1400" spc="-135" b="1">
                <a:latin typeface="Arial"/>
                <a:cs typeface="Arial"/>
              </a:rPr>
              <a:t> </a:t>
            </a:r>
            <a:r>
              <a:rPr dirty="0" sz="1400" spc="40" b="1">
                <a:latin typeface="Arial"/>
                <a:cs typeface="Arial"/>
              </a:rPr>
              <a:t>c</a:t>
            </a:r>
            <a:r>
              <a:rPr dirty="0" sz="1400" spc="40" b="1">
                <a:latin typeface="Arial"/>
                <a:cs typeface="Arial"/>
              </a:rPr>
              <a:t>u</a:t>
            </a:r>
            <a:r>
              <a:rPr dirty="0" sz="1400" spc="40" b="1">
                <a:latin typeface="Arial"/>
                <a:cs typeface="Arial"/>
              </a:rPr>
              <a:t>a</a:t>
            </a:r>
            <a:r>
              <a:rPr dirty="0" sz="1400" spc="40" b="1">
                <a:latin typeface="Arial"/>
                <a:cs typeface="Arial"/>
              </a:rPr>
              <a:t>d</a:t>
            </a:r>
            <a:r>
              <a:rPr dirty="0" sz="1400" spc="-25" b="1">
                <a:latin typeface="Arial"/>
                <a:cs typeface="Arial"/>
              </a:rPr>
              <a:t>r</a:t>
            </a:r>
            <a:r>
              <a:rPr dirty="0" sz="1400" spc="-35" b="1">
                <a:latin typeface="Arial"/>
                <a:cs typeface="Arial"/>
              </a:rPr>
              <a:t>a</a:t>
            </a:r>
            <a:r>
              <a:rPr dirty="0" sz="1400" spc="40" b="1">
                <a:latin typeface="Arial"/>
                <a:cs typeface="Arial"/>
              </a:rPr>
              <a:t>d</a:t>
            </a:r>
            <a:r>
              <a:rPr dirty="0" sz="1400" spc="-35" b="1">
                <a:latin typeface="Arial"/>
                <a:cs typeface="Arial"/>
              </a:rPr>
              <a:t>o</a:t>
            </a:r>
            <a:r>
              <a:rPr dirty="0" sz="1400" spc="-35" b="1">
                <a:latin typeface="Arial"/>
                <a:cs typeface="Arial"/>
              </a:rPr>
              <a:t>s</a:t>
            </a:r>
            <a:r>
              <a:rPr dirty="0" sz="1400" spc="5" b="1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200" spc="-60" i="1">
                <a:latin typeface="Arial"/>
                <a:cs typeface="Arial"/>
              </a:rPr>
              <a:t>T</a:t>
            </a:r>
            <a:r>
              <a:rPr dirty="0" sz="1200" i="1">
                <a:latin typeface="Arial"/>
                <a:cs typeface="Arial"/>
              </a:rPr>
              <a:t>o</a:t>
            </a:r>
            <a:r>
              <a:rPr dirty="0" sz="1200" spc="50" i="1">
                <a:latin typeface="Arial"/>
                <a:cs typeface="Arial"/>
              </a:rPr>
              <a:t>m</a:t>
            </a:r>
            <a:r>
              <a:rPr dirty="0" sz="1200" i="1">
                <a:latin typeface="Arial"/>
                <a:cs typeface="Arial"/>
              </a:rPr>
              <a:t>ad</a:t>
            </a:r>
            <a:r>
              <a:rPr dirty="0" sz="1200" spc="-5" i="1">
                <a:latin typeface="Arial"/>
                <a:cs typeface="Arial"/>
              </a:rPr>
              <a:t>o</a:t>
            </a:r>
            <a:r>
              <a:rPr dirty="0" sz="1200" spc="-10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d</a:t>
            </a:r>
            <a:r>
              <a:rPr dirty="0" sz="1200" spc="-5" i="1">
                <a:latin typeface="Arial"/>
                <a:cs typeface="Arial"/>
              </a:rPr>
              <a:t>e</a:t>
            </a:r>
            <a:r>
              <a:rPr dirty="0" sz="1200" spc="-30" i="1">
                <a:latin typeface="Arial"/>
                <a:cs typeface="Arial"/>
              </a:rPr>
              <a:t> </a:t>
            </a:r>
            <a:r>
              <a:rPr dirty="0" sz="1200" spc="25" i="1">
                <a:latin typeface="Arial"/>
                <a:cs typeface="Arial"/>
              </a:rPr>
              <a:t>R</a:t>
            </a:r>
            <a:r>
              <a:rPr dirty="0" sz="1200" i="1">
                <a:latin typeface="Arial"/>
                <a:cs typeface="Arial"/>
              </a:rPr>
              <a:t>e</a:t>
            </a:r>
            <a:r>
              <a:rPr dirty="0" sz="1200" spc="-5" i="1">
                <a:latin typeface="Arial"/>
                <a:cs typeface="Arial"/>
              </a:rPr>
              <a:t>v</a:t>
            </a:r>
            <a:r>
              <a:rPr dirty="0" sz="1200" spc="25" i="1">
                <a:latin typeface="Arial"/>
                <a:cs typeface="Arial"/>
              </a:rPr>
              <a:t>i</a:t>
            </a:r>
            <a:r>
              <a:rPr dirty="0" sz="1200" i="1">
                <a:latin typeface="Arial"/>
                <a:cs typeface="Arial"/>
              </a:rPr>
              <a:t>s</a:t>
            </a:r>
            <a:r>
              <a:rPr dirty="0" sz="1200" spc="-35" i="1">
                <a:latin typeface="Arial"/>
                <a:cs typeface="Arial"/>
              </a:rPr>
              <a:t>t</a:t>
            </a:r>
            <a:r>
              <a:rPr dirty="0" sz="1200" spc="-5" i="1">
                <a:latin typeface="Arial"/>
                <a:cs typeface="Arial"/>
              </a:rPr>
              <a:t>a</a:t>
            </a:r>
            <a:r>
              <a:rPr dirty="0" sz="1200" spc="-105" i="1">
                <a:latin typeface="Arial"/>
                <a:cs typeface="Arial"/>
              </a:rPr>
              <a:t> </a:t>
            </a:r>
            <a:r>
              <a:rPr dirty="0" sz="1200" spc="25" i="1">
                <a:latin typeface="Arial"/>
                <a:cs typeface="Arial"/>
              </a:rPr>
              <a:t>H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r</a:t>
            </a:r>
            <a:r>
              <a:rPr dirty="0" sz="1200" spc="-5" i="1">
                <a:latin typeface="Arial"/>
                <a:cs typeface="Arial"/>
              </a:rPr>
              <a:t>v</a:t>
            </a:r>
            <a:r>
              <a:rPr dirty="0" sz="1200" i="1">
                <a:latin typeface="Arial"/>
                <a:cs typeface="Arial"/>
              </a:rPr>
              <a:t>a</a:t>
            </a:r>
            <a:r>
              <a:rPr dirty="0" sz="1200" spc="-30" i="1">
                <a:latin typeface="Arial"/>
                <a:cs typeface="Arial"/>
              </a:rPr>
              <a:t>r</a:t>
            </a:r>
            <a:r>
              <a:rPr dirty="0" sz="1200" spc="-5" i="1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9425" y="2866072"/>
            <a:ext cx="2753995" cy="100012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3600"/>
              </a:lnSpc>
              <a:spcBef>
                <a:spcPts val="60"/>
              </a:spcBef>
            </a:pPr>
            <a:r>
              <a:rPr dirty="0" sz="1550" spc="15">
                <a:latin typeface="Arial MT"/>
                <a:cs typeface="Arial MT"/>
              </a:rPr>
              <a:t>Se</a:t>
            </a:r>
            <a:r>
              <a:rPr dirty="0" sz="1550" spc="2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recomienda</a:t>
            </a:r>
            <a:r>
              <a:rPr dirty="0" sz="1550" spc="17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alrededor</a:t>
            </a:r>
            <a:r>
              <a:rPr dirty="0" sz="1550" spc="155">
                <a:latin typeface="Arial MT"/>
                <a:cs typeface="Arial MT"/>
              </a:rPr>
              <a:t> </a:t>
            </a:r>
            <a:r>
              <a:rPr dirty="0" sz="1550" spc="-15">
                <a:latin typeface="Arial MT"/>
                <a:cs typeface="Arial MT"/>
              </a:rPr>
              <a:t>de</a:t>
            </a:r>
            <a:r>
              <a:rPr dirty="0" sz="1550" spc="110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1 </a:t>
            </a:r>
            <a:r>
              <a:rPr dirty="0" sz="1550" spc="-415">
                <a:latin typeface="Arial MT"/>
                <a:cs typeface="Arial MT"/>
              </a:rPr>
              <a:t> </a:t>
            </a:r>
            <a:r>
              <a:rPr dirty="0" sz="1550" spc="-5">
                <a:latin typeface="Arial MT"/>
                <a:cs typeface="Arial MT"/>
              </a:rPr>
              <a:t>metro</a:t>
            </a:r>
            <a:r>
              <a:rPr dirty="0" sz="1550">
                <a:latin typeface="Arial MT"/>
                <a:cs typeface="Arial MT"/>
              </a:rPr>
              <a:t> cuadrado por </a:t>
            </a:r>
            <a:r>
              <a:rPr dirty="0" sz="1550" spc="5">
                <a:latin typeface="Arial MT"/>
                <a:cs typeface="Arial MT"/>
              </a:rPr>
              <a:t>persona 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para</a:t>
            </a:r>
            <a:r>
              <a:rPr dirty="0" sz="1550" spc="105">
                <a:latin typeface="Arial MT"/>
                <a:cs typeface="Arial MT"/>
              </a:rPr>
              <a:t> </a:t>
            </a:r>
            <a:r>
              <a:rPr dirty="0" sz="1550" spc="-15">
                <a:latin typeface="Arial MT"/>
                <a:cs typeface="Arial MT"/>
              </a:rPr>
              <a:t>un</a:t>
            </a:r>
            <a:r>
              <a:rPr dirty="0" sz="1550" spc="3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refugio</a:t>
            </a:r>
            <a:r>
              <a:rPr dirty="0" sz="1550" spc="114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contra 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tsunamis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590" y="127888"/>
            <a:ext cx="5230495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397250" algn="l"/>
              </a:tabLst>
            </a:pPr>
            <a:r>
              <a:rPr dirty="0" spc="5"/>
              <a:t>RECOMENDACIONES	</a:t>
            </a:r>
            <a:r>
              <a:rPr dirty="0" spc="-15"/>
              <a:t>DE</a:t>
            </a:r>
            <a:r>
              <a:rPr dirty="0" spc="65"/>
              <a:t> </a:t>
            </a:r>
            <a:r>
              <a:rPr dirty="0" spc="5"/>
              <a:t>ALTURA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975" y="4951412"/>
            <a:ext cx="8113395" cy="61722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800" b="1">
                <a:latin typeface="Times New Roman"/>
                <a:cs typeface="Times New Roman"/>
              </a:rPr>
              <a:t>Elevación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spc="-5" b="1">
                <a:latin typeface="Times New Roman"/>
                <a:cs typeface="Times New Roman"/>
              </a:rPr>
              <a:t>apropiada</a:t>
            </a:r>
            <a:r>
              <a:rPr dirty="0" sz="1800" spc="484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→</a:t>
            </a:r>
            <a:r>
              <a:rPr dirty="0" sz="1800" spc="45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Incertidumbre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inherente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+</a:t>
            </a:r>
            <a:r>
              <a:rPr dirty="0" sz="1800" spc="3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salpicadura</a:t>
            </a:r>
            <a:r>
              <a:rPr dirty="0" sz="1800" spc="25">
                <a:latin typeface="Times New Roman"/>
                <a:cs typeface="Times New Roman"/>
              </a:rPr>
              <a:t> </a:t>
            </a:r>
            <a:r>
              <a:rPr dirty="0" sz="1800" spc="5">
                <a:latin typeface="Times New Roman"/>
                <a:cs typeface="Times New Roman"/>
              </a:rPr>
              <a:t>del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impacto</a:t>
            </a:r>
            <a:r>
              <a:rPr dirty="0" sz="1800" spc="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5">
                <a:latin typeface="Times New Roman"/>
                <a:cs typeface="Times New Roman"/>
              </a:rPr>
              <a:t>las</a:t>
            </a:r>
            <a:r>
              <a:rPr dirty="0" sz="1800" spc="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olas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800">
                <a:latin typeface="Times New Roman"/>
                <a:cs typeface="Times New Roman"/>
              </a:rPr>
              <a:t>+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nivel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ansiedad </a:t>
            </a:r>
            <a:r>
              <a:rPr dirty="0" sz="1800">
                <a:latin typeface="Times New Roman"/>
                <a:cs typeface="Times New Roman"/>
              </a:rPr>
              <a:t>de</a:t>
            </a:r>
            <a:r>
              <a:rPr dirty="0" sz="1800" spc="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los</a:t>
            </a:r>
            <a:r>
              <a:rPr dirty="0" sz="1800" spc="40">
                <a:latin typeface="Times New Roman"/>
                <a:cs typeface="Times New Roman"/>
              </a:rPr>
              <a:t> </a:t>
            </a:r>
            <a:r>
              <a:rPr dirty="0" sz="1800" spc="10">
                <a:latin typeface="Times New Roman"/>
                <a:cs typeface="Times New Roman"/>
              </a:rPr>
              <a:t>evacuados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032" y="1054173"/>
            <a:ext cx="8792870" cy="362570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95948"/>
            <a:ext cx="588137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15"/>
              <a:t>EFECTOS</a:t>
            </a:r>
            <a:r>
              <a:rPr dirty="0" spc="65"/>
              <a:t> </a:t>
            </a:r>
            <a:r>
              <a:rPr dirty="0" spc="-15"/>
              <a:t>DE</a:t>
            </a:r>
            <a:r>
              <a:rPr dirty="0" spc="140"/>
              <a:t> </a:t>
            </a:r>
            <a:r>
              <a:rPr dirty="0" spc="15"/>
              <a:t>FUERZAS</a:t>
            </a:r>
            <a:r>
              <a:rPr dirty="0" spc="70"/>
              <a:t> </a:t>
            </a:r>
            <a:r>
              <a:rPr dirty="0" spc="-5"/>
              <a:t>DEL</a:t>
            </a:r>
            <a:r>
              <a:rPr dirty="0" spc="125"/>
              <a:t> </a:t>
            </a:r>
            <a:r>
              <a:rPr dirty="0" spc="10"/>
              <a:t>TSUNAMI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286" y="788694"/>
            <a:ext cx="8729067" cy="438834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575" y="167957"/>
            <a:ext cx="4730115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831465" algn="l"/>
              </a:tabLst>
            </a:pPr>
            <a:r>
              <a:rPr dirty="0"/>
              <a:t>COMBINACIONES	</a:t>
            </a:r>
            <a:r>
              <a:rPr dirty="0" spc="-15"/>
              <a:t>DE</a:t>
            </a:r>
            <a:r>
              <a:rPr dirty="0" spc="65"/>
              <a:t> </a:t>
            </a:r>
            <a:r>
              <a:rPr dirty="0"/>
              <a:t>CARGAS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727" y="1282636"/>
            <a:ext cx="5496560" cy="86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>
                <a:latin typeface="Arial MT"/>
                <a:cs typeface="Arial MT"/>
              </a:rPr>
              <a:t>Co</a:t>
            </a:r>
            <a:r>
              <a:rPr dirty="0" sz="1800">
                <a:latin typeface="Arial MT"/>
                <a:cs typeface="Arial MT"/>
              </a:rPr>
              <a:t>m</a:t>
            </a:r>
            <a:r>
              <a:rPr dirty="0" sz="1800" spc="45">
                <a:latin typeface="Arial MT"/>
                <a:cs typeface="Arial MT"/>
              </a:rPr>
              <a:t>b</a:t>
            </a:r>
            <a:r>
              <a:rPr dirty="0" sz="1800" spc="-30">
                <a:latin typeface="Arial MT"/>
                <a:cs typeface="Arial MT"/>
              </a:rPr>
              <a:t>i</a:t>
            </a:r>
            <a:r>
              <a:rPr dirty="0" sz="1800" spc="45">
                <a:latin typeface="Arial MT"/>
                <a:cs typeface="Arial MT"/>
              </a:rPr>
              <a:t>n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30">
                <a:latin typeface="Arial MT"/>
                <a:cs typeface="Arial MT"/>
              </a:rPr>
              <a:t>ió</a:t>
            </a:r>
            <a:r>
              <a:rPr dirty="0" sz="1800">
                <a:latin typeface="Arial MT"/>
                <a:cs typeface="Arial MT"/>
              </a:rPr>
              <a:t>n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45">
                <a:latin typeface="Arial MT"/>
                <a:cs typeface="Arial MT"/>
              </a:rPr>
              <a:t>g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1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1</a:t>
            </a:r>
            <a:r>
              <a:rPr dirty="0" sz="1800" spc="5">
                <a:latin typeface="Cambria Math"/>
                <a:cs typeface="Cambria Math"/>
              </a:rPr>
              <a:t>.</a:t>
            </a:r>
            <a:r>
              <a:rPr dirty="0" sz="1800" spc="-25">
                <a:latin typeface="Cambria Math"/>
                <a:cs typeface="Cambria Math"/>
              </a:rPr>
              <a:t>2</a:t>
            </a:r>
            <a:r>
              <a:rPr dirty="0" sz="1800">
                <a:latin typeface="Cambria Math"/>
                <a:cs typeface="Cambria Math"/>
              </a:rPr>
              <a:t>𝐷</a:t>
            </a:r>
            <a:r>
              <a:rPr dirty="0" sz="1800" spc="8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2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1</a:t>
            </a:r>
            <a:r>
              <a:rPr dirty="0" sz="1800" spc="5">
                <a:latin typeface="Cambria Math"/>
                <a:cs typeface="Cambria Math"/>
              </a:rPr>
              <a:t>.</a:t>
            </a:r>
            <a:r>
              <a:rPr dirty="0" sz="1800" spc="-25">
                <a:latin typeface="Cambria Math"/>
                <a:cs typeface="Cambria Math"/>
              </a:rPr>
              <a:t>0</a:t>
            </a:r>
            <a:r>
              <a:rPr dirty="0" sz="1800" spc="-20">
                <a:latin typeface="Cambria Math"/>
                <a:cs typeface="Cambria Math"/>
              </a:rPr>
              <a:t>𝑇</a:t>
            </a:r>
            <a:r>
              <a:rPr dirty="0" sz="800" spc="25">
                <a:latin typeface="Cambria Math"/>
                <a:cs typeface="Cambria Math"/>
              </a:rPr>
              <a:t>𝑠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sz="800" spc="-6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2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1</a:t>
            </a:r>
            <a:r>
              <a:rPr dirty="0" sz="1800" spc="5">
                <a:latin typeface="Cambria Math"/>
                <a:cs typeface="Cambria Math"/>
              </a:rPr>
              <a:t>.</a:t>
            </a:r>
            <a:r>
              <a:rPr dirty="0" sz="1800" spc="-25">
                <a:latin typeface="Cambria Math"/>
                <a:cs typeface="Cambria Math"/>
              </a:rPr>
              <a:t>0</a:t>
            </a:r>
            <a:r>
              <a:rPr dirty="0" sz="1800" spc="15">
                <a:latin typeface="Cambria Math"/>
                <a:cs typeface="Cambria Math"/>
              </a:rPr>
              <a:t>𝐿</a:t>
            </a:r>
            <a:r>
              <a:rPr dirty="0" sz="800" spc="25">
                <a:latin typeface="Cambria Math"/>
                <a:cs typeface="Cambria Math"/>
              </a:rPr>
              <a:t>𝑅</a:t>
            </a:r>
            <a:r>
              <a:rPr dirty="0" sz="800" spc="30">
                <a:latin typeface="Cambria Math"/>
                <a:cs typeface="Cambria Math"/>
              </a:rPr>
              <a:t>𝐸</a:t>
            </a:r>
            <a:r>
              <a:rPr dirty="0" sz="800" spc="25">
                <a:latin typeface="Cambria Math"/>
                <a:cs typeface="Cambria Math"/>
              </a:rPr>
              <a:t>𝐹</a:t>
            </a:r>
            <a:r>
              <a:rPr dirty="0" sz="800" spc="-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2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0</a:t>
            </a:r>
            <a:r>
              <a:rPr dirty="0" sz="1800" spc="5">
                <a:latin typeface="Cambria Math"/>
                <a:cs typeface="Cambria Math"/>
              </a:rPr>
              <a:t>.</a:t>
            </a:r>
            <a:r>
              <a:rPr dirty="0" sz="1800" spc="-25">
                <a:latin typeface="Cambria Math"/>
                <a:cs typeface="Cambria Math"/>
              </a:rPr>
              <a:t>25</a:t>
            </a:r>
            <a:r>
              <a:rPr dirty="0" sz="1800">
                <a:latin typeface="Cambria Math"/>
                <a:cs typeface="Cambria Math"/>
              </a:rPr>
              <a:t>𝐿</a:t>
            </a:r>
            <a:endParaRPr sz="1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dirty="0" sz="1800" spc="-30">
                <a:latin typeface="Arial MT"/>
                <a:cs typeface="Arial MT"/>
              </a:rPr>
              <a:t>Co</a:t>
            </a:r>
            <a:r>
              <a:rPr dirty="0" sz="1800">
                <a:latin typeface="Arial MT"/>
                <a:cs typeface="Arial MT"/>
              </a:rPr>
              <a:t>m</a:t>
            </a:r>
            <a:r>
              <a:rPr dirty="0" sz="1800" spc="45">
                <a:latin typeface="Arial MT"/>
                <a:cs typeface="Arial MT"/>
              </a:rPr>
              <a:t>b</a:t>
            </a:r>
            <a:r>
              <a:rPr dirty="0" sz="1800" spc="-30">
                <a:latin typeface="Arial MT"/>
                <a:cs typeface="Arial MT"/>
              </a:rPr>
              <a:t>i</a:t>
            </a:r>
            <a:r>
              <a:rPr dirty="0" sz="1800" spc="45">
                <a:latin typeface="Arial MT"/>
                <a:cs typeface="Arial MT"/>
              </a:rPr>
              <a:t>n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30">
                <a:latin typeface="Arial MT"/>
                <a:cs typeface="Arial MT"/>
              </a:rPr>
              <a:t>ió</a:t>
            </a:r>
            <a:r>
              <a:rPr dirty="0" sz="1800">
                <a:latin typeface="Arial MT"/>
                <a:cs typeface="Arial MT"/>
              </a:rPr>
              <a:t>n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45">
                <a:latin typeface="Arial MT"/>
                <a:cs typeface="Arial MT"/>
              </a:rPr>
              <a:t>g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2</a:t>
            </a:r>
            <a:r>
              <a:rPr dirty="0" sz="1800">
                <a:latin typeface="Arial MT"/>
                <a:cs typeface="Arial MT"/>
              </a:rPr>
              <a:t>: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0</a:t>
            </a:r>
            <a:r>
              <a:rPr dirty="0" sz="1800" spc="5">
                <a:latin typeface="Cambria Math"/>
                <a:cs typeface="Cambria Math"/>
              </a:rPr>
              <a:t>.</a:t>
            </a:r>
            <a:r>
              <a:rPr dirty="0" sz="1800" spc="-25">
                <a:latin typeface="Cambria Math"/>
                <a:cs typeface="Cambria Math"/>
              </a:rPr>
              <a:t>9</a:t>
            </a:r>
            <a:r>
              <a:rPr dirty="0" sz="1800">
                <a:latin typeface="Cambria Math"/>
                <a:cs typeface="Cambria Math"/>
              </a:rPr>
              <a:t>𝐷</a:t>
            </a:r>
            <a:r>
              <a:rPr dirty="0" sz="1800" spc="8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-20">
                <a:latin typeface="Cambria Math"/>
                <a:cs typeface="Cambria Math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1</a:t>
            </a:r>
            <a:r>
              <a:rPr dirty="0" sz="1800" spc="5">
                <a:latin typeface="Cambria Math"/>
                <a:cs typeface="Cambria Math"/>
              </a:rPr>
              <a:t>.</a:t>
            </a:r>
            <a:r>
              <a:rPr dirty="0" sz="1800" spc="-25">
                <a:latin typeface="Cambria Math"/>
                <a:cs typeface="Cambria Math"/>
              </a:rPr>
              <a:t>0</a:t>
            </a:r>
            <a:r>
              <a:rPr dirty="0" sz="1800" spc="-20">
                <a:latin typeface="Cambria Math"/>
                <a:cs typeface="Cambria Math"/>
              </a:rPr>
              <a:t>𝑇</a:t>
            </a:r>
            <a:r>
              <a:rPr dirty="0" sz="800" spc="25">
                <a:latin typeface="Cambria Math"/>
                <a:cs typeface="Cambria Math"/>
              </a:rPr>
              <a:t>𝑠</a:t>
            </a:r>
            <a:endParaRPr sz="800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4250" y="2581275"/>
            <a:ext cx="1800225" cy="17430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0880" y="4536757"/>
            <a:ext cx="8087995" cy="85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Arial MT"/>
                <a:cs typeface="Arial MT"/>
              </a:rPr>
              <a:t>D</a:t>
            </a:r>
            <a:r>
              <a:rPr dirty="0" sz="1800" spc="-30">
                <a:latin typeface="Arial MT"/>
                <a:cs typeface="Arial MT"/>
              </a:rPr>
              <a:t>ó</a:t>
            </a:r>
            <a:r>
              <a:rPr dirty="0" sz="1800" spc="45">
                <a:latin typeface="Arial MT"/>
                <a:cs typeface="Arial MT"/>
              </a:rPr>
              <a:t>nd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17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l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 spc="20">
                <a:latin typeface="Arial MT"/>
                <a:cs typeface="Arial MT"/>
              </a:rPr>
              <a:t>f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l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r</a:t>
            </a:r>
            <a:r>
              <a:rPr dirty="0" sz="1800" spc="45">
                <a:latin typeface="Arial MT"/>
                <a:cs typeface="Arial MT"/>
              </a:rPr>
              <a:t>g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15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m</a:t>
            </a:r>
            <a:r>
              <a:rPr dirty="0" sz="1800" spc="45">
                <a:latin typeface="Arial MT"/>
                <a:cs typeface="Arial MT"/>
              </a:rPr>
              <a:t>u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spc="-25">
                <a:latin typeface="Cambria Math"/>
                <a:cs typeface="Cambria Math"/>
              </a:rPr>
              <a:t>𝑇</a:t>
            </a:r>
            <a:r>
              <a:rPr dirty="0" sz="800" spc="25">
                <a:latin typeface="Cambria Math"/>
                <a:cs typeface="Cambria Math"/>
              </a:rPr>
              <a:t>𝑠</a:t>
            </a:r>
            <a:r>
              <a:rPr dirty="0" sz="800" spc="-35">
                <a:latin typeface="Cambria Math"/>
                <a:cs typeface="Cambria Math"/>
              </a:rPr>
              <a:t> </a:t>
            </a:r>
            <a:r>
              <a:rPr dirty="0" sz="1800" spc="-25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17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l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 spc="20">
                <a:latin typeface="Arial MT"/>
                <a:cs typeface="Arial MT"/>
              </a:rPr>
              <a:t>f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 spc="50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25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50">
                <a:latin typeface="Arial MT"/>
                <a:cs typeface="Arial MT"/>
              </a:rPr>
              <a:t>g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-30">
                <a:latin typeface="Arial MT"/>
                <a:cs typeface="Arial MT"/>
              </a:rPr>
              <a:t>u</a:t>
            </a:r>
            <a:r>
              <a:rPr dirty="0" sz="1800" spc="45">
                <a:latin typeface="Arial MT"/>
                <a:cs typeface="Arial MT"/>
              </a:rPr>
              <a:t>n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m</a:t>
            </a:r>
            <a:r>
              <a:rPr dirty="0" sz="1800" spc="-30">
                <a:latin typeface="Arial MT"/>
                <a:cs typeface="Arial MT"/>
              </a:rPr>
              <a:t>i</a:t>
            </a:r>
            <a:r>
              <a:rPr dirty="0" sz="180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marL="12700" marR="19685">
              <a:lnSpc>
                <a:spcPts val="2180"/>
              </a:lnSpc>
              <a:spcBef>
                <a:spcPts val="75"/>
              </a:spcBef>
            </a:pPr>
            <a:r>
              <a:rPr dirty="0" sz="1800" spc="15">
                <a:latin typeface="Cambria Math"/>
                <a:cs typeface="Cambria Math"/>
              </a:rPr>
              <a:t>𝐿</a:t>
            </a:r>
            <a:r>
              <a:rPr dirty="0" sz="800" spc="20">
                <a:latin typeface="Cambria Math"/>
                <a:cs typeface="Cambria Math"/>
              </a:rPr>
              <a:t>𝑅</a:t>
            </a:r>
            <a:r>
              <a:rPr dirty="0" sz="800" spc="30">
                <a:latin typeface="Cambria Math"/>
                <a:cs typeface="Cambria Math"/>
              </a:rPr>
              <a:t>𝐸</a:t>
            </a:r>
            <a:r>
              <a:rPr dirty="0" sz="800" spc="25">
                <a:latin typeface="Cambria Math"/>
                <a:cs typeface="Cambria Math"/>
              </a:rPr>
              <a:t>𝐹</a:t>
            </a:r>
            <a:r>
              <a:rPr dirty="0" sz="800" spc="-80">
                <a:latin typeface="Cambria Math"/>
                <a:cs typeface="Cambria Math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l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 spc="25">
                <a:latin typeface="Arial MT"/>
                <a:cs typeface="Arial MT"/>
              </a:rPr>
              <a:t>f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25">
                <a:latin typeface="Arial MT"/>
                <a:cs typeface="Arial MT"/>
              </a:rPr>
              <a:t>t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45">
                <a:latin typeface="Arial MT"/>
                <a:cs typeface="Arial MT"/>
              </a:rPr>
              <a:t>g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v</a:t>
            </a:r>
            <a:r>
              <a:rPr dirty="0" sz="1800" spc="45">
                <a:latin typeface="Arial MT"/>
                <a:cs typeface="Arial MT"/>
              </a:rPr>
              <a:t>i</a:t>
            </a:r>
            <a:r>
              <a:rPr dirty="0" sz="1800" spc="-80">
                <a:latin typeface="Arial MT"/>
                <a:cs typeface="Arial MT"/>
              </a:rPr>
              <a:t>v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n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l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á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45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 spc="20">
                <a:latin typeface="Arial MT"/>
                <a:cs typeface="Arial MT"/>
              </a:rPr>
              <a:t>f</a:t>
            </a:r>
            <a:r>
              <a:rPr dirty="0" sz="1800" spc="45">
                <a:latin typeface="Arial MT"/>
                <a:cs typeface="Arial MT"/>
              </a:rPr>
              <a:t>ug</a:t>
            </a:r>
            <a:r>
              <a:rPr dirty="0" sz="1800" spc="-30">
                <a:latin typeface="Arial MT"/>
                <a:cs typeface="Arial MT"/>
              </a:rPr>
              <a:t>i</a:t>
            </a:r>
            <a:r>
              <a:rPr dirty="0" sz="1800">
                <a:latin typeface="Arial MT"/>
                <a:cs typeface="Arial MT"/>
              </a:rPr>
              <a:t>o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(c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45">
                <a:latin typeface="Arial MT"/>
                <a:cs typeface="Arial MT"/>
              </a:rPr>
              <a:t>g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50">
                <a:latin typeface="Arial MT"/>
                <a:cs typeface="Arial MT"/>
              </a:rPr>
              <a:t>d</a:t>
            </a:r>
            <a:r>
              <a:rPr dirty="0" sz="1800">
                <a:latin typeface="Arial MT"/>
                <a:cs typeface="Arial MT"/>
              </a:rPr>
              <a:t>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</a:t>
            </a:r>
            <a:r>
              <a:rPr dirty="0" sz="1800" spc="-25">
                <a:latin typeface="Arial MT"/>
                <a:cs typeface="Arial MT"/>
              </a:rPr>
              <a:t>o</a:t>
            </a:r>
            <a:r>
              <a:rPr dirty="0" sz="1800" spc="-30">
                <a:latin typeface="Arial MT"/>
                <a:cs typeface="Arial MT"/>
              </a:rPr>
              <a:t>n</a:t>
            </a:r>
            <a:r>
              <a:rPr dirty="0" sz="1800" spc="25">
                <a:latin typeface="Arial MT"/>
                <a:cs typeface="Arial MT"/>
              </a:rPr>
              <a:t>t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 spc="50">
                <a:latin typeface="Arial MT"/>
                <a:cs typeface="Arial MT"/>
              </a:rPr>
              <a:t>j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),</a:t>
            </a:r>
            <a:r>
              <a:rPr dirty="0" sz="1800" spc="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el  </a:t>
            </a:r>
            <a:r>
              <a:rPr dirty="0" sz="1800" spc="-5">
                <a:latin typeface="Arial MT"/>
                <a:cs typeface="Arial MT"/>
              </a:rPr>
              <a:t>efecto </a:t>
            </a:r>
            <a:r>
              <a:rPr dirty="0" sz="1800" spc="20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carga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0">
                <a:latin typeface="Arial MT"/>
                <a:cs typeface="Arial MT"/>
              </a:rPr>
              <a:t>viva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fuera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del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5">
                <a:latin typeface="Arial MT"/>
                <a:cs typeface="Arial MT"/>
              </a:rPr>
              <a:t>área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2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refugio.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167957"/>
            <a:ext cx="5088890" cy="4032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225165" algn="l"/>
              </a:tabLst>
            </a:pPr>
            <a:r>
              <a:rPr dirty="0"/>
              <a:t>CONSIDERACIONES	</a:t>
            </a:r>
            <a:r>
              <a:rPr dirty="0" spc="-15"/>
              <a:t>DE</a:t>
            </a:r>
            <a:r>
              <a:rPr dirty="0" spc="5"/>
              <a:t> </a:t>
            </a:r>
            <a:r>
              <a:rPr dirty="0" spc="10"/>
              <a:t>COSTOS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1512" y="1318577"/>
            <a:ext cx="7939405" cy="85344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just"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800" spc="-5">
                <a:latin typeface="Arial MT"/>
                <a:cs typeface="Arial MT"/>
              </a:rPr>
              <a:t>Se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estima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que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5">
                <a:latin typeface="Arial MT"/>
                <a:cs typeface="Arial MT"/>
              </a:rPr>
              <a:t>una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estructura</a:t>
            </a:r>
            <a:r>
              <a:rPr dirty="0" sz="1800">
                <a:latin typeface="Arial MT"/>
                <a:cs typeface="Arial MT"/>
              </a:rPr>
              <a:t> resistente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tsunamis,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sismos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y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colapso 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progresivo </a:t>
            </a:r>
            <a:r>
              <a:rPr dirty="0" sz="1800" spc="15">
                <a:latin typeface="Arial MT"/>
                <a:cs typeface="Arial MT"/>
              </a:rPr>
              <a:t>tenga </a:t>
            </a:r>
            <a:r>
              <a:rPr dirty="0" sz="1800" spc="25">
                <a:latin typeface="Arial MT"/>
                <a:cs typeface="Arial MT"/>
              </a:rPr>
              <a:t>un </a:t>
            </a:r>
            <a:r>
              <a:rPr dirty="0" sz="1800" spc="-5">
                <a:latin typeface="Arial MT"/>
                <a:cs typeface="Arial MT"/>
              </a:rPr>
              <a:t>aumento </a:t>
            </a:r>
            <a:r>
              <a:rPr dirty="0" sz="1800" spc="25">
                <a:latin typeface="Arial MT"/>
                <a:cs typeface="Arial MT"/>
              </a:rPr>
              <a:t>de </a:t>
            </a:r>
            <a:r>
              <a:rPr dirty="0" sz="1800" spc="-10">
                <a:latin typeface="Arial MT"/>
                <a:cs typeface="Arial MT"/>
              </a:rPr>
              <a:t>entre </a:t>
            </a:r>
            <a:r>
              <a:rPr dirty="0" sz="1800" spc="-15">
                <a:latin typeface="Arial MT"/>
                <a:cs typeface="Arial MT"/>
              </a:rPr>
              <a:t>el </a:t>
            </a:r>
            <a:r>
              <a:rPr dirty="0" sz="1800" spc="-20">
                <a:latin typeface="Arial MT"/>
                <a:cs typeface="Arial MT"/>
              </a:rPr>
              <a:t>10% </a:t>
            </a:r>
            <a:r>
              <a:rPr dirty="0" sz="1800">
                <a:latin typeface="Arial MT"/>
                <a:cs typeface="Arial MT"/>
              </a:rPr>
              <a:t>y </a:t>
            </a:r>
            <a:r>
              <a:rPr dirty="0" sz="1800" spc="-20">
                <a:latin typeface="Arial MT"/>
                <a:cs typeface="Arial MT"/>
              </a:rPr>
              <a:t>20% </a:t>
            </a:r>
            <a:r>
              <a:rPr dirty="0" sz="1800" spc="-15">
                <a:latin typeface="Arial MT"/>
                <a:cs typeface="Arial MT"/>
              </a:rPr>
              <a:t>en </a:t>
            </a:r>
            <a:r>
              <a:rPr dirty="0" sz="1800" spc="5">
                <a:latin typeface="Arial MT"/>
                <a:cs typeface="Arial MT"/>
              </a:rPr>
              <a:t>los </a:t>
            </a:r>
            <a:r>
              <a:rPr dirty="0" sz="1800" spc="-5">
                <a:latin typeface="Arial MT"/>
                <a:cs typeface="Arial MT"/>
              </a:rPr>
              <a:t>costos </a:t>
            </a:r>
            <a:r>
              <a:rPr dirty="0" sz="1800">
                <a:latin typeface="Arial MT"/>
                <a:cs typeface="Arial MT"/>
              </a:rPr>
              <a:t>totales </a:t>
            </a:r>
            <a:r>
              <a:rPr dirty="0" sz="1800" spc="50">
                <a:latin typeface="Arial MT"/>
                <a:cs typeface="Arial MT"/>
              </a:rPr>
              <a:t>de </a:t>
            </a:r>
            <a:r>
              <a:rPr dirty="0" sz="1800" spc="5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construcción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sobre</a:t>
            </a:r>
            <a:r>
              <a:rPr dirty="0" sz="1800" spc="5">
                <a:latin typeface="Arial MT"/>
                <a:cs typeface="Arial MT"/>
              </a:rPr>
              <a:t> los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requeridos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para </a:t>
            </a:r>
            <a:r>
              <a:rPr dirty="0" sz="1800" spc="-10">
                <a:latin typeface="Arial MT"/>
                <a:cs typeface="Arial MT"/>
              </a:rPr>
              <a:t>edificios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tradicionales.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693" y="3174946"/>
            <a:ext cx="4599822" cy="125509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71512" y="3209607"/>
            <a:ext cx="2551430" cy="1250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latin typeface="Arial MT"/>
                <a:cs typeface="Arial MT"/>
              </a:rPr>
              <a:t>Estructuras</a:t>
            </a:r>
            <a:r>
              <a:rPr dirty="0" sz="1800" spc="-13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tradicionales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Arial MT"/>
              <a:cs typeface="Arial MT"/>
            </a:endParaRPr>
          </a:p>
          <a:p>
            <a:pPr marL="22225" marR="5080">
              <a:lnSpc>
                <a:spcPct val="100800"/>
              </a:lnSpc>
            </a:pPr>
            <a:r>
              <a:rPr dirty="0" sz="1800">
                <a:latin typeface="Arial MT"/>
                <a:cs typeface="Arial MT"/>
              </a:rPr>
              <a:t>Es</a:t>
            </a:r>
            <a:r>
              <a:rPr dirty="0" sz="1800" spc="15">
                <a:latin typeface="Arial MT"/>
                <a:cs typeface="Arial MT"/>
              </a:rPr>
              <a:t>t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45">
                <a:latin typeface="Arial MT"/>
                <a:cs typeface="Arial MT"/>
              </a:rPr>
              <a:t>u</a:t>
            </a:r>
            <a:r>
              <a:rPr dirty="0" sz="1800">
                <a:latin typeface="Arial MT"/>
                <a:cs typeface="Arial MT"/>
              </a:rPr>
              <a:t>c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 spc="45">
                <a:latin typeface="Arial MT"/>
                <a:cs typeface="Arial MT"/>
              </a:rPr>
              <a:t>u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-30">
                <a:latin typeface="Arial MT"/>
                <a:cs typeface="Arial MT"/>
              </a:rPr>
              <a:t>a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-1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-30">
                <a:latin typeface="Arial MT"/>
                <a:cs typeface="Arial MT"/>
              </a:rPr>
              <a:t>i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 spc="45">
                <a:latin typeface="Arial MT"/>
                <a:cs typeface="Arial MT"/>
              </a:rPr>
              <a:t>n</a:t>
            </a:r>
            <a:r>
              <a:rPr dirty="0" sz="1800" spc="20">
                <a:latin typeface="Arial MT"/>
                <a:cs typeface="Arial MT"/>
              </a:rPr>
              <a:t>t</a:t>
            </a:r>
            <a:r>
              <a:rPr dirty="0" sz="1800" spc="-30">
                <a:latin typeface="Arial MT"/>
                <a:cs typeface="Arial MT"/>
              </a:rPr>
              <a:t>e</a:t>
            </a:r>
            <a:r>
              <a:rPr dirty="0" sz="1800">
                <a:latin typeface="Arial MT"/>
                <a:cs typeface="Arial MT"/>
              </a:rPr>
              <a:t>s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  </a:t>
            </a:r>
            <a:r>
              <a:rPr dirty="0" sz="1800" spc="-30">
                <a:latin typeface="Arial MT"/>
                <a:cs typeface="Arial MT"/>
              </a:rPr>
              <a:t>Tsunamis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9144000" cy="2609850"/>
          </a:xfrm>
          <a:custGeom>
            <a:avLst/>
            <a:gdLst/>
            <a:ahLst/>
            <a:cxnLst/>
            <a:rect l="l" t="t" r="r" b="b"/>
            <a:pathLst>
              <a:path w="9144000" h="2609850">
                <a:moveTo>
                  <a:pt x="9144000" y="0"/>
                </a:moveTo>
                <a:lnTo>
                  <a:pt x="0" y="0"/>
                </a:lnTo>
                <a:lnTo>
                  <a:pt x="0" y="2609850"/>
                </a:lnTo>
                <a:lnTo>
                  <a:pt x="9144000" y="26098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02131"/>
            <a:ext cx="4634230" cy="6076315"/>
            <a:chOff x="0" y="802131"/>
            <a:chExt cx="4634230" cy="6076315"/>
          </a:xfrm>
        </p:grpSpPr>
        <p:sp>
          <p:nvSpPr>
            <p:cNvPr id="5" name="object 5"/>
            <p:cNvSpPr/>
            <p:nvPr/>
          </p:nvSpPr>
          <p:spPr>
            <a:xfrm>
              <a:off x="0" y="802131"/>
              <a:ext cx="4244340" cy="6055995"/>
            </a:xfrm>
            <a:custGeom>
              <a:avLst/>
              <a:gdLst/>
              <a:ahLst/>
              <a:cxnLst/>
              <a:rect l="l" t="t" r="r" b="b"/>
              <a:pathLst>
                <a:path w="4244340" h="6055995">
                  <a:moveTo>
                    <a:pt x="1085367" y="0"/>
                  </a:moveTo>
                  <a:lnTo>
                    <a:pt x="0" y="3075612"/>
                  </a:lnTo>
                  <a:lnTo>
                    <a:pt x="0" y="6055866"/>
                  </a:lnTo>
                  <a:lnTo>
                    <a:pt x="2500290" y="6055866"/>
                  </a:lnTo>
                  <a:lnTo>
                    <a:pt x="4243959" y="1114678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2704" y="1142872"/>
              <a:ext cx="3607435" cy="3651250"/>
            </a:xfrm>
            <a:custGeom>
              <a:avLst/>
              <a:gdLst/>
              <a:ahLst/>
              <a:cxnLst/>
              <a:rect l="l" t="t" r="r" b="b"/>
              <a:pathLst>
                <a:path w="3607435" h="3651250">
                  <a:moveTo>
                    <a:pt x="958634" y="0"/>
                  </a:moveTo>
                  <a:lnTo>
                    <a:pt x="3606863" y="934719"/>
                  </a:lnTo>
                  <a:lnTo>
                    <a:pt x="2648267" y="3650741"/>
                  </a:lnTo>
                  <a:lnTo>
                    <a:pt x="0" y="2716149"/>
                  </a:lnTo>
                  <a:lnTo>
                    <a:pt x="95863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943036"/>
              <a:ext cx="1871726" cy="4914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6075" y="2019299"/>
              <a:ext cx="1708150" cy="4839970"/>
            </a:xfrm>
            <a:custGeom>
              <a:avLst/>
              <a:gdLst/>
              <a:ahLst/>
              <a:cxnLst/>
              <a:rect l="l" t="t" r="r" b="b"/>
              <a:pathLst>
                <a:path w="1708150" h="4839970">
                  <a:moveTo>
                    <a:pt x="1708023" y="0"/>
                  </a:moveTo>
                  <a:lnTo>
                    <a:pt x="0" y="4839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1923923"/>
              <a:ext cx="3548126" cy="23003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" y="1933448"/>
              <a:ext cx="3148076" cy="18907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36656" y="2294143"/>
              <a:ext cx="2364105" cy="1031240"/>
            </a:xfrm>
            <a:custGeom>
              <a:avLst/>
              <a:gdLst/>
              <a:ahLst/>
              <a:cxnLst/>
              <a:rect l="l" t="t" r="r" b="b"/>
              <a:pathLst>
                <a:path w="2364104" h="1031239">
                  <a:moveTo>
                    <a:pt x="495340" y="303260"/>
                  </a:moveTo>
                  <a:lnTo>
                    <a:pt x="327577" y="303260"/>
                  </a:lnTo>
                  <a:lnTo>
                    <a:pt x="437940" y="342630"/>
                  </a:lnTo>
                  <a:lnTo>
                    <a:pt x="439718" y="414004"/>
                  </a:lnTo>
                  <a:lnTo>
                    <a:pt x="500297" y="435721"/>
                  </a:lnTo>
                  <a:lnTo>
                    <a:pt x="495340" y="303260"/>
                  </a:lnTo>
                  <a:close/>
                </a:path>
                <a:path w="2364104" h="1031239">
                  <a:moveTo>
                    <a:pt x="429558" y="99044"/>
                  </a:moveTo>
                  <a:lnTo>
                    <a:pt x="223285" y="336661"/>
                  </a:lnTo>
                  <a:lnTo>
                    <a:pt x="282365" y="357743"/>
                  </a:lnTo>
                  <a:lnTo>
                    <a:pt x="327577" y="303260"/>
                  </a:lnTo>
                  <a:lnTo>
                    <a:pt x="495340" y="303260"/>
                  </a:lnTo>
                  <a:lnTo>
                    <a:pt x="494836" y="289798"/>
                  </a:lnTo>
                  <a:lnTo>
                    <a:pt x="436670" y="289798"/>
                  </a:lnTo>
                  <a:lnTo>
                    <a:pt x="361359" y="262874"/>
                  </a:lnTo>
                  <a:lnTo>
                    <a:pt x="435273" y="173720"/>
                  </a:lnTo>
                  <a:lnTo>
                    <a:pt x="490492" y="173720"/>
                  </a:lnTo>
                  <a:lnTo>
                    <a:pt x="488486" y="120126"/>
                  </a:lnTo>
                  <a:lnTo>
                    <a:pt x="429558" y="99044"/>
                  </a:lnTo>
                  <a:close/>
                </a:path>
                <a:path w="2364104" h="1031239">
                  <a:moveTo>
                    <a:pt x="137250" y="0"/>
                  </a:moveTo>
                  <a:lnTo>
                    <a:pt x="85832" y="13827"/>
                  </a:lnTo>
                  <a:lnTo>
                    <a:pt x="42752" y="50149"/>
                  </a:lnTo>
                  <a:lnTo>
                    <a:pt x="11969" y="108188"/>
                  </a:lnTo>
                  <a:lnTo>
                    <a:pt x="0" y="169624"/>
                  </a:lnTo>
                  <a:lnTo>
                    <a:pt x="2500" y="197556"/>
                  </a:lnTo>
                  <a:lnTo>
                    <a:pt x="23708" y="246796"/>
                  </a:lnTo>
                  <a:lnTo>
                    <a:pt x="62189" y="281745"/>
                  </a:lnTo>
                  <a:lnTo>
                    <a:pt x="109364" y="299674"/>
                  </a:lnTo>
                  <a:lnTo>
                    <a:pt x="130143" y="302450"/>
                  </a:lnTo>
                  <a:lnTo>
                    <a:pt x="149960" y="301821"/>
                  </a:lnTo>
                  <a:lnTo>
                    <a:pt x="186678" y="290157"/>
                  </a:lnTo>
                  <a:lnTo>
                    <a:pt x="219328" y="263919"/>
                  </a:lnTo>
                  <a:lnTo>
                    <a:pt x="230808" y="249491"/>
                  </a:lnTo>
                  <a:lnTo>
                    <a:pt x="126018" y="249491"/>
                  </a:lnTo>
                  <a:lnTo>
                    <a:pt x="115124" y="248576"/>
                  </a:lnTo>
                  <a:lnTo>
                    <a:pt x="78762" y="230298"/>
                  </a:lnTo>
                  <a:lnTo>
                    <a:pt x="59471" y="189918"/>
                  </a:lnTo>
                  <a:lnTo>
                    <a:pt x="59577" y="171069"/>
                  </a:lnTo>
                  <a:lnTo>
                    <a:pt x="70885" y="124571"/>
                  </a:lnTo>
                  <a:lnTo>
                    <a:pt x="90860" y="83788"/>
                  </a:lnTo>
                  <a:lnTo>
                    <a:pt x="129240" y="54078"/>
                  </a:lnTo>
                  <a:lnTo>
                    <a:pt x="143430" y="51387"/>
                  </a:lnTo>
                  <a:lnTo>
                    <a:pt x="253620" y="51387"/>
                  </a:lnTo>
                  <a:lnTo>
                    <a:pt x="252318" y="49347"/>
                  </a:lnTo>
                  <a:lnTo>
                    <a:pt x="236294" y="33035"/>
                  </a:lnTo>
                  <a:lnTo>
                    <a:pt x="216534" y="19629"/>
                  </a:lnTo>
                  <a:lnTo>
                    <a:pt x="193059" y="9128"/>
                  </a:lnTo>
                  <a:lnTo>
                    <a:pt x="164605" y="1700"/>
                  </a:lnTo>
                  <a:lnTo>
                    <a:pt x="137250" y="0"/>
                  </a:lnTo>
                  <a:close/>
                </a:path>
                <a:path w="2364104" h="1031239">
                  <a:moveTo>
                    <a:pt x="490492" y="173720"/>
                  </a:moveTo>
                  <a:lnTo>
                    <a:pt x="435273" y="173720"/>
                  </a:lnTo>
                  <a:lnTo>
                    <a:pt x="436670" y="289798"/>
                  </a:lnTo>
                  <a:lnTo>
                    <a:pt x="494836" y="289798"/>
                  </a:lnTo>
                  <a:lnTo>
                    <a:pt x="490492" y="173720"/>
                  </a:lnTo>
                  <a:close/>
                </a:path>
                <a:path w="2364104" h="1031239">
                  <a:moveTo>
                    <a:pt x="186226" y="208899"/>
                  </a:moveTo>
                  <a:lnTo>
                    <a:pt x="157687" y="239688"/>
                  </a:lnTo>
                  <a:lnTo>
                    <a:pt x="126018" y="249491"/>
                  </a:lnTo>
                  <a:lnTo>
                    <a:pt x="230808" y="249491"/>
                  </a:lnTo>
                  <a:lnTo>
                    <a:pt x="234105" y="245348"/>
                  </a:lnTo>
                  <a:lnTo>
                    <a:pt x="186226" y="208899"/>
                  </a:lnTo>
                  <a:close/>
                </a:path>
                <a:path w="2364104" h="1031239">
                  <a:moveTo>
                    <a:pt x="253620" y="51387"/>
                  </a:moveTo>
                  <a:lnTo>
                    <a:pt x="143430" y="51387"/>
                  </a:lnTo>
                  <a:lnTo>
                    <a:pt x="158082" y="51982"/>
                  </a:lnTo>
                  <a:lnTo>
                    <a:pt x="173196" y="55864"/>
                  </a:lnTo>
                  <a:lnTo>
                    <a:pt x="206521" y="81772"/>
                  </a:lnTo>
                  <a:lnTo>
                    <a:pt x="215350" y="111633"/>
                  </a:lnTo>
                  <a:lnTo>
                    <a:pt x="214826" y="122920"/>
                  </a:lnTo>
                  <a:lnTo>
                    <a:pt x="274745" y="129524"/>
                  </a:lnTo>
                  <a:lnTo>
                    <a:pt x="274899" y="120126"/>
                  </a:lnTo>
                  <a:lnTo>
                    <a:pt x="274996" y="111633"/>
                  </a:lnTo>
                  <a:lnTo>
                    <a:pt x="273427" y="95996"/>
                  </a:lnTo>
                  <a:lnTo>
                    <a:pt x="269941" y="81518"/>
                  </a:lnTo>
                  <a:lnTo>
                    <a:pt x="264585" y="68564"/>
                  </a:lnTo>
                  <a:lnTo>
                    <a:pt x="253620" y="51387"/>
                  </a:lnTo>
                  <a:close/>
                </a:path>
                <a:path w="2364104" h="1031239">
                  <a:moveTo>
                    <a:pt x="1516678" y="490204"/>
                  </a:moveTo>
                  <a:lnTo>
                    <a:pt x="1418888" y="764016"/>
                  </a:lnTo>
                  <a:lnTo>
                    <a:pt x="1613198" y="833485"/>
                  </a:lnTo>
                  <a:lnTo>
                    <a:pt x="1629835" y="786876"/>
                  </a:lnTo>
                  <a:lnTo>
                    <a:pt x="1491278" y="737346"/>
                  </a:lnTo>
                  <a:lnTo>
                    <a:pt x="1572431" y="510143"/>
                  </a:lnTo>
                  <a:lnTo>
                    <a:pt x="1516678" y="490204"/>
                  </a:lnTo>
                  <a:close/>
                </a:path>
                <a:path w="2364104" h="1031239">
                  <a:moveTo>
                    <a:pt x="1237659" y="387842"/>
                  </a:moveTo>
                  <a:lnTo>
                    <a:pt x="1184954" y="535162"/>
                  </a:lnTo>
                  <a:lnTo>
                    <a:pt x="1171794" y="576310"/>
                  </a:lnTo>
                  <a:lnTo>
                    <a:pt x="1164969" y="615934"/>
                  </a:lnTo>
                  <a:lnTo>
                    <a:pt x="1165602" y="624887"/>
                  </a:lnTo>
                  <a:lnTo>
                    <a:pt x="1179350" y="661527"/>
                  </a:lnTo>
                  <a:lnTo>
                    <a:pt x="1216656" y="694467"/>
                  </a:lnTo>
                  <a:lnTo>
                    <a:pt x="1266403" y="714230"/>
                  </a:lnTo>
                  <a:lnTo>
                    <a:pt x="1306747" y="719820"/>
                  </a:lnTo>
                  <a:lnTo>
                    <a:pt x="1318006" y="718702"/>
                  </a:lnTo>
                  <a:lnTo>
                    <a:pt x="1355501" y="703395"/>
                  </a:lnTo>
                  <a:lnTo>
                    <a:pt x="1382627" y="668817"/>
                  </a:lnTo>
                  <a:lnTo>
                    <a:pt x="1383954" y="665940"/>
                  </a:lnTo>
                  <a:lnTo>
                    <a:pt x="1287602" y="665940"/>
                  </a:lnTo>
                  <a:lnTo>
                    <a:pt x="1277291" y="664297"/>
                  </a:lnTo>
                  <a:lnTo>
                    <a:pt x="1238548" y="644622"/>
                  </a:lnTo>
                  <a:lnTo>
                    <a:pt x="1224993" y="613074"/>
                  </a:lnTo>
                  <a:lnTo>
                    <a:pt x="1225467" y="604123"/>
                  </a:lnTo>
                  <a:lnTo>
                    <a:pt x="1240030" y="557022"/>
                  </a:lnTo>
                  <a:lnTo>
                    <a:pt x="1293285" y="407781"/>
                  </a:lnTo>
                  <a:lnTo>
                    <a:pt x="1237659" y="387842"/>
                  </a:lnTo>
                  <a:close/>
                </a:path>
                <a:path w="2364104" h="1031239">
                  <a:moveTo>
                    <a:pt x="1401997" y="446643"/>
                  </a:moveTo>
                  <a:lnTo>
                    <a:pt x="1347387" y="599297"/>
                  </a:lnTo>
                  <a:lnTo>
                    <a:pt x="1332202" y="637524"/>
                  </a:lnTo>
                  <a:lnTo>
                    <a:pt x="1296912" y="665821"/>
                  </a:lnTo>
                  <a:lnTo>
                    <a:pt x="1287602" y="665940"/>
                  </a:lnTo>
                  <a:lnTo>
                    <a:pt x="1383954" y="665940"/>
                  </a:lnTo>
                  <a:lnTo>
                    <a:pt x="1389662" y="653557"/>
                  </a:lnTo>
                  <a:lnTo>
                    <a:pt x="1397435" y="634440"/>
                  </a:lnTo>
                  <a:lnTo>
                    <a:pt x="1405934" y="611489"/>
                  </a:lnTo>
                  <a:lnTo>
                    <a:pt x="1457750" y="466582"/>
                  </a:lnTo>
                  <a:lnTo>
                    <a:pt x="1401997" y="446643"/>
                  </a:lnTo>
                  <a:close/>
                </a:path>
                <a:path w="2364104" h="1031239">
                  <a:moveTo>
                    <a:pt x="976039" y="294370"/>
                  </a:moveTo>
                  <a:lnTo>
                    <a:pt x="959402" y="341106"/>
                  </a:lnTo>
                  <a:lnTo>
                    <a:pt x="1041317" y="370316"/>
                  </a:lnTo>
                  <a:lnTo>
                    <a:pt x="959275" y="599678"/>
                  </a:lnTo>
                  <a:lnTo>
                    <a:pt x="1015028" y="619617"/>
                  </a:lnTo>
                  <a:lnTo>
                    <a:pt x="1096943" y="390255"/>
                  </a:lnTo>
                  <a:lnTo>
                    <a:pt x="1189129" y="390255"/>
                  </a:lnTo>
                  <a:lnTo>
                    <a:pt x="1195368" y="372729"/>
                  </a:lnTo>
                  <a:lnTo>
                    <a:pt x="976039" y="294370"/>
                  </a:lnTo>
                  <a:close/>
                </a:path>
                <a:path w="2364104" h="1031239">
                  <a:moveTo>
                    <a:pt x="886504" y="262366"/>
                  </a:moveTo>
                  <a:lnTo>
                    <a:pt x="787825" y="538464"/>
                  </a:lnTo>
                  <a:lnTo>
                    <a:pt x="843578" y="558403"/>
                  </a:lnTo>
                  <a:lnTo>
                    <a:pt x="942257" y="282305"/>
                  </a:lnTo>
                  <a:lnTo>
                    <a:pt x="886504" y="262366"/>
                  </a:lnTo>
                  <a:close/>
                </a:path>
                <a:path w="2364104" h="1031239">
                  <a:moveTo>
                    <a:pt x="628059" y="170037"/>
                  </a:moveTo>
                  <a:lnTo>
                    <a:pt x="529380" y="446008"/>
                  </a:lnTo>
                  <a:lnTo>
                    <a:pt x="585133" y="465947"/>
                  </a:lnTo>
                  <a:lnTo>
                    <a:pt x="622344" y="361807"/>
                  </a:lnTo>
                  <a:lnTo>
                    <a:pt x="792296" y="361807"/>
                  </a:lnTo>
                  <a:lnTo>
                    <a:pt x="798525" y="353107"/>
                  </a:lnTo>
                  <a:lnTo>
                    <a:pt x="804260" y="342538"/>
                  </a:lnTo>
                  <a:lnTo>
                    <a:pt x="806406" y="337296"/>
                  </a:lnTo>
                  <a:lnTo>
                    <a:pt x="715181" y="337296"/>
                  </a:lnTo>
                  <a:lnTo>
                    <a:pt x="707611" y="336724"/>
                  </a:lnTo>
                  <a:lnTo>
                    <a:pt x="697480" y="334629"/>
                  </a:lnTo>
                  <a:lnTo>
                    <a:pt x="684802" y="331009"/>
                  </a:lnTo>
                  <a:lnTo>
                    <a:pt x="669588" y="325866"/>
                  </a:lnTo>
                  <a:lnTo>
                    <a:pt x="639108" y="314944"/>
                  </a:lnTo>
                  <a:lnTo>
                    <a:pt x="667175" y="236585"/>
                  </a:lnTo>
                  <a:lnTo>
                    <a:pt x="790664" y="236585"/>
                  </a:lnTo>
                  <a:lnTo>
                    <a:pt x="782364" y="229854"/>
                  </a:lnTo>
                  <a:lnTo>
                    <a:pt x="773027" y="224470"/>
                  </a:lnTo>
                  <a:lnTo>
                    <a:pt x="759107" y="218027"/>
                  </a:lnTo>
                  <a:lnTo>
                    <a:pt x="740591" y="210512"/>
                  </a:lnTo>
                  <a:lnTo>
                    <a:pt x="717467" y="201914"/>
                  </a:lnTo>
                  <a:lnTo>
                    <a:pt x="628059" y="170037"/>
                  </a:lnTo>
                  <a:close/>
                </a:path>
                <a:path w="2364104" h="1031239">
                  <a:moveTo>
                    <a:pt x="1189129" y="390255"/>
                  </a:moveTo>
                  <a:lnTo>
                    <a:pt x="1096943" y="390255"/>
                  </a:lnTo>
                  <a:lnTo>
                    <a:pt x="1178731" y="419465"/>
                  </a:lnTo>
                  <a:lnTo>
                    <a:pt x="1189129" y="390255"/>
                  </a:lnTo>
                  <a:close/>
                </a:path>
                <a:path w="2364104" h="1031239">
                  <a:moveTo>
                    <a:pt x="792296" y="361807"/>
                  </a:moveTo>
                  <a:lnTo>
                    <a:pt x="622344" y="361807"/>
                  </a:lnTo>
                  <a:lnTo>
                    <a:pt x="658666" y="374888"/>
                  </a:lnTo>
                  <a:lnTo>
                    <a:pt x="706208" y="389282"/>
                  </a:lnTo>
                  <a:lnTo>
                    <a:pt x="726000" y="392142"/>
                  </a:lnTo>
                  <a:lnTo>
                    <a:pt x="734263" y="391890"/>
                  </a:lnTo>
                  <a:lnTo>
                    <a:pt x="776792" y="376390"/>
                  </a:lnTo>
                  <a:lnTo>
                    <a:pt x="792296" y="361807"/>
                  </a:lnTo>
                  <a:close/>
                </a:path>
                <a:path w="2364104" h="1031239">
                  <a:moveTo>
                    <a:pt x="790664" y="236585"/>
                  </a:moveTo>
                  <a:lnTo>
                    <a:pt x="667175" y="236585"/>
                  </a:lnTo>
                  <a:lnTo>
                    <a:pt x="694099" y="246237"/>
                  </a:lnTo>
                  <a:lnTo>
                    <a:pt x="707841" y="251313"/>
                  </a:lnTo>
                  <a:lnTo>
                    <a:pt x="744343" y="271160"/>
                  </a:lnTo>
                  <a:lnTo>
                    <a:pt x="754170" y="296195"/>
                  </a:lnTo>
                  <a:lnTo>
                    <a:pt x="753503" y="303349"/>
                  </a:lnTo>
                  <a:lnTo>
                    <a:pt x="731056" y="334629"/>
                  </a:lnTo>
                  <a:lnTo>
                    <a:pt x="715181" y="337296"/>
                  </a:lnTo>
                  <a:lnTo>
                    <a:pt x="806406" y="337296"/>
                  </a:lnTo>
                  <a:lnTo>
                    <a:pt x="809161" y="330565"/>
                  </a:lnTo>
                  <a:lnTo>
                    <a:pt x="813802" y="314471"/>
                  </a:lnTo>
                  <a:lnTo>
                    <a:pt x="815908" y="299164"/>
                  </a:lnTo>
                  <a:lnTo>
                    <a:pt x="815465" y="284666"/>
                  </a:lnTo>
                  <a:lnTo>
                    <a:pt x="812463" y="271002"/>
                  </a:lnTo>
                  <a:lnTo>
                    <a:pt x="807367" y="258500"/>
                  </a:lnTo>
                  <a:lnTo>
                    <a:pt x="800652" y="247475"/>
                  </a:lnTo>
                  <a:lnTo>
                    <a:pt x="792318" y="237926"/>
                  </a:lnTo>
                  <a:lnTo>
                    <a:pt x="790664" y="236585"/>
                  </a:lnTo>
                  <a:close/>
                </a:path>
                <a:path w="2364104" h="1031239">
                  <a:moveTo>
                    <a:pt x="931843" y="197215"/>
                  </a:moveTo>
                  <a:lnTo>
                    <a:pt x="885742" y="244205"/>
                  </a:lnTo>
                  <a:lnTo>
                    <a:pt x="919270" y="256270"/>
                  </a:lnTo>
                  <a:lnTo>
                    <a:pt x="991152" y="218424"/>
                  </a:lnTo>
                  <a:lnTo>
                    <a:pt x="931843" y="197215"/>
                  </a:lnTo>
                  <a:close/>
                </a:path>
                <a:path w="2364104" h="1031239">
                  <a:moveTo>
                    <a:pt x="1809667" y="599297"/>
                  </a:moveTo>
                  <a:lnTo>
                    <a:pt x="1765090" y="611489"/>
                  </a:lnTo>
                  <a:lnTo>
                    <a:pt x="1725847" y="640064"/>
                  </a:lnTo>
                  <a:lnTo>
                    <a:pt x="1696022" y="686480"/>
                  </a:lnTo>
                  <a:lnTo>
                    <a:pt x="1679097" y="738415"/>
                  </a:lnTo>
                  <a:lnTo>
                    <a:pt x="1676015" y="768477"/>
                  </a:lnTo>
                  <a:lnTo>
                    <a:pt x="1678768" y="796657"/>
                  </a:lnTo>
                  <a:lnTo>
                    <a:pt x="1701223" y="846401"/>
                  </a:lnTo>
                  <a:lnTo>
                    <a:pt x="1743462" y="882648"/>
                  </a:lnTo>
                  <a:lnTo>
                    <a:pt x="1801537" y="903414"/>
                  </a:lnTo>
                  <a:lnTo>
                    <a:pt x="1829908" y="905557"/>
                  </a:lnTo>
                  <a:lnTo>
                    <a:pt x="1856921" y="901890"/>
                  </a:lnTo>
                  <a:lnTo>
                    <a:pt x="1882565" y="892413"/>
                  </a:lnTo>
                  <a:lnTo>
                    <a:pt x="1905826" y="877409"/>
                  </a:lnTo>
                  <a:lnTo>
                    <a:pt x="1925872" y="857154"/>
                  </a:lnTo>
                  <a:lnTo>
                    <a:pt x="1928883" y="852582"/>
                  </a:lnTo>
                  <a:lnTo>
                    <a:pt x="1821192" y="852582"/>
                  </a:lnTo>
                  <a:lnTo>
                    <a:pt x="1805166" y="851925"/>
                  </a:lnTo>
                  <a:lnTo>
                    <a:pt x="1760439" y="830849"/>
                  </a:lnTo>
                  <a:lnTo>
                    <a:pt x="1737717" y="786963"/>
                  </a:lnTo>
                  <a:lnTo>
                    <a:pt x="1736772" y="768153"/>
                  </a:lnTo>
                  <a:lnTo>
                    <a:pt x="1739535" y="747529"/>
                  </a:lnTo>
                  <a:lnTo>
                    <a:pt x="1755376" y="703189"/>
                  </a:lnTo>
                  <a:lnTo>
                    <a:pt x="1778669" y="671323"/>
                  </a:lnTo>
                  <a:lnTo>
                    <a:pt x="1823415" y="652335"/>
                  </a:lnTo>
                  <a:lnTo>
                    <a:pt x="1937325" y="652335"/>
                  </a:lnTo>
                  <a:lnTo>
                    <a:pt x="1924681" y="638762"/>
                  </a:lnTo>
                  <a:lnTo>
                    <a:pt x="1873167" y="609711"/>
                  </a:lnTo>
                  <a:lnTo>
                    <a:pt x="1824786" y="599370"/>
                  </a:lnTo>
                  <a:lnTo>
                    <a:pt x="1809667" y="599297"/>
                  </a:lnTo>
                  <a:close/>
                </a:path>
                <a:path w="2364104" h="1031239">
                  <a:moveTo>
                    <a:pt x="1937325" y="652335"/>
                  </a:moveTo>
                  <a:lnTo>
                    <a:pt x="1823415" y="652335"/>
                  </a:lnTo>
                  <a:lnTo>
                    <a:pt x="1839726" y="653182"/>
                  </a:lnTo>
                  <a:lnTo>
                    <a:pt x="1856657" y="657590"/>
                  </a:lnTo>
                  <a:lnTo>
                    <a:pt x="1896027" y="686480"/>
                  </a:lnTo>
                  <a:lnTo>
                    <a:pt x="1908695" y="735615"/>
                  </a:lnTo>
                  <a:lnTo>
                    <a:pt x="1905719" y="756203"/>
                  </a:lnTo>
                  <a:lnTo>
                    <a:pt x="1889695" y="800901"/>
                  </a:lnTo>
                  <a:lnTo>
                    <a:pt x="1866124" y="833096"/>
                  </a:lnTo>
                  <a:lnTo>
                    <a:pt x="1821192" y="852582"/>
                  </a:lnTo>
                  <a:lnTo>
                    <a:pt x="1928883" y="852582"/>
                  </a:lnTo>
                  <a:lnTo>
                    <a:pt x="1942680" y="831637"/>
                  </a:lnTo>
                  <a:lnTo>
                    <a:pt x="1956225" y="800846"/>
                  </a:lnTo>
                  <a:lnTo>
                    <a:pt x="1965349" y="768153"/>
                  </a:lnTo>
                  <a:lnTo>
                    <a:pt x="1968544" y="737520"/>
                  </a:lnTo>
                  <a:lnTo>
                    <a:pt x="1965833" y="708959"/>
                  </a:lnTo>
                  <a:lnTo>
                    <a:pt x="1957241" y="682482"/>
                  </a:lnTo>
                  <a:lnTo>
                    <a:pt x="1943336" y="658788"/>
                  </a:lnTo>
                  <a:lnTo>
                    <a:pt x="1937325" y="652335"/>
                  </a:lnTo>
                  <a:close/>
                </a:path>
                <a:path w="2364104" h="1031239">
                  <a:moveTo>
                    <a:pt x="2106593" y="698484"/>
                  </a:moveTo>
                  <a:lnTo>
                    <a:pt x="2106593" y="1009888"/>
                  </a:lnTo>
                  <a:lnTo>
                    <a:pt x="2166156" y="1031097"/>
                  </a:lnTo>
                  <a:lnTo>
                    <a:pt x="2233208" y="949436"/>
                  </a:lnTo>
                  <a:lnTo>
                    <a:pt x="2163997" y="949436"/>
                  </a:lnTo>
                  <a:lnTo>
                    <a:pt x="2167045" y="720074"/>
                  </a:lnTo>
                  <a:lnTo>
                    <a:pt x="2106593" y="698484"/>
                  </a:lnTo>
                  <a:close/>
                </a:path>
                <a:path w="2364104" h="1031239">
                  <a:moveTo>
                    <a:pt x="2304586" y="769223"/>
                  </a:moveTo>
                  <a:lnTo>
                    <a:pt x="2163997" y="949436"/>
                  </a:lnTo>
                  <a:lnTo>
                    <a:pt x="2233208" y="949436"/>
                  </a:lnTo>
                  <a:lnTo>
                    <a:pt x="2363768" y="790432"/>
                  </a:lnTo>
                  <a:lnTo>
                    <a:pt x="2304586" y="769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4505325" y="0"/>
            <a:ext cx="4657725" cy="4234180"/>
            <a:chOff x="4505325" y="0"/>
            <a:chExt cx="4657725" cy="4234180"/>
          </a:xfrm>
        </p:grpSpPr>
        <p:sp>
          <p:nvSpPr>
            <p:cNvPr id="13" name="object 13"/>
            <p:cNvSpPr/>
            <p:nvPr/>
          </p:nvSpPr>
          <p:spPr>
            <a:xfrm>
              <a:off x="5891783" y="0"/>
              <a:ext cx="3252470" cy="3058160"/>
            </a:xfrm>
            <a:custGeom>
              <a:avLst/>
              <a:gdLst/>
              <a:ahLst/>
              <a:cxnLst/>
              <a:rect l="l" t="t" r="r" b="b"/>
              <a:pathLst>
                <a:path w="3252470" h="3058160">
                  <a:moveTo>
                    <a:pt x="3252216" y="0"/>
                  </a:moveTo>
                  <a:lnTo>
                    <a:pt x="685789" y="0"/>
                  </a:lnTo>
                  <a:lnTo>
                    <a:pt x="0" y="1943227"/>
                  </a:lnTo>
                  <a:lnTo>
                    <a:pt x="3158616" y="3057905"/>
                  </a:lnTo>
                  <a:lnTo>
                    <a:pt x="3252216" y="2792687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93485" y="0"/>
              <a:ext cx="2850515" cy="2627630"/>
            </a:xfrm>
            <a:custGeom>
              <a:avLst/>
              <a:gdLst/>
              <a:ahLst/>
              <a:cxnLst/>
              <a:rect l="l" t="t" r="r" b="b"/>
              <a:pathLst>
                <a:path w="2850515" h="2627630">
                  <a:moveTo>
                    <a:pt x="2850515" y="2054648"/>
                  </a:moveTo>
                  <a:lnTo>
                    <a:pt x="2648331" y="2627503"/>
                  </a:lnTo>
                  <a:lnTo>
                    <a:pt x="0" y="1692910"/>
                  </a:lnTo>
                  <a:lnTo>
                    <a:pt x="597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52975" y="2981261"/>
              <a:ext cx="3776726" cy="8048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5325" y="3409886"/>
              <a:ext cx="4176776" cy="80486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732654" y="3089211"/>
            <a:ext cx="3707765" cy="87820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 marR="5080" indent="247650">
              <a:lnSpc>
                <a:spcPct val="102400"/>
              </a:lnSpc>
              <a:spcBef>
                <a:spcPts val="45"/>
              </a:spcBef>
            </a:pPr>
            <a:r>
              <a:rPr dirty="0" sz="2750" spc="25" b="1" i="1">
                <a:latin typeface="Arial"/>
                <a:cs typeface="Arial"/>
              </a:rPr>
              <a:t>CONCLUSIONES </a:t>
            </a:r>
            <a:r>
              <a:rPr dirty="0" sz="2750" spc="15" b="1" i="1">
                <a:latin typeface="Arial"/>
                <a:cs typeface="Arial"/>
              </a:rPr>
              <a:t>Y </a:t>
            </a:r>
            <a:r>
              <a:rPr dirty="0" sz="2750" spc="20" b="1" i="1">
                <a:latin typeface="Arial"/>
                <a:cs typeface="Arial"/>
              </a:rPr>
              <a:t> </a:t>
            </a:r>
            <a:r>
              <a:rPr dirty="0" sz="2750" spc="35" b="1" i="1">
                <a:latin typeface="Arial"/>
                <a:cs typeface="Arial"/>
              </a:rPr>
              <a:t>R</a:t>
            </a:r>
            <a:r>
              <a:rPr dirty="0" sz="2750" spc="35" b="1" i="1">
                <a:latin typeface="Arial"/>
                <a:cs typeface="Arial"/>
              </a:rPr>
              <a:t>E</a:t>
            </a:r>
            <a:r>
              <a:rPr dirty="0" sz="2750" spc="35" b="1" i="1">
                <a:latin typeface="Arial"/>
                <a:cs typeface="Arial"/>
              </a:rPr>
              <a:t>C</a:t>
            </a:r>
            <a:r>
              <a:rPr dirty="0" sz="2750" spc="30" b="1" i="1">
                <a:latin typeface="Arial"/>
                <a:cs typeface="Arial"/>
              </a:rPr>
              <a:t>O</a:t>
            </a:r>
            <a:r>
              <a:rPr dirty="0" sz="2750" spc="-40" b="1" i="1">
                <a:latin typeface="Arial"/>
                <a:cs typeface="Arial"/>
              </a:rPr>
              <a:t>M</a:t>
            </a:r>
            <a:r>
              <a:rPr dirty="0" sz="2750" spc="35" b="1" i="1">
                <a:latin typeface="Arial"/>
                <a:cs typeface="Arial"/>
              </a:rPr>
              <a:t>E</a:t>
            </a:r>
            <a:r>
              <a:rPr dirty="0" sz="2750" spc="35" b="1" i="1">
                <a:latin typeface="Arial"/>
                <a:cs typeface="Arial"/>
              </a:rPr>
              <a:t>NDAC</a:t>
            </a:r>
            <a:r>
              <a:rPr dirty="0" sz="2750" spc="-20" b="1" i="1">
                <a:latin typeface="Arial"/>
                <a:cs typeface="Arial"/>
              </a:rPr>
              <a:t>I</a:t>
            </a:r>
            <a:r>
              <a:rPr dirty="0" sz="2750" spc="30" b="1" i="1">
                <a:latin typeface="Arial"/>
                <a:cs typeface="Arial"/>
              </a:rPr>
              <a:t>O</a:t>
            </a:r>
            <a:r>
              <a:rPr dirty="0" sz="2750" spc="35" b="1" i="1">
                <a:latin typeface="Arial"/>
                <a:cs typeface="Arial"/>
              </a:rPr>
              <a:t>N</a:t>
            </a:r>
            <a:r>
              <a:rPr dirty="0" sz="2750" spc="35" b="1" i="1">
                <a:latin typeface="Arial"/>
                <a:cs typeface="Arial"/>
              </a:rPr>
              <a:t>E</a:t>
            </a:r>
            <a:r>
              <a:rPr dirty="0" sz="2750" spc="20" b="1" i="1">
                <a:latin typeface="Arial"/>
                <a:cs typeface="Arial"/>
              </a:rPr>
              <a:t>S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86105"/>
            <a:ext cx="332168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0"/>
              <a:t>CONCLUSIONES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00050" y="981075"/>
            <a:ext cx="8420100" cy="4752975"/>
            <a:chOff x="400050" y="981075"/>
            <a:chExt cx="8420100" cy="4752975"/>
          </a:xfrm>
        </p:grpSpPr>
        <p:sp>
          <p:nvSpPr>
            <p:cNvPr id="5" name="object 5"/>
            <p:cNvSpPr/>
            <p:nvPr/>
          </p:nvSpPr>
          <p:spPr>
            <a:xfrm>
              <a:off x="400050" y="981075"/>
              <a:ext cx="8420100" cy="4752975"/>
            </a:xfrm>
            <a:custGeom>
              <a:avLst/>
              <a:gdLst/>
              <a:ahLst/>
              <a:cxnLst/>
              <a:rect l="l" t="t" r="r" b="b"/>
              <a:pathLst>
                <a:path w="8420100" h="4752975">
                  <a:moveTo>
                    <a:pt x="8420100" y="0"/>
                  </a:moveTo>
                  <a:lnTo>
                    <a:pt x="0" y="0"/>
                  </a:lnTo>
                  <a:lnTo>
                    <a:pt x="0" y="4752975"/>
                  </a:lnTo>
                  <a:lnTo>
                    <a:pt x="8420100" y="4752975"/>
                  </a:lnTo>
                  <a:lnTo>
                    <a:pt x="8420100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2950" y="1266825"/>
              <a:ext cx="7791450" cy="4219575"/>
            </a:xfrm>
            <a:custGeom>
              <a:avLst/>
              <a:gdLst/>
              <a:ahLst/>
              <a:cxnLst/>
              <a:rect l="l" t="t" r="r" b="b"/>
              <a:pathLst>
                <a:path w="7791450" h="4219575">
                  <a:moveTo>
                    <a:pt x="0" y="4219575"/>
                  </a:moveTo>
                  <a:lnTo>
                    <a:pt x="7791450" y="4219575"/>
                  </a:lnTo>
                  <a:lnTo>
                    <a:pt x="7791450" y="0"/>
                  </a:lnTo>
                  <a:lnTo>
                    <a:pt x="0" y="0"/>
                  </a:lnTo>
                  <a:lnTo>
                    <a:pt x="0" y="421957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87412" y="1426527"/>
            <a:ext cx="7266305" cy="34270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84150" marR="5080" indent="-172085">
              <a:lnSpc>
                <a:spcPct val="100000"/>
              </a:lnSpc>
              <a:spcBef>
                <a:spcPts val="125"/>
              </a:spcBef>
              <a:buChar char="•"/>
              <a:tabLst>
                <a:tab pos="184785" algn="l"/>
              </a:tabLst>
            </a:pPr>
            <a:r>
              <a:rPr dirty="0" sz="1700" spc="10">
                <a:latin typeface="Arial MT"/>
                <a:cs typeface="Arial MT"/>
              </a:rPr>
              <a:t>Para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>
                <a:latin typeface="Arial MT"/>
                <a:cs typeface="Arial MT"/>
              </a:rPr>
              <a:t>evaluación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>
                <a:latin typeface="Arial MT"/>
                <a:cs typeface="Arial MT"/>
              </a:rPr>
              <a:t>vulnerabilidad </a:t>
            </a:r>
            <a:r>
              <a:rPr dirty="0" sz="1700" spc="5">
                <a:latin typeface="Arial MT"/>
                <a:cs typeface="Arial MT"/>
              </a:rPr>
              <a:t>sísmica </a:t>
            </a:r>
            <a:r>
              <a:rPr dirty="0" sz="1700" spc="30">
                <a:latin typeface="Arial MT"/>
                <a:cs typeface="Arial MT"/>
              </a:rPr>
              <a:t>se </a:t>
            </a:r>
            <a:r>
              <a:rPr dirty="0" sz="1700" spc="-30">
                <a:latin typeface="Arial MT"/>
                <a:cs typeface="Arial MT"/>
              </a:rPr>
              <a:t>utilizó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 spc="-10">
                <a:latin typeface="Arial MT"/>
                <a:cs typeface="Arial MT"/>
              </a:rPr>
              <a:t>metodología 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italiana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modificada, </a:t>
            </a:r>
            <a:r>
              <a:rPr dirty="0" sz="1700" spc="20">
                <a:latin typeface="Arial MT"/>
                <a:cs typeface="Arial MT"/>
              </a:rPr>
              <a:t>en </a:t>
            </a:r>
            <a:r>
              <a:rPr dirty="0" sz="1700" spc="-10">
                <a:latin typeface="Arial MT"/>
                <a:cs typeface="Arial MT"/>
              </a:rPr>
              <a:t>tanto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25">
                <a:latin typeface="Arial MT"/>
                <a:cs typeface="Arial MT"/>
              </a:rPr>
              <a:t>que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para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35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evaluación </a:t>
            </a:r>
            <a:r>
              <a:rPr dirty="0" sz="1700" spc="-15">
                <a:latin typeface="Arial MT"/>
                <a:cs typeface="Arial MT"/>
              </a:rPr>
              <a:t>de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resistencia a </a:t>
            </a:r>
            <a:r>
              <a:rPr dirty="0" sz="1700" spc="20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tsunamis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se</a:t>
            </a:r>
            <a:r>
              <a:rPr dirty="0" sz="1700" spc="35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basó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en </a:t>
            </a:r>
            <a:r>
              <a:rPr dirty="0" sz="1700">
                <a:latin typeface="Arial MT"/>
                <a:cs typeface="Arial MT"/>
              </a:rPr>
              <a:t>parámetros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extraídos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de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-35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Guía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FEMA </a:t>
            </a:r>
            <a:r>
              <a:rPr dirty="0" sz="1700" spc="20">
                <a:latin typeface="Arial MT"/>
                <a:cs typeface="Arial MT"/>
              </a:rPr>
              <a:t>2019, </a:t>
            </a:r>
            <a:r>
              <a:rPr dirty="0" sz="1700" spc="2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pudiendo</a:t>
            </a:r>
            <a:r>
              <a:rPr dirty="0" sz="1700" spc="45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10">
                <a:latin typeface="Arial MT"/>
                <a:cs typeface="Arial MT"/>
              </a:rPr>
              <a:t>esta forma </a:t>
            </a:r>
            <a:r>
              <a:rPr dirty="0" sz="1700">
                <a:latin typeface="Arial MT"/>
                <a:cs typeface="Arial MT"/>
              </a:rPr>
              <a:t>identificar </a:t>
            </a:r>
            <a:r>
              <a:rPr dirty="0" sz="1700" spc="10">
                <a:latin typeface="Arial MT"/>
                <a:cs typeface="Arial MT"/>
              </a:rPr>
              <a:t>y </a:t>
            </a:r>
            <a:r>
              <a:rPr dirty="0" sz="1700">
                <a:latin typeface="Arial MT"/>
                <a:cs typeface="Arial MT"/>
              </a:rPr>
              <a:t>categorizar </a:t>
            </a:r>
            <a:r>
              <a:rPr dirty="0" sz="1700" spc="-15">
                <a:latin typeface="Arial MT"/>
                <a:cs typeface="Arial MT"/>
              </a:rPr>
              <a:t>aquellas </a:t>
            </a:r>
            <a:r>
              <a:rPr dirty="0" sz="1700" spc="5">
                <a:latin typeface="Arial MT"/>
                <a:cs typeface="Arial MT"/>
              </a:rPr>
              <a:t>edificaciones 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30">
                <a:latin typeface="Arial MT"/>
                <a:cs typeface="Arial MT"/>
              </a:rPr>
              <a:t>que </a:t>
            </a:r>
            <a:r>
              <a:rPr dirty="0" sz="1700" spc="5">
                <a:latin typeface="Arial MT"/>
                <a:cs typeface="Arial MT"/>
              </a:rPr>
              <a:t>presenten </a:t>
            </a:r>
            <a:r>
              <a:rPr dirty="0" sz="1700" spc="20">
                <a:latin typeface="Arial MT"/>
                <a:cs typeface="Arial MT"/>
              </a:rPr>
              <a:t>un </a:t>
            </a:r>
            <a:r>
              <a:rPr dirty="0" sz="1700" spc="5">
                <a:latin typeface="Arial MT"/>
                <a:cs typeface="Arial MT"/>
              </a:rPr>
              <a:t>buen </a:t>
            </a:r>
            <a:r>
              <a:rPr dirty="0" sz="1700" spc="-5">
                <a:latin typeface="Arial MT"/>
                <a:cs typeface="Arial MT"/>
              </a:rPr>
              <a:t>comportamiento </a:t>
            </a:r>
            <a:r>
              <a:rPr dirty="0" sz="1700" spc="5">
                <a:latin typeface="Arial MT"/>
                <a:cs typeface="Arial MT"/>
              </a:rPr>
              <a:t>sísmico </a:t>
            </a:r>
            <a:r>
              <a:rPr dirty="0" sz="1700" spc="10">
                <a:latin typeface="Arial MT"/>
                <a:cs typeface="Arial MT"/>
              </a:rPr>
              <a:t>y </a:t>
            </a:r>
            <a:r>
              <a:rPr dirty="0" sz="1700">
                <a:latin typeface="Arial MT"/>
                <a:cs typeface="Arial MT"/>
              </a:rPr>
              <a:t>que, </a:t>
            </a:r>
            <a:r>
              <a:rPr dirty="0" sz="1700" spc="15">
                <a:latin typeface="Arial MT"/>
                <a:cs typeface="Arial MT"/>
              </a:rPr>
              <a:t>a </a:t>
            </a:r>
            <a:r>
              <a:rPr dirty="0" sz="1700" spc="30">
                <a:latin typeface="Arial MT"/>
                <a:cs typeface="Arial MT"/>
              </a:rPr>
              <a:t>su </a:t>
            </a:r>
            <a:r>
              <a:rPr dirty="0" sz="1700" spc="-5">
                <a:latin typeface="Arial MT"/>
                <a:cs typeface="Arial MT"/>
              </a:rPr>
              <a:t>vez, </a:t>
            </a:r>
            <a:r>
              <a:rPr dirty="0" sz="1700" spc="25">
                <a:latin typeface="Arial MT"/>
                <a:cs typeface="Arial MT"/>
              </a:rPr>
              <a:t>sean </a:t>
            </a:r>
            <a:r>
              <a:rPr dirty="0" sz="1700" spc="-75">
                <a:latin typeface="Arial MT"/>
                <a:cs typeface="Arial MT"/>
              </a:rPr>
              <a:t>lo </a:t>
            </a:r>
            <a:r>
              <a:rPr dirty="0" sz="1700" spc="-7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suficientemente </a:t>
            </a:r>
            <a:r>
              <a:rPr dirty="0" sz="1700" spc="5">
                <a:latin typeface="Arial MT"/>
                <a:cs typeface="Arial MT"/>
              </a:rPr>
              <a:t>seguras </a:t>
            </a:r>
            <a:r>
              <a:rPr dirty="0" sz="1700">
                <a:latin typeface="Arial MT"/>
                <a:cs typeface="Arial MT"/>
              </a:rPr>
              <a:t>para </a:t>
            </a:r>
            <a:r>
              <a:rPr dirty="0" sz="1700" spc="10">
                <a:latin typeface="Arial MT"/>
                <a:cs typeface="Arial MT"/>
              </a:rPr>
              <a:t>funcionar </a:t>
            </a:r>
            <a:r>
              <a:rPr dirty="0" sz="1700" spc="5">
                <a:latin typeface="Arial MT"/>
                <a:cs typeface="Arial MT"/>
              </a:rPr>
              <a:t>como </a:t>
            </a:r>
            <a:r>
              <a:rPr dirty="0" sz="1700" spc="20">
                <a:latin typeface="Arial MT"/>
                <a:cs typeface="Arial MT"/>
              </a:rPr>
              <a:t>un </a:t>
            </a:r>
            <a:r>
              <a:rPr dirty="0" sz="1700">
                <a:latin typeface="Arial MT"/>
                <a:cs typeface="Arial MT"/>
              </a:rPr>
              <a:t>refugio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10">
                <a:latin typeface="Arial MT"/>
                <a:cs typeface="Arial MT"/>
              </a:rPr>
              <a:t>evacuación 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vertical</a:t>
            </a:r>
            <a:r>
              <a:rPr dirty="0" sz="1700" spc="-10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ante</a:t>
            </a:r>
            <a:r>
              <a:rPr dirty="0" sz="1700" spc="70">
                <a:latin typeface="Arial MT"/>
                <a:cs typeface="Arial MT"/>
              </a:rPr>
              <a:t> </a:t>
            </a:r>
            <a:r>
              <a:rPr dirty="0" sz="1700" spc="-35">
                <a:latin typeface="Arial MT"/>
                <a:cs typeface="Arial MT"/>
              </a:rPr>
              <a:t>la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presencia</a:t>
            </a:r>
            <a:r>
              <a:rPr dirty="0" sz="1700" spc="-85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de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un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tsunami.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900">
              <a:latin typeface="Arial MT"/>
              <a:cs typeface="Arial MT"/>
            </a:endParaRPr>
          </a:p>
          <a:p>
            <a:pPr algn="just" marL="184150" marR="13335" indent="-172085">
              <a:lnSpc>
                <a:spcPct val="100299"/>
              </a:lnSpc>
              <a:buChar char="•"/>
              <a:tabLst>
                <a:tab pos="184785" algn="l"/>
              </a:tabLst>
            </a:pPr>
            <a:r>
              <a:rPr dirty="0" sz="1700" spc="20">
                <a:latin typeface="Arial MT"/>
                <a:cs typeface="Arial MT"/>
              </a:rPr>
              <a:t>Los </a:t>
            </a:r>
            <a:r>
              <a:rPr dirty="0" sz="1700" spc="-10">
                <a:latin typeface="Arial MT"/>
                <a:cs typeface="Arial MT"/>
              </a:rPr>
              <a:t>edificios </a:t>
            </a:r>
            <a:r>
              <a:rPr dirty="0" sz="1700" spc="-30">
                <a:latin typeface="Arial MT"/>
                <a:cs typeface="Arial MT"/>
              </a:rPr>
              <a:t>que </a:t>
            </a:r>
            <a:r>
              <a:rPr dirty="0" sz="1700" spc="10">
                <a:latin typeface="Arial MT"/>
                <a:cs typeface="Arial MT"/>
              </a:rPr>
              <a:t>presentaron </a:t>
            </a:r>
            <a:r>
              <a:rPr dirty="0" sz="1700" spc="20">
                <a:latin typeface="Arial MT"/>
                <a:cs typeface="Arial MT"/>
              </a:rPr>
              <a:t>un </a:t>
            </a:r>
            <a:r>
              <a:rPr dirty="0" sz="1700" spc="5">
                <a:latin typeface="Arial MT"/>
                <a:cs typeface="Arial MT"/>
              </a:rPr>
              <a:t>buen </a:t>
            </a:r>
            <a:r>
              <a:rPr dirty="0" sz="1700">
                <a:latin typeface="Arial MT"/>
                <a:cs typeface="Arial MT"/>
              </a:rPr>
              <a:t>sistema </a:t>
            </a:r>
            <a:r>
              <a:rPr dirty="0" sz="1700" spc="5">
                <a:latin typeface="Arial MT"/>
                <a:cs typeface="Arial MT"/>
              </a:rPr>
              <a:t>resistente, </a:t>
            </a:r>
            <a:r>
              <a:rPr dirty="0" sz="1700">
                <a:latin typeface="Arial MT"/>
                <a:cs typeface="Arial MT"/>
              </a:rPr>
              <a:t>categorizados 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como edificios </a:t>
            </a:r>
            <a:r>
              <a:rPr dirty="0" sz="1700" spc="-15">
                <a:latin typeface="Arial MT"/>
                <a:cs typeface="Arial MT"/>
              </a:rPr>
              <a:t>sísmicamente </a:t>
            </a:r>
            <a:r>
              <a:rPr dirty="0" sz="1700" spc="5">
                <a:latin typeface="Arial MT"/>
                <a:cs typeface="Arial MT"/>
              </a:rPr>
              <a:t>seguros </a:t>
            </a:r>
            <a:r>
              <a:rPr dirty="0" sz="1700" spc="15">
                <a:latin typeface="Arial MT"/>
                <a:cs typeface="Arial MT"/>
              </a:rPr>
              <a:t>fueron el </a:t>
            </a:r>
            <a:r>
              <a:rPr dirty="0" sz="1700" spc="5">
                <a:latin typeface="Arial MT"/>
                <a:cs typeface="Arial MT"/>
              </a:rPr>
              <a:t>edificio Banco </a:t>
            </a:r>
            <a:r>
              <a:rPr dirty="0" sz="1700" spc="20">
                <a:latin typeface="Arial MT"/>
                <a:cs typeface="Arial MT"/>
              </a:rPr>
              <a:t>del </a:t>
            </a:r>
            <a:r>
              <a:rPr dirty="0" sz="1700">
                <a:latin typeface="Arial MT"/>
                <a:cs typeface="Arial MT"/>
              </a:rPr>
              <a:t>Bank, 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Ibiza,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Manta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Host,</a:t>
            </a:r>
            <a:r>
              <a:rPr dirty="0" sz="1700" spc="2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Buzios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y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CNEL.</a:t>
            </a:r>
            <a:r>
              <a:rPr dirty="0" sz="1700" spc="2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Estos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tres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últimos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presentaron 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limitaciones </a:t>
            </a:r>
            <a:r>
              <a:rPr dirty="0" sz="1700" spc="20">
                <a:latin typeface="Arial MT"/>
                <a:cs typeface="Arial MT"/>
              </a:rPr>
              <a:t>en </a:t>
            </a:r>
            <a:r>
              <a:rPr dirty="0" sz="1700" spc="5">
                <a:latin typeface="Arial MT"/>
                <a:cs typeface="Arial MT"/>
              </a:rPr>
              <a:t>acceso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5">
                <a:latin typeface="Arial MT"/>
                <a:cs typeface="Arial MT"/>
              </a:rPr>
              <a:t>escaleras, </a:t>
            </a:r>
            <a:r>
              <a:rPr dirty="0" sz="1700" spc="-5">
                <a:latin typeface="Arial MT"/>
                <a:cs typeface="Arial MT"/>
              </a:rPr>
              <a:t>por </a:t>
            </a:r>
            <a:r>
              <a:rPr dirty="0" sz="1700" spc="15">
                <a:latin typeface="Arial MT"/>
                <a:cs typeface="Arial MT"/>
              </a:rPr>
              <a:t>este </a:t>
            </a:r>
            <a:r>
              <a:rPr dirty="0" sz="1700" spc="-15">
                <a:latin typeface="Arial MT"/>
                <a:cs typeface="Arial MT"/>
              </a:rPr>
              <a:t>motivo </a:t>
            </a:r>
            <a:r>
              <a:rPr dirty="0" sz="1700" spc="25">
                <a:latin typeface="Arial MT"/>
                <a:cs typeface="Arial MT"/>
              </a:rPr>
              <a:t>son </a:t>
            </a:r>
            <a:r>
              <a:rPr dirty="0" sz="1700">
                <a:latin typeface="Arial MT"/>
                <a:cs typeface="Arial MT"/>
              </a:rPr>
              <a:t>descartados 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25">
                <a:latin typeface="Arial MT"/>
                <a:cs typeface="Arial MT"/>
              </a:rPr>
              <a:t>o</a:t>
            </a:r>
            <a:r>
              <a:rPr dirty="0" sz="1700" spc="-70">
                <a:latin typeface="Arial MT"/>
                <a:cs typeface="Arial MT"/>
              </a:rPr>
              <a:t>m</a:t>
            </a:r>
            <a:r>
              <a:rPr dirty="0" sz="1700" spc="15">
                <a:latin typeface="Arial MT"/>
                <a:cs typeface="Arial MT"/>
              </a:rPr>
              <a:t>o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50">
                <a:latin typeface="Arial MT"/>
                <a:cs typeface="Arial MT"/>
              </a:rPr>
              <a:t>p</a:t>
            </a:r>
            <a:r>
              <a:rPr dirty="0" sz="1700" spc="25">
                <a:latin typeface="Arial MT"/>
                <a:cs typeface="Arial MT"/>
              </a:rPr>
              <a:t>o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-50">
                <a:latin typeface="Arial MT"/>
                <a:cs typeface="Arial MT"/>
              </a:rPr>
              <a:t>n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-80">
                <a:latin typeface="Arial MT"/>
                <a:cs typeface="Arial MT"/>
              </a:rPr>
              <a:t>l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10">
                <a:latin typeface="Arial MT"/>
                <a:cs typeface="Arial MT"/>
              </a:rPr>
              <a:t>s</a:t>
            </a:r>
            <a:r>
              <a:rPr dirty="0" sz="1700" spc="30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r</a:t>
            </a:r>
            <a:r>
              <a:rPr dirty="0" sz="1700" spc="30">
                <a:latin typeface="Arial MT"/>
                <a:cs typeface="Arial MT"/>
              </a:rPr>
              <a:t>e</a:t>
            </a:r>
            <a:r>
              <a:rPr dirty="0" sz="1700" spc="45">
                <a:latin typeface="Arial MT"/>
                <a:cs typeface="Arial MT"/>
              </a:rPr>
              <a:t>f</a:t>
            </a:r>
            <a:r>
              <a:rPr dirty="0" sz="1700" spc="-45">
                <a:latin typeface="Arial MT"/>
                <a:cs typeface="Arial MT"/>
              </a:rPr>
              <a:t>ug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30">
                <a:latin typeface="Arial MT"/>
                <a:cs typeface="Arial MT"/>
              </a:rPr>
              <a:t>o</a:t>
            </a:r>
            <a:r>
              <a:rPr dirty="0" sz="1700" spc="10">
                <a:latin typeface="Arial MT"/>
                <a:cs typeface="Arial MT"/>
              </a:rPr>
              <a:t>s</a:t>
            </a:r>
            <a:r>
              <a:rPr dirty="0" sz="1700" spc="-60">
                <a:latin typeface="Arial MT"/>
                <a:cs typeface="Arial MT"/>
              </a:rPr>
              <a:t> </a:t>
            </a:r>
            <a:r>
              <a:rPr dirty="0" sz="1700" spc="-50">
                <a:latin typeface="Arial MT"/>
                <a:cs typeface="Arial MT"/>
              </a:rPr>
              <a:t>d</a:t>
            </a:r>
            <a:r>
              <a:rPr dirty="0" sz="1700" spc="15">
                <a:latin typeface="Arial MT"/>
                <a:cs typeface="Arial MT"/>
              </a:rPr>
              <a:t>e</a:t>
            </a:r>
            <a:r>
              <a:rPr dirty="0" sz="1700" spc="70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-30">
                <a:latin typeface="Arial MT"/>
                <a:cs typeface="Arial MT"/>
              </a:rPr>
              <a:t>v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-50">
                <a:latin typeface="Arial MT"/>
                <a:cs typeface="Arial MT"/>
              </a:rPr>
              <a:t>u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25">
                <a:latin typeface="Arial MT"/>
                <a:cs typeface="Arial MT"/>
              </a:rPr>
              <a:t>ó</a:t>
            </a:r>
            <a:r>
              <a:rPr dirty="0" sz="1700" spc="15">
                <a:latin typeface="Arial MT"/>
                <a:cs typeface="Arial MT"/>
              </a:rPr>
              <a:t>n</a:t>
            </a:r>
            <a:r>
              <a:rPr dirty="0" sz="1700" spc="-140">
                <a:latin typeface="Arial MT"/>
                <a:cs typeface="Arial MT"/>
              </a:rPr>
              <a:t> </a:t>
            </a:r>
            <a:r>
              <a:rPr dirty="0" sz="1700" spc="-30">
                <a:latin typeface="Arial MT"/>
                <a:cs typeface="Arial MT"/>
              </a:rPr>
              <a:t>v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25">
                <a:latin typeface="Arial MT"/>
                <a:cs typeface="Arial MT"/>
              </a:rPr>
              <a:t>r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-65">
                <a:latin typeface="Arial MT"/>
                <a:cs typeface="Arial MT"/>
              </a:rPr>
              <a:t>l</a:t>
            </a:r>
            <a:r>
              <a:rPr dirty="0" sz="1700" spc="5">
                <a:latin typeface="Arial MT"/>
                <a:cs typeface="Arial MT"/>
              </a:rPr>
              <a:t>.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04875"/>
            <a:ext cx="9144000" cy="4752975"/>
          </a:xfrm>
          <a:custGeom>
            <a:avLst/>
            <a:gdLst/>
            <a:ahLst/>
            <a:cxnLst/>
            <a:rect l="l" t="t" r="r" b="b"/>
            <a:pathLst>
              <a:path w="9144000" h="4752975">
                <a:moveTo>
                  <a:pt x="9144000" y="0"/>
                </a:moveTo>
                <a:lnTo>
                  <a:pt x="0" y="0"/>
                </a:lnTo>
                <a:lnTo>
                  <a:pt x="0" y="4752975"/>
                </a:lnTo>
                <a:lnTo>
                  <a:pt x="9144000" y="4752975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36335" y="653923"/>
            <a:ext cx="3408045" cy="5036820"/>
            <a:chOff x="5736335" y="653923"/>
            <a:chExt cx="3408045" cy="5036820"/>
          </a:xfrm>
        </p:grpSpPr>
        <p:sp>
          <p:nvSpPr>
            <p:cNvPr id="5" name="object 5"/>
            <p:cNvSpPr/>
            <p:nvPr/>
          </p:nvSpPr>
          <p:spPr>
            <a:xfrm>
              <a:off x="5736336" y="653922"/>
              <a:ext cx="3408045" cy="5036820"/>
            </a:xfrm>
            <a:custGeom>
              <a:avLst/>
              <a:gdLst/>
              <a:ahLst/>
              <a:cxnLst/>
              <a:rect l="l" t="t" r="r" b="b"/>
              <a:pathLst>
                <a:path w="3408045" h="5036820">
                  <a:moveTo>
                    <a:pt x="3407664" y="815086"/>
                  </a:moveTo>
                  <a:lnTo>
                    <a:pt x="1858137" y="0"/>
                  </a:lnTo>
                  <a:lnTo>
                    <a:pt x="0" y="2786888"/>
                  </a:lnTo>
                  <a:lnTo>
                    <a:pt x="3407664" y="5036731"/>
                  </a:lnTo>
                  <a:lnTo>
                    <a:pt x="3407664" y="815086"/>
                  </a:lnTo>
                  <a:close/>
                </a:path>
              </a:pathLst>
            </a:custGeom>
            <a:solidFill>
              <a:srgbClr val="BAE7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113144" y="1001268"/>
              <a:ext cx="2828925" cy="4168140"/>
            </a:xfrm>
            <a:custGeom>
              <a:avLst/>
              <a:gdLst/>
              <a:ahLst/>
              <a:cxnLst/>
              <a:rect l="l" t="t" r="r" b="b"/>
              <a:pathLst>
                <a:path w="2828925" h="4168140">
                  <a:moveTo>
                    <a:pt x="1535683" y="0"/>
                  </a:moveTo>
                  <a:lnTo>
                    <a:pt x="0" y="2303145"/>
                  </a:lnTo>
                  <a:lnTo>
                    <a:pt x="42160" y="2330980"/>
                  </a:lnTo>
                  <a:lnTo>
                    <a:pt x="84320" y="2358816"/>
                  </a:lnTo>
                  <a:lnTo>
                    <a:pt x="126480" y="2386651"/>
                  </a:lnTo>
                  <a:lnTo>
                    <a:pt x="168640" y="2414486"/>
                  </a:lnTo>
                  <a:lnTo>
                    <a:pt x="210800" y="2442321"/>
                  </a:lnTo>
                  <a:lnTo>
                    <a:pt x="252961" y="2470156"/>
                  </a:lnTo>
                  <a:lnTo>
                    <a:pt x="295121" y="2497991"/>
                  </a:lnTo>
                  <a:lnTo>
                    <a:pt x="337281" y="2525825"/>
                  </a:lnTo>
                  <a:lnTo>
                    <a:pt x="379441" y="2553660"/>
                  </a:lnTo>
                  <a:lnTo>
                    <a:pt x="421601" y="2581494"/>
                  </a:lnTo>
                  <a:lnTo>
                    <a:pt x="463761" y="2609329"/>
                  </a:lnTo>
                  <a:lnTo>
                    <a:pt x="505921" y="2637163"/>
                  </a:lnTo>
                  <a:lnTo>
                    <a:pt x="548081" y="2664997"/>
                  </a:lnTo>
                  <a:lnTo>
                    <a:pt x="590241" y="2692831"/>
                  </a:lnTo>
                  <a:lnTo>
                    <a:pt x="632401" y="2720664"/>
                  </a:lnTo>
                  <a:lnTo>
                    <a:pt x="674561" y="2748498"/>
                  </a:lnTo>
                  <a:lnTo>
                    <a:pt x="716721" y="2776332"/>
                  </a:lnTo>
                  <a:lnTo>
                    <a:pt x="758881" y="2804165"/>
                  </a:lnTo>
                  <a:lnTo>
                    <a:pt x="801041" y="2831999"/>
                  </a:lnTo>
                  <a:lnTo>
                    <a:pt x="843200" y="2859832"/>
                  </a:lnTo>
                  <a:lnTo>
                    <a:pt x="885360" y="2887666"/>
                  </a:lnTo>
                  <a:lnTo>
                    <a:pt x="927520" y="2915499"/>
                  </a:lnTo>
                  <a:lnTo>
                    <a:pt x="969679" y="2943332"/>
                  </a:lnTo>
                  <a:lnTo>
                    <a:pt x="1011839" y="2971165"/>
                  </a:lnTo>
                  <a:lnTo>
                    <a:pt x="1053998" y="2998998"/>
                  </a:lnTo>
                  <a:lnTo>
                    <a:pt x="1096158" y="3026831"/>
                  </a:lnTo>
                  <a:lnTo>
                    <a:pt x="1138317" y="3054664"/>
                  </a:lnTo>
                  <a:lnTo>
                    <a:pt x="1180476" y="3082497"/>
                  </a:lnTo>
                  <a:lnTo>
                    <a:pt x="1222635" y="3110330"/>
                  </a:lnTo>
                  <a:lnTo>
                    <a:pt x="1264794" y="3138163"/>
                  </a:lnTo>
                  <a:lnTo>
                    <a:pt x="1306953" y="3165996"/>
                  </a:lnTo>
                  <a:lnTo>
                    <a:pt x="1349112" y="3193829"/>
                  </a:lnTo>
                  <a:lnTo>
                    <a:pt x="1391271" y="3221662"/>
                  </a:lnTo>
                  <a:lnTo>
                    <a:pt x="1433430" y="3249495"/>
                  </a:lnTo>
                  <a:lnTo>
                    <a:pt x="1475589" y="3277328"/>
                  </a:lnTo>
                  <a:lnTo>
                    <a:pt x="1517747" y="3305161"/>
                  </a:lnTo>
                  <a:lnTo>
                    <a:pt x="1559906" y="3332994"/>
                  </a:lnTo>
                  <a:lnTo>
                    <a:pt x="1602064" y="3360827"/>
                  </a:lnTo>
                  <a:lnTo>
                    <a:pt x="1644223" y="3388660"/>
                  </a:lnTo>
                  <a:lnTo>
                    <a:pt x="1686381" y="3416493"/>
                  </a:lnTo>
                  <a:lnTo>
                    <a:pt x="1728539" y="3444326"/>
                  </a:lnTo>
                  <a:lnTo>
                    <a:pt x="1770697" y="3472159"/>
                  </a:lnTo>
                  <a:lnTo>
                    <a:pt x="1812855" y="3499992"/>
                  </a:lnTo>
                  <a:lnTo>
                    <a:pt x="1855013" y="3527825"/>
                  </a:lnTo>
                  <a:lnTo>
                    <a:pt x="1897170" y="3555658"/>
                  </a:lnTo>
                  <a:lnTo>
                    <a:pt x="1939328" y="3583491"/>
                  </a:lnTo>
                  <a:lnTo>
                    <a:pt x="1981485" y="3611325"/>
                  </a:lnTo>
                  <a:lnTo>
                    <a:pt x="2023643" y="3639158"/>
                  </a:lnTo>
                  <a:lnTo>
                    <a:pt x="2065800" y="3666992"/>
                  </a:lnTo>
                  <a:lnTo>
                    <a:pt x="2107957" y="3694825"/>
                  </a:lnTo>
                  <a:lnTo>
                    <a:pt x="2150114" y="3722659"/>
                  </a:lnTo>
                  <a:lnTo>
                    <a:pt x="2192271" y="3750493"/>
                  </a:lnTo>
                  <a:lnTo>
                    <a:pt x="2234428" y="3778326"/>
                  </a:lnTo>
                  <a:lnTo>
                    <a:pt x="2276584" y="3806160"/>
                  </a:lnTo>
                  <a:lnTo>
                    <a:pt x="2318741" y="3833994"/>
                  </a:lnTo>
                  <a:lnTo>
                    <a:pt x="2360897" y="3861828"/>
                  </a:lnTo>
                  <a:lnTo>
                    <a:pt x="2403053" y="3889663"/>
                  </a:lnTo>
                  <a:lnTo>
                    <a:pt x="2445209" y="3917497"/>
                  </a:lnTo>
                  <a:lnTo>
                    <a:pt x="2487365" y="3945332"/>
                  </a:lnTo>
                  <a:lnTo>
                    <a:pt x="2529521" y="3973166"/>
                  </a:lnTo>
                  <a:lnTo>
                    <a:pt x="2571676" y="4001001"/>
                  </a:lnTo>
                  <a:lnTo>
                    <a:pt x="2613832" y="4028836"/>
                  </a:lnTo>
                  <a:lnTo>
                    <a:pt x="2655987" y="4056671"/>
                  </a:lnTo>
                  <a:lnTo>
                    <a:pt x="2698142" y="4084506"/>
                  </a:lnTo>
                  <a:lnTo>
                    <a:pt x="2740297" y="4112341"/>
                  </a:lnTo>
                  <a:lnTo>
                    <a:pt x="2782452" y="4140177"/>
                  </a:lnTo>
                  <a:lnTo>
                    <a:pt x="2824606" y="4168013"/>
                  </a:lnTo>
                  <a:lnTo>
                    <a:pt x="2828671" y="680085"/>
                  </a:lnTo>
                  <a:lnTo>
                    <a:pt x="1535683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" y="942911"/>
            <a:ext cx="2662301" cy="53816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3357" y="1019492"/>
            <a:ext cx="2355215" cy="300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0000"/>
                </a:solidFill>
              </a:rPr>
              <a:t>OBJETIVO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 spc="-10">
                <a:solidFill>
                  <a:srgbClr val="000000"/>
                </a:solidFill>
              </a:rPr>
              <a:t>GENERAL</a:t>
            </a:r>
            <a:endParaRPr sz="18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25" y="2590736"/>
            <a:ext cx="3233801" cy="53816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93357" y="1307401"/>
            <a:ext cx="7634605" cy="42703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365125" marR="24130" indent="-353060">
              <a:lnSpc>
                <a:spcPct val="155500"/>
              </a:lnSpc>
              <a:spcBef>
                <a:spcPts val="130"/>
              </a:spcBef>
              <a:buFont typeface="Wingdings"/>
              <a:buChar char=""/>
              <a:tabLst>
                <a:tab pos="365760" algn="l"/>
              </a:tabLst>
            </a:pPr>
            <a:r>
              <a:rPr dirty="0" sz="1550" spc="15">
                <a:latin typeface="Arial MT"/>
                <a:cs typeface="Arial MT"/>
              </a:rPr>
              <a:t>Evaluación</a:t>
            </a:r>
            <a:r>
              <a:rPr dirty="0" sz="1550" spc="20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de</a:t>
            </a:r>
            <a:r>
              <a:rPr dirty="0" sz="1550" spc="-5">
                <a:latin typeface="Arial MT"/>
                <a:cs typeface="Arial MT"/>
              </a:rPr>
              <a:t> </a:t>
            </a:r>
            <a:r>
              <a:rPr dirty="0" sz="1550" spc="-15">
                <a:latin typeface="Arial MT"/>
                <a:cs typeface="Arial MT"/>
              </a:rPr>
              <a:t>la</a:t>
            </a:r>
            <a:r>
              <a:rPr dirty="0" sz="1550" spc="-10">
                <a:latin typeface="Arial MT"/>
                <a:cs typeface="Arial MT"/>
              </a:rPr>
              <a:t> </a:t>
            </a:r>
            <a:r>
              <a:rPr dirty="0" sz="1550" spc="25">
                <a:latin typeface="Arial MT"/>
                <a:cs typeface="Arial MT"/>
              </a:rPr>
              <a:t>resistencia</a:t>
            </a:r>
            <a:r>
              <a:rPr dirty="0" sz="1550" spc="30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a </a:t>
            </a:r>
            <a:r>
              <a:rPr dirty="0" sz="1550" spc="10">
                <a:latin typeface="Arial MT"/>
                <a:cs typeface="Arial MT"/>
              </a:rPr>
              <a:t>sismos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y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tsunamis</a:t>
            </a:r>
            <a:r>
              <a:rPr dirty="0" sz="1550" spc="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y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-20">
                <a:latin typeface="Arial MT"/>
                <a:cs typeface="Arial MT"/>
              </a:rPr>
              <a:t>la</a:t>
            </a:r>
            <a:r>
              <a:rPr dirty="0" sz="1550" spc="-1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idoneidad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para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 spc="35">
                <a:latin typeface="Arial MT"/>
                <a:cs typeface="Arial MT"/>
              </a:rPr>
              <a:t>una </a:t>
            </a:r>
            <a:r>
              <a:rPr dirty="0" sz="1550" spc="40">
                <a:latin typeface="Arial MT"/>
                <a:cs typeface="Arial MT"/>
              </a:rPr>
              <a:t> </a:t>
            </a:r>
            <a:r>
              <a:rPr dirty="0" sz="1550" spc="25">
                <a:latin typeface="Arial MT"/>
                <a:cs typeface="Arial MT"/>
              </a:rPr>
              <a:t>evacuación </a:t>
            </a:r>
            <a:r>
              <a:rPr dirty="0" sz="1550" spc="15">
                <a:latin typeface="Arial MT"/>
                <a:cs typeface="Arial MT"/>
              </a:rPr>
              <a:t>vertical </a:t>
            </a:r>
            <a:r>
              <a:rPr dirty="0" sz="1550" spc="-15">
                <a:latin typeface="Arial MT"/>
                <a:cs typeface="Arial MT"/>
              </a:rPr>
              <a:t>de</a:t>
            </a:r>
            <a:r>
              <a:rPr dirty="0" sz="1550" spc="-10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edificaciones</a:t>
            </a:r>
            <a:r>
              <a:rPr dirty="0" sz="1550" spc="20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existentes  </a:t>
            </a:r>
            <a:r>
              <a:rPr dirty="0" sz="1550" spc="25">
                <a:latin typeface="Arial MT"/>
                <a:cs typeface="Arial MT"/>
              </a:rPr>
              <a:t>en </a:t>
            </a:r>
            <a:r>
              <a:rPr dirty="0" sz="1550" spc="15">
                <a:latin typeface="Arial MT"/>
                <a:cs typeface="Arial MT"/>
              </a:rPr>
              <a:t>Manta-Manabí, </a:t>
            </a:r>
            <a:r>
              <a:rPr dirty="0" sz="1550" spc="25">
                <a:latin typeface="Arial MT"/>
                <a:cs typeface="Arial MT"/>
              </a:rPr>
              <a:t>en </a:t>
            </a:r>
            <a:r>
              <a:rPr dirty="0" sz="1550" spc="10">
                <a:latin typeface="Arial MT"/>
                <a:cs typeface="Arial MT"/>
              </a:rPr>
              <a:t>base </a:t>
            </a:r>
            <a:r>
              <a:rPr dirty="0" sz="1550" spc="40">
                <a:latin typeface="Arial MT"/>
                <a:cs typeface="Arial MT"/>
              </a:rPr>
              <a:t>de </a:t>
            </a:r>
            <a:r>
              <a:rPr dirty="0" sz="1550" spc="45">
                <a:latin typeface="Arial MT"/>
                <a:cs typeface="Arial MT"/>
              </a:rPr>
              <a:t> </a:t>
            </a:r>
            <a:r>
              <a:rPr dirty="0" sz="1550" spc="-25">
                <a:latin typeface="Arial MT"/>
                <a:cs typeface="Arial MT"/>
              </a:rPr>
              <a:t>una</a:t>
            </a:r>
            <a:r>
              <a:rPr dirty="0" sz="1550" spc="114">
                <a:latin typeface="Arial MT"/>
                <a:cs typeface="Arial MT"/>
              </a:rPr>
              <a:t> </a:t>
            </a:r>
            <a:r>
              <a:rPr dirty="0" sz="1550" spc="-15">
                <a:latin typeface="Arial MT"/>
                <a:cs typeface="Arial MT"/>
              </a:rPr>
              <a:t>guía</a:t>
            </a:r>
            <a:r>
              <a:rPr dirty="0" sz="1550" spc="195">
                <a:latin typeface="Arial MT"/>
                <a:cs typeface="Arial MT"/>
              </a:rPr>
              <a:t> </a:t>
            </a:r>
            <a:r>
              <a:rPr dirty="0" sz="1550" spc="30">
                <a:latin typeface="Arial MT"/>
                <a:cs typeface="Arial MT"/>
              </a:rPr>
              <a:t>ya</a:t>
            </a:r>
            <a:r>
              <a:rPr dirty="0" sz="1550" spc="-30">
                <a:latin typeface="Arial MT"/>
                <a:cs typeface="Arial MT"/>
              </a:rPr>
              <a:t> </a:t>
            </a:r>
            <a:r>
              <a:rPr dirty="0" sz="1550" spc="25">
                <a:latin typeface="Arial MT"/>
                <a:cs typeface="Arial MT"/>
              </a:rPr>
              <a:t>recién</a:t>
            </a:r>
            <a:r>
              <a:rPr dirty="0" sz="1550" spc="-35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elaborada</a:t>
            </a:r>
            <a:r>
              <a:rPr dirty="0" sz="1550" spc="185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(NEC-FEMA)</a:t>
            </a:r>
            <a:r>
              <a:rPr dirty="0" sz="1550" spc="39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sobre</a:t>
            </a:r>
            <a:r>
              <a:rPr dirty="0" sz="1550" spc="50">
                <a:latin typeface="Arial MT"/>
                <a:cs typeface="Arial MT"/>
              </a:rPr>
              <a:t> </a:t>
            </a:r>
            <a:r>
              <a:rPr dirty="0" sz="1550" spc="-5">
                <a:latin typeface="Arial MT"/>
                <a:cs typeface="Arial MT"/>
              </a:rPr>
              <a:t>peligro</a:t>
            </a:r>
            <a:r>
              <a:rPr dirty="0" sz="1550" spc="190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ante</a:t>
            </a:r>
            <a:r>
              <a:rPr dirty="0" sz="1550" spc="40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tsunamis.</a:t>
            </a:r>
            <a:endParaRPr sz="15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17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 b="1">
                <a:latin typeface="Arial"/>
                <a:cs typeface="Arial"/>
              </a:rPr>
              <a:t>OBJETIVOS</a:t>
            </a:r>
            <a:r>
              <a:rPr dirty="0" sz="1800" spc="5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ESPECÍFICOS</a:t>
            </a:r>
            <a:endParaRPr sz="1800">
              <a:latin typeface="Arial"/>
              <a:cs typeface="Arial"/>
            </a:endParaRPr>
          </a:p>
          <a:p>
            <a:pPr algn="just" marL="241300" marR="5080" indent="-228600">
              <a:lnSpc>
                <a:spcPct val="157400"/>
              </a:lnSpc>
              <a:spcBef>
                <a:spcPts val="10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550" spc="15">
                <a:latin typeface="Arial MT"/>
                <a:cs typeface="Arial MT"/>
              </a:rPr>
              <a:t>Evaluación </a:t>
            </a:r>
            <a:r>
              <a:rPr dirty="0" sz="1550" spc="-15">
                <a:latin typeface="Arial MT"/>
                <a:cs typeface="Arial MT"/>
              </a:rPr>
              <a:t>de </a:t>
            </a:r>
            <a:r>
              <a:rPr dirty="0" sz="1550" spc="-20">
                <a:latin typeface="Arial MT"/>
                <a:cs typeface="Arial MT"/>
              </a:rPr>
              <a:t>la </a:t>
            </a:r>
            <a:r>
              <a:rPr dirty="0" sz="1550" spc="20">
                <a:latin typeface="Arial MT"/>
                <a:cs typeface="Arial MT"/>
              </a:rPr>
              <a:t>resistencia </a:t>
            </a:r>
            <a:r>
              <a:rPr dirty="0" sz="1550" spc="15">
                <a:latin typeface="Arial MT"/>
                <a:cs typeface="Arial MT"/>
              </a:rPr>
              <a:t>a </a:t>
            </a:r>
            <a:r>
              <a:rPr dirty="0" sz="1550">
                <a:latin typeface="Arial MT"/>
                <a:cs typeface="Arial MT"/>
              </a:rPr>
              <a:t>sismos </a:t>
            </a:r>
            <a:r>
              <a:rPr dirty="0" sz="1550" spc="10">
                <a:latin typeface="Arial MT"/>
                <a:cs typeface="Arial MT"/>
              </a:rPr>
              <a:t>y </a:t>
            </a:r>
            <a:r>
              <a:rPr dirty="0" sz="1550" spc="5">
                <a:latin typeface="Arial MT"/>
                <a:cs typeface="Arial MT"/>
              </a:rPr>
              <a:t>tsunamis </a:t>
            </a:r>
            <a:r>
              <a:rPr dirty="0" sz="1550" spc="-10">
                <a:latin typeface="Arial MT"/>
                <a:cs typeface="Arial MT"/>
              </a:rPr>
              <a:t>de </a:t>
            </a:r>
            <a:r>
              <a:rPr dirty="0" sz="1550" spc="20">
                <a:latin typeface="Arial MT"/>
                <a:cs typeface="Arial MT"/>
              </a:rPr>
              <a:t>edificaciones </a:t>
            </a:r>
            <a:r>
              <a:rPr dirty="0" sz="1550" spc="15">
                <a:latin typeface="Arial MT"/>
                <a:cs typeface="Arial MT"/>
              </a:rPr>
              <a:t>existentes </a:t>
            </a:r>
            <a:r>
              <a:rPr dirty="0" sz="1550" spc="40">
                <a:latin typeface="Arial MT"/>
                <a:cs typeface="Arial MT"/>
              </a:rPr>
              <a:t>en </a:t>
            </a:r>
            <a:r>
              <a:rPr dirty="0" sz="1550" spc="4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Manta</a:t>
            </a:r>
            <a:r>
              <a:rPr dirty="0" sz="1550" spc="105">
                <a:latin typeface="Arial MT"/>
                <a:cs typeface="Arial MT"/>
              </a:rPr>
              <a:t> </a:t>
            </a:r>
            <a:r>
              <a:rPr dirty="0" sz="1550" spc="25">
                <a:latin typeface="Arial MT"/>
                <a:cs typeface="Arial MT"/>
              </a:rPr>
              <a:t>en</a:t>
            </a:r>
            <a:r>
              <a:rPr dirty="0" sz="1550" spc="40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Manabí.</a:t>
            </a:r>
            <a:endParaRPr sz="1550">
              <a:latin typeface="Arial MT"/>
              <a:cs typeface="Arial MT"/>
            </a:endParaRPr>
          </a:p>
          <a:p>
            <a:pPr algn="just" marL="241300" marR="18415" indent="-228600">
              <a:lnSpc>
                <a:spcPct val="153500"/>
              </a:lnSpc>
              <a:spcBef>
                <a:spcPts val="150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550" spc="15">
                <a:latin typeface="Arial MT"/>
                <a:cs typeface="Arial MT"/>
              </a:rPr>
              <a:t>Proponer </a:t>
            </a:r>
            <a:r>
              <a:rPr dirty="0" sz="1550" spc="20">
                <a:latin typeface="Arial MT"/>
                <a:cs typeface="Arial MT"/>
              </a:rPr>
              <a:t>adaptaciones </a:t>
            </a:r>
            <a:r>
              <a:rPr dirty="0" sz="1550" spc="5">
                <a:latin typeface="Arial MT"/>
                <a:cs typeface="Arial MT"/>
              </a:rPr>
              <a:t>que </a:t>
            </a:r>
            <a:r>
              <a:rPr dirty="0" sz="1550" spc="15">
                <a:latin typeface="Arial MT"/>
                <a:cs typeface="Arial MT"/>
              </a:rPr>
              <a:t>permitan a </a:t>
            </a:r>
            <a:r>
              <a:rPr dirty="0" sz="1550" spc="-20">
                <a:latin typeface="Arial MT"/>
                <a:cs typeface="Arial MT"/>
              </a:rPr>
              <a:t>la </a:t>
            </a:r>
            <a:r>
              <a:rPr dirty="0" sz="1550" spc="15">
                <a:latin typeface="Arial MT"/>
                <a:cs typeface="Arial MT"/>
              </a:rPr>
              <a:t>población </a:t>
            </a:r>
            <a:r>
              <a:rPr dirty="0" sz="1550">
                <a:latin typeface="Arial MT"/>
                <a:cs typeface="Arial MT"/>
              </a:rPr>
              <a:t>una </a:t>
            </a:r>
            <a:r>
              <a:rPr dirty="0" sz="1550" spc="25">
                <a:latin typeface="Arial MT"/>
                <a:cs typeface="Arial MT"/>
              </a:rPr>
              <a:t>evacuación vertical </a:t>
            </a:r>
            <a:r>
              <a:rPr dirty="0" sz="1550" spc="5">
                <a:latin typeface="Arial MT"/>
                <a:cs typeface="Arial MT"/>
              </a:rPr>
              <a:t>ante 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tsunami</a:t>
            </a:r>
            <a:r>
              <a:rPr dirty="0" sz="1550" spc="260">
                <a:latin typeface="Arial MT"/>
                <a:cs typeface="Arial MT"/>
              </a:rPr>
              <a:t> </a:t>
            </a:r>
            <a:r>
              <a:rPr dirty="0" sz="1550" spc="25">
                <a:latin typeface="Arial MT"/>
                <a:cs typeface="Arial MT"/>
              </a:rPr>
              <a:t>en</a:t>
            </a:r>
            <a:r>
              <a:rPr dirty="0" sz="1550" spc="-35">
                <a:latin typeface="Arial MT"/>
                <a:cs typeface="Arial MT"/>
              </a:rPr>
              <a:t> </a:t>
            </a:r>
            <a:r>
              <a:rPr dirty="0" sz="1550" spc="-5">
                <a:latin typeface="Arial MT"/>
                <a:cs typeface="Arial MT"/>
              </a:rPr>
              <a:t>las</a:t>
            </a:r>
            <a:r>
              <a:rPr dirty="0" sz="1550" spc="55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edificaciones</a:t>
            </a:r>
            <a:r>
              <a:rPr dirty="0" sz="1550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evaluadas</a:t>
            </a:r>
            <a:r>
              <a:rPr dirty="0" sz="1550" spc="14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y</a:t>
            </a:r>
            <a:r>
              <a:rPr dirty="0" sz="1550" spc="50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aptas</a:t>
            </a:r>
            <a:r>
              <a:rPr dirty="0" sz="1550" spc="55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de</a:t>
            </a:r>
            <a:r>
              <a:rPr dirty="0" sz="1550" spc="114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Manta.</a:t>
            </a:r>
            <a:endParaRPr sz="1550">
              <a:latin typeface="Arial MT"/>
              <a:cs typeface="Arial MT"/>
            </a:endParaRPr>
          </a:p>
          <a:p>
            <a:pPr algn="just" marL="241300" marR="27305" indent="-228600">
              <a:lnSpc>
                <a:spcPct val="153500"/>
              </a:lnSpc>
              <a:spcBef>
                <a:spcPts val="145"/>
              </a:spcBef>
              <a:buFont typeface="Wingdings"/>
              <a:buChar char=""/>
              <a:tabLst>
                <a:tab pos="241300" algn="l"/>
              </a:tabLst>
            </a:pPr>
            <a:r>
              <a:rPr dirty="0" sz="1550" spc="15">
                <a:latin typeface="Arial MT"/>
                <a:cs typeface="Arial MT"/>
              </a:rPr>
              <a:t>Profundizar</a:t>
            </a:r>
            <a:r>
              <a:rPr dirty="0" sz="1550" spc="20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más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detalles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del</a:t>
            </a:r>
            <a:r>
              <a:rPr dirty="0" sz="1550" spc="5">
                <a:latin typeface="Arial MT"/>
                <a:cs typeface="Arial MT"/>
              </a:rPr>
              <a:t> guía</a:t>
            </a:r>
            <a:r>
              <a:rPr dirty="0" sz="1550" spc="10">
                <a:latin typeface="Arial MT"/>
                <a:cs typeface="Arial MT"/>
              </a:rPr>
              <a:t> metodológico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elaborado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para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 spc="-20">
                <a:latin typeface="Arial MT"/>
                <a:cs typeface="Arial MT"/>
              </a:rPr>
              <a:t>la</a:t>
            </a:r>
            <a:r>
              <a:rPr dirty="0" sz="1550" spc="-15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Norma 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 spc="15">
                <a:latin typeface="Arial MT"/>
                <a:cs typeface="Arial MT"/>
              </a:rPr>
              <a:t>Ecuatoriana</a:t>
            </a:r>
            <a:r>
              <a:rPr dirty="0" sz="1550" spc="20">
                <a:latin typeface="Arial MT"/>
                <a:cs typeface="Arial MT"/>
              </a:rPr>
              <a:t> </a:t>
            </a:r>
            <a:r>
              <a:rPr dirty="0" sz="1550" spc="-10">
                <a:latin typeface="Arial MT"/>
                <a:cs typeface="Arial MT"/>
              </a:rPr>
              <a:t>de</a:t>
            </a:r>
            <a:r>
              <a:rPr dirty="0" sz="1550" spc="-5">
                <a:latin typeface="Arial MT"/>
                <a:cs typeface="Arial MT"/>
              </a:rPr>
              <a:t> </a:t>
            </a:r>
            <a:r>
              <a:rPr dirty="0" sz="1550" spc="-20">
                <a:latin typeface="Arial MT"/>
                <a:cs typeface="Arial MT"/>
              </a:rPr>
              <a:t>la</a:t>
            </a:r>
            <a:r>
              <a:rPr dirty="0" sz="1550" spc="-15">
                <a:latin typeface="Arial MT"/>
                <a:cs typeface="Arial MT"/>
              </a:rPr>
              <a:t> </a:t>
            </a:r>
            <a:r>
              <a:rPr dirty="0" sz="1550" spc="20">
                <a:latin typeface="Arial MT"/>
                <a:cs typeface="Arial MT"/>
              </a:rPr>
              <a:t>Construcción</a:t>
            </a:r>
            <a:r>
              <a:rPr dirty="0" sz="1550" spc="25">
                <a:latin typeface="Arial MT"/>
                <a:cs typeface="Arial MT"/>
              </a:rPr>
              <a:t> sobre</a:t>
            </a:r>
            <a:r>
              <a:rPr dirty="0" sz="1550" spc="30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peligro</a:t>
            </a:r>
            <a:r>
              <a:rPr dirty="0" sz="1550" spc="5">
                <a:latin typeface="Arial MT"/>
                <a:cs typeface="Arial MT"/>
              </a:rPr>
              <a:t> </a:t>
            </a:r>
            <a:r>
              <a:rPr dirty="0" sz="1550" spc="25">
                <a:latin typeface="Arial MT"/>
                <a:cs typeface="Arial MT"/>
              </a:rPr>
              <a:t>ante</a:t>
            </a:r>
            <a:r>
              <a:rPr dirty="0" sz="1550" spc="30">
                <a:latin typeface="Arial MT"/>
                <a:cs typeface="Arial MT"/>
              </a:rPr>
              <a:t> </a:t>
            </a:r>
            <a:r>
              <a:rPr dirty="0" sz="1550" spc="20">
                <a:latin typeface="Arial MT"/>
                <a:cs typeface="Arial MT"/>
              </a:rPr>
              <a:t>tsunamis</a:t>
            </a:r>
            <a:r>
              <a:rPr dirty="0" sz="1550" spc="25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y</a:t>
            </a:r>
            <a:r>
              <a:rPr dirty="0" sz="1550" spc="15">
                <a:latin typeface="Arial MT"/>
                <a:cs typeface="Arial MT"/>
              </a:rPr>
              <a:t> </a:t>
            </a:r>
            <a:r>
              <a:rPr dirty="0" sz="1550" spc="5">
                <a:latin typeface="Arial MT"/>
                <a:cs typeface="Arial MT"/>
              </a:rPr>
              <a:t>diseño</a:t>
            </a:r>
            <a:r>
              <a:rPr dirty="0" sz="1550" spc="10">
                <a:latin typeface="Arial MT"/>
                <a:cs typeface="Arial MT"/>
              </a:rPr>
              <a:t> </a:t>
            </a:r>
            <a:r>
              <a:rPr dirty="0" sz="1550" spc="-35">
                <a:latin typeface="Arial MT"/>
                <a:cs typeface="Arial MT"/>
              </a:rPr>
              <a:t>de </a:t>
            </a:r>
            <a:r>
              <a:rPr dirty="0" sz="1550" spc="-30">
                <a:latin typeface="Arial MT"/>
                <a:cs typeface="Arial MT"/>
              </a:rPr>
              <a:t> </a:t>
            </a:r>
            <a:r>
              <a:rPr dirty="0" sz="1550" spc="10">
                <a:latin typeface="Arial MT"/>
                <a:cs typeface="Arial MT"/>
              </a:rPr>
              <a:t>estructuras</a:t>
            </a:r>
            <a:r>
              <a:rPr dirty="0" sz="1550" spc="125">
                <a:latin typeface="Arial MT"/>
                <a:cs typeface="Arial MT"/>
              </a:rPr>
              <a:t> </a:t>
            </a:r>
            <a:r>
              <a:rPr dirty="0" sz="1550">
                <a:latin typeface="Arial MT"/>
                <a:cs typeface="Arial MT"/>
              </a:rPr>
              <a:t>para</a:t>
            </a:r>
            <a:r>
              <a:rPr dirty="0" sz="1550" spc="45">
                <a:latin typeface="Arial MT"/>
                <a:cs typeface="Arial MT"/>
              </a:rPr>
              <a:t> </a:t>
            </a:r>
            <a:r>
              <a:rPr dirty="0" sz="1550" spc="30">
                <a:latin typeface="Arial MT"/>
                <a:cs typeface="Arial MT"/>
              </a:rPr>
              <a:t>evacuación</a:t>
            </a:r>
            <a:r>
              <a:rPr dirty="0" sz="1550" spc="-30">
                <a:latin typeface="Arial MT"/>
                <a:cs typeface="Arial MT"/>
              </a:rPr>
              <a:t> </a:t>
            </a:r>
            <a:r>
              <a:rPr dirty="0" sz="1550" spc="20">
                <a:latin typeface="Arial MT"/>
                <a:cs typeface="Arial MT"/>
              </a:rPr>
              <a:t>vertical.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662" y="86105"/>
            <a:ext cx="332168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0"/>
              <a:t>CONCLUSIONES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14350" y="1019175"/>
            <a:ext cx="8229600" cy="4781550"/>
          </a:xfrm>
          <a:custGeom>
            <a:avLst/>
            <a:gdLst/>
            <a:ahLst/>
            <a:cxnLst/>
            <a:rect l="l" t="t" r="r" b="b"/>
            <a:pathLst>
              <a:path w="8229600" h="4781550">
                <a:moveTo>
                  <a:pt x="8229600" y="0"/>
                </a:moveTo>
                <a:lnTo>
                  <a:pt x="0" y="0"/>
                </a:lnTo>
                <a:lnTo>
                  <a:pt x="0" y="4781550"/>
                </a:lnTo>
                <a:lnTo>
                  <a:pt x="8229600" y="4781550"/>
                </a:lnTo>
                <a:lnTo>
                  <a:pt x="8229600" y="0"/>
                </a:lnTo>
                <a:close/>
              </a:path>
            </a:pathLst>
          </a:custGeom>
          <a:solidFill>
            <a:srgbClr val="BACDAA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5342" y="1764347"/>
            <a:ext cx="7515859" cy="160528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just" marL="184150" marR="5080" indent="-171450">
              <a:lnSpc>
                <a:spcPct val="99400"/>
              </a:lnSpc>
              <a:spcBef>
                <a:spcPts val="140"/>
              </a:spcBef>
              <a:buChar char="•"/>
              <a:tabLst>
                <a:tab pos="184150" algn="l"/>
              </a:tabLst>
            </a:pPr>
            <a:r>
              <a:rPr dirty="0" sz="1700">
                <a:latin typeface="Arial MT"/>
                <a:cs typeface="Arial MT"/>
              </a:rPr>
              <a:t>Existen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varias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soluciones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30">
                <a:latin typeface="Arial MT"/>
                <a:cs typeface="Arial MT"/>
              </a:rPr>
              <a:t>que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se</a:t>
            </a:r>
            <a:r>
              <a:rPr dirty="0" sz="1700" spc="3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podrían</a:t>
            </a:r>
            <a:r>
              <a:rPr dirty="0" sz="1700">
                <a:latin typeface="Arial MT"/>
                <a:cs typeface="Arial MT"/>
              </a:rPr>
              <a:t> adaptar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a</a:t>
            </a:r>
            <a:r>
              <a:rPr dirty="0" sz="1700" spc="20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los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edificios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30">
                <a:latin typeface="Arial MT"/>
                <a:cs typeface="Arial MT"/>
              </a:rPr>
              <a:t>ya 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existentes,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30">
                <a:latin typeface="Arial MT"/>
                <a:cs typeface="Arial MT"/>
              </a:rPr>
              <a:t>una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muy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eficiente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es</a:t>
            </a:r>
            <a:r>
              <a:rPr dirty="0" sz="1700" spc="25">
                <a:latin typeface="Arial MT"/>
                <a:cs typeface="Arial MT"/>
              </a:rPr>
              <a:t> </a:t>
            </a:r>
            <a:r>
              <a:rPr dirty="0" sz="1700" spc="-35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implementación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de</a:t>
            </a:r>
            <a:r>
              <a:rPr dirty="0" sz="1700" spc="4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una</a:t>
            </a:r>
            <a:r>
              <a:rPr dirty="0" sz="1700" spc="47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escalera 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exterior,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 spc="-20">
                <a:latin typeface="Arial MT"/>
                <a:cs typeface="Arial MT"/>
              </a:rPr>
              <a:t>misma </a:t>
            </a:r>
            <a:r>
              <a:rPr dirty="0" sz="1700" spc="-5">
                <a:latin typeface="Arial MT"/>
                <a:cs typeface="Arial MT"/>
              </a:rPr>
              <a:t>que </a:t>
            </a:r>
            <a:r>
              <a:rPr dirty="0" sz="1700" spc="5">
                <a:latin typeface="Arial MT"/>
                <a:cs typeface="Arial MT"/>
              </a:rPr>
              <a:t>fue diseñada </a:t>
            </a:r>
            <a:r>
              <a:rPr dirty="0" sz="1700">
                <a:latin typeface="Arial MT"/>
                <a:cs typeface="Arial MT"/>
              </a:rPr>
              <a:t>para </a:t>
            </a:r>
            <a:r>
              <a:rPr dirty="0" sz="1700" spc="55">
                <a:latin typeface="Arial MT"/>
                <a:cs typeface="Arial MT"/>
              </a:rPr>
              <a:t>el </a:t>
            </a:r>
            <a:r>
              <a:rPr dirty="0" sz="1700" spc="10">
                <a:latin typeface="Arial MT"/>
                <a:cs typeface="Arial MT"/>
              </a:rPr>
              <a:t>Edificio </a:t>
            </a:r>
            <a:r>
              <a:rPr dirty="0" sz="1700">
                <a:latin typeface="Arial MT"/>
                <a:cs typeface="Arial MT"/>
              </a:rPr>
              <a:t>Buzios, </a:t>
            </a:r>
            <a:r>
              <a:rPr dirty="0" sz="1700" spc="-5">
                <a:latin typeface="Arial MT"/>
                <a:cs typeface="Arial MT"/>
              </a:rPr>
              <a:t>posteriormente 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se</a:t>
            </a:r>
            <a:r>
              <a:rPr dirty="0" sz="1700" spc="-85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obtuvo</a:t>
            </a:r>
            <a:r>
              <a:rPr dirty="0" sz="1700" spc="14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un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presupuesto </a:t>
            </a:r>
            <a:r>
              <a:rPr dirty="0" sz="1700" spc="20">
                <a:latin typeface="Arial MT"/>
                <a:cs typeface="Arial MT"/>
              </a:rPr>
              <a:t>referencial</a:t>
            </a:r>
            <a:r>
              <a:rPr dirty="0" sz="1700" spc="-25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de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USD</a:t>
            </a:r>
            <a:r>
              <a:rPr dirty="0" sz="1700" spc="-6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$37,321.24</a:t>
            </a:r>
            <a:r>
              <a:rPr dirty="0" sz="1700" spc="-8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sin</a:t>
            </a:r>
            <a:r>
              <a:rPr dirty="0" sz="1700" spc="-80">
                <a:latin typeface="Arial MT"/>
                <a:cs typeface="Arial MT"/>
              </a:rPr>
              <a:t> </a:t>
            </a:r>
            <a:r>
              <a:rPr dirty="0" sz="1700" spc="-50">
                <a:latin typeface="Arial MT"/>
                <a:cs typeface="Arial MT"/>
              </a:rPr>
              <a:t>IVA.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19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Char char="•"/>
              <a:tabLst>
                <a:tab pos="184150" algn="l"/>
              </a:tabLst>
            </a:pPr>
            <a:r>
              <a:rPr dirty="0" sz="1700" spc="-5">
                <a:latin typeface="Arial MT"/>
                <a:cs typeface="Arial MT"/>
              </a:rPr>
              <a:t>El</a:t>
            </a:r>
            <a:r>
              <a:rPr dirty="0" sz="1700" spc="195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diseño</a:t>
            </a:r>
            <a:r>
              <a:rPr dirty="0" sz="1700" spc="23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de</a:t>
            </a:r>
            <a:r>
              <a:rPr dirty="0" sz="1700" spc="22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las</a:t>
            </a:r>
            <a:r>
              <a:rPr dirty="0" sz="1700" spc="24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estructuras</a:t>
            </a:r>
            <a:r>
              <a:rPr dirty="0" sz="1700" spc="19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aptas</a:t>
            </a:r>
            <a:r>
              <a:rPr dirty="0" sz="1700" spc="25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para</a:t>
            </a:r>
            <a:r>
              <a:rPr dirty="0" sz="1700" spc="22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evacuación</a:t>
            </a:r>
            <a:r>
              <a:rPr dirty="0" sz="1700" spc="17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vertical</a:t>
            </a:r>
            <a:r>
              <a:rPr dirty="0" sz="1700" spc="14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ante</a:t>
            </a:r>
            <a:r>
              <a:rPr dirty="0" sz="1700" spc="229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tsunamis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6792" y="3605593"/>
            <a:ext cx="704850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252220" algn="l"/>
                <a:tab pos="2691765" algn="l"/>
                <a:tab pos="3120390" algn="l"/>
                <a:tab pos="3921760" algn="l"/>
                <a:tab pos="4446270" algn="l"/>
                <a:tab pos="4961255" algn="l"/>
                <a:tab pos="6096000" algn="l"/>
              </a:tabLst>
            </a:pPr>
            <a:r>
              <a:rPr dirty="0" sz="1700" spc="-5">
                <a:latin typeface="Arial MT"/>
                <a:cs typeface="Arial MT"/>
              </a:rPr>
              <a:t>estructuras	</a:t>
            </a:r>
            <a:r>
              <a:rPr dirty="0" sz="1700">
                <a:latin typeface="Arial MT"/>
                <a:cs typeface="Arial MT"/>
              </a:rPr>
              <a:t>tradicionales.	Se	</a:t>
            </a:r>
            <a:r>
              <a:rPr dirty="0" sz="1700" spc="-5">
                <a:latin typeface="Arial MT"/>
                <a:cs typeface="Arial MT"/>
              </a:rPr>
              <a:t>estima	</a:t>
            </a:r>
            <a:r>
              <a:rPr dirty="0" sz="1700" spc="-30">
                <a:latin typeface="Arial MT"/>
                <a:cs typeface="Arial MT"/>
              </a:rPr>
              <a:t>que	</a:t>
            </a:r>
            <a:r>
              <a:rPr dirty="0" sz="1700" spc="-25">
                <a:latin typeface="Arial MT"/>
                <a:cs typeface="Arial MT"/>
              </a:rPr>
              <a:t>una	</a:t>
            </a:r>
            <a:r>
              <a:rPr dirty="0" sz="1700">
                <a:latin typeface="Arial MT"/>
                <a:cs typeface="Arial MT"/>
              </a:rPr>
              <a:t>estructura	</a:t>
            </a:r>
            <a:r>
              <a:rPr dirty="0" sz="1700" spc="-5">
                <a:latin typeface="Arial MT"/>
                <a:cs typeface="Arial MT"/>
              </a:rPr>
              <a:t>resistente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6792" y="3338131"/>
            <a:ext cx="7336790" cy="5562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25"/>
              </a:spcBef>
              <a:tabLst>
                <a:tab pos="762635" algn="l"/>
                <a:tab pos="1153795" algn="l"/>
                <a:tab pos="1839595" algn="l"/>
                <a:tab pos="2221230" algn="l"/>
                <a:tab pos="3594735" algn="l"/>
                <a:tab pos="4747895" algn="l"/>
                <a:tab pos="5310505" algn="l"/>
                <a:tab pos="5806440" algn="l"/>
                <a:tab pos="6320790" algn="l"/>
                <a:tab pos="6635750" algn="l"/>
                <a:tab pos="7036434" algn="l"/>
              </a:tabLst>
            </a:pP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-50">
                <a:latin typeface="Arial MT"/>
                <a:cs typeface="Arial MT"/>
              </a:rPr>
              <a:t>nd</a:t>
            </a:r>
            <a:r>
              <a:rPr dirty="0" sz="1700" spc="25">
                <a:latin typeface="Arial MT"/>
                <a:cs typeface="Arial MT"/>
              </a:rPr>
              <a:t>r</a:t>
            </a:r>
            <a:r>
              <a:rPr dirty="0" sz="1700" spc="15">
                <a:latin typeface="Arial MT"/>
                <a:cs typeface="Arial MT"/>
              </a:rPr>
              <a:t>á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25">
                <a:latin typeface="Arial MT"/>
                <a:cs typeface="Arial MT"/>
              </a:rPr>
              <a:t>u</a:t>
            </a:r>
            <a:r>
              <a:rPr dirty="0" sz="1700" spc="15">
                <a:latin typeface="Arial MT"/>
                <a:cs typeface="Arial MT"/>
              </a:rPr>
              <a:t>n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25">
                <a:latin typeface="Arial MT"/>
                <a:cs typeface="Arial MT"/>
              </a:rPr>
              <a:t>o</a:t>
            </a:r>
            <a:r>
              <a:rPr dirty="0" sz="1700" spc="40">
                <a:latin typeface="Arial MT"/>
                <a:cs typeface="Arial MT"/>
              </a:rPr>
              <a:t>s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15">
                <a:latin typeface="Arial MT"/>
                <a:cs typeface="Arial MT"/>
              </a:rPr>
              <a:t>o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50">
                <a:latin typeface="Arial MT"/>
                <a:cs typeface="Arial MT"/>
              </a:rPr>
              <a:t>d</a:t>
            </a:r>
            <a:r>
              <a:rPr dirty="0" sz="1700" spc="15">
                <a:latin typeface="Arial MT"/>
                <a:cs typeface="Arial MT"/>
              </a:rPr>
              <a:t>e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45">
                <a:latin typeface="Arial MT"/>
                <a:cs typeface="Arial MT"/>
              </a:rPr>
              <a:t>c</a:t>
            </a:r>
            <a:r>
              <a:rPr dirty="0" sz="1700" spc="30">
                <a:latin typeface="Arial MT"/>
                <a:cs typeface="Arial MT"/>
              </a:rPr>
              <a:t>o</a:t>
            </a:r>
            <a:r>
              <a:rPr dirty="0" sz="1700" spc="-45">
                <a:latin typeface="Arial MT"/>
                <a:cs typeface="Arial MT"/>
              </a:rPr>
              <a:t>n</a:t>
            </a:r>
            <a:r>
              <a:rPr dirty="0" sz="1700" spc="45">
                <a:latin typeface="Arial MT"/>
                <a:cs typeface="Arial MT"/>
              </a:rPr>
              <a:t>s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25">
                <a:latin typeface="Arial MT"/>
                <a:cs typeface="Arial MT"/>
              </a:rPr>
              <a:t>r</a:t>
            </a:r>
            <a:r>
              <a:rPr dirty="0" sz="1700" spc="-45">
                <a:latin typeface="Arial MT"/>
                <a:cs typeface="Arial MT"/>
              </a:rPr>
              <a:t>u</a:t>
            </a:r>
            <a:r>
              <a:rPr dirty="0" sz="1700" spc="-30">
                <a:latin typeface="Arial MT"/>
                <a:cs typeface="Arial MT"/>
              </a:rPr>
              <a:t>c</a:t>
            </a:r>
            <a:r>
              <a:rPr dirty="0" sz="1700" spc="45">
                <a:latin typeface="Arial MT"/>
                <a:cs typeface="Arial MT"/>
              </a:rPr>
              <a:t>c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30">
                <a:latin typeface="Arial MT"/>
                <a:cs typeface="Arial MT"/>
              </a:rPr>
              <a:t>ó</a:t>
            </a:r>
            <a:r>
              <a:rPr dirty="0" sz="1700" spc="15">
                <a:latin typeface="Arial MT"/>
                <a:cs typeface="Arial MT"/>
              </a:rPr>
              <a:t>n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50">
                <a:latin typeface="Arial MT"/>
                <a:cs typeface="Arial MT"/>
              </a:rPr>
              <a:t>e</a:t>
            </a:r>
            <a:r>
              <a:rPr dirty="0" sz="1700" spc="40">
                <a:latin typeface="Arial MT"/>
                <a:cs typeface="Arial MT"/>
              </a:rPr>
              <a:t>s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25">
                <a:latin typeface="Arial MT"/>
                <a:cs typeface="Arial MT"/>
              </a:rPr>
              <a:t>r</a:t>
            </a:r>
            <a:r>
              <a:rPr dirty="0" sz="1700" spc="-50">
                <a:latin typeface="Arial MT"/>
                <a:cs typeface="Arial MT"/>
              </a:rPr>
              <a:t>u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-50">
                <a:latin typeface="Arial MT"/>
                <a:cs typeface="Arial MT"/>
              </a:rPr>
              <a:t>u</a:t>
            </a:r>
            <a:r>
              <a:rPr dirty="0" sz="1700" spc="25">
                <a:latin typeface="Arial MT"/>
                <a:cs typeface="Arial MT"/>
              </a:rPr>
              <a:t>r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5">
                <a:latin typeface="Arial MT"/>
                <a:cs typeface="Arial MT"/>
              </a:rPr>
              <a:t>l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70">
                <a:latin typeface="Arial MT"/>
                <a:cs typeface="Arial MT"/>
              </a:rPr>
              <a:t>m</a:t>
            </a:r>
            <a:r>
              <a:rPr dirty="0" sz="1700" spc="30">
                <a:latin typeface="Arial MT"/>
                <a:cs typeface="Arial MT"/>
              </a:rPr>
              <a:t>á</a:t>
            </a:r>
            <a:r>
              <a:rPr dirty="0" sz="1700" spc="10">
                <a:latin typeface="Arial MT"/>
                <a:cs typeface="Arial MT"/>
              </a:rPr>
              <a:t>s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30">
                <a:latin typeface="Arial MT"/>
                <a:cs typeface="Arial MT"/>
              </a:rPr>
              <a:t>a</a:t>
            </a:r>
            <a:r>
              <a:rPr dirty="0" sz="1700" spc="-80">
                <a:latin typeface="Arial MT"/>
                <a:cs typeface="Arial MT"/>
              </a:rPr>
              <a:t>l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15">
                <a:latin typeface="Arial MT"/>
                <a:cs typeface="Arial MT"/>
              </a:rPr>
              <a:t>o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25">
                <a:latin typeface="Arial MT"/>
                <a:cs typeface="Arial MT"/>
              </a:rPr>
              <a:t>q</a:t>
            </a:r>
            <a:r>
              <a:rPr dirty="0" sz="1700" spc="-50">
                <a:latin typeface="Arial MT"/>
                <a:cs typeface="Arial MT"/>
              </a:rPr>
              <a:t>u</a:t>
            </a:r>
            <a:r>
              <a:rPr dirty="0" sz="1700" spc="15">
                <a:latin typeface="Arial MT"/>
                <a:cs typeface="Arial MT"/>
              </a:rPr>
              <a:t>e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5">
                <a:latin typeface="Arial MT"/>
                <a:cs typeface="Arial MT"/>
              </a:rPr>
              <a:t>l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45">
                <a:latin typeface="Arial MT"/>
                <a:cs typeface="Arial MT"/>
              </a:rPr>
              <a:t>d</a:t>
            </a:r>
            <a:r>
              <a:rPr dirty="0" sz="1700" spc="15">
                <a:latin typeface="Arial MT"/>
                <a:cs typeface="Arial MT"/>
              </a:rPr>
              <a:t>e</a:t>
            </a:r>
            <a:r>
              <a:rPr dirty="0" sz="1700">
                <a:latin typeface="Arial MT"/>
                <a:cs typeface="Arial MT"/>
              </a:rPr>
              <a:t>	</a:t>
            </a:r>
            <a:r>
              <a:rPr dirty="0" sz="1700" spc="-80">
                <a:latin typeface="Arial MT"/>
                <a:cs typeface="Arial MT"/>
              </a:rPr>
              <a:t>l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10">
                <a:latin typeface="Arial MT"/>
                <a:cs typeface="Arial MT"/>
              </a:rPr>
              <a:t>s</a:t>
            </a:r>
            <a:endParaRPr sz="1700">
              <a:latin typeface="Arial MT"/>
              <a:cs typeface="Arial MT"/>
            </a:endParaRPr>
          </a:p>
          <a:p>
            <a:pPr algn="r" marR="5080">
              <a:lnSpc>
                <a:spcPct val="100000"/>
              </a:lnSpc>
              <a:spcBef>
                <a:spcPts val="65"/>
              </a:spcBef>
            </a:pPr>
            <a:r>
              <a:rPr dirty="0" sz="1700" spc="15">
                <a:latin typeface="Arial MT"/>
                <a:cs typeface="Arial MT"/>
              </a:rPr>
              <a:t>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6792" y="3863022"/>
            <a:ext cx="7341870" cy="13284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100299"/>
              </a:lnSpc>
              <a:spcBef>
                <a:spcPts val="120"/>
              </a:spcBef>
            </a:pPr>
            <a:r>
              <a:rPr dirty="0" sz="1700" spc="-10">
                <a:latin typeface="Arial MT"/>
                <a:cs typeface="Arial MT"/>
              </a:rPr>
              <a:t>tsunamis, </a:t>
            </a:r>
            <a:r>
              <a:rPr dirty="0" sz="1700" spc="10">
                <a:latin typeface="Arial MT"/>
                <a:cs typeface="Arial MT"/>
              </a:rPr>
              <a:t>sismos y colapso </a:t>
            </a:r>
            <a:r>
              <a:rPr dirty="0" sz="1700">
                <a:latin typeface="Arial MT"/>
                <a:cs typeface="Arial MT"/>
              </a:rPr>
              <a:t>progresivo </a:t>
            </a:r>
            <a:r>
              <a:rPr dirty="0" sz="1700" spc="-15">
                <a:latin typeface="Arial MT"/>
                <a:cs typeface="Arial MT"/>
              </a:rPr>
              <a:t>tenga un </a:t>
            </a:r>
            <a:r>
              <a:rPr dirty="0" sz="1700" spc="5">
                <a:latin typeface="Arial MT"/>
                <a:cs typeface="Arial MT"/>
              </a:rPr>
              <a:t>aumento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10">
                <a:latin typeface="Arial MT"/>
                <a:cs typeface="Arial MT"/>
              </a:rPr>
              <a:t>entre </a:t>
            </a:r>
            <a:r>
              <a:rPr dirty="0" sz="1700" spc="50">
                <a:latin typeface="Arial MT"/>
                <a:cs typeface="Arial MT"/>
              </a:rPr>
              <a:t>el </a:t>
            </a:r>
            <a:r>
              <a:rPr dirty="0" sz="1700" spc="25">
                <a:latin typeface="Arial MT"/>
                <a:cs typeface="Arial MT"/>
              </a:rPr>
              <a:t>10% </a:t>
            </a:r>
            <a:r>
              <a:rPr dirty="0" sz="1700" spc="10">
                <a:latin typeface="Arial MT"/>
                <a:cs typeface="Arial MT"/>
              </a:rPr>
              <a:t>y </a:t>
            </a:r>
            <a:r>
              <a:rPr dirty="0" sz="1700" spc="-459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20%</a:t>
            </a:r>
            <a:r>
              <a:rPr dirty="0" sz="1700" spc="30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en</a:t>
            </a:r>
            <a:r>
              <a:rPr dirty="0" sz="1700" spc="2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los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costos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totales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de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construcción,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ya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25">
                <a:latin typeface="Arial MT"/>
                <a:cs typeface="Arial MT"/>
              </a:rPr>
              <a:t>que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se</a:t>
            </a:r>
            <a:r>
              <a:rPr dirty="0" sz="1700" spc="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necesitaría</a:t>
            </a:r>
            <a:r>
              <a:rPr dirty="0" sz="1700" spc="470">
                <a:latin typeface="Arial MT"/>
                <a:cs typeface="Arial MT"/>
              </a:rPr>
              <a:t> </a:t>
            </a:r>
            <a:r>
              <a:rPr dirty="0" sz="1700" spc="-50">
                <a:latin typeface="Arial MT"/>
                <a:cs typeface="Arial MT"/>
              </a:rPr>
              <a:t>de 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ingresos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y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escaleras</a:t>
            </a:r>
            <a:r>
              <a:rPr dirty="0" sz="1700" spc="-5">
                <a:latin typeface="Arial MT"/>
                <a:cs typeface="Arial MT"/>
              </a:rPr>
              <a:t> amplias,</a:t>
            </a:r>
            <a:r>
              <a:rPr dirty="0" sz="1700">
                <a:latin typeface="Arial MT"/>
                <a:cs typeface="Arial MT"/>
              </a:rPr>
              <a:t> también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deberían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contar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con</a:t>
            </a:r>
            <a:r>
              <a:rPr dirty="0" sz="1700" spc="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escaleras 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externas </a:t>
            </a:r>
            <a:r>
              <a:rPr dirty="0" sz="1700" spc="-30">
                <a:latin typeface="Arial MT"/>
                <a:cs typeface="Arial MT"/>
              </a:rPr>
              <a:t>que </a:t>
            </a:r>
            <a:r>
              <a:rPr dirty="0" sz="1700">
                <a:latin typeface="Arial MT"/>
                <a:cs typeface="Arial MT"/>
              </a:rPr>
              <a:t>ayuden </a:t>
            </a:r>
            <a:r>
              <a:rPr dirty="0" sz="1700" spc="15">
                <a:latin typeface="Arial MT"/>
                <a:cs typeface="Arial MT"/>
              </a:rPr>
              <a:t>a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>
                <a:latin typeface="Arial MT"/>
                <a:cs typeface="Arial MT"/>
              </a:rPr>
              <a:t>población </a:t>
            </a:r>
            <a:r>
              <a:rPr dirty="0" sz="1700" spc="15">
                <a:latin typeface="Arial MT"/>
                <a:cs typeface="Arial MT"/>
              </a:rPr>
              <a:t>a </a:t>
            </a:r>
            <a:r>
              <a:rPr dirty="0" sz="1700" spc="-15">
                <a:latin typeface="Arial MT"/>
                <a:cs typeface="Arial MT"/>
              </a:rPr>
              <a:t>llegar </a:t>
            </a:r>
            <a:r>
              <a:rPr dirty="0" sz="1700" spc="15">
                <a:latin typeface="Arial MT"/>
                <a:cs typeface="Arial MT"/>
              </a:rPr>
              <a:t>a </a:t>
            </a:r>
            <a:r>
              <a:rPr dirty="0" sz="1700">
                <a:latin typeface="Arial MT"/>
                <a:cs typeface="Arial MT"/>
              </a:rPr>
              <a:t>una </a:t>
            </a:r>
            <a:r>
              <a:rPr dirty="0" sz="1700" spc="10">
                <a:latin typeface="Arial MT"/>
                <a:cs typeface="Arial MT"/>
              </a:rPr>
              <a:t>altura </a:t>
            </a:r>
            <a:r>
              <a:rPr dirty="0" sz="1700" spc="-10">
                <a:latin typeface="Arial MT"/>
                <a:cs typeface="Arial MT"/>
              </a:rPr>
              <a:t>elevada </a:t>
            </a:r>
            <a:r>
              <a:rPr dirty="0" sz="1700" spc="20">
                <a:latin typeface="Arial MT"/>
                <a:cs typeface="Arial MT"/>
              </a:rPr>
              <a:t>en </a:t>
            </a:r>
            <a:r>
              <a:rPr dirty="0" sz="1700" spc="25">
                <a:latin typeface="Arial MT"/>
                <a:cs typeface="Arial MT"/>
              </a:rPr>
              <a:t>un </a:t>
            </a:r>
            <a:r>
              <a:rPr dirty="0" sz="1700" spc="3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tiempo</a:t>
            </a:r>
            <a:r>
              <a:rPr dirty="0" sz="1700" spc="65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optimo.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9150" y="1343025"/>
            <a:ext cx="7715250" cy="4086225"/>
          </a:xfrm>
          <a:custGeom>
            <a:avLst/>
            <a:gdLst/>
            <a:ahLst/>
            <a:cxnLst/>
            <a:rect l="l" t="t" r="r" b="b"/>
            <a:pathLst>
              <a:path w="7715250" h="4086225">
                <a:moveTo>
                  <a:pt x="0" y="4086225"/>
                </a:moveTo>
                <a:lnTo>
                  <a:pt x="7715250" y="4086225"/>
                </a:lnTo>
                <a:lnTo>
                  <a:pt x="7715250" y="0"/>
                </a:lnTo>
                <a:lnTo>
                  <a:pt x="0" y="0"/>
                </a:lnTo>
                <a:lnTo>
                  <a:pt x="0" y="40862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025" y="86105"/>
            <a:ext cx="428371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5"/>
              <a:t>RECOMENDACIONES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66725" y="1057275"/>
            <a:ext cx="8229600" cy="4629150"/>
          </a:xfrm>
          <a:custGeom>
            <a:avLst/>
            <a:gdLst/>
            <a:ahLst/>
            <a:cxnLst/>
            <a:rect l="l" t="t" r="r" b="b"/>
            <a:pathLst>
              <a:path w="8229600" h="4629150">
                <a:moveTo>
                  <a:pt x="8229600" y="0"/>
                </a:moveTo>
                <a:lnTo>
                  <a:pt x="0" y="0"/>
                </a:lnTo>
                <a:lnTo>
                  <a:pt x="0" y="4629150"/>
                </a:lnTo>
                <a:lnTo>
                  <a:pt x="8229600" y="4629150"/>
                </a:lnTo>
                <a:lnTo>
                  <a:pt x="8229600" y="0"/>
                </a:lnTo>
                <a:close/>
              </a:path>
            </a:pathLst>
          </a:custGeom>
          <a:solidFill>
            <a:srgbClr val="BACDAA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5342" y="1778952"/>
            <a:ext cx="7203440" cy="31597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just" marL="184150" marR="5080" indent="-171450">
              <a:lnSpc>
                <a:spcPct val="99900"/>
              </a:lnSpc>
              <a:spcBef>
                <a:spcPts val="130"/>
              </a:spcBef>
              <a:buChar char="•"/>
              <a:tabLst>
                <a:tab pos="184150" algn="l"/>
              </a:tabLst>
            </a:pPr>
            <a:r>
              <a:rPr dirty="0" sz="1700" spc="15">
                <a:latin typeface="Arial MT"/>
                <a:cs typeface="Arial MT"/>
              </a:rPr>
              <a:t>Para </a:t>
            </a:r>
            <a:r>
              <a:rPr dirty="0" sz="1700" spc="-15">
                <a:latin typeface="Arial MT"/>
                <a:cs typeface="Arial MT"/>
              </a:rPr>
              <a:t>aquellos </a:t>
            </a:r>
            <a:r>
              <a:rPr dirty="0" sz="1700" spc="10">
                <a:latin typeface="Arial MT"/>
                <a:cs typeface="Arial MT"/>
              </a:rPr>
              <a:t>edificios </a:t>
            </a:r>
            <a:r>
              <a:rPr dirty="0" sz="1700" spc="30">
                <a:latin typeface="Arial MT"/>
                <a:cs typeface="Arial MT"/>
              </a:rPr>
              <a:t>con </a:t>
            </a:r>
            <a:r>
              <a:rPr dirty="0" sz="1700" spc="-20">
                <a:latin typeface="Arial MT"/>
                <a:cs typeface="Arial MT"/>
              </a:rPr>
              <a:t>un </a:t>
            </a:r>
            <a:r>
              <a:rPr dirty="0" sz="1700">
                <a:latin typeface="Arial MT"/>
                <a:cs typeface="Arial MT"/>
              </a:rPr>
              <a:t>índice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>
                <a:latin typeface="Arial MT"/>
                <a:cs typeface="Arial MT"/>
              </a:rPr>
              <a:t>vulnerabilidad </a:t>
            </a:r>
            <a:r>
              <a:rPr dirty="0" sz="1700" spc="15">
                <a:latin typeface="Arial MT"/>
                <a:cs typeface="Arial MT"/>
              </a:rPr>
              <a:t>entre </a:t>
            </a:r>
            <a:r>
              <a:rPr dirty="0" sz="1700" spc="20">
                <a:latin typeface="Arial MT"/>
                <a:cs typeface="Arial MT"/>
              </a:rPr>
              <a:t>30 </a:t>
            </a:r>
            <a:r>
              <a:rPr dirty="0" sz="1700" spc="10">
                <a:latin typeface="Arial MT"/>
                <a:cs typeface="Arial MT"/>
              </a:rPr>
              <a:t>y </a:t>
            </a:r>
            <a:r>
              <a:rPr dirty="0" sz="1700" spc="20">
                <a:latin typeface="Arial MT"/>
                <a:cs typeface="Arial MT"/>
              </a:rPr>
              <a:t>80 </a:t>
            </a:r>
            <a:r>
              <a:rPr dirty="0" sz="1700" spc="-50">
                <a:latin typeface="Arial MT"/>
                <a:cs typeface="Arial MT"/>
              </a:rPr>
              <a:t>de 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acuerdo </a:t>
            </a:r>
            <a:r>
              <a:rPr dirty="0" sz="1700" spc="15">
                <a:latin typeface="Arial MT"/>
                <a:cs typeface="Arial MT"/>
              </a:rPr>
              <a:t>a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 spc="5">
                <a:latin typeface="Arial MT"/>
                <a:cs typeface="Arial MT"/>
              </a:rPr>
              <a:t>aplicación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 spc="-5">
                <a:latin typeface="Arial MT"/>
                <a:cs typeface="Arial MT"/>
              </a:rPr>
              <a:t>metodología italiana modificada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y </a:t>
            </a:r>
            <a:r>
              <a:rPr dirty="0" sz="1700" spc="-35">
                <a:latin typeface="Arial MT"/>
                <a:cs typeface="Arial MT"/>
              </a:rPr>
              <a:t>la </a:t>
            </a:r>
            <a:r>
              <a:rPr dirty="0" sz="1700" spc="5">
                <a:latin typeface="Arial MT"/>
                <a:cs typeface="Arial MT"/>
              </a:rPr>
              <a:t>Guía </a:t>
            </a:r>
            <a:r>
              <a:rPr dirty="0" sz="1700" spc="1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FEMA </a:t>
            </a:r>
            <a:r>
              <a:rPr dirty="0" sz="1700" spc="20">
                <a:latin typeface="Arial MT"/>
                <a:cs typeface="Arial MT"/>
              </a:rPr>
              <a:t>2019, </a:t>
            </a:r>
            <a:r>
              <a:rPr dirty="0" sz="1700" spc="-5">
                <a:latin typeface="Arial MT"/>
                <a:cs typeface="Arial MT"/>
              </a:rPr>
              <a:t>envista </a:t>
            </a:r>
            <a:r>
              <a:rPr dirty="0" sz="1700" spc="-30">
                <a:latin typeface="Arial MT"/>
                <a:cs typeface="Arial MT"/>
              </a:rPr>
              <a:t>que </a:t>
            </a:r>
            <a:r>
              <a:rPr dirty="0" sz="1700" spc="-15">
                <a:latin typeface="Arial MT"/>
                <a:cs typeface="Arial MT"/>
              </a:rPr>
              <a:t>no </a:t>
            </a:r>
            <a:r>
              <a:rPr dirty="0" sz="1700" spc="30">
                <a:latin typeface="Arial MT"/>
                <a:cs typeface="Arial MT"/>
              </a:rPr>
              <a:t>se </a:t>
            </a:r>
            <a:r>
              <a:rPr dirty="0" sz="1700" spc="-15">
                <a:latin typeface="Arial MT"/>
                <a:cs typeface="Arial MT"/>
              </a:rPr>
              <a:t>los </a:t>
            </a:r>
            <a:r>
              <a:rPr dirty="0" sz="1700" spc="-5">
                <a:latin typeface="Arial MT"/>
                <a:cs typeface="Arial MT"/>
              </a:rPr>
              <a:t>puede </a:t>
            </a:r>
            <a:r>
              <a:rPr dirty="0" sz="1700" spc="5">
                <a:latin typeface="Arial MT"/>
                <a:cs typeface="Arial MT"/>
              </a:rPr>
              <a:t>categorizar como </a:t>
            </a:r>
            <a:r>
              <a:rPr dirty="0" sz="1700" spc="-5">
                <a:latin typeface="Arial MT"/>
                <a:cs typeface="Arial MT"/>
              </a:rPr>
              <a:t>seguros </a:t>
            </a:r>
            <a:r>
              <a:rPr dirty="0" sz="1700" spc="15">
                <a:latin typeface="Arial MT"/>
                <a:cs typeface="Arial MT"/>
              </a:rPr>
              <a:t>o </a:t>
            </a:r>
            <a:r>
              <a:rPr dirty="0" sz="1700" spc="20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vulnerables, </a:t>
            </a:r>
            <a:r>
              <a:rPr dirty="0" sz="1700" spc="30">
                <a:latin typeface="Arial MT"/>
                <a:cs typeface="Arial MT"/>
              </a:rPr>
              <a:t>se </a:t>
            </a:r>
            <a:r>
              <a:rPr dirty="0" sz="1700" spc="-10">
                <a:latin typeface="Arial MT"/>
                <a:cs typeface="Arial MT"/>
              </a:rPr>
              <a:t>recomienda </a:t>
            </a:r>
            <a:r>
              <a:rPr dirty="0" sz="1700" spc="-35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realización </a:t>
            </a:r>
            <a:r>
              <a:rPr dirty="0" sz="1700" spc="-20">
                <a:latin typeface="Arial MT"/>
                <a:cs typeface="Arial MT"/>
              </a:rPr>
              <a:t>de </a:t>
            </a:r>
            <a:r>
              <a:rPr dirty="0" sz="1700" spc="-5">
                <a:latin typeface="Arial MT"/>
                <a:cs typeface="Arial MT"/>
              </a:rPr>
              <a:t>estudios </a:t>
            </a:r>
            <a:r>
              <a:rPr dirty="0" sz="1700">
                <a:latin typeface="Arial MT"/>
                <a:cs typeface="Arial MT"/>
              </a:rPr>
              <a:t>adicionales, </a:t>
            </a:r>
            <a:r>
              <a:rPr dirty="0" sz="1700" spc="-50">
                <a:latin typeface="Arial MT"/>
                <a:cs typeface="Arial MT"/>
              </a:rPr>
              <a:t>un 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ejemplo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es </a:t>
            </a:r>
            <a:r>
              <a:rPr dirty="0" sz="1700" spc="-35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utilización </a:t>
            </a:r>
            <a:r>
              <a:rPr dirty="0" sz="1700" spc="-15">
                <a:latin typeface="Arial MT"/>
                <a:cs typeface="Arial MT"/>
              </a:rPr>
              <a:t>de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un </a:t>
            </a:r>
            <a:r>
              <a:rPr dirty="0" sz="1700">
                <a:latin typeface="Arial MT"/>
                <a:cs typeface="Arial MT"/>
              </a:rPr>
              <a:t>sistema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equivalente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de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un </a:t>
            </a:r>
            <a:r>
              <a:rPr dirty="0" sz="1700" spc="-10">
                <a:latin typeface="Arial MT"/>
                <a:cs typeface="Arial MT"/>
              </a:rPr>
              <a:t>grado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50">
                <a:latin typeface="Arial MT"/>
                <a:cs typeface="Arial MT"/>
              </a:rPr>
              <a:t>de 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 spc="-5">
                <a:latin typeface="Arial MT"/>
                <a:cs typeface="Arial MT"/>
              </a:rPr>
              <a:t>libertad, </a:t>
            </a:r>
            <a:r>
              <a:rPr dirty="0" sz="1700">
                <a:latin typeface="Arial MT"/>
                <a:cs typeface="Arial MT"/>
              </a:rPr>
              <a:t>como </a:t>
            </a:r>
            <a:r>
              <a:rPr dirty="0" sz="1700" spc="30">
                <a:latin typeface="Arial MT"/>
                <a:cs typeface="Arial MT"/>
              </a:rPr>
              <a:t>se </a:t>
            </a:r>
            <a:r>
              <a:rPr dirty="0" sz="1700" spc="-10">
                <a:latin typeface="Arial MT"/>
                <a:cs typeface="Arial MT"/>
              </a:rPr>
              <a:t>propone </a:t>
            </a:r>
            <a:r>
              <a:rPr dirty="0" sz="1700" spc="20">
                <a:latin typeface="Arial MT"/>
                <a:cs typeface="Arial MT"/>
              </a:rPr>
              <a:t>en </a:t>
            </a:r>
            <a:r>
              <a:rPr dirty="0" sz="1700" spc="15">
                <a:latin typeface="Arial MT"/>
                <a:cs typeface="Arial MT"/>
              </a:rPr>
              <a:t>el </a:t>
            </a:r>
            <a:r>
              <a:rPr dirty="0" sz="1700" spc="5">
                <a:latin typeface="Arial MT"/>
                <a:cs typeface="Arial MT"/>
              </a:rPr>
              <a:t>ASCE </a:t>
            </a:r>
            <a:r>
              <a:rPr dirty="0" sz="1700" spc="20">
                <a:latin typeface="Arial MT"/>
                <a:cs typeface="Arial MT"/>
              </a:rPr>
              <a:t>16, </a:t>
            </a:r>
            <a:r>
              <a:rPr dirty="0" sz="1700" spc="15">
                <a:latin typeface="Arial MT"/>
                <a:cs typeface="Arial MT"/>
              </a:rPr>
              <a:t>el </a:t>
            </a:r>
            <a:r>
              <a:rPr dirty="0" sz="1700" spc="25">
                <a:latin typeface="Arial MT"/>
                <a:cs typeface="Arial MT"/>
              </a:rPr>
              <a:t>cual </a:t>
            </a:r>
            <a:r>
              <a:rPr dirty="0" sz="1700">
                <a:latin typeface="Arial MT"/>
                <a:cs typeface="Arial MT"/>
              </a:rPr>
              <a:t>aporta datos </a:t>
            </a:r>
            <a:r>
              <a:rPr dirty="0" sz="1700" spc="-10">
                <a:latin typeface="Arial MT"/>
                <a:cs typeface="Arial MT"/>
              </a:rPr>
              <a:t>más 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5">
                <a:latin typeface="Arial MT"/>
                <a:cs typeface="Arial MT"/>
              </a:rPr>
              <a:t>específicos, </a:t>
            </a:r>
            <a:r>
              <a:rPr dirty="0" sz="1700" spc="-30">
                <a:latin typeface="Arial MT"/>
                <a:cs typeface="Arial MT"/>
              </a:rPr>
              <a:t>que </a:t>
            </a:r>
            <a:r>
              <a:rPr dirty="0" sz="1700" spc="15">
                <a:latin typeface="Arial MT"/>
                <a:cs typeface="Arial MT"/>
              </a:rPr>
              <a:t>ayudan </a:t>
            </a:r>
            <a:r>
              <a:rPr dirty="0" sz="1700" spc="20">
                <a:latin typeface="Arial MT"/>
                <a:cs typeface="Arial MT"/>
              </a:rPr>
              <a:t>en </a:t>
            </a:r>
            <a:r>
              <a:rPr dirty="0" sz="1700">
                <a:latin typeface="Arial MT"/>
                <a:cs typeface="Arial MT"/>
              </a:rPr>
              <a:t>gran </a:t>
            </a:r>
            <a:r>
              <a:rPr dirty="0" sz="1700" spc="-15">
                <a:latin typeface="Arial MT"/>
                <a:cs typeface="Arial MT"/>
              </a:rPr>
              <a:t>medida </a:t>
            </a:r>
            <a:r>
              <a:rPr dirty="0" sz="1700" spc="15">
                <a:latin typeface="Arial MT"/>
                <a:cs typeface="Arial MT"/>
              </a:rPr>
              <a:t>a </a:t>
            </a:r>
            <a:r>
              <a:rPr dirty="0" sz="1700">
                <a:latin typeface="Arial MT"/>
                <a:cs typeface="Arial MT"/>
              </a:rPr>
              <a:t>obtener </a:t>
            </a:r>
            <a:r>
              <a:rPr dirty="0" sz="1700" spc="20">
                <a:latin typeface="Arial MT"/>
                <a:cs typeface="Arial MT"/>
              </a:rPr>
              <a:t>un </a:t>
            </a:r>
            <a:r>
              <a:rPr dirty="0" sz="1700" spc="5">
                <a:latin typeface="Arial MT"/>
                <a:cs typeface="Arial MT"/>
              </a:rPr>
              <a:t>valor </a:t>
            </a:r>
            <a:r>
              <a:rPr dirty="0" sz="1700" spc="-10">
                <a:latin typeface="Arial MT"/>
                <a:cs typeface="Arial MT"/>
              </a:rPr>
              <a:t>más </a:t>
            </a:r>
            <a:r>
              <a:rPr dirty="0" sz="1700" spc="5">
                <a:latin typeface="Arial MT"/>
                <a:cs typeface="Arial MT"/>
              </a:rPr>
              <a:t>exacto </a:t>
            </a:r>
            <a:r>
              <a:rPr dirty="0" sz="1700" spc="10">
                <a:latin typeface="Arial MT"/>
                <a:cs typeface="Arial MT"/>
              </a:rPr>
              <a:t> sobre</a:t>
            </a:r>
            <a:r>
              <a:rPr dirty="0" sz="1700" spc="-75">
                <a:latin typeface="Arial MT"/>
                <a:cs typeface="Arial MT"/>
              </a:rPr>
              <a:t> </a:t>
            </a:r>
            <a:r>
              <a:rPr dirty="0" sz="1700" spc="15">
                <a:latin typeface="Arial MT"/>
                <a:cs typeface="Arial MT"/>
              </a:rPr>
              <a:t>el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-15">
                <a:latin typeface="Arial MT"/>
                <a:cs typeface="Arial MT"/>
              </a:rPr>
              <a:t>índice</a:t>
            </a:r>
            <a:r>
              <a:rPr dirty="0" sz="1700" spc="7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de</a:t>
            </a:r>
            <a:r>
              <a:rPr dirty="0" sz="1700" spc="70">
                <a:latin typeface="Arial MT"/>
                <a:cs typeface="Arial MT"/>
              </a:rPr>
              <a:t> </a:t>
            </a:r>
            <a:r>
              <a:rPr dirty="0" sz="1700" spc="-25">
                <a:latin typeface="Arial MT"/>
                <a:cs typeface="Arial MT"/>
              </a:rPr>
              <a:t>vulnerabilidad.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algn="just" marL="184150" marR="8255" indent="-171450">
              <a:lnSpc>
                <a:spcPts val="2030"/>
              </a:lnSpc>
              <a:buChar char="•"/>
              <a:tabLst>
                <a:tab pos="184150" algn="l"/>
              </a:tabLst>
            </a:pPr>
            <a:r>
              <a:rPr dirty="0" sz="1700">
                <a:latin typeface="Arial MT"/>
                <a:cs typeface="Arial MT"/>
              </a:rPr>
              <a:t>Es </a:t>
            </a:r>
            <a:r>
              <a:rPr dirty="0" sz="1700" spc="-15">
                <a:latin typeface="Arial MT"/>
                <a:cs typeface="Arial MT"/>
              </a:rPr>
              <a:t>importante </a:t>
            </a:r>
            <a:r>
              <a:rPr dirty="0" sz="1700" spc="-5">
                <a:latin typeface="Arial MT"/>
                <a:cs typeface="Arial MT"/>
              </a:rPr>
              <a:t>que </a:t>
            </a:r>
            <a:r>
              <a:rPr dirty="0" sz="1700" spc="-15">
                <a:latin typeface="Arial MT"/>
                <a:cs typeface="Arial MT"/>
              </a:rPr>
              <a:t>las </a:t>
            </a:r>
            <a:r>
              <a:rPr dirty="0" sz="1700" spc="-10">
                <a:latin typeface="Arial MT"/>
                <a:cs typeface="Arial MT"/>
              </a:rPr>
              <a:t>nuevas </a:t>
            </a:r>
            <a:r>
              <a:rPr dirty="0" sz="1700" spc="-5">
                <a:latin typeface="Arial MT"/>
                <a:cs typeface="Arial MT"/>
              </a:rPr>
              <a:t>construcciones </a:t>
            </a:r>
            <a:r>
              <a:rPr dirty="0" sz="1700" spc="-30">
                <a:latin typeface="Arial MT"/>
                <a:cs typeface="Arial MT"/>
              </a:rPr>
              <a:t>que </a:t>
            </a:r>
            <a:r>
              <a:rPr dirty="0" sz="1700" spc="30">
                <a:latin typeface="Arial MT"/>
                <a:cs typeface="Arial MT"/>
              </a:rPr>
              <a:t>se </a:t>
            </a:r>
            <a:r>
              <a:rPr dirty="0" sz="1700">
                <a:latin typeface="Arial MT"/>
                <a:cs typeface="Arial MT"/>
              </a:rPr>
              <a:t>realicen </a:t>
            </a:r>
            <a:r>
              <a:rPr dirty="0" sz="1700" spc="-5">
                <a:latin typeface="Arial MT"/>
                <a:cs typeface="Arial MT"/>
              </a:rPr>
              <a:t>alrededor 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del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10">
                <a:latin typeface="Arial MT"/>
                <a:cs typeface="Arial MT"/>
              </a:rPr>
              <a:t>perfil costanero</a:t>
            </a:r>
            <a:r>
              <a:rPr dirty="0" sz="1700" spc="15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sean </a:t>
            </a:r>
            <a:r>
              <a:rPr dirty="0" sz="1700" spc="-5">
                <a:latin typeface="Arial MT"/>
                <a:cs typeface="Arial MT"/>
              </a:rPr>
              <a:t>diseñadas</a:t>
            </a:r>
            <a:r>
              <a:rPr dirty="0" sz="170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cumpliendo</a:t>
            </a:r>
            <a:r>
              <a:rPr dirty="0" sz="1700" spc="-5">
                <a:latin typeface="Arial MT"/>
                <a:cs typeface="Arial MT"/>
              </a:rPr>
              <a:t> </a:t>
            </a:r>
            <a:r>
              <a:rPr dirty="0" sz="1700" spc="-35">
                <a:latin typeface="Arial MT"/>
                <a:cs typeface="Arial MT"/>
              </a:rPr>
              <a:t>lo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estipulado</a:t>
            </a:r>
            <a:r>
              <a:rPr dirty="0" sz="1700" spc="5">
                <a:latin typeface="Arial MT"/>
                <a:cs typeface="Arial MT"/>
              </a:rPr>
              <a:t> </a:t>
            </a:r>
            <a:r>
              <a:rPr dirty="0" sz="1700" spc="20">
                <a:latin typeface="Arial MT"/>
                <a:cs typeface="Arial MT"/>
              </a:rPr>
              <a:t>en</a:t>
            </a:r>
            <a:r>
              <a:rPr dirty="0" sz="1700" spc="25">
                <a:latin typeface="Arial MT"/>
                <a:cs typeface="Arial MT"/>
              </a:rPr>
              <a:t> </a:t>
            </a:r>
            <a:r>
              <a:rPr dirty="0" sz="1700" spc="-75">
                <a:latin typeface="Arial MT"/>
                <a:cs typeface="Arial MT"/>
              </a:rPr>
              <a:t>la </a:t>
            </a:r>
            <a:r>
              <a:rPr dirty="0" sz="1700" spc="-70">
                <a:latin typeface="Arial MT"/>
                <a:cs typeface="Arial MT"/>
              </a:rPr>
              <a:t> </a:t>
            </a:r>
            <a:r>
              <a:rPr dirty="0" sz="1700" spc="-50">
                <a:latin typeface="Arial MT"/>
                <a:cs typeface="Arial MT"/>
              </a:rPr>
              <a:t>n</a:t>
            </a:r>
            <a:r>
              <a:rPr dirty="0" sz="1700" spc="25">
                <a:latin typeface="Arial MT"/>
                <a:cs typeface="Arial MT"/>
              </a:rPr>
              <a:t>o</a:t>
            </a:r>
            <a:r>
              <a:rPr dirty="0" sz="1700" spc="25">
                <a:latin typeface="Arial MT"/>
                <a:cs typeface="Arial MT"/>
              </a:rPr>
              <a:t>r</a:t>
            </a:r>
            <a:r>
              <a:rPr dirty="0" sz="1700" spc="-70">
                <a:latin typeface="Arial MT"/>
                <a:cs typeface="Arial MT"/>
              </a:rPr>
              <a:t>m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-30">
                <a:latin typeface="Arial MT"/>
                <a:cs typeface="Arial MT"/>
              </a:rPr>
              <a:t>t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-30">
                <a:latin typeface="Arial MT"/>
                <a:cs typeface="Arial MT"/>
              </a:rPr>
              <a:t>v</a:t>
            </a:r>
            <a:r>
              <a:rPr dirty="0" sz="1700" spc="15">
                <a:latin typeface="Arial MT"/>
                <a:cs typeface="Arial MT"/>
              </a:rPr>
              <a:t>a</a:t>
            </a:r>
            <a:r>
              <a:rPr dirty="0" sz="1700" spc="75">
                <a:latin typeface="Arial MT"/>
                <a:cs typeface="Arial MT"/>
              </a:rPr>
              <a:t> </a:t>
            </a:r>
            <a:r>
              <a:rPr dirty="0" sz="1700" spc="-45">
                <a:latin typeface="Arial MT"/>
                <a:cs typeface="Arial MT"/>
              </a:rPr>
              <a:t>p</a:t>
            </a:r>
            <a:r>
              <a:rPr dirty="0" sz="1700" spc="30">
                <a:latin typeface="Arial MT"/>
                <a:cs typeface="Arial MT"/>
              </a:rPr>
              <a:t>a</a:t>
            </a:r>
            <a:r>
              <a:rPr dirty="0" sz="1700" spc="30">
                <a:latin typeface="Arial MT"/>
                <a:cs typeface="Arial MT"/>
              </a:rPr>
              <a:t>r</a:t>
            </a:r>
            <a:r>
              <a:rPr dirty="0" sz="1700" spc="15">
                <a:latin typeface="Arial MT"/>
                <a:cs typeface="Arial MT"/>
              </a:rPr>
              <a:t>a</a:t>
            </a:r>
            <a:r>
              <a:rPr dirty="0" sz="1700" spc="-10">
                <a:latin typeface="Arial MT"/>
                <a:cs typeface="Arial MT"/>
              </a:rPr>
              <a:t> 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-50">
                <a:latin typeface="Arial MT"/>
                <a:cs typeface="Arial MT"/>
              </a:rPr>
              <a:t>d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45">
                <a:latin typeface="Arial MT"/>
                <a:cs typeface="Arial MT"/>
              </a:rPr>
              <a:t>f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25">
                <a:latin typeface="Arial MT"/>
                <a:cs typeface="Arial MT"/>
              </a:rPr>
              <a:t>a</a:t>
            </a:r>
            <a:r>
              <a:rPr dirty="0" sz="1700" spc="40">
                <a:latin typeface="Arial MT"/>
                <a:cs typeface="Arial MT"/>
              </a:rPr>
              <a:t>c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25">
                <a:latin typeface="Arial MT"/>
                <a:cs typeface="Arial MT"/>
              </a:rPr>
              <a:t>o</a:t>
            </a:r>
            <a:r>
              <a:rPr dirty="0" sz="1700" spc="-50">
                <a:latin typeface="Arial MT"/>
                <a:cs typeface="Arial MT"/>
              </a:rPr>
              <a:t>n</a:t>
            </a:r>
            <a:r>
              <a:rPr dirty="0" sz="1700" spc="25">
                <a:latin typeface="Arial MT"/>
                <a:cs typeface="Arial MT"/>
              </a:rPr>
              <a:t>e</a:t>
            </a:r>
            <a:r>
              <a:rPr dirty="0" sz="1700" spc="10">
                <a:latin typeface="Arial MT"/>
                <a:cs typeface="Arial MT"/>
              </a:rPr>
              <a:t>s</a:t>
            </a:r>
            <a:r>
              <a:rPr dirty="0" sz="1700" spc="-114">
                <a:latin typeface="Arial MT"/>
                <a:cs typeface="Arial MT"/>
              </a:rPr>
              <a:t> </a:t>
            </a:r>
            <a:r>
              <a:rPr dirty="0" sz="1700" spc="40">
                <a:latin typeface="Arial MT"/>
                <a:cs typeface="Arial MT"/>
              </a:rPr>
              <a:t>s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40">
                <a:latin typeface="Arial MT"/>
                <a:cs typeface="Arial MT"/>
              </a:rPr>
              <a:t>s</a:t>
            </a:r>
            <a:r>
              <a:rPr dirty="0" sz="1700" spc="-70">
                <a:latin typeface="Arial MT"/>
                <a:cs typeface="Arial MT"/>
              </a:rPr>
              <a:t>m</a:t>
            </a:r>
            <a:r>
              <a:rPr dirty="0" sz="1700" spc="30">
                <a:latin typeface="Arial MT"/>
                <a:cs typeface="Arial MT"/>
              </a:rPr>
              <a:t>o</a:t>
            </a:r>
            <a:r>
              <a:rPr dirty="0" sz="1700" spc="10">
                <a:latin typeface="Arial MT"/>
                <a:cs typeface="Arial MT"/>
              </a:rPr>
              <a:t>s</a:t>
            </a:r>
            <a:r>
              <a:rPr dirty="0" sz="1700" spc="-135">
                <a:latin typeface="Arial MT"/>
                <a:cs typeface="Arial MT"/>
              </a:rPr>
              <a:t> </a:t>
            </a:r>
            <a:r>
              <a:rPr dirty="0" sz="1700" spc="30">
                <a:latin typeface="Arial MT"/>
                <a:cs typeface="Arial MT"/>
              </a:rPr>
              <a:t>r</a:t>
            </a:r>
            <a:r>
              <a:rPr dirty="0" sz="1700" spc="30">
                <a:latin typeface="Arial MT"/>
                <a:cs typeface="Arial MT"/>
              </a:rPr>
              <a:t>e</a:t>
            </a:r>
            <a:r>
              <a:rPr dirty="0" sz="1700" spc="45">
                <a:latin typeface="Arial MT"/>
                <a:cs typeface="Arial MT"/>
              </a:rPr>
              <a:t>s</a:t>
            </a:r>
            <a:r>
              <a:rPr dirty="0" sz="1700" spc="-5">
                <a:latin typeface="Arial MT"/>
                <a:cs typeface="Arial MT"/>
              </a:rPr>
              <a:t>i</a:t>
            </a:r>
            <a:r>
              <a:rPr dirty="0" sz="1700" spc="45">
                <a:latin typeface="Arial MT"/>
                <a:cs typeface="Arial MT"/>
              </a:rPr>
              <a:t>s</a:t>
            </a:r>
            <a:r>
              <a:rPr dirty="0" sz="1700" spc="-25">
                <a:latin typeface="Arial MT"/>
                <a:cs typeface="Arial MT"/>
              </a:rPr>
              <a:t>t</a:t>
            </a:r>
            <a:r>
              <a:rPr dirty="0" sz="1700" spc="30">
                <a:latin typeface="Arial MT"/>
                <a:cs typeface="Arial MT"/>
              </a:rPr>
              <a:t>e</a:t>
            </a:r>
            <a:r>
              <a:rPr dirty="0" sz="1700" spc="-45">
                <a:latin typeface="Arial MT"/>
                <a:cs typeface="Arial MT"/>
              </a:rPr>
              <a:t>n</a:t>
            </a:r>
            <a:r>
              <a:rPr dirty="0" sz="1700" spc="-25">
                <a:latin typeface="Arial MT"/>
                <a:cs typeface="Arial MT"/>
              </a:rPr>
              <a:t>t</a:t>
            </a:r>
            <a:r>
              <a:rPr dirty="0" sz="1700" spc="30">
                <a:latin typeface="Arial MT"/>
                <a:cs typeface="Arial MT"/>
              </a:rPr>
              <a:t>e</a:t>
            </a:r>
            <a:r>
              <a:rPr dirty="0" sz="1700" spc="40">
                <a:latin typeface="Arial MT"/>
                <a:cs typeface="Arial MT"/>
              </a:rPr>
              <a:t>s</a:t>
            </a:r>
            <a:r>
              <a:rPr dirty="0" sz="1700" spc="5">
                <a:latin typeface="Arial MT"/>
                <a:cs typeface="Arial MT"/>
              </a:rPr>
              <a:t>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475" y="1343025"/>
            <a:ext cx="7581900" cy="3962400"/>
          </a:xfrm>
          <a:custGeom>
            <a:avLst/>
            <a:gdLst/>
            <a:ahLst/>
            <a:cxnLst/>
            <a:rect l="l" t="t" r="r" b="b"/>
            <a:pathLst>
              <a:path w="7581900" h="3962400">
                <a:moveTo>
                  <a:pt x="0" y="3962400"/>
                </a:moveTo>
                <a:lnTo>
                  <a:pt x="7581900" y="3962400"/>
                </a:lnTo>
                <a:lnTo>
                  <a:pt x="7581900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4" y="5953125"/>
            <a:ext cx="2371725" cy="7143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4025" y="86105"/>
            <a:ext cx="428371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5"/>
              <a:t>RECOMENDACIONES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66725" y="1057275"/>
            <a:ext cx="8229600" cy="4648200"/>
          </a:xfrm>
          <a:custGeom>
            <a:avLst/>
            <a:gdLst/>
            <a:ahLst/>
            <a:cxnLst/>
            <a:rect l="l" t="t" r="r" b="b"/>
            <a:pathLst>
              <a:path w="8229600" h="4648200">
                <a:moveTo>
                  <a:pt x="8229600" y="0"/>
                </a:moveTo>
                <a:lnTo>
                  <a:pt x="0" y="0"/>
                </a:lnTo>
                <a:lnTo>
                  <a:pt x="0" y="4648200"/>
                </a:lnTo>
                <a:lnTo>
                  <a:pt x="8229600" y="4648200"/>
                </a:lnTo>
                <a:lnTo>
                  <a:pt x="8229600" y="0"/>
                </a:lnTo>
                <a:close/>
              </a:path>
            </a:pathLst>
          </a:custGeom>
          <a:solidFill>
            <a:srgbClr val="BACDAA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79780" y="1820481"/>
            <a:ext cx="1757045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25"/>
              </a:spcBef>
              <a:buChar char="•"/>
              <a:tabLst>
                <a:tab pos="184150" algn="l"/>
                <a:tab pos="622300" algn="l"/>
              </a:tabLst>
            </a:pPr>
            <a:r>
              <a:rPr dirty="0" sz="1700">
                <a:latin typeface="Arial MT"/>
                <a:cs typeface="Arial MT"/>
              </a:rPr>
              <a:t>Se	</a:t>
            </a:r>
            <a:r>
              <a:rPr dirty="0" sz="1700" spc="-10">
                <a:latin typeface="Arial MT"/>
                <a:cs typeface="Arial MT"/>
              </a:rPr>
              <a:t>recomienda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6685" y="1820481"/>
            <a:ext cx="551053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46100" algn="l"/>
                <a:tab pos="880110" algn="l"/>
                <a:tab pos="1528445" algn="l"/>
                <a:tab pos="1938020" algn="l"/>
                <a:tab pos="2710180" algn="l"/>
                <a:tab pos="3196590" algn="l"/>
                <a:tab pos="3959225" algn="l"/>
                <a:tab pos="4369435" algn="l"/>
              </a:tabLst>
            </a:pPr>
            <a:r>
              <a:rPr dirty="0" sz="1700" spc="-5">
                <a:latin typeface="Arial MT"/>
                <a:cs typeface="Arial MT"/>
              </a:rPr>
              <a:t>que	</a:t>
            </a:r>
            <a:r>
              <a:rPr dirty="0" sz="1700" spc="15">
                <a:latin typeface="Arial MT"/>
                <a:cs typeface="Arial MT"/>
              </a:rPr>
              <a:t>el	</a:t>
            </a:r>
            <a:r>
              <a:rPr dirty="0" sz="1700" spc="5">
                <a:latin typeface="Arial MT"/>
                <a:cs typeface="Arial MT"/>
              </a:rPr>
              <a:t>GAD	</a:t>
            </a:r>
            <a:r>
              <a:rPr dirty="0" sz="1700" spc="-20">
                <a:latin typeface="Arial MT"/>
                <a:cs typeface="Arial MT"/>
              </a:rPr>
              <a:t>de	</a:t>
            </a:r>
            <a:r>
              <a:rPr dirty="0" sz="1700" spc="-10">
                <a:latin typeface="Arial MT"/>
                <a:cs typeface="Arial MT"/>
              </a:rPr>
              <a:t>Manta	</a:t>
            </a:r>
            <a:r>
              <a:rPr dirty="0" sz="1700" spc="-5">
                <a:latin typeface="Arial MT"/>
                <a:cs typeface="Arial MT"/>
              </a:rPr>
              <a:t>por	</a:t>
            </a:r>
            <a:r>
              <a:rPr dirty="0" sz="1700" spc="-20">
                <a:latin typeface="Arial MT"/>
                <a:cs typeface="Arial MT"/>
              </a:rPr>
              <a:t>medio	</a:t>
            </a:r>
            <a:r>
              <a:rPr dirty="0" sz="1700" spc="-15">
                <a:latin typeface="Arial MT"/>
                <a:cs typeface="Arial MT"/>
              </a:rPr>
              <a:t>de	</a:t>
            </a:r>
            <a:r>
              <a:rPr dirty="0" sz="1700" spc="-5">
                <a:latin typeface="Arial MT"/>
                <a:cs typeface="Arial MT"/>
              </a:rPr>
              <a:t>ordenanzas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algn="just" marL="184150" marR="5080">
              <a:lnSpc>
                <a:spcPct val="100299"/>
              </a:lnSpc>
              <a:spcBef>
                <a:spcPts val="114"/>
              </a:spcBef>
            </a:pPr>
            <a:r>
              <a:rPr dirty="0"/>
              <a:t>municipales, </a:t>
            </a:r>
            <a:r>
              <a:rPr dirty="0" spc="-10"/>
              <a:t>exijan </a:t>
            </a:r>
            <a:r>
              <a:rPr dirty="0" spc="10"/>
              <a:t>a </a:t>
            </a:r>
            <a:r>
              <a:rPr dirty="0" spc="-15"/>
              <a:t>los </a:t>
            </a:r>
            <a:r>
              <a:rPr dirty="0" spc="-5"/>
              <a:t>constructores incorporar </a:t>
            </a:r>
            <a:r>
              <a:rPr dirty="0" spc="-15"/>
              <a:t>tanto </a:t>
            </a:r>
            <a:r>
              <a:rPr dirty="0" spc="20"/>
              <a:t>en </a:t>
            </a:r>
            <a:r>
              <a:rPr dirty="0" spc="-10"/>
              <a:t>planos </a:t>
            </a:r>
            <a:r>
              <a:rPr dirty="0" spc="-15"/>
              <a:t>como </a:t>
            </a:r>
            <a:r>
              <a:rPr dirty="0" spc="25"/>
              <a:t>en </a:t>
            </a:r>
            <a:r>
              <a:rPr dirty="0" spc="30"/>
              <a:t> </a:t>
            </a:r>
            <a:r>
              <a:rPr dirty="0"/>
              <a:t>diseños</a:t>
            </a:r>
            <a:r>
              <a:rPr dirty="0" spc="5"/>
              <a:t> </a:t>
            </a:r>
            <a:r>
              <a:rPr dirty="0"/>
              <a:t>modificaciones</a:t>
            </a:r>
            <a:r>
              <a:rPr dirty="0" spc="5"/>
              <a:t> </a:t>
            </a:r>
            <a:r>
              <a:rPr dirty="0" spc="20"/>
              <a:t>en</a:t>
            </a:r>
            <a:r>
              <a:rPr dirty="0" spc="25"/>
              <a:t> </a:t>
            </a:r>
            <a:r>
              <a:rPr dirty="0"/>
              <a:t>escaleras</a:t>
            </a:r>
            <a:r>
              <a:rPr dirty="0" spc="5"/>
              <a:t> </a:t>
            </a:r>
            <a:r>
              <a:rPr dirty="0" spc="10"/>
              <a:t>y</a:t>
            </a:r>
            <a:r>
              <a:rPr dirty="0" spc="15"/>
              <a:t> </a:t>
            </a:r>
            <a:r>
              <a:rPr dirty="0"/>
              <a:t>accesos</a:t>
            </a:r>
            <a:r>
              <a:rPr dirty="0" spc="5"/>
              <a:t> </a:t>
            </a:r>
            <a:r>
              <a:rPr dirty="0" spc="-20"/>
              <a:t>de</a:t>
            </a:r>
            <a:r>
              <a:rPr dirty="0" spc="-15"/>
              <a:t> </a:t>
            </a:r>
            <a:r>
              <a:rPr dirty="0" spc="10"/>
              <a:t>cada</a:t>
            </a:r>
            <a:r>
              <a:rPr dirty="0" spc="15"/>
              <a:t> </a:t>
            </a:r>
            <a:r>
              <a:rPr dirty="0"/>
              <a:t>edificio</a:t>
            </a:r>
            <a:r>
              <a:rPr dirty="0" spc="5"/>
              <a:t> </a:t>
            </a:r>
            <a:r>
              <a:rPr dirty="0" spc="15"/>
              <a:t>a </a:t>
            </a:r>
            <a:r>
              <a:rPr dirty="0" spc="20"/>
              <a:t> </a:t>
            </a:r>
            <a:r>
              <a:rPr dirty="0" spc="5"/>
              <a:t>construirse, </a:t>
            </a:r>
            <a:r>
              <a:rPr dirty="0" spc="-15"/>
              <a:t>los </a:t>
            </a:r>
            <a:r>
              <a:rPr dirty="0" spc="10"/>
              <a:t>cuales </a:t>
            </a:r>
            <a:r>
              <a:rPr dirty="0"/>
              <a:t>garanticen </a:t>
            </a:r>
            <a:r>
              <a:rPr dirty="0" spc="20"/>
              <a:t>un acceso </a:t>
            </a:r>
            <a:r>
              <a:rPr dirty="0" spc="-10"/>
              <a:t>rápido </a:t>
            </a:r>
            <a:r>
              <a:rPr dirty="0" spc="15"/>
              <a:t>a </a:t>
            </a:r>
            <a:r>
              <a:rPr dirty="0" spc="-5"/>
              <a:t>zonas </a:t>
            </a:r>
            <a:r>
              <a:rPr dirty="0" spc="5"/>
              <a:t>altas </a:t>
            </a:r>
            <a:r>
              <a:rPr dirty="0" spc="20"/>
              <a:t>en </a:t>
            </a:r>
            <a:r>
              <a:rPr dirty="0" spc="25"/>
              <a:t>un </a:t>
            </a:r>
            <a:r>
              <a:rPr dirty="0" spc="30"/>
              <a:t> </a:t>
            </a:r>
            <a:r>
              <a:rPr dirty="0" spc="-20"/>
              <a:t>tiempo </a:t>
            </a:r>
            <a:r>
              <a:rPr dirty="0" spc="-5"/>
              <a:t>óptimo, </a:t>
            </a:r>
            <a:r>
              <a:rPr dirty="0" spc="10"/>
              <a:t>y </a:t>
            </a:r>
            <a:r>
              <a:rPr dirty="0" spc="20"/>
              <a:t>en </a:t>
            </a:r>
            <a:r>
              <a:rPr dirty="0" spc="50"/>
              <a:t>el </a:t>
            </a:r>
            <a:r>
              <a:rPr dirty="0" spc="35"/>
              <a:t>caso </a:t>
            </a:r>
            <a:r>
              <a:rPr dirty="0" spc="-20"/>
              <a:t>de </a:t>
            </a:r>
            <a:r>
              <a:rPr dirty="0"/>
              <a:t>edificios </a:t>
            </a:r>
            <a:r>
              <a:rPr dirty="0" spc="-5"/>
              <a:t>existentes </a:t>
            </a:r>
            <a:r>
              <a:rPr dirty="0" spc="-10"/>
              <a:t>realizar </a:t>
            </a:r>
            <a:r>
              <a:rPr dirty="0"/>
              <a:t>adaptaciones </a:t>
            </a:r>
            <a:r>
              <a:rPr dirty="0" spc="15"/>
              <a:t>a </a:t>
            </a:r>
            <a:r>
              <a:rPr dirty="0" spc="20"/>
              <a:t> </a:t>
            </a:r>
            <a:r>
              <a:rPr dirty="0" spc="15"/>
              <a:t>fin</a:t>
            </a:r>
            <a:r>
              <a:rPr dirty="0" spc="-80"/>
              <a:t> </a:t>
            </a:r>
            <a:r>
              <a:rPr dirty="0" spc="-20"/>
              <a:t>de</a:t>
            </a:r>
            <a:r>
              <a:rPr dirty="0" spc="65"/>
              <a:t> </a:t>
            </a:r>
            <a:r>
              <a:rPr dirty="0" spc="-5"/>
              <a:t>mejorar</a:t>
            </a:r>
            <a:r>
              <a:rPr dirty="0" spc="15"/>
              <a:t> </a:t>
            </a:r>
            <a:r>
              <a:rPr dirty="0" spc="-15"/>
              <a:t>los</a:t>
            </a:r>
            <a:r>
              <a:rPr dirty="0" spc="15"/>
              <a:t> </a:t>
            </a:r>
            <a:r>
              <a:rPr dirty="0" spc="30"/>
              <a:t>accesos</a:t>
            </a:r>
            <a:r>
              <a:rPr dirty="0" spc="-120"/>
              <a:t> </a:t>
            </a:r>
            <a:r>
              <a:rPr dirty="0" spc="15"/>
              <a:t>a</a:t>
            </a:r>
            <a:r>
              <a:rPr dirty="0" spc="-85"/>
              <a:t> </a:t>
            </a:r>
            <a:r>
              <a:rPr dirty="0" spc="-15"/>
              <a:t>los</a:t>
            </a:r>
            <a:r>
              <a:rPr dirty="0" spc="15"/>
              <a:t> </a:t>
            </a:r>
            <a:r>
              <a:rPr dirty="0" spc="-10"/>
              <a:t>mismos</a:t>
            </a:r>
            <a:r>
              <a:rPr dirty="0" spc="90"/>
              <a:t> </a:t>
            </a:r>
            <a:r>
              <a:rPr dirty="0" spc="10"/>
              <a:t>y</a:t>
            </a:r>
            <a:r>
              <a:rPr dirty="0" spc="-65"/>
              <a:t> </a:t>
            </a:r>
            <a:r>
              <a:rPr dirty="0" spc="15"/>
              <a:t>a</a:t>
            </a:r>
            <a:r>
              <a:rPr dirty="0" spc="-10"/>
              <a:t> </a:t>
            </a:r>
            <a:r>
              <a:rPr dirty="0"/>
              <a:t>sus</a:t>
            </a:r>
            <a:r>
              <a:rPr dirty="0" spc="15"/>
              <a:t> </a:t>
            </a:r>
            <a:r>
              <a:rPr dirty="0" spc="5"/>
              <a:t>pisos</a:t>
            </a:r>
            <a:r>
              <a:rPr dirty="0" spc="-60"/>
              <a:t> </a:t>
            </a:r>
            <a:r>
              <a:rPr dirty="0" spc="10"/>
              <a:t>superiores.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/>
          </a:p>
          <a:p>
            <a:pPr algn="just" marL="184150" marR="7620" indent="-171450">
              <a:lnSpc>
                <a:spcPct val="100600"/>
              </a:lnSpc>
              <a:spcBef>
                <a:spcPts val="5"/>
              </a:spcBef>
              <a:buChar char="•"/>
              <a:tabLst>
                <a:tab pos="184150" algn="l"/>
              </a:tabLst>
            </a:pPr>
            <a:r>
              <a:rPr dirty="0"/>
              <a:t>En vista</a:t>
            </a:r>
            <a:r>
              <a:rPr dirty="0" spc="5"/>
              <a:t> </a:t>
            </a:r>
            <a:r>
              <a:rPr dirty="0" spc="-20"/>
              <a:t>de</a:t>
            </a:r>
            <a:r>
              <a:rPr dirty="0" spc="-15"/>
              <a:t> los</a:t>
            </a:r>
            <a:r>
              <a:rPr dirty="0" spc="-10"/>
              <a:t> problemas</a:t>
            </a:r>
            <a:r>
              <a:rPr dirty="0" spc="-5"/>
              <a:t> </a:t>
            </a:r>
            <a:r>
              <a:rPr dirty="0"/>
              <a:t>presentados</a:t>
            </a:r>
            <a:r>
              <a:rPr dirty="0" spc="5"/>
              <a:t> </a:t>
            </a:r>
            <a:r>
              <a:rPr dirty="0" spc="-15"/>
              <a:t>durante</a:t>
            </a:r>
            <a:r>
              <a:rPr dirty="0" spc="-10"/>
              <a:t> </a:t>
            </a:r>
            <a:r>
              <a:rPr dirty="0" spc="-35"/>
              <a:t>la</a:t>
            </a:r>
            <a:r>
              <a:rPr dirty="0" spc="-30"/>
              <a:t> </a:t>
            </a:r>
            <a:r>
              <a:rPr dirty="0" spc="15"/>
              <a:t>inspección </a:t>
            </a:r>
            <a:r>
              <a:rPr dirty="0" spc="-20"/>
              <a:t>de</a:t>
            </a:r>
            <a:r>
              <a:rPr dirty="0" spc="-15"/>
              <a:t> </a:t>
            </a:r>
            <a:r>
              <a:rPr dirty="0" spc="5"/>
              <a:t>cada </a:t>
            </a:r>
            <a:r>
              <a:rPr dirty="0" spc="10"/>
              <a:t> edificio </a:t>
            </a:r>
            <a:r>
              <a:rPr dirty="0" spc="30"/>
              <a:t>se </a:t>
            </a:r>
            <a:r>
              <a:rPr dirty="0" spc="-10"/>
              <a:t>recomienda </a:t>
            </a:r>
            <a:r>
              <a:rPr dirty="0" spc="-30"/>
              <a:t>que </a:t>
            </a:r>
            <a:r>
              <a:rPr dirty="0" spc="50"/>
              <a:t>el </a:t>
            </a:r>
            <a:r>
              <a:rPr dirty="0" spc="-5"/>
              <a:t>municipio </a:t>
            </a:r>
            <a:r>
              <a:rPr dirty="0" spc="10"/>
              <a:t>y </a:t>
            </a:r>
            <a:r>
              <a:rPr dirty="0" spc="-15"/>
              <a:t>los </a:t>
            </a:r>
            <a:r>
              <a:rPr dirty="0" spc="-5"/>
              <a:t>propietarios </a:t>
            </a:r>
            <a:r>
              <a:rPr dirty="0" spc="-20"/>
              <a:t>de </a:t>
            </a:r>
            <a:r>
              <a:rPr dirty="0" spc="-15"/>
              <a:t>los </a:t>
            </a:r>
            <a:r>
              <a:rPr dirty="0" spc="-10"/>
              <a:t>edificios </a:t>
            </a:r>
            <a:r>
              <a:rPr dirty="0" spc="-5"/>
              <a:t> privados</a:t>
            </a:r>
            <a:r>
              <a:rPr dirty="0"/>
              <a:t> </a:t>
            </a:r>
            <a:r>
              <a:rPr dirty="0" spc="5"/>
              <a:t>generen</a:t>
            </a:r>
            <a:r>
              <a:rPr dirty="0" spc="10"/>
              <a:t> acuerdos</a:t>
            </a:r>
            <a:r>
              <a:rPr dirty="0" spc="15"/>
              <a:t> </a:t>
            </a:r>
            <a:r>
              <a:rPr dirty="0" spc="10"/>
              <a:t>y</a:t>
            </a:r>
            <a:r>
              <a:rPr dirty="0" spc="15"/>
              <a:t> </a:t>
            </a:r>
            <a:r>
              <a:rPr dirty="0"/>
              <a:t>alianzas</a:t>
            </a:r>
            <a:r>
              <a:rPr dirty="0" spc="5"/>
              <a:t> </a:t>
            </a:r>
            <a:r>
              <a:rPr dirty="0" spc="-5"/>
              <a:t>que</a:t>
            </a:r>
            <a:r>
              <a:rPr dirty="0"/>
              <a:t> </a:t>
            </a:r>
            <a:r>
              <a:rPr dirty="0" spc="-10"/>
              <a:t>permitan</a:t>
            </a:r>
            <a:r>
              <a:rPr dirty="0" spc="-5"/>
              <a:t> </a:t>
            </a:r>
            <a:r>
              <a:rPr dirty="0" spc="55"/>
              <a:t>el</a:t>
            </a:r>
            <a:r>
              <a:rPr dirty="0" spc="60"/>
              <a:t> </a:t>
            </a:r>
            <a:r>
              <a:rPr dirty="0" spc="20"/>
              <a:t>acceso</a:t>
            </a:r>
            <a:r>
              <a:rPr dirty="0" spc="25"/>
              <a:t> </a:t>
            </a:r>
            <a:r>
              <a:rPr dirty="0" spc="15"/>
              <a:t>a</a:t>
            </a:r>
            <a:r>
              <a:rPr dirty="0" spc="20"/>
              <a:t> </a:t>
            </a:r>
            <a:r>
              <a:rPr dirty="0" spc="-75"/>
              <a:t>la </a:t>
            </a:r>
            <a:r>
              <a:rPr dirty="0" spc="-70"/>
              <a:t> </a:t>
            </a:r>
            <a:r>
              <a:rPr dirty="0" spc="-45"/>
              <a:t>p</a:t>
            </a:r>
            <a:r>
              <a:rPr dirty="0" spc="30"/>
              <a:t>o</a:t>
            </a:r>
            <a:r>
              <a:rPr dirty="0" spc="-45"/>
              <a:t>b</a:t>
            </a:r>
            <a:r>
              <a:rPr dirty="0" spc="-80"/>
              <a:t>l</a:t>
            </a:r>
            <a:r>
              <a:rPr dirty="0" spc="30"/>
              <a:t>a</a:t>
            </a:r>
            <a:r>
              <a:rPr dirty="0" spc="45"/>
              <a:t>c</a:t>
            </a:r>
            <a:r>
              <a:rPr dirty="0" spc="-5"/>
              <a:t>i</a:t>
            </a:r>
            <a:r>
              <a:rPr dirty="0" spc="30"/>
              <a:t>ó</a:t>
            </a:r>
            <a:r>
              <a:rPr dirty="0" spc="15"/>
              <a:t>n</a:t>
            </a:r>
            <a:r>
              <a:rPr dirty="0" spc="65"/>
              <a:t> </a:t>
            </a:r>
            <a:r>
              <a:rPr dirty="0" spc="-45"/>
              <a:t>qu</a:t>
            </a:r>
            <a:r>
              <a:rPr dirty="0" spc="15"/>
              <a:t>e</a:t>
            </a:r>
            <a:r>
              <a:rPr dirty="0" spc="65"/>
              <a:t> </a:t>
            </a:r>
            <a:r>
              <a:rPr dirty="0" spc="45"/>
              <a:t>s</a:t>
            </a:r>
            <a:r>
              <a:rPr dirty="0" spc="15"/>
              <a:t>e</a:t>
            </a:r>
            <a:r>
              <a:rPr dirty="0" spc="-80"/>
              <a:t> </a:t>
            </a:r>
            <a:r>
              <a:rPr dirty="0" spc="25"/>
              <a:t>e</a:t>
            </a:r>
            <a:r>
              <a:rPr dirty="0" spc="-50"/>
              <a:t>n</a:t>
            </a:r>
            <a:r>
              <a:rPr dirty="0" spc="40"/>
              <a:t>c</a:t>
            </a:r>
            <a:r>
              <a:rPr dirty="0" spc="-50"/>
              <a:t>u</a:t>
            </a:r>
            <a:r>
              <a:rPr dirty="0" spc="25"/>
              <a:t>e</a:t>
            </a:r>
            <a:r>
              <a:rPr dirty="0" spc="-50"/>
              <a:t>n</a:t>
            </a:r>
            <a:r>
              <a:rPr dirty="0" spc="-30"/>
              <a:t>t</a:t>
            </a:r>
            <a:r>
              <a:rPr dirty="0" spc="25"/>
              <a:t>r</a:t>
            </a:r>
            <a:r>
              <a:rPr dirty="0" spc="15"/>
              <a:t>e</a:t>
            </a:r>
            <a:r>
              <a:rPr dirty="0" spc="80"/>
              <a:t> </a:t>
            </a:r>
            <a:r>
              <a:rPr dirty="0" spc="25"/>
              <a:t>e</a:t>
            </a:r>
            <a:r>
              <a:rPr dirty="0" spc="-30"/>
              <a:t>v</a:t>
            </a:r>
            <a:r>
              <a:rPr dirty="0" spc="25"/>
              <a:t>a</a:t>
            </a:r>
            <a:r>
              <a:rPr dirty="0" spc="40"/>
              <a:t>c</a:t>
            </a:r>
            <a:r>
              <a:rPr dirty="0" spc="-50"/>
              <a:t>u</a:t>
            </a:r>
            <a:r>
              <a:rPr dirty="0" spc="25"/>
              <a:t>a</a:t>
            </a:r>
            <a:r>
              <a:rPr dirty="0" spc="-50"/>
              <a:t>nd</a:t>
            </a:r>
            <a:r>
              <a:rPr dirty="0" spc="15"/>
              <a:t>o</a:t>
            </a:r>
            <a:r>
              <a:rPr dirty="0" spc="5"/>
              <a:t> </a:t>
            </a:r>
            <a:r>
              <a:rPr dirty="0" spc="40"/>
              <a:t>c</a:t>
            </a:r>
            <a:r>
              <a:rPr dirty="0" spc="25"/>
              <a:t>e</a:t>
            </a:r>
            <a:r>
              <a:rPr dirty="0" spc="25"/>
              <a:t>r</a:t>
            </a:r>
            <a:r>
              <a:rPr dirty="0" spc="40"/>
              <a:t>c</a:t>
            </a:r>
            <a:r>
              <a:rPr dirty="0" spc="15"/>
              <a:t>a</a:t>
            </a:r>
            <a:r>
              <a:rPr dirty="0" spc="-150"/>
              <a:t> </a:t>
            </a:r>
            <a:r>
              <a:rPr dirty="0" spc="-45"/>
              <a:t>d</a:t>
            </a:r>
            <a:r>
              <a:rPr dirty="0" spc="15"/>
              <a:t>e</a:t>
            </a:r>
            <a:r>
              <a:rPr dirty="0" spc="65"/>
              <a:t> </a:t>
            </a:r>
            <a:r>
              <a:rPr dirty="0" spc="-80"/>
              <a:t>l</a:t>
            </a:r>
            <a:r>
              <a:rPr dirty="0" spc="30"/>
              <a:t>o</a:t>
            </a:r>
            <a:r>
              <a:rPr dirty="0" spc="10"/>
              <a:t>s</a:t>
            </a:r>
            <a:r>
              <a:rPr dirty="0" spc="15"/>
              <a:t> </a:t>
            </a:r>
            <a:r>
              <a:rPr dirty="0" spc="-70"/>
              <a:t>m</a:t>
            </a:r>
            <a:r>
              <a:rPr dirty="0" spc="-5"/>
              <a:t>i</a:t>
            </a:r>
            <a:r>
              <a:rPr dirty="0" spc="40"/>
              <a:t>s</a:t>
            </a:r>
            <a:r>
              <a:rPr dirty="0" spc="-70"/>
              <a:t>m</a:t>
            </a:r>
            <a:r>
              <a:rPr dirty="0" spc="25"/>
              <a:t>o</a:t>
            </a:r>
            <a:r>
              <a:rPr dirty="0" spc="55"/>
              <a:t>s</a:t>
            </a:r>
            <a:r>
              <a:rPr dirty="0" spc="5"/>
              <a:t>.</a:t>
            </a:r>
          </a:p>
        </p:txBody>
      </p:sp>
      <p:sp>
        <p:nvSpPr>
          <p:cNvPr id="8" name="object 8"/>
          <p:cNvSpPr/>
          <p:nvPr/>
        </p:nvSpPr>
        <p:spPr>
          <a:xfrm>
            <a:off x="752475" y="1438275"/>
            <a:ext cx="7591425" cy="3933825"/>
          </a:xfrm>
          <a:custGeom>
            <a:avLst/>
            <a:gdLst/>
            <a:ahLst/>
            <a:cxnLst/>
            <a:rect l="l" t="t" r="r" b="b"/>
            <a:pathLst>
              <a:path w="7591425" h="3933825">
                <a:moveTo>
                  <a:pt x="0" y="3933825"/>
                </a:moveTo>
                <a:lnTo>
                  <a:pt x="7591425" y="3933825"/>
                </a:lnTo>
                <a:lnTo>
                  <a:pt x="7591425" y="0"/>
                </a:lnTo>
                <a:lnTo>
                  <a:pt x="0" y="0"/>
                </a:lnTo>
                <a:lnTo>
                  <a:pt x="0" y="393382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9149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76200">
            <a:solidFill>
              <a:srgbClr val="00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171575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 h="0">
                <a:moveTo>
                  <a:pt x="9143999" y="0"/>
                </a:moveTo>
                <a:lnTo>
                  <a:pt x="0" y="0"/>
                </a:lnTo>
              </a:path>
            </a:pathLst>
          </a:custGeom>
          <a:ln w="76200">
            <a:solidFill>
              <a:srgbClr val="005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314450"/>
            <a:ext cx="9144000" cy="3409950"/>
          </a:xfrm>
          <a:custGeom>
            <a:avLst/>
            <a:gdLst/>
            <a:ahLst/>
            <a:cxnLst/>
            <a:rect l="l" t="t" r="r" b="b"/>
            <a:pathLst>
              <a:path w="9144000" h="3409950">
                <a:moveTo>
                  <a:pt x="9144000" y="0"/>
                </a:moveTo>
                <a:lnTo>
                  <a:pt x="0" y="0"/>
                </a:lnTo>
                <a:lnTo>
                  <a:pt x="0" y="3409950"/>
                </a:lnTo>
                <a:lnTo>
                  <a:pt x="9144000" y="34099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5" y="5953125"/>
            <a:ext cx="2371725" cy="71437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413130"/>
            <a:ext cx="9144000" cy="5036820"/>
            <a:chOff x="0" y="413130"/>
            <a:chExt cx="9144000" cy="5036820"/>
          </a:xfrm>
        </p:grpSpPr>
        <p:sp>
          <p:nvSpPr>
            <p:cNvPr id="7" name="object 7"/>
            <p:cNvSpPr/>
            <p:nvPr/>
          </p:nvSpPr>
          <p:spPr>
            <a:xfrm>
              <a:off x="0" y="413130"/>
              <a:ext cx="3408045" cy="5036820"/>
            </a:xfrm>
            <a:custGeom>
              <a:avLst/>
              <a:gdLst/>
              <a:ahLst/>
              <a:cxnLst/>
              <a:rect l="l" t="t" r="r" b="b"/>
              <a:pathLst>
                <a:path w="3408045" h="5036820">
                  <a:moveTo>
                    <a:pt x="1549781" y="0"/>
                  </a:moveTo>
                  <a:lnTo>
                    <a:pt x="0" y="815114"/>
                  </a:lnTo>
                  <a:lnTo>
                    <a:pt x="0" y="5036804"/>
                  </a:lnTo>
                  <a:lnTo>
                    <a:pt x="3407917" y="2786761"/>
                  </a:lnTo>
                  <a:lnTo>
                    <a:pt x="1549781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2450" y="760348"/>
              <a:ext cx="2828925" cy="4168140"/>
            </a:xfrm>
            <a:custGeom>
              <a:avLst/>
              <a:gdLst/>
              <a:ahLst/>
              <a:cxnLst/>
              <a:rect l="l" t="t" r="r" b="b"/>
              <a:pathLst>
                <a:path w="2828925" h="4168140">
                  <a:moveTo>
                    <a:pt x="1292974" y="0"/>
                  </a:moveTo>
                  <a:lnTo>
                    <a:pt x="2828658" y="2303145"/>
                  </a:lnTo>
                  <a:lnTo>
                    <a:pt x="2786498" y="2330980"/>
                  </a:lnTo>
                  <a:lnTo>
                    <a:pt x="2744337" y="2358816"/>
                  </a:lnTo>
                  <a:lnTo>
                    <a:pt x="2702177" y="2386652"/>
                  </a:lnTo>
                  <a:lnTo>
                    <a:pt x="2660017" y="2414487"/>
                  </a:lnTo>
                  <a:lnTo>
                    <a:pt x="2617857" y="2442323"/>
                  </a:lnTo>
                  <a:lnTo>
                    <a:pt x="2575697" y="2470159"/>
                  </a:lnTo>
                  <a:lnTo>
                    <a:pt x="2533538" y="2497995"/>
                  </a:lnTo>
                  <a:lnTo>
                    <a:pt x="2491378" y="2525830"/>
                  </a:lnTo>
                  <a:lnTo>
                    <a:pt x="2449218" y="2553666"/>
                  </a:lnTo>
                  <a:lnTo>
                    <a:pt x="2407058" y="2581502"/>
                  </a:lnTo>
                  <a:lnTo>
                    <a:pt x="2364898" y="2609337"/>
                  </a:lnTo>
                  <a:lnTo>
                    <a:pt x="2322739" y="2637173"/>
                  </a:lnTo>
                  <a:lnTo>
                    <a:pt x="2280579" y="2665008"/>
                  </a:lnTo>
                  <a:lnTo>
                    <a:pt x="2238420" y="2692844"/>
                  </a:lnTo>
                  <a:lnTo>
                    <a:pt x="2196260" y="2720679"/>
                  </a:lnTo>
                  <a:lnTo>
                    <a:pt x="2154100" y="2748515"/>
                  </a:lnTo>
                  <a:lnTo>
                    <a:pt x="2111941" y="2776350"/>
                  </a:lnTo>
                  <a:lnTo>
                    <a:pt x="2069782" y="2804185"/>
                  </a:lnTo>
                  <a:lnTo>
                    <a:pt x="2027622" y="2832021"/>
                  </a:lnTo>
                  <a:lnTo>
                    <a:pt x="1985463" y="2859856"/>
                  </a:lnTo>
                  <a:lnTo>
                    <a:pt x="1943303" y="2887691"/>
                  </a:lnTo>
                  <a:lnTo>
                    <a:pt x="1901144" y="2915526"/>
                  </a:lnTo>
                  <a:lnTo>
                    <a:pt x="1858985" y="2943362"/>
                  </a:lnTo>
                  <a:lnTo>
                    <a:pt x="1816826" y="2971197"/>
                  </a:lnTo>
                  <a:lnTo>
                    <a:pt x="1774667" y="2999032"/>
                  </a:lnTo>
                  <a:lnTo>
                    <a:pt x="1732507" y="3026866"/>
                  </a:lnTo>
                  <a:lnTo>
                    <a:pt x="1690348" y="3054701"/>
                  </a:lnTo>
                  <a:lnTo>
                    <a:pt x="1648189" y="3082536"/>
                  </a:lnTo>
                  <a:lnTo>
                    <a:pt x="1606030" y="3110371"/>
                  </a:lnTo>
                  <a:lnTo>
                    <a:pt x="1563871" y="3138205"/>
                  </a:lnTo>
                  <a:lnTo>
                    <a:pt x="1521712" y="3166040"/>
                  </a:lnTo>
                  <a:lnTo>
                    <a:pt x="1479553" y="3193875"/>
                  </a:lnTo>
                  <a:lnTo>
                    <a:pt x="1437394" y="3221709"/>
                  </a:lnTo>
                  <a:lnTo>
                    <a:pt x="1395235" y="3249543"/>
                  </a:lnTo>
                  <a:lnTo>
                    <a:pt x="1353076" y="3277378"/>
                  </a:lnTo>
                  <a:lnTo>
                    <a:pt x="1310917" y="3305212"/>
                  </a:lnTo>
                  <a:lnTo>
                    <a:pt x="1268759" y="3333046"/>
                  </a:lnTo>
                  <a:lnTo>
                    <a:pt x="1226600" y="3360880"/>
                  </a:lnTo>
                  <a:lnTo>
                    <a:pt x="1184441" y="3388714"/>
                  </a:lnTo>
                  <a:lnTo>
                    <a:pt x="1142282" y="3416547"/>
                  </a:lnTo>
                  <a:lnTo>
                    <a:pt x="1100123" y="3444381"/>
                  </a:lnTo>
                  <a:lnTo>
                    <a:pt x="1057965" y="3472215"/>
                  </a:lnTo>
                  <a:lnTo>
                    <a:pt x="1015806" y="3500048"/>
                  </a:lnTo>
                  <a:lnTo>
                    <a:pt x="973647" y="3527881"/>
                  </a:lnTo>
                  <a:lnTo>
                    <a:pt x="931488" y="3555715"/>
                  </a:lnTo>
                  <a:lnTo>
                    <a:pt x="889330" y="3583548"/>
                  </a:lnTo>
                  <a:lnTo>
                    <a:pt x="847171" y="3611381"/>
                  </a:lnTo>
                  <a:lnTo>
                    <a:pt x="805012" y="3639214"/>
                  </a:lnTo>
                  <a:lnTo>
                    <a:pt x="762854" y="3667046"/>
                  </a:lnTo>
                  <a:lnTo>
                    <a:pt x="720695" y="3694879"/>
                  </a:lnTo>
                  <a:lnTo>
                    <a:pt x="678537" y="3722712"/>
                  </a:lnTo>
                  <a:lnTo>
                    <a:pt x="636378" y="3750544"/>
                  </a:lnTo>
                  <a:lnTo>
                    <a:pt x="594219" y="3778376"/>
                  </a:lnTo>
                  <a:lnTo>
                    <a:pt x="552061" y="3806208"/>
                  </a:lnTo>
                  <a:lnTo>
                    <a:pt x="509902" y="3834040"/>
                  </a:lnTo>
                  <a:lnTo>
                    <a:pt x="467744" y="3861872"/>
                  </a:lnTo>
                  <a:lnTo>
                    <a:pt x="425585" y="3889704"/>
                  </a:lnTo>
                  <a:lnTo>
                    <a:pt x="383427" y="3917535"/>
                  </a:lnTo>
                  <a:lnTo>
                    <a:pt x="341268" y="3945367"/>
                  </a:lnTo>
                  <a:lnTo>
                    <a:pt x="299110" y="3973198"/>
                  </a:lnTo>
                  <a:lnTo>
                    <a:pt x="256951" y="4001029"/>
                  </a:lnTo>
                  <a:lnTo>
                    <a:pt x="214793" y="4028860"/>
                  </a:lnTo>
                  <a:lnTo>
                    <a:pt x="172634" y="4056691"/>
                  </a:lnTo>
                  <a:lnTo>
                    <a:pt x="130476" y="4084522"/>
                  </a:lnTo>
                  <a:lnTo>
                    <a:pt x="88317" y="4112352"/>
                  </a:lnTo>
                  <a:lnTo>
                    <a:pt x="46159" y="4140182"/>
                  </a:lnTo>
                  <a:lnTo>
                    <a:pt x="4000" y="4168013"/>
                  </a:lnTo>
                  <a:lnTo>
                    <a:pt x="0" y="680085"/>
                  </a:lnTo>
                  <a:lnTo>
                    <a:pt x="1292974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2571686"/>
              <a:ext cx="6381750" cy="557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8450" y="3390836"/>
              <a:ext cx="6305550" cy="5572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520440" y="2246312"/>
            <a:ext cx="4869815" cy="1670050"/>
          </a:xfrm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88900" marR="5080" indent="-76835">
              <a:lnSpc>
                <a:spcPts val="6459"/>
              </a:lnSpc>
              <a:spcBef>
                <a:spcPts val="225"/>
              </a:spcBef>
            </a:pPr>
            <a:r>
              <a:rPr dirty="0" sz="5400" spc="-55">
                <a:solidFill>
                  <a:srgbClr val="000000"/>
                </a:solidFill>
              </a:rPr>
              <a:t>GRACIAS</a:t>
            </a:r>
            <a:r>
              <a:rPr dirty="0" sz="5400" spc="300">
                <a:solidFill>
                  <a:srgbClr val="000000"/>
                </a:solidFill>
              </a:rPr>
              <a:t> </a:t>
            </a:r>
            <a:r>
              <a:rPr dirty="0" sz="5400" spc="5">
                <a:solidFill>
                  <a:srgbClr val="000000"/>
                </a:solidFill>
              </a:rPr>
              <a:t>POR </a:t>
            </a:r>
            <a:r>
              <a:rPr dirty="0" sz="5400" spc="-1485">
                <a:solidFill>
                  <a:srgbClr val="000000"/>
                </a:solidFill>
              </a:rPr>
              <a:t> </a:t>
            </a:r>
            <a:r>
              <a:rPr dirty="0" sz="5400">
                <a:solidFill>
                  <a:srgbClr val="000000"/>
                </a:solidFill>
              </a:rPr>
              <a:t>SU</a:t>
            </a:r>
            <a:r>
              <a:rPr dirty="0" sz="5400" spc="-55">
                <a:solidFill>
                  <a:srgbClr val="000000"/>
                </a:solidFill>
              </a:rPr>
              <a:t> </a:t>
            </a:r>
            <a:r>
              <a:rPr dirty="0" sz="5400" spc="-30">
                <a:solidFill>
                  <a:srgbClr val="000000"/>
                </a:solidFill>
              </a:rPr>
              <a:t>ATENCIÓN</a:t>
            </a:r>
            <a:endParaRPr sz="5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1133475"/>
            <a:ext cx="9182100" cy="3819525"/>
            <a:chOff x="-38100" y="1133475"/>
            <a:chExt cx="9182100" cy="3819525"/>
          </a:xfrm>
        </p:grpSpPr>
        <p:sp>
          <p:nvSpPr>
            <p:cNvPr id="3" name="object 3"/>
            <p:cNvSpPr/>
            <p:nvPr/>
          </p:nvSpPr>
          <p:spPr>
            <a:xfrm>
              <a:off x="0" y="1171575"/>
              <a:ext cx="9105900" cy="3743325"/>
            </a:xfrm>
            <a:custGeom>
              <a:avLst/>
              <a:gdLst/>
              <a:ahLst/>
              <a:cxnLst/>
              <a:rect l="l" t="t" r="r" b="b"/>
              <a:pathLst>
                <a:path w="9105900" h="3743325">
                  <a:moveTo>
                    <a:pt x="0" y="3743325"/>
                  </a:moveTo>
                  <a:lnTo>
                    <a:pt x="9105900" y="3743325"/>
                  </a:lnTo>
                  <a:lnTo>
                    <a:pt x="9105900" y="0"/>
                  </a:lnTo>
                  <a:lnTo>
                    <a:pt x="0" y="0"/>
                  </a:lnTo>
                </a:path>
              </a:pathLst>
            </a:custGeom>
            <a:ln w="76200">
              <a:solidFill>
                <a:srgbClr val="005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314450"/>
              <a:ext cx="9144000" cy="3409950"/>
            </a:xfrm>
            <a:custGeom>
              <a:avLst/>
              <a:gdLst/>
              <a:ahLst/>
              <a:cxnLst/>
              <a:rect l="l" t="t" r="r" b="b"/>
              <a:pathLst>
                <a:path w="9144000" h="3409950">
                  <a:moveTo>
                    <a:pt x="9144000" y="0"/>
                  </a:moveTo>
                  <a:lnTo>
                    <a:pt x="0" y="0"/>
                  </a:lnTo>
                  <a:lnTo>
                    <a:pt x="0" y="3409950"/>
                  </a:lnTo>
                  <a:lnTo>
                    <a:pt x="9144000" y="34099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7975" y="5953125"/>
            <a:ext cx="2371725" cy="7143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37229" y="1163957"/>
            <a:ext cx="5804535" cy="351599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r" marL="355600" marR="6985" indent="390525">
              <a:lnSpc>
                <a:spcPct val="154700"/>
              </a:lnSpc>
              <a:spcBef>
                <a:spcPts val="65"/>
              </a:spcBef>
            </a:pPr>
            <a:r>
              <a:rPr dirty="0" sz="1550" spc="15" i="1">
                <a:latin typeface="Arial"/>
                <a:cs typeface="Arial"/>
              </a:rPr>
              <a:t>Queremos</a:t>
            </a:r>
            <a:r>
              <a:rPr dirty="0" sz="1550" spc="125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agradecer</a:t>
            </a:r>
            <a:r>
              <a:rPr dirty="0" sz="1550" spc="-60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a</a:t>
            </a:r>
            <a:r>
              <a:rPr dirty="0" sz="1550" spc="-35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nuestros</a:t>
            </a:r>
            <a:r>
              <a:rPr dirty="0" sz="1550" spc="50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compañeros</a:t>
            </a:r>
            <a:r>
              <a:rPr dirty="0" sz="1550" spc="50" i="1">
                <a:latin typeface="Arial"/>
                <a:cs typeface="Arial"/>
              </a:rPr>
              <a:t> </a:t>
            </a:r>
            <a:r>
              <a:rPr dirty="0" sz="1550" i="1">
                <a:latin typeface="Arial"/>
                <a:cs typeface="Arial"/>
              </a:rPr>
              <a:t>Srta.</a:t>
            </a:r>
            <a:r>
              <a:rPr dirty="0" sz="1550" spc="100" i="1">
                <a:latin typeface="Arial"/>
                <a:cs typeface="Arial"/>
              </a:rPr>
              <a:t> </a:t>
            </a:r>
            <a:r>
              <a:rPr dirty="0" sz="1550" spc="-15" i="1">
                <a:latin typeface="Arial"/>
                <a:cs typeface="Arial"/>
              </a:rPr>
              <a:t>Irma </a:t>
            </a:r>
            <a:r>
              <a:rPr dirty="0" sz="1550" spc="-415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B</a:t>
            </a:r>
            <a:r>
              <a:rPr dirty="0" sz="1550" spc="30" i="1">
                <a:latin typeface="Arial"/>
                <a:cs typeface="Arial"/>
              </a:rPr>
              <a:t>a</a:t>
            </a:r>
            <a:r>
              <a:rPr dirty="0" sz="1550" spc="5" i="1">
                <a:latin typeface="Arial"/>
                <a:cs typeface="Arial"/>
              </a:rPr>
              <a:t>r</a:t>
            </a:r>
            <a:r>
              <a:rPr dirty="0" sz="1550" spc="35" i="1">
                <a:latin typeface="Arial"/>
                <a:cs typeface="Arial"/>
              </a:rPr>
              <a:t>a</a:t>
            </a:r>
            <a:r>
              <a:rPr dirty="0" sz="1550" spc="35" i="1">
                <a:latin typeface="Arial"/>
                <a:cs typeface="Arial"/>
              </a:rPr>
              <a:t>hon</a:t>
            </a:r>
            <a:r>
              <a:rPr dirty="0" sz="1550" spc="15" i="1">
                <a:latin typeface="Arial"/>
                <a:cs typeface="Arial"/>
              </a:rPr>
              <a:t>a</a:t>
            </a:r>
            <a:r>
              <a:rPr dirty="0" sz="1550" spc="-35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y</a:t>
            </a:r>
            <a:r>
              <a:rPr dirty="0" sz="1550" spc="5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S</a:t>
            </a:r>
            <a:r>
              <a:rPr dirty="0" sz="1550" spc="-75" i="1">
                <a:latin typeface="Arial"/>
                <a:cs typeface="Arial"/>
              </a:rPr>
              <a:t>r</a:t>
            </a:r>
            <a:r>
              <a:rPr dirty="0" sz="1550" spc="5" i="1">
                <a:latin typeface="Arial"/>
                <a:cs typeface="Arial"/>
              </a:rPr>
              <a:t>.</a:t>
            </a:r>
            <a:r>
              <a:rPr dirty="0" sz="1550" spc="10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E</a:t>
            </a:r>
            <a:r>
              <a:rPr dirty="0" sz="1550" spc="30" i="1">
                <a:latin typeface="Arial"/>
                <a:cs typeface="Arial"/>
              </a:rPr>
              <a:t>d</a:t>
            </a:r>
            <a:r>
              <a:rPr dirty="0" sz="1550" spc="25" i="1">
                <a:latin typeface="Arial"/>
                <a:cs typeface="Arial"/>
              </a:rPr>
              <a:t>i</a:t>
            </a:r>
            <a:r>
              <a:rPr dirty="0" sz="1550" spc="40" i="1">
                <a:latin typeface="Arial"/>
                <a:cs typeface="Arial"/>
              </a:rPr>
              <a:t>ss</a:t>
            </a:r>
            <a:r>
              <a:rPr dirty="0" sz="1550" spc="35" i="1">
                <a:latin typeface="Arial"/>
                <a:cs typeface="Arial"/>
              </a:rPr>
              <a:t>o</a:t>
            </a:r>
            <a:r>
              <a:rPr dirty="0" sz="1550" spc="15" i="1">
                <a:latin typeface="Arial"/>
                <a:cs typeface="Arial"/>
              </a:rPr>
              <a:t>n</a:t>
            </a:r>
            <a:r>
              <a:rPr dirty="0" sz="1550" spc="-11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P</a:t>
            </a:r>
            <a:r>
              <a:rPr dirty="0" sz="1550" spc="25" i="1">
                <a:latin typeface="Arial"/>
                <a:cs typeface="Arial"/>
              </a:rPr>
              <a:t>i</a:t>
            </a:r>
            <a:r>
              <a:rPr dirty="0" sz="1550" spc="25" i="1">
                <a:latin typeface="Arial"/>
                <a:cs typeface="Arial"/>
              </a:rPr>
              <a:t>l</a:t>
            </a:r>
            <a:r>
              <a:rPr dirty="0" sz="1550" spc="40" i="1">
                <a:latin typeface="Arial"/>
                <a:cs typeface="Arial"/>
              </a:rPr>
              <a:t>c</a:t>
            </a:r>
            <a:r>
              <a:rPr dirty="0" sz="1550" spc="35" i="1">
                <a:latin typeface="Arial"/>
                <a:cs typeface="Arial"/>
              </a:rPr>
              <a:t>o</a:t>
            </a:r>
            <a:r>
              <a:rPr dirty="0" sz="1550" spc="5" i="1">
                <a:latin typeface="Arial"/>
                <a:cs typeface="Arial"/>
              </a:rPr>
              <a:t>,</a:t>
            </a:r>
            <a:r>
              <a:rPr dirty="0" sz="1550" spc="-50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po</a:t>
            </a:r>
            <a:r>
              <a:rPr dirty="0" sz="1550" spc="5" i="1">
                <a:latin typeface="Arial"/>
                <a:cs typeface="Arial"/>
              </a:rPr>
              <a:t>r</a:t>
            </a:r>
            <a:r>
              <a:rPr dirty="0" sz="1550" spc="1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e</a:t>
            </a:r>
            <a:r>
              <a:rPr dirty="0" sz="1550" spc="5" i="1">
                <a:latin typeface="Arial"/>
                <a:cs typeface="Arial"/>
              </a:rPr>
              <a:t>l</a:t>
            </a:r>
            <a:r>
              <a:rPr dirty="0" sz="1550" spc="40" i="1">
                <a:latin typeface="Arial"/>
                <a:cs typeface="Arial"/>
              </a:rPr>
              <a:t> 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5" i="1">
                <a:latin typeface="Arial"/>
                <a:cs typeface="Arial"/>
              </a:rPr>
              <a:t>r</a:t>
            </a:r>
            <a:r>
              <a:rPr dirty="0" sz="1550" spc="35" i="1">
                <a:latin typeface="Arial"/>
                <a:cs typeface="Arial"/>
              </a:rPr>
              <a:t>aba</a:t>
            </a:r>
            <a:r>
              <a:rPr dirty="0" sz="1550" spc="25" i="1">
                <a:latin typeface="Arial"/>
                <a:cs typeface="Arial"/>
              </a:rPr>
              <a:t>j</a:t>
            </a:r>
            <a:r>
              <a:rPr dirty="0" sz="1550" spc="15" i="1">
                <a:latin typeface="Arial"/>
                <a:cs typeface="Arial"/>
              </a:rPr>
              <a:t>o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e</a:t>
            </a:r>
            <a:r>
              <a:rPr dirty="0" sz="1550" spc="15" i="1">
                <a:latin typeface="Arial"/>
                <a:cs typeface="Arial"/>
              </a:rPr>
              <a:t>n</a:t>
            </a:r>
            <a:r>
              <a:rPr dirty="0" sz="1550" spc="-35" i="1">
                <a:latin typeface="Arial"/>
                <a:cs typeface="Arial"/>
              </a:rPr>
              <a:t> </a:t>
            </a:r>
            <a:r>
              <a:rPr dirty="0" sz="1550" spc="40" i="1">
                <a:latin typeface="Arial"/>
                <a:cs typeface="Arial"/>
              </a:rPr>
              <a:t>c</a:t>
            </a:r>
            <a:r>
              <a:rPr dirty="0" sz="1550" spc="35" i="1">
                <a:latin typeface="Arial"/>
                <a:cs typeface="Arial"/>
              </a:rPr>
              <a:t>on</a:t>
            </a:r>
            <a:r>
              <a:rPr dirty="0" sz="1550" spc="25" i="1">
                <a:latin typeface="Arial"/>
                <a:cs typeface="Arial"/>
              </a:rPr>
              <a:t>j</a:t>
            </a:r>
            <a:r>
              <a:rPr dirty="0" sz="1550" spc="35" i="1">
                <a:latin typeface="Arial"/>
                <a:cs typeface="Arial"/>
              </a:rPr>
              <a:t>un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15" i="1">
                <a:latin typeface="Arial"/>
                <a:cs typeface="Arial"/>
              </a:rPr>
              <a:t>o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qu</a:t>
            </a:r>
            <a:r>
              <a:rPr dirty="0" sz="1550" spc="10" i="1">
                <a:latin typeface="Arial"/>
                <a:cs typeface="Arial"/>
              </a:rPr>
              <a:t>e  </a:t>
            </a:r>
            <a:r>
              <a:rPr dirty="0" sz="1550" spc="15" i="1">
                <a:latin typeface="Arial"/>
                <a:cs typeface="Arial"/>
              </a:rPr>
              <a:t>realizamos </a:t>
            </a:r>
            <a:r>
              <a:rPr dirty="0" sz="1550" spc="20" i="1">
                <a:latin typeface="Arial"/>
                <a:cs typeface="Arial"/>
              </a:rPr>
              <a:t>para </a:t>
            </a:r>
            <a:r>
              <a:rPr dirty="0" sz="1550" spc="15" i="1">
                <a:latin typeface="Arial"/>
                <a:cs typeface="Arial"/>
              </a:rPr>
              <a:t>obtener </a:t>
            </a:r>
            <a:r>
              <a:rPr dirty="0" sz="1550" spc="20" i="1">
                <a:latin typeface="Arial"/>
                <a:cs typeface="Arial"/>
              </a:rPr>
              <a:t>la información </a:t>
            </a:r>
            <a:r>
              <a:rPr dirty="0" sz="1550" spc="25" i="1">
                <a:latin typeface="Arial"/>
                <a:cs typeface="Arial"/>
              </a:rPr>
              <a:t>requerida </a:t>
            </a:r>
            <a:r>
              <a:rPr dirty="0" sz="1550" spc="20" i="1">
                <a:latin typeface="Arial"/>
                <a:cs typeface="Arial"/>
              </a:rPr>
              <a:t>para el </a:t>
            </a:r>
            <a:r>
              <a:rPr dirty="0" sz="1550" spc="2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de</a:t>
            </a:r>
            <a:r>
              <a:rPr dirty="0" sz="1550" spc="40" i="1">
                <a:latin typeface="Arial"/>
                <a:cs typeface="Arial"/>
              </a:rPr>
              <a:t>s</a:t>
            </a:r>
            <a:r>
              <a:rPr dirty="0" sz="1550" spc="35" i="1">
                <a:latin typeface="Arial"/>
                <a:cs typeface="Arial"/>
              </a:rPr>
              <a:t>a</a:t>
            </a:r>
            <a:r>
              <a:rPr dirty="0" sz="1550" spc="5" i="1">
                <a:latin typeface="Arial"/>
                <a:cs typeface="Arial"/>
              </a:rPr>
              <a:t>rr</a:t>
            </a:r>
            <a:r>
              <a:rPr dirty="0" sz="1550" spc="35" i="1">
                <a:latin typeface="Arial"/>
                <a:cs typeface="Arial"/>
              </a:rPr>
              <a:t>o</a:t>
            </a:r>
            <a:r>
              <a:rPr dirty="0" sz="1550" spc="25" i="1">
                <a:latin typeface="Arial"/>
                <a:cs typeface="Arial"/>
              </a:rPr>
              <a:t>ll</a:t>
            </a:r>
            <a:r>
              <a:rPr dirty="0" sz="1550" spc="15" i="1">
                <a:latin typeface="Arial"/>
                <a:cs typeface="Arial"/>
              </a:rPr>
              <a:t>o</a:t>
            </a:r>
            <a:r>
              <a:rPr dirty="0" sz="1550" spc="-110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e</a:t>
            </a:r>
            <a:r>
              <a:rPr dirty="0" sz="1550" spc="40" i="1">
                <a:latin typeface="Arial"/>
                <a:cs typeface="Arial"/>
              </a:rPr>
              <a:t>x</a:t>
            </a:r>
            <a:r>
              <a:rPr dirty="0" sz="1550" spc="25" i="1">
                <a:latin typeface="Arial"/>
                <a:cs typeface="Arial"/>
              </a:rPr>
              <a:t>i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35" i="1">
                <a:latin typeface="Arial"/>
                <a:cs typeface="Arial"/>
              </a:rPr>
              <a:t>o</a:t>
            </a:r>
            <a:r>
              <a:rPr dirty="0" sz="1550" spc="40" i="1">
                <a:latin typeface="Arial"/>
                <a:cs typeface="Arial"/>
              </a:rPr>
              <a:t>s</a:t>
            </a:r>
            <a:r>
              <a:rPr dirty="0" sz="1550" spc="15" i="1">
                <a:latin typeface="Arial"/>
                <a:cs typeface="Arial"/>
              </a:rPr>
              <a:t>o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d</a:t>
            </a:r>
            <a:r>
              <a:rPr dirty="0" sz="1550" spc="15" i="1">
                <a:latin typeface="Arial"/>
                <a:cs typeface="Arial"/>
              </a:rPr>
              <a:t>e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e</a:t>
            </a:r>
            <a:r>
              <a:rPr dirty="0" sz="1550" spc="40" i="1">
                <a:latin typeface="Arial"/>
                <a:cs typeface="Arial"/>
              </a:rPr>
              <a:t>s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15" i="1">
                <a:latin typeface="Arial"/>
                <a:cs typeface="Arial"/>
              </a:rPr>
              <a:t>e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5" i="1">
                <a:latin typeface="Arial"/>
                <a:cs typeface="Arial"/>
              </a:rPr>
              <a:t>r</a:t>
            </a:r>
            <a:r>
              <a:rPr dirty="0" sz="1550" spc="35" i="1">
                <a:latin typeface="Arial"/>
                <a:cs typeface="Arial"/>
              </a:rPr>
              <a:t>aba</a:t>
            </a:r>
            <a:r>
              <a:rPr dirty="0" sz="1550" spc="25" i="1">
                <a:latin typeface="Arial"/>
                <a:cs typeface="Arial"/>
              </a:rPr>
              <a:t>j</a:t>
            </a:r>
            <a:r>
              <a:rPr dirty="0" sz="1550" spc="15" i="1">
                <a:latin typeface="Arial"/>
                <a:cs typeface="Arial"/>
              </a:rPr>
              <a:t>o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35" i="1">
                <a:latin typeface="Arial"/>
                <a:cs typeface="Arial"/>
              </a:rPr>
              <a:t>p</a:t>
            </a:r>
            <a:r>
              <a:rPr dirty="0" sz="1550" spc="5" i="1">
                <a:latin typeface="Arial"/>
                <a:cs typeface="Arial"/>
              </a:rPr>
              <a:t>r</a:t>
            </a:r>
            <a:r>
              <a:rPr dirty="0" sz="1550" spc="35" i="1">
                <a:latin typeface="Arial"/>
                <a:cs typeface="Arial"/>
              </a:rPr>
              <a:t>e</a:t>
            </a:r>
            <a:r>
              <a:rPr dirty="0" sz="1550" spc="40" i="1">
                <a:latin typeface="Arial"/>
                <a:cs typeface="Arial"/>
              </a:rPr>
              <a:t>v</a:t>
            </a:r>
            <a:r>
              <a:rPr dirty="0" sz="1550" spc="25" i="1">
                <a:latin typeface="Arial"/>
                <a:cs typeface="Arial"/>
              </a:rPr>
              <a:t>i</a:t>
            </a:r>
            <a:r>
              <a:rPr dirty="0" sz="1550" spc="15" i="1">
                <a:latin typeface="Arial"/>
                <a:cs typeface="Arial"/>
              </a:rPr>
              <a:t>o</a:t>
            </a:r>
            <a:r>
              <a:rPr dirty="0" sz="1550" spc="-35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a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25" i="1">
                <a:latin typeface="Arial"/>
                <a:cs typeface="Arial"/>
              </a:rPr>
              <a:t>i</a:t>
            </a:r>
            <a:r>
              <a:rPr dirty="0" sz="1550" spc="-60" i="1">
                <a:latin typeface="Arial"/>
                <a:cs typeface="Arial"/>
              </a:rPr>
              <a:t>t</a:t>
            </a:r>
            <a:r>
              <a:rPr dirty="0" sz="1550" spc="35" i="1">
                <a:latin typeface="Arial"/>
                <a:cs typeface="Arial"/>
              </a:rPr>
              <a:t>u</a:t>
            </a:r>
            <a:r>
              <a:rPr dirty="0" sz="1550" spc="25" i="1">
                <a:latin typeface="Arial"/>
                <a:cs typeface="Arial"/>
              </a:rPr>
              <a:t>l</a:t>
            </a:r>
            <a:r>
              <a:rPr dirty="0" sz="1550" spc="35" i="1">
                <a:latin typeface="Arial"/>
                <a:cs typeface="Arial"/>
              </a:rPr>
              <a:t>a</a:t>
            </a:r>
            <a:r>
              <a:rPr dirty="0" sz="1550" spc="40" i="1">
                <a:latin typeface="Arial"/>
                <a:cs typeface="Arial"/>
              </a:rPr>
              <a:t>c</a:t>
            </a:r>
            <a:r>
              <a:rPr dirty="0" sz="1550" spc="25" i="1">
                <a:latin typeface="Arial"/>
                <a:cs typeface="Arial"/>
              </a:rPr>
              <a:t>i</a:t>
            </a:r>
            <a:r>
              <a:rPr dirty="0" sz="1550" spc="35" i="1">
                <a:latin typeface="Arial"/>
                <a:cs typeface="Arial"/>
              </a:rPr>
              <a:t>ó</a:t>
            </a:r>
            <a:r>
              <a:rPr dirty="0" sz="1550" spc="120" i="1">
                <a:latin typeface="Arial"/>
                <a:cs typeface="Arial"/>
              </a:rPr>
              <a:t>n</a:t>
            </a:r>
            <a:r>
              <a:rPr dirty="0" sz="1550" spc="5" i="1">
                <a:latin typeface="Arial"/>
                <a:cs typeface="Arial"/>
              </a:rPr>
              <a:t>.</a:t>
            </a:r>
            <a:endParaRPr sz="1550">
              <a:latin typeface="Arial"/>
              <a:cs typeface="Arial"/>
            </a:endParaRPr>
          </a:p>
          <a:p>
            <a:pPr algn="r" marL="259715" marR="5080" indent="-123825">
              <a:lnSpc>
                <a:spcPct val="153500"/>
              </a:lnSpc>
              <a:spcBef>
                <a:spcPts val="825"/>
              </a:spcBef>
            </a:pPr>
            <a:r>
              <a:rPr dirty="0" sz="1550" spc="5" i="1">
                <a:latin typeface="Arial"/>
                <a:cs typeface="Arial"/>
              </a:rPr>
              <a:t>De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igual</a:t>
            </a:r>
            <a:r>
              <a:rPr dirty="0" sz="1550" spc="-3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manera</a:t>
            </a:r>
            <a:r>
              <a:rPr dirty="0" sz="1550" spc="4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a</a:t>
            </a:r>
            <a:r>
              <a:rPr dirty="0" sz="1550" spc="4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nuestro</a:t>
            </a:r>
            <a:r>
              <a:rPr dirty="0" sz="1550" spc="40" i="1">
                <a:latin typeface="Arial"/>
                <a:cs typeface="Arial"/>
              </a:rPr>
              <a:t> </a:t>
            </a:r>
            <a:r>
              <a:rPr dirty="0" sz="1550" spc="-10" i="1">
                <a:latin typeface="Arial"/>
                <a:cs typeface="Arial"/>
              </a:rPr>
              <a:t>tutor</a:t>
            </a:r>
            <a:r>
              <a:rPr dirty="0" sz="1550" spc="170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el</a:t>
            </a:r>
            <a:r>
              <a:rPr dirty="0" sz="1550" spc="45" i="1">
                <a:latin typeface="Arial"/>
                <a:cs typeface="Arial"/>
              </a:rPr>
              <a:t> </a:t>
            </a:r>
            <a:r>
              <a:rPr dirty="0" sz="1550" spc="-20" i="1">
                <a:latin typeface="Arial"/>
                <a:cs typeface="Arial"/>
              </a:rPr>
              <a:t>Dr.</a:t>
            </a:r>
            <a:r>
              <a:rPr dirty="0" sz="1550" spc="25" i="1">
                <a:latin typeface="Arial"/>
                <a:cs typeface="Arial"/>
              </a:rPr>
              <a:t> Theofilos</a:t>
            </a:r>
            <a:r>
              <a:rPr dirty="0" sz="1550" spc="-20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Toulkeridis</a:t>
            </a:r>
            <a:r>
              <a:rPr dirty="0" sz="1550" spc="-95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por </a:t>
            </a:r>
            <a:r>
              <a:rPr dirty="0" sz="1550" spc="-415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permitirnos</a:t>
            </a:r>
            <a:r>
              <a:rPr dirty="0" sz="1550" spc="50" i="1">
                <a:latin typeface="Arial"/>
                <a:cs typeface="Arial"/>
              </a:rPr>
              <a:t> </a:t>
            </a:r>
            <a:r>
              <a:rPr dirty="0" sz="1550" spc="30" i="1">
                <a:latin typeface="Arial"/>
                <a:cs typeface="Arial"/>
              </a:rPr>
              <a:t>ser</a:t>
            </a:r>
            <a:r>
              <a:rPr dirty="0" sz="1550" spc="20" i="1">
                <a:latin typeface="Arial"/>
                <a:cs typeface="Arial"/>
              </a:rPr>
              <a:t> </a:t>
            </a:r>
            <a:r>
              <a:rPr dirty="0" sz="1550" spc="5" i="1">
                <a:latin typeface="Arial"/>
                <a:cs typeface="Arial"/>
              </a:rPr>
              <a:t>parte</a:t>
            </a:r>
            <a:r>
              <a:rPr dirty="0" sz="1550" spc="110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de</a:t>
            </a:r>
            <a:r>
              <a:rPr dirty="0" sz="1550" spc="-30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este</a:t>
            </a:r>
            <a:r>
              <a:rPr dirty="0" sz="1550" spc="11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trabajo</a:t>
            </a:r>
            <a:r>
              <a:rPr dirty="0" sz="1550" spc="40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y</a:t>
            </a:r>
            <a:r>
              <a:rPr dirty="0" sz="1550" spc="50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por</a:t>
            </a:r>
            <a:r>
              <a:rPr dirty="0" sz="1550" spc="-55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brindarnos</a:t>
            </a:r>
            <a:r>
              <a:rPr dirty="0" sz="1550" spc="-20" i="1">
                <a:latin typeface="Arial"/>
                <a:cs typeface="Arial"/>
              </a:rPr>
              <a:t> </a:t>
            </a:r>
            <a:r>
              <a:rPr dirty="0" sz="1550" spc="5" i="1">
                <a:latin typeface="Arial"/>
                <a:cs typeface="Arial"/>
              </a:rPr>
              <a:t>todo</a:t>
            </a:r>
            <a:r>
              <a:rPr dirty="0" sz="1550" spc="110" i="1">
                <a:latin typeface="Arial"/>
                <a:cs typeface="Arial"/>
              </a:rPr>
              <a:t> </a:t>
            </a:r>
            <a:r>
              <a:rPr dirty="0" sz="1550" spc="30" i="1">
                <a:latin typeface="Arial"/>
                <a:cs typeface="Arial"/>
              </a:rPr>
              <a:t>su</a:t>
            </a:r>
            <a:endParaRPr sz="155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  <a:spcBef>
                <a:spcPts val="1070"/>
              </a:spcBef>
            </a:pPr>
            <a:r>
              <a:rPr dirty="0" sz="1550" spc="30" i="1">
                <a:latin typeface="Arial"/>
                <a:cs typeface="Arial"/>
              </a:rPr>
              <a:t>apoyo.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Arial"/>
              <a:cs typeface="Arial"/>
            </a:endParaRPr>
          </a:p>
          <a:p>
            <a:pPr algn="r" marR="22860">
              <a:lnSpc>
                <a:spcPct val="100000"/>
              </a:lnSpc>
            </a:pPr>
            <a:r>
              <a:rPr dirty="0" sz="1550" spc="10" i="1">
                <a:latin typeface="Arial"/>
                <a:cs typeface="Arial"/>
              </a:rPr>
              <a:t>Nuestro</a:t>
            </a:r>
            <a:r>
              <a:rPr dirty="0" sz="1550" spc="114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próximo</a:t>
            </a:r>
            <a:r>
              <a:rPr dirty="0" sz="1550" spc="-30" i="1">
                <a:latin typeface="Arial"/>
                <a:cs typeface="Arial"/>
              </a:rPr>
              <a:t> </a:t>
            </a:r>
            <a:r>
              <a:rPr dirty="0" sz="1550" spc="15" i="1">
                <a:latin typeface="Arial"/>
                <a:cs typeface="Arial"/>
              </a:rPr>
              <a:t>objetivo</a:t>
            </a:r>
            <a:r>
              <a:rPr dirty="0" sz="1550" spc="45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es</a:t>
            </a:r>
            <a:r>
              <a:rPr dirty="0" sz="1550" spc="-20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la</a:t>
            </a:r>
            <a:r>
              <a:rPr dirty="0" sz="1550" spc="40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presentación</a:t>
            </a:r>
            <a:r>
              <a:rPr dirty="0" sz="1550" spc="-25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de</a:t>
            </a:r>
            <a:r>
              <a:rPr dirty="0" sz="1550" spc="-30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estos</a:t>
            </a:r>
            <a:r>
              <a:rPr dirty="0" sz="1550" spc="55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resultados</a:t>
            </a:r>
            <a:endParaRPr sz="1550">
              <a:latin typeface="Arial"/>
              <a:cs typeface="Arial"/>
            </a:endParaRPr>
          </a:p>
          <a:p>
            <a:pPr algn="r" marR="15875">
              <a:lnSpc>
                <a:spcPct val="100000"/>
              </a:lnSpc>
              <a:spcBef>
                <a:spcPts val="994"/>
              </a:spcBef>
            </a:pPr>
            <a:r>
              <a:rPr dirty="0" sz="1550" spc="25" i="1">
                <a:latin typeface="Arial"/>
                <a:cs typeface="Arial"/>
              </a:rPr>
              <a:t>en</a:t>
            </a:r>
            <a:r>
              <a:rPr dirty="0" sz="1550" spc="35" i="1">
                <a:latin typeface="Arial"/>
                <a:cs typeface="Arial"/>
              </a:rPr>
              <a:t> </a:t>
            </a:r>
            <a:r>
              <a:rPr dirty="0" sz="1550" spc="20" i="1">
                <a:latin typeface="Arial"/>
                <a:cs typeface="Arial"/>
              </a:rPr>
              <a:t>las</a:t>
            </a:r>
            <a:r>
              <a:rPr dirty="0" sz="1550" spc="-25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Municipalidades</a:t>
            </a:r>
            <a:r>
              <a:rPr dirty="0" sz="1550" spc="-100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de</a:t>
            </a:r>
            <a:r>
              <a:rPr dirty="0" sz="1550" spc="-35" i="1">
                <a:latin typeface="Arial"/>
                <a:cs typeface="Arial"/>
              </a:rPr>
              <a:t> </a:t>
            </a:r>
            <a:r>
              <a:rPr dirty="0" sz="1550" i="1">
                <a:latin typeface="Arial"/>
                <a:cs typeface="Arial"/>
              </a:rPr>
              <a:t>Manta</a:t>
            </a:r>
            <a:r>
              <a:rPr dirty="0" sz="1550" spc="114" i="1">
                <a:latin typeface="Arial"/>
                <a:cs typeface="Arial"/>
              </a:rPr>
              <a:t> </a:t>
            </a:r>
            <a:r>
              <a:rPr dirty="0" sz="1550" spc="10" i="1">
                <a:latin typeface="Arial"/>
                <a:cs typeface="Arial"/>
              </a:rPr>
              <a:t>y</a:t>
            </a:r>
            <a:r>
              <a:rPr dirty="0" sz="1550" spc="50" i="1">
                <a:latin typeface="Arial"/>
                <a:cs typeface="Arial"/>
              </a:rPr>
              <a:t> </a:t>
            </a:r>
            <a:r>
              <a:rPr dirty="0" sz="1550" spc="25" i="1">
                <a:latin typeface="Arial"/>
                <a:cs typeface="Arial"/>
              </a:rPr>
              <a:t>Salinas.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75361"/>
            <a:ext cx="3275965" cy="4900295"/>
            <a:chOff x="0" y="475361"/>
            <a:chExt cx="3275965" cy="4900295"/>
          </a:xfrm>
        </p:grpSpPr>
        <p:sp>
          <p:nvSpPr>
            <p:cNvPr id="8" name="object 8"/>
            <p:cNvSpPr/>
            <p:nvPr/>
          </p:nvSpPr>
          <p:spPr>
            <a:xfrm>
              <a:off x="0" y="475361"/>
              <a:ext cx="3275965" cy="4900295"/>
            </a:xfrm>
            <a:custGeom>
              <a:avLst/>
              <a:gdLst/>
              <a:ahLst/>
              <a:cxnLst/>
              <a:rect l="l" t="t" r="r" b="b"/>
              <a:pathLst>
                <a:path w="3275965" h="4900295">
                  <a:moveTo>
                    <a:pt x="1450594" y="0"/>
                  </a:moveTo>
                  <a:lnTo>
                    <a:pt x="0" y="760817"/>
                  </a:lnTo>
                  <a:lnTo>
                    <a:pt x="0" y="4900136"/>
                  </a:lnTo>
                  <a:lnTo>
                    <a:pt x="3275838" y="2737612"/>
                  </a:lnTo>
                  <a:lnTo>
                    <a:pt x="1450594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1876" y="783463"/>
              <a:ext cx="2800985" cy="4126865"/>
            </a:xfrm>
            <a:custGeom>
              <a:avLst/>
              <a:gdLst/>
              <a:ahLst/>
              <a:cxnLst/>
              <a:rect l="l" t="t" r="r" b="b"/>
              <a:pathLst>
                <a:path w="2800985" h="4126865">
                  <a:moveTo>
                    <a:pt x="1276845" y="0"/>
                  </a:moveTo>
                  <a:lnTo>
                    <a:pt x="2800718" y="2285491"/>
                  </a:lnTo>
                  <a:lnTo>
                    <a:pt x="2758467" y="2313385"/>
                  </a:lnTo>
                  <a:lnTo>
                    <a:pt x="2716217" y="2341279"/>
                  </a:lnTo>
                  <a:lnTo>
                    <a:pt x="2673966" y="2369172"/>
                  </a:lnTo>
                  <a:lnTo>
                    <a:pt x="2631716" y="2397065"/>
                  </a:lnTo>
                  <a:lnTo>
                    <a:pt x="2589465" y="2424959"/>
                  </a:lnTo>
                  <a:lnTo>
                    <a:pt x="2547215" y="2452851"/>
                  </a:lnTo>
                  <a:lnTo>
                    <a:pt x="2504965" y="2480744"/>
                  </a:lnTo>
                  <a:lnTo>
                    <a:pt x="2462715" y="2508637"/>
                  </a:lnTo>
                  <a:lnTo>
                    <a:pt x="2420464" y="2536529"/>
                  </a:lnTo>
                  <a:lnTo>
                    <a:pt x="2378214" y="2564422"/>
                  </a:lnTo>
                  <a:lnTo>
                    <a:pt x="2335964" y="2592314"/>
                  </a:lnTo>
                  <a:lnTo>
                    <a:pt x="2293714" y="2620206"/>
                  </a:lnTo>
                  <a:lnTo>
                    <a:pt x="2251464" y="2648098"/>
                  </a:lnTo>
                  <a:lnTo>
                    <a:pt x="2209214" y="2675990"/>
                  </a:lnTo>
                  <a:lnTo>
                    <a:pt x="2166964" y="2703882"/>
                  </a:lnTo>
                  <a:lnTo>
                    <a:pt x="2124714" y="2731774"/>
                  </a:lnTo>
                  <a:lnTo>
                    <a:pt x="2082464" y="2759665"/>
                  </a:lnTo>
                  <a:lnTo>
                    <a:pt x="2040214" y="2787557"/>
                  </a:lnTo>
                  <a:lnTo>
                    <a:pt x="1997965" y="2815449"/>
                  </a:lnTo>
                  <a:lnTo>
                    <a:pt x="1955715" y="2843340"/>
                  </a:lnTo>
                  <a:lnTo>
                    <a:pt x="1913465" y="2871231"/>
                  </a:lnTo>
                  <a:lnTo>
                    <a:pt x="1871215" y="2899123"/>
                  </a:lnTo>
                  <a:lnTo>
                    <a:pt x="1828965" y="2927014"/>
                  </a:lnTo>
                  <a:lnTo>
                    <a:pt x="1786716" y="2954905"/>
                  </a:lnTo>
                  <a:lnTo>
                    <a:pt x="1744466" y="2982796"/>
                  </a:lnTo>
                  <a:lnTo>
                    <a:pt x="1702216" y="3010687"/>
                  </a:lnTo>
                  <a:lnTo>
                    <a:pt x="1659967" y="3038578"/>
                  </a:lnTo>
                  <a:lnTo>
                    <a:pt x="1617717" y="3066469"/>
                  </a:lnTo>
                  <a:lnTo>
                    <a:pt x="1575467" y="3094360"/>
                  </a:lnTo>
                  <a:lnTo>
                    <a:pt x="1533218" y="3122251"/>
                  </a:lnTo>
                  <a:lnTo>
                    <a:pt x="1490968" y="3150142"/>
                  </a:lnTo>
                  <a:lnTo>
                    <a:pt x="1448719" y="3178033"/>
                  </a:lnTo>
                  <a:lnTo>
                    <a:pt x="1406469" y="3205924"/>
                  </a:lnTo>
                  <a:lnTo>
                    <a:pt x="1364219" y="3233815"/>
                  </a:lnTo>
                  <a:lnTo>
                    <a:pt x="1321970" y="3261706"/>
                  </a:lnTo>
                  <a:lnTo>
                    <a:pt x="1279720" y="3289597"/>
                  </a:lnTo>
                  <a:lnTo>
                    <a:pt x="1237471" y="3317488"/>
                  </a:lnTo>
                  <a:lnTo>
                    <a:pt x="1195221" y="3345379"/>
                  </a:lnTo>
                  <a:lnTo>
                    <a:pt x="1152972" y="3373270"/>
                  </a:lnTo>
                  <a:lnTo>
                    <a:pt x="1110722" y="3401161"/>
                  </a:lnTo>
                  <a:lnTo>
                    <a:pt x="1068472" y="3429052"/>
                  </a:lnTo>
                  <a:lnTo>
                    <a:pt x="1026223" y="3456943"/>
                  </a:lnTo>
                  <a:lnTo>
                    <a:pt x="983973" y="3484834"/>
                  </a:lnTo>
                  <a:lnTo>
                    <a:pt x="941724" y="3512725"/>
                  </a:lnTo>
                  <a:lnTo>
                    <a:pt x="899474" y="3540617"/>
                  </a:lnTo>
                  <a:lnTo>
                    <a:pt x="857225" y="3568508"/>
                  </a:lnTo>
                  <a:lnTo>
                    <a:pt x="814975" y="3596399"/>
                  </a:lnTo>
                  <a:lnTo>
                    <a:pt x="772725" y="3624291"/>
                  </a:lnTo>
                  <a:lnTo>
                    <a:pt x="730476" y="3652183"/>
                  </a:lnTo>
                  <a:lnTo>
                    <a:pt x="688226" y="3680074"/>
                  </a:lnTo>
                  <a:lnTo>
                    <a:pt x="645977" y="3707966"/>
                  </a:lnTo>
                  <a:lnTo>
                    <a:pt x="603727" y="3735858"/>
                  </a:lnTo>
                  <a:lnTo>
                    <a:pt x="561477" y="3763750"/>
                  </a:lnTo>
                  <a:lnTo>
                    <a:pt x="519228" y="3791642"/>
                  </a:lnTo>
                  <a:lnTo>
                    <a:pt x="476978" y="3819534"/>
                  </a:lnTo>
                  <a:lnTo>
                    <a:pt x="434728" y="3847426"/>
                  </a:lnTo>
                  <a:lnTo>
                    <a:pt x="392478" y="3875319"/>
                  </a:lnTo>
                  <a:lnTo>
                    <a:pt x="350229" y="3903211"/>
                  </a:lnTo>
                  <a:lnTo>
                    <a:pt x="307979" y="3931104"/>
                  </a:lnTo>
                  <a:lnTo>
                    <a:pt x="265729" y="3958997"/>
                  </a:lnTo>
                  <a:lnTo>
                    <a:pt x="223479" y="3986889"/>
                  </a:lnTo>
                  <a:lnTo>
                    <a:pt x="181229" y="4014783"/>
                  </a:lnTo>
                  <a:lnTo>
                    <a:pt x="138979" y="4042676"/>
                  </a:lnTo>
                  <a:lnTo>
                    <a:pt x="96730" y="4070569"/>
                  </a:lnTo>
                  <a:lnTo>
                    <a:pt x="54480" y="4098463"/>
                  </a:lnTo>
                  <a:lnTo>
                    <a:pt x="12230" y="4126356"/>
                  </a:lnTo>
                  <a:lnTo>
                    <a:pt x="0" y="670687"/>
                  </a:lnTo>
                  <a:lnTo>
                    <a:pt x="1276845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2085975"/>
              <a:ext cx="2038350" cy="14192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3600"/>
            <a:ext cx="9144000" cy="2609850"/>
          </a:xfrm>
          <a:custGeom>
            <a:avLst/>
            <a:gdLst/>
            <a:ahLst/>
            <a:cxnLst/>
            <a:rect l="l" t="t" r="r" b="b"/>
            <a:pathLst>
              <a:path w="9144000" h="2609850">
                <a:moveTo>
                  <a:pt x="9144000" y="0"/>
                </a:moveTo>
                <a:lnTo>
                  <a:pt x="0" y="0"/>
                </a:lnTo>
                <a:lnTo>
                  <a:pt x="0" y="2609850"/>
                </a:lnTo>
                <a:lnTo>
                  <a:pt x="9144000" y="2609850"/>
                </a:lnTo>
                <a:lnTo>
                  <a:pt x="9144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4175" y="5953125"/>
            <a:ext cx="2371725" cy="714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802131"/>
            <a:ext cx="8491855" cy="6076315"/>
            <a:chOff x="0" y="802131"/>
            <a:chExt cx="8491855" cy="6076315"/>
          </a:xfrm>
        </p:grpSpPr>
        <p:sp>
          <p:nvSpPr>
            <p:cNvPr id="5" name="object 5"/>
            <p:cNvSpPr/>
            <p:nvPr/>
          </p:nvSpPr>
          <p:spPr>
            <a:xfrm>
              <a:off x="0" y="802131"/>
              <a:ext cx="4244340" cy="6055995"/>
            </a:xfrm>
            <a:custGeom>
              <a:avLst/>
              <a:gdLst/>
              <a:ahLst/>
              <a:cxnLst/>
              <a:rect l="l" t="t" r="r" b="b"/>
              <a:pathLst>
                <a:path w="4244340" h="6055995">
                  <a:moveTo>
                    <a:pt x="1085367" y="0"/>
                  </a:moveTo>
                  <a:lnTo>
                    <a:pt x="0" y="3075612"/>
                  </a:lnTo>
                  <a:lnTo>
                    <a:pt x="0" y="6055866"/>
                  </a:lnTo>
                  <a:lnTo>
                    <a:pt x="2500290" y="6055866"/>
                  </a:lnTo>
                  <a:lnTo>
                    <a:pt x="4243959" y="1114678"/>
                  </a:lnTo>
                  <a:lnTo>
                    <a:pt x="1085367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2704" y="1142872"/>
              <a:ext cx="3607435" cy="3651250"/>
            </a:xfrm>
            <a:custGeom>
              <a:avLst/>
              <a:gdLst/>
              <a:ahLst/>
              <a:cxnLst/>
              <a:rect l="l" t="t" r="r" b="b"/>
              <a:pathLst>
                <a:path w="3607435" h="3651250">
                  <a:moveTo>
                    <a:pt x="958634" y="0"/>
                  </a:moveTo>
                  <a:lnTo>
                    <a:pt x="3606863" y="934719"/>
                  </a:lnTo>
                  <a:lnTo>
                    <a:pt x="2648267" y="3650741"/>
                  </a:lnTo>
                  <a:lnTo>
                    <a:pt x="0" y="2716149"/>
                  </a:lnTo>
                  <a:lnTo>
                    <a:pt x="958634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2250" y="1943036"/>
              <a:ext cx="1871726" cy="49149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86075" y="2019299"/>
              <a:ext cx="1708150" cy="4839970"/>
            </a:xfrm>
            <a:custGeom>
              <a:avLst/>
              <a:gdLst/>
              <a:ahLst/>
              <a:cxnLst/>
              <a:rect l="l" t="t" r="r" b="b"/>
              <a:pathLst>
                <a:path w="1708150" h="4839970">
                  <a:moveTo>
                    <a:pt x="1708023" y="0"/>
                  </a:moveTo>
                  <a:lnTo>
                    <a:pt x="0" y="483996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7725" y="2914586"/>
              <a:ext cx="3833876" cy="9382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600" y="3409886"/>
              <a:ext cx="2805176" cy="9382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26965" y="3048317"/>
            <a:ext cx="3197225" cy="101346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537210" marR="5080" indent="-524510">
              <a:lnSpc>
                <a:spcPct val="101699"/>
              </a:lnSpc>
              <a:spcBef>
                <a:spcPts val="60"/>
              </a:spcBef>
            </a:pPr>
            <a:r>
              <a:rPr dirty="0" sz="3200" spc="-5" b="1" i="1">
                <a:latin typeface="Arial"/>
                <a:cs typeface="Arial"/>
              </a:rPr>
              <a:t>F</a:t>
            </a:r>
            <a:r>
              <a:rPr dirty="0" sz="3200" spc="15" b="1" i="1">
                <a:latin typeface="Arial"/>
                <a:cs typeface="Arial"/>
              </a:rPr>
              <a:t>UND</a:t>
            </a:r>
            <a:r>
              <a:rPr dirty="0" sz="3200" spc="5" b="1" i="1">
                <a:latin typeface="Arial"/>
                <a:cs typeface="Arial"/>
              </a:rPr>
              <a:t>A</a:t>
            </a:r>
            <a:r>
              <a:rPr dirty="0" sz="3200" spc="25" b="1" i="1">
                <a:latin typeface="Arial"/>
                <a:cs typeface="Arial"/>
              </a:rPr>
              <a:t>M</a:t>
            </a:r>
            <a:r>
              <a:rPr dirty="0" sz="3200" spc="35" b="1" i="1">
                <a:latin typeface="Arial"/>
                <a:cs typeface="Arial"/>
              </a:rPr>
              <a:t>E</a:t>
            </a:r>
            <a:r>
              <a:rPr dirty="0" sz="3200" spc="15" b="1" i="1">
                <a:latin typeface="Arial"/>
                <a:cs typeface="Arial"/>
              </a:rPr>
              <a:t>N</a:t>
            </a:r>
            <a:r>
              <a:rPr dirty="0" sz="3200" spc="-85" b="1" i="1">
                <a:latin typeface="Arial"/>
                <a:cs typeface="Arial"/>
              </a:rPr>
              <a:t>T</a:t>
            </a:r>
            <a:r>
              <a:rPr dirty="0" sz="3200" spc="-15" b="1" i="1">
                <a:latin typeface="Arial"/>
                <a:cs typeface="Arial"/>
              </a:rPr>
              <a:t>O</a:t>
            </a:r>
            <a:r>
              <a:rPr dirty="0" sz="3200" spc="10" b="1" i="1">
                <a:latin typeface="Arial"/>
                <a:cs typeface="Arial"/>
              </a:rPr>
              <a:t>S  </a:t>
            </a:r>
            <a:r>
              <a:rPr dirty="0" sz="3200" spc="-5" b="1" i="1">
                <a:latin typeface="Arial"/>
                <a:cs typeface="Arial"/>
              </a:rPr>
              <a:t>TEÓRICOS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3875" y="0"/>
            <a:ext cx="8639175" cy="4234180"/>
            <a:chOff x="523875" y="0"/>
            <a:chExt cx="8639175" cy="42341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3875" y="1933448"/>
              <a:ext cx="3500501" cy="228130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125" y="1942973"/>
              <a:ext cx="3109976" cy="187172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54563" y="2300525"/>
              <a:ext cx="2296795" cy="1042669"/>
            </a:xfrm>
            <a:custGeom>
              <a:avLst/>
              <a:gdLst/>
              <a:ahLst/>
              <a:cxnLst/>
              <a:rect l="l" t="t" r="r" b="b"/>
              <a:pathLst>
                <a:path w="2296795" h="1042670">
                  <a:moveTo>
                    <a:pt x="495340" y="303228"/>
                  </a:moveTo>
                  <a:lnTo>
                    <a:pt x="327577" y="303228"/>
                  </a:lnTo>
                  <a:lnTo>
                    <a:pt x="437940" y="342725"/>
                  </a:lnTo>
                  <a:lnTo>
                    <a:pt x="439718" y="413972"/>
                  </a:lnTo>
                  <a:lnTo>
                    <a:pt x="500297" y="435689"/>
                  </a:lnTo>
                  <a:lnTo>
                    <a:pt x="495340" y="303228"/>
                  </a:lnTo>
                  <a:close/>
                </a:path>
                <a:path w="2296795" h="1042670">
                  <a:moveTo>
                    <a:pt x="429558" y="99012"/>
                  </a:moveTo>
                  <a:lnTo>
                    <a:pt x="223310" y="336629"/>
                  </a:lnTo>
                  <a:lnTo>
                    <a:pt x="282365" y="357838"/>
                  </a:lnTo>
                  <a:lnTo>
                    <a:pt x="327577" y="303228"/>
                  </a:lnTo>
                  <a:lnTo>
                    <a:pt x="495340" y="303228"/>
                  </a:lnTo>
                  <a:lnTo>
                    <a:pt x="494836" y="289766"/>
                  </a:lnTo>
                  <a:lnTo>
                    <a:pt x="436670" y="289766"/>
                  </a:lnTo>
                  <a:lnTo>
                    <a:pt x="361359" y="262842"/>
                  </a:lnTo>
                  <a:lnTo>
                    <a:pt x="435273" y="173688"/>
                  </a:lnTo>
                  <a:lnTo>
                    <a:pt x="490492" y="173688"/>
                  </a:lnTo>
                  <a:lnTo>
                    <a:pt x="488486" y="120094"/>
                  </a:lnTo>
                  <a:lnTo>
                    <a:pt x="429558" y="99012"/>
                  </a:lnTo>
                  <a:close/>
                </a:path>
                <a:path w="2296795" h="1042670">
                  <a:moveTo>
                    <a:pt x="137250" y="0"/>
                  </a:moveTo>
                  <a:lnTo>
                    <a:pt x="85832" y="13922"/>
                  </a:lnTo>
                  <a:lnTo>
                    <a:pt x="42752" y="50180"/>
                  </a:lnTo>
                  <a:lnTo>
                    <a:pt x="11969" y="108156"/>
                  </a:lnTo>
                  <a:lnTo>
                    <a:pt x="0" y="169592"/>
                  </a:lnTo>
                  <a:lnTo>
                    <a:pt x="2500" y="197524"/>
                  </a:lnTo>
                  <a:lnTo>
                    <a:pt x="23708" y="246818"/>
                  </a:lnTo>
                  <a:lnTo>
                    <a:pt x="62189" y="281731"/>
                  </a:lnTo>
                  <a:lnTo>
                    <a:pt x="109364" y="299714"/>
                  </a:lnTo>
                  <a:lnTo>
                    <a:pt x="130143" y="302514"/>
                  </a:lnTo>
                  <a:lnTo>
                    <a:pt x="149960" y="301861"/>
                  </a:lnTo>
                  <a:lnTo>
                    <a:pt x="186678" y="290145"/>
                  </a:lnTo>
                  <a:lnTo>
                    <a:pt x="219328" y="263995"/>
                  </a:lnTo>
                  <a:lnTo>
                    <a:pt x="230893" y="249475"/>
                  </a:lnTo>
                  <a:lnTo>
                    <a:pt x="126018" y="249475"/>
                  </a:lnTo>
                  <a:lnTo>
                    <a:pt x="115124" y="248546"/>
                  </a:lnTo>
                  <a:lnTo>
                    <a:pt x="78766" y="230330"/>
                  </a:lnTo>
                  <a:lnTo>
                    <a:pt x="59471" y="189993"/>
                  </a:lnTo>
                  <a:lnTo>
                    <a:pt x="59577" y="171100"/>
                  </a:lnTo>
                  <a:lnTo>
                    <a:pt x="70885" y="124539"/>
                  </a:lnTo>
                  <a:lnTo>
                    <a:pt x="90865" y="83756"/>
                  </a:lnTo>
                  <a:lnTo>
                    <a:pt x="129240" y="54100"/>
                  </a:lnTo>
                  <a:lnTo>
                    <a:pt x="143432" y="51403"/>
                  </a:lnTo>
                  <a:lnTo>
                    <a:pt x="253675" y="51403"/>
                  </a:lnTo>
                  <a:lnTo>
                    <a:pt x="252377" y="49389"/>
                  </a:lnTo>
                  <a:lnTo>
                    <a:pt x="236324" y="33115"/>
                  </a:lnTo>
                  <a:lnTo>
                    <a:pt x="216552" y="19722"/>
                  </a:lnTo>
                  <a:lnTo>
                    <a:pt x="193059" y="9223"/>
                  </a:lnTo>
                  <a:lnTo>
                    <a:pt x="164605" y="1724"/>
                  </a:lnTo>
                  <a:lnTo>
                    <a:pt x="137250" y="0"/>
                  </a:lnTo>
                  <a:close/>
                </a:path>
                <a:path w="2296795" h="1042670">
                  <a:moveTo>
                    <a:pt x="490492" y="173688"/>
                  </a:moveTo>
                  <a:lnTo>
                    <a:pt x="435273" y="173688"/>
                  </a:lnTo>
                  <a:lnTo>
                    <a:pt x="436670" y="289766"/>
                  </a:lnTo>
                  <a:lnTo>
                    <a:pt x="494836" y="289766"/>
                  </a:lnTo>
                  <a:lnTo>
                    <a:pt x="490492" y="173688"/>
                  </a:lnTo>
                  <a:close/>
                </a:path>
                <a:path w="2296795" h="1042670">
                  <a:moveTo>
                    <a:pt x="186226" y="208994"/>
                  </a:moveTo>
                  <a:lnTo>
                    <a:pt x="157687" y="239783"/>
                  </a:lnTo>
                  <a:lnTo>
                    <a:pt x="126018" y="249475"/>
                  </a:lnTo>
                  <a:lnTo>
                    <a:pt x="230893" y="249475"/>
                  </a:lnTo>
                  <a:lnTo>
                    <a:pt x="234105" y="245443"/>
                  </a:lnTo>
                  <a:lnTo>
                    <a:pt x="186226" y="208994"/>
                  </a:lnTo>
                  <a:close/>
                </a:path>
                <a:path w="2296795" h="1042670">
                  <a:moveTo>
                    <a:pt x="253675" y="51403"/>
                  </a:moveTo>
                  <a:lnTo>
                    <a:pt x="143432" y="51403"/>
                  </a:lnTo>
                  <a:lnTo>
                    <a:pt x="158087" y="51968"/>
                  </a:lnTo>
                  <a:lnTo>
                    <a:pt x="173208" y="55832"/>
                  </a:lnTo>
                  <a:lnTo>
                    <a:pt x="206521" y="81740"/>
                  </a:lnTo>
                  <a:lnTo>
                    <a:pt x="215366" y="111726"/>
                  </a:lnTo>
                  <a:lnTo>
                    <a:pt x="214839" y="123015"/>
                  </a:lnTo>
                  <a:lnTo>
                    <a:pt x="274745" y="129492"/>
                  </a:lnTo>
                  <a:lnTo>
                    <a:pt x="274900" y="120094"/>
                  </a:lnTo>
                  <a:lnTo>
                    <a:pt x="275011" y="111726"/>
                  </a:lnTo>
                  <a:lnTo>
                    <a:pt x="273443" y="95964"/>
                  </a:lnTo>
                  <a:lnTo>
                    <a:pt x="269994" y="81486"/>
                  </a:lnTo>
                  <a:lnTo>
                    <a:pt x="264712" y="68532"/>
                  </a:lnTo>
                  <a:lnTo>
                    <a:pt x="253675" y="51403"/>
                  </a:lnTo>
                  <a:close/>
                </a:path>
                <a:path w="2296795" h="1042670">
                  <a:moveTo>
                    <a:pt x="1516678" y="490172"/>
                  </a:moveTo>
                  <a:lnTo>
                    <a:pt x="1418888" y="763984"/>
                  </a:lnTo>
                  <a:lnTo>
                    <a:pt x="1613198" y="833453"/>
                  </a:lnTo>
                  <a:lnTo>
                    <a:pt x="1629835" y="786971"/>
                  </a:lnTo>
                  <a:lnTo>
                    <a:pt x="1491278" y="737441"/>
                  </a:lnTo>
                  <a:lnTo>
                    <a:pt x="1572431" y="510111"/>
                  </a:lnTo>
                  <a:lnTo>
                    <a:pt x="1516678" y="490172"/>
                  </a:lnTo>
                  <a:close/>
                </a:path>
                <a:path w="2296795" h="1042670">
                  <a:moveTo>
                    <a:pt x="1237659" y="387810"/>
                  </a:moveTo>
                  <a:lnTo>
                    <a:pt x="1184954" y="535130"/>
                  </a:lnTo>
                  <a:lnTo>
                    <a:pt x="1171794" y="576278"/>
                  </a:lnTo>
                  <a:lnTo>
                    <a:pt x="1164969" y="615902"/>
                  </a:lnTo>
                  <a:lnTo>
                    <a:pt x="1165602" y="624855"/>
                  </a:lnTo>
                  <a:lnTo>
                    <a:pt x="1179350" y="661558"/>
                  </a:lnTo>
                  <a:lnTo>
                    <a:pt x="1216656" y="694451"/>
                  </a:lnTo>
                  <a:lnTo>
                    <a:pt x="1266403" y="714216"/>
                  </a:lnTo>
                  <a:lnTo>
                    <a:pt x="1306747" y="719788"/>
                  </a:lnTo>
                  <a:lnTo>
                    <a:pt x="1318006" y="718689"/>
                  </a:lnTo>
                  <a:lnTo>
                    <a:pt x="1355501" y="703435"/>
                  </a:lnTo>
                  <a:lnTo>
                    <a:pt x="1382627" y="668805"/>
                  </a:lnTo>
                  <a:lnTo>
                    <a:pt x="1383952" y="665940"/>
                  </a:lnTo>
                  <a:lnTo>
                    <a:pt x="1287602" y="665940"/>
                  </a:lnTo>
                  <a:lnTo>
                    <a:pt x="1277291" y="664321"/>
                  </a:lnTo>
                  <a:lnTo>
                    <a:pt x="1238548" y="644610"/>
                  </a:lnTo>
                  <a:lnTo>
                    <a:pt x="1224993" y="613150"/>
                  </a:lnTo>
                  <a:lnTo>
                    <a:pt x="1225467" y="604218"/>
                  </a:lnTo>
                  <a:lnTo>
                    <a:pt x="1239945" y="557355"/>
                  </a:lnTo>
                  <a:lnTo>
                    <a:pt x="1293285" y="407749"/>
                  </a:lnTo>
                  <a:lnTo>
                    <a:pt x="1237659" y="387810"/>
                  </a:lnTo>
                  <a:close/>
                </a:path>
                <a:path w="2296795" h="1042670">
                  <a:moveTo>
                    <a:pt x="1401997" y="446611"/>
                  </a:moveTo>
                  <a:lnTo>
                    <a:pt x="1347387" y="599392"/>
                  </a:lnTo>
                  <a:lnTo>
                    <a:pt x="1332206" y="637557"/>
                  </a:lnTo>
                  <a:lnTo>
                    <a:pt x="1296912" y="665845"/>
                  </a:lnTo>
                  <a:lnTo>
                    <a:pt x="1287602" y="665940"/>
                  </a:lnTo>
                  <a:lnTo>
                    <a:pt x="1383952" y="665940"/>
                  </a:lnTo>
                  <a:lnTo>
                    <a:pt x="1389662" y="653589"/>
                  </a:lnTo>
                  <a:lnTo>
                    <a:pt x="1397435" y="634515"/>
                  </a:lnTo>
                  <a:lnTo>
                    <a:pt x="1405934" y="611584"/>
                  </a:lnTo>
                  <a:lnTo>
                    <a:pt x="1457750" y="466550"/>
                  </a:lnTo>
                  <a:lnTo>
                    <a:pt x="1401997" y="446611"/>
                  </a:lnTo>
                  <a:close/>
                </a:path>
                <a:path w="2296795" h="1042670">
                  <a:moveTo>
                    <a:pt x="976039" y="294338"/>
                  </a:moveTo>
                  <a:lnTo>
                    <a:pt x="959402" y="341074"/>
                  </a:lnTo>
                  <a:lnTo>
                    <a:pt x="1041317" y="370411"/>
                  </a:lnTo>
                  <a:lnTo>
                    <a:pt x="959275" y="599773"/>
                  </a:lnTo>
                  <a:lnTo>
                    <a:pt x="1015028" y="619712"/>
                  </a:lnTo>
                  <a:lnTo>
                    <a:pt x="1096943" y="390223"/>
                  </a:lnTo>
                  <a:lnTo>
                    <a:pt x="1189174" y="390223"/>
                  </a:lnTo>
                  <a:lnTo>
                    <a:pt x="1195368" y="372824"/>
                  </a:lnTo>
                  <a:lnTo>
                    <a:pt x="976039" y="294338"/>
                  </a:lnTo>
                  <a:close/>
                </a:path>
                <a:path w="2296795" h="1042670">
                  <a:moveTo>
                    <a:pt x="886504" y="262334"/>
                  </a:moveTo>
                  <a:lnTo>
                    <a:pt x="787825" y="538432"/>
                  </a:lnTo>
                  <a:lnTo>
                    <a:pt x="843578" y="558371"/>
                  </a:lnTo>
                  <a:lnTo>
                    <a:pt x="942257" y="282273"/>
                  </a:lnTo>
                  <a:lnTo>
                    <a:pt x="886504" y="262334"/>
                  </a:lnTo>
                  <a:close/>
                </a:path>
                <a:path w="2296795" h="1042670">
                  <a:moveTo>
                    <a:pt x="628059" y="170005"/>
                  </a:moveTo>
                  <a:lnTo>
                    <a:pt x="529380" y="446103"/>
                  </a:lnTo>
                  <a:lnTo>
                    <a:pt x="585133" y="466042"/>
                  </a:lnTo>
                  <a:lnTo>
                    <a:pt x="622344" y="361902"/>
                  </a:lnTo>
                  <a:lnTo>
                    <a:pt x="792242" y="361902"/>
                  </a:lnTo>
                  <a:lnTo>
                    <a:pt x="798525" y="353091"/>
                  </a:lnTo>
                  <a:lnTo>
                    <a:pt x="804260" y="342509"/>
                  </a:lnTo>
                  <a:lnTo>
                    <a:pt x="806406" y="337264"/>
                  </a:lnTo>
                  <a:lnTo>
                    <a:pt x="715181" y="337264"/>
                  </a:lnTo>
                  <a:lnTo>
                    <a:pt x="707611" y="336692"/>
                  </a:lnTo>
                  <a:lnTo>
                    <a:pt x="697480" y="334597"/>
                  </a:lnTo>
                  <a:lnTo>
                    <a:pt x="684802" y="330977"/>
                  </a:lnTo>
                  <a:lnTo>
                    <a:pt x="669588" y="325834"/>
                  </a:lnTo>
                  <a:lnTo>
                    <a:pt x="639108" y="314912"/>
                  </a:lnTo>
                  <a:lnTo>
                    <a:pt x="667175" y="236680"/>
                  </a:lnTo>
                  <a:lnTo>
                    <a:pt x="790818" y="236680"/>
                  </a:lnTo>
                  <a:lnTo>
                    <a:pt x="782364" y="229822"/>
                  </a:lnTo>
                  <a:lnTo>
                    <a:pt x="773027" y="224440"/>
                  </a:lnTo>
                  <a:lnTo>
                    <a:pt x="759107" y="218011"/>
                  </a:lnTo>
                  <a:lnTo>
                    <a:pt x="740591" y="210534"/>
                  </a:lnTo>
                  <a:lnTo>
                    <a:pt x="717467" y="202009"/>
                  </a:lnTo>
                  <a:lnTo>
                    <a:pt x="628059" y="170005"/>
                  </a:lnTo>
                  <a:close/>
                </a:path>
                <a:path w="2296795" h="1042670">
                  <a:moveTo>
                    <a:pt x="1189174" y="390223"/>
                  </a:moveTo>
                  <a:lnTo>
                    <a:pt x="1096943" y="390223"/>
                  </a:lnTo>
                  <a:lnTo>
                    <a:pt x="1178731" y="419560"/>
                  </a:lnTo>
                  <a:lnTo>
                    <a:pt x="1189174" y="390223"/>
                  </a:lnTo>
                  <a:close/>
                </a:path>
                <a:path w="2296795" h="1042670">
                  <a:moveTo>
                    <a:pt x="792242" y="361902"/>
                  </a:moveTo>
                  <a:lnTo>
                    <a:pt x="622344" y="361902"/>
                  </a:lnTo>
                  <a:lnTo>
                    <a:pt x="658666" y="374856"/>
                  </a:lnTo>
                  <a:lnTo>
                    <a:pt x="706208" y="389358"/>
                  </a:lnTo>
                  <a:lnTo>
                    <a:pt x="726000" y="392166"/>
                  </a:lnTo>
                  <a:lnTo>
                    <a:pt x="734263" y="391890"/>
                  </a:lnTo>
                  <a:lnTo>
                    <a:pt x="776792" y="376431"/>
                  </a:lnTo>
                  <a:lnTo>
                    <a:pt x="792242" y="361902"/>
                  </a:lnTo>
                  <a:close/>
                </a:path>
                <a:path w="2296795" h="1042670">
                  <a:moveTo>
                    <a:pt x="790818" y="236680"/>
                  </a:moveTo>
                  <a:lnTo>
                    <a:pt x="667175" y="236680"/>
                  </a:lnTo>
                  <a:lnTo>
                    <a:pt x="694099" y="246205"/>
                  </a:lnTo>
                  <a:lnTo>
                    <a:pt x="707841" y="251281"/>
                  </a:lnTo>
                  <a:lnTo>
                    <a:pt x="744343" y="271192"/>
                  </a:lnTo>
                  <a:lnTo>
                    <a:pt x="754170" y="296227"/>
                  </a:lnTo>
                  <a:lnTo>
                    <a:pt x="753503" y="303337"/>
                  </a:lnTo>
                  <a:lnTo>
                    <a:pt x="731056" y="334597"/>
                  </a:lnTo>
                  <a:lnTo>
                    <a:pt x="715181" y="337264"/>
                  </a:lnTo>
                  <a:lnTo>
                    <a:pt x="806406" y="337264"/>
                  </a:lnTo>
                  <a:lnTo>
                    <a:pt x="809161" y="330533"/>
                  </a:lnTo>
                  <a:lnTo>
                    <a:pt x="813802" y="314459"/>
                  </a:lnTo>
                  <a:lnTo>
                    <a:pt x="815908" y="299196"/>
                  </a:lnTo>
                  <a:lnTo>
                    <a:pt x="815465" y="284741"/>
                  </a:lnTo>
                  <a:lnTo>
                    <a:pt x="812463" y="271097"/>
                  </a:lnTo>
                  <a:lnTo>
                    <a:pt x="807367" y="258522"/>
                  </a:lnTo>
                  <a:lnTo>
                    <a:pt x="800652" y="247459"/>
                  </a:lnTo>
                  <a:lnTo>
                    <a:pt x="792318" y="237896"/>
                  </a:lnTo>
                  <a:lnTo>
                    <a:pt x="790818" y="236680"/>
                  </a:lnTo>
                  <a:close/>
                </a:path>
                <a:path w="2296795" h="1042670">
                  <a:moveTo>
                    <a:pt x="931843" y="197183"/>
                  </a:moveTo>
                  <a:lnTo>
                    <a:pt x="885742" y="244300"/>
                  </a:lnTo>
                  <a:lnTo>
                    <a:pt x="919270" y="256238"/>
                  </a:lnTo>
                  <a:lnTo>
                    <a:pt x="991152" y="218392"/>
                  </a:lnTo>
                  <a:lnTo>
                    <a:pt x="931843" y="197183"/>
                  </a:lnTo>
                  <a:close/>
                </a:path>
                <a:path w="2296795" h="1042670">
                  <a:moveTo>
                    <a:pt x="1824786" y="599392"/>
                  </a:moveTo>
                  <a:lnTo>
                    <a:pt x="1809667" y="599392"/>
                  </a:lnTo>
                  <a:lnTo>
                    <a:pt x="1798523" y="600581"/>
                  </a:lnTo>
                  <a:lnTo>
                    <a:pt x="1754297" y="617388"/>
                  </a:lnTo>
                  <a:lnTo>
                    <a:pt x="1714969" y="653303"/>
                  </a:lnTo>
                  <a:lnTo>
                    <a:pt x="1696013" y="686472"/>
                  </a:lnTo>
                  <a:lnTo>
                    <a:pt x="1679115" y="738455"/>
                  </a:lnTo>
                  <a:lnTo>
                    <a:pt x="1676063" y="768540"/>
                  </a:lnTo>
                  <a:lnTo>
                    <a:pt x="1678821" y="796696"/>
                  </a:lnTo>
                  <a:lnTo>
                    <a:pt x="1701223" y="846387"/>
                  </a:lnTo>
                  <a:lnTo>
                    <a:pt x="1743462" y="882669"/>
                  </a:lnTo>
                  <a:lnTo>
                    <a:pt x="1801537" y="903456"/>
                  </a:lnTo>
                  <a:lnTo>
                    <a:pt x="1829908" y="905637"/>
                  </a:lnTo>
                  <a:lnTo>
                    <a:pt x="1856921" y="901983"/>
                  </a:lnTo>
                  <a:lnTo>
                    <a:pt x="1882565" y="892508"/>
                  </a:lnTo>
                  <a:lnTo>
                    <a:pt x="1905826" y="877484"/>
                  </a:lnTo>
                  <a:lnTo>
                    <a:pt x="1925872" y="857186"/>
                  </a:lnTo>
                  <a:lnTo>
                    <a:pt x="1928868" y="852630"/>
                  </a:lnTo>
                  <a:lnTo>
                    <a:pt x="1821192" y="852630"/>
                  </a:lnTo>
                  <a:lnTo>
                    <a:pt x="1805166" y="851967"/>
                  </a:lnTo>
                  <a:lnTo>
                    <a:pt x="1760439" y="830834"/>
                  </a:lnTo>
                  <a:lnTo>
                    <a:pt x="1737717" y="787005"/>
                  </a:lnTo>
                  <a:lnTo>
                    <a:pt x="1736783" y="768540"/>
                  </a:lnTo>
                  <a:lnTo>
                    <a:pt x="1736784" y="768139"/>
                  </a:lnTo>
                  <a:lnTo>
                    <a:pt x="1746040" y="725122"/>
                  </a:lnTo>
                  <a:lnTo>
                    <a:pt x="1766249" y="685339"/>
                  </a:lnTo>
                  <a:lnTo>
                    <a:pt x="1807722" y="655058"/>
                  </a:lnTo>
                  <a:lnTo>
                    <a:pt x="1823415" y="652319"/>
                  </a:lnTo>
                  <a:lnTo>
                    <a:pt x="1937266" y="652319"/>
                  </a:lnTo>
                  <a:lnTo>
                    <a:pt x="1924681" y="638825"/>
                  </a:lnTo>
                  <a:lnTo>
                    <a:pt x="1901288" y="622442"/>
                  </a:lnTo>
                  <a:lnTo>
                    <a:pt x="1873167" y="609679"/>
                  </a:lnTo>
                  <a:lnTo>
                    <a:pt x="1856548" y="604535"/>
                  </a:lnTo>
                  <a:lnTo>
                    <a:pt x="1840417" y="601106"/>
                  </a:lnTo>
                  <a:lnTo>
                    <a:pt x="1824786" y="599392"/>
                  </a:lnTo>
                  <a:close/>
                </a:path>
                <a:path w="2296795" h="1042670">
                  <a:moveTo>
                    <a:pt x="1937266" y="652319"/>
                  </a:moveTo>
                  <a:lnTo>
                    <a:pt x="1823415" y="652319"/>
                  </a:lnTo>
                  <a:lnTo>
                    <a:pt x="1839726" y="653153"/>
                  </a:lnTo>
                  <a:lnTo>
                    <a:pt x="1856657" y="657558"/>
                  </a:lnTo>
                  <a:lnTo>
                    <a:pt x="1896001" y="686472"/>
                  </a:lnTo>
                  <a:lnTo>
                    <a:pt x="1908695" y="735663"/>
                  </a:lnTo>
                  <a:lnTo>
                    <a:pt x="1905719" y="756281"/>
                  </a:lnTo>
                  <a:lnTo>
                    <a:pt x="1889695" y="800996"/>
                  </a:lnTo>
                  <a:lnTo>
                    <a:pt x="1866124" y="833191"/>
                  </a:lnTo>
                  <a:lnTo>
                    <a:pt x="1821192" y="852630"/>
                  </a:lnTo>
                  <a:lnTo>
                    <a:pt x="1928868" y="852630"/>
                  </a:lnTo>
                  <a:lnTo>
                    <a:pt x="1942680" y="831625"/>
                  </a:lnTo>
                  <a:lnTo>
                    <a:pt x="1956225" y="800814"/>
                  </a:lnTo>
                  <a:lnTo>
                    <a:pt x="1965349" y="768139"/>
                  </a:lnTo>
                  <a:lnTo>
                    <a:pt x="1968544" y="737536"/>
                  </a:lnTo>
                  <a:lnTo>
                    <a:pt x="1965833" y="708981"/>
                  </a:lnTo>
                  <a:lnTo>
                    <a:pt x="1957241" y="682450"/>
                  </a:lnTo>
                  <a:lnTo>
                    <a:pt x="1943336" y="658828"/>
                  </a:lnTo>
                  <a:lnTo>
                    <a:pt x="1937266" y="652319"/>
                  </a:lnTo>
                  <a:close/>
                </a:path>
                <a:path w="2296795" h="1042670">
                  <a:moveTo>
                    <a:pt x="2240832" y="746458"/>
                  </a:moveTo>
                  <a:lnTo>
                    <a:pt x="2142153" y="1022556"/>
                  </a:lnTo>
                  <a:lnTo>
                    <a:pt x="2197906" y="1042495"/>
                  </a:lnTo>
                  <a:lnTo>
                    <a:pt x="2296585" y="766397"/>
                  </a:lnTo>
                  <a:lnTo>
                    <a:pt x="2240832" y="746458"/>
                  </a:lnTo>
                  <a:close/>
                </a:path>
                <a:path w="2296795" h="1042670">
                  <a:moveTo>
                    <a:pt x="2133263" y="707977"/>
                  </a:moveTo>
                  <a:lnTo>
                    <a:pt x="2034584" y="984075"/>
                  </a:lnTo>
                  <a:lnTo>
                    <a:pt x="2090210" y="1004014"/>
                  </a:lnTo>
                  <a:lnTo>
                    <a:pt x="2189016" y="727916"/>
                  </a:lnTo>
                  <a:lnTo>
                    <a:pt x="2133263" y="7079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91784" y="0"/>
              <a:ext cx="3252470" cy="3058160"/>
            </a:xfrm>
            <a:custGeom>
              <a:avLst/>
              <a:gdLst/>
              <a:ahLst/>
              <a:cxnLst/>
              <a:rect l="l" t="t" r="r" b="b"/>
              <a:pathLst>
                <a:path w="3252470" h="3058160">
                  <a:moveTo>
                    <a:pt x="3252216" y="0"/>
                  </a:moveTo>
                  <a:lnTo>
                    <a:pt x="685789" y="0"/>
                  </a:lnTo>
                  <a:lnTo>
                    <a:pt x="0" y="1943227"/>
                  </a:lnTo>
                  <a:lnTo>
                    <a:pt x="3158616" y="3057905"/>
                  </a:lnTo>
                  <a:lnTo>
                    <a:pt x="3252216" y="2792687"/>
                  </a:lnTo>
                  <a:lnTo>
                    <a:pt x="3252216" y="0"/>
                  </a:lnTo>
                  <a:close/>
                </a:path>
              </a:pathLst>
            </a:custGeom>
            <a:solidFill>
              <a:srgbClr val="BACDAA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293484" y="0"/>
              <a:ext cx="2850515" cy="2627630"/>
            </a:xfrm>
            <a:custGeom>
              <a:avLst/>
              <a:gdLst/>
              <a:ahLst/>
              <a:cxnLst/>
              <a:rect l="l" t="t" r="r" b="b"/>
              <a:pathLst>
                <a:path w="2850515" h="2627630">
                  <a:moveTo>
                    <a:pt x="2850515" y="2054648"/>
                  </a:moveTo>
                  <a:lnTo>
                    <a:pt x="2648331" y="2627503"/>
                  </a:lnTo>
                  <a:lnTo>
                    <a:pt x="0" y="1692910"/>
                  </a:lnTo>
                  <a:lnTo>
                    <a:pt x="59754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91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517" y="118744"/>
            <a:ext cx="5415280" cy="4038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-5"/>
              <a:t>HISTORIA</a:t>
            </a:r>
            <a:r>
              <a:rPr dirty="0" spc="140"/>
              <a:t> </a:t>
            </a:r>
            <a:r>
              <a:rPr dirty="0" spc="-15"/>
              <a:t>DE</a:t>
            </a:r>
            <a:r>
              <a:rPr dirty="0" spc="55"/>
              <a:t> </a:t>
            </a:r>
            <a:r>
              <a:rPr dirty="0" spc="10"/>
              <a:t>TSUNAMIS</a:t>
            </a:r>
            <a:r>
              <a:rPr dirty="0" spc="130"/>
              <a:t> </a:t>
            </a:r>
            <a:r>
              <a:rPr dirty="0" spc="20"/>
              <a:t>Y</a:t>
            </a:r>
            <a:r>
              <a:rPr dirty="0" spc="-10"/>
              <a:t> </a:t>
            </a:r>
            <a:r>
              <a:rPr dirty="0" spc="25"/>
              <a:t>SISMOS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65425" y="1190371"/>
          <a:ext cx="6283325" cy="4163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90"/>
                <a:gridCol w="664210"/>
                <a:gridCol w="499109"/>
                <a:gridCol w="450215"/>
                <a:gridCol w="871219"/>
                <a:gridCol w="689609"/>
                <a:gridCol w="788035"/>
                <a:gridCol w="770889"/>
                <a:gridCol w="1111250"/>
              </a:tblGrid>
              <a:tr h="230886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z="1500" spc="-55">
                          <a:latin typeface="Arial MT"/>
                          <a:cs typeface="Arial MT"/>
                        </a:rPr>
                        <a:t>N°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marL="15875">
                        <a:lnSpc>
                          <a:spcPts val="1720"/>
                        </a:lnSpc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Terremoto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1720"/>
                        </a:lnSpc>
                      </a:pPr>
                      <a:r>
                        <a:rPr dirty="0" sz="1500" spc="-60">
                          <a:latin typeface="Arial MT"/>
                          <a:cs typeface="Arial MT"/>
                        </a:rPr>
                        <a:t>Tsunami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075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8135">
                        <a:lnSpc>
                          <a:spcPts val="1714"/>
                        </a:lnSpc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Fecha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99109">
                        <a:lnSpc>
                          <a:spcPts val="1714"/>
                        </a:lnSpc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Hipocentro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714"/>
                        </a:lnSpc>
                      </a:pPr>
                      <a:r>
                        <a:rPr dirty="0" sz="1500" spc="-50">
                          <a:latin typeface="Arial MT"/>
                          <a:cs typeface="Arial MT"/>
                        </a:rPr>
                        <a:t>Run-up</a:t>
                      </a:r>
                      <a:r>
                        <a:rPr dirty="0" sz="1500" spc="21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10">
                          <a:latin typeface="Arial MT"/>
                          <a:cs typeface="Arial MT"/>
                        </a:rPr>
                        <a:t>Registrados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57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 spc="-15">
                          <a:latin typeface="Arial MT"/>
                          <a:cs typeface="Arial MT"/>
                        </a:rPr>
                        <a:t>Año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Mes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 spc="25">
                          <a:latin typeface="Arial MT"/>
                          <a:cs typeface="Arial MT"/>
                        </a:rPr>
                        <a:t>Mw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 spc="-30">
                          <a:latin typeface="Arial MT"/>
                          <a:cs typeface="Arial MT"/>
                        </a:rPr>
                        <a:t>Lugar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 spc="-15">
                          <a:latin typeface="Arial MT"/>
                          <a:cs typeface="Arial MT"/>
                        </a:rPr>
                        <a:t>Latitud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 spc="-30">
                          <a:latin typeface="Arial MT"/>
                          <a:cs typeface="Arial MT"/>
                        </a:rPr>
                        <a:t>Longitud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5720">
                        <a:lnSpc>
                          <a:spcPts val="1764"/>
                        </a:lnSpc>
                        <a:spcBef>
                          <a:spcPts val="20"/>
                        </a:spcBef>
                      </a:pPr>
                      <a:r>
                        <a:rPr dirty="0" sz="1500" spc="-5">
                          <a:latin typeface="Arial MT"/>
                          <a:cs typeface="Arial MT"/>
                        </a:rPr>
                        <a:t>Origen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algn="ctr" marL="21590">
                        <a:lnSpc>
                          <a:spcPts val="1714"/>
                        </a:lnSpc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[m]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2384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dirty="0" sz="1500" spc="-55">
                          <a:latin typeface="Arial MT"/>
                          <a:cs typeface="Arial MT"/>
                        </a:rPr>
                        <a:t>N°</a:t>
                      </a:r>
                      <a:r>
                        <a:rPr dirty="0" sz="1500" spc="65">
                          <a:latin typeface="Arial MT"/>
                          <a:cs typeface="Arial MT"/>
                        </a:rPr>
                        <a:t> </a:t>
                      </a:r>
                      <a:r>
                        <a:rPr dirty="0" sz="1500" spc="-10">
                          <a:latin typeface="Arial MT"/>
                          <a:cs typeface="Arial MT"/>
                        </a:rPr>
                        <a:t>Víctimas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7314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1808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-85">
                          <a:latin typeface="Arial MT"/>
                          <a:cs typeface="Arial MT"/>
                        </a:rPr>
                        <a:t>11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-30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10">
                          <a:latin typeface="Arial MT"/>
                          <a:cs typeface="Arial MT"/>
                        </a:rPr>
                        <a:t>-0.2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-78.3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098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1827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-85">
                          <a:latin typeface="Arial MT"/>
                          <a:cs typeface="Arial MT"/>
                        </a:rPr>
                        <a:t>11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7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10">
                          <a:latin typeface="Arial MT"/>
                          <a:cs typeface="Arial MT"/>
                        </a:rPr>
                        <a:t>-1.8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-76.4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12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3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1868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7.7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0.4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-78.1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176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4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1906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8.8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-81.5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5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1500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5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1906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6.3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1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-81.5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239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6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1933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10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6.9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10">
                          <a:latin typeface="Arial MT"/>
                          <a:cs typeface="Arial MT"/>
                        </a:rPr>
                        <a:t>-2.2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-81.0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0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616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7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 spc="-10">
                          <a:latin typeface="Arial MT"/>
                          <a:cs typeface="Arial MT"/>
                        </a:rPr>
                        <a:t>1998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8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794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7.2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 spc="-20">
                          <a:latin typeface="Arial MT"/>
                          <a:cs typeface="Arial MT"/>
                        </a:rPr>
                        <a:t>Ecuador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27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 spc="10">
                          <a:latin typeface="Arial MT"/>
                          <a:cs typeface="Arial MT"/>
                        </a:rPr>
                        <a:t>-0.6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 spc="5">
                          <a:latin typeface="Arial MT"/>
                          <a:cs typeface="Arial MT"/>
                        </a:rPr>
                        <a:t>-80.4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6830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 spc="-25">
                          <a:latin typeface="Arial MT"/>
                          <a:cs typeface="Arial MT"/>
                        </a:rPr>
                        <a:t>SD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3815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dirty="0" sz="1500">
                          <a:latin typeface="Arial MT"/>
                          <a:cs typeface="Arial MT"/>
                        </a:rPr>
                        <a:t>4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B="0" marT="113664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0" y="4967096"/>
            <a:ext cx="9105900" cy="1891030"/>
            <a:chOff x="0" y="4967096"/>
            <a:chExt cx="9105900" cy="18910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05549"/>
              <a:ext cx="7886700" cy="5524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74" y="6296024"/>
              <a:ext cx="6657975" cy="0"/>
            </a:xfrm>
            <a:custGeom>
              <a:avLst/>
              <a:gdLst/>
              <a:ahLst/>
              <a:cxnLst/>
              <a:rect l="l" t="t" r="r" b="b"/>
              <a:pathLst>
                <a:path w="6657975" h="0">
                  <a:moveTo>
                    <a:pt x="0" y="0"/>
                  </a:moveTo>
                  <a:lnTo>
                    <a:pt x="6657975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574" y="6248399"/>
              <a:ext cx="6657975" cy="0"/>
            </a:xfrm>
            <a:custGeom>
              <a:avLst/>
              <a:gdLst/>
              <a:ahLst/>
              <a:cxnLst/>
              <a:rect l="l" t="t" r="r" b="b"/>
              <a:pathLst>
                <a:path w="6657975" h="0">
                  <a:moveTo>
                    <a:pt x="0" y="0"/>
                  </a:moveTo>
                  <a:lnTo>
                    <a:pt x="6657975" y="0"/>
                  </a:lnTo>
                </a:path>
              </a:pathLst>
            </a:custGeom>
            <a:ln w="38100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174" y="5953124"/>
              <a:ext cx="2305050" cy="6381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4174" y="5953124"/>
              <a:ext cx="2371725" cy="7143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731" y="4967096"/>
              <a:ext cx="1402072" cy="121358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2875" y="714375"/>
            <a:ext cx="2524125" cy="4152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 Cacuango</dc:creator>
  <dc:title>Ghjgh hjghjg hghg hghghghjgg h</dc:title>
  <dcterms:created xsi:type="dcterms:W3CDTF">2021-09-16T18:43:06Z</dcterms:created>
  <dcterms:modified xsi:type="dcterms:W3CDTF">2021-09-16T18:43:06Z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2021-09-16T00:00:00Z</vt:filetime>
  </property>
</Properties>
</file>