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13">
  <p:sldMasterIdLst>
    <p:sldMasterId id="2147483648" r:id="rId1"/>
    <p:sldMasterId id="2147483650" r:id="rId2"/>
  </p:sldMasterIdLst>
  <p:notesMasterIdLst>
    <p:notesMasterId r:id="rId96"/>
  </p:notesMasterIdLst>
  <p:sldIdLst>
    <p:sldId id="256" r:id="rId3"/>
    <p:sldId id="406" r:id="rId4"/>
    <p:sldId id="407" r:id="rId5"/>
    <p:sldId id="408" r:id="rId6"/>
    <p:sldId id="409" r:id="rId7"/>
    <p:sldId id="416" r:id="rId8"/>
    <p:sldId id="410" r:id="rId9"/>
    <p:sldId id="417" r:id="rId10"/>
    <p:sldId id="418" r:id="rId11"/>
    <p:sldId id="419" r:id="rId12"/>
    <p:sldId id="421" r:id="rId13"/>
    <p:sldId id="422" r:id="rId14"/>
    <p:sldId id="423" r:id="rId15"/>
    <p:sldId id="424" r:id="rId16"/>
    <p:sldId id="432" r:id="rId17"/>
    <p:sldId id="425" r:id="rId18"/>
    <p:sldId id="426" r:id="rId19"/>
    <p:sldId id="428" r:id="rId20"/>
    <p:sldId id="429" r:id="rId21"/>
    <p:sldId id="430" r:id="rId22"/>
    <p:sldId id="431" r:id="rId23"/>
    <p:sldId id="434" r:id="rId24"/>
    <p:sldId id="433" r:id="rId25"/>
    <p:sldId id="435" r:id="rId26"/>
    <p:sldId id="436" r:id="rId27"/>
    <p:sldId id="438" r:id="rId28"/>
    <p:sldId id="439" r:id="rId29"/>
    <p:sldId id="437" r:id="rId30"/>
    <p:sldId id="440" r:id="rId31"/>
    <p:sldId id="441" r:id="rId32"/>
    <p:sldId id="442" r:id="rId33"/>
    <p:sldId id="443" r:id="rId34"/>
    <p:sldId id="444" r:id="rId35"/>
    <p:sldId id="445" r:id="rId36"/>
    <p:sldId id="446" r:id="rId37"/>
    <p:sldId id="411" r:id="rId38"/>
    <p:sldId id="483" r:id="rId39"/>
    <p:sldId id="484" r:id="rId40"/>
    <p:sldId id="485" r:id="rId41"/>
    <p:sldId id="486" r:id="rId42"/>
    <p:sldId id="487" r:id="rId43"/>
    <p:sldId id="488" r:id="rId44"/>
    <p:sldId id="489" r:id="rId45"/>
    <p:sldId id="490" r:id="rId46"/>
    <p:sldId id="491" r:id="rId47"/>
    <p:sldId id="492" r:id="rId48"/>
    <p:sldId id="493" r:id="rId49"/>
    <p:sldId id="494" r:id="rId50"/>
    <p:sldId id="495" r:id="rId51"/>
    <p:sldId id="496" r:id="rId52"/>
    <p:sldId id="497" r:id="rId53"/>
    <p:sldId id="498" r:id="rId54"/>
    <p:sldId id="499" r:id="rId55"/>
    <p:sldId id="500" r:id="rId56"/>
    <p:sldId id="501" r:id="rId57"/>
    <p:sldId id="412" r:id="rId58"/>
    <p:sldId id="447" r:id="rId59"/>
    <p:sldId id="448" r:id="rId60"/>
    <p:sldId id="449" r:id="rId61"/>
    <p:sldId id="450" r:id="rId62"/>
    <p:sldId id="451" r:id="rId63"/>
    <p:sldId id="452" r:id="rId64"/>
    <p:sldId id="453" r:id="rId65"/>
    <p:sldId id="454" r:id="rId66"/>
    <p:sldId id="455" r:id="rId67"/>
    <p:sldId id="456" r:id="rId68"/>
    <p:sldId id="457" r:id="rId69"/>
    <p:sldId id="458" r:id="rId70"/>
    <p:sldId id="459" r:id="rId71"/>
    <p:sldId id="460" r:id="rId72"/>
    <p:sldId id="461" r:id="rId73"/>
    <p:sldId id="462" r:id="rId74"/>
    <p:sldId id="463" r:id="rId75"/>
    <p:sldId id="464" r:id="rId76"/>
    <p:sldId id="465" r:id="rId77"/>
    <p:sldId id="466" r:id="rId78"/>
    <p:sldId id="467" r:id="rId79"/>
    <p:sldId id="468" r:id="rId80"/>
    <p:sldId id="469" r:id="rId81"/>
    <p:sldId id="470" r:id="rId82"/>
    <p:sldId id="471" r:id="rId83"/>
    <p:sldId id="472" r:id="rId84"/>
    <p:sldId id="473" r:id="rId85"/>
    <p:sldId id="474" r:id="rId86"/>
    <p:sldId id="475" r:id="rId87"/>
    <p:sldId id="476" r:id="rId88"/>
    <p:sldId id="477" r:id="rId89"/>
    <p:sldId id="413" r:id="rId90"/>
    <p:sldId id="479" r:id="rId91"/>
    <p:sldId id="414" r:id="rId92"/>
    <p:sldId id="480" r:id="rId93"/>
    <p:sldId id="481" r:id="rId94"/>
    <p:sldId id="482" r:id="rId9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09A5F430-05DB-4670-AAC3-C24B309C8755}">
          <p14:sldIdLst>
            <p14:sldId id="256"/>
            <p14:sldId id="406"/>
            <p14:sldId id="407"/>
          </p14:sldIdLst>
        </p14:section>
        <p14:section name="DESCRIPCIÓN DEL PROYECTO" id="{F5D59216-7D01-4CB0-AF75-59ED19914242}">
          <p14:sldIdLst>
            <p14:sldId id="408"/>
          </p14:sldIdLst>
        </p14:section>
        <p14:section name="OBJETIVOS" id="{5195A9E9-D50B-46BE-81EA-2C62E9548A68}">
          <p14:sldIdLst>
            <p14:sldId id="409"/>
            <p14:sldId id="416"/>
          </p14:sldIdLst>
        </p14:section>
        <p14:section name="TOMA DE MUESTRAS Y CLASIFICACIÓN" id="{2827E953-3C49-441F-8D4C-041FD2BE2ABF}">
          <p14:sldIdLst>
            <p14:sldId id="410"/>
            <p14:sldId id="417"/>
            <p14:sldId id="418"/>
            <p14:sldId id="419"/>
            <p14:sldId id="421"/>
            <p14:sldId id="422"/>
            <p14:sldId id="423"/>
            <p14:sldId id="424"/>
            <p14:sldId id="432"/>
            <p14:sldId id="425"/>
            <p14:sldId id="426"/>
            <p14:sldId id="428"/>
            <p14:sldId id="429"/>
            <p14:sldId id="430"/>
            <p14:sldId id="431"/>
            <p14:sldId id="434"/>
            <p14:sldId id="433"/>
            <p14:sldId id="435"/>
            <p14:sldId id="436"/>
            <p14:sldId id="438"/>
            <p14:sldId id="439"/>
            <p14:sldId id="437"/>
            <p14:sldId id="440"/>
            <p14:sldId id="441"/>
            <p14:sldId id="442"/>
            <p14:sldId id="443"/>
            <p14:sldId id="444"/>
            <p14:sldId id="445"/>
            <p14:sldId id="446"/>
          </p14:sldIdLst>
        </p14:section>
        <p14:section name="DOSIFICACIÓN Y FUNDICIÓN DE PROBETAS" id="{D793424A-A7F9-4BD7-9639-744CBCC258C0}">
          <p14:sldIdLst>
            <p14:sldId id="411"/>
            <p14:sldId id="483"/>
            <p14:sldId id="484"/>
            <p14:sldId id="485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494"/>
            <p14:sldId id="495"/>
            <p14:sldId id="496"/>
            <p14:sldId id="497"/>
            <p14:sldId id="498"/>
            <p14:sldId id="499"/>
            <p14:sldId id="500"/>
            <p14:sldId id="501"/>
          </p14:sldIdLst>
        </p14:section>
        <p14:section name="ANÁLISIS Y RESULTADOS A COMPRESIÓN SIMPLE" id="{0D77140B-B9AF-4930-88F1-658BE562E8B0}">
          <p14:sldIdLst>
            <p14:sldId id="412"/>
            <p14:sldId id="447"/>
            <p14:sldId id="448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</p14:sldIdLst>
        </p14:section>
        <p14:section name="SISTEMATIZACIÓN" id="{C608CB3E-DC6D-4907-B473-06EF5C306454}">
          <p14:sldIdLst>
            <p14:sldId id="413"/>
            <p14:sldId id="479"/>
          </p14:sldIdLst>
        </p14:section>
        <p14:section name="CONCLUSIONES" id="{3CAF3CB7-88F5-4A58-8790-50E11259D19C}">
          <p14:sldIdLst>
            <p14:sldId id="414"/>
            <p14:sldId id="480"/>
          </p14:sldIdLst>
        </p14:section>
        <p14:section name="RECOMENDACIONES" id="{C9EC6812-4D04-4AA0-AC19-0FF3211D77B8}">
          <p14:sldIdLst>
            <p14:sldId id="481"/>
            <p14:sldId id="4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99" roundtripDataSignature="AMtx7mgB4n1qzl0y4tBznLjSvcuieCZRf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IN IVÁN SIVISAKA HEREDIA" initials="LISH" lastIdx="1" clrIdx="0">
    <p:extLst>
      <p:ext uri="{19B8F6BF-5375-455C-9EA6-DF929625EA0E}">
        <p15:presenceInfo xmlns:p15="http://schemas.microsoft.com/office/powerpoint/2012/main" userId="00d94fde30e6a78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2598" autoAdjust="0"/>
  </p:normalViewPr>
  <p:slideViewPr>
    <p:cSldViewPr snapToGrid="0">
      <p:cViewPr varScale="1">
        <p:scale>
          <a:sx n="80" d="100"/>
          <a:sy n="80" d="100"/>
        </p:scale>
        <p:origin x="1541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customschemas.google.com/relationships/presentationmetadata" Target="metadata"/><Relationship Id="rId10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104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SPE\TESIS\CARACTERIZACION%20CANTER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SPE\TESIS\fechas%20de%20ruptura%20cilindros%20prueb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lia\Downloads\TESIS\TESIS%20FINAL\FINAL%20FINAL\CAPITULO%205%20AVANCES\Ensayo%20compresion%20simpl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SPE\TESIS\CARACTERIZACION%20CANTER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SPE\TESIS\CARACTERIZACION%20CANTERA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SPE\TESIS\CARACTERIZACION%20CANTER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ESPE\TESIS\CARACTERIZACION%20CANTERAS.xlsx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D:\ESPE\TESIS\CARACTERIZACION%20CANTERAS.xlsx" TargetMode="External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D:\ESPE\TESIS\CARACTERIZACION%20CANTERAS.xlsx" TargetMode="External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D:\ESPE\TESIS\CARACTERIZACION%20CANTERAS.xlsx" TargetMode="External"/><Relationship Id="rId1" Type="http://schemas.openxmlformats.org/officeDocument/2006/relationships/themeOverride" Target="../theme/themeOverrid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SPE\TESIS\fechas%20de%20ruptura%20cilindros%20prueb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C" dirty="0">
                <a:solidFill>
                  <a:sysClr val="windowText" lastClr="000000"/>
                </a:solidFill>
              </a:rPr>
              <a:t>CURVA GRANULOMÉTRICA GRUESO - HOLCIM</a:t>
            </a:r>
          </a:p>
        </c:rich>
      </c:tx>
      <c:layout>
        <c:manualLayout>
          <c:xMode val="edge"/>
          <c:yMode val="edge"/>
          <c:x val="0.23051861103166835"/>
          <c:y val="4.98796786069137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885189308662981"/>
          <c:y val="0.14447592067988668"/>
          <c:w val="0.80778708059693138"/>
          <c:h val="0.64901646593956941"/>
        </c:manualLayout>
      </c:layout>
      <c:scatterChart>
        <c:scatterStyle val="lineMarker"/>
        <c:varyColors val="0"/>
        <c:ser>
          <c:idx val="0"/>
          <c:order val="2"/>
          <c:tx>
            <c:strRef>
              <c:f>'Granulometrías GRUESO HOLCIM'!$C$31</c:f>
              <c:strCache>
                <c:ptCount val="1"/>
                <c:pt idx="0">
                  <c:v>Agregado grueso Holcim 3/4 in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'Granulometrías GRUESO HOLCIM'!$J$36:$J$41</c:f>
              <c:numCache>
                <c:formatCode>0.00</c:formatCode>
                <c:ptCount val="6"/>
                <c:pt idx="0" formatCode="General">
                  <c:v>25.4</c:v>
                </c:pt>
                <c:pt idx="1">
                  <c:v>19</c:v>
                </c:pt>
                <c:pt idx="2">
                  <c:v>12.5</c:v>
                </c:pt>
                <c:pt idx="3">
                  <c:v>9.5</c:v>
                </c:pt>
                <c:pt idx="4">
                  <c:v>4.75</c:v>
                </c:pt>
                <c:pt idx="5">
                  <c:v>2.36</c:v>
                </c:pt>
              </c:numCache>
            </c:numRef>
          </c:xVal>
          <c:yVal>
            <c:numRef>
              <c:f>'Granulometrías GRUESO HOLCIM'!$K$36:$K$41</c:f>
              <c:numCache>
                <c:formatCode>0</c:formatCode>
                <c:ptCount val="6"/>
                <c:pt idx="0">
                  <c:v>100</c:v>
                </c:pt>
                <c:pt idx="1">
                  <c:v>96.32364823373517</c:v>
                </c:pt>
                <c:pt idx="2">
                  <c:v>64.611680294754521</c:v>
                </c:pt>
                <c:pt idx="3">
                  <c:v>48.390485116835272</c:v>
                </c:pt>
                <c:pt idx="4">
                  <c:v>10.075627807763162</c:v>
                </c:pt>
                <c:pt idx="5">
                  <c:v>1.58850715878608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A7B-401B-B61A-1CE9D6E71150}"/>
            </c:ext>
          </c:extLst>
        </c:ser>
        <c:ser>
          <c:idx val="3"/>
          <c:order val="3"/>
          <c:tx>
            <c:strRef>
              <c:f>'Granulometrías GRUESO HOLCIM'!$M$42</c:f>
              <c:strCache>
                <c:ptCount val="1"/>
                <c:pt idx="0">
                  <c:v>Máximo 3/4in (No.67)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'Granulometrías GRUESO HOLCIM'!$J$36:$J$41</c:f>
              <c:numCache>
                <c:formatCode>0.00</c:formatCode>
                <c:ptCount val="6"/>
                <c:pt idx="0" formatCode="General">
                  <c:v>25.4</c:v>
                </c:pt>
                <c:pt idx="1">
                  <c:v>19</c:v>
                </c:pt>
                <c:pt idx="2">
                  <c:v>12.5</c:v>
                </c:pt>
                <c:pt idx="3">
                  <c:v>9.5</c:v>
                </c:pt>
                <c:pt idx="4">
                  <c:v>4.75</c:v>
                </c:pt>
                <c:pt idx="5">
                  <c:v>2.36</c:v>
                </c:pt>
              </c:numCache>
            </c:numRef>
          </c:xVal>
          <c:yVal>
            <c:numRef>
              <c:f>'Granulometrías GRUESO HOLCIM'!$M$36:$M$41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75</c:v>
                </c:pt>
                <c:pt idx="3">
                  <c:v>55</c:v>
                </c:pt>
                <c:pt idx="4">
                  <c:v>10</c:v>
                </c:pt>
                <c:pt idx="5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A7B-401B-B61A-1CE9D6E71150}"/>
            </c:ext>
          </c:extLst>
        </c:ser>
        <c:ser>
          <c:idx val="4"/>
          <c:order val="4"/>
          <c:tx>
            <c:strRef>
              <c:f>'Granulometrías GRUESO HOLCIM'!$L$42:$L$43</c:f>
              <c:strCache>
                <c:ptCount val="2"/>
                <c:pt idx="0">
                  <c:v>Mínimo 3/4in (No.67)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'Granulometrías GRUESO HOLCIM'!$J$36:$J$41</c:f>
              <c:numCache>
                <c:formatCode>0.00</c:formatCode>
                <c:ptCount val="6"/>
                <c:pt idx="0" formatCode="General">
                  <c:v>25.4</c:v>
                </c:pt>
                <c:pt idx="1">
                  <c:v>19</c:v>
                </c:pt>
                <c:pt idx="2">
                  <c:v>12.5</c:v>
                </c:pt>
                <c:pt idx="3">
                  <c:v>9.5</c:v>
                </c:pt>
                <c:pt idx="4">
                  <c:v>4.75</c:v>
                </c:pt>
                <c:pt idx="5">
                  <c:v>2.36</c:v>
                </c:pt>
              </c:numCache>
            </c:numRef>
          </c:xVal>
          <c:yVal>
            <c:numRef>
              <c:f>'Granulometrías GRUESO HOLCIM'!$L$36:$L$41</c:f>
              <c:numCache>
                <c:formatCode>General</c:formatCode>
                <c:ptCount val="6"/>
                <c:pt idx="0">
                  <c:v>100</c:v>
                </c:pt>
                <c:pt idx="1">
                  <c:v>90</c:v>
                </c:pt>
                <c:pt idx="2">
                  <c:v>50</c:v>
                </c:pt>
                <c:pt idx="3">
                  <c:v>20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A7B-401B-B61A-1CE9D6E711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519232"/>
        <c:axId val="94123520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0"/>
                <c:tx>
                  <c:v>MINIMO 1 IN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'Granulometrías GRUESO HOLCIM'!$J$35:$J$41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.00">
                        <c:v>37.5</c:v>
                      </c:pt>
                      <c:pt idx="1">
                        <c:v>25.4</c:v>
                      </c:pt>
                      <c:pt idx="2" formatCode="0.00">
                        <c:v>19</c:v>
                      </c:pt>
                      <c:pt idx="3" formatCode="0.00">
                        <c:v>12.5</c:v>
                      </c:pt>
                      <c:pt idx="4" formatCode="0.00">
                        <c:v>9.5</c:v>
                      </c:pt>
                      <c:pt idx="5" formatCode="0.00">
                        <c:v>4.75</c:v>
                      </c:pt>
                      <c:pt idx="6" formatCode="0.00">
                        <c:v>2.36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'Granulometrías GRUESO HOLCIM'!$N$35:$N$41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100</c:v>
                      </c:pt>
                      <c:pt idx="1">
                        <c:v>95</c:v>
                      </c:pt>
                      <c:pt idx="2">
                        <c:v>60</c:v>
                      </c:pt>
                      <c:pt idx="3">
                        <c:v>25</c:v>
                      </c:pt>
                      <c:pt idx="4">
                        <c:v>12.5</c:v>
                      </c:pt>
                      <c:pt idx="5">
                        <c:v>0</c:v>
                      </c:pt>
                      <c:pt idx="6">
                        <c:v>0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DA7B-401B-B61A-1CE9D6E71150}"/>
                  </c:ext>
                </c:extLst>
              </c15:ser>
            </c15:filteredScatterSeries>
            <c15:filteredScatterSeries>
              <c15:ser>
                <c:idx val="2"/>
                <c:order val="1"/>
                <c:tx>
                  <c:v>MAXIMO 1 IN</c:v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HOLCIM'!$J$35:$J$41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.00">
                        <c:v>37.5</c:v>
                      </c:pt>
                      <c:pt idx="1">
                        <c:v>25.4</c:v>
                      </c:pt>
                      <c:pt idx="2" formatCode="0.00">
                        <c:v>19</c:v>
                      </c:pt>
                      <c:pt idx="3" formatCode="0.00">
                        <c:v>12.5</c:v>
                      </c:pt>
                      <c:pt idx="4" formatCode="0.00">
                        <c:v>9.5</c:v>
                      </c:pt>
                      <c:pt idx="5" formatCode="0.00">
                        <c:v>4.75</c:v>
                      </c:pt>
                      <c:pt idx="6" formatCode="0.00">
                        <c:v>2.36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HOLCIM'!$O$35:$O$41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80</c:v>
                      </c:pt>
                      <c:pt idx="3">
                        <c:v>60</c:v>
                      </c:pt>
                      <c:pt idx="4">
                        <c:v>35</c:v>
                      </c:pt>
                      <c:pt idx="5">
                        <c:v>10</c:v>
                      </c:pt>
                      <c:pt idx="6">
                        <c:v>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DA7B-401B-B61A-1CE9D6E71150}"/>
                  </c:ext>
                </c:extLst>
              </c15:ser>
            </c15:filteredScatterSeries>
          </c:ext>
        </c:extLst>
      </c:scatterChart>
      <c:valAx>
        <c:axId val="93519232"/>
        <c:scaling>
          <c:logBase val="10"/>
          <c:orientation val="maxMin"/>
        </c:scaling>
        <c:delete val="0"/>
        <c:axPos val="b"/>
        <c:majorGridlines>
          <c:spPr>
            <a:ln w="9525" cap="flat" cmpd="sng" algn="ctr">
              <a:solidFill>
                <a:schemeClr val="bg2">
                  <a:lumMod val="50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2">
                  <a:lumMod val="50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>
                    <a:solidFill>
                      <a:sysClr val="windowText" lastClr="000000"/>
                    </a:solidFill>
                  </a:rPr>
                  <a:t>ABERTURA MALLA mm</a:t>
                </a:r>
              </a:p>
            </c:rich>
          </c:tx>
          <c:layout>
            <c:manualLayout>
              <c:xMode val="edge"/>
              <c:yMode val="edge"/>
              <c:x val="0.4147901705555716"/>
              <c:y val="0.859860898131716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23520"/>
        <c:crosses val="autoZero"/>
        <c:crossBetween val="midCat"/>
      </c:valAx>
      <c:valAx>
        <c:axId val="94123520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>
                    <a:solidFill>
                      <a:sysClr val="windowText" lastClr="000000"/>
                    </a:solidFill>
                  </a:rPr>
                  <a:t> PASANTE</a:t>
                </a:r>
                <a:r>
                  <a:rPr lang="es-EC" baseline="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s-EC" dirty="0">
                    <a:solidFill>
                      <a:sysClr val="windowText" lastClr="000000"/>
                    </a:solidFill>
                  </a:rPr>
                  <a:t> %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19232"/>
        <c:crosses val="max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Resistencia Obtenida Promedio vs Resistencia Requerida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Resistencias corregidas con grado de control 8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002060"/>
                </a:solidFill>
                <a:prstDash val="solid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-4.5212943272601877E-2"/>
                  <c:y val="0.2350758180367119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PINTAG!$O$31:$O$36</c:f>
              <c:numCache>
                <c:formatCode>0.00</c:formatCode>
                <c:ptCount val="6"/>
                <c:pt idx="0">
                  <c:v>189.26999999999998</c:v>
                </c:pt>
                <c:pt idx="1">
                  <c:v>224.595</c:v>
                </c:pt>
                <c:pt idx="2">
                  <c:v>239.755</c:v>
                </c:pt>
                <c:pt idx="3">
                  <c:v>344.64499999999998</c:v>
                </c:pt>
                <c:pt idx="4">
                  <c:v>412.56</c:v>
                </c:pt>
                <c:pt idx="5">
                  <c:v>513.66499999999996</c:v>
                </c:pt>
              </c:numCache>
            </c:numRef>
          </c:xVal>
          <c:yVal>
            <c:numRef>
              <c:f>PINTAG!$N$31:$N$36</c:f>
              <c:numCache>
                <c:formatCode>General</c:formatCode>
                <c:ptCount val="6"/>
                <c:pt idx="0">
                  <c:v>180</c:v>
                </c:pt>
                <c:pt idx="1">
                  <c:v>210</c:v>
                </c:pt>
                <c:pt idx="2">
                  <c:v>240</c:v>
                </c:pt>
                <c:pt idx="3">
                  <c:v>270</c:v>
                </c:pt>
                <c:pt idx="4">
                  <c:v>315</c:v>
                </c:pt>
                <c:pt idx="5">
                  <c:v>350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F30-43B9-9539-AD8AF6B75D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0632576"/>
        <c:axId val="500635904"/>
      </c:scatterChart>
      <c:valAx>
        <c:axId val="500632576"/>
        <c:scaling>
          <c:orientation val="minMax"/>
          <c:max val="540"/>
          <c:min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Resistencia obtenida promedio [kg/cm</a:t>
                </a:r>
                <a:r>
                  <a:rPr lang="en-US" baseline="30000" dirty="0"/>
                  <a:t>2</a:t>
                </a:r>
                <a:r>
                  <a:rPr lang="en-US" dirty="0"/>
                  <a:t>]</a:t>
                </a:r>
              </a:p>
            </c:rich>
          </c:tx>
          <c:layout>
            <c:manualLayout>
              <c:xMode val="edge"/>
              <c:yMode val="edge"/>
              <c:x val="0.33488993620323004"/>
              <c:y val="0.770254695816654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635904"/>
        <c:crosses val="autoZero"/>
        <c:crossBetween val="midCat"/>
        <c:majorUnit val="20"/>
        <c:minorUnit val="5"/>
      </c:valAx>
      <c:valAx>
        <c:axId val="500635904"/>
        <c:scaling>
          <c:orientation val="minMax"/>
          <c:min val="1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Resistencia Requerida [kg/cm</a:t>
                </a:r>
                <a:r>
                  <a:rPr lang="en-US" baseline="30000" dirty="0"/>
                  <a:t>2</a:t>
                </a:r>
                <a:r>
                  <a:rPr lang="en-US" dirty="0"/>
                  <a:t>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6325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Resistencia Obtenida Promedio vs Resistencia de diseño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Resistencias corregidas con grado de control 8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002060"/>
                </a:solidFill>
                <a:prstDash val="solid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-3.7607994212860964E-2"/>
                  <c:y val="0.31716262013311119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CYMCA!$M$33:$M$38</c:f>
              <c:numCache>
                <c:formatCode>0.00</c:formatCode>
                <c:ptCount val="6"/>
                <c:pt idx="0">
                  <c:v>203.27</c:v>
                </c:pt>
                <c:pt idx="1">
                  <c:v>226.315</c:v>
                </c:pt>
                <c:pt idx="2">
                  <c:v>245.78</c:v>
                </c:pt>
                <c:pt idx="3">
                  <c:v>303.84500000000003</c:v>
                </c:pt>
                <c:pt idx="4">
                  <c:v>373.125</c:v>
                </c:pt>
                <c:pt idx="5">
                  <c:v>437.27499999999998</c:v>
                </c:pt>
              </c:numCache>
            </c:numRef>
          </c:xVal>
          <c:yVal>
            <c:numRef>
              <c:f>CYMCA!$L$33:$L$38</c:f>
              <c:numCache>
                <c:formatCode>General</c:formatCode>
                <c:ptCount val="6"/>
                <c:pt idx="0">
                  <c:v>180</c:v>
                </c:pt>
                <c:pt idx="1">
                  <c:v>210</c:v>
                </c:pt>
                <c:pt idx="2">
                  <c:v>240</c:v>
                </c:pt>
                <c:pt idx="3">
                  <c:v>270</c:v>
                </c:pt>
                <c:pt idx="4">
                  <c:v>315</c:v>
                </c:pt>
                <c:pt idx="5">
                  <c:v>350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EB9-4666-BFF6-137F2B6AFC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0632576"/>
        <c:axId val="500635904"/>
      </c:scatterChart>
      <c:valAx>
        <c:axId val="500632576"/>
        <c:scaling>
          <c:orientation val="minMax"/>
          <c:min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Resistencia obtenida promedio [kg/cm</a:t>
                </a:r>
                <a:r>
                  <a:rPr lang="en-US" baseline="30000" dirty="0"/>
                  <a:t>2</a:t>
                </a:r>
                <a:r>
                  <a:rPr lang="en-US" dirty="0"/>
                  <a:t>]</a:t>
                </a:r>
              </a:p>
            </c:rich>
          </c:tx>
          <c:layout>
            <c:manualLayout>
              <c:xMode val="edge"/>
              <c:yMode val="edge"/>
              <c:x val="0.42248117454774436"/>
              <c:y val="0.79419721678503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635904"/>
        <c:crosses val="autoZero"/>
        <c:crossBetween val="midCat"/>
        <c:majorUnit val="20"/>
        <c:minorUnit val="5"/>
      </c:valAx>
      <c:valAx>
        <c:axId val="500635904"/>
        <c:scaling>
          <c:orientation val="minMax"/>
          <c:min val="1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Resistencia de diseño [kg/cm</a:t>
                </a:r>
                <a:r>
                  <a:rPr lang="en-US" baseline="30000" dirty="0"/>
                  <a:t>2</a:t>
                </a:r>
                <a:r>
                  <a:rPr lang="en-US" dirty="0"/>
                  <a:t>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6325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C" dirty="0">
                <a:solidFill>
                  <a:sysClr val="windowText" lastClr="000000"/>
                </a:solidFill>
              </a:rPr>
              <a:t>CURVA GRANULOMÉTRICA GRUESO - PINTAG</a:t>
            </a:r>
          </a:p>
        </c:rich>
      </c:tx>
      <c:layout>
        <c:manualLayout>
          <c:xMode val="edge"/>
          <c:yMode val="edge"/>
          <c:x val="0.23051861103166835"/>
          <c:y val="4.98796786069137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88518875160598"/>
          <c:y val="0.14812281396991678"/>
          <c:w val="0.80778708059693138"/>
          <c:h val="0.64901646593956941"/>
        </c:manualLayout>
      </c:layout>
      <c:scatterChart>
        <c:scatterStyle val="lineMarker"/>
        <c:varyColors val="0"/>
        <c:ser>
          <c:idx val="4"/>
          <c:order val="2"/>
          <c:tx>
            <c:strRef>
              <c:f>'Granulometrías GRUESO PINTAG'!$C$31</c:f>
              <c:strCache>
                <c:ptCount val="1"/>
                <c:pt idx="0">
                  <c:v>Agregado grueso Pintag 3/4 in</c:v>
                </c:pt>
              </c:strCache>
            </c:strRef>
          </c:tx>
          <c:spPr>
            <a:ln w="19050" cap="rnd" cmpd="sng" algn="ctr">
              <a:solidFill>
                <a:srgbClr val="0070C0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6350" cap="flat" cmpd="sng" algn="ctr">
                <a:solidFill>
                  <a:schemeClr val="accent5"/>
                </a:solidFill>
                <a:prstDash val="solid"/>
                <a:round/>
              </a:ln>
              <a:effectLst/>
            </c:spPr>
          </c:marker>
          <c:xVal>
            <c:numRef>
              <c:f>'Granulometrías GRUESO PINTAG'!$J$36:$J$41</c:f>
              <c:numCache>
                <c:formatCode>0.00</c:formatCode>
                <c:ptCount val="6"/>
                <c:pt idx="0" formatCode="General">
                  <c:v>25.4</c:v>
                </c:pt>
                <c:pt idx="1">
                  <c:v>19</c:v>
                </c:pt>
                <c:pt idx="2">
                  <c:v>12.5</c:v>
                </c:pt>
                <c:pt idx="3">
                  <c:v>9.5</c:v>
                </c:pt>
                <c:pt idx="4">
                  <c:v>4.75</c:v>
                </c:pt>
                <c:pt idx="5">
                  <c:v>2.36</c:v>
                </c:pt>
              </c:numCache>
            </c:numRef>
          </c:xVal>
          <c:yVal>
            <c:numRef>
              <c:f>'Granulometrías GRUESO PINTAG'!$K$36:$K$41</c:f>
              <c:numCache>
                <c:formatCode>0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58.750912482764207</c:v>
                </c:pt>
                <c:pt idx="3">
                  <c:v>25.212101549192955</c:v>
                </c:pt>
                <c:pt idx="4">
                  <c:v>1.9255414064400975</c:v>
                </c:pt>
                <c:pt idx="5">
                  <c:v>1.4502392732581659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8F4-4377-A8CA-82B704F78EC7}"/>
            </c:ext>
          </c:extLst>
        </c:ser>
        <c:ser>
          <c:idx val="1"/>
          <c:order val="3"/>
          <c:tx>
            <c:strRef>
              <c:f>'Granulometrías GRUESO PINTAG'!$M$42</c:f>
              <c:strCache>
                <c:ptCount val="1"/>
                <c:pt idx="0">
                  <c:v>Máximo 3/4in (No.67)</c:v>
                </c:pt>
              </c:strCache>
            </c:strRef>
          </c:tx>
          <c:spPr>
            <a:ln w="19050" cap="rnd" cmpd="sng" algn="ctr">
              <a:solidFill>
                <a:srgbClr val="7030A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'Granulometrías GRUESO PINTAG'!$J$36:$J$41</c:f>
              <c:numCache>
                <c:formatCode>0.00</c:formatCode>
                <c:ptCount val="6"/>
                <c:pt idx="0" formatCode="General">
                  <c:v>25.4</c:v>
                </c:pt>
                <c:pt idx="1">
                  <c:v>19</c:v>
                </c:pt>
                <c:pt idx="2">
                  <c:v>12.5</c:v>
                </c:pt>
                <c:pt idx="3">
                  <c:v>9.5</c:v>
                </c:pt>
                <c:pt idx="4">
                  <c:v>4.75</c:v>
                </c:pt>
                <c:pt idx="5">
                  <c:v>2.36</c:v>
                </c:pt>
              </c:numCache>
            </c:numRef>
          </c:xVal>
          <c:yVal>
            <c:numRef>
              <c:f>'Granulometrías GRUESO PINTAG'!$M$36:$M$41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75</c:v>
                </c:pt>
                <c:pt idx="3">
                  <c:v>55</c:v>
                </c:pt>
                <c:pt idx="4">
                  <c:v>10</c:v>
                </c:pt>
                <c:pt idx="5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8F4-4377-A8CA-82B704F78EC7}"/>
            </c:ext>
          </c:extLst>
        </c:ser>
        <c:ser>
          <c:idx val="2"/>
          <c:order val="4"/>
          <c:tx>
            <c:strRef>
              <c:f>'Granulometrías GRUESO PINTAG'!$L$42</c:f>
              <c:strCache>
                <c:ptCount val="1"/>
                <c:pt idx="0">
                  <c:v>Mínimo 3/4in (No.67)</c:v>
                </c:pt>
              </c:strCache>
            </c:strRef>
          </c:tx>
          <c:spPr>
            <a:ln w="19050" cap="rnd" cmpd="sng" algn="ctr">
              <a:solidFill>
                <a:srgbClr val="00B05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'Granulometrías GRUESO PINTAG'!$J$36:$J$41</c:f>
              <c:numCache>
                <c:formatCode>0.00</c:formatCode>
                <c:ptCount val="6"/>
                <c:pt idx="0" formatCode="General">
                  <c:v>25.4</c:v>
                </c:pt>
                <c:pt idx="1">
                  <c:v>19</c:v>
                </c:pt>
                <c:pt idx="2">
                  <c:v>12.5</c:v>
                </c:pt>
                <c:pt idx="3">
                  <c:v>9.5</c:v>
                </c:pt>
                <c:pt idx="4">
                  <c:v>4.75</c:v>
                </c:pt>
                <c:pt idx="5">
                  <c:v>2.36</c:v>
                </c:pt>
              </c:numCache>
            </c:numRef>
          </c:xVal>
          <c:yVal>
            <c:numRef>
              <c:f>'Granulometrías GRUESO PINTAG'!$L$36:$L$41</c:f>
              <c:numCache>
                <c:formatCode>General</c:formatCode>
                <c:ptCount val="6"/>
                <c:pt idx="0">
                  <c:v>100</c:v>
                </c:pt>
                <c:pt idx="1">
                  <c:v>90</c:v>
                </c:pt>
                <c:pt idx="2">
                  <c:v>50</c:v>
                </c:pt>
                <c:pt idx="3">
                  <c:v>20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8F4-4377-A8CA-82B704F78E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519232"/>
        <c:axId val="94123520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'Granulometrías GRUESO PINTAG'!$N$42</c15:sqref>
                        </c15:formulaRef>
                      </c:ext>
                    </c:extLst>
                    <c:strCache>
                      <c:ptCount val="1"/>
                      <c:pt idx="0">
                        <c:v>Mínimo 1in (No.57)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1"/>
                    </a:solidFill>
                    <a:prstDash val="solid"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6350" cap="flat" cmpd="sng" algn="ctr">
                      <a:solidFill>
                        <a:schemeClr val="accent1"/>
                      </a:solidFill>
                      <a:prstDash val="solid"/>
                      <a:round/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'Granulometrías GRUESO PINTAG'!$J$35:$J$41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.00">
                        <c:v>37.5</c:v>
                      </c:pt>
                      <c:pt idx="1">
                        <c:v>25.4</c:v>
                      </c:pt>
                      <c:pt idx="2" formatCode="0.00">
                        <c:v>19</c:v>
                      </c:pt>
                      <c:pt idx="3" formatCode="0.00">
                        <c:v>12.5</c:v>
                      </c:pt>
                      <c:pt idx="4" formatCode="0.00">
                        <c:v>9.5</c:v>
                      </c:pt>
                      <c:pt idx="5" formatCode="0.00">
                        <c:v>4.75</c:v>
                      </c:pt>
                      <c:pt idx="6" formatCode="0.00">
                        <c:v>2.36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'Granulometrías GRUESO PINTAG'!$N$35:$N$41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100</c:v>
                      </c:pt>
                      <c:pt idx="1">
                        <c:v>95</c:v>
                      </c:pt>
                      <c:pt idx="2">
                        <c:v>60</c:v>
                      </c:pt>
                      <c:pt idx="3">
                        <c:v>25</c:v>
                      </c:pt>
                      <c:pt idx="4">
                        <c:v>12.5</c:v>
                      </c:pt>
                      <c:pt idx="5">
                        <c:v>0</c:v>
                      </c:pt>
                      <c:pt idx="6">
                        <c:v>0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E8F4-4377-A8CA-82B704F78EC7}"/>
                  </c:ext>
                </c:extLst>
              </c15:ser>
            </c15:filteredScatterSeries>
            <c15:filteredScatterSeries>
              <c15:ser>
                <c:idx val="3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PINTAG'!$O$42</c15:sqref>
                        </c15:formulaRef>
                      </c:ext>
                    </c:extLst>
                    <c:strCache>
                      <c:ptCount val="1"/>
                      <c:pt idx="0">
                        <c:v>Máximo 1in (No.57)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4"/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PINTAG'!$J$35:$J$41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.00">
                        <c:v>37.5</c:v>
                      </c:pt>
                      <c:pt idx="1">
                        <c:v>25.4</c:v>
                      </c:pt>
                      <c:pt idx="2" formatCode="0.00">
                        <c:v>19</c:v>
                      </c:pt>
                      <c:pt idx="3" formatCode="0.00">
                        <c:v>12.5</c:v>
                      </c:pt>
                      <c:pt idx="4" formatCode="0.00">
                        <c:v>9.5</c:v>
                      </c:pt>
                      <c:pt idx="5" formatCode="0.00">
                        <c:v>4.75</c:v>
                      </c:pt>
                      <c:pt idx="6" formatCode="0.00">
                        <c:v>2.36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PINTAG'!$O$35:$O$41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80</c:v>
                      </c:pt>
                      <c:pt idx="3">
                        <c:v>60</c:v>
                      </c:pt>
                      <c:pt idx="4">
                        <c:v>35</c:v>
                      </c:pt>
                      <c:pt idx="5">
                        <c:v>10</c:v>
                      </c:pt>
                      <c:pt idx="6">
                        <c:v>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E8F4-4377-A8CA-82B704F78EC7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PINTAG'!$P$42</c15:sqref>
                        </c15:formulaRef>
                      </c:ext>
                    </c:extLst>
                    <c:strCache>
                      <c:ptCount val="1"/>
                      <c:pt idx="0">
                        <c:v>Mínimo 1in (No.56)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6"/>
                    </a:solidFill>
                    <a:prstDash val="solid"/>
                    <a:round/>
                  </a:ln>
                  <a:effectLst/>
                </c:spPr>
                <c:marker>
                  <c:spPr>
                    <a:solidFill>
                      <a:schemeClr val="accent6"/>
                    </a:solidFill>
                    <a:ln w="6350" cap="flat" cmpd="sng" algn="ctr">
                      <a:solidFill>
                        <a:schemeClr val="accent6"/>
                      </a:solidFill>
                      <a:prstDash val="solid"/>
                      <a:round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PINTAG'!$J$35:$J$41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.00">
                        <c:v>37.5</c:v>
                      </c:pt>
                      <c:pt idx="1">
                        <c:v>25.4</c:v>
                      </c:pt>
                      <c:pt idx="2" formatCode="0.00">
                        <c:v>19</c:v>
                      </c:pt>
                      <c:pt idx="3" formatCode="0.00">
                        <c:v>12.5</c:v>
                      </c:pt>
                      <c:pt idx="4" formatCode="0.00">
                        <c:v>9.5</c:v>
                      </c:pt>
                      <c:pt idx="5" formatCode="0.00">
                        <c:v>4.75</c:v>
                      </c:pt>
                      <c:pt idx="6" formatCode="0.00">
                        <c:v>2.36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PINTAG'!$P$35:$P$41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100</c:v>
                      </c:pt>
                      <c:pt idx="1">
                        <c:v>90</c:v>
                      </c:pt>
                      <c:pt idx="2">
                        <c:v>40</c:v>
                      </c:pt>
                      <c:pt idx="3">
                        <c:v>10</c:v>
                      </c:pt>
                      <c:pt idx="4">
                        <c:v>0</c:v>
                      </c:pt>
                      <c:pt idx="5">
                        <c:v>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E8F4-4377-A8CA-82B704F78EC7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PINTAG'!$Q$42</c15:sqref>
                        </c15:formulaRef>
                      </c:ext>
                    </c:extLst>
                    <c:strCache>
                      <c:ptCount val="1"/>
                      <c:pt idx="0">
                        <c:v>Máximo 1in (No.56)</c:v>
                      </c:pt>
                    </c:strCache>
                  </c:strRef>
                </c:tx>
                <c:spPr>
                  <a:ln w="19050" cap="rnd" cmpd="sng" algn="ctr">
                    <a:solidFill>
                      <a:schemeClr val="accent1">
                        <a:lumMod val="60000"/>
                      </a:schemeClr>
                    </a:solidFill>
                    <a:prstDash val="solid"/>
                    <a:round/>
                  </a:ln>
                  <a:effectLst/>
                </c:spPr>
                <c:marker>
                  <c:spPr>
                    <a:noFill/>
                    <a:ln w="6350" cap="flat" cmpd="sng" algn="ctr">
                      <a:solidFill>
                        <a:schemeClr val="accent1">
                          <a:lumMod val="60000"/>
                        </a:schemeClr>
                      </a:solidFill>
                      <a:prstDash val="solid"/>
                      <a:round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PINTAG'!$J$35:$J$41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.00">
                        <c:v>37.5</c:v>
                      </c:pt>
                      <c:pt idx="1">
                        <c:v>25.4</c:v>
                      </c:pt>
                      <c:pt idx="2" formatCode="0.00">
                        <c:v>19</c:v>
                      </c:pt>
                      <c:pt idx="3" formatCode="0.00">
                        <c:v>12.5</c:v>
                      </c:pt>
                      <c:pt idx="4" formatCode="0.00">
                        <c:v>9.5</c:v>
                      </c:pt>
                      <c:pt idx="5" formatCode="0.00">
                        <c:v>4.75</c:v>
                      </c:pt>
                      <c:pt idx="6" formatCode="0.00">
                        <c:v>2.36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PINTAG'!$Q$35:$Q$41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85</c:v>
                      </c:pt>
                      <c:pt idx="3">
                        <c:v>40</c:v>
                      </c:pt>
                      <c:pt idx="4">
                        <c:v>15</c:v>
                      </c:pt>
                      <c:pt idx="5">
                        <c:v>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E8F4-4377-A8CA-82B704F78EC7}"/>
                  </c:ext>
                </c:extLst>
              </c15:ser>
            </c15:filteredScatterSeries>
          </c:ext>
        </c:extLst>
      </c:scatterChart>
      <c:valAx>
        <c:axId val="93519232"/>
        <c:scaling>
          <c:logBase val="10"/>
          <c:orientation val="maxMin"/>
        </c:scaling>
        <c:delete val="0"/>
        <c:axPos val="b"/>
        <c:majorGridlines>
          <c:spPr>
            <a:ln w="9525" cap="flat" cmpd="sng" algn="ctr">
              <a:solidFill>
                <a:schemeClr val="bg2">
                  <a:lumMod val="25000"/>
                </a:schemeClr>
              </a:solidFill>
              <a:prstDash val="solid"/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2">
                  <a:lumMod val="25000"/>
                </a:schemeClr>
              </a:solidFill>
              <a:prstDash val="solid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>
                    <a:solidFill>
                      <a:sysClr val="windowText" lastClr="000000"/>
                    </a:solidFill>
                  </a:rPr>
                  <a:t>ABERTURA MALLA</a:t>
                </a:r>
                <a:r>
                  <a:rPr lang="es-EC" baseline="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s-EC" dirty="0">
                    <a:solidFill>
                      <a:sysClr val="windowText" lastClr="000000"/>
                    </a:solidFill>
                  </a:rPr>
                  <a:t>mm</a:t>
                </a:r>
              </a:p>
            </c:rich>
          </c:tx>
          <c:layout>
            <c:manualLayout>
              <c:xMode val="edge"/>
              <c:yMode val="edge"/>
              <c:x val="0.4147901705555716"/>
              <c:y val="0.859860898131716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23520"/>
        <c:crosses val="autoZero"/>
        <c:crossBetween val="midCat"/>
      </c:valAx>
      <c:valAx>
        <c:axId val="94123520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2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ysClr val="windowText" lastClr="000000"/>
                    </a:solidFill>
                  </a:rPr>
                  <a:t>PASANTE</a:t>
                </a:r>
                <a:r>
                  <a:rPr lang="en-US" baseline="0" dirty="0">
                    <a:solidFill>
                      <a:sysClr val="windowText" lastClr="000000"/>
                    </a:solidFill>
                  </a:rPr>
                  <a:t> %</a:t>
                </a:r>
                <a:endParaRPr lang="en-US" dirty="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19232"/>
        <c:crosses val="max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C" dirty="0">
                <a:solidFill>
                  <a:sysClr val="windowText" lastClr="000000"/>
                </a:solidFill>
              </a:rPr>
              <a:t>CURVA GRANULOMÉTRICA GRUESO - CYMCA</a:t>
            </a:r>
          </a:p>
        </c:rich>
      </c:tx>
      <c:layout>
        <c:manualLayout>
          <c:xMode val="edge"/>
          <c:yMode val="edge"/>
          <c:x val="0.23051861103166835"/>
          <c:y val="4.98796786069137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885189308662981"/>
          <c:y val="0.14447592067988668"/>
          <c:w val="0.80778708059693138"/>
          <c:h val="0.64901646593956941"/>
        </c:manualLayout>
      </c:layout>
      <c:scatterChart>
        <c:scatterStyle val="lineMarker"/>
        <c:varyColors val="0"/>
        <c:ser>
          <c:idx val="4"/>
          <c:order val="2"/>
          <c:tx>
            <c:strRef>
              <c:f>'Granulometrías GRUESO CYMCA'!$C$31</c:f>
              <c:strCache>
                <c:ptCount val="1"/>
                <c:pt idx="0">
                  <c:v>Agregado grueso Cymca 1 in</c:v>
                </c:pt>
              </c:strCache>
            </c:strRef>
          </c:tx>
          <c:spPr>
            <a:ln w="19050" cap="rnd" cmpd="sng" algn="ctr">
              <a:solidFill>
                <a:srgbClr val="0070C0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xVal>
            <c:numRef>
              <c:f>'Granulometrías GRUESO CYMCA'!$J$35:$J$41</c:f>
              <c:numCache>
                <c:formatCode>General</c:formatCode>
                <c:ptCount val="7"/>
                <c:pt idx="0" formatCode="0.00">
                  <c:v>37.5</c:v>
                </c:pt>
                <c:pt idx="1">
                  <c:v>25.4</c:v>
                </c:pt>
                <c:pt idx="2" formatCode="0.00">
                  <c:v>19</c:v>
                </c:pt>
                <c:pt idx="3" formatCode="0.00">
                  <c:v>12.5</c:v>
                </c:pt>
                <c:pt idx="4" formatCode="0.00">
                  <c:v>9.5</c:v>
                </c:pt>
                <c:pt idx="5" formatCode="0.00">
                  <c:v>4.75</c:v>
                </c:pt>
                <c:pt idx="6" formatCode="0.00">
                  <c:v>2.36</c:v>
                </c:pt>
              </c:numCache>
            </c:numRef>
          </c:xVal>
          <c:yVal>
            <c:numRef>
              <c:f>'Granulometrías GRUESO CYMCA'!$K$35:$K$41</c:f>
              <c:numCache>
                <c:formatCode>0</c:formatCode>
                <c:ptCount val="7"/>
                <c:pt idx="0">
                  <c:v>100</c:v>
                </c:pt>
                <c:pt idx="1">
                  <c:v>96.353290271218938</c:v>
                </c:pt>
                <c:pt idx="2">
                  <c:v>62.917729649532284</c:v>
                </c:pt>
                <c:pt idx="3">
                  <c:v>14.858238795708262</c:v>
                </c:pt>
                <c:pt idx="4">
                  <c:v>4.9792831424487476</c:v>
                </c:pt>
                <c:pt idx="5">
                  <c:v>0.38086449908629039</c:v>
                </c:pt>
                <c:pt idx="6">
                  <c:v>0.34739184714758398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87C-4207-B995-E19B8F7951CA}"/>
            </c:ext>
          </c:extLst>
        </c:ser>
        <c:ser>
          <c:idx val="5"/>
          <c:order val="5"/>
          <c:tx>
            <c:strRef>
              <c:f>'Granulometrías GRUESO CYMCA'!$P$42</c:f>
              <c:strCache>
                <c:ptCount val="1"/>
                <c:pt idx="0">
                  <c:v>Mínimo 1in (No.56)</c:v>
                </c:pt>
              </c:strCache>
            </c:strRef>
          </c:tx>
          <c:spPr>
            <a:ln w="19050" cap="rnd" cmpd="sng" algn="ctr">
              <a:solidFill>
                <a:srgbClr val="00B05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'Granulometrías GRUESO CYMCA'!$J$35:$J$41</c:f>
              <c:numCache>
                <c:formatCode>General</c:formatCode>
                <c:ptCount val="7"/>
                <c:pt idx="0" formatCode="0.00">
                  <c:v>37.5</c:v>
                </c:pt>
                <c:pt idx="1">
                  <c:v>25.4</c:v>
                </c:pt>
                <c:pt idx="2" formatCode="0.00">
                  <c:v>19</c:v>
                </c:pt>
                <c:pt idx="3" formatCode="0.00">
                  <c:v>12.5</c:v>
                </c:pt>
                <c:pt idx="4" formatCode="0.00">
                  <c:v>9.5</c:v>
                </c:pt>
                <c:pt idx="5" formatCode="0.00">
                  <c:v>4.75</c:v>
                </c:pt>
                <c:pt idx="6" formatCode="0.00">
                  <c:v>2.36</c:v>
                </c:pt>
              </c:numCache>
            </c:numRef>
          </c:xVal>
          <c:yVal>
            <c:numRef>
              <c:f>'Granulometrías GRUESO CYMCA'!$P$35:$P$41</c:f>
              <c:numCache>
                <c:formatCode>General</c:formatCode>
                <c:ptCount val="7"/>
                <c:pt idx="0">
                  <c:v>100</c:v>
                </c:pt>
                <c:pt idx="1">
                  <c:v>90</c:v>
                </c:pt>
                <c:pt idx="2">
                  <c:v>40</c:v>
                </c:pt>
                <c:pt idx="3">
                  <c:v>10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87C-4207-B995-E19B8F7951CA}"/>
            </c:ext>
          </c:extLst>
        </c:ser>
        <c:ser>
          <c:idx val="6"/>
          <c:order val="6"/>
          <c:tx>
            <c:strRef>
              <c:f>'Granulometrías GRUESO CYMCA'!$Q$42</c:f>
              <c:strCache>
                <c:ptCount val="1"/>
                <c:pt idx="0">
                  <c:v>Máximo 1in (No.56)</c:v>
                </c:pt>
              </c:strCache>
            </c:strRef>
          </c:tx>
          <c:spPr>
            <a:ln w="19050" cap="rnd" cmpd="sng" algn="ctr">
              <a:solidFill>
                <a:schemeClr val="accent1">
                  <a:lumMod val="6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2"/>
            <c:bubble3D val="0"/>
            <c:spPr>
              <a:ln w="19050" cap="rnd" cmpd="sng" algn="ctr">
                <a:solidFill>
                  <a:srgbClr val="7030A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87C-4207-B995-E19B8F7951CA}"/>
              </c:ext>
            </c:extLst>
          </c:dPt>
          <c:dPt>
            <c:idx val="3"/>
            <c:bubble3D val="0"/>
            <c:spPr>
              <a:ln w="19050" cap="rnd" cmpd="sng" algn="ctr">
                <a:solidFill>
                  <a:srgbClr val="7030A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087C-4207-B995-E19B8F7951CA}"/>
              </c:ext>
            </c:extLst>
          </c:dPt>
          <c:dPt>
            <c:idx val="4"/>
            <c:bubble3D val="0"/>
            <c:spPr>
              <a:ln w="19050" cap="rnd" cmpd="sng" algn="ctr">
                <a:solidFill>
                  <a:srgbClr val="7030A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087C-4207-B995-E19B8F7951CA}"/>
              </c:ext>
            </c:extLst>
          </c:dPt>
          <c:dPt>
            <c:idx val="5"/>
            <c:bubble3D val="0"/>
            <c:spPr>
              <a:ln w="19050" cap="rnd" cmpd="sng" algn="ctr">
                <a:solidFill>
                  <a:srgbClr val="7030A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087C-4207-B995-E19B8F7951CA}"/>
              </c:ext>
            </c:extLst>
          </c:dPt>
          <c:xVal>
            <c:numRef>
              <c:f>'Granulometrías GRUESO CYMCA'!$J$35:$J$41</c:f>
              <c:numCache>
                <c:formatCode>General</c:formatCode>
                <c:ptCount val="7"/>
                <c:pt idx="0" formatCode="0.00">
                  <c:v>37.5</c:v>
                </c:pt>
                <c:pt idx="1">
                  <c:v>25.4</c:v>
                </c:pt>
                <c:pt idx="2" formatCode="0.00">
                  <c:v>19</c:v>
                </c:pt>
                <c:pt idx="3" formatCode="0.00">
                  <c:v>12.5</c:v>
                </c:pt>
                <c:pt idx="4" formatCode="0.00">
                  <c:v>9.5</c:v>
                </c:pt>
                <c:pt idx="5" formatCode="0.00">
                  <c:v>4.75</c:v>
                </c:pt>
                <c:pt idx="6" formatCode="0.00">
                  <c:v>2.36</c:v>
                </c:pt>
              </c:numCache>
            </c:numRef>
          </c:xVal>
          <c:yVal>
            <c:numRef>
              <c:f>'Granulometrías GRUESO CYMCA'!$Q$35:$Q$41</c:f>
              <c:numCache>
                <c:formatCode>General</c:formatCode>
                <c:ptCount val="7"/>
                <c:pt idx="0">
                  <c:v>100</c:v>
                </c:pt>
                <c:pt idx="1">
                  <c:v>100</c:v>
                </c:pt>
                <c:pt idx="2">
                  <c:v>85</c:v>
                </c:pt>
                <c:pt idx="3">
                  <c:v>40</c:v>
                </c:pt>
                <c:pt idx="4">
                  <c:v>15</c:v>
                </c:pt>
                <c:pt idx="5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087C-4207-B995-E19B8F7951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519232"/>
        <c:axId val="94123520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'Granulometrías GRUESO CYMCA'!$N$42</c15:sqref>
                        </c15:formulaRef>
                      </c:ext>
                    </c:extLst>
                    <c:strCache>
                      <c:ptCount val="1"/>
                      <c:pt idx="0">
                        <c:v>Mínimo 1in (No.57)</c:v>
                      </c:pt>
                    </c:strCache>
                  </c:strRef>
                </c:tx>
                <c:spPr>
                  <a:ln w="28575" cap="rnd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'Granulometrías GRUESO CYMCA'!$J$35:$J$41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.00">
                        <c:v>37.5</c:v>
                      </c:pt>
                      <c:pt idx="1">
                        <c:v>25.4</c:v>
                      </c:pt>
                      <c:pt idx="2" formatCode="0.00">
                        <c:v>19</c:v>
                      </c:pt>
                      <c:pt idx="3" formatCode="0.00">
                        <c:v>12.5</c:v>
                      </c:pt>
                      <c:pt idx="4" formatCode="0.00">
                        <c:v>9.5</c:v>
                      </c:pt>
                      <c:pt idx="5" formatCode="0.00">
                        <c:v>4.75</c:v>
                      </c:pt>
                      <c:pt idx="6" formatCode="0.00">
                        <c:v>2.36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'Granulometrías GRUESO CYMCA'!$N$35:$N$41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100</c:v>
                      </c:pt>
                      <c:pt idx="1">
                        <c:v>95</c:v>
                      </c:pt>
                      <c:pt idx="2">
                        <c:v>60</c:v>
                      </c:pt>
                      <c:pt idx="3">
                        <c:v>25</c:v>
                      </c:pt>
                      <c:pt idx="4">
                        <c:v>12.5</c:v>
                      </c:pt>
                      <c:pt idx="5">
                        <c:v>0</c:v>
                      </c:pt>
                      <c:pt idx="6">
                        <c:v>0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B-087C-4207-B995-E19B8F7951CA}"/>
                  </c:ext>
                </c:extLst>
              </c15:ser>
            </c15:filteredScatterSeries>
            <c15:filteredScatterSeries>
              <c15:ser>
                <c:idx val="3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CYMCA'!$O$42</c15:sqref>
                        </c15:formulaRef>
                      </c:ext>
                    </c:extLst>
                    <c:strCache>
                      <c:ptCount val="1"/>
                      <c:pt idx="0">
                        <c:v>Máximo 1in (No.57)</c:v>
                      </c:pt>
                    </c:strCache>
                  </c:strRef>
                </c:tx>
                <c:spPr>
                  <a:ln w="28575" cap="rnd" cmpd="sng" algn="ctr">
                    <a:solidFill>
                      <a:schemeClr val="accent4">
                        <a:shade val="95000"/>
                        <a:satMod val="105000"/>
                      </a:schemeClr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CYMCA'!$J$35:$J$41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.00">
                        <c:v>37.5</c:v>
                      </c:pt>
                      <c:pt idx="1">
                        <c:v>25.4</c:v>
                      </c:pt>
                      <c:pt idx="2" formatCode="0.00">
                        <c:v>19</c:v>
                      </c:pt>
                      <c:pt idx="3" formatCode="0.00">
                        <c:v>12.5</c:v>
                      </c:pt>
                      <c:pt idx="4" formatCode="0.00">
                        <c:v>9.5</c:v>
                      </c:pt>
                      <c:pt idx="5" formatCode="0.00">
                        <c:v>4.75</c:v>
                      </c:pt>
                      <c:pt idx="6" formatCode="0.00">
                        <c:v>2.36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CYMCA'!$O$35:$O$41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80</c:v>
                      </c:pt>
                      <c:pt idx="3">
                        <c:v>60</c:v>
                      </c:pt>
                      <c:pt idx="4">
                        <c:v>35</c:v>
                      </c:pt>
                      <c:pt idx="5">
                        <c:v>10</c:v>
                      </c:pt>
                      <c:pt idx="6">
                        <c:v>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087C-4207-B995-E19B8F7951CA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CYMCA'!$M$42</c15:sqref>
                        </c15:formulaRef>
                      </c:ext>
                    </c:extLst>
                    <c:strCache>
                      <c:ptCount val="1"/>
                      <c:pt idx="0">
                        <c:v>Máximo 3/4in (No.67)</c:v>
                      </c:pt>
                    </c:strCache>
                  </c:strRef>
                </c:tx>
                <c:spPr>
                  <a:ln w="12700" cap="rnd" cmpd="sng" algn="ctr">
                    <a:solidFill>
                      <a:srgbClr val="00B0F0"/>
                    </a:solidFill>
                    <a:prstDash val="solid"/>
                    <a:round/>
                  </a:ln>
                  <a:effectLst/>
                </c:spPr>
                <c:marker>
                  <c:spPr>
                    <a:solidFill>
                      <a:schemeClr val="accent2"/>
                    </a:solidFill>
                    <a:ln w="9525" cap="flat" cmpd="sng" algn="ctr">
                      <a:solidFill>
                        <a:schemeClr val="accent2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CYMCA'!$J$36:$J$41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 formatCode="General">
                        <c:v>25.4</c:v>
                      </c:pt>
                      <c:pt idx="1">
                        <c:v>19</c:v>
                      </c:pt>
                      <c:pt idx="2">
                        <c:v>12.5</c:v>
                      </c:pt>
                      <c:pt idx="3">
                        <c:v>9.5</c:v>
                      </c:pt>
                      <c:pt idx="4">
                        <c:v>4.75</c:v>
                      </c:pt>
                      <c:pt idx="5">
                        <c:v>2.36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CYMCA'!$M$36:$M$41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75</c:v>
                      </c:pt>
                      <c:pt idx="3">
                        <c:v>55</c:v>
                      </c:pt>
                      <c:pt idx="4">
                        <c:v>10</c:v>
                      </c:pt>
                      <c:pt idx="5">
                        <c:v>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087C-4207-B995-E19B8F7951CA}"/>
                  </c:ext>
                </c:extLst>
              </c15:ser>
            </c15:filteredScatterSeries>
            <c15:filteredScatterSeries>
              <c15:ser>
                <c:idx val="2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CYMCA'!$L$42</c15:sqref>
                        </c15:formulaRef>
                      </c:ext>
                    </c:extLst>
                    <c:strCache>
                      <c:ptCount val="1"/>
                      <c:pt idx="0">
                        <c:v>Mínimo 3/4in (No.67)</c:v>
                      </c:pt>
                    </c:strCache>
                  </c:strRef>
                </c:tx>
                <c:spPr>
                  <a:ln w="12700" cap="rnd" cmpd="sng" algn="ctr">
                    <a:solidFill>
                      <a:srgbClr val="7030A0"/>
                    </a:solidFill>
                    <a:prstDash val="solid"/>
                    <a:round/>
                  </a:ln>
                  <a:effectLst/>
                </c:spPr>
                <c:marker>
                  <c:spPr>
                    <a:solidFill>
                      <a:schemeClr val="accent3"/>
                    </a:solidFill>
                    <a:ln w="9525" cap="flat" cmpd="sng" algn="ctr">
                      <a:solidFill>
                        <a:schemeClr val="accent3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CYMCA'!$J$36:$J$41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 formatCode="General">
                        <c:v>25.4</c:v>
                      </c:pt>
                      <c:pt idx="1">
                        <c:v>19</c:v>
                      </c:pt>
                      <c:pt idx="2">
                        <c:v>12.5</c:v>
                      </c:pt>
                      <c:pt idx="3">
                        <c:v>9.5</c:v>
                      </c:pt>
                      <c:pt idx="4">
                        <c:v>4.75</c:v>
                      </c:pt>
                      <c:pt idx="5">
                        <c:v>2.36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CYMCA'!$L$36:$L$41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100</c:v>
                      </c:pt>
                      <c:pt idx="1">
                        <c:v>90</c:v>
                      </c:pt>
                      <c:pt idx="2">
                        <c:v>50</c:v>
                      </c:pt>
                      <c:pt idx="3">
                        <c:v>20</c:v>
                      </c:pt>
                      <c:pt idx="4">
                        <c:v>0</c:v>
                      </c:pt>
                      <c:pt idx="5">
                        <c:v>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087C-4207-B995-E19B8F7951CA}"/>
                  </c:ext>
                </c:extLst>
              </c15:ser>
            </c15:filteredScatterSeries>
          </c:ext>
        </c:extLst>
      </c:scatterChart>
      <c:valAx>
        <c:axId val="93519232"/>
        <c:scaling>
          <c:logBase val="10"/>
          <c:orientation val="maxMin"/>
        </c:scaling>
        <c:delete val="0"/>
        <c:axPos val="b"/>
        <c:majorGridlines>
          <c:spPr>
            <a:ln w="9525" cap="flat" cmpd="sng" algn="ctr">
              <a:solidFill>
                <a:schemeClr val="bg2">
                  <a:lumMod val="25000"/>
                </a:schemeClr>
              </a:solidFill>
              <a:prstDash val="solid"/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2">
                  <a:lumMod val="25000"/>
                </a:schemeClr>
              </a:solidFill>
              <a:prstDash val="solid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ysClr val="windowText" lastClr="000000"/>
                    </a:solidFill>
                  </a:rPr>
                  <a:t>ABERTURA MALLA mm</a:t>
                </a:r>
              </a:p>
            </c:rich>
          </c:tx>
          <c:layout>
            <c:manualLayout>
              <c:xMode val="edge"/>
              <c:yMode val="edge"/>
              <c:x val="0.44811239648026335"/>
              <c:y val="0.859860898131716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23520"/>
        <c:crosses val="autoZero"/>
        <c:crossBetween val="midCat"/>
      </c:valAx>
      <c:valAx>
        <c:axId val="94123520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2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>
                    <a:solidFill>
                      <a:sysClr val="windowText" lastClr="000000"/>
                    </a:solidFill>
                  </a:rPr>
                  <a:t>PASANTE 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19232"/>
        <c:crosses val="max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C" dirty="0">
                <a:solidFill>
                  <a:sysClr val="windowText" lastClr="000000"/>
                </a:solidFill>
              </a:rPr>
              <a:t>CURVA GRANULOMÉTRICA GRUESO - SEVILLA &amp;</a:t>
            </a:r>
            <a:r>
              <a:rPr lang="es-EC" baseline="0" dirty="0">
                <a:solidFill>
                  <a:sysClr val="windowText" lastClr="000000"/>
                </a:solidFill>
              </a:rPr>
              <a:t> SEVILLA</a:t>
            </a:r>
            <a:endParaRPr lang="es-EC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7720304955216154"/>
          <c:y val="4.62327055945140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885189308662981"/>
          <c:y val="0.14447592067988668"/>
          <c:w val="0.80778708059693138"/>
          <c:h val="0.64901646593956941"/>
        </c:manualLayout>
      </c:layout>
      <c:scatterChart>
        <c:scatterStyle val="lineMarker"/>
        <c:varyColors val="0"/>
        <c:ser>
          <c:idx val="4"/>
          <c:order val="2"/>
          <c:tx>
            <c:strRef>
              <c:f>'Granulometrías GRUESO SEVILLA'!$C$31</c:f>
              <c:strCache>
                <c:ptCount val="1"/>
                <c:pt idx="0">
                  <c:v>Agregado grueso Sevilla &amp; Sevilla 1 in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'Granulometrías GRUESO SEVILLA'!$J$35:$J$41</c:f>
              <c:numCache>
                <c:formatCode>General</c:formatCode>
                <c:ptCount val="7"/>
                <c:pt idx="0" formatCode="0.00">
                  <c:v>37.5</c:v>
                </c:pt>
                <c:pt idx="1">
                  <c:v>25.4</c:v>
                </c:pt>
                <c:pt idx="2" formatCode="0.00">
                  <c:v>19</c:v>
                </c:pt>
                <c:pt idx="3" formatCode="0.00">
                  <c:v>12.5</c:v>
                </c:pt>
                <c:pt idx="4" formatCode="0.00">
                  <c:v>9.5</c:v>
                </c:pt>
                <c:pt idx="5" formatCode="0.00">
                  <c:v>4.75</c:v>
                </c:pt>
                <c:pt idx="6" formatCode="0.00">
                  <c:v>2.36</c:v>
                </c:pt>
              </c:numCache>
            </c:numRef>
          </c:xVal>
          <c:yVal>
            <c:numRef>
              <c:f>'Granulometrías GRUESO SEVILLA'!$K$35:$K$41</c:f>
              <c:numCache>
                <c:formatCode>0</c:formatCode>
                <c:ptCount val="7"/>
                <c:pt idx="0">
                  <c:v>100</c:v>
                </c:pt>
                <c:pt idx="1">
                  <c:v>84.342608274860879</c:v>
                </c:pt>
                <c:pt idx="2">
                  <c:v>59.903218001451719</c:v>
                </c:pt>
                <c:pt idx="3">
                  <c:v>24.503266392450993</c:v>
                </c:pt>
                <c:pt idx="4">
                  <c:v>10.280183885797232</c:v>
                </c:pt>
                <c:pt idx="5">
                  <c:v>1.1681587224776089</c:v>
                </c:pt>
                <c:pt idx="6">
                  <c:v>0.93781756593273313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9EC-4063-9FCA-FD8886460AD4}"/>
            </c:ext>
          </c:extLst>
        </c:ser>
        <c:ser>
          <c:idx val="5"/>
          <c:order val="5"/>
          <c:tx>
            <c:strRef>
              <c:f>'Granulometrías GRUESO SEVILLA'!$P$42</c:f>
              <c:strCache>
                <c:ptCount val="1"/>
                <c:pt idx="0">
                  <c:v>Mínimo 1in (No.56)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'Granulometrías GRUESO SEVILLA'!$J$35:$J$41</c:f>
              <c:numCache>
                <c:formatCode>General</c:formatCode>
                <c:ptCount val="7"/>
                <c:pt idx="0" formatCode="0.00">
                  <c:v>37.5</c:v>
                </c:pt>
                <c:pt idx="1">
                  <c:v>25.4</c:v>
                </c:pt>
                <c:pt idx="2" formatCode="0.00">
                  <c:v>19</c:v>
                </c:pt>
                <c:pt idx="3" formatCode="0.00">
                  <c:v>12.5</c:v>
                </c:pt>
                <c:pt idx="4" formatCode="0.00">
                  <c:v>9.5</c:v>
                </c:pt>
                <c:pt idx="5" formatCode="0.00">
                  <c:v>4.75</c:v>
                </c:pt>
                <c:pt idx="6" formatCode="0.00">
                  <c:v>2.36</c:v>
                </c:pt>
              </c:numCache>
            </c:numRef>
          </c:xVal>
          <c:yVal>
            <c:numRef>
              <c:f>'Granulometrías GRUESO SEVILLA'!$P$35:$P$41</c:f>
              <c:numCache>
                <c:formatCode>General</c:formatCode>
                <c:ptCount val="7"/>
                <c:pt idx="0">
                  <c:v>100</c:v>
                </c:pt>
                <c:pt idx="1">
                  <c:v>90</c:v>
                </c:pt>
                <c:pt idx="2">
                  <c:v>40</c:v>
                </c:pt>
                <c:pt idx="3">
                  <c:v>10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9EC-4063-9FCA-FD8886460AD4}"/>
            </c:ext>
          </c:extLst>
        </c:ser>
        <c:ser>
          <c:idx val="6"/>
          <c:order val="6"/>
          <c:tx>
            <c:strRef>
              <c:f>'Granulometrías GRUESO SEVILLA'!$Q$42</c:f>
              <c:strCache>
                <c:ptCount val="1"/>
                <c:pt idx="0">
                  <c:v>Máximo 1in (No.56)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'Granulometrías GRUESO SEVILLA'!$J$35:$J$41</c:f>
              <c:numCache>
                <c:formatCode>General</c:formatCode>
                <c:ptCount val="7"/>
                <c:pt idx="0" formatCode="0.00">
                  <c:v>37.5</c:v>
                </c:pt>
                <c:pt idx="1">
                  <c:v>25.4</c:v>
                </c:pt>
                <c:pt idx="2" formatCode="0.00">
                  <c:v>19</c:v>
                </c:pt>
                <c:pt idx="3" formatCode="0.00">
                  <c:v>12.5</c:v>
                </c:pt>
                <c:pt idx="4" formatCode="0.00">
                  <c:v>9.5</c:v>
                </c:pt>
                <c:pt idx="5" formatCode="0.00">
                  <c:v>4.75</c:v>
                </c:pt>
                <c:pt idx="6" formatCode="0.00">
                  <c:v>2.36</c:v>
                </c:pt>
              </c:numCache>
            </c:numRef>
          </c:xVal>
          <c:yVal>
            <c:numRef>
              <c:f>'Granulometrías GRUESO SEVILLA'!$Q$35:$Q$41</c:f>
              <c:numCache>
                <c:formatCode>General</c:formatCode>
                <c:ptCount val="7"/>
                <c:pt idx="0">
                  <c:v>100</c:v>
                </c:pt>
                <c:pt idx="1">
                  <c:v>100</c:v>
                </c:pt>
                <c:pt idx="2">
                  <c:v>85</c:v>
                </c:pt>
                <c:pt idx="3">
                  <c:v>40</c:v>
                </c:pt>
                <c:pt idx="4">
                  <c:v>15</c:v>
                </c:pt>
                <c:pt idx="5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9EC-4063-9FCA-FD8886460A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519232"/>
        <c:axId val="94123520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'Granulometrías GRUESO SEVILLA'!$N$42</c15:sqref>
                        </c15:formulaRef>
                      </c:ext>
                    </c:extLst>
                    <c:strCache>
                      <c:ptCount val="1"/>
                      <c:pt idx="0">
                        <c:v>Mínimo 1in (No.57)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'Granulometrías GRUESO SEVILLA'!$J$35:$J$41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.00">
                        <c:v>37.5</c:v>
                      </c:pt>
                      <c:pt idx="1">
                        <c:v>25.4</c:v>
                      </c:pt>
                      <c:pt idx="2" formatCode="0.00">
                        <c:v>19</c:v>
                      </c:pt>
                      <c:pt idx="3" formatCode="0.00">
                        <c:v>12.5</c:v>
                      </c:pt>
                      <c:pt idx="4" formatCode="0.00">
                        <c:v>9.5</c:v>
                      </c:pt>
                      <c:pt idx="5" formatCode="0.00">
                        <c:v>4.75</c:v>
                      </c:pt>
                      <c:pt idx="6" formatCode="0.00">
                        <c:v>2.36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'Granulometrías GRUESO SEVILLA'!$N$35:$N$41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100</c:v>
                      </c:pt>
                      <c:pt idx="1">
                        <c:v>95</c:v>
                      </c:pt>
                      <c:pt idx="2">
                        <c:v>60</c:v>
                      </c:pt>
                      <c:pt idx="3">
                        <c:v>25</c:v>
                      </c:pt>
                      <c:pt idx="4">
                        <c:v>12.5</c:v>
                      </c:pt>
                      <c:pt idx="5">
                        <c:v>0</c:v>
                      </c:pt>
                      <c:pt idx="6">
                        <c:v>0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99EC-4063-9FCA-FD8886460AD4}"/>
                  </c:ext>
                </c:extLst>
              </c15:ser>
            </c15:filteredScatterSeries>
            <c15:filteredScatterSeries>
              <c15:ser>
                <c:idx val="3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SEVILLA'!$O$42</c15:sqref>
                        </c15:formulaRef>
                      </c:ext>
                    </c:extLst>
                    <c:strCache>
                      <c:ptCount val="1"/>
                      <c:pt idx="0">
                        <c:v>Máximo 1in (No.57)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SEVILLA'!$J$35:$J$41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 formatCode="0.00">
                        <c:v>37.5</c:v>
                      </c:pt>
                      <c:pt idx="1">
                        <c:v>25.4</c:v>
                      </c:pt>
                      <c:pt idx="2" formatCode="0.00">
                        <c:v>19</c:v>
                      </c:pt>
                      <c:pt idx="3" formatCode="0.00">
                        <c:v>12.5</c:v>
                      </c:pt>
                      <c:pt idx="4" formatCode="0.00">
                        <c:v>9.5</c:v>
                      </c:pt>
                      <c:pt idx="5" formatCode="0.00">
                        <c:v>4.75</c:v>
                      </c:pt>
                      <c:pt idx="6" formatCode="0.00">
                        <c:v>2.36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SEVILLA'!$O$35:$O$41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80</c:v>
                      </c:pt>
                      <c:pt idx="3">
                        <c:v>60</c:v>
                      </c:pt>
                      <c:pt idx="4">
                        <c:v>35</c:v>
                      </c:pt>
                      <c:pt idx="5">
                        <c:v>10</c:v>
                      </c:pt>
                      <c:pt idx="6">
                        <c:v>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99EC-4063-9FCA-FD8886460AD4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SEVILLA'!$M$42</c15:sqref>
                        </c15:formulaRef>
                      </c:ext>
                    </c:extLst>
                    <c:strCache>
                      <c:ptCount val="1"/>
                      <c:pt idx="0">
                        <c:v>Máximo 3/4in (No.67)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SEVILLA'!$J$36:$J$41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 formatCode="General">
                        <c:v>25.4</c:v>
                      </c:pt>
                      <c:pt idx="1">
                        <c:v>19</c:v>
                      </c:pt>
                      <c:pt idx="2">
                        <c:v>12.5</c:v>
                      </c:pt>
                      <c:pt idx="3">
                        <c:v>9.5</c:v>
                      </c:pt>
                      <c:pt idx="4">
                        <c:v>4.75</c:v>
                      </c:pt>
                      <c:pt idx="5">
                        <c:v>2.36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SEVILLA'!$M$36:$M$41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75</c:v>
                      </c:pt>
                      <c:pt idx="3">
                        <c:v>55</c:v>
                      </c:pt>
                      <c:pt idx="4">
                        <c:v>10</c:v>
                      </c:pt>
                      <c:pt idx="5">
                        <c:v>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99EC-4063-9FCA-FD8886460AD4}"/>
                  </c:ext>
                </c:extLst>
              </c15:ser>
            </c15:filteredScatterSeries>
            <c15:filteredScatterSeries>
              <c15:ser>
                <c:idx val="2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SEVILLA'!$L$42</c15:sqref>
                        </c15:formulaRef>
                      </c:ext>
                    </c:extLst>
                    <c:strCache>
                      <c:ptCount val="1"/>
                      <c:pt idx="0">
                        <c:v>Mínimo 3/4in (No.67)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SEVILLA'!$J$36:$J$41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 formatCode="General">
                        <c:v>25.4</c:v>
                      </c:pt>
                      <c:pt idx="1">
                        <c:v>19</c:v>
                      </c:pt>
                      <c:pt idx="2">
                        <c:v>12.5</c:v>
                      </c:pt>
                      <c:pt idx="3">
                        <c:v>9.5</c:v>
                      </c:pt>
                      <c:pt idx="4">
                        <c:v>4.75</c:v>
                      </c:pt>
                      <c:pt idx="5">
                        <c:v>2.36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'Granulometrías GRUESO SEVILLA'!$L$36:$L$41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100</c:v>
                      </c:pt>
                      <c:pt idx="1">
                        <c:v>90</c:v>
                      </c:pt>
                      <c:pt idx="2">
                        <c:v>50</c:v>
                      </c:pt>
                      <c:pt idx="3">
                        <c:v>20</c:v>
                      </c:pt>
                      <c:pt idx="4">
                        <c:v>0</c:v>
                      </c:pt>
                      <c:pt idx="5">
                        <c:v>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99EC-4063-9FCA-FD8886460AD4}"/>
                  </c:ext>
                </c:extLst>
              </c15:ser>
            </c15:filteredScatterSeries>
          </c:ext>
        </c:extLst>
      </c:scatterChart>
      <c:valAx>
        <c:axId val="93519232"/>
        <c:scaling>
          <c:logBase val="10"/>
          <c:orientation val="maxMin"/>
        </c:scaling>
        <c:delete val="0"/>
        <c:axPos val="b"/>
        <c:majorGridlines>
          <c:spPr>
            <a:ln w="9525" cap="flat" cmpd="sng" algn="ctr">
              <a:solidFill>
                <a:schemeClr val="bg2">
                  <a:lumMod val="2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2">
                  <a:lumMod val="2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>
                    <a:solidFill>
                      <a:sysClr val="windowText" lastClr="000000"/>
                    </a:solidFill>
                  </a:rPr>
                  <a:t>ABERTURA MALLA mm</a:t>
                </a:r>
              </a:p>
            </c:rich>
          </c:tx>
          <c:layout>
            <c:manualLayout>
              <c:xMode val="edge"/>
              <c:yMode val="edge"/>
              <c:x val="0.45033387820857612"/>
              <c:y val="0.859860898131716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23520"/>
        <c:crosses val="autoZero"/>
        <c:crossBetween val="midCat"/>
      </c:valAx>
      <c:valAx>
        <c:axId val="94123520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>
                    <a:solidFill>
                      <a:sysClr val="windowText" lastClr="000000"/>
                    </a:solidFill>
                  </a:rPr>
                  <a:t>PASANTE</a:t>
                </a:r>
                <a:r>
                  <a:rPr lang="es-EC" baseline="0" dirty="0">
                    <a:solidFill>
                      <a:sysClr val="windowText" lastClr="000000"/>
                    </a:solidFill>
                  </a:rPr>
                  <a:t> %</a:t>
                </a:r>
                <a:endParaRPr lang="es-EC" dirty="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19232"/>
        <c:crosses val="max"/>
        <c:crossBetween val="midCat"/>
      </c:valAx>
      <c:spPr>
        <a:noFill/>
        <a:ln>
          <a:solidFill>
            <a:schemeClr val="bg2">
              <a:lumMod val="25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C" dirty="0">
                <a:solidFill>
                  <a:sysClr val="windowText" lastClr="000000"/>
                </a:solidFill>
              </a:rPr>
              <a:t>CURVA GRANULOMÉTRICA FINO - HOLCIM</a:t>
            </a:r>
          </a:p>
        </c:rich>
      </c:tx>
      <c:layout>
        <c:manualLayout>
          <c:xMode val="edge"/>
          <c:yMode val="edge"/>
          <c:x val="0.23051861103166835"/>
          <c:y val="4.987967860691374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885189308662981"/>
          <c:y val="0.14447592067988668"/>
          <c:w val="0.80778708059693138"/>
          <c:h val="0.64901646593956941"/>
        </c:manualLayout>
      </c:layout>
      <c:scatterChart>
        <c:scatterStyle val="lineMarker"/>
        <c:varyColors val="0"/>
        <c:ser>
          <c:idx val="0"/>
          <c:order val="0"/>
          <c:tx>
            <c:strRef>
              <c:f>'Granulometrías FINO  HOLCIM'!$M$40</c:f>
              <c:strCache>
                <c:ptCount val="1"/>
                <c:pt idx="0">
                  <c:v>Máximo Arena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'Granulometrías FINO  HOLCIM'!$J$33:$J$39</c:f>
              <c:numCache>
                <c:formatCode>General</c:formatCode>
                <c:ptCount val="7"/>
                <c:pt idx="0">
                  <c:v>9.5</c:v>
                </c:pt>
                <c:pt idx="1">
                  <c:v>4.75</c:v>
                </c:pt>
                <c:pt idx="2" formatCode="0.00">
                  <c:v>2.36</c:v>
                </c:pt>
                <c:pt idx="3" formatCode="0.00">
                  <c:v>1.18</c:v>
                </c:pt>
                <c:pt idx="4" formatCode="0.00">
                  <c:v>0.6</c:v>
                </c:pt>
                <c:pt idx="5" formatCode="0.00">
                  <c:v>0.3</c:v>
                </c:pt>
                <c:pt idx="6" formatCode="0.00">
                  <c:v>0.15</c:v>
                </c:pt>
              </c:numCache>
            </c:numRef>
          </c:xVal>
          <c:yVal>
            <c:numRef>
              <c:f>'Granulometrías FINO  HOLCIM'!$L$33:$L$39</c:f>
              <c:numCache>
                <c:formatCode>General</c:formatCode>
                <c:ptCount val="7"/>
                <c:pt idx="0">
                  <c:v>100</c:v>
                </c:pt>
                <c:pt idx="1">
                  <c:v>95</c:v>
                </c:pt>
                <c:pt idx="2">
                  <c:v>80</c:v>
                </c:pt>
                <c:pt idx="3">
                  <c:v>50</c:v>
                </c:pt>
                <c:pt idx="4">
                  <c:v>25</c:v>
                </c:pt>
                <c:pt idx="5">
                  <c:v>10</c:v>
                </c:pt>
                <c:pt idx="6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9B2-427A-B15C-0B064DBA77A6}"/>
            </c:ext>
          </c:extLst>
        </c:ser>
        <c:ser>
          <c:idx val="3"/>
          <c:order val="1"/>
          <c:tx>
            <c:strRef>
              <c:f>'Granulometrías FINO  HOLCIM'!$L$40</c:f>
              <c:strCache>
                <c:ptCount val="1"/>
                <c:pt idx="0">
                  <c:v>Minimo Arena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'Granulometrías FINO  HOLCIM'!$J$33:$J$39</c:f>
              <c:numCache>
                <c:formatCode>General</c:formatCode>
                <c:ptCount val="7"/>
                <c:pt idx="0">
                  <c:v>9.5</c:v>
                </c:pt>
                <c:pt idx="1">
                  <c:v>4.75</c:v>
                </c:pt>
                <c:pt idx="2" formatCode="0.00">
                  <c:v>2.36</c:v>
                </c:pt>
                <c:pt idx="3" formatCode="0.00">
                  <c:v>1.18</c:v>
                </c:pt>
                <c:pt idx="4" formatCode="0.00">
                  <c:v>0.6</c:v>
                </c:pt>
                <c:pt idx="5" formatCode="0.00">
                  <c:v>0.3</c:v>
                </c:pt>
                <c:pt idx="6" formatCode="0.00">
                  <c:v>0.15</c:v>
                </c:pt>
              </c:numCache>
            </c:numRef>
          </c:xVal>
          <c:yVal>
            <c:numRef>
              <c:f>'Granulometrías FINO  HOLCIM'!$M$33:$M$39</c:f>
              <c:numCache>
                <c:formatCode>General</c:formatCode>
                <c:ptCount val="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85</c:v>
                </c:pt>
                <c:pt idx="4">
                  <c:v>60</c:v>
                </c:pt>
                <c:pt idx="5">
                  <c:v>30</c:v>
                </c:pt>
                <c:pt idx="6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9B2-427A-B15C-0B064DBA77A6}"/>
            </c:ext>
          </c:extLst>
        </c:ser>
        <c:ser>
          <c:idx val="4"/>
          <c:order val="2"/>
          <c:tx>
            <c:strRef>
              <c:f>'Granulometrías FINO  HOLCIM'!$C$30</c:f>
              <c:strCache>
                <c:ptCount val="1"/>
                <c:pt idx="0">
                  <c:v>Agregado fino Holcim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</c:marker>
          <c:xVal>
            <c:numRef>
              <c:f>'Granulometrías FINO  HOLCIM'!$J$33:$J$39</c:f>
              <c:numCache>
                <c:formatCode>General</c:formatCode>
                <c:ptCount val="7"/>
                <c:pt idx="0">
                  <c:v>9.5</c:v>
                </c:pt>
                <c:pt idx="1">
                  <c:v>4.75</c:v>
                </c:pt>
                <c:pt idx="2" formatCode="0.00">
                  <c:v>2.36</c:v>
                </c:pt>
                <c:pt idx="3" formatCode="0.00">
                  <c:v>1.18</c:v>
                </c:pt>
                <c:pt idx="4" formatCode="0.00">
                  <c:v>0.6</c:v>
                </c:pt>
                <c:pt idx="5" formatCode="0.00">
                  <c:v>0.3</c:v>
                </c:pt>
                <c:pt idx="6" formatCode="0.00">
                  <c:v>0.15</c:v>
                </c:pt>
              </c:numCache>
            </c:numRef>
          </c:xVal>
          <c:yVal>
            <c:numRef>
              <c:f>'Granulometrías FINO  HOLCIM'!$K$33:$K$39</c:f>
              <c:numCache>
                <c:formatCode>0</c:formatCode>
                <c:ptCount val="7"/>
                <c:pt idx="0">
                  <c:v>99.529659068514746</c:v>
                </c:pt>
                <c:pt idx="1">
                  <c:v>99.323392235433232</c:v>
                </c:pt>
                <c:pt idx="2">
                  <c:v>76.578860934112853</c:v>
                </c:pt>
                <c:pt idx="3">
                  <c:v>49.59731984497143</c:v>
                </c:pt>
                <c:pt idx="4">
                  <c:v>34.043224068843195</c:v>
                </c:pt>
                <c:pt idx="5">
                  <c:v>21.433357419693884</c:v>
                </c:pt>
                <c:pt idx="6">
                  <c:v>13.034224528673722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9B2-427A-B15C-0B064DBA77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519232"/>
        <c:axId val="94123520"/>
        <c:extLst/>
      </c:scatterChart>
      <c:valAx>
        <c:axId val="93519232"/>
        <c:scaling>
          <c:logBase val="10"/>
          <c:orientation val="maxMin"/>
        </c:scaling>
        <c:delete val="0"/>
        <c:axPos val="b"/>
        <c:majorGridlines>
          <c:spPr>
            <a:ln w="9525" cap="flat" cmpd="sng" algn="ctr">
              <a:solidFill>
                <a:srgbClr val="E7E6E6">
                  <a:lumMod val="25000"/>
                </a:srgbClr>
              </a:solidFill>
              <a:round/>
            </a:ln>
            <a:effectLst/>
          </c:spPr>
        </c:majorGridlines>
        <c:minorGridlines>
          <c:spPr>
            <a:ln>
              <a:solidFill>
                <a:srgbClr val="E7E6E6">
                  <a:lumMod val="25000"/>
                </a:srgbClr>
              </a:solidFill>
            </a:ln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>
                    <a:solidFill>
                      <a:sysClr val="windowText" lastClr="000000"/>
                    </a:solidFill>
                  </a:rPr>
                  <a:t>ABERTURA MALLA mm</a:t>
                </a:r>
              </a:p>
            </c:rich>
          </c:tx>
          <c:layout>
            <c:manualLayout>
              <c:xMode val="edge"/>
              <c:yMode val="edge"/>
              <c:x val="0.4147901705555716"/>
              <c:y val="0.8598608981317160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23520"/>
        <c:crosses val="autoZero"/>
        <c:crossBetween val="midCat"/>
      </c:valAx>
      <c:valAx>
        <c:axId val="94123520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25000"/>
                </a:srgb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>
                    <a:solidFill>
                      <a:sysClr val="windowText" lastClr="000000"/>
                    </a:solidFill>
                  </a:rPr>
                  <a:t>PASANTE</a:t>
                </a:r>
                <a:r>
                  <a:rPr lang="es-EC" baseline="0" dirty="0">
                    <a:solidFill>
                      <a:sysClr val="windowText" lastClr="000000"/>
                    </a:solidFill>
                  </a:rPr>
                  <a:t> %</a:t>
                </a:r>
                <a:endParaRPr lang="es-EC" dirty="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19232"/>
        <c:crosses val="max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C" dirty="0">
                <a:solidFill>
                  <a:sysClr val="windowText" lastClr="000000"/>
                </a:solidFill>
              </a:rPr>
              <a:t>CURVA GRANULOMÉTRICA FINO - PINTAG</a:t>
            </a:r>
          </a:p>
        </c:rich>
      </c:tx>
      <c:layout>
        <c:manualLayout>
          <c:xMode val="edge"/>
          <c:yMode val="edge"/>
          <c:x val="0.23051861103166835"/>
          <c:y val="4.987967860691374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885189308662981"/>
          <c:y val="0.14447592067988668"/>
          <c:w val="0.80778708059693138"/>
          <c:h val="0.64901646593956941"/>
        </c:manualLayout>
      </c:layout>
      <c:scatterChart>
        <c:scatterStyle val="lineMarker"/>
        <c:varyColors val="0"/>
        <c:ser>
          <c:idx val="0"/>
          <c:order val="0"/>
          <c:tx>
            <c:strRef>
              <c:f>'Granulometrías FINO  PINTAG'!$M$40</c:f>
              <c:strCache>
                <c:ptCount val="1"/>
                <c:pt idx="0">
                  <c:v>Máximo Arena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'Granulometrías FINO  PINTAG'!$J$33:$J$39</c:f>
              <c:numCache>
                <c:formatCode>General</c:formatCode>
                <c:ptCount val="7"/>
                <c:pt idx="0">
                  <c:v>9.5</c:v>
                </c:pt>
                <c:pt idx="1">
                  <c:v>4.75</c:v>
                </c:pt>
                <c:pt idx="2" formatCode="0.00">
                  <c:v>2.36</c:v>
                </c:pt>
                <c:pt idx="3" formatCode="0.00">
                  <c:v>1.18</c:v>
                </c:pt>
                <c:pt idx="4" formatCode="0.00">
                  <c:v>0.6</c:v>
                </c:pt>
                <c:pt idx="5" formatCode="0.00">
                  <c:v>0.3</c:v>
                </c:pt>
                <c:pt idx="6" formatCode="0.00">
                  <c:v>0.15</c:v>
                </c:pt>
              </c:numCache>
            </c:numRef>
          </c:xVal>
          <c:yVal>
            <c:numRef>
              <c:f>'Granulometrías FINO  PINTAG'!$L$33:$L$39</c:f>
              <c:numCache>
                <c:formatCode>General</c:formatCode>
                <c:ptCount val="7"/>
                <c:pt idx="0">
                  <c:v>100</c:v>
                </c:pt>
                <c:pt idx="1">
                  <c:v>95</c:v>
                </c:pt>
                <c:pt idx="2">
                  <c:v>80</c:v>
                </c:pt>
                <c:pt idx="3">
                  <c:v>50</c:v>
                </c:pt>
                <c:pt idx="4">
                  <c:v>25</c:v>
                </c:pt>
                <c:pt idx="5">
                  <c:v>10</c:v>
                </c:pt>
                <c:pt idx="6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CCD-43B8-84F0-3E0C20669FE6}"/>
            </c:ext>
          </c:extLst>
        </c:ser>
        <c:ser>
          <c:idx val="3"/>
          <c:order val="1"/>
          <c:tx>
            <c:strRef>
              <c:f>'Granulometrías FINO  PINTAG'!$L$40</c:f>
              <c:strCache>
                <c:ptCount val="1"/>
                <c:pt idx="0">
                  <c:v>Minimo Arena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'Granulometrías FINO  PINTAG'!$J$33:$J$39</c:f>
              <c:numCache>
                <c:formatCode>General</c:formatCode>
                <c:ptCount val="7"/>
                <c:pt idx="0">
                  <c:v>9.5</c:v>
                </c:pt>
                <c:pt idx="1">
                  <c:v>4.75</c:v>
                </c:pt>
                <c:pt idx="2" formatCode="0.00">
                  <c:v>2.36</c:v>
                </c:pt>
                <c:pt idx="3" formatCode="0.00">
                  <c:v>1.18</c:v>
                </c:pt>
                <c:pt idx="4" formatCode="0.00">
                  <c:v>0.6</c:v>
                </c:pt>
                <c:pt idx="5" formatCode="0.00">
                  <c:v>0.3</c:v>
                </c:pt>
                <c:pt idx="6" formatCode="0.00">
                  <c:v>0.15</c:v>
                </c:pt>
              </c:numCache>
            </c:numRef>
          </c:xVal>
          <c:yVal>
            <c:numRef>
              <c:f>'Granulometrías FINO  PINTAG'!$M$33:$M$39</c:f>
              <c:numCache>
                <c:formatCode>General</c:formatCode>
                <c:ptCount val="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85</c:v>
                </c:pt>
                <c:pt idx="4">
                  <c:v>60</c:v>
                </c:pt>
                <c:pt idx="5">
                  <c:v>30</c:v>
                </c:pt>
                <c:pt idx="6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CCD-43B8-84F0-3E0C20669FE6}"/>
            </c:ext>
          </c:extLst>
        </c:ser>
        <c:ser>
          <c:idx val="4"/>
          <c:order val="2"/>
          <c:tx>
            <c:strRef>
              <c:f>'Granulometrías FINO  PINTAG'!$C$30</c:f>
              <c:strCache>
                <c:ptCount val="1"/>
                <c:pt idx="0">
                  <c:v>Agregado fino Pintag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</c:marker>
          <c:xVal>
            <c:numRef>
              <c:f>'Granulometrías FINO  PINTAG'!$J$33:$J$39</c:f>
              <c:numCache>
                <c:formatCode>General</c:formatCode>
                <c:ptCount val="7"/>
                <c:pt idx="0">
                  <c:v>9.5</c:v>
                </c:pt>
                <c:pt idx="1">
                  <c:v>4.75</c:v>
                </c:pt>
                <c:pt idx="2" formatCode="0.00">
                  <c:v>2.36</c:v>
                </c:pt>
                <c:pt idx="3" formatCode="0.00">
                  <c:v>1.18</c:v>
                </c:pt>
                <c:pt idx="4" formatCode="0.00">
                  <c:v>0.6</c:v>
                </c:pt>
                <c:pt idx="5" formatCode="0.00">
                  <c:v>0.3</c:v>
                </c:pt>
                <c:pt idx="6" formatCode="0.00">
                  <c:v>0.15</c:v>
                </c:pt>
              </c:numCache>
            </c:numRef>
          </c:xVal>
          <c:yVal>
            <c:numRef>
              <c:f>'Granulometrías FINO  PINTAG'!$K$33:$K$39</c:f>
              <c:numCache>
                <c:formatCode>0</c:formatCode>
                <c:ptCount val="7"/>
                <c:pt idx="0">
                  <c:v>99.444151166040427</c:v>
                </c:pt>
                <c:pt idx="1">
                  <c:v>99.411545508182471</c:v>
                </c:pt>
                <c:pt idx="2">
                  <c:v>75.749153805546072</c:v>
                </c:pt>
                <c:pt idx="3">
                  <c:v>48.717510790920109</c:v>
                </c:pt>
                <c:pt idx="4">
                  <c:v>35.959382666211233</c:v>
                </c:pt>
                <c:pt idx="5">
                  <c:v>24.294320404931227</c:v>
                </c:pt>
                <c:pt idx="6">
                  <c:v>15.113498742353201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CCD-43B8-84F0-3E0C20669F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519232"/>
        <c:axId val="94123520"/>
        <c:extLst/>
      </c:scatterChart>
      <c:valAx>
        <c:axId val="93519232"/>
        <c:scaling>
          <c:logBase val="10"/>
          <c:orientation val="maxMin"/>
        </c:scaling>
        <c:delete val="0"/>
        <c:axPos val="b"/>
        <c:majorGridlines>
          <c:spPr>
            <a:ln w="9525" cap="flat" cmpd="sng" algn="ctr">
              <a:solidFill>
                <a:srgbClr val="E7E6E6">
                  <a:lumMod val="25000"/>
                </a:srgbClr>
              </a:solidFill>
              <a:round/>
            </a:ln>
            <a:effectLst/>
          </c:spPr>
        </c:majorGridlines>
        <c:minorGridlines>
          <c:spPr>
            <a:ln>
              <a:solidFill>
                <a:srgbClr val="E7E6E6">
                  <a:lumMod val="25000"/>
                </a:srgbClr>
              </a:solidFill>
            </a:ln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>
                    <a:solidFill>
                      <a:sysClr val="windowText" lastClr="000000"/>
                    </a:solidFill>
                  </a:rPr>
                  <a:t>ABERTURA MALLA mm</a:t>
                </a:r>
              </a:p>
            </c:rich>
          </c:tx>
          <c:layout>
            <c:manualLayout>
              <c:xMode val="edge"/>
              <c:yMode val="edge"/>
              <c:x val="0.4147901705555716"/>
              <c:y val="0.8598608981317160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23520"/>
        <c:crosses val="autoZero"/>
        <c:crossBetween val="midCat"/>
      </c:valAx>
      <c:valAx>
        <c:axId val="94123520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25000"/>
                </a:srgb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>
                    <a:solidFill>
                      <a:sysClr val="windowText" lastClr="000000"/>
                    </a:solidFill>
                  </a:rPr>
                  <a:t>PASANTE</a:t>
                </a:r>
                <a:r>
                  <a:rPr lang="es-EC" baseline="0" dirty="0">
                    <a:solidFill>
                      <a:sysClr val="windowText" lastClr="000000"/>
                    </a:solidFill>
                  </a:rPr>
                  <a:t> %</a:t>
                </a:r>
                <a:endParaRPr lang="es-EC" dirty="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19232"/>
        <c:crosses val="max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C" dirty="0">
                <a:solidFill>
                  <a:sysClr val="windowText" lastClr="000000"/>
                </a:solidFill>
              </a:rPr>
              <a:t>CURVA GRANULOMÉTRICA FINO - CYMCA</a:t>
            </a:r>
          </a:p>
        </c:rich>
      </c:tx>
      <c:layout>
        <c:manualLayout>
          <c:xMode val="edge"/>
          <c:yMode val="edge"/>
          <c:x val="0.23051861103166835"/>
          <c:y val="4.987967860691374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885189308662981"/>
          <c:y val="0.14447592067988668"/>
          <c:w val="0.80778708059693138"/>
          <c:h val="0.64901646593956941"/>
        </c:manualLayout>
      </c:layout>
      <c:scatterChart>
        <c:scatterStyle val="lineMarker"/>
        <c:varyColors val="0"/>
        <c:ser>
          <c:idx val="0"/>
          <c:order val="0"/>
          <c:tx>
            <c:strRef>
              <c:f>'Granulometrías FINO CYMCA'!$M$40</c:f>
              <c:strCache>
                <c:ptCount val="1"/>
                <c:pt idx="0">
                  <c:v>Máximo Arena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'Granulometrías FINO CYMCA'!$J$33:$J$39</c:f>
              <c:numCache>
                <c:formatCode>General</c:formatCode>
                <c:ptCount val="7"/>
                <c:pt idx="0">
                  <c:v>9.5</c:v>
                </c:pt>
                <c:pt idx="1">
                  <c:v>4.75</c:v>
                </c:pt>
                <c:pt idx="2" formatCode="0.00">
                  <c:v>2.36</c:v>
                </c:pt>
                <c:pt idx="3" formatCode="0.00">
                  <c:v>1.18</c:v>
                </c:pt>
                <c:pt idx="4" formatCode="0.00">
                  <c:v>0.6</c:v>
                </c:pt>
                <c:pt idx="5" formatCode="0.00">
                  <c:v>0.3</c:v>
                </c:pt>
                <c:pt idx="6" formatCode="0.00">
                  <c:v>0.15</c:v>
                </c:pt>
              </c:numCache>
            </c:numRef>
          </c:xVal>
          <c:yVal>
            <c:numRef>
              <c:f>'Granulometrías FINO CYMCA'!$L$33:$L$39</c:f>
              <c:numCache>
                <c:formatCode>General</c:formatCode>
                <c:ptCount val="7"/>
                <c:pt idx="0">
                  <c:v>100</c:v>
                </c:pt>
                <c:pt idx="1">
                  <c:v>95</c:v>
                </c:pt>
                <c:pt idx="2">
                  <c:v>80</c:v>
                </c:pt>
                <c:pt idx="3">
                  <c:v>50</c:v>
                </c:pt>
                <c:pt idx="4">
                  <c:v>25</c:v>
                </c:pt>
                <c:pt idx="5">
                  <c:v>10</c:v>
                </c:pt>
                <c:pt idx="6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D68-4B0C-892D-89789003AA13}"/>
            </c:ext>
          </c:extLst>
        </c:ser>
        <c:ser>
          <c:idx val="3"/>
          <c:order val="1"/>
          <c:tx>
            <c:strRef>
              <c:f>'Granulometrías FINO CYMCA'!$L$40</c:f>
              <c:strCache>
                <c:ptCount val="1"/>
                <c:pt idx="0">
                  <c:v>Minimo Arena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'Granulometrías FINO CYMCA'!$J$33:$J$39</c:f>
              <c:numCache>
                <c:formatCode>General</c:formatCode>
                <c:ptCount val="7"/>
                <c:pt idx="0">
                  <c:v>9.5</c:v>
                </c:pt>
                <c:pt idx="1">
                  <c:v>4.75</c:v>
                </c:pt>
                <c:pt idx="2" formatCode="0.00">
                  <c:v>2.36</c:v>
                </c:pt>
                <c:pt idx="3" formatCode="0.00">
                  <c:v>1.18</c:v>
                </c:pt>
                <c:pt idx="4" formatCode="0.00">
                  <c:v>0.6</c:v>
                </c:pt>
                <c:pt idx="5" formatCode="0.00">
                  <c:v>0.3</c:v>
                </c:pt>
                <c:pt idx="6" formatCode="0.00">
                  <c:v>0.15</c:v>
                </c:pt>
              </c:numCache>
            </c:numRef>
          </c:xVal>
          <c:yVal>
            <c:numRef>
              <c:f>'Granulometrías FINO CYMCA'!$M$33:$M$39</c:f>
              <c:numCache>
                <c:formatCode>General</c:formatCode>
                <c:ptCount val="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85</c:v>
                </c:pt>
                <c:pt idx="4">
                  <c:v>60</c:v>
                </c:pt>
                <c:pt idx="5">
                  <c:v>30</c:v>
                </c:pt>
                <c:pt idx="6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D68-4B0C-892D-89789003AA13}"/>
            </c:ext>
          </c:extLst>
        </c:ser>
        <c:ser>
          <c:idx val="4"/>
          <c:order val="2"/>
          <c:tx>
            <c:strRef>
              <c:f>'Granulometrías FINO CYMCA'!$C$30</c:f>
              <c:strCache>
                <c:ptCount val="1"/>
                <c:pt idx="0">
                  <c:v>Agregado fino Cymca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</c:marker>
          <c:xVal>
            <c:numRef>
              <c:f>'Granulometrías FINO CYMCA'!$J$33:$J$39</c:f>
              <c:numCache>
                <c:formatCode>General</c:formatCode>
                <c:ptCount val="7"/>
                <c:pt idx="0">
                  <c:v>9.5</c:v>
                </c:pt>
                <c:pt idx="1">
                  <c:v>4.75</c:v>
                </c:pt>
                <c:pt idx="2" formatCode="0.00">
                  <c:v>2.36</c:v>
                </c:pt>
                <c:pt idx="3" formatCode="0.00">
                  <c:v>1.18</c:v>
                </c:pt>
                <c:pt idx="4" formatCode="0.00">
                  <c:v>0.6</c:v>
                </c:pt>
                <c:pt idx="5" formatCode="0.00">
                  <c:v>0.3</c:v>
                </c:pt>
                <c:pt idx="6" formatCode="0.00">
                  <c:v>0.15</c:v>
                </c:pt>
              </c:numCache>
            </c:numRef>
          </c:xVal>
          <c:yVal>
            <c:numRef>
              <c:f>'Granulometrías FINO CYMCA'!$K$33:$K$39</c:f>
              <c:numCache>
                <c:formatCode>0</c:formatCode>
                <c:ptCount val="7"/>
                <c:pt idx="0">
                  <c:v>99.556249690118491</c:v>
                </c:pt>
                <c:pt idx="1">
                  <c:v>89.801180028757017</c:v>
                </c:pt>
                <c:pt idx="2">
                  <c:v>63.919877039020278</c:v>
                </c:pt>
                <c:pt idx="3">
                  <c:v>43.488769894392377</c:v>
                </c:pt>
                <c:pt idx="4">
                  <c:v>31.98844761763101</c:v>
                </c:pt>
                <c:pt idx="5">
                  <c:v>20.736030541920766</c:v>
                </c:pt>
                <c:pt idx="6">
                  <c:v>11.287123803857398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D68-4B0C-892D-89789003AA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519232"/>
        <c:axId val="94123520"/>
        <c:extLst/>
      </c:scatterChart>
      <c:valAx>
        <c:axId val="93519232"/>
        <c:scaling>
          <c:logBase val="10"/>
          <c:orientation val="maxMin"/>
        </c:scaling>
        <c:delete val="0"/>
        <c:axPos val="b"/>
        <c:majorGridlines>
          <c:spPr>
            <a:ln w="9525" cap="flat" cmpd="sng" algn="ctr">
              <a:solidFill>
                <a:srgbClr val="E7E6E6">
                  <a:lumMod val="25000"/>
                </a:srgbClr>
              </a:solidFill>
              <a:round/>
            </a:ln>
            <a:effectLst/>
          </c:spPr>
        </c:majorGridlines>
        <c:minorGridlines>
          <c:spPr>
            <a:ln>
              <a:solidFill>
                <a:srgbClr val="E7E6E6">
                  <a:lumMod val="25000"/>
                </a:srgbClr>
              </a:solidFill>
            </a:ln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>
                    <a:solidFill>
                      <a:sysClr val="windowText" lastClr="000000"/>
                    </a:solidFill>
                  </a:rPr>
                  <a:t>ABERTURA MALLA mm</a:t>
                </a:r>
              </a:p>
            </c:rich>
          </c:tx>
          <c:layout>
            <c:manualLayout>
              <c:xMode val="edge"/>
              <c:yMode val="edge"/>
              <c:x val="0.4147901705555716"/>
              <c:y val="0.8598608981317160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23520"/>
        <c:crosses val="autoZero"/>
        <c:crossBetween val="midCat"/>
      </c:valAx>
      <c:valAx>
        <c:axId val="94123520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25000"/>
                </a:srgb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>
                    <a:solidFill>
                      <a:sysClr val="windowText" lastClr="000000"/>
                    </a:solidFill>
                  </a:rPr>
                  <a:t>PASANTE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19232"/>
        <c:crosses val="max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C" dirty="0">
                <a:solidFill>
                  <a:sysClr val="windowText" lastClr="000000"/>
                </a:solidFill>
              </a:rPr>
              <a:t>CURVA GRANULOMÉTRICA FINO - SEVILLA &amp; SEVILLA</a:t>
            </a:r>
          </a:p>
        </c:rich>
      </c:tx>
      <c:layout>
        <c:manualLayout>
          <c:xMode val="edge"/>
          <c:yMode val="edge"/>
          <c:x val="0.15022664137785696"/>
          <c:y val="3.055988268081636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885189308662981"/>
          <c:y val="0.14447592067988668"/>
          <c:w val="0.80778708059693138"/>
          <c:h val="0.64901646593956941"/>
        </c:manualLayout>
      </c:layout>
      <c:scatterChart>
        <c:scatterStyle val="lineMarker"/>
        <c:varyColors val="0"/>
        <c:ser>
          <c:idx val="0"/>
          <c:order val="0"/>
          <c:tx>
            <c:strRef>
              <c:f>'Granulometrías FINO  SEVILLA'!$M$40</c:f>
              <c:strCache>
                <c:ptCount val="1"/>
                <c:pt idx="0">
                  <c:v>Máximo Arena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'Granulometrías FINO  SEVILLA'!$J$33:$J$39</c:f>
              <c:numCache>
                <c:formatCode>General</c:formatCode>
                <c:ptCount val="7"/>
                <c:pt idx="0">
                  <c:v>9.5</c:v>
                </c:pt>
                <c:pt idx="1">
                  <c:v>4.75</c:v>
                </c:pt>
                <c:pt idx="2" formatCode="0.00">
                  <c:v>2.36</c:v>
                </c:pt>
                <c:pt idx="3" formatCode="0.00">
                  <c:v>1.18</c:v>
                </c:pt>
                <c:pt idx="4" formatCode="0.00">
                  <c:v>0.6</c:v>
                </c:pt>
                <c:pt idx="5" formatCode="0.00">
                  <c:v>0.3</c:v>
                </c:pt>
                <c:pt idx="6" formatCode="0.00">
                  <c:v>0.15</c:v>
                </c:pt>
              </c:numCache>
            </c:numRef>
          </c:xVal>
          <c:yVal>
            <c:numRef>
              <c:f>'Granulometrías FINO  SEVILLA'!$L$33:$L$39</c:f>
              <c:numCache>
                <c:formatCode>General</c:formatCode>
                <c:ptCount val="7"/>
                <c:pt idx="0">
                  <c:v>100</c:v>
                </c:pt>
                <c:pt idx="1">
                  <c:v>95</c:v>
                </c:pt>
                <c:pt idx="2">
                  <c:v>80</c:v>
                </c:pt>
                <c:pt idx="3">
                  <c:v>50</c:v>
                </c:pt>
                <c:pt idx="4">
                  <c:v>25</c:v>
                </c:pt>
                <c:pt idx="5">
                  <c:v>5</c:v>
                </c:pt>
                <c:pt idx="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4D3-40F9-AD3F-D5D86E3048CD}"/>
            </c:ext>
          </c:extLst>
        </c:ser>
        <c:ser>
          <c:idx val="3"/>
          <c:order val="1"/>
          <c:tx>
            <c:strRef>
              <c:f>'Granulometrías FINO  SEVILLA'!$L$40</c:f>
              <c:strCache>
                <c:ptCount val="1"/>
                <c:pt idx="0">
                  <c:v>Minimo Arena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'Granulometrías FINO  SEVILLA'!$J$33:$J$39</c:f>
              <c:numCache>
                <c:formatCode>General</c:formatCode>
                <c:ptCount val="7"/>
                <c:pt idx="0">
                  <c:v>9.5</c:v>
                </c:pt>
                <c:pt idx="1">
                  <c:v>4.75</c:v>
                </c:pt>
                <c:pt idx="2" formatCode="0.00">
                  <c:v>2.36</c:v>
                </c:pt>
                <c:pt idx="3" formatCode="0.00">
                  <c:v>1.18</c:v>
                </c:pt>
                <c:pt idx="4" formatCode="0.00">
                  <c:v>0.6</c:v>
                </c:pt>
                <c:pt idx="5" formatCode="0.00">
                  <c:v>0.3</c:v>
                </c:pt>
                <c:pt idx="6" formatCode="0.00">
                  <c:v>0.15</c:v>
                </c:pt>
              </c:numCache>
            </c:numRef>
          </c:xVal>
          <c:yVal>
            <c:numRef>
              <c:f>'Granulometrías FINO  SEVILLA'!$M$33:$M$39</c:f>
              <c:numCache>
                <c:formatCode>General</c:formatCode>
                <c:ptCount val="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85</c:v>
                </c:pt>
                <c:pt idx="4">
                  <c:v>60</c:v>
                </c:pt>
                <c:pt idx="5">
                  <c:v>30</c:v>
                </c:pt>
                <c:pt idx="6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4D3-40F9-AD3F-D5D86E3048CD}"/>
            </c:ext>
          </c:extLst>
        </c:ser>
        <c:ser>
          <c:idx val="4"/>
          <c:order val="2"/>
          <c:tx>
            <c:strRef>
              <c:f>'Granulometrías FINO  SEVILLA'!$C$30</c:f>
              <c:strCache>
                <c:ptCount val="1"/>
                <c:pt idx="0">
                  <c:v>Agregado fino Sevilla &amp; Sevilla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4F81BD"/>
              </a:solidFill>
            </c:spPr>
          </c:marker>
          <c:xVal>
            <c:numRef>
              <c:f>'Granulometrías FINO  SEVILLA'!$J$33:$J$39</c:f>
              <c:numCache>
                <c:formatCode>General</c:formatCode>
                <c:ptCount val="7"/>
                <c:pt idx="0">
                  <c:v>9.5</c:v>
                </c:pt>
                <c:pt idx="1">
                  <c:v>4.75</c:v>
                </c:pt>
                <c:pt idx="2" formatCode="0.00">
                  <c:v>2.36</c:v>
                </c:pt>
                <c:pt idx="3" formatCode="0.00">
                  <c:v>1.18</c:v>
                </c:pt>
                <c:pt idx="4" formatCode="0.00">
                  <c:v>0.6</c:v>
                </c:pt>
                <c:pt idx="5" formatCode="0.00">
                  <c:v>0.3</c:v>
                </c:pt>
                <c:pt idx="6" formatCode="0.00">
                  <c:v>0.15</c:v>
                </c:pt>
              </c:numCache>
            </c:numRef>
          </c:xVal>
          <c:yVal>
            <c:numRef>
              <c:f>'Granulometrías FINO  SEVILLA'!$K$33:$K$39</c:f>
              <c:numCache>
                <c:formatCode>0</c:formatCode>
                <c:ptCount val="7"/>
                <c:pt idx="0">
                  <c:v>99.319921734009611</c:v>
                </c:pt>
                <c:pt idx="1">
                  <c:v>91.295758059307389</c:v>
                </c:pt>
                <c:pt idx="2">
                  <c:v>74.854201098003458</c:v>
                </c:pt>
                <c:pt idx="3">
                  <c:v>58.310062498812698</c:v>
                </c:pt>
                <c:pt idx="4">
                  <c:v>47.248342546684142</c:v>
                </c:pt>
                <c:pt idx="5">
                  <c:v>34.437035770597056</c:v>
                </c:pt>
                <c:pt idx="6">
                  <c:v>20.995041887502136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4D3-40F9-AD3F-D5D86E3048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519232"/>
        <c:axId val="94123520"/>
        <c:extLst/>
      </c:scatterChart>
      <c:valAx>
        <c:axId val="93519232"/>
        <c:scaling>
          <c:logBase val="10"/>
          <c:orientation val="maxMin"/>
        </c:scaling>
        <c:delete val="0"/>
        <c:axPos val="b"/>
        <c:majorGridlines>
          <c:spPr>
            <a:ln w="9525" cap="flat" cmpd="sng" algn="ctr">
              <a:solidFill>
                <a:srgbClr val="E7E6E6">
                  <a:lumMod val="25000"/>
                </a:srgbClr>
              </a:solidFill>
              <a:round/>
            </a:ln>
            <a:effectLst/>
          </c:spPr>
        </c:majorGridlines>
        <c:minorGridlines>
          <c:spPr>
            <a:ln>
              <a:solidFill>
                <a:srgbClr val="E7E6E6">
                  <a:lumMod val="25000"/>
                </a:srgbClr>
              </a:solidFill>
            </a:ln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>
                    <a:solidFill>
                      <a:sysClr val="windowText" lastClr="000000"/>
                    </a:solidFill>
                  </a:rPr>
                  <a:t>ABERTURA MALLA mm</a:t>
                </a:r>
              </a:p>
            </c:rich>
          </c:tx>
          <c:layout>
            <c:manualLayout>
              <c:xMode val="edge"/>
              <c:yMode val="edge"/>
              <c:x val="0.4147901705555716"/>
              <c:y val="0.8598608981317160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23520"/>
        <c:crosses val="autoZero"/>
        <c:crossBetween val="midCat"/>
      </c:valAx>
      <c:valAx>
        <c:axId val="94123520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25000"/>
                </a:srgb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>
                    <a:solidFill>
                      <a:sysClr val="windowText" lastClr="000000"/>
                    </a:solidFill>
                  </a:rPr>
                  <a:t>PASANTE</a:t>
                </a:r>
                <a:r>
                  <a:rPr lang="es-EC" baseline="0" dirty="0">
                    <a:solidFill>
                      <a:sysClr val="windowText" lastClr="000000"/>
                    </a:solidFill>
                  </a:rPr>
                  <a:t> %</a:t>
                </a:r>
                <a:endParaRPr lang="es-EC" dirty="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19232"/>
        <c:crosses val="max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Resistencia a Compresión vs Días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84093334487035"/>
          <c:y val="0.17275814608539791"/>
          <c:w val="0.76835395575553078"/>
          <c:h val="0.59472088854746818"/>
        </c:manualLayout>
      </c:layout>
      <c:scatterChart>
        <c:scatterStyle val="lineMarker"/>
        <c:varyColors val="0"/>
        <c:ser>
          <c:idx val="2"/>
          <c:order val="2"/>
          <c:tx>
            <c:strRef>
              <c:f>HOLCIM!$C$33</c:f>
              <c:strCache>
                <c:ptCount val="1"/>
                <c:pt idx="0">
                  <c:v>Resistencia 180 [kg/cm2]</c:v>
                </c:pt>
              </c:strCache>
              <c:extLst xmlns:c15="http://schemas.microsoft.com/office/drawing/2012/chart"/>
            </c:strRef>
          </c:tx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marker>
          <c:trendline>
            <c:spPr>
              <a:ln w="9525" cap="rnd">
                <a:solidFill>
                  <a:schemeClr val="accent3"/>
                </a:solidFill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5.3542405756972687E-2"/>
                  <c:y val="0.1847849049356635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HOLCIM!$C$37:$C$43</c:f>
              <c:numCache>
                <c:formatCode>General</c:formatCode>
                <c:ptCount val="7"/>
                <c:pt idx="0">
                  <c:v>7</c:v>
                </c:pt>
                <c:pt idx="1">
                  <c:v>14</c:v>
                </c:pt>
                <c:pt idx="2">
                  <c:v>21</c:v>
                </c:pt>
                <c:pt idx="3">
                  <c:v>28</c:v>
                </c:pt>
                <c:pt idx="4">
                  <c:v>28</c:v>
                </c:pt>
                <c:pt idx="5">
                  <c:v>28</c:v>
                </c:pt>
                <c:pt idx="6">
                  <c:v>28</c:v>
                </c:pt>
              </c:numCache>
            </c:numRef>
          </c:xVal>
          <c:yVal>
            <c:numRef>
              <c:f>HOLCIM!$I$37:$I$43</c:f>
              <c:numCache>
                <c:formatCode>0.00</c:formatCode>
                <c:ptCount val="7"/>
                <c:pt idx="0">
                  <c:v>98.75</c:v>
                </c:pt>
                <c:pt idx="1">
                  <c:v>141.33000000000001</c:v>
                </c:pt>
                <c:pt idx="2">
                  <c:v>171.92</c:v>
                </c:pt>
                <c:pt idx="3">
                  <c:v>189.38</c:v>
                </c:pt>
                <c:pt idx="4">
                  <c:v>200.84</c:v>
                </c:pt>
                <c:pt idx="5">
                  <c:v>197.58</c:v>
                </c:pt>
                <c:pt idx="6">
                  <c:v>190.06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B7B-4D1C-A6E0-120CDC8C7D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9622095"/>
        <c:axId val="529602127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HOLCIM!$C$3</c15:sqref>
                        </c15:formulaRef>
                      </c:ext>
                    </c:extLst>
                    <c:strCache>
                      <c:ptCount val="1"/>
                      <c:pt idx="0">
                        <c:v>Resistencia 180 [kg/cm2]</c:v>
                      </c:pt>
                    </c:strCache>
                  </c:strRef>
                </c:tx>
                <c:spPr>
                  <a:ln w="25400" cap="flat" cmpd="sng" algn="ctr">
                    <a:noFill/>
                    <a:prstDash val="sysDot"/>
                    <a:round/>
                  </a:ln>
                  <a:effectLst/>
                </c:spPr>
                <c:marker>
                  <c:symbol val="circle"/>
                  <c:size val="5"/>
                  <c:spPr>
                    <a:gradFill rotWithShape="1">
                      <a:gsLst>
                        <a:gs pos="0">
                          <a:schemeClr val="accent2">
                            <a:lumMod val="110000"/>
                            <a:satMod val="105000"/>
                            <a:tint val="67000"/>
                          </a:schemeClr>
                        </a:gs>
                        <a:gs pos="50000">
                          <a:schemeClr val="accent2">
                            <a:lumMod val="105000"/>
                            <a:satMod val="103000"/>
                            <a:tint val="73000"/>
                          </a:schemeClr>
                        </a:gs>
                        <a:gs pos="100000">
                          <a:schemeClr val="accent2">
                            <a:lumMod val="105000"/>
                            <a:satMod val="109000"/>
                            <a:tint val="81000"/>
                          </a:schemeClr>
                        </a:gs>
                      </a:gsLst>
                      <a:lin ang="5400000" scaled="0"/>
                    </a:gradFill>
                    <a:ln w="9525" cap="flat" cmpd="sng" algn="ctr">
                      <a:solidFill>
                        <a:schemeClr val="accent2">
                          <a:shade val="95000"/>
                        </a:schemeClr>
                      </a:solidFill>
                      <a:round/>
                    </a:ln>
                    <a:effectLst/>
                  </c:spPr>
                </c:marker>
                <c:dLbls>
                  <c:dLbl>
                    <c:idx val="4"/>
                    <c:dLblPos val="r"/>
                    <c:showLegendKey val="0"/>
                    <c:showVal val="1"/>
                    <c:showCatName val="1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2-8B7B-4D1C-A6E0-120CDC8C7D2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rnd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HOLCIM!$C$7:$C$11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7</c:v>
                      </c:pt>
                      <c:pt idx="1">
                        <c:v>14</c:v>
                      </c:pt>
                      <c:pt idx="2">
                        <c:v>21</c:v>
                      </c:pt>
                      <c:pt idx="3">
                        <c:v>28</c:v>
                      </c:pt>
                      <c:pt idx="4">
                        <c:v>28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HOLCIM!$I$7:$I$11</c15:sqref>
                        </c15:formulaRef>
                      </c:ext>
                    </c:extLst>
                    <c:numCache>
                      <c:formatCode>0.00</c:formatCode>
                      <c:ptCount val="5"/>
                      <c:pt idx="0">
                        <c:v>100.21</c:v>
                      </c:pt>
                      <c:pt idx="1">
                        <c:v>124.68</c:v>
                      </c:pt>
                      <c:pt idx="2">
                        <c:v>149.68</c:v>
                      </c:pt>
                      <c:pt idx="3">
                        <c:v>169.19</c:v>
                      </c:pt>
                      <c:pt idx="4">
                        <c:v>144.41999999999999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8B7B-4D1C-A6E0-120CDC8C7D20}"/>
                  </c:ext>
                </c:extLst>
              </c15:ser>
            </c15:filteredScatterSeries>
            <c15:filteredScatterSeries>
              <c15:ser>
                <c:idx val="0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HOLCIM!$C$65</c15:sqref>
                        </c15:formulaRef>
                      </c:ext>
                    </c:extLst>
                    <c:strCache>
                      <c:ptCount val="1"/>
                      <c:pt idx="0">
                        <c:v>Resistencia 210 [kg/cm2]</c:v>
                      </c:pt>
                    </c:strCache>
                  </c:strRef>
                </c:tx>
                <c:spPr>
                  <a:ln w="25400" cap="flat" cmpd="sng" algn="ctr">
                    <a:noFill/>
                    <a:prstDash val="sysDot"/>
                    <a:round/>
                  </a:ln>
                  <a:effectLst/>
                </c:spPr>
                <c:marker>
                  <c:symbol val="circle"/>
                  <c:size val="5"/>
                  <c:spPr>
                    <a:gradFill rotWithShape="1">
                      <a:gsLst>
                        <a:gs pos="0">
                          <a:schemeClr val="accent1">
                            <a:lumMod val="110000"/>
                            <a:satMod val="105000"/>
                            <a:tint val="67000"/>
                          </a:schemeClr>
                        </a:gs>
                        <a:gs pos="50000">
                          <a:schemeClr val="accent1">
                            <a:lumMod val="105000"/>
                            <a:satMod val="103000"/>
                            <a:tint val="73000"/>
                          </a:schemeClr>
                        </a:gs>
                        <a:gs pos="100000">
                          <a:schemeClr val="accent1">
                            <a:lumMod val="105000"/>
                            <a:satMod val="109000"/>
                            <a:tint val="81000"/>
                          </a:schemeClr>
                        </a:gs>
                      </a:gsLst>
                      <a:lin ang="5400000" scaled="0"/>
                    </a:gradFill>
                    <a:ln w="9525" cap="flat" cmpd="sng" algn="ctr">
                      <a:solidFill>
                        <a:schemeClr val="accent1">
                          <a:shade val="95000"/>
                        </a:schemeClr>
                      </a:solidFill>
                      <a:round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HOLCIM!$C$69:$C$74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7</c:v>
                      </c:pt>
                      <c:pt idx="1">
                        <c:v>14</c:v>
                      </c:pt>
                      <c:pt idx="2">
                        <c:v>21</c:v>
                      </c:pt>
                      <c:pt idx="3">
                        <c:v>28</c:v>
                      </c:pt>
                      <c:pt idx="4">
                        <c:v>28</c:v>
                      </c:pt>
                      <c:pt idx="5">
                        <c:v>28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HOLCIM!$I$69:$I$74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107.81</c:v>
                      </c:pt>
                      <c:pt idx="1">
                        <c:v>168.24</c:v>
                      </c:pt>
                      <c:pt idx="2">
                        <c:v>203.91</c:v>
                      </c:pt>
                      <c:pt idx="3">
                        <c:v>216.34</c:v>
                      </c:pt>
                      <c:pt idx="4">
                        <c:v>208.28</c:v>
                      </c:pt>
                      <c:pt idx="5">
                        <c:v>230.23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8B7B-4D1C-A6E0-120CDC8C7D20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HOLCIM!$C$127</c15:sqref>
                        </c15:formulaRef>
                      </c:ext>
                    </c:extLst>
                    <c:strCache>
                      <c:ptCount val="1"/>
                      <c:pt idx="0">
                        <c:v>Resistencia 270 [kg/cm2]</c:v>
                      </c:pt>
                    </c:strCache>
                  </c:strRef>
                </c:tx>
                <c:spPr>
                  <a:ln w="25400" cap="flat" cmpd="sng" algn="ctr">
                    <a:noFill/>
                    <a:prstDash val="sysDot"/>
                    <a:round/>
                  </a:ln>
                  <a:effectLst/>
                </c:spPr>
                <c:marker>
                  <c:symbol val="circle"/>
                  <c:size val="5"/>
                  <c:spPr>
                    <a:gradFill rotWithShape="1">
                      <a:gsLst>
                        <a:gs pos="0">
                          <a:schemeClr val="accent4">
                            <a:lumMod val="110000"/>
                            <a:satMod val="105000"/>
                            <a:tint val="67000"/>
                          </a:schemeClr>
                        </a:gs>
                        <a:gs pos="50000">
                          <a:schemeClr val="accent4">
                            <a:lumMod val="105000"/>
                            <a:satMod val="103000"/>
                            <a:tint val="73000"/>
                          </a:schemeClr>
                        </a:gs>
                        <a:gs pos="100000">
                          <a:schemeClr val="accent4">
                            <a:lumMod val="105000"/>
                            <a:satMod val="109000"/>
                            <a:tint val="81000"/>
                          </a:schemeClr>
                        </a:gs>
                      </a:gsLst>
                      <a:lin ang="5400000" scaled="0"/>
                    </a:gradFill>
                    <a:ln w="9525" cap="flat" cmpd="sng" algn="ctr">
                      <a:solidFill>
                        <a:schemeClr val="accent4">
                          <a:shade val="95000"/>
                        </a:schemeClr>
                      </a:solidFill>
                      <a:round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HOLCIM!$C$131:$C$135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7</c:v>
                      </c:pt>
                      <c:pt idx="1">
                        <c:v>14</c:v>
                      </c:pt>
                      <c:pt idx="2">
                        <c:v>21</c:v>
                      </c:pt>
                      <c:pt idx="3">
                        <c:v>28</c:v>
                      </c:pt>
                      <c:pt idx="4">
                        <c:v>28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HOLCIM!$I$131:$I$135</c15:sqref>
                        </c15:formulaRef>
                      </c:ext>
                    </c:extLst>
                    <c:numCache>
                      <c:formatCode>0.00</c:formatCode>
                      <c:ptCount val="5"/>
                      <c:pt idx="0">
                        <c:v>169.19</c:v>
                      </c:pt>
                      <c:pt idx="1">
                        <c:v>226.25</c:v>
                      </c:pt>
                      <c:pt idx="2">
                        <c:v>260.77999999999997</c:v>
                      </c:pt>
                      <c:pt idx="3">
                        <c:v>282.64999999999998</c:v>
                      </c:pt>
                      <c:pt idx="4">
                        <c:v>301.39999999999998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8B7B-4D1C-A6E0-120CDC8C7D20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HOLCIM!$C$158</c15:sqref>
                        </c15:formulaRef>
                      </c:ext>
                    </c:extLst>
                    <c:strCache>
                      <c:ptCount val="1"/>
                      <c:pt idx="0">
                        <c:v>Resistencia 315 [kg/cm2]</c:v>
                      </c:pt>
                    </c:strCache>
                  </c:strRef>
                </c:tx>
                <c:spPr>
                  <a:ln w="25400" cap="flat" cmpd="sng" algn="ctr">
                    <a:noFill/>
                    <a:prstDash val="sysDot"/>
                    <a:round/>
                  </a:ln>
                  <a:effectLst/>
                </c:spPr>
                <c:marker>
                  <c:symbol val="circle"/>
                  <c:size val="5"/>
                  <c:spPr>
                    <a:gradFill rotWithShape="1">
                      <a:gsLst>
                        <a:gs pos="0">
                          <a:schemeClr val="accent5">
                            <a:lumMod val="110000"/>
                            <a:satMod val="105000"/>
                            <a:tint val="67000"/>
                          </a:schemeClr>
                        </a:gs>
                        <a:gs pos="50000">
                          <a:schemeClr val="accent5">
                            <a:lumMod val="105000"/>
                            <a:satMod val="103000"/>
                            <a:tint val="73000"/>
                          </a:schemeClr>
                        </a:gs>
                        <a:gs pos="100000">
                          <a:schemeClr val="accent5">
                            <a:lumMod val="105000"/>
                            <a:satMod val="109000"/>
                            <a:tint val="81000"/>
                          </a:schemeClr>
                        </a:gs>
                      </a:gsLst>
                      <a:lin ang="5400000" scaled="0"/>
                    </a:gradFill>
                    <a:ln w="9525" cap="flat" cmpd="sng" algn="ctr">
                      <a:solidFill>
                        <a:schemeClr val="accent5">
                          <a:shade val="95000"/>
                        </a:schemeClr>
                      </a:solidFill>
                      <a:round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HOLCIM!$C$162:$C$166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7</c:v>
                      </c:pt>
                      <c:pt idx="1">
                        <c:v>14</c:v>
                      </c:pt>
                      <c:pt idx="2">
                        <c:v>21</c:v>
                      </c:pt>
                      <c:pt idx="3">
                        <c:v>28</c:v>
                      </c:pt>
                      <c:pt idx="4">
                        <c:v>28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HOLCIM!$I$162:$I$166</c15:sqref>
                        </c15:formulaRef>
                      </c:ext>
                    </c:extLst>
                    <c:numCache>
                      <c:formatCode>0.00</c:formatCode>
                      <c:ptCount val="5"/>
                      <c:pt idx="0">
                        <c:v>273.37</c:v>
                      </c:pt>
                      <c:pt idx="1">
                        <c:v>350.91</c:v>
                      </c:pt>
                      <c:pt idx="2">
                        <c:v>399.74</c:v>
                      </c:pt>
                      <c:pt idx="3">
                        <c:v>433.7</c:v>
                      </c:pt>
                      <c:pt idx="4">
                        <c:v>420.31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8B7B-4D1C-A6E0-120CDC8C7D20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HOLCIM!$C$188</c15:sqref>
                        </c15:formulaRef>
                      </c:ext>
                    </c:extLst>
                    <c:strCache>
                      <c:ptCount val="1"/>
                      <c:pt idx="0">
                        <c:v>Resistencia 350 [kg/cm2]</c:v>
                      </c:pt>
                    </c:strCache>
                  </c:strRef>
                </c:tx>
                <c:spPr>
                  <a:ln w="25400" cap="flat" cmpd="sng" algn="ctr">
                    <a:noFill/>
                    <a:prstDash val="sysDot"/>
                    <a:round/>
                  </a:ln>
                  <a:effectLst/>
                </c:spPr>
                <c:marker>
                  <c:symbol val="circle"/>
                  <c:size val="5"/>
                  <c:spPr>
                    <a:gradFill rotWithShape="1">
                      <a:gsLst>
                        <a:gs pos="0">
                          <a:schemeClr val="accent6">
                            <a:lumMod val="110000"/>
                            <a:satMod val="105000"/>
                            <a:tint val="67000"/>
                          </a:schemeClr>
                        </a:gs>
                        <a:gs pos="50000">
                          <a:schemeClr val="accent6">
                            <a:lumMod val="105000"/>
                            <a:satMod val="103000"/>
                            <a:tint val="73000"/>
                          </a:schemeClr>
                        </a:gs>
                        <a:gs pos="100000">
                          <a:schemeClr val="accent6">
                            <a:lumMod val="105000"/>
                            <a:satMod val="109000"/>
                            <a:tint val="81000"/>
                          </a:schemeClr>
                        </a:gs>
                      </a:gsLst>
                      <a:lin ang="5400000" scaled="0"/>
                    </a:gradFill>
                    <a:ln w="9525" cap="flat" cmpd="sng" algn="ctr">
                      <a:solidFill>
                        <a:schemeClr val="accent6">
                          <a:shade val="95000"/>
                        </a:schemeClr>
                      </a:solidFill>
                      <a:round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HOLCIM!$C$192:$C$196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7</c:v>
                      </c:pt>
                      <c:pt idx="1">
                        <c:v>14</c:v>
                      </c:pt>
                      <c:pt idx="2">
                        <c:v>21</c:v>
                      </c:pt>
                      <c:pt idx="3">
                        <c:v>28</c:v>
                      </c:pt>
                      <c:pt idx="4">
                        <c:v>28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HOLCIM!$I$192:$I$196</c15:sqref>
                        </c15:formulaRef>
                      </c:ext>
                    </c:extLst>
                    <c:numCache>
                      <c:formatCode>0.00</c:formatCode>
                      <c:ptCount val="5"/>
                      <c:pt idx="0">
                        <c:v>352.52</c:v>
                      </c:pt>
                      <c:pt idx="1">
                        <c:v>435</c:v>
                      </c:pt>
                      <c:pt idx="2">
                        <c:v>476.73</c:v>
                      </c:pt>
                      <c:pt idx="3">
                        <c:v>511.48</c:v>
                      </c:pt>
                      <c:pt idx="4">
                        <c:v>527.88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8B7B-4D1C-A6E0-120CDC8C7D20}"/>
                  </c:ext>
                </c:extLst>
              </c15:ser>
            </c15:filteredScatterSeries>
          </c:ext>
        </c:extLst>
      </c:scatterChart>
      <c:valAx>
        <c:axId val="529622095"/>
        <c:scaling>
          <c:orientation val="minMax"/>
          <c:min val="6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/>
                  <a:t>Días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602127"/>
        <c:crosses val="autoZero"/>
        <c:crossBetween val="midCat"/>
        <c:majorUnit val="2"/>
      </c:valAx>
      <c:valAx>
        <c:axId val="529602127"/>
        <c:scaling>
          <c:orientation val="minMax"/>
          <c:min val="8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dirty="0"/>
                  <a:t>Resistencia a Compresión </a:t>
                </a:r>
                <a:r>
                  <a:rPr lang="es-EC" sz="900" b="0" i="0" u="none" strike="noStrike" baseline="0" dirty="0">
                    <a:effectLst/>
                  </a:rPr>
                  <a:t>[kg/cm</a:t>
                </a:r>
                <a:r>
                  <a:rPr lang="es-EC" sz="900" b="0" i="0" u="none" strike="noStrike" baseline="30000" dirty="0">
                    <a:effectLst/>
                  </a:rPr>
                  <a:t>2</a:t>
                </a:r>
                <a:r>
                  <a:rPr lang="es-EC" sz="900" b="0" i="0" u="none" strike="noStrike" baseline="0" dirty="0">
                    <a:effectLst/>
                  </a:rPr>
                  <a:t>]</a:t>
                </a:r>
                <a:endParaRPr lang="es-EC" b="0" i="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622095"/>
        <c:crosses val="autoZero"/>
        <c:crossBetween val="midCat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900" kern="1200" spc="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6509EB-AEF1-4507-B1FE-CA4E39A3D74E}" type="doc">
      <dgm:prSet loTypeId="urn:microsoft.com/office/officeart/2005/8/layout/chevron2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EC"/>
        </a:p>
      </dgm:t>
    </dgm:pt>
    <dgm:pt modelId="{7CAB7B1A-CF7C-4C75-B4B0-CC93BAD6ADDB}">
      <dgm:prSet phldrT="[Texto]"/>
      <dgm:spPr/>
      <dgm:t>
        <a:bodyPr/>
        <a:lstStyle/>
        <a:p>
          <a:r>
            <a:rPr lang="es-ES" dirty="0"/>
            <a:t>1</a:t>
          </a:r>
          <a:endParaRPr lang="es-EC" dirty="0"/>
        </a:p>
      </dgm:t>
    </dgm:pt>
    <dgm:pt modelId="{BEBDEEC3-E7A0-4C93-AE3B-98DC4F8D0D80}" type="parTrans" cxnId="{E833FD7A-D2A6-40CB-96B2-617663C82CCC}">
      <dgm:prSet/>
      <dgm:spPr/>
      <dgm:t>
        <a:bodyPr/>
        <a:lstStyle/>
        <a:p>
          <a:endParaRPr lang="es-EC"/>
        </a:p>
      </dgm:t>
    </dgm:pt>
    <dgm:pt modelId="{3C1879FD-BA61-4889-8897-20E03F4BD8F0}" type="sibTrans" cxnId="{E833FD7A-D2A6-40CB-96B2-617663C82CCC}">
      <dgm:prSet/>
      <dgm:spPr/>
      <dgm:t>
        <a:bodyPr/>
        <a:lstStyle/>
        <a:p>
          <a:endParaRPr lang="es-EC"/>
        </a:p>
      </dgm:t>
    </dgm:pt>
    <dgm:pt modelId="{2ADDC881-E0A4-450C-B8A6-E6A8D4C8D894}">
      <dgm:prSet phldrT="[Texto]"/>
      <dgm:spPr/>
      <dgm:t>
        <a:bodyPr/>
        <a:lstStyle/>
        <a:p>
          <a:r>
            <a:rPr lang="es-ES" dirty="0"/>
            <a:t>Introducción</a:t>
          </a:r>
          <a:endParaRPr lang="es-EC" dirty="0"/>
        </a:p>
      </dgm:t>
    </dgm:pt>
    <dgm:pt modelId="{F696991B-4485-4F96-ABA7-9D59AE0992FE}" type="parTrans" cxnId="{EE577D79-B6D7-4F10-8F13-47610D3D210C}">
      <dgm:prSet/>
      <dgm:spPr/>
      <dgm:t>
        <a:bodyPr/>
        <a:lstStyle/>
        <a:p>
          <a:endParaRPr lang="es-EC"/>
        </a:p>
      </dgm:t>
    </dgm:pt>
    <dgm:pt modelId="{243F4FB8-F8F3-4684-9E7F-C46C33B57D0D}" type="sibTrans" cxnId="{EE577D79-B6D7-4F10-8F13-47610D3D210C}">
      <dgm:prSet/>
      <dgm:spPr/>
      <dgm:t>
        <a:bodyPr/>
        <a:lstStyle/>
        <a:p>
          <a:endParaRPr lang="es-EC"/>
        </a:p>
      </dgm:t>
    </dgm:pt>
    <dgm:pt modelId="{168B1CD4-3F64-4B06-8DA2-C923754008BA}">
      <dgm:prSet phldrT="[Texto]"/>
      <dgm:spPr/>
      <dgm:t>
        <a:bodyPr/>
        <a:lstStyle/>
        <a:p>
          <a:r>
            <a:rPr lang="es-ES" dirty="0"/>
            <a:t>2</a:t>
          </a:r>
          <a:endParaRPr lang="es-EC" dirty="0"/>
        </a:p>
      </dgm:t>
    </dgm:pt>
    <dgm:pt modelId="{70D75885-E423-41B1-8AF6-5F3D42B991B3}" type="parTrans" cxnId="{C0F77AF0-A7C1-4128-BE5F-21ABBA8BABF0}">
      <dgm:prSet/>
      <dgm:spPr/>
      <dgm:t>
        <a:bodyPr/>
        <a:lstStyle/>
        <a:p>
          <a:endParaRPr lang="es-EC"/>
        </a:p>
      </dgm:t>
    </dgm:pt>
    <dgm:pt modelId="{E1AE586C-CBEA-44DC-8873-6DA3231B8825}" type="sibTrans" cxnId="{C0F77AF0-A7C1-4128-BE5F-21ABBA8BABF0}">
      <dgm:prSet/>
      <dgm:spPr/>
      <dgm:t>
        <a:bodyPr/>
        <a:lstStyle/>
        <a:p>
          <a:endParaRPr lang="es-EC"/>
        </a:p>
      </dgm:t>
    </dgm:pt>
    <dgm:pt modelId="{5EAD1010-95F9-4D07-A063-3CADF686AC57}">
      <dgm:prSet phldrT="[Texto]"/>
      <dgm:spPr/>
      <dgm:t>
        <a:bodyPr/>
        <a:lstStyle/>
        <a:p>
          <a:r>
            <a:rPr lang="es-ES" dirty="0"/>
            <a:t>Descripción del proyecto</a:t>
          </a:r>
          <a:endParaRPr lang="es-EC" dirty="0"/>
        </a:p>
      </dgm:t>
    </dgm:pt>
    <dgm:pt modelId="{4D68A244-12DB-47FF-9CD9-809AB3860296}" type="parTrans" cxnId="{C1EBE114-ED62-451C-9A1C-CBCDC88FB79B}">
      <dgm:prSet/>
      <dgm:spPr/>
      <dgm:t>
        <a:bodyPr/>
        <a:lstStyle/>
        <a:p>
          <a:endParaRPr lang="es-EC"/>
        </a:p>
      </dgm:t>
    </dgm:pt>
    <dgm:pt modelId="{6FE48F66-A185-470A-A956-CB3746F86526}" type="sibTrans" cxnId="{C1EBE114-ED62-451C-9A1C-CBCDC88FB79B}">
      <dgm:prSet/>
      <dgm:spPr/>
      <dgm:t>
        <a:bodyPr/>
        <a:lstStyle/>
        <a:p>
          <a:endParaRPr lang="es-EC"/>
        </a:p>
      </dgm:t>
    </dgm:pt>
    <dgm:pt modelId="{B7329F3D-8A64-47D3-8134-BD765F9D3A40}">
      <dgm:prSet phldrT="[Texto]"/>
      <dgm:spPr/>
      <dgm:t>
        <a:bodyPr/>
        <a:lstStyle/>
        <a:p>
          <a:r>
            <a:rPr lang="es-ES" dirty="0"/>
            <a:t>4</a:t>
          </a:r>
          <a:endParaRPr lang="es-EC" dirty="0"/>
        </a:p>
      </dgm:t>
    </dgm:pt>
    <dgm:pt modelId="{6AD3CA1C-4235-46CC-8FB9-4AC335CB2E08}" type="parTrans" cxnId="{7373A455-BB85-41EC-8BBB-0DB093BD72F1}">
      <dgm:prSet/>
      <dgm:spPr/>
      <dgm:t>
        <a:bodyPr/>
        <a:lstStyle/>
        <a:p>
          <a:endParaRPr lang="es-EC"/>
        </a:p>
      </dgm:t>
    </dgm:pt>
    <dgm:pt modelId="{C2E55996-905C-46AD-A046-F0F66E8F1139}" type="sibTrans" cxnId="{7373A455-BB85-41EC-8BBB-0DB093BD72F1}">
      <dgm:prSet/>
      <dgm:spPr/>
      <dgm:t>
        <a:bodyPr/>
        <a:lstStyle/>
        <a:p>
          <a:endParaRPr lang="es-EC"/>
        </a:p>
      </dgm:t>
    </dgm:pt>
    <dgm:pt modelId="{4A63229B-F93F-4B63-8F89-B53929B24694}">
      <dgm:prSet phldrT="[Texto]"/>
      <dgm:spPr/>
      <dgm:t>
        <a:bodyPr/>
        <a:lstStyle/>
        <a:p>
          <a:r>
            <a:rPr lang="es-EC" dirty="0"/>
            <a:t>Toma de muestras y Clasificación</a:t>
          </a:r>
        </a:p>
      </dgm:t>
    </dgm:pt>
    <dgm:pt modelId="{23ACBB3B-A29D-4CF5-A991-6FCD64BC657E}" type="parTrans" cxnId="{896153E5-AD54-48E1-BCA2-CAD602CDDBFB}">
      <dgm:prSet/>
      <dgm:spPr/>
      <dgm:t>
        <a:bodyPr/>
        <a:lstStyle/>
        <a:p>
          <a:endParaRPr lang="es-EC"/>
        </a:p>
      </dgm:t>
    </dgm:pt>
    <dgm:pt modelId="{842872DC-828B-4340-8F6F-57C588218BA5}" type="sibTrans" cxnId="{896153E5-AD54-48E1-BCA2-CAD602CDDBFB}">
      <dgm:prSet/>
      <dgm:spPr/>
      <dgm:t>
        <a:bodyPr/>
        <a:lstStyle/>
        <a:p>
          <a:endParaRPr lang="es-EC"/>
        </a:p>
      </dgm:t>
    </dgm:pt>
    <dgm:pt modelId="{B0A5579E-AC8C-4791-87F9-BD757D55B146}">
      <dgm:prSet phldrT="[Texto]"/>
      <dgm:spPr/>
      <dgm:t>
        <a:bodyPr/>
        <a:lstStyle/>
        <a:p>
          <a:r>
            <a:rPr lang="es-ES" dirty="0"/>
            <a:t>Sistematización</a:t>
          </a:r>
          <a:endParaRPr lang="es-EC" dirty="0"/>
        </a:p>
      </dgm:t>
    </dgm:pt>
    <dgm:pt modelId="{8B9FA805-8B81-4FF5-AE85-0A582C9439AE}" type="parTrans" cxnId="{B02B2524-4F75-4C46-8E38-4D624CC7E878}">
      <dgm:prSet/>
      <dgm:spPr/>
      <dgm:t>
        <a:bodyPr/>
        <a:lstStyle/>
        <a:p>
          <a:endParaRPr lang="es-EC"/>
        </a:p>
      </dgm:t>
    </dgm:pt>
    <dgm:pt modelId="{859E6B69-C157-4D9E-8997-3857D4144F0E}" type="sibTrans" cxnId="{B02B2524-4F75-4C46-8E38-4D624CC7E878}">
      <dgm:prSet/>
      <dgm:spPr/>
      <dgm:t>
        <a:bodyPr/>
        <a:lstStyle/>
        <a:p>
          <a:endParaRPr lang="es-EC"/>
        </a:p>
      </dgm:t>
    </dgm:pt>
    <dgm:pt modelId="{58A12F98-8F08-4ACE-9E6B-9374092DAEC2}">
      <dgm:prSet phldrT="[Texto]"/>
      <dgm:spPr/>
      <dgm:t>
        <a:bodyPr/>
        <a:lstStyle/>
        <a:p>
          <a:r>
            <a:rPr lang="es-EC" dirty="0"/>
            <a:t>6</a:t>
          </a:r>
        </a:p>
      </dgm:t>
    </dgm:pt>
    <dgm:pt modelId="{0237E1CD-32C5-43A8-A756-5CD69D114F3F}" type="parTrans" cxnId="{CE4267A0-E55F-46CE-AF54-DC176A505AC1}">
      <dgm:prSet/>
      <dgm:spPr/>
      <dgm:t>
        <a:bodyPr/>
        <a:lstStyle/>
        <a:p>
          <a:endParaRPr lang="es-EC"/>
        </a:p>
      </dgm:t>
    </dgm:pt>
    <dgm:pt modelId="{1F5D8333-BD9C-44D5-A8A3-A80DA51D52C0}" type="sibTrans" cxnId="{CE4267A0-E55F-46CE-AF54-DC176A505AC1}">
      <dgm:prSet/>
      <dgm:spPr/>
      <dgm:t>
        <a:bodyPr/>
        <a:lstStyle/>
        <a:p>
          <a:endParaRPr lang="es-EC"/>
        </a:p>
      </dgm:t>
    </dgm:pt>
    <dgm:pt modelId="{5F472247-EC9B-48EB-8BBF-58D202B5F1F1}">
      <dgm:prSet phldrT="[Texto]"/>
      <dgm:spPr/>
      <dgm:t>
        <a:bodyPr/>
        <a:lstStyle/>
        <a:p>
          <a:r>
            <a:rPr lang="es-ES" dirty="0"/>
            <a:t>Análisis y resultados de compresión simple</a:t>
          </a:r>
          <a:endParaRPr lang="es-EC" dirty="0"/>
        </a:p>
      </dgm:t>
    </dgm:pt>
    <dgm:pt modelId="{7C2AF36E-1078-41A9-BCD9-77F6FCE26B46}" type="parTrans" cxnId="{3FCC2037-A3FE-4176-8C95-E85E52DE25A3}">
      <dgm:prSet/>
      <dgm:spPr/>
      <dgm:t>
        <a:bodyPr/>
        <a:lstStyle/>
        <a:p>
          <a:endParaRPr lang="es-EC"/>
        </a:p>
      </dgm:t>
    </dgm:pt>
    <dgm:pt modelId="{C5BB56EA-1370-406C-948F-5529C7DFB39E}" type="sibTrans" cxnId="{3FCC2037-A3FE-4176-8C95-E85E52DE25A3}">
      <dgm:prSet/>
      <dgm:spPr/>
      <dgm:t>
        <a:bodyPr/>
        <a:lstStyle/>
        <a:p>
          <a:endParaRPr lang="es-EC"/>
        </a:p>
      </dgm:t>
    </dgm:pt>
    <dgm:pt modelId="{D73C413E-CF29-42FF-8482-14EDD77606FF}">
      <dgm:prSet phldrT="[Texto]"/>
      <dgm:spPr/>
      <dgm:t>
        <a:bodyPr/>
        <a:lstStyle/>
        <a:p>
          <a:r>
            <a:rPr lang="es-EC" dirty="0"/>
            <a:t>7</a:t>
          </a:r>
        </a:p>
      </dgm:t>
    </dgm:pt>
    <dgm:pt modelId="{61C6E950-8440-43E0-8907-5AA1C7585B96}" type="parTrans" cxnId="{4D692995-43D4-450C-8F38-4CEC91D296B0}">
      <dgm:prSet/>
      <dgm:spPr/>
      <dgm:t>
        <a:bodyPr/>
        <a:lstStyle/>
        <a:p>
          <a:endParaRPr lang="es-EC"/>
        </a:p>
      </dgm:t>
    </dgm:pt>
    <dgm:pt modelId="{E4211FFD-097C-44DF-868B-605D5C544449}" type="sibTrans" cxnId="{4D692995-43D4-450C-8F38-4CEC91D296B0}">
      <dgm:prSet/>
      <dgm:spPr/>
      <dgm:t>
        <a:bodyPr/>
        <a:lstStyle/>
        <a:p>
          <a:endParaRPr lang="es-EC"/>
        </a:p>
      </dgm:t>
    </dgm:pt>
    <dgm:pt modelId="{5EF3142F-8B87-403C-89D6-6207C3E76344}">
      <dgm:prSet phldrT="[Texto]"/>
      <dgm:spPr/>
      <dgm:t>
        <a:bodyPr/>
        <a:lstStyle/>
        <a:p>
          <a:r>
            <a:rPr lang="es-EC" dirty="0"/>
            <a:t>8</a:t>
          </a:r>
        </a:p>
      </dgm:t>
    </dgm:pt>
    <dgm:pt modelId="{D6F610C6-D316-4BA8-8B35-B8F78B8E24E4}" type="parTrans" cxnId="{46551617-2D3A-4CF4-90A7-58AA1202FF3D}">
      <dgm:prSet/>
      <dgm:spPr/>
      <dgm:t>
        <a:bodyPr/>
        <a:lstStyle/>
        <a:p>
          <a:endParaRPr lang="es-EC"/>
        </a:p>
      </dgm:t>
    </dgm:pt>
    <dgm:pt modelId="{B6B3E973-EB12-4AEF-9545-C9D7EE7F2D1F}" type="sibTrans" cxnId="{46551617-2D3A-4CF4-90A7-58AA1202FF3D}">
      <dgm:prSet/>
      <dgm:spPr/>
      <dgm:t>
        <a:bodyPr/>
        <a:lstStyle/>
        <a:p>
          <a:endParaRPr lang="es-EC"/>
        </a:p>
      </dgm:t>
    </dgm:pt>
    <dgm:pt modelId="{A16231A9-E60B-4678-A245-963CF281A124}">
      <dgm:prSet phldrT="[Texto]"/>
      <dgm:spPr/>
      <dgm:t>
        <a:bodyPr/>
        <a:lstStyle/>
        <a:p>
          <a:r>
            <a:rPr lang="es-ES" dirty="0"/>
            <a:t>Conclusiones</a:t>
          </a:r>
          <a:endParaRPr lang="es-EC" dirty="0"/>
        </a:p>
      </dgm:t>
    </dgm:pt>
    <dgm:pt modelId="{14FF3366-A4DC-4F42-BBB2-2675368C0AB8}" type="parTrans" cxnId="{AEA367AA-91CE-40DA-9A98-05A15367E586}">
      <dgm:prSet/>
      <dgm:spPr/>
      <dgm:t>
        <a:bodyPr/>
        <a:lstStyle/>
        <a:p>
          <a:endParaRPr lang="es-EC"/>
        </a:p>
      </dgm:t>
    </dgm:pt>
    <dgm:pt modelId="{5062ED94-AC1D-43C0-B6DF-0E2D47C596DC}" type="sibTrans" cxnId="{AEA367AA-91CE-40DA-9A98-05A15367E586}">
      <dgm:prSet/>
      <dgm:spPr/>
      <dgm:t>
        <a:bodyPr/>
        <a:lstStyle/>
        <a:p>
          <a:endParaRPr lang="es-EC"/>
        </a:p>
      </dgm:t>
    </dgm:pt>
    <dgm:pt modelId="{7361F373-BFA8-4C9F-8664-07BFF3093086}">
      <dgm:prSet phldrT="[Texto]"/>
      <dgm:spPr/>
      <dgm:t>
        <a:bodyPr/>
        <a:lstStyle/>
        <a:p>
          <a:r>
            <a:rPr lang="es-EC" dirty="0"/>
            <a:t>9</a:t>
          </a:r>
        </a:p>
      </dgm:t>
    </dgm:pt>
    <dgm:pt modelId="{032D636C-3237-4D03-8579-837D105DAE2A}" type="parTrans" cxnId="{6422F2CB-8861-4ECE-81D8-26E42E6FA4EF}">
      <dgm:prSet/>
      <dgm:spPr/>
      <dgm:t>
        <a:bodyPr/>
        <a:lstStyle/>
        <a:p>
          <a:endParaRPr lang="es-EC"/>
        </a:p>
      </dgm:t>
    </dgm:pt>
    <dgm:pt modelId="{527A4742-CA32-4B4C-8F21-0467563199B4}" type="sibTrans" cxnId="{6422F2CB-8861-4ECE-81D8-26E42E6FA4EF}">
      <dgm:prSet/>
      <dgm:spPr/>
      <dgm:t>
        <a:bodyPr/>
        <a:lstStyle/>
        <a:p>
          <a:endParaRPr lang="es-EC"/>
        </a:p>
      </dgm:t>
    </dgm:pt>
    <dgm:pt modelId="{5ED50D6B-96EA-4131-B419-8C6F3333DF4B}">
      <dgm:prSet phldrT="[Texto]"/>
      <dgm:spPr/>
      <dgm:t>
        <a:bodyPr/>
        <a:lstStyle/>
        <a:p>
          <a:r>
            <a:rPr lang="es-ES" dirty="0"/>
            <a:t>Recomendaciones</a:t>
          </a:r>
          <a:endParaRPr lang="es-EC" dirty="0"/>
        </a:p>
      </dgm:t>
    </dgm:pt>
    <dgm:pt modelId="{EF996A2D-1418-4811-98D1-34B8158F9731}" type="parTrans" cxnId="{DC7FFF5D-2FAB-4035-A367-19DCF847D384}">
      <dgm:prSet/>
      <dgm:spPr/>
      <dgm:t>
        <a:bodyPr/>
        <a:lstStyle/>
        <a:p>
          <a:endParaRPr lang="es-EC"/>
        </a:p>
      </dgm:t>
    </dgm:pt>
    <dgm:pt modelId="{735FA75D-0E09-4B21-AAE8-935EF1E31FCF}" type="sibTrans" cxnId="{DC7FFF5D-2FAB-4035-A367-19DCF847D384}">
      <dgm:prSet/>
      <dgm:spPr/>
      <dgm:t>
        <a:bodyPr/>
        <a:lstStyle/>
        <a:p>
          <a:endParaRPr lang="es-EC"/>
        </a:p>
      </dgm:t>
    </dgm:pt>
    <dgm:pt modelId="{CA7AF797-433E-46E8-AF17-5CA955783139}">
      <dgm:prSet phldrT="[Texto]"/>
      <dgm:spPr/>
      <dgm:t>
        <a:bodyPr/>
        <a:lstStyle/>
        <a:p>
          <a:r>
            <a:rPr lang="es-ES" dirty="0"/>
            <a:t>5</a:t>
          </a:r>
          <a:endParaRPr lang="es-EC" dirty="0"/>
        </a:p>
      </dgm:t>
    </dgm:pt>
    <dgm:pt modelId="{2379BE7C-8DD8-4EF2-B9CF-F6964A6E29EE}" type="parTrans" cxnId="{D83CA818-DF50-48BA-8857-E1EE5CAA2479}">
      <dgm:prSet/>
      <dgm:spPr/>
      <dgm:t>
        <a:bodyPr/>
        <a:lstStyle/>
        <a:p>
          <a:endParaRPr lang="es-EC"/>
        </a:p>
      </dgm:t>
    </dgm:pt>
    <dgm:pt modelId="{0E9E16D0-23B3-4951-A8B1-09778858F21C}" type="sibTrans" cxnId="{D83CA818-DF50-48BA-8857-E1EE5CAA2479}">
      <dgm:prSet/>
      <dgm:spPr/>
      <dgm:t>
        <a:bodyPr/>
        <a:lstStyle/>
        <a:p>
          <a:endParaRPr lang="es-EC"/>
        </a:p>
      </dgm:t>
    </dgm:pt>
    <dgm:pt modelId="{3D0CEDA1-B981-4AEA-B0A8-E7B8D2A296CC}">
      <dgm:prSet phldrT="[Texto]"/>
      <dgm:spPr/>
      <dgm:t>
        <a:bodyPr/>
        <a:lstStyle/>
        <a:p>
          <a:r>
            <a:rPr lang="es-ES" dirty="0"/>
            <a:t>Dosificación y Fundición de probetas</a:t>
          </a:r>
          <a:endParaRPr lang="es-EC" dirty="0"/>
        </a:p>
      </dgm:t>
    </dgm:pt>
    <dgm:pt modelId="{00A78F4C-1BF5-49E8-9510-39EF6245B239}" type="parTrans" cxnId="{663026AF-2F58-446C-A5FF-AA6AB3FCC94B}">
      <dgm:prSet/>
      <dgm:spPr/>
      <dgm:t>
        <a:bodyPr/>
        <a:lstStyle/>
        <a:p>
          <a:endParaRPr lang="es-EC"/>
        </a:p>
      </dgm:t>
    </dgm:pt>
    <dgm:pt modelId="{411110FE-6E34-415C-98E6-B4F9556CF490}" type="sibTrans" cxnId="{663026AF-2F58-446C-A5FF-AA6AB3FCC94B}">
      <dgm:prSet/>
      <dgm:spPr/>
      <dgm:t>
        <a:bodyPr/>
        <a:lstStyle/>
        <a:p>
          <a:endParaRPr lang="es-EC"/>
        </a:p>
      </dgm:t>
    </dgm:pt>
    <dgm:pt modelId="{9AB3B506-B723-43C6-A170-D1743AE12118}">
      <dgm:prSet phldrT="[Texto]"/>
      <dgm:spPr/>
      <dgm:t>
        <a:bodyPr/>
        <a:lstStyle/>
        <a:p>
          <a:r>
            <a:rPr lang="es-ES" dirty="0"/>
            <a:t>3</a:t>
          </a:r>
          <a:endParaRPr lang="es-EC" dirty="0"/>
        </a:p>
      </dgm:t>
    </dgm:pt>
    <dgm:pt modelId="{618CF02C-3C84-40AC-AC00-11AEABD11783}" type="parTrans" cxnId="{02C00AC5-4B8B-4EBD-8C6F-00D149389BA1}">
      <dgm:prSet/>
      <dgm:spPr/>
      <dgm:t>
        <a:bodyPr/>
        <a:lstStyle/>
        <a:p>
          <a:endParaRPr lang="es-EC"/>
        </a:p>
      </dgm:t>
    </dgm:pt>
    <dgm:pt modelId="{60DD3E17-82C4-43AF-A393-2C98EC94AE8B}" type="sibTrans" cxnId="{02C00AC5-4B8B-4EBD-8C6F-00D149389BA1}">
      <dgm:prSet/>
      <dgm:spPr/>
      <dgm:t>
        <a:bodyPr/>
        <a:lstStyle/>
        <a:p>
          <a:endParaRPr lang="es-EC"/>
        </a:p>
      </dgm:t>
    </dgm:pt>
    <dgm:pt modelId="{5F29BB53-8C9A-4C8E-BDD0-0DBFB411E63B}">
      <dgm:prSet phldrT="[Texto]"/>
      <dgm:spPr/>
      <dgm:t>
        <a:bodyPr/>
        <a:lstStyle/>
        <a:p>
          <a:r>
            <a:rPr lang="es-ES" dirty="0"/>
            <a:t>Objetivos</a:t>
          </a:r>
          <a:endParaRPr lang="es-EC" dirty="0"/>
        </a:p>
      </dgm:t>
    </dgm:pt>
    <dgm:pt modelId="{F6F7CE24-0E29-4426-A46F-6541CCAAEC2E}" type="parTrans" cxnId="{56312268-6544-4512-A708-CD54943BBED4}">
      <dgm:prSet/>
      <dgm:spPr/>
      <dgm:t>
        <a:bodyPr/>
        <a:lstStyle/>
        <a:p>
          <a:endParaRPr lang="es-EC"/>
        </a:p>
      </dgm:t>
    </dgm:pt>
    <dgm:pt modelId="{9B6EF1ED-1155-43ED-A31E-F71FD15645FB}" type="sibTrans" cxnId="{56312268-6544-4512-A708-CD54943BBED4}">
      <dgm:prSet/>
      <dgm:spPr/>
      <dgm:t>
        <a:bodyPr/>
        <a:lstStyle/>
        <a:p>
          <a:endParaRPr lang="es-EC"/>
        </a:p>
      </dgm:t>
    </dgm:pt>
    <dgm:pt modelId="{9E3D54D5-AD55-46D5-BA37-3B753BC293F0}" type="pres">
      <dgm:prSet presAssocID="{126509EB-AEF1-4507-B1FE-CA4E39A3D74E}" presName="linearFlow" presStyleCnt="0">
        <dgm:presLayoutVars>
          <dgm:dir/>
          <dgm:animLvl val="lvl"/>
          <dgm:resizeHandles val="exact"/>
        </dgm:presLayoutVars>
      </dgm:prSet>
      <dgm:spPr/>
    </dgm:pt>
    <dgm:pt modelId="{04955F24-5B1B-4565-A9F4-6A52F79EB790}" type="pres">
      <dgm:prSet presAssocID="{7CAB7B1A-CF7C-4C75-B4B0-CC93BAD6ADDB}" presName="composite" presStyleCnt="0"/>
      <dgm:spPr/>
    </dgm:pt>
    <dgm:pt modelId="{9BAAF228-0C41-469B-9E47-A4FB05AD90F1}" type="pres">
      <dgm:prSet presAssocID="{7CAB7B1A-CF7C-4C75-B4B0-CC93BAD6ADDB}" presName="parentText" presStyleLbl="alignNode1" presStyleIdx="0" presStyleCnt="9">
        <dgm:presLayoutVars>
          <dgm:chMax val="1"/>
          <dgm:bulletEnabled val="1"/>
        </dgm:presLayoutVars>
      </dgm:prSet>
      <dgm:spPr/>
    </dgm:pt>
    <dgm:pt modelId="{21A7BB6B-5D09-40CE-923B-F369BC9B9F33}" type="pres">
      <dgm:prSet presAssocID="{7CAB7B1A-CF7C-4C75-B4B0-CC93BAD6ADDB}" presName="descendantText" presStyleLbl="alignAcc1" presStyleIdx="0" presStyleCnt="9">
        <dgm:presLayoutVars>
          <dgm:bulletEnabled val="1"/>
        </dgm:presLayoutVars>
      </dgm:prSet>
      <dgm:spPr/>
    </dgm:pt>
    <dgm:pt modelId="{37492C8E-4815-4033-8F66-9F26FD26E4F5}" type="pres">
      <dgm:prSet presAssocID="{3C1879FD-BA61-4889-8897-20E03F4BD8F0}" presName="sp" presStyleCnt="0"/>
      <dgm:spPr/>
    </dgm:pt>
    <dgm:pt modelId="{A1D7B3A5-1C78-4EE5-89D4-450D8974C3F4}" type="pres">
      <dgm:prSet presAssocID="{168B1CD4-3F64-4B06-8DA2-C923754008BA}" presName="composite" presStyleCnt="0"/>
      <dgm:spPr/>
    </dgm:pt>
    <dgm:pt modelId="{59D565F5-6B31-41A8-A1DC-5B79F8E2416F}" type="pres">
      <dgm:prSet presAssocID="{168B1CD4-3F64-4B06-8DA2-C923754008BA}" presName="parentText" presStyleLbl="alignNode1" presStyleIdx="1" presStyleCnt="9">
        <dgm:presLayoutVars>
          <dgm:chMax val="1"/>
          <dgm:bulletEnabled val="1"/>
        </dgm:presLayoutVars>
      </dgm:prSet>
      <dgm:spPr/>
    </dgm:pt>
    <dgm:pt modelId="{3C5331D9-3094-4EA6-8D25-0718A35137E1}" type="pres">
      <dgm:prSet presAssocID="{168B1CD4-3F64-4B06-8DA2-C923754008BA}" presName="descendantText" presStyleLbl="alignAcc1" presStyleIdx="1" presStyleCnt="9">
        <dgm:presLayoutVars>
          <dgm:bulletEnabled val="1"/>
        </dgm:presLayoutVars>
      </dgm:prSet>
      <dgm:spPr/>
    </dgm:pt>
    <dgm:pt modelId="{7DE065CC-D8EB-47D8-90E7-8377322155B0}" type="pres">
      <dgm:prSet presAssocID="{E1AE586C-CBEA-44DC-8873-6DA3231B8825}" presName="sp" presStyleCnt="0"/>
      <dgm:spPr/>
    </dgm:pt>
    <dgm:pt modelId="{F558FC16-7415-46DF-ADB1-F6A3547111AE}" type="pres">
      <dgm:prSet presAssocID="{9AB3B506-B723-43C6-A170-D1743AE12118}" presName="composite" presStyleCnt="0"/>
      <dgm:spPr/>
    </dgm:pt>
    <dgm:pt modelId="{DBAD6625-5DC0-48C0-BECD-89FDDBED4103}" type="pres">
      <dgm:prSet presAssocID="{9AB3B506-B723-43C6-A170-D1743AE12118}" presName="parentText" presStyleLbl="alignNode1" presStyleIdx="2" presStyleCnt="9">
        <dgm:presLayoutVars>
          <dgm:chMax val="1"/>
          <dgm:bulletEnabled val="1"/>
        </dgm:presLayoutVars>
      </dgm:prSet>
      <dgm:spPr/>
    </dgm:pt>
    <dgm:pt modelId="{63AFB5B0-3BA4-4689-8BCB-2E7A2A1CC53F}" type="pres">
      <dgm:prSet presAssocID="{9AB3B506-B723-43C6-A170-D1743AE12118}" presName="descendantText" presStyleLbl="alignAcc1" presStyleIdx="2" presStyleCnt="9">
        <dgm:presLayoutVars>
          <dgm:bulletEnabled val="1"/>
        </dgm:presLayoutVars>
      </dgm:prSet>
      <dgm:spPr/>
    </dgm:pt>
    <dgm:pt modelId="{DAE51554-0651-40D7-B93B-2FA8DE6DAE11}" type="pres">
      <dgm:prSet presAssocID="{60DD3E17-82C4-43AF-A393-2C98EC94AE8B}" presName="sp" presStyleCnt="0"/>
      <dgm:spPr/>
    </dgm:pt>
    <dgm:pt modelId="{A385BC14-4A68-4429-8C33-44B8A1D861F5}" type="pres">
      <dgm:prSet presAssocID="{B7329F3D-8A64-47D3-8134-BD765F9D3A40}" presName="composite" presStyleCnt="0"/>
      <dgm:spPr/>
    </dgm:pt>
    <dgm:pt modelId="{7E9E1FE6-C4AC-4059-B65D-B95674AF4E5E}" type="pres">
      <dgm:prSet presAssocID="{B7329F3D-8A64-47D3-8134-BD765F9D3A40}" presName="parentText" presStyleLbl="alignNode1" presStyleIdx="3" presStyleCnt="9">
        <dgm:presLayoutVars>
          <dgm:chMax val="1"/>
          <dgm:bulletEnabled val="1"/>
        </dgm:presLayoutVars>
      </dgm:prSet>
      <dgm:spPr/>
    </dgm:pt>
    <dgm:pt modelId="{0894360E-936D-443E-9B4E-30B1F6DC83B7}" type="pres">
      <dgm:prSet presAssocID="{B7329F3D-8A64-47D3-8134-BD765F9D3A40}" presName="descendantText" presStyleLbl="alignAcc1" presStyleIdx="3" presStyleCnt="9">
        <dgm:presLayoutVars>
          <dgm:bulletEnabled val="1"/>
        </dgm:presLayoutVars>
      </dgm:prSet>
      <dgm:spPr/>
    </dgm:pt>
    <dgm:pt modelId="{69B72589-CE19-4802-A764-D101DFA916E3}" type="pres">
      <dgm:prSet presAssocID="{C2E55996-905C-46AD-A046-F0F66E8F1139}" presName="sp" presStyleCnt="0"/>
      <dgm:spPr/>
    </dgm:pt>
    <dgm:pt modelId="{B8095015-2CF4-4300-B80B-CA48DA84FFB2}" type="pres">
      <dgm:prSet presAssocID="{CA7AF797-433E-46E8-AF17-5CA955783139}" presName="composite" presStyleCnt="0"/>
      <dgm:spPr/>
    </dgm:pt>
    <dgm:pt modelId="{A3412385-628E-41C4-B176-2CBD7B6DE0A4}" type="pres">
      <dgm:prSet presAssocID="{CA7AF797-433E-46E8-AF17-5CA955783139}" presName="parentText" presStyleLbl="alignNode1" presStyleIdx="4" presStyleCnt="9">
        <dgm:presLayoutVars>
          <dgm:chMax val="1"/>
          <dgm:bulletEnabled val="1"/>
        </dgm:presLayoutVars>
      </dgm:prSet>
      <dgm:spPr/>
    </dgm:pt>
    <dgm:pt modelId="{88478D9E-7063-4B87-BA4E-80607057472D}" type="pres">
      <dgm:prSet presAssocID="{CA7AF797-433E-46E8-AF17-5CA955783139}" presName="descendantText" presStyleLbl="alignAcc1" presStyleIdx="4" presStyleCnt="9">
        <dgm:presLayoutVars>
          <dgm:bulletEnabled val="1"/>
        </dgm:presLayoutVars>
      </dgm:prSet>
      <dgm:spPr/>
    </dgm:pt>
    <dgm:pt modelId="{020DB815-B055-4C7E-A710-FBED413D9717}" type="pres">
      <dgm:prSet presAssocID="{0E9E16D0-23B3-4951-A8B1-09778858F21C}" presName="sp" presStyleCnt="0"/>
      <dgm:spPr/>
    </dgm:pt>
    <dgm:pt modelId="{8952A86C-C71F-4606-976E-4B707FDBEF39}" type="pres">
      <dgm:prSet presAssocID="{58A12F98-8F08-4ACE-9E6B-9374092DAEC2}" presName="composite" presStyleCnt="0"/>
      <dgm:spPr/>
    </dgm:pt>
    <dgm:pt modelId="{F783E743-9018-4A14-BF8A-ACE2151144BB}" type="pres">
      <dgm:prSet presAssocID="{58A12F98-8F08-4ACE-9E6B-9374092DAEC2}" presName="parentText" presStyleLbl="alignNode1" presStyleIdx="5" presStyleCnt="9">
        <dgm:presLayoutVars>
          <dgm:chMax val="1"/>
          <dgm:bulletEnabled val="1"/>
        </dgm:presLayoutVars>
      </dgm:prSet>
      <dgm:spPr/>
    </dgm:pt>
    <dgm:pt modelId="{3AA44352-AA5A-49F4-8E36-2F45819023A9}" type="pres">
      <dgm:prSet presAssocID="{58A12F98-8F08-4ACE-9E6B-9374092DAEC2}" presName="descendantText" presStyleLbl="alignAcc1" presStyleIdx="5" presStyleCnt="9">
        <dgm:presLayoutVars>
          <dgm:bulletEnabled val="1"/>
        </dgm:presLayoutVars>
      </dgm:prSet>
      <dgm:spPr/>
    </dgm:pt>
    <dgm:pt modelId="{1593A416-84E8-431B-B336-1409A9785A89}" type="pres">
      <dgm:prSet presAssocID="{1F5D8333-BD9C-44D5-A8A3-A80DA51D52C0}" presName="sp" presStyleCnt="0"/>
      <dgm:spPr/>
    </dgm:pt>
    <dgm:pt modelId="{5FDB11F4-8E13-4BD0-9C20-5CD6B366A167}" type="pres">
      <dgm:prSet presAssocID="{D73C413E-CF29-42FF-8482-14EDD77606FF}" presName="composite" presStyleCnt="0"/>
      <dgm:spPr/>
    </dgm:pt>
    <dgm:pt modelId="{A22F8FFB-E7C9-42A8-8561-C8BA35E63C17}" type="pres">
      <dgm:prSet presAssocID="{D73C413E-CF29-42FF-8482-14EDD77606FF}" presName="parentText" presStyleLbl="alignNode1" presStyleIdx="6" presStyleCnt="9">
        <dgm:presLayoutVars>
          <dgm:chMax val="1"/>
          <dgm:bulletEnabled val="1"/>
        </dgm:presLayoutVars>
      </dgm:prSet>
      <dgm:spPr/>
    </dgm:pt>
    <dgm:pt modelId="{EB321C69-FCA6-48A8-9BD2-3CF786B5852A}" type="pres">
      <dgm:prSet presAssocID="{D73C413E-CF29-42FF-8482-14EDD77606FF}" presName="descendantText" presStyleLbl="alignAcc1" presStyleIdx="6" presStyleCnt="9">
        <dgm:presLayoutVars>
          <dgm:bulletEnabled val="1"/>
        </dgm:presLayoutVars>
      </dgm:prSet>
      <dgm:spPr/>
    </dgm:pt>
    <dgm:pt modelId="{8C534621-2820-46A1-BBEA-00FBAD6B5749}" type="pres">
      <dgm:prSet presAssocID="{E4211FFD-097C-44DF-868B-605D5C544449}" presName="sp" presStyleCnt="0"/>
      <dgm:spPr/>
    </dgm:pt>
    <dgm:pt modelId="{E4DEE189-8220-420B-8D8D-3E8CE3794125}" type="pres">
      <dgm:prSet presAssocID="{5EF3142F-8B87-403C-89D6-6207C3E76344}" presName="composite" presStyleCnt="0"/>
      <dgm:spPr/>
    </dgm:pt>
    <dgm:pt modelId="{ECE62D12-B790-47B8-AFF5-BF6D2BEAAC53}" type="pres">
      <dgm:prSet presAssocID="{5EF3142F-8B87-403C-89D6-6207C3E76344}" presName="parentText" presStyleLbl="alignNode1" presStyleIdx="7" presStyleCnt="9">
        <dgm:presLayoutVars>
          <dgm:chMax val="1"/>
          <dgm:bulletEnabled val="1"/>
        </dgm:presLayoutVars>
      </dgm:prSet>
      <dgm:spPr/>
    </dgm:pt>
    <dgm:pt modelId="{50204534-A0A5-4106-ADA4-2B3CC3291DCB}" type="pres">
      <dgm:prSet presAssocID="{5EF3142F-8B87-403C-89D6-6207C3E76344}" presName="descendantText" presStyleLbl="alignAcc1" presStyleIdx="7" presStyleCnt="9">
        <dgm:presLayoutVars>
          <dgm:bulletEnabled val="1"/>
        </dgm:presLayoutVars>
      </dgm:prSet>
      <dgm:spPr/>
    </dgm:pt>
    <dgm:pt modelId="{BA82FBCB-CF9F-471F-AF48-99A5CCDDACD8}" type="pres">
      <dgm:prSet presAssocID="{B6B3E973-EB12-4AEF-9545-C9D7EE7F2D1F}" presName="sp" presStyleCnt="0"/>
      <dgm:spPr/>
    </dgm:pt>
    <dgm:pt modelId="{14C5AFE5-1A2D-49B0-BC00-F6CAFAE41E6B}" type="pres">
      <dgm:prSet presAssocID="{7361F373-BFA8-4C9F-8664-07BFF3093086}" presName="composite" presStyleCnt="0"/>
      <dgm:spPr/>
    </dgm:pt>
    <dgm:pt modelId="{67A715AF-F76F-4D63-BB8D-8FA04BE63145}" type="pres">
      <dgm:prSet presAssocID="{7361F373-BFA8-4C9F-8664-07BFF3093086}" presName="parentText" presStyleLbl="alignNode1" presStyleIdx="8" presStyleCnt="9">
        <dgm:presLayoutVars>
          <dgm:chMax val="1"/>
          <dgm:bulletEnabled val="1"/>
        </dgm:presLayoutVars>
      </dgm:prSet>
      <dgm:spPr/>
    </dgm:pt>
    <dgm:pt modelId="{1BFC613C-0BE9-48F2-BEF3-9F574D87CCB1}" type="pres">
      <dgm:prSet presAssocID="{7361F373-BFA8-4C9F-8664-07BFF3093086}" presName="descendantText" presStyleLbl="alignAcc1" presStyleIdx="8" presStyleCnt="9">
        <dgm:presLayoutVars>
          <dgm:bulletEnabled val="1"/>
        </dgm:presLayoutVars>
      </dgm:prSet>
      <dgm:spPr/>
    </dgm:pt>
  </dgm:ptLst>
  <dgm:cxnLst>
    <dgm:cxn modelId="{F907FF11-79CC-47FC-B21C-7EFE5BE5F7A5}" type="presOf" srcId="{B7329F3D-8A64-47D3-8134-BD765F9D3A40}" destId="{7E9E1FE6-C4AC-4059-B65D-B95674AF4E5E}" srcOrd="0" destOrd="0" presId="urn:microsoft.com/office/officeart/2005/8/layout/chevron2"/>
    <dgm:cxn modelId="{C1EBE114-ED62-451C-9A1C-CBCDC88FB79B}" srcId="{168B1CD4-3F64-4B06-8DA2-C923754008BA}" destId="{5EAD1010-95F9-4D07-A063-3CADF686AC57}" srcOrd="0" destOrd="0" parTransId="{4D68A244-12DB-47FF-9CD9-809AB3860296}" sibTransId="{6FE48F66-A185-470A-A956-CB3746F86526}"/>
    <dgm:cxn modelId="{46551617-2D3A-4CF4-90A7-58AA1202FF3D}" srcId="{126509EB-AEF1-4507-B1FE-CA4E39A3D74E}" destId="{5EF3142F-8B87-403C-89D6-6207C3E76344}" srcOrd="7" destOrd="0" parTransId="{D6F610C6-D316-4BA8-8B35-B8F78B8E24E4}" sibTransId="{B6B3E973-EB12-4AEF-9545-C9D7EE7F2D1F}"/>
    <dgm:cxn modelId="{D83CA818-DF50-48BA-8857-E1EE5CAA2479}" srcId="{126509EB-AEF1-4507-B1FE-CA4E39A3D74E}" destId="{CA7AF797-433E-46E8-AF17-5CA955783139}" srcOrd="4" destOrd="0" parTransId="{2379BE7C-8DD8-4EF2-B9CF-F6964A6E29EE}" sibTransId="{0E9E16D0-23B3-4951-A8B1-09778858F21C}"/>
    <dgm:cxn modelId="{9A48221F-8F30-4491-8181-638DB0D9282C}" type="presOf" srcId="{5F472247-EC9B-48EB-8BBF-58D202B5F1F1}" destId="{3AA44352-AA5A-49F4-8E36-2F45819023A9}" srcOrd="0" destOrd="0" presId="urn:microsoft.com/office/officeart/2005/8/layout/chevron2"/>
    <dgm:cxn modelId="{B02B2524-4F75-4C46-8E38-4D624CC7E878}" srcId="{D73C413E-CF29-42FF-8482-14EDD77606FF}" destId="{B0A5579E-AC8C-4791-87F9-BD757D55B146}" srcOrd="0" destOrd="0" parTransId="{8B9FA805-8B81-4FF5-AE85-0A582C9439AE}" sibTransId="{859E6B69-C157-4D9E-8997-3857D4144F0E}"/>
    <dgm:cxn modelId="{BC9E5729-E7E8-4691-9BCF-2670076FAC53}" type="presOf" srcId="{5EAD1010-95F9-4D07-A063-3CADF686AC57}" destId="{3C5331D9-3094-4EA6-8D25-0718A35137E1}" srcOrd="0" destOrd="0" presId="urn:microsoft.com/office/officeart/2005/8/layout/chevron2"/>
    <dgm:cxn modelId="{3FCC2037-A3FE-4176-8C95-E85E52DE25A3}" srcId="{58A12F98-8F08-4ACE-9E6B-9374092DAEC2}" destId="{5F472247-EC9B-48EB-8BBF-58D202B5F1F1}" srcOrd="0" destOrd="0" parTransId="{7C2AF36E-1078-41A9-BCD9-77F6FCE26B46}" sibTransId="{C5BB56EA-1370-406C-948F-5529C7DFB39E}"/>
    <dgm:cxn modelId="{3B41623B-98E4-4AE2-93E4-46458E55F23C}" type="presOf" srcId="{7CAB7B1A-CF7C-4C75-B4B0-CC93BAD6ADDB}" destId="{9BAAF228-0C41-469B-9E47-A4FB05AD90F1}" srcOrd="0" destOrd="0" presId="urn:microsoft.com/office/officeart/2005/8/layout/chevron2"/>
    <dgm:cxn modelId="{323EFC3C-AF0C-4A28-B4E5-85424DD1DE48}" type="presOf" srcId="{7361F373-BFA8-4C9F-8664-07BFF3093086}" destId="{67A715AF-F76F-4D63-BB8D-8FA04BE63145}" srcOrd="0" destOrd="0" presId="urn:microsoft.com/office/officeart/2005/8/layout/chevron2"/>
    <dgm:cxn modelId="{DE36485B-9899-455A-B345-278BE569E680}" type="presOf" srcId="{5ED50D6B-96EA-4131-B419-8C6F3333DF4B}" destId="{1BFC613C-0BE9-48F2-BEF3-9F574D87CCB1}" srcOrd="0" destOrd="0" presId="urn:microsoft.com/office/officeart/2005/8/layout/chevron2"/>
    <dgm:cxn modelId="{DC7FFF5D-2FAB-4035-A367-19DCF847D384}" srcId="{7361F373-BFA8-4C9F-8664-07BFF3093086}" destId="{5ED50D6B-96EA-4131-B419-8C6F3333DF4B}" srcOrd="0" destOrd="0" parTransId="{EF996A2D-1418-4811-98D1-34B8158F9731}" sibTransId="{735FA75D-0E09-4B21-AAE8-935EF1E31FCF}"/>
    <dgm:cxn modelId="{2339DA43-587E-43CC-B5F2-0C00674C7283}" type="presOf" srcId="{58A12F98-8F08-4ACE-9E6B-9374092DAEC2}" destId="{F783E743-9018-4A14-BF8A-ACE2151144BB}" srcOrd="0" destOrd="0" presId="urn:microsoft.com/office/officeart/2005/8/layout/chevron2"/>
    <dgm:cxn modelId="{56312268-6544-4512-A708-CD54943BBED4}" srcId="{9AB3B506-B723-43C6-A170-D1743AE12118}" destId="{5F29BB53-8C9A-4C8E-BDD0-0DBFB411E63B}" srcOrd="0" destOrd="0" parTransId="{F6F7CE24-0E29-4426-A46F-6541CCAAEC2E}" sibTransId="{9B6EF1ED-1155-43ED-A31E-F71FD15645FB}"/>
    <dgm:cxn modelId="{044B6B6A-9EBC-4E01-8998-5FF9228E028A}" type="presOf" srcId="{126509EB-AEF1-4507-B1FE-CA4E39A3D74E}" destId="{9E3D54D5-AD55-46D5-BA37-3B753BC293F0}" srcOrd="0" destOrd="0" presId="urn:microsoft.com/office/officeart/2005/8/layout/chevron2"/>
    <dgm:cxn modelId="{7373A455-BB85-41EC-8BBB-0DB093BD72F1}" srcId="{126509EB-AEF1-4507-B1FE-CA4E39A3D74E}" destId="{B7329F3D-8A64-47D3-8134-BD765F9D3A40}" srcOrd="3" destOrd="0" parTransId="{6AD3CA1C-4235-46CC-8FB9-4AC335CB2E08}" sibTransId="{C2E55996-905C-46AD-A046-F0F66E8F1139}"/>
    <dgm:cxn modelId="{EE577D79-B6D7-4F10-8F13-47610D3D210C}" srcId="{7CAB7B1A-CF7C-4C75-B4B0-CC93BAD6ADDB}" destId="{2ADDC881-E0A4-450C-B8A6-E6A8D4C8D894}" srcOrd="0" destOrd="0" parTransId="{F696991B-4485-4F96-ABA7-9D59AE0992FE}" sibTransId="{243F4FB8-F8F3-4684-9E7F-C46C33B57D0D}"/>
    <dgm:cxn modelId="{E833FD7A-D2A6-40CB-96B2-617663C82CCC}" srcId="{126509EB-AEF1-4507-B1FE-CA4E39A3D74E}" destId="{7CAB7B1A-CF7C-4C75-B4B0-CC93BAD6ADDB}" srcOrd="0" destOrd="0" parTransId="{BEBDEEC3-E7A0-4C93-AE3B-98DC4F8D0D80}" sibTransId="{3C1879FD-BA61-4889-8897-20E03F4BD8F0}"/>
    <dgm:cxn modelId="{8F7E7781-290B-48D3-8A47-F35A33FE421A}" type="presOf" srcId="{5EF3142F-8B87-403C-89D6-6207C3E76344}" destId="{ECE62D12-B790-47B8-AFF5-BF6D2BEAAC53}" srcOrd="0" destOrd="0" presId="urn:microsoft.com/office/officeart/2005/8/layout/chevron2"/>
    <dgm:cxn modelId="{4D692995-43D4-450C-8F38-4CEC91D296B0}" srcId="{126509EB-AEF1-4507-B1FE-CA4E39A3D74E}" destId="{D73C413E-CF29-42FF-8482-14EDD77606FF}" srcOrd="6" destOrd="0" parTransId="{61C6E950-8440-43E0-8907-5AA1C7585B96}" sibTransId="{E4211FFD-097C-44DF-868B-605D5C544449}"/>
    <dgm:cxn modelId="{19CEEF98-5182-4A92-B9C7-7D4B0154C309}" type="presOf" srcId="{D73C413E-CF29-42FF-8482-14EDD77606FF}" destId="{A22F8FFB-E7C9-42A8-8561-C8BA35E63C17}" srcOrd="0" destOrd="0" presId="urn:microsoft.com/office/officeart/2005/8/layout/chevron2"/>
    <dgm:cxn modelId="{1C62C19C-5574-416A-A599-51BC44F95869}" type="presOf" srcId="{9AB3B506-B723-43C6-A170-D1743AE12118}" destId="{DBAD6625-5DC0-48C0-BECD-89FDDBED4103}" srcOrd="0" destOrd="0" presId="urn:microsoft.com/office/officeart/2005/8/layout/chevron2"/>
    <dgm:cxn modelId="{CE4267A0-E55F-46CE-AF54-DC176A505AC1}" srcId="{126509EB-AEF1-4507-B1FE-CA4E39A3D74E}" destId="{58A12F98-8F08-4ACE-9E6B-9374092DAEC2}" srcOrd="5" destOrd="0" parTransId="{0237E1CD-32C5-43A8-A756-5CD69D114F3F}" sibTransId="{1F5D8333-BD9C-44D5-A8A3-A80DA51D52C0}"/>
    <dgm:cxn modelId="{E9CD14A7-8F46-41A3-B4DD-D19FAA766E4F}" type="presOf" srcId="{5F29BB53-8C9A-4C8E-BDD0-0DBFB411E63B}" destId="{63AFB5B0-3BA4-4689-8BCB-2E7A2A1CC53F}" srcOrd="0" destOrd="0" presId="urn:microsoft.com/office/officeart/2005/8/layout/chevron2"/>
    <dgm:cxn modelId="{AEA367AA-91CE-40DA-9A98-05A15367E586}" srcId="{5EF3142F-8B87-403C-89D6-6207C3E76344}" destId="{A16231A9-E60B-4678-A245-963CF281A124}" srcOrd="0" destOrd="0" parTransId="{14FF3366-A4DC-4F42-BBB2-2675368C0AB8}" sibTransId="{5062ED94-AC1D-43C0-B6DF-0E2D47C596DC}"/>
    <dgm:cxn modelId="{663026AF-2F58-446C-A5FF-AA6AB3FCC94B}" srcId="{CA7AF797-433E-46E8-AF17-5CA955783139}" destId="{3D0CEDA1-B981-4AEA-B0A8-E7B8D2A296CC}" srcOrd="0" destOrd="0" parTransId="{00A78F4C-1BF5-49E8-9510-39EF6245B239}" sibTransId="{411110FE-6E34-415C-98E6-B4F9556CF490}"/>
    <dgm:cxn modelId="{D07B47BD-6A16-4C20-B243-4C952A9C24E5}" type="presOf" srcId="{3D0CEDA1-B981-4AEA-B0A8-E7B8D2A296CC}" destId="{88478D9E-7063-4B87-BA4E-80607057472D}" srcOrd="0" destOrd="0" presId="urn:microsoft.com/office/officeart/2005/8/layout/chevron2"/>
    <dgm:cxn modelId="{4203E3C3-2D3B-4E46-9E32-579D4218EDC5}" type="presOf" srcId="{4A63229B-F93F-4B63-8F89-B53929B24694}" destId="{0894360E-936D-443E-9B4E-30B1F6DC83B7}" srcOrd="0" destOrd="0" presId="urn:microsoft.com/office/officeart/2005/8/layout/chevron2"/>
    <dgm:cxn modelId="{02C00AC5-4B8B-4EBD-8C6F-00D149389BA1}" srcId="{126509EB-AEF1-4507-B1FE-CA4E39A3D74E}" destId="{9AB3B506-B723-43C6-A170-D1743AE12118}" srcOrd="2" destOrd="0" parTransId="{618CF02C-3C84-40AC-AC00-11AEABD11783}" sibTransId="{60DD3E17-82C4-43AF-A393-2C98EC94AE8B}"/>
    <dgm:cxn modelId="{6422F2CB-8861-4ECE-81D8-26E42E6FA4EF}" srcId="{126509EB-AEF1-4507-B1FE-CA4E39A3D74E}" destId="{7361F373-BFA8-4C9F-8664-07BFF3093086}" srcOrd="8" destOrd="0" parTransId="{032D636C-3237-4D03-8579-837D105DAE2A}" sibTransId="{527A4742-CA32-4B4C-8F21-0467563199B4}"/>
    <dgm:cxn modelId="{B4F962D8-199F-4BD4-A750-777C589E8FCC}" type="presOf" srcId="{B0A5579E-AC8C-4791-87F9-BD757D55B146}" destId="{EB321C69-FCA6-48A8-9BD2-3CF786B5852A}" srcOrd="0" destOrd="0" presId="urn:microsoft.com/office/officeart/2005/8/layout/chevron2"/>
    <dgm:cxn modelId="{F427B0DF-F05E-4FC6-9888-06AC21FD69FF}" type="presOf" srcId="{2ADDC881-E0A4-450C-B8A6-E6A8D4C8D894}" destId="{21A7BB6B-5D09-40CE-923B-F369BC9B9F33}" srcOrd="0" destOrd="0" presId="urn:microsoft.com/office/officeart/2005/8/layout/chevron2"/>
    <dgm:cxn modelId="{4D5F3CE0-0990-4D62-B551-74FFDFEA8BE2}" type="presOf" srcId="{168B1CD4-3F64-4B06-8DA2-C923754008BA}" destId="{59D565F5-6B31-41A8-A1DC-5B79F8E2416F}" srcOrd="0" destOrd="0" presId="urn:microsoft.com/office/officeart/2005/8/layout/chevron2"/>
    <dgm:cxn modelId="{896153E5-AD54-48E1-BCA2-CAD602CDDBFB}" srcId="{B7329F3D-8A64-47D3-8134-BD765F9D3A40}" destId="{4A63229B-F93F-4B63-8F89-B53929B24694}" srcOrd="0" destOrd="0" parTransId="{23ACBB3B-A29D-4CF5-A991-6FCD64BC657E}" sibTransId="{842872DC-828B-4340-8F6F-57C588218BA5}"/>
    <dgm:cxn modelId="{C0F77AF0-A7C1-4128-BE5F-21ABBA8BABF0}" srcId="{126509EB-AEF1-4507-B1FE-CA4E39A3D74E}" destId="{168B1CD4-3F64-4B06-8DA2-C923754008BA}" srcOrd="1" destOrd="0" parTransId="{70D75885-E423-41B1-8AF6-5F3D42B991B3}" sibTransId="{E1AE586C-CBEA-44DC-8873-6DA3231B8825}"/>
    <dgm:cxn modelId="{7F2C68F5-7899-4BB7-A954-D64B54A69209}" type="presOf" srcId="{CA7AF797-433E-46E8-AF17-5CA955783139}" destId="{A3412385-628E-41C4-B176-2CBD7B6DE0A4}" srcOrd="0" destOrd="0" presId="urn:microsoft.com/office/officeart/2005/8/layout/chevron2"/>
    <dgm:cxn modelId="{6E5127FD-86CE-475B-8AB7-3F5B2FFDEA29}" type="presOf" srcId="{A16231A9-E60B-4678-A245-963CF281A124}" destId="{50204534-A0A5-4106-ADA4-2B3CC3291DCB}" srcOrd="0" destOrd="0" presId="urn:microsoft.com/office/officeart/2005/8/layout/chevron2"/>
    <dgm:cxn modelId="{0B19A652-E58F-49A2-AD69-8F6ED252B6C7}" type="presParOf" srcId="{9E3D54D5-AD55-46D5-BA37-3B753BC293F0}" destId="{04955F24-5B1B-4565-A9F4-6A52F79EB790}" srcOrd="0" destOrd="0" presId="urn:microsoft.com/office/officeart/2005/8/layout/chevron2"/>
    <dgm:cxn modelId="{29A31D37-F0BB-4EB6-BCCD-23BF281FCAE6}" type="presParOf" srcId="{04955F24-5B1B-4565-A9F4-6A52F79EB790}" destId="{9BAAF228-0C41-469B-9E47-A4FB05AD90F1}" srcOrd="0" destOrd="0" presId="urn:microsoft.com/office/officeart/2005/8/layout/chevron2"/>
    <dgm:cxn modelId="{91BC0EEF-A9DB-42F9-A16E-61B738D92F38}" type="presParOf" srcId="{04955F24-5B1B-4565-A9F4-6A52F79EB790}" destId="{21A7BB6B-5D09-40CE-923B-F369BC9B9F33}" srcOrd="1" destOrd="0" presId="urn:microsoft.com/office/officeart/2005/8/layout/chevron2"/>
    <dgm:cxn modelId="{44D93294-C44F-4D53-9375-3514F313009D}" type="presParOf" srcId="{9E3D54D5-AD55-46D5-BA37-3B753BC293F0}" destId="{37492C8E-4815-4033-8F66-9F26FD26E4F5}" srcOrd="1" destOrd="0" presId="urn:microsoft.com/office/officeart/2005/8/layout/chevron2"/>
    <dgm:cxn modelId="{D4DE201E-57A6-4B8B-A77B-0AB8740CB3E5}" type="presParOf" srcId="{9E3D54D5-AD55-46D5-BA37-3B753BC293F0}" destId="{A1D7B3A5-1C78-4EE5-89D4-450D8974C3F4}" srcOrd="2" destOrd="0" presId="urn:microsoft.com/office/officeart/2005/8/layout/chevron2"/>
    <dgm:cxn modelId="{2A585E60-31FF-4656-B74A-EE016B8EDD3C}" type="presParOf" srcId="{A1D7B3A5-1C78-4EE5-89D4-450D8974C3F4}" destId="{59D565F5-6B31-41A8-A1DC-5B79F8E2416F}" srcOrd="0" destOrd="0" presId="urn:microsoft.com/office/officeart/2005/8/layout/chevron2"/>
    <dgm:cxn modelId="{9990E9FA-89AE-47B5-B365-CFEB920EEFC8}" type="presParOf" srcId="{A1D7B3A5-1C78-4EE5-89D4-450D8974C3F4}" destId="{3C5331D9-3094-4EA6-8D25-0718A35137E1}" srcOrd="1" destOrd="0" presId="urn:microsoft.com/office/officeart/2005/8/layout/chevron2"/>
    <dgm:cxn modelId="{03BA4698-99C0-4D5E-8A1F-2C2F2BA4AC99}" type="presParOf" srcId="{9E3D54D5-AD55-46D5-BA37-3B753BC293F0}" destId="{7DE065CC-D8EB-47D8-90E7-8377322155B0}" srcOrd="3" destOrd="0" presId="urn:microsoft.com/office/officeart/2005/8/layout/chevron2"/>
    <dgm:cxn modelId="{04FDC629-EA84-4537-AA6A-019AE065F869}" type="presParOf" srcId="{9E3D54D5-AD55-46D5-BA37-3B753BC293F0}" destId="{F558FC16-7415-46DF-ADB1-F6A3547111AE}" srcOrd="4" destOrd="0" presId="urn:microsoft.com/office/officeart/2005/8/layout/chevron2"/>
    <dgm:cxn modelId="{835D96B5-F88D-467B-9D25-2915B0018507}" type="presParOf" srcId="{F558FC16-7415-46DF-ADB1-F6A3547111AE}" destId="{DBAD6625-5DC0-48C0-BECD-89FDDBED4103}" srcOrd="0" destOrd="0" presId="urn:microsoft.com/office/officeart/2005/8/layout/chevron2"/>
    <dgm:cxn modelId="{1B668357-ED0F-423B-B0DD-29A8EC933AEC}" type="presParOf" srcId="{F558FC16-7415-46DF-ADB1-F6A3547111AE}" destId="{63AFB5B0-3BA4-4689-8BCB-2E7A2A1CC53F}" srcOrd="1" destOrd="0" presId="urn:microsoft.com/office/officeart/2005/8/layout/chevron2"/>
    <dgm:cxn modelId="{BA599543-5F0E-4EEC-8C94-48CE139D2769}" type="presParOf" srcId="{9E3D54D5-AD55-46D5-BA37-3B753BC293F0}" destId="{DAE51554-0651-40D7-B93B-2FA8DE6DAE11}" srcOrd="5" destOrd="0" presId="urn:microsoft.com/office/officeart/2005/8/layout/chevron2"/>
    <dgm:cxn modelId="{A0086D4C-886A-4609-B98D-B6A80D96EBC1}" type="presParOf" srcId="{9E3D54D5-AD55-46D5-BA37-3B753BC293F0}" destId="{A385BC14-4A68-4429-8C33-44B8A1D861F5}" srcOrd="6" destOrd="0" presId="urn:microsoft.com/office/officeart/2005/8/layout/chevron2"/>
    <dgm:cxn modelId="{76C26356-96F9-42D3-A049-3F5A5ACDDD12}" type="presParOf" srcId="{A385BC14-4A68-4429-8C33-44B8A1D861F5}" destId="{7E9E1FE6-C4AC-4059-B65D-B95674AF4E5E}" srcOrd="0" destOrd="0" presId="urn:microsoft.com/office/officeart/2005/8/layout/chevron2"/>
    <dgm:cxn modelId="{5588311F-5433-45E4-8EBF-E601D5EC4AE2}" type="presParOf" srcId="{A385BC14-4A68-4429-8C33-44B8A1D861F5}" destId="{0894360E-936D-443E-9B4E-30B1F6DC83B7}" srcOrd="1" destOrd="0" presId="urn:microsoft.com/office/officeart/2005/8/layout/chevron2"/>
    <dgm:cxn modelId="{45B603CE-E707-448B-9DE9-01C280959C4C}" type="presParOf" srcId="{9E3D54D5-AD55-46D5-BA37-3B753BC293F0}" destId="{69B72589-CE19-4802-A764-D101DFA916E3}" srcOrd="7" destOrd="0" presId="urn:microsoft.com/office/officeart/2005/8/layout/chevron2"/>
    <dgm:cxn modelId="{1828ADAA-EF48-4A2A-B215-4239907B148C}" type="presParOf" srcId="{9E3D54D5-AD55-46D5-BA37-3B753BC293F0}" destId="{B8095015-2CF4-4300-B80B-CA48DA84FFB2}" srcOrd="8" destOrd="0" presId="urn:microsoft.com/office/officeart/2005/8/layout/chevron2"/>
    <dgm:cxn modelId="{B4D89211-B130-4DD4-99EC-AF77E51CE7A5}" type="presParOf" srcId="{B8095015-2CF4-4300-B80B-CA48DA84FFB2}" destId="{A3412385-628E-41C4-B176-2CBD7B6DE0A4}" srcOrd="0" destOrd="0" presId="urn:microsoft.com/office/officeart/2005/8/layout/chevron2"/>
    <dgm:cxn modelId="{09B063EF-E494-45C1-A6AE-3CE20B002136}" type="presParOf" srcId="{B8095015-2CF4-4300-B80B-CA48DA84FFB2}" destId="{88478D9E-7063-4B87-BA4E-80607057472D}" srcOrd="1" destOrd="0" presId="urn:microsoft.com/office/officeart/2005/8/layout/chevron2"/>
    <dgm:cxn modelId="{FB56A677-C8AC-49FB-AEFD-373B54E7EC3A}" type="presParOf" srcId="{9E3D54D5-AD55-46D5-BA37-3B753BC293F0}" destId="{020DB815-B055-4C7E-A710-FBED413D9717}" srcOrd="9" destOrd="0" presId="urn:microsoft.com/office/officeart/2005/8/layout/chevron2"/>
    <dgm:cxn modelId="{877EAF25-8399-4619-A9E0-F692952E482F}" type="presParOf" srcId="{9E3D54D5-AD55-46D5-BA37-3B753BC293F0}" destId="{8952A86C-C71F-4606-976E-4B707FDBEF39}" srcOrd="10" destOrd="0" presId="urn:microsoft.com/office/officeart/2005/8/layout/chevron2"/>
    <dgm:cxn modelId="{D5437570-9120-4893-9189-103C2BD7CBAC}" type="presParOf" srcId="{8952A86C-C71F-4606-976E-4B707FDBEF39}" destId="{F783E743-9018-4A14-BF8A-ACE2151144BB}" srcOrd="0" destOrd="0" presId="urn:microsoft.com/office/officeart/2005/8/layout/chevron2"/>
    <dgm:cxn modelId="{CB11A379-8725-48DC-BEB3-EAE679D4B3E6}" type="presParOf" srcId="{8952A86C-C71F-4606-976E-4B707FDBEF39}" destId="{3AA44352-AA5A-49F4-8E36-2F45819023A9}" srcOrd="1" destOrd="0" presId="urn:microsoft.com/office/officeart/2005/8/layout/chevron2"/>
    <dgm:cxn modelId="{1B593BBC-3FD8-45F8-BC8E-10C9FBC38C5C}" type="presParOf" srcId="{9E3D54D5-AD55-46D5-BA37-3B753BC293F0}" destId="{1593A416-84E8-431B-B336-1409A9785A89}" srcOrd="11" destOrd="0" presId="urn:microsoft.com/office/officeart/2005/8/layout/chevron2"/>
    <dgm:cxn modelId="{9B600FC9-13FB-4114-96C3-82375C3558B3}" type="presParOf" srcId="{9E3D54D5-AD55-46D5-BA37-3B753BC293F0}" destId="{5FDB11F4-8E13-4BD0-9C20-5CD6B366A167}" srcOrd="12" destOrd="0" presId="urn:microsoft.com/office/officeart/2005/8/layout/chevron2"/>
    <dgm:cxn modelId="{D8B9F63A-BD61-468A-9292-C36DD5271938}" type="presParOf" srcId="{5FDB11F4-8E13-4BD0-9C20-5CD6B366A167}" destId="{A22F8FFB-E7C9-42A8-8561-C8BA35E63C17}" srcOrd="0" destOrd="0" presId="urn:microsoft.com/office/officeart/2005/8/layout/chevron2"/>
    <dgm:cxn modelId="{0CEE53F6-AF14-42DE-9F07-D528635F538D}" type="presParOf" srcId="{5FDB11F4-8E13-4BD0-9C20-5CD6B366A167}" destId="{EB321C69-FCA6-48A8-9BD2-3CF786B5852A}" srcOrd="1" destOrd="0" presId="urn:microsoft.com/office/officeart/2005/8/layout/chevron2"/>
    <dgm:cxn modelId="{3E942358-A999-488D-B773-C289938A1E0D}" type="presParOf" srcId="{9E3D54D5-AD55-46D5-BA37-3B753BC293F0}" destId="{8C534621-2820-46A1-BBEA-00FBAD6B5749}" srcOrd="13" destOrd="0" presId="urn:microsoft.com/office/officeart/2005/8/layout/chevron2"/>
    <dgm:cxn modelId="{C60068EB-E38D-4BE6-B793-6573183115B5}" type="presParOf" srcId="{9E3D54D5-AD55-46D5-BA37-3B753BC293F0}" destId="{E4DEE189-8220-420B-8D8D-3E8CE3794125}" srcOrd="14" destOrd="0" presId="urn:microsoft.com/office/officeart/2005/8/layout/chevron2"/>
    <dgm:cxn modelId="{E31D82AE-25BB-428B-A513-F136B80ED8C1}" type="presParOf" srcId="{E4DEE189-8220-420B-8D8D-3E8CE3794125}" destId="{ECE62D12-B790-47B8-AFF5-BF6D2BEAAC53}" srcOrd="0" destOrd="0" presId="urn:microsoft.com/office/officeart/2005/8/layout/chevron2"/>
    <dgm:cxn modelId="{372C7493-3771-4D9F-A952-20E749290D61}" type="presParOf" srcId="{E4DEE189-8220-420B-8D8D-3E8CE3794125}" destId="{50204534-A0A5-4106-ADA4-2B3CC3291DCB}" srcOrd="1" destOrd="0" presId="urn:microsoft.com/office/officeart/2005/8/layout/chevron2"/>
    <dgm:cxn modelId="{E050A2B5-ECD4-4A21-9A21-90764FDB9543}" type="presParOf" srcId="{9E3D54D5-AD55-46D5-BA37-3B753BC293F0}" destId="{BA82FBCB-CF9F-471F-AF48-99A5CCDDACD8}" srcOrd="15" destOrd="0" presId="urn:microsoft.com/office/officeart/2005/8/layout/chevron2"/>
    <dgm:cxn modelId="{3089B9CC-2717-4E76-B431-7E012D273DF0}" type="presParOf" srcId="{9E3D54D5-AD55-46D5-BA37-3B753BC293F0}" destId="{14C5AFE5-1A2D-49B0-BC00-F6CAFAE41E6B}" srcOrd="16" destOrd="0" presId="urn:microsoft.com/office/officeart/2005/8/layout/chevron2"/>
    <dgm:cxn modelId="{25534771-290C-46CC-8297-E5CAACE2B443}" type="presParOf" srcId="{14C5AFE5-1A2D-49B0-BC00-F6CAFAE41E6B}" destId="{67A715AF-F76F-4D63-BB8D-8FA04BE63145}" srcOrd="0" destOrd="0" presId="urn:microsoft.com/office/officeart/2005/8/layout/chevron2"/>
    <dgm:cxn modelId="{A1D0F71A-0427-4D00-92AE-DEDD4CF95B72}" type="presParOf" srcId="{14C5AFE5-1A2D-49B0-BC00-F6CAFAE41E6B}" destId="{1BFC613C-0BE9-48F2-BEF3-9F574D87CCB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A3EC28-7577-40E1-B29C-7964899667E5}" type="doc">
      <dgm:prSet loTypeId="urn:microsoft.com/office/officeart/2008/layout/TitledPictureBlocks" loCatId="picture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es-EC"/>
        </a:p>
      </dgm:t>
    </dgm:pt>
    <dgm:pt modelId="{CF747E88-43E3-4694-9567-0C70B32464BB}">
      <dgm:prSet phldrT="[Texto]" custT="1"/>
      <dgm:spPr/>
      <dgm:t>
        <a:bodyPr/>
        <a:lstStyle/>
        <a:p>
          <a:r>
            <a:rPr lang="es-EC" sz="2000" dirty="0"/>
            <a:t>Android</a:t>
          </a:r>
        </a:p>
      </dgm:t>
    </dgm:pt>
    <dgm:pt modelId="{F786B403-A3F2-4AFD-8CA1-51099B2D0690}" type="parTrans" cxnId="{BF6E590B-D419-4651-BF8C-76D2834ADBC7}">
      <dgm:prSet/>
      <dgm:spPr/>
      <dgm:t>
        <a:bodyPr/>
        <a:lstStyle/>
        <a:p>
          <a:endParaRPr lang="es-EC" sz="2400"/>
        </a:p>
      </dgm:t>
    </dgm:pt>
    <dgm:pt modelId="{704762DA-5105-4FB2-ABB5-B650CB9F610E}" type="sibTrans" cxnId="{BF6E590B-D419-4651-BF8C-76D2834ADBC7}">
      <dgm:prSet custT="1"/>
      <dgm:spPr/>
      <dgm:t>
        <a:bodyPr/>
        <a:lstStyle/>
        <a:p>
          <a:endParaRPr lang="es-EC" sz="2400"/>
        </a:p>
      </dgm:t>
    </dgm:pt>
    <dgm:pt modelId="{1743C77E-283C-4FCF-A9F0-E250E9FD4052}">
      <dgm:prSet phldrT="[Texto]" custT="1"/>
      <dgm:spPr/>
      <dgm:t>
        <a:bodyPr/>
        <a:lstStyle/>
        <a:p>
          <a:r>
            <a:rPr lang="es-EC" sz="2000" dirty="0"/>
            <a:t>MIT App Inventor</a:t>
          </a:r>
        </a:p>
      </dgm:t>
    </dgm:pt>
    <dgm:pt modelId="{A284629F-9A22-4E06-A990-B953C6B6A6D5}" type="parTrans" cxnId="{959FF70F-C92C-4D65-B8AE-62765799F04D}">
      <dgm:prSet/>
      <dgm:spPr/>
      <dgm:t>
        <a:bodyPr/>
        <a:lstStyle/>
        <a:p>
          <a:endParaRPr lang="es-EC" sz="2400"/>
        </a:p>
      </dgm:t>
    </dgm:pt>
    <dgm:pt modelId="{DC8C55C1-C742-40CE-8573-152AAA748267}" type="sibTrans" cxnId="{959FF70F-C92C-4D65-B8AE-62765799F04D}">
      <dgm:prSet/>
      <dgm:spPr/>
      <dgm:t>
        <a:bodyPr/>
        <a:lstStyle/>
        <a:p>
          <a:endParaRPr lang="es-EC" sz="2400"/>
        </a:p>
      </dgm:t>
    </dgm:pt>
    <dgm:pt modelId="{464971DA-36BE-4821-817A-789AD6737A47}">
      <dgm:prSet phldrT="[Texto]" custT="1"/>
      <dgm:spPr>
        <a:solidFill>
          <a:srgbClr val="333399"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s-EC" sz="20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Canteras</a:t>
          </a:r>
        </a:p>
      </dgm:t>
    </dgm:pt>
    <dgm:pt modelId="{74DE46B9-F31B-4E42-9380-7ED108DA7E8E}" type="parTrans" cxnId="{8F857390-2870-4169-8F80-C52BEDF0E097}">
      <dgm:prSet/>
      <dgm:spPr/>
      <dgm:t>
        <a:bodyPr/>
        <a:lstStyle/>
        <a:p>
          <a:endParaRPr lang="es-EC" sz="2400"/>
        </a:p>
      </dgm:t>
    </dgm:pt>
    <dgm:pt modelId="{84791364-0B78-4588-905F-85E14BC176DB}" type="sibTrans" cxnId="{8F857390-2870-4169-8F80-C52BEDF0E097}">
      <dgm:prSet custT="1"/>
      <dgm:spPr/>
      <dgm:t>
        <a:bodyPr/>
        <a:lstStyle/>
        <a:p>
          <a:endParaRPr lang="es-EC" sz="2400"/>
        </a:p>
      </dgm:t>
    </dgm:pt>
    <dgm:pt modelId="{C568C8F6-4472-4732-9957-07CDC25AC892}">
      <dgm:prSet phldrT="[Texto]" custT="1"/>
      <dgm:spPr>
        <a:solidFill>
          <a:srgbClr val="333399"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Dosificación</a:t>
          </a:r>
        </a:p>
      </dgm:t>
    </dgm:pt>
    <dgm:pt modelId="{0FE359FD-4A85-48F6-BB3C-ACFCE644726B}" type="parTrans" cxnId="{0C7ADDC9-12E9-48C6-AF21-FD90A6D9CF1A}">
      <dgm:prSet/>
      <dgm:spPr/>
      <dgm:t>
        <a:bodyPr/>
        <a:lstStyle/>
        <a:p>
          <a:endParaRPr lang="es-EC" sz="2400"/>
        </a:p>
      </dgm:t>
    </dgm:pt>
    <dgm:pt modelId="{CF4EE105-2CB7-4CF0-A68B-8D0D8B708C9C}" type="sibTrans" cxnId="{0C7ADDC9-12E9-48C6-AF21-FD90A6D9CF1A}">
      <dgm:prSet/>
      <dgm:spPr/>
      <dgm:t>
        <a:bodyPr/>
        <a:lstStyle/>
        <a:p>
          <a:endParaRPr lang="es-EC" sz="2400"/>
        </a:p>
      </dgm:t>
    </dgm:pt>
    <dgm:pt modelId="{EFDFF157-63A0-41A0-B023-634612F39335}">
      <dgm:prSet phldrT="[Texto]" custT="1"/>
      <dgm:spPr/>
      <dgm:t>
        <a:bodyPr/>
        <a:lstStyle/>
        <a:p>
          <a:r>
            <a:rPr lang="es-EC" sz="1400" dirty="0"/>
            <a:t>Humedad</a:t>
          </a:r>
        </a:p>
      </dgm:t>
    </dgm:pt>
    <dgm:pt modelId="{9A210230-3B41-4C8E-B46C-686D0B4FDE4E}" type="parTrans" cxnId="{A19273C7-13CB-40F8-AD62-6DB2311E391D}">
      <dgm:prSet/>
      <dgm:spPr/>
      <dgm:t>
        <a:bodyPr/>
        <a:lstStyle/>
        <a:p>
          <a:endParaRPr lang="es-EC"/>
        </a:p>
      </dgm:t>
    </dgm:pt>
    <dgm:pt modelId="{B5403EF6-2056-46B4-87CB-F9744EF413C0}" type="sibTrans" cxnId="{A19273C7-13CB-40F8-AD62-6DB2311E391D}">
      <dgm:prSet/>
      <dgm:spPr/>
      <dgm:t>
        <a:bodyPr/>
        <a:lstStyle/>
        <a:p>
          <a:endParaRPr lang="es-EC"/>
        </a:p>
      </dgm:t>
    </dgm:pt>
    <dgm:pt modelId="{6ED21F8B-FB0A-40D4-B143-0B912C7A9DD4}">
      <dgm:prSet phldrT="[Texto]" custT="1"/>
      <dgm:spPr/>
      <dgm:t>
        <a:bodyPr/>
        <a:lstStyle/>
        <a:p>
          <a:r>
            <a:rPr lang="es-EC" sz="1400" dirty="0"/>
            <a:t>Absorción</a:t>
          </a:r>
        </a:p>
      </dgm:t>
    </dgm:pt>
    <dgm:pt modelId="{62CF04E3-AFB9-4259-B0D0-996CC9CC3BC0}" type="parTrans" cxnId="{1A6E8041-FB4D-4FD3-9D82-1A0A87790EBF}">
      <dgm:prSet/>
      <dgm:spPr/>
      <dgm:t>
        <a:bodyPr/>
        <a:lstStyle/>
        <a:p>
          <a:endParaRPr lang="es-EC"/>
        </a:p>
      </dgm:t>
    </dgm:pt>
    <dgm:pt modelId="{39409929-E386-4546-9227-6E661437B223}" type="sibTrans" cxnId="{1A6E8041-FB4D-4FD3-9D82-1A0A87790EBF}">
      <dgm:prSet/>
      <dgm:spPr/>
      <dgm:t>
        <a:bodyPr/>
        <a:lstStyle/>
        <a:p>
          <a:endParaRPr lang="es-EC"/>
        </a:p>
      </dgm:t>
    </dgm:pt>
    <dgm:pt modelId="{2397BD87-D42A-4A07-8496-26D95ED54D7B}">
      <dgm:prSet phldrT="[Texto]" custT="1"/>
      <dgm:spPr/>
      <dgm:t>
        <a:bodyPr/>
        <a:lstStyle/>
        <a:p>
          <a:r>
            <a:rPr lang="es-EC" sz="1400" dirty="0"/>
            <a:t>Densidad aparente</a:t>
          </a:r>
        </a:p>
      </dgm:t>
    </dgm:pt>
    <dgm:pt modelId="{49DD17C9-FF38-4C22-9059-FEAC0C98CEF3}" type="parTrans" cxnId="{941623C4-BB04-4119-980A-F42BB8ED5503}">
      <dgm:prSet/>
      <dgm:spPr/>
      <dgm:t>
        <a:bodyPr/>
        <a:lstStyle/>
        <a:p>
          <a:endParaRPr lang="es-EC"/>
        </a:p>
      </dgm:t>
    </dgm:pt>
    <dgm:pt modelId="{FB95A5F7-5C76-4D69-8F6D-FABCCEF72919}" type="sibTrans" cxnId="{941623C4-BB04-4119-980A-F42BB8ED5503}">
      <dgm:prSet/>
      <dgm:spPr/>
      <dgm:t>
        <a:bodyPr/>
        <a:lstStyle/>
        <a:p>
          <a:endParaRPr lang="es-EC"/>
        </a:p>
      </dgm:t>
    </dgm:pt>
    <dgm:pt modelId="{C8F59D5C-F7BD-4D60-89E5-3BB14A9F6A90}">
      <dgm:prSet phldrT="[Texto]" custT="1"/>
      <dgm:spPr/>
      <dgm:t>
        <a:bodyPr/>
        <a:lstStyle/>
        <a:p>
          <a:r>
            <a:rPr lang="es-EC" sz="1400" dirty="0"/>
            <a:t>Granulometría</a:t>
          </a:r>
        </a:p>
      </dgm:t>
    </dgm:pt>
    <dgm:pt modelId="{23CD66B2-7E27-434F-8BA1-02952D49DF8E}" type="parTrans" cxnId="{4A581AC1-3A5D-44F8-8EC1-6521A4087DAA}">
      <dgm:prSet/>
      <dgm:spPr/>
      <dgm:t>
        <a:bodyPr/>
        <a:lstStyle/>
        <a:p>
          <a:endParaRPr lang="es-EC"/>
        </a:p>
      </dgm:t>
    </dgm:pt>
    <dgm:pt modelId="{FD91B462-D74D-4CE4-A1CD-3CA967320FEE}" type="sibTrans" cxnId="{4A581AC1-3A5D-44F8-8EC1-6521A4087DAA}">
      <dgm:prSet/>
      <dgm:spPr/>
      <dgm:t>
        <a:bodyPr/>
        <a:lstStyle/>
        <a:p>
          <a:endParaRPr lang="es-EC"/>
        </a:p>
      </dgm:t>
    </dgm:pt>
    <dgm:pt modelId="{43B03D68-C990-43D6-83D1-E57C1219832B}">
      <dgm:prSet phldrT="[Texto]" custT="1"/>
      <dgm:spPr/>
      <dgm:t>
        <a:bodyPr/>
        <a:lstStyle/>
        <a:p>
          <a:r>
            <a:rPr lang="es-EC" sz="1400" dirty="0"/>
            <a:t>Abrasión</a:t>
          </a:r>
        </a:p>
      </dgm:t>
    </dgm:pt>
    <dgm:pt modelId="{35460ACE-615F-47B6-A580-AF9307E283A0}" type="parTrans" cxnId="{EFE3D83C-482A-4029-85B0-BD9919576931}">
      <dgm:prSet/>
      <dgm:spPr/>
      <dgm:t>
        <a:bodyPr/>
        <a:lstStyle/>
        <a:p>
          <a:endParaRPr lang="es-EC"/>
        </a:p>
      </dgm:t>
    </dgm:pt>
    <dgm:pt modelId="{39083424-5F5D-4BD3-BC54-D3606D4A6158}" type="sibTrans" cxnId="{EFE3D83C-482A-4029-85B0-BD9919576931}">
      <dgm:prSet/>
      <dgm:spPr/>
      <dgm:t>
        <a:bodyPr/>
        <a:lstStyle/>
        <a:p>
          <a:endParaRPr lang="es-EC"/>
        </a:p>
      </dgm:t>
    </dgm:pt>
    <dgm:pt modelId="{063E20EE-2F10-432D-9D53-08D984F14419}">
      <dgm:prSet phldrT="[Texto]" custT="1"/>
      <dgm:spPr/>
      <dgm:t>
        <a:bodyPr/>
        <a:lstStyle/>
        <a:p>
          <a:r>
            <a:rPr lang="es-EC" sz="1400" dirty="0"/>
            <a:t>Peso Volumétrico</a:t>
          </a:r>
        </a:p>
      </dgm:t>
    </dgm:pt>
    <dgm:pt modelId="{007016B2-178A-445D-9BFD-CA98241C9336}" type="parTrans" cxnId="{05B4E407-E9AD-44F8-8E31-B1AC01DE17EE}">
      <dgm:prSet/>
      <dgm:spPr/>
      <dgm:t>
        <a:bodyPr/>
        <a:lstStyle/>
        <a:p>
          <a:endParaRPr lang="es-EC"/>
        </a:p>
      </dgm:t>
    </dgm:pt>
    <dgm:pt modelId="{BB924AE9-90A1-45B7-B1F1-000B196BC46B}" type="sibTrans" cxnId="{05B4E407-E9AD-44F8-8E31-B1AC01DE17EE}">
      <dgm:prSet/>
      <dgm:spPr/>
      <dgm:t>
        <a:bodyPr/>
        <a:lstStyle/>
        <a:p>
          <a:endParaRPr lang="es-EC"/>
        </a:p>
      </dgm:t>
    </dgm:pt>
    <dgm:pt modelId="{13E39E3C-DE14-4B60-8677-CDCCB234B386}" type="pres">
      <dgm:prSet presAssocID="{69A3EC28-7577-40E1-B29C-7964899667E5}" presName="rootNode" presStyleCnt="0">
        <dgm:presLayoutVars>
          <dgm:chMax/>
          <dgm:chPref/>
          <dgm:dir/>
          <dgm:animLvl val="lvl"/>
        </dgm:presLayoutVars>
      </dgm:prSet>
      <dgm:spPr/>
    </dgm:pt>
    <dgm:pt modelId="{BD06621C-5316-4FF4-8293-5CBEC1766302}" type="pres">
      <dgm:prSet presAssocID="{CF747E88-43E3-4694-9567-0C70B32464BB}" presName="composite" presStyleCnt="0"/>
      <dgm:spPr/>
    </dgm:pt>
    <dgm:pt modelId="{317B71BE-9314-40CA-A8C7-ED83F532093A}" type="pres">
      <dgm:prSet presAssocID="{CF747E88-43E3-4694-9567-0C70B32464BB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9F2D083B-DA04-4178-A8AF-B4E721F42D8A}" type="pres">
      <dgm:prSet presAssocID="{CF747E88-43E3-4694-9567-0C70B32464BB}" presName="Image" presStyleLbl="bgImgPlace1" presStyleIdx="0" presStyleCnt="4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  <dgm:pt modelId="{3301EBA1-4EC4-496B-87BD-928E44DDD29F}" type="pres">
      <dgm:prSet presAssocID="{CF747E88-43E3-4694-9567-0C70B32464BB}" presName="ChildText" presStyleLbl="fgAcc1" presStyleIdx="0" presStyleCnt="1">
        <dgm:presLayoutVars>
          <dgm:chMax val="0"/>
          <dgm:chPref val="0"/>
          <dgm:bulletEnabled val="1"/>
        </dgm:presLayoutVars>
      </dgm:prSet>
      <dgm:spPr/>
    </dgm:pt>
    <dgm:pt modelId="{93523B47-EBD8-492B-A0E0-5791C2A583FC}" type="pres">
      <dgm:prSet presAssocID="{704762DA-5105-4FB2-ABB5-B650CB9F610E}" presName="sibTrans" presStyleCnt="0"/>
      <dgm:spPr/>
    </dgm:pt>
    <dgm:pt modelId="{7C6EB9CC-4466-41FD-828F-1EB361617504}" type="pres">
      <dgm:prSet presAssocID="{1743C77E-283C-4FCF-A9F0-E250E9FD4052}" presName="composite" presStyleCnt="0"/>
      <dgm:spPr/>
    </dgm:pt>
    <dgm:pt modelId="{D11CFDD4-A183-4F98-9CDE-0D5D7D6B0243}" type="pres">
      <dgm:prSet presAssocID="{1743C77E-283C-4FCF-A9F0-E250E9FD4052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3856024D-9BBD-4A4F-882E-B420456A621F}" type="pres">
      <dgm:prSet presAssocID="{1743C77E-283C-4FCF-A9F0-E250E9FD4052}" presName="Image" presStyleLbl="bgImgPlace1" presStyleIdx="1" presStyleCnt="4"/>
      <dgm:spPr>
        <a:blipFill>
          <a:blip xmlns:r="http://schemas.openxmlformats.org/officeDocument/2006/relationships" r:embed="rId2"/>
          <a:srcRect/>
          <a:stretch>
            <a:fillRect l="-24000" r="-24000"/>
          </a:stretch>
        </a:blipFill>
      </dgm:spPr>
    </dgm:pt>
    <dgm:pt modelId="{78943411-CA6C-45CC-B016-10FC8CDFD546}" type="pres">
      <dgm:prSet presAssocID="{1743C77E-283C-4FCF-A9F0-E250E9FD4052}" presName="ChildText" presStyleLbl="fgAcc1" presStyleIdx="0" presStyleCnt="1">
        <dgm:presLayoutVars>
          <dgm:chMax val="0"/>
          <dgm:chPref val="0"/>
          <dgm:bulletEnabled val="1"/>
        </dgm:presLayoutVars>
      </dgm:prSet>
      <dgm:spPr/>
    </dgm:pt>
    <dgm:pt modelId="{DE0EFD80-1C28-439C-B381-1C918D2BBA84}" type="pres">
      <dgm:prSet presAssocID="{DC8C55C1-C742-40CE-8573-152AAA748267}" presName="sibTrans" presStyleCnt="0"/>
      <dgm:spPr/>
    </dgm:pt>
    <dgm:pt modelId="{CBD9BD5C-5B85-4E04-9422-83EE32EB18C8}" type="pres">
      <dgm:prSet presAssocID="{464971DA-36BE-4821-817A-789AD6737A47}" presName="composite" presStyleCnt="0"/>
      <dgm:spPr/>
    </dgm:pt>
    <dgm:pt modelId="{3280E739-0138-4EEB-A714-6419AB2E937C}" type="pres">
      <dgm:prSet presAssocID="{464971DA-36BE-4821-817A-789AD6737A47}" presName="ParentText" presStyleLbl="node1" presStyleIdx="2" presStyleCnt="4" custScaleX="102289" custLinFactNeighborX="5557" custLinFactNeighborY="-13126">
        <dgm:presLayoutVars>
          <dgm:chMax val="1"/>
          <dgm:chPref val="1"/>
          <dgm:bulletEnabled val="1"/>
        </dgm:presLayoutVars>
      </dgm:prSet>
      <dgm:spPr>
        <a:xfrm>
          <a:off x="439733" y="2792710"/>
          <a:ext cx="2419393" cy="352991"/>
        </a:xfrm>
        <a:prstGeom prst="rect">
          <a:avLst/>
        </a:prstGeom>
      </dgm:spPr>
    </dgm:pt>
    <dgm:pt modelId="{43E643DA-512A-4F61-964A-38A0C9BF7D4D}" type="pres">
      <dgm:prSet presAssocID="{464971DA-36BE-4821-817A-789AD6737A47}" presName="Image" presStyleLbl="bgImgPlace1" presStyleIdx="2" presStyleCnt="4" custLinFactNeighborX="4446" custLinFactNeighborY="-874"/>
      <dgm:spPr>
        <a:blipFill>
          <a:blip xmlns:r="http://schemas.openxmlformats.org/officeDocument/2006/relationships" r:embed="rId3"/>
          <a:srcRect/>
          <a:stretch>
            <a:fillRect t="-2000" b="-2000"/>
          </a:stretch>
        </a:blipFill>
      </dgm:spPr>
    </dgm:pt>
    <dgm:pt modelId="{DC89D701-22ED-401E-B93B-6491D85D89CB}" type="pres">
      <dgm:prSet presAssocID="{464971DA-36BE-4821-817A-789AD6737A47}" presName="ChildText" presStyleLbl="fgAcc1" presStyleIdx="0" presStyleCnt="1" custScaleX="129114" custScaleY="163471" custLinFactNeighborX="9377" custLinFactNeighborY="12013">
        <dgm:presLayoutVars>
          <dgm:chMax val="0"/>
          <dgm:chPref val="0"/>
          <dgm:bulletEnabled val="1"/>
        </dgm:presLayoutVars>
      </dgm:prSet>
      <dgm:spPr/>
    </dgm:pt>
    <dgm:pt modelId="{3D6523EF-6592-4C73-8A35-B7438E4B39CB}" type="pres">
      <dgm:prSet presAssocID="{84791364-0B78-4588-905F-85E14BC176DB}" presName="sibTrans" presStyleCnt="0"/>
      <dgm:spPr/>
    </dgm:pt>
    <dgm:pt modelId="{FF180020-9B1B-4909-A1A0-F301B1823587}" type="pres">
      <dgm:prSet presAssocID="{C568C8F6-4472-4732-9957-07CDC25AC892}" presName="composite" presStyleCnt="0"/>
      <dgm:spPr/>
    </dgm:pt>
    <dgm:pt modelId="{F6E85D94-237A-4426-A852-B29955A87630}" type="pres">
      <dgm:prSet presAssocID="{C568C8F6-4472-4732-9957-07CDC25AC892}" presName="ParentText" presStyleLbl="node1" presStyleIdx="3" presStyleCnt="4" custLinFactNeighborX="-7995">
        <dgm:presLayoutVars>
          <dgm:chMax val="1"/>
          <dgm:chPref val="1"/>
          <dgm:bulletEnabled val="1"/>
        </dgm:presLayoutVars>
      </dgm:prSet>
      <dgm:spPr>
        <a:xfrm>
          <a:off x="4416775" y="2840807"/>
          <a:ext cx="2419393" cy="352991"/>
        </a:xfrm>
        <a:prstGeom prst="rect">
          <a:avLst/>
        </a:prstGeom>
      </dgm:spPr>
    </dgm:pt>
    <dgm:pt modelId="{30E503F7-05CD-4424-9A8E-F63BE0E40C92}" type="pres">
      <dgm:prSet presAssocID="{C568C8F6-4472-4732-9957-07CDC25AC892}" presName="Image" presStyleLbl="bgImgPlace1" presStyleIdx="3" presStyleCnt="4" custScaleX="114370" custScaleY="90615" custLinFactNeighborX="-1112" custLinFactNeighborY="-3936"/>
      <dgm:spPr>
        <a:blipFill>
          <a:blip xmlns:r="http://schemas.openxmlformats.org/officeDocument/2006/relationships" r:embed="rId4"/>
          <a:srcRect/>
          <a:stretch>
            <a:fillRect l="-2000" r="-2000"/>
          </a:stretch>
        </a:blipFill>
      </dgm:spPr>
    </dgm:pt>
    <dgm:pt modelId="{FEBD3DAB-D582-4CB0-B658-E063E17B97C9}" type="pres">
      <dgm:prSet presAssocID="{C568C8F6-4472-4732-9957-07CDC25AC892}" presName="ChildText" presStyleLbl="fgAcc1" presStyleIdx="0" presStyleCnt="1" custLinFactNeighborY="-1502">
        <dgm:presLayoutVars>
          <dgm:chMax val="0"/>
          <dgm:chPref val="0"/>
          <dgm:bulletEnabled val="1"/>
        </dgm:presLayoutVars>
      </dgm:prSet>
      <dgm:spPr/>
    </dgm:pt>
  </dgm:ptLst>
  <dgm:cxnLst>
    <dgm:cxn modelId="{05B4E407-E9AD-44F8-8E31-B1AC01DE17EE}" srcId="{464971DA-36BE-4821-817A-789AD6737A47}" destId="{063E20EE-2F10-432D-9D53-08D984F14419}" srcOrd="3" destOrd="0" parTransId="{007016B2-178A-445D-9BFD-CA98241C9336}" sibTransId="{BB924AE9-90A1-45B7-B1F1-000B196BC46B}"/>
    <dgm:cxn modelId="{BF6E590B-D419-4651-BF8C-76D2834ADBC7}" srcId="{69A3EC28-7577-40E1-B29C-7964899667E5}" destId="{CF747E88-43E3-4694-9567-0C70B32464BB}" srcOrd="0" destOrd="0" parTransId="{F786B403-A3F2-4AFD-8CA1-51099B2D0690}" sibTransId="{704762DA-5105-4FB2-ABB5-B650CB9F610E}"/>
    <dgm:cxn modelId="{0DBAB00F-2F88-4B6A-BFCF-2B8CC27AD047}" type="presOf" srcId="{CF747E88-43E3-4694-9567-0C70B32464BB}" destId="{317B71BE-9314-40CA-A8C7-ED83F532093A}" srcOrd="0" destOrd="0" presId="urn:microsoft.com/office/officeart/2008/layout/TitledPictureBlocks"/>
    <dgm:cxn modelId="{959FF70F-C92C-4D65-B8AE-62765799F04D}" srcId="{69A3EC28-7577-40E1-B29C-7964899667E5}" destId="{1743C77E-283C-4FCF-A9F0-E250E9FD4052}" srcOrd="1" destOrd="0" parTransId="{A284629F-9A22-4E06-A990-B953C6B6A6D5}" sibTransId="{DC8C55C1-C742-40CE-8573-152AAA748267}"/>
    <dgm:cxn modelId="{108FE018-5F22-4AFE-B56D-27B1B968812B}" type="presOf" srcId="{464971DA-36BE-4821-817A-789AD6737A47}" destId="{3280E739-0138-4EEB-A714-6419AB2E937C}" srcOrd="0" destOrd="0" presId="urn:microsoft.com/office/officeart/2008/layout/TitledPictureBlocks"/>
    <dgm:cxn modelId="{8E1DF71C-769B-459C-B7B5-771DD3082B71}" type="presOf" srcId="{43B03D68-C990-43D6-83D1-E57C1219832B}" destId="{DC89D701-22ED-401E-B93B-6491D85D89CB}" srcOrd="0" destOrd="5" presId="urn:microsoft.com/office/officeart/2008/layout/TitledPictureBlocks"/>
    <dgm:cxn modelId="{111A1639-25C9-4BCC-9C46-55ACD75904F6}" type="presOf" srcId="{2397BD87-D42A-4A07-8496-26D95ED54D7B}" destId="{DC89D701-22ED-401E-B93B-6491D85D89CB}" srcOrd="0" destOrd="2" presId="urn:microsoft.com/office/officeart/2008/layout/TitledPictureBlocks"/>
    <dgm:cxn modelId="{0846A43A-7AD9-46D8-8888-29DFE28EC118}" type="presOf" srcId="{C8F59D5C-F7BD-4D60-89E5-3BB14A9F6A90}" destId="{DC89D701-22ED-401E-B93B-6491D85D89CB}" srcOrd="0" destOrd="4" presId="urn:microsoft.com/office/officeart/2008/layout/TitledPictureBlocks"/>
    <dgm:cxn modelId="{EFE3D83C-482A-4029-85B0-BD9919576931}" srcId="{464971DA-36BE-4821-817A-789AD6737A47}" destId="{43B03D68-C990-43D6-83D1-E57C1219832B}" srcOrd="5" destOrd="0" parTransId="{35460ACE-615F-47B6-A580-AF9307E283A0}" sibTransId="{39083424-5F5D-4BD3-BC54-D3606D4A6158}"/>
    <dgm:cxn modelId="{30297B3F-9F79-4D3E-B425-3566E26D1CA0}" type="presOf" srcId="{69A3EC28-7577-40E1-B29C-7964899667E5}" destId="{13E39E3C-DE14-4B60-8677-CDCCB234B386}" srcOrd="0" destOrd="0" presId="urn:microsoft.com/office/officeart/2008/layout/TitledPictureBlocks"/>
    <dgm:cxn modelId="{1A6E8041-FB4D-4FD3-9D82-1A0A87790EBF}" srcId="{464971DA-36BE-4821-817A-789AD6737A47}" destId="{6ED21F8B-FB0A-40D4-B143-0B912C7A9DD4}" srcOrd="1" destOrd="0" parTransId="{62CF04E3-AFB9-4259-B0D0-996CC9CC3BC0}" sibTransId="{39409929-E386-4546-9227-6E661437B223}"/>
    <dgm:cxn modelId="{E5300770-3EF0-4107-AD12-2AD88619546D}" type="presOf" srcId="{063E20EE-2F10-432D-9D53-08D984F14419}" destId="{DC89D701-22ED-401E-B93B-6491D85D89CB}" srcOrd="0" destOrd="3" presId="urn:microsoft.com/office/officeart/2008/layout/TitledPictureBlocks"/>
    <dgm:cxn modelId="{86234273-727D-40E7-A1A2-298ADD029F81}" type="presOf" srcId="{EFDFF157-63A0-41A0-B023-634612F39335}" destId="{DC89D701-22ED-401E-B93B-6491D85D89CB}" srcOrd="0" destOrd="0" presId="urn:microsoft.com/office/officeart/2008/layout/TitledPictureBlocks"/>
    <dgm:cxn modelId="{6873AE7E-4002-461A-A834-3847CBED52BB}" type="presOf" srcId="{1743C77E-283C-4FCF-A9F0-E250E9FD4052}" destId="{D11CFDD4-A183-4F98-9CDE-0D5D7D6B0243}" srcOrd="0" destOrd="0" presId="urn:microsoft.com/office/officeart/2008/layout/TitledPictureBlocks"/>
    <dgm:cxn modelId="{C73B8F89-6304-4601-B9A4-5D8B0D6C6BAD}" type="presOf" srcId="{6ED21F8B-FB0A-40D4-B143-0B912C7A9DD4}" destId="{DC89D701-22ED-401E-B93B-6491D85D89CB}" srcOrd="0" destOrd="1" presId="urn:microsoft.com/office/officeart/2008/layout/TitledPictureBlocks"/>
    <dgm:cxn modelId="{8F857390-2870-4169-8F80-C52BEDF0E097}" srcId="{69A3EC28-7577-40E1-B29C-7964899667E5}" destId="{464971DA-36BE-4821-817A-789AD6737A47}" srcOrd="2" destOrd="0" parTransId="{74DE46B9-F31B-4E42-9380-7ED108DA7E8E}" sibTransId="{84791364-0B78-4588-905F-85E14BC176DB}"/>
    <dgm:cxn modelId="{4A581AC1-3A5D-44F8-8EC1-6521A4087DAA}" srcId="{464971DA-36BE-4821-817A-789AD6737A47}" destId="{C8F59D5C-F7BD-4D60-89E5-3BB14A9F6A90}" srcOrd="4" destOrd="0" parTransId="{23CD66B2-7E27-434F-8BA1-02952D49DF8E}" sibTransId="{FD91B462-D74D-4CE4-A1CD-3CA967320FEE}"/>
    <dgm:cxn modelId="{941623C4-BB04-4119-980A-F42BB8ED5503}" srcId="{464971DA-36BE-4821-817A-789AD6737A47}" destId="{2397BD87-D42A-4A07-8496-26D95ED54D7B}" srcOrd="2" destOrd="0" parTransId="{49DD17C9-FF38-4C22-9059-FEAC0C98CEF3}" sibTransId="{FB95A5F7-5C76-4D69-8F6D-FABCCEF72919}"/>
    <dgm:cxn modelId="{A19273C7-13CB-40F8-AD62-6DB2311E391D}" srcId="{464971DA-36BE-4821-817A-789AD6737A47}" destId="{EFDFF157-63A0-41A0-B023-634612F39335}" srcOrd="0" destOrd="0" parTransId="{9A210230-3B41-4C8E-B46C-686D0B4FDE4E}" sibTransId="{B5403EF6-2056-46B4-87CB-F9744EF413C0}"/>
    <dgm:cxn modelId="{0C7ADDC9-12E9-48C6-AF21-FD90A6D9CF1A}" srcId="{69A3EC28-7577-40E1-B29C-7964899667E5}" destId="{C568C8F6-4472-4732-9957-07CDC25AC892}" srcOrd="3" destOrd="0" parTransId="{0FE359FD-4A85-48F6-BB3C-ACFCE644726B}" sibTransId="{CF4EE105-2CB7-4CF0-A68B-8D0D8B708C9C}"/>
    <dgm:cxn modelId="{B63530FC-4936-4372-9B24-9F40C2A45550}" type="presOf" srcId="{C568C8F6-4472-4732-9957-07CDC25AC892}" destId="{F6E85D94-237A-4426-A852-B29955A87630}" srcOrd="0" destOrd="0" presId="urn:microsoft.com/office/officeart/2008/layout/TitledPictureBlocks"/>
    <dgm:cxn modelId="{0490E100-0A2A-416C-BB8C-941827985EE4}" type="presParOf" srcId="{13E39E3C-DE14-4B60-8677-CDCCB234B386}" destId="{BD06621C-5316-4FF4-8293-5CBEC1766302}" srcOrd="0" destOrd="0" presId="urn:microsoft.com/office/officeart/2008/layout/TitledPictureBlocks"/>
    <dgm:cxn modelId="{6547B29E-F4A4-45E7-958A-A7500677F117}" type="presParOf" srcId="{BD06621C-5316-4FF4-8293-5CBEC1766302}" destId="{317B71BE-9314-40CA-A8C7-ED83F532093A}" srcOrd="0" destOrd="0" presId="urn:microsoft.com/office/officeart/2008/layout/TitledPictureBlocks"/>
    <dgm:cxn modelId="{84ACE469-0759-4C59-B3E5-8DF9683C8A70}" type="presParOf" srcId="{BD06621C-5316-4FF4-8293-5CBEC1766302}" destId="{9F2D083B-DA04-4178-A8AF-B4E721F42D8A}" srcOrd="1" destOrd="0" presId="urn:microsoft.com/office/officeart/2008/layout/TitledPictureBlocks"/>
    <dgm:cxn modelId="{887748C9-8B6C-4C73-80E0-2B09FDB10819}" type="presParOf" srcId="{BD06621C-5316-4FF4-8293-5CBEC1766302}" destId="{3301EBA1-4EC4-496B-87BD-928E44DDD29F}" srcOrd="2" destOrd="0" presId="urn:microsoft.com/office/officeart/2008/layout/TitledPictureBlocks"/>
    <dgm:cxn modelId="{7103BFFA-40C0-4249-ABCC-997C85B53CFF}" type="presParOf" srcId="{13E39E3C-DE14-4B60-8677-CDCCB234B386}" destId="{93523B47-EBD8-492B-A0E0-5791C2A583FC}" srcOrd="1" destOrd="0" presId="urn:microsoft.com/office/officeart/2008/layout/TitledPictureBlocks"/>
    <dgm:cxn modelId="{ED3DE88F-DA3B-44D5-AC65-D79475AE2F16}" type="presParOf" srcId="{13E39E3C-DE14-4B60-8677-CDCCB234B386}" destId="{7C6EB9CC-4466-41FD-828F-1EB361617504}" srcOrd="2" destOrd="0" presId="urn:microsoft.com/office/officeart/2008/layout/TitledPictureBlocks"/>
    <dgm:cxn modelId="{573A1DE5-57C5-4620-B93C-82E27DCE0E37}" type="presParOf" srcId="{7C6EB9CC-4466-41FD-828F-1EB361617504}" destId="{D11CFDD4-A183-4F98-9CDE-0D5D7D6B0243}" srcOrd="0" destOrd="0" presId="urn:microsoft.com/office/officeart/2008/layout/TitledPictureBlocks"/>
    <dgm:cxn modelId="{8C6954F5-AD21-4AFC-9A55-0260758B1636}" type="presParOf" srcId="{7C6EB9CC-4466-41FD-828F-1EB361617504}" destId="{3856024D-9BBD-4A4F-882E-B420456A621F}" srcOrd="1" destOrd="0" presId="urn:microsoft.com/office/officeart/2008/layout/TitledPictureBlocks"/>
    <dgm:cxn modelId="{37471250-FCBF-46A8-9E51-5FD041938022}" type="presParOf" srcId="{7C6EB9CC-4466-41FD-828F-1EB361617504}" destId="{78943411-CA6C-45CC-B016-10FC8CDFD546}" srcOrd="2" destOrd="0" presId="urn:microsoft.com/office/officeart/2008/layout/TitledPictureBlocks"/>
    <dgm:cxn modelId="{39FD4F79-5F4E-473C-A240-415E7A221550}" type="presParOf" srcId="{13E39E3C-DE14-4B60-8677-CDCCB234B386}" destId="{DE0EFD80-1C28-439C-B381-1C918D2BBA84}" srcOrd="3" destOrd="0" presId="urn:microsoft.com/office/officeart/2008/layout/TitledPictureBlocks"/>
    <dgm:cxn modelId="{097E73D4-A7D8-43DE-A6BC-6763D282970F}" type="presParOf" srcId="{13E39E3C-DE14-4B60-8677-CDCCB234B386}" destId="{CBD9BD5C-5B85-4E04-9422-83EE32EB18C8}" srcOrd="4" destOrd="0" presId="urn:microsoft.com/office/officeart/2008/layout/TitledPictureBlocks"/>
    <dgm:cxn modelId="{98042965-3B8D-4861-8B90-998B70472F76}" type="presParOf" srcId="{CBD9BD5C-5B85-4E04-9422-83EE32EB18C8}" destId="{3280E739-0138-4EEB-A714-6419AB2E937C}" srcOrd="0" destOrd="0" presId="urn:microsoft.com/office/officeart/2008/layout/TitledPictureBlocks"/>
    <dgm:cxn modelId="{158E135E-3D83-4061-988E-9E273E761BE9}" type="presParOf" srcId="{CBD9BD5C-5B85-4E04-9422-83EE32EB18C8}" destId="{43E643DA-512A-4F61-964A-38A0C9BF7D4D}" srcOrd="1" destOrd="0" presId="urn:microsoft.com/office/officeart/2008/layout/TitledPictureBlocks"/>
    <dgm:cxn modelId="{7BC833A2-3DD5-40E9-B10F-08CA4B4AC203}" type="presParOf" srcId="{CBD9BD5C-5B85-4E04-9422-83EE32EB18C8}" destId="{DC89D701-22ED-401E-B93B-6491D85D89CB}" srcOrd="2" destOrd="0" presId="urn:microsoft.com/office/officeart/2008/layout/TitledPictureBlocks"/>
    <dgm:cxn modelId="{34183C18-74CB-4E57-857C-E0289F584C1C}" type="presParOf" srcId="{13E39E3C-DE14-4B60-8677-CDCCB234B386}" destId="{3D6523EF-6592-4C73-8A35-B7438E4B39CB}" srcOrd="5" destOrd="0" presId="urn:microsoft.com/office/officeart/2008/layout/TitledPictureBlocks"/>
    <dgm:cxn modelId="{2A5BDC5D-A997-4078-A219-7487E1A204D0}" type="presParOf" srcId="{13E39E3C-DE14-4B60-8677-CDCCB234B386}" destId="{FF180020-9B1B-4909-A1A0-F301B1823587}" srcOrd="6" destOrd="0" presId="urn:microsoft.com/office/officeart/2008/layout/TitledPictureBlocks"/>
    <dgm:cxn modelId="{B76BB1F6-44F5-47DB-BD0B-C3F1088B53C1}" type="presParOf" srcId="{FF180020-9B1B-4909-A1A0-F301B1823587}" destId="{F6E85D94-237A-4426-A852-B29955A87630}" srcOrd="0" destOrd="0" presId="urn:microsoft.com/office/officeart/2008/layout/TitledPictureBlocks"/>
    <dgm:cxn modelId="{FEEE48FE-AB36-4FC1-9A11-631803CE7ED6}" type="presParOf" srcId="{FF180020-9B1B-4909-A1A0-F301B1823587}" destId="{30E503F7-05CD-4424-9A8E-F63BE0E40C92}" srcOrd="1" destOrd="0" presId="urn:microsoft.com/office/officeart/2008/layout/TitledPictureBlocks"/>
    <dgm:cxn modelId="{80BC08FA-069B-439A-9514-5E0092F9B9D0}" type="presParOf" srcId="{FF180020-9B1B-4909-A1A0-F301B1823587}" destId="{FEBD3DAB-D582-4CB0-B658-E063E17B97C9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AAF228-0C41-469B-9E47-A4FB05AD90F1}">
      <dsp:nvSpPr>
        <dsp:cNvPr id="0" name=""/>
        <dsp:cNvSpPr/>
      </dsp:nvSpPr>
      <dsp:spPr>
        <a:xfrm rot="5400000">
          <a:off x="-96020" y="96610"/>
          <a:ext cx="640135" cy="448094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1</a:t>
          </a:r>
          <a:endParaRPr lang="es-EC" sz="1200" kern="1200" dirty="0"/>
        </a:p>
      </dsp:txBody>
      <dsp:txXfrm rot="-5400000">
        <a:off x="1" y="224636"/>
        <a:ext cx="448094" cy="192041"/>
      </dsp:txXfrm>
    </dsp:sp>
    <dsp:sp modelId="{21A7BB6B-5D09-40CE-923B-F369BC9B9F33}">
      <dsp:nvSpPr>
        <dsp:cNvPr id="0" name=""/>
        <dsp:cNvSpPr/>
      </dsp:nvSpPr>
      <dsp:spPr>
        <a:xfrm rot="5400000">
          <a:off x="3828385" y="-3379701"/>
          <a:ext cx="416087" cy="7176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Introducción</a:t>
          </a:r>
          <a:endParaRPr lang="es-EC" sz="2400" kern="1200" dirty="0"/>
        </a:p>
      </dsp:txBody>
      <dsp:txXfrm rot="-5400000">
        <a:off x="448094" y="20902"/>
        <a:ext cx="7156358" cy="375463"/>
      </dsp:txXfrm>
    </dsp:sp>
    <dsp:sp modelId="{59D565F5-6B31-41A8-A1DC-5B79F8E2416F}">
      <dsp:nvSpPr>
        <dsp:cNvPr id="0" name=""/>
        <dsp:cNvSpPr/>
      </dsp:nvSpPr>
      <dsp:spPr>
        <a:xfrm rot="5400000">
          <a:off x="-96020" y="671289"/>
          <a:ext cx="640135" cy="448094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500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2</a:t>
          </a:r>
          <a:endParaRPr lang="es-EC" sz="1200" kern="1200" dirty="0"/>
        </a:p>
      </dsp:txBody>
      <dsp:txXfrm rot="-5400000">
        <a:off x="1" y="799315"/>
        <a:ext cx="448094" cy="192041"/>
      </dsp:txXfrm>
    </dsp:sp>
    <dsp:sp modelId="{3C5331D9-3094-4EA6-8D25-0718A35137E1}">
      <dsp:nvSpPr>
        <dsp:cNvPr id="0" name=""/>
        <dsp:cNvSpPr/>
      </dsp:nvSpPr>
      <dsp:spPr>
        <a:xfrm rot="5400000">
          <a:off x="3828385" y="-2805021"/>
          <a:ext cx="416087" cy="7176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Descripción del proyecto</a:t>
          </a:r>
          <a:endParaRPr lang="es-EC" sz="2400" kern="1200" dirty="0"/>
        </a:p>
      </dsp:txBody>
      <dsp:txXfrm rot="-5400000">
        <a:off x="448094" y="595582"/>
        <a:ext cx="7156358" cy="375463"/>
      </dsp:txXfrm>
    </dsp:sp>
    <dsp:sp modelId="{DBAD6625-5DC0-48C0-BECD-89FDDBED4103}">
      <dsp:nvSpPr>
        <dsp:cNvPr id="0" name=""/>
        <dsp:cNvSpPr/>
      </dsp:nvSpPr>
      <dsp:spPr>
        <a:xfrm rot="5400000">
          <a:off x="-96020" y="1245968"/>
          <a:ext cx="640135" cy="448094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1000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3</a:t>
          </a:r>
          <a:endParaRPr lang="es-EC" sz="1200" kern="1200" dirty="0"/>
        </a:p>
      </dsp:txBody>
      <dsp:txXfrm rot="-5400000">
        <a:off x="1" y="1373994"/>
        <a:ext cx="448094" cy="192041"/>
      </dsp:txXfrm>
    </dsp:sp>
    <dsp:sp modelId="{63AFB5B0-3BA4-4689-8BCB-2E7A2A1CC53F}">
      <dsp:nvSpPr>
        <dsp:cNvPr id="0" name=""/>
        <dsp:cNvSpPr/>
      </dsp:nvSpPr>
      <dsp:spPr>
        <a:xfrm rot="5400000">
          <a:off x="3828385" y="-2230342"/>
          <a:ext cx="416087" cy="7176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Objetivos</a:t>
          </a:r>
          <a:endParaRPr lang="es-EC" sz="2400" kern="1200" dirty="0"/>
        </a:p>
      </dsp:txBody>
      <dsp:txXfrm rot="-5400000">
        <a:off x="448094" y="1170261"/>
        <a:ext cx="7156358" cy="375463"/>
      </dsp:txXfrm>
    </dsp:sp>
    <dsp:sp modelId="{7E9E1FE6-C4AC-4059-B65D-B95674AF4E5E}">
      <dsp:nvSpPr>
        <dsp:cNvPr id="0" name=""/>
        <dsp:cNvSpPr/>
      </dsp:nvSpPr>
      <dsp:spPr>
        <a:xfrm rot="5400000">
          <a:off x="-96020" y="1820648"/>
          <a:ext cx="640135" cy="448094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1500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4</a:t>
          </a:r>
          <a:endParaRPr lang="es-EC" sz="1200" kern="1200" dirty="0"/>
        </a:p>
      </dsp:txBody>
      <dsp:txXfrm rot="-5400000">
        <a:off x="1" y="1948674"/>
        <a:ext cx="448094" cy="192041"/>
      </dsp:txXfrm>
    </dsp:sp>
    <dsp:sp modelId="{0894360E-936D-443E-9B4E-30B1F6DC83B7}">
      <dsp:nvSpPr>
        <dsp:cNvPr id="0" name=""/>
        <dsp:cNvSpPr/>
      </dsp:nvSpPr>
      <dsp:spPr>
        <a:xfrm rot="5400000">
          <a:off x="3828385" y="-1655663"/>
          <a:ext cx="416087" cy="7176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400" kern="1200" dirty="0"/>
            <a:t>Toma de muestras y Clasificación</a:t>
          </a:r>
        </a:p>
      </dsp:txBody>
      <dsp:txXfrm rot="-5400000">
        <a:off x="448094" y="1744940"/>
        <a:ext cx="7156358" cy="375463"/>
      </dsp:txXfrm>
    </dsp:sp>
    <dsp:sp modelId="{A3412385-628E-41C4-B176-2CBD7B6DE0A4}">
      <dsp:nvSpPr>
        <dsp:cNvPr id="0" name=""/>
        <dsp:cNvSpPr/>
      </dsp:nvSpPr>
      <dsp:spPr>
        <a:xfrm rot="5400000">
          <a:off x="-96020" y="2395327"/>
          <a:ext cx="640135" cy="448094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5</a:t>
          </a:r>
          <a:endParaRPr lang="es-EC" sz="1200" kern="1200" dirty="0"/>
        </a:p>
      </dsp:txBody>
      <dsp:txXfrm rot="-5400000">
        <a:off x="1" y="2523353"/>
        <a:ext cx="448094" cy="192041"/>
      </dsp:txXfrm>
    </dsp:sp>
    <dsp:sp modelId="{88478D9E-7063-4B87-BA4E-80607057472D}">
      <dsp:nvSpPr>
        <dsp:cNvPr id="0" name=""/>
        <dsp:cNvSpPr/>
      </dsp:nvSpPr>
      <dsp:spPr>
        <a:xfrm rot="5400000">
          <a:off x="3828385" y="-1080983"/>
          <a:ext cx="416087" cy="7176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Dosificación y Fundición de probetas</a:t>
          </a:r>
          <a:endParaRPr lang="es-EC" sz="2400" kern="1200" dirty="0"/>
        </a:p>
      </dsp:txBody>
      <dsp:txXfrm rot="-5400000">
        <a:off x="448094" y="2319620"/>
        <a:ext cx="7156358" cy="375463"/>
      </dsp:txXfrm>
    </dsp:sp>
    <dsp:sp modelId="{F783E743-9018-4A14-BF8A-ACE2151144BB}">
      <dsp:nvSpPr>
        <dsp:cNvPr id="0" name=""/>
        <dsp:cNvSpPr/>
      </dsp:nvSpPr>
      <dsp:spPr>
        <a:xfrm rot="5400000">
          <a:off x="-96020" y="2970006"/>
          <a:ext cx="640135" cy="448094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2500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6</a:t>
          </a:r>
        </a:p>
      </dsp:txBody>
      <dsp:txXfrm rot="-5400000">
        <a:off x="1" y="3098032"/>
        <a:ext cx="448094" cy="192041"/>
      </dsp:txXfrm>
    </dsp:sp>
    <dsp:sp modelId="{3AA44352-AA5A-49F4-8E36-2F45819023A9}">
      <dsp:nvSpPr>
        <dsp:cNvPr id="0" name=""/>
        <dsp:cNvSpPr/>
      </dsp:nvSpPr>
      <dsp:spPr>
        <a:xfrm rot="5400000">
          <a:off x="3828385" y="-506304"/>
          <a:ext cx="416087" cy="7176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Análisis y resultados de compresión simple</a:t>
          </a:r>
          <a:endParaRPr lang="es-EC" sz="2400" kern="1200" dirty="0"/>
        </a:p>
      </dsp:txBody>
      <dsp:txXfrm rot="-5400000">
        <a:off x="448094" y="2894299"/>
        <a:ext cx="7156358" cy="375463"/>
      </dsp:txXfrm>
    </dsp:sp>
    <dsp:sp modelId="{A22F8FFB-E7C9-42A8-8561-C8BA35E63C17}">
      <dsp:nvSpPr>
        <dsp:cNvPr id="0" name=""/>
        <dsp:cNvSpPr/>
      </dsp:nvSpPr>
      <dsp:spPr>
        <a:xfrm rot="5400000">
          <a:off x="-96020" y="3544686"/>
          <a:ext cx="640135" cy="448094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3000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7</a:t>
          </a:r>
        </a:p>
      </dsp:txBody>
      <dsp:txXfrm rot="-5400000">
        <a:off x="1" y="3672712"/>
        <a:ext cx="448094" cy="192041"/>
      </dsp:txXfrm>
    </dsp:sp>
    <dsp:sp modelId="{EB321C69-FCA6-48A8-9BD2-3CF786B5852A}">
      <dsp:nvSpPr>
        <dsp:cNvPr id="0" name=""/>
        <dsp:cNvSpPr/>
      </dsp:nvSpPr>
      <dsp:spPr>
        <a:xfrm rot="5400000">
          <a:off x="3828385" y="68374"/>
          <a:ext cx="416087" cy="7176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Sistematización</a:t>
          </a:r>
          <a:endParaRPr lang="es-EC" sz="2400" kern="1200" dirty="0"/>
        </a:p>
      </dsp:txBody>
      <dsp:txXfrm rot="-5400000">
        <a:off x="448094" y="3468977"/>
        <a:ext cx="7156358" cy="375463"/>
      </dsp:txXfrm>
    </dsp:sp>
    <dsp:sp modelId="{ECE62D12-B790-47B8-AFF5-BF6D2BEAAC53}">
      <dsp:nvSpPr>
        <dsp:cNvPr id="0" name=""/>
        <dsp:cNvSpPr/>
      </dsp:nvSpPr>
      <dsp:spPr>
        <a:xfrm rot="5400000">
          <a:off x="-96020" y="4119365"/>
          <a:ext cx="640135" cy="448094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3500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3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8</a:t>
          </a:r>
        </a:p>
      </dsp:txBody>
      <dsp:txXfrm rot="-5400000">
        <a:off x="1" y="4247391"/>
        <a:ext cx="448094" cy="192041"/>
      </dsp:txXfrm>
    </dsp:sp>
    <dsp:sp modelId="{50204534-A0A5-4106-ADA4-2B3CC3291DCB}">
      <dsp:nvSpPr>
        <dsp:cNvPr id="0" name=""/>
        <dsp:cNvSpPr/>
      </dsp:nvSpPr>
      <dsp:spPr>
        <a:xfrm rot="5400000">
          <a:off x="3828385" y="643054"/>
          <a:ext cx="416087" cy="7176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3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Conclusiones</a:t>
          </a:r>
          <a:endParaRPr lang="es-EC" sz="2400" kern="1200" dirty="0"/>
        </a:p>
      </dsp:txBody>
      <dsp:txXfrm rot="-5400000">
        <a:off x="448094" y="4043657"/>
        <a:ext cx="7156358" cy="375463"/>
      </dsp:txXfrm>
    </dsp:sp>
    <dsp:sp modelId="{67A715AF-F76F-4D63-BB8D-8FA04BE63145}">
      <dsp:nvSpPr>
        <dsp:cNvPr id="0" name=""/>
        <dsp:cNvSpPr/>
      </dsp:nvSpPr>
      <dsp:spPr>
        <a:xfrm rot="5400000">
          <a:off x="-96020" y="4694044"/>
          <a:ext cx="640135" cy="448094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9</a:t>
          </a:r>
        </a:p>
      </dsp:txBody>
      <dsp:txXfrm rot="-5400000">
        <a:off x="1" y="4822070"/>
        <a:ext cx="448094" cy="192041"/>
      </dsp:txXfrm>
    </dsp:sp>
    <dsp:sp modelId="{1BFC613C-0BE9-48F2-BEF3-9F574D87CCB1}">
      <dsp:nvSpPr>
        <dsp:cNvPr id="0" name=""/>
        <dsp:cNvSpPr/>
      </dsp:nvSpPr>
      <dsp:spPr>
        <a:xfrm rot="5400000">
          <a:off x="3828385" y="1217733"/>
          <a:ext cx="416087" cy="7176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Recomendaciones</a:t>
          </a:r>
          <a:endParaRPr lang="es-EC" sz="2400" kern="1200" dirty="0"/>
        </a:p>
      </dsp:txBody>
      <dsp:txXfrm rot="-5400000">
        <a:off x="448094" y="4618336"/>
        <a:ext cx="7156358" cy="3754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2D083B-DA04-4178-A8AF-B4E721F42D8A}">
      <dsp:nvSpPr>
        <dsp:cNvPr id="0" name=""/>
        <dsp:cNvSpPr/>
      </dsp:nvSpPr>
      <dsp:spPr>
        <a:xfrm>
          <a:off x="610152" y="418326"/>
          <a:ext cx="2419393" cy="2049937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17B71BE-9314-40CA-A8C7-ED83F532093A}">
      <dsp:nvSpPr>
        <dsp:cNvPr id="0" name=""/>
        <dsp:cNvSpPr/>
      </dsp:nvSpPr>
      <dsp:spPr>
        <a:xfrm>
          <a:off x="610152" y="27447"/>
          <a:ext cx="2419393" cy="352991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Android</a:t>
          </a:r>
        </a:p>
      </dsp:txBody>
      <dsp:txXfrm>
        <a:off x="610152" y="27447"/>
        <a:ext cx="2419393" cy="352991"/>
      </dsp:txXfrm>
    </dsp:sp>
    <dsp:sp modelId="{3856024D-9BBD-4A4F-882E-B420456A621F}">
      <dsp:nvSpPr>
        <dsp:cNvPr id="0" name=""/>
        <dsp:cNvSpPr/>
      </dsp:nvSpPr>
      <dsp:spPr>
        <a:xfrm>
          <a:off x="4232511" y="418326"/>
          <a:ext cx="2419393" cy="2049937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24000" r="-24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11CFDD4-A183-4F98-9CDE-0D5D7D6B0243}">
      <dsp:nvSpPr>
        <dsp:cNvPr id="0" name=""/>
        <dsp:cNvSpPr/>
      </dsp:nvSpPr>
      <dsp:spPr>
        <a:xfrm>
          <a:off x="4232511" y="27447"/>
          <a:ext cx="2419393" cy="352991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MIT App Inventor</a:t>
          </a:r>
        </a:p>
      </dsp:txBody>
      <dsp:txXfrm>
        <a:off x="4232511" y="27447"/>
        <a:ext cx="2419393" cy="352991"/>
      </dsp:txXfrm>
    </dsp:sp>
    <dsp:sp modelId="{43E643DA-512A-4F61-964A-38A0C9BF7D4D}">
      <dsp:nvSpPr>
        <dsp:cNvPr id="0" name=""/>
        <dsp:cNvSpPr/>
      </dsp:nvSpPr>
      <dsp:spPr>
        <a:xfrm>
          <a:off x="561145" y="3165672"/>
          <a:ext cx="2419393" cy="2049937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2000" b="-2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C89D701-22ED-401E-B93B-6491D85D89CB}">
      <dsp:nvSpPr>
        <dsp:cNvPr id="0" name=""/>
        <dsp:cNvSpPr/>
      </dsp:nvSpPr>
      <dsp:spPr>
        <a:xfrm>
          <a:off x="2491370" y="3234956"/>
          <a:ext cx="1481248" cy="19519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Humedad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Absorción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Densidad aparente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Peso Volumétrico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Granulometría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400" kern="1200" dirty="0"/>
            <a:t>Abrasión</a:t>
          </a:r>
        </a:p>
      </dsp:txBody>
      <dsp:txXfrm>
        <a:off x="2534754" y="3278340"/>
        <a:ext cx="1394480" cy="1865160"/>
      </dsp:txXfrm>
    </dsp:sp>
    <dsp:sp modelId="{3280E739-0138-4EEB-A714-6419AB2E937C}">
      <dsp:nvSpPr>
        <dsp:cNvPr id="0" name=""/>
        <dsp:cNvSpPr/>
      </dsp:nvSpPr>
      <dsp:spPr>
        <a:xfrm>
          <a:off x="560334" y="2746376"/>
          <a:ext cx="2474773" cy="352991"/>
        </a:xfrm>
        <a:prstGeom prst="rect">
          <a:avLst/>
        </a:prstGeom>
        <a:solidFill>
          <a:srgbClr val="333399"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Canteras</a:t>
          </a:r>
        </a:p>
      </dsp:txBody>
      <dsp:txXfrm>
        <a:off x="560334" y="2746376"/>
        <a:ext cx="2474773" cy="352991"/>
      </dsp:txXfrm>
    </dsp:sp>
    <dsp:sp modelId="{30E503F7-05CD-4424-9A8E-F63BE0E40C92}">
      <dsp:nvSpPr>
        <dsp:cNvPr id="0" name=""/>
        <dsp:cNvSpPr/>
      </dsp:nvSpPr>
      <dsp:spPr>
        <a:xfrm>
          <a:off x="4216038" y="3247193"/>
          <a:ext cx="2767060" cy="1857550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2000" r="-2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6E85D94-237A-4426-A852-B29955A87630}">
      <dsp:nvSpPr>
        <dsp:cNvPr id="0" name=""/>
        <dsp:cNvSpPr/>
      </dsp:nvSpPr>
      <dsp:spPr>
        <a:xfrm>
          <a:off x="4223344" y="2840807"/>
          <a:ext cx="2419393" cy="352991"/>
        </a:xfrm>
        <a:prstGeom prst="rect">
          <a:avLst/>
        </a:prstGeom>
        <a:solidFill>
          <a:srgbClr val="333399"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Dosificación</a:t>
          </a:r>
        </a:p>
      </dsp:txBody>
      <dsp:txXfrm>
        <a:off x="4223344" y="2840807"/>
        <a:ext cx="2419393" cy="352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16105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0201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ca4d809e0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ca4d809e0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4144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6;p8"/>
          <p:cNvGraphicFramePr/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144000" imgH="5616575" progId="CorelDRAW.Graphic.12">
                  <p:embed/>
                </p:oleObj>
              </mc:Choice>
              <mc:Fallback>
                <p:oleObj r:id="rId3" imgW="9144000" imgH="5616575" progId="CorelDRAW.Graphic.12">
                  <p:embed/>
                  <p:pic>
                    <p:nvPicPr>
                      <p:cNvPr id="6" name="Google Shape;6;p8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Google Shape;7;p8"/>
          <p:cNvSpPr txBox="1"/>
          <p:nvPr/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8"/>
          <p:cNvSpPr txBox="1"/>
          <p:nvPr/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8"/>
          <p:cNvSpPr txBox="1"/>
          <p:nvPr/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8"/>
          <p:cNvSpPr txBox="1"/>
          <p:nvPr/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8" descr="bannner 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722937"/>
            <a:ext cx="9144000" cy="11350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8"/>
          <p:cNvSpPr/>
          <p:nvPr/>
        </p:nvSpPr>
        <p:spPr>
          <a:xfrm>
            <a:off x="217487" y="260350"/>
            <a:ext cx="792162" cy="79216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8" descr="LOGO ESPE ORIGINAL copi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950" y="115887"/>
            <a:ext cx="3313112" cy="88741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/>
          <p:nvPr/>
        </p:nvSpPr>
        <p:spPr>
          <a:xfrm>
            <a:off x="0" y="0"/>
            <a:ext cx="9144000" cy="620712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9EB7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0"/>
          <p:cNvSpPr txBox="1"/>
          <p:nvPr/>
        </p:nvSpPr>
        <p:spPr>
          <a:xfrm rot="10800000">
            <a:off x="-1" y="6308725"/>
            <a:ext cx="7885112" cy="549275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9EB78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8;p10"/>
          <p:cNvCxnSpPr/>
          <p:nvPr/>
        </p:nvCxnSpPr>
        <p:spPr>
          <a:xfrm>
            <a:off x="25400" y="6296025"/>
            <a:ext cx="6659562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9" name="Google Shape;19;p10"/>
          <p:cNvCxnSpPr/>
          <p:nvPr/>
        </p:nvCxnSpPr>
        <p:spPr>
          <a:xfrm>
            <a:off x="25400" y="6245225"/>
            <a:ext cx="6659562" cy="0"/>
          </a:xfrm>
          <a:prstGeom prst="straightConnector1">
            <a:avLst/>
          </a:prstGeom>
          <a:noFill/>
          <a:ln w="38100" cap="flat" cmpd="sng">
            <a:solidFill>
              <a:srgbClr val="00660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20" name="Google Shape;20;p10" descr="LOGO ESPE ORIGINAL copia"/>
          <p:cNvPicPr preferRelativeResize="0"/>
          <p:nvPr/>
        </p:nvPicPr>
        <p:blipFill rotWithShape="1">
          <a:blip r:embed="rId6">
            <a:alphaModFix/>
          </a:blip>
          <a:srcRect l="3070"/>
          <a:stretch/>
        </p:blipFill>
        <p:spPr>
          <a:xfrm>
            <a:off x="6732587" y="5949950"/>
            <a:ext cx="2305050" cy="63658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8" r:id="rId2"/>
    <p:sldLayoutId id="2147483659" r:id="rId3"/>
    <p:sldLayoutId id="2147483660" r:id="rId4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gif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gif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gif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gif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gif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gif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gif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gif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"/>
            <a:ext cx="3592512" cy="109061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 txBox="1"/>
          <p:nvPr/>
        </p:nvSpPr>
        <p:spPr>
          <a:xfrm>
            <a:off x="965053" y="2630728"/>
            <a:ext cx="782220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s-MX" sz="1600" b="1" i="0" u="none" dirty="0">
                <a:solidFill>
                  <a:schemeClr val="dk1"/>
                </a:solidFill>
                <a:latin typeface="+mn-lt"/>
                <a:ea typeface="Times New Roman"/>
                <a:cs typeface="Arial" panose="020B0604020202020204" pitchFamily="34" charset="0"/>
                <a:sym typeface="Times New Roman"/>
              </a:rPr>
              <a:t>“</a:t>
            </a:r>
            <a:r>
              <a:rPr lang="es-EC" sz="1600" b="1" dirty="0">
                <a:effectLst/>
                <a:latin typeface="+mn-lt"/>
                <a:ea typeface="Times New Roman" panose="02020603050405020304" pitchFamily="18" charset="0"/>
              </a:rPr>
              <a:t>SISTEMATIZACIÓN Y CLASIFICACIÓN DE MATERIALES PÉTREOS DE 4 CANTERAS REPRESENTATIVAS DE LA PROVINCIA DE PICHINCHA MEDIANTE UNA APLICACIÓN PARA SISTEMA ANDROID, QUE PERMITA DOSIFICAR SIN ADITIVOS, HORMIGÓN CON RESISTENCIA MENOR A 350 KG/CM2.</a:t>
            </a:r>
            <a:r>
              <a:rPr lang="es-MX" sz="1600" b="1" i="0" u="none" dirty="0">
                <a:solidFill>
                  <a:schemeClr val="dk1"/>
                </a:solidFill>
                <a:latin typeface="+mn-lt"/>
                <a:ea typeface="Times New Roman"/>
                <a:cs typeface="Arial" panose="020B0604020202020204" pitchFamily="34" charset="0"/>
                <a:sym typeface="Times New Roman"/>
              </a:rPr>
              <a:t>”</a:t>
            </a:r>
            <a:endParaRPr lang="es-MX" sz="16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0" name="Google Shape;60;p1"/>
          <p:cNvSpPr/>
          <p:nvPr/>
        </p:nvSpPr>
        <p:spPr>
          <a:xfrm>
            <a:off x="1176402" y="4719689"/>
            <a:ext cx="748422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b="1" i="0" u="none" strike="noStrike" cap="none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AUTORES:   </a:t>
            </a:r>
            <a:r>
              <a:rPr lang="es-ES" sz="1400" dirty="0">
                <a:solidFill>
                  <a:prstClr val="black"/>
                </a:solidFill>
                <a:cs typeface="Times New Roman" panose="02020603050405020304" pitchFamily="18" charset="0"/>
              </a:rPr>
              <a:t>SR. COX SANTILLÁN EDY JULIÁN</a:t>
            </a:r>
          </a:p>
          <a:p>
            <a:pPr algn="ctr"/>
            <a:r>
              <a:rPr lang="es-ES" sz="1400" dirty="0">
                <a:solidFill>
                  <a:prstClr val="black"/>
                </a:solidFill>
                <a:cs typeface="Times New Roman" panose="02020603050405020304" pitchFamily="18" charset="0"/>
              </a:rPr>
              <a:t>                       	SR. VIZCAÍNO NARVÁEZ SANTIAGO JAVIER</a:t>
            </a:r>
            <a:endParaRPr lang="es-EC" sz="1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8962FB9-5082-4368-8639-C1AA5E4783F4}"/>
              </a:ext>
            </a:extLst>
          </p:cNvPr>
          <p:cNvSpPr txBox="1"/>
          <p:nvPr/>
        </p:nvSpPr>
        <p:spPr>
          <a:xfrm>
            <a:off x="1534521" y="1269536"/>
            <a:ext cx="659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400" b="1" dirty="0"/>
              <a:t>DEPARTAMENTO DE CIENCIAS DE LA TIERRA Y DE LA CONSTRUCCIÓN </a:t>
            </a:r>
            <a:br>
              <a:rPr lang="es-EC" sz="1400" b="1" dirty="0"/>
            </a:br>
            <a:r>
              <a:rPr lang="es-EC" sz="1400" b="1" dirty="0"/>
              <a:t>CARRERA DE INGENIERÍA CIVIL</a:t>
            </a:r>
            <a:endParaRPr lang="es-EC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C9C679-553B-4360-9446-5729E615494E}"/>
              </a:ext>
            </a:extLst>
          </p:cNvPr>
          <p:cNvSpPr txBox="1"/>
          <p:nvPr/>
        </p:nvSpPr>
        <p:spPr>
          <a:xfrm>
            <a:off x="965052" y="1975482"/>
            <a:ext cx="77374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400" b="1" dirty="0"/>
              <a:t>TRABAJO DE TITULACIÓN PREVIO A LA OBTENCIÓN DEL TÍTULO DE INGENIERO CIVIL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9A29095-7F0E-43C4-9F36-63AFE6EB50D3}"/>
              </a:ext>
            </a:extLst>
          </p:cNvPr>
          <p:cNvSpPr txBox="1"/>
          <p:nvPr/>
        </p:nvSpPr>
        <p:spPr>
          <a:xfrm>
            <a:off x="2632516" y="4121464"/>
            <a:ext cx="50195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</a:pPr>
            <a:r>
              <a:rPr lang="pt-BR" b="1" i="0" u="none" strike="noStrike" cap="none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TUTOR: </a:t>
            </a:r>
            <a:r>
              <a:rPr lang="es-ES" sz="1400" dirty="0">
                <a:solidFill>
                  <a:prstClr val="black"/>
                </a:solidFill>
                <a:cs typeface="Times New Roman" panose="02020603050405020304" pitchFamily="18" charset="0"/>
              </a:rPr>
              <a:t>ING. JOSÉ RICARDO DURÁN CARRILLO,</a:t>
            </a:r>
            <a:r>
              <a:rPr lang="es-EC" sz="1400" dirty="0">
                <a:solidFill>
                  <a:prstClr val="black"/>
                </a:solidFill>
                <a:cs typeface="Times New Roman" panose="02020603050405020304" pitchFamily="18" charset="0"/>
              </a:rPr>
              <a:t> Mgs.</a:t>
            </a:r>
            <a:r>
              <a:rPr lang="es-ES" sz="1400" dirty="0">
                <a:solidFill>
                  <a:prstClr val="black"/>
                </a:solidFill>
                <a:cs typeface="Times New Roman" panose="02020603050405020304" pitchFamily="18" charset="0"/>
              </a:rPr>
              <a:t> </a:t>
            </a:r>
            <a:endParaRPr lang="es-EC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47078FD-5BDC-46A9-B867-4EB434ED576C}"/>
              </a:ext>
            </a:extLst>
          </p:cNvPr>
          <p:cNvSpPr txBox="1"/>
          <p:nvPr/>
        </p:nvSpPr>
        <p:spPr>
          <a:xfrm>
            <a:off x="8848899" y="81638"/>
            <a:ext cx="4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1</a:t>
            </a:r>
            <a:endParaRPr lang="es-EC" sz="1200" dirty="0"/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6FB372D6-E7A8-4773-8095-F12959BDD4FA}"/>
              </a:ext>
            </a:extLst>
          </p:cNvPr>
          <p:cNvGrpSpPr/>
          <p:nvPr/>
        </p:nvGrpSpPr>
        <p:grpSpPr>
          <a:xfrm>
            <a:off x="576717" y="633843"/>
            <a:ext cx="7990565" cy="5238039"/>
            <a:chOff x="1512023" y="1306197"/>
            <a:chExt cx="6206588" cy="4245604"/>
          </a:xfrm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6A95B1AD-BB24-4998-8840-C21C0DE8FD30}"/>
                </a:ext>
              </a:extLst>
            </p:cNvPr>
            <p:cNvSpPr/>
            <p:nvPr/>
          </p:nvSpPr>
          <p:spPr>
            <a:xfrm>
              <a:off x="1512023" y="1306197"/>
              <a:ext cx="1999071" cy="1845238"/>
            </a:xfrm>
            <a:prstGeom prst="roundRect">
              <a:avLst/>
            </a:prstGeom>
            <a:blipFill rotWithShape="1">
              <a:blip r:embed="rId2"/>
              <a:srcRect/>
              <a:stretch>
                <a:fillRect l="903" t="-9470" r="-903" b="-52288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4264D3B7-F12E-45A0-864C-7F30F46D69B8}"/>
                </a:ext>
              </a:extLst>
            </p:cNvPr>
            <p:cNvSpPr/>
            <p:nvPr/>
          </p:nvSpPr>
          <p:spPr>
            <a:xfrm>
              <a:off x="3615781" y="1306197"/>
              <a:ext cx="1999071" cy="1845238"/>
            </a:xfrm>
            <a:prstGeom prst="roundRect">
              <a:avLst/>
            </a:prstGeom>
            <a:blipFill rotWithShape="1">
              <a:blip r:embed="rId3"/>
              <a:srcRect/>
              <a:stretch>
                <a:fillRect t="-4000" b="-4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D5813FBE-3C93-4C11-84B0-541F4BB14D9B}"/>
                </a:ext>
              </a:extLst>
            </p:cNvPr>
            <p:cNvSpPr/>
            <p:nvPr/>
          </p:nvSpPr>
          <p:spPr>
            <a:xfrm>
              <a:off x="3615782" y="2623864"/>
              <a:ext cx="1912434" cy="709513"/>
            </a:xfrm>
            <a:custGeom>
              <a:avLst/>
              <a:gdLst>
                <a:gd name="connsiteX0" fmla="*/ 0 w 1912434"/>
                <a:gd name="connsiteY0" fmla="*/ 0 h 709513"/>
                <a:gd name="connsiteX1" fmla="*/ 1912434 w 1912434"/>
                <a:gd name="connsiteY1" fmla="*/ 0 h 709513"/>
                <a:gd name="connsiteX2" fmla="*/ 1912434 w 1912434"/>
                <a:gd name="connsiteY2" fmla="*/ 709513 h 709513"/>
                <a:gd name="connsiteX3" fmla="*/ 0 w 1912434"/>
                <a:gd name="connsiteY3" fmla="*/ 709513 h 709513"/>
                <a:gd name="connsiteX4" fmla="*/ 0 w 1912434"/>
                <a:gd name="connsiteY4" fmla="*/ 0 h 70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2434" h="709513">
                  <a:moveTo>
                    <a:pt x="0" y="0"/>
                  </a:moveTo>
                  <a:lnTo>
                    <a:pt x="1912434" y="0"/>
                  </a:lnTo>
                  <a:lnTo>
                    <a:pt x="1912434" y="709513"/>
                  </a:lnTo>
                  <a:lnTo>
                    <a:pt x="0" y="7095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4696" tIns="234696" rIns="234696" bIns="0" numCol="1" spcCol="1270" anchor="t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3300" kern="1200" dirty="0"/>
            </a:p>
          </p:txBody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FBD5C556-E8C5-4D85-A68A-14D9B07A3ED2}"/>
                </a:ext>
              </a:extLst>
            </p:cNvPr>
            <p:cNvSpPr/>
            <p:nvPr/>
          </p:nvSpPr>
          <p:spPr>
            <a:xfrm>
              <a:off x="5719540" y="1306197"/>
              <a:ext cx="1999071" cy="1845238"/>
            </a:xfrm>
            <a:prstGeom prst="roundRect">
              <a:avLst/>
            </a:prstGeom>
            <a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4000" b="-4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5F625D02-0A62-40E9-ACFC-0184B406E038}"/>
                </a:ext>
              </a:extLst>
            </p:cNvPr>
            <p:cNvSpPr/>
            <p:nvPr/>
          </p:nvSpPr>
          <p:spPr>
            <a:xfrm>
              <a:off x="1512023" y="3524621"/>
              <a:ext cx="1999071" cy="1845238"/>
            </a:xfrm>
            <a:prstGeom prst="roundRect">
              <a:avLst/>
            </a:prstGeom>
            <a:blipFill rotWithShape="1">
              <a:blip r:embed="rId5"/>
              <a:srcRect/>
              <a:stretch>
                <a:fillRect t="-11000" b="-1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F0F75C5E-5306-464B-9C25-A0EB5CBB5B17}"/>
                </a:ext>
              </a:extLst>
            </p:cNvPr>
            <p:cNvSpPr/>
            <p:nvPr/>
          </p:nvSpPr>
          <p:spPr>
            <a:xfrm>
              <a:off x="1512024" y="4842288"/>
              <a:ext cx="1912434" cy="709513"/>
            </a:xfrm>
            <a:custGeom>
              <a:avLst/>
              <a:gdLst>
                <a:gd name="connsiteX0" fmla="*/ 0 w 1912434"/>
                <a:gd name="connsiteY0" fmla="*/ 0 h 709513"/>
                <a:gd name="connsiteX1" fmla="*/ 1912434 w 1912434"/>
                <a:gd name="connsiteY1" fmla="*/ 0 h 709513"/>
                <a:gd name="connsiteX2" fmla="*/ 1912434 w 1912434"/>
                <a:gd name="connsiteY2" fmla="*/ 709513 h 709513"/>
                <a:gd name="connsiteX3" fmla="*/ 0 w 1912434"/>
                <a:gd name="connsiteY3" fmla="*/ 709513 h 709513"/>
                <a:gd name="connsiteX4" fmla="*/ 0 w 1912434"/>
                <a:gd name="connsiteY4" fmla="*/ 0 h 70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2434" h="709513">
                  <a:moveTo>
                    <a:pt x="0" y="0"/>
                  </a:moveTo>
                  <a:lnTo>
                    <a:pt x="1912434" y="0"/>
                  </a:lnTo>
                  <a:lnTo>
                    <a:pt x="1912434" y="709513"/>
                  </a:lnTo>
                  <a:lnTo>
                    <a:pt x="0" y="7095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4696" tIns="234696" rIns="234696" bIns="0" numCol="1" spcCol="1270" anchor="t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3300" kern="1200" dirty="0"/>
            </a:p>
          </p:txBody>
        </p:sp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147B33F2-FC1D-41AD-90D8-70CBE7639F4A}"/>
                </a:ext>
              </a:extLst>
            </p:cNvPr>
            <p:cNvSpPr/>
            <p:nvPr/>
          </p:nvSpPr>
          <p:spPr>
            <a:xfrm>
              <a:off x="3615781" y="3524621"/>
              <a:ext cx="1999071" cy="1845238"/>
            </a:xfrm>
            <a:prstGeom prst="roundRect">
              <a:avLst/>
            </a:prstGeom>
            <a:blipFill rotWithShape="1">
              <a:blip r:embed="rId6"/>
              <a:srcRect/>
              <a:stretch>
                <a:fillRect t="-48000" b="-48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A281B607-C629-482A-B2CF-FEF0714539FC}"/>
                </a:ext>
              </a:extLst>
            </p:cNvPr>
            <p:cNvSpPr/>
            <p:nvPr/>
          </p:nvSpPr>
          <p:spPr>
            <a:xfrm>
              <a:off x="3615782" y="4842288"/>
              <a:ext cx="1912434" cy="709513"/>
            </a:xfrm>
            <a:custGeom>
              <a:avLst/>
              <a:gdLst>
                <a:gd name="connsiteX0" fmla="*/ 0 w 1912434"/>
                <a:gd name="connsiteY0" fmla="*/ 0 h 709513"/>
                <a:gd name="connsiteX1" fmla="*/ 1912434 w 1912434"/>
                <a:gd name="connsiteY1" fmla="*/ 0 h 709513"/>
                <a:gd name="connsiteX2" fmla="*/ 1912434 w 1912434"/>
                <a:gd name="connsiteY2" fmla="*/ 709513 h 709513"/>
                <a:gd name="connsiteX3" fmla="*/ 0 w 1912434"/>
                <a:gd name="connsiteY3" fmla="*/ 709513 h 709513"/>
                <a:gd name="connsiteX4" fmla="*/ 0 w 1912434"/>
                <a:gd name="connsiteY4" fmla="*/ 0 h 70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2434" h="709513">
                  <a:moveTo>
                    <a:pt x="0" y="0"/>
                  </a:moveTo>
                  <a:lnTo>
                    <a:pt x="1912434" y="0"/>
                  </a:lnTo>
                  <a:lnTo>
                    <a:pt x="1912434" y="709513"/>
                  </a:lnTo>
                  <a:lnTo>
                    <a:pt x="0" y="7095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4696" tIns="234696" rIns="234696" bIns="0" numCol="1" spcCol="1270" anchor="t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3300" kern="1200" dirty="0"/>
            </a:p>
          </p:txBody>
        </p:sp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538B9067-BD93-4477-8347-0427DC5F8CCB}"/>
                </a:ext>
              </a:extLst>
            </p:cNvPr>
            <p:cNvSpPr/>
            <p:nvPr/>
          </p:nvSpPr>
          <p:spPr>
            <a:xfrm>
              <a:off x="5719540" y="3524621"/>
              <a:ext cx="1999071" cy="1845238"/>
            </a:xfrm>
            <a:prstGeom prst="roundRect">
              <a:avLst/>
            </a:prstGeom>
            <a:blipFill rotWithShape="1">
              <a:blip r:embed="rId7"/>
              <a:srcRect/>
              <a:stretch>
                <a:fillRect t="-7000" b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2E0D016B-1624-49C8-ABD7-E18373DE19C4}"/>
                </a:ext>
              </a:extLst>
            </p:cNvPr>
            <p:cNvSpPr/>
            <p:nvPr/>
          </p:nvSpPr>
          <p:spPr>
            <a:xfrm>
              <a:off x="5719541" y="4842288"/>
              <a:ext cx="1912434" cy="709513"/>
            </a:xfrm>
            <a:custGeom>
              <a:avLst/>
              <a:gdLst>
                <a:gd name="connsiteX0" fmla="*/ 0 w 1912434"/>
                <a:gd name="connsiteY0" fmla="*/ 0 h 709513"/>
                <a:gd name="connsiteX1" fmla="*/ 1912434 w 1912434"/>
                <a:gd name="connsiteY1" fmla="*/ 0 h 709513"/>
                <a:gd name="connsiteX2" fmla="*/ 1912434 w 1912434"/>
                <a:gd name="connsiteY2" fmla="*/ 709513 h 709513"/>
                <a:gd name="connsiteX3" fmla="*/ 0 w 1912434"/>
                <a:gd name="connsiteY3" fmla="*/ 709513 h 709513"/>
                <a:gd name="connsiteX4" fmla="*/ 0 w 1912434"/>
                <a:gd name="connsiteY4" fmla="*/ 0 h 70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2434" h="709513">
                  <a:moveTo>
                    <a:pt x="0" y="0"/>
                  </a:moveTo>
                  <a:lnTo>
                    <a:pt x="1912434" y="0"/>
                  </a:lnTo>
                  <a:lnTo>
                    <a:pt x="1912434" y="709513"/>
                  </a:lnTo>
                  <a:lnTo>
                    <a:pt x="0" y="7095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4696" tIns="234696" rIns="234696" bIns="0" numCol="1" spcCol="1270" anchor="t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3300" kern="1200" dirty="0"/>
            </a:p>
          </p:txBody>
        </p:sp>
      </p:grpSp>
      <p:sp>
        <p:nvSpPr>
          <p:cNvPr id="22" name="Título 1">
            <a:extLst>
              <a:ext uri="{FF2B5EF4-FFF2-40B4-BE49-F238E27FC236}">
                <a16:creationId xmlns:a16="http://schemas.microsoft.com/office/drawing/2014/main" id="{E50FBE5E-C227-4C30-950D-D7A53260D08F}"/>
              </a:ext>
            </a:extLst>
          </p:cNvPr>
          <p:cNvSpPr txBox="1">
            <a:spLocks/>
          </p:cNvSpPr>
          <p:nvPr/>
        </p:nvSpPr>
        <p:spPr>
          <a:xfrm>
            <a:off x="401430" y="57558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Gruesos - Absorción y Densidad Aparente</a:t>
            </a:r>
          </a:p>
        </p:txBody>
      </p:sp>
    </p:spTree>
    <p:extLst>
      <p:ext uri="{BB962C8B-B14F-4D97-AF65-F5344CB8AC3E}">
        <p14:creationId xmlns:p14="http://schemas.microsoft.com/office/powerpoint/2010/main" val="2066040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49346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TOMA DE MUESTRAS Y CLASIFICACIÓN 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1F64A23-6CFF-4D9B-B0F6-52C77F5152D0}"/>
              </a:ext>
            </a:extLst>
          </p:cNvPr>
          <p:cNvSpPr txBox="1">
            <a:spLocks/>
          </p:cNvSpPr>
          <p:nvPr/>
        </p:nvSpPr>
        <p:spPr>
          <a:xfrm>
            <a:off x="457200" y="671091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Gruesos – Absorción y Densidad Aparente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7F6A2FA-8AF9-493B-BB19-7BCED9D6A042}"/>
              </a:ext>
            </a:extLst>
          </p:cNvPr>
          <p:cNvSpPr txBox="1"/>
          <p:nvPr/>
        </p:nvSpPr>
        <p:spPr>
          <a:xfrm>
            <a:off x="699247" y="1238075"/>
            <a:ext cx="7987553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NTE INEN 857. Áridos. Determinación de la densidad, densidad relativa (Gravedad específica) y absorción del árido grueso.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Tabla 35">
            <a:extLst>
              <a:ext uri="{FF2B5EF4-FFF2-40B4-BE49-F238E27FC236}">
                <a16:creationId xmlns:a16="http://schemas.microsoft.com/office/drawing/2014/main" id="{CE7D1DAB-1C67-4B5D-93C0-10612E674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650865"/>
              </p:ext>
            </p:extLst>
          </p:nvPr>
        </p:nvGraphicFramePr>
        <p:xfrm>
          <a:off x="2647402" y="2667000"/>
          <a:ext cx="4091241" cy="1737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63747">
                  <a:extLst>
                    <a:ext uri="{9D8B030D-6E8A-4147-A177-3AD203B41FA5}">
                      <a16:colId xmlns:a16="http://schemas.microsoft.com/office/drawing/2014/main" val="4001609807"/>
                    </a:ext>
                  </a:extLst>
                </a:gridCol>
                <a:gridCol w="1363747">
                  <a:extLst>
                    <a:ext uri="{9D8B030D-6E8A-4147-A177-3AD203B41FA5}">
                      <a16:colId xmlns:a16="http://schemas.microsoft.com/office/drawing/2014/main" val="341838663"/>
                    </a:ext>
                  </a:extLst>
                </a:gridCol>
                <a:gridCol w="1363747">
                  <a:extLst>
                    <a:ext uri="{9D8B030D-6E8A-4147-A177-3AD203B41FA5}">
                      <a16:colId xmlns:a16="http://schemas.microsoft.com/office/drawing/2014/main" val="3742791361"/>
                    </a:ext>
                  </a:extLst>
                </a:gridCol>
              </a:tblGrid>
              <a:tr h="278287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Cantera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Absorción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Densidad Aparente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0004296"/>
                  </a:ext>
                </a:extLst>
              </a:tr>
              <a:tr h="278287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EC" dirty="0"/>
                        <a:t>Holcim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1,90%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2,71 kg/dm</a:t>
                      </a:r>
                      <a:r>
                        <a:rPr lang="es-EC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971455"/>
                  </a:ext>
                </a:extLst>
              </a:tr>
              <a:tr h="2782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Pintag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3,41%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2,49 kg/dm</a:t>
                      </a:r>
                      <a:r>
                        <a:rPr lang="es-EC" baseline="30000" dirty="0"/>
                        <a:t>3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5598384"/>
                  </a:ext>
                </a:extLst>
              </a:tr>
              <a:tr h="2840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Cymca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2,10%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2,66 kg/dm</a:t>
                      </a:r>
                      <a:r>
                        <a:rPr lang="es-EC" baseline="30000" dirty="0"/>
                        <a:t>3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9289603"/>
                  </a:ext>
                </a:extLst>
              </a:tr>
              <a:tr h="2840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Sevilla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4,01%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2,45 kg/dm</a:t>
                      </a:r>
                      <a:r>
                        <a:rPr lang="es-EC" baseline="30000" dirty="0"/>
                        <a:t>3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0710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8899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49346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TOMA DE MUESTRAS Y CLASIFICACIÓN 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1F64A23-6CFF-4D9B-B0F6-52C77F5152D0}"/>
              </a:ext>
            </a:extLst>
          </p:cNvPr>
          <p:cNvSpPr txBox="1">
            <a:spLocks/>
          </p:cNvSpPr>
          <p:nvPr/>
        </p:nvSpPr>
        <p:spPr>
          <a:xfrm>
            <a:off x="457200" y="671091"/>
            <a:ext cx="84582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Gruesos – Masa Unitaria Seca y Compactada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1661C38-9D88-493C-9BC1-9CB5016C4F7E}"/>
              </a:ext>
            </a:extLst>
          </p:cNvPr>
          <p:cNvSpPr txBox="1"/>
          <p:nvPr/>
        </p:nvSpPr>
        <p:spPr>
          <a:xfrm>
            <a:off x="457200" y="2041392"/>
            <a:ext cx="4733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Tamaño de muestra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7F6A2FA-8AF9-493B-BB19-7BCED9D6A042}"/>
              </a:ext>
            </a:extLst>
          </p:cNvPr>
          <p:cNvSpPr txBox="1"/>
          <p:nvPr/>
        </p:nvSpPr>
        <p:spPr>
          <a:xfrm>
            <a:off x="699247" y="1238075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NTE INEN 858. Áridos. Determinación de la masa unitaria (Peso volumétrico) y el porcentaje de vacíos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6648F2F-E470-439F-AC50-60F450277C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269381"/>
              </p:ext>
            </p:extLst>
          </p:nvPr>
        </p:nvGraphicFramePr>
        <p:xfrm>
          <a:off x="457200" y="2331305"/>
          <a:ext cx="4733365" cy="219538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888354">
                  <a:extLst>
                    <a:ext uri="{9D8B030D-6E8A-4147-A177-3AD203B41FA5}">
                      <a16:colId xmlns:a16="http://schemas.microsoft.com/office/drawing/2014/main" val="3949771215"/>
                    </a:ext>
                  </a:extLst>
                </a:gridCol>
                <a:gridCol w="1854846">
                  <a:extLst>
                    <a:ext uri="{9D8B030D-6E8A-4147-A177-3AD203B41FA5}">
                      <a16:colId xmlns:a16="http://schemas.microsoft.com/office/drawing/2014/main" val="706711298"/>
                    </a:ext>
                  </a:extLst>
                </a:gridCol>
                <a:gridCol w="1990165">
                  <a:extLst>
                    <a:ext uri="{9D8B030D-6E8A-4147-A177-3AD203B41FA5}">
                      <a16:colId xmlns:a16="http://schemas.microsoft.com/office/drawing/2014/main" val="1895892447"/>
                    </a:ext>
                  </a:extLst>
                </a:gridCol>
              </a:tblGrid>
              <a:tr h="300627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TMN (mm)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CAP. MÍN MOLDE (m</a:t>
                      </a:r>
                      <a:r>
                        <a:rPr lang="es-EC" sz="1200" baseline="30000" dirty="0">
                          <a:effectLst/>
                        </a:rPr>
                        <a:t>3</a:t>
                      </a:r>
                      <a:r>
                        <a:rPr lang="es-EC" sz="1200" dirty="0">
                          <a:effectLst/>
                        </a:rPr>
                        <a:t>)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CAP. MÍN. MOLDE (litros)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5426141"/>
                  </a:ext>
                </a:extLst>
              </a:tr>
              <a:tr h="2627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12,50</a:t>
                      </a:r>
                      <a:endParaRPr lang="es-EC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0,0028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2,8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680979"/>
                  </a:ext>
                </a:extLst>
              </a:tr>
              <a:tr h="2627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25,00</a:t>
                      </a:r>
                      <a:endParaRPr lang="es-EC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0,0093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9,3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75628992"/>
                  </a:ext>
                </a:extLst>
              </a:tr>
              <a:tr h="2627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37,50</a:t>
                      </a:r>
                      <a:endParaRPr lang="es-EC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0,0140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14,0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9537669"/>
                  </a:ext>
                </a:extLst>
              </a:tr>
              <a:tr h="2627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75,00</a:t>
                      </a:r>
                      <a:endParaRPr lang="es-EC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0,0280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28,0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9070025"/>
                  </a:ext>
                </a:extLst>
              </a:tr>
              <a:tr h="2627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100,00</a:t>
                      </a:r>
                      <a:endParaRPr lang="es-EC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0,0700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70,0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276325"/>
                  </a:ext>
                </a:extLst>
              </a:tr>
              <a:tr h="2627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125,00</a:t>
                      </a:r>
                      <a:endParaRPr lang="es-EC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0,1000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100,0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496762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4F1F0401-DC08-4ACC-94E3-7C9135FA6FC9}"/>
                  </a:ext>
                </a:extLst>
              </p:cNvPr>
              <p:cNvSpPr txBox="1"/>
              <p:nvPr/>
            </p:nvSpPr>
            <p:spPr>
              <a:xfrm>
                <a:off x="1497106" y="5042950"/>
                <a:ext cx="2088776" cy="501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𝑎𝑚</m:t>
                              </m:r>
                            </m:sub>
                          </m:s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4F1F0401-DC08-4ACC-94E3-7C9135FA6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106" y="5042950"/>
                <a:ext cx="2088776" cy="5014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uadroTexto 19">
            <a:extLst>
              <a:ext uri="{FF2B5EF4-FFF2-40B4-BE49-F238E27FC236}">
                <a16:creationId xmlns:a16="http://schemas.microsoft.com/office/drawing/2014/main" id="{A3866CA3-9BBA-4C31-AFEF-21DB0C5A6B07}"/>
              </a:ext>
            </a:extLst>
          </p:cNvPr>
          <p:cNvSpPr txBox="1"/>
          <p:nvPr/>
        </p:nvSpPr>
        <p:spPr>
          <a:xfrm>
            <a:off x="3585882" y="4816607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P</a:t>
            </a:r>
            <a:r>
              <a:rPr lang="es-EC" baseline="-25000" dirty="0"/>
              <a:t>V</a:t>
            </a:r>
            <a:r>
              <a:rPr lang="es-EC" dirty="0"/>
              <a:t>: Peso volumétrico o masa unitaria [g/cm</a:t>
            </a:r>
            <a:r>
              <a:rPr lang="es-EC" sz="1400" baseline="30000" dirty="0">
                <a:effectLst/>
              </a:rPr>
              <a:t>3</a:t>
            </a:r>
            <a:r>
              <a:rPr lang="es-EC" dirty="0"/>
              <a:t>].</a:t>
            </a:r>
          </a:p>
          <a:p>
            <a:r>
              <a:rPr lang="es-EC" dirty="0"/>
              <a:t>M</a:t>
            </a:r>
            <a:r>
              <a:rPr lang="es-EC" baseline="-25000" dirty="0"/>
              <a:t>am</a:t>
            </a:r>
            <a:r>
              <a:rPr lang="es-EC" dirty="0"/>
              <a:t>: Masa del árido más el molde [g].</a:t>
            </a:r>
          </a:p>
          <a:p>
            <a:r>
              <a:rPr lang="es-EC" dirty="0"/>
              <a:t>M</a:t>
            </a:r>
            <a:r>
              <a:rPr lang="es-EC" baseline="-25000" dirty="0"/>
              <a:t>m</a:t>
            </a:r>
            <a:r>
              <a:rPr lang="es-EC" dirty="0"/>
              <a:t>: Masa del molde [g].</a:t>
            </a:r>
          </a:p>
          <a:p>
            <a:r>
              <a:rPr lang="es-EC" dirty="0"/>
              <a:t>V: Volumen del molde [cm</a:t>
            </a:r>
            <a:r>
              <a:rPr lang="es-EC" sz="1400" baseline="30000" dirty="0">
                <a:effectLst/>
              </a:rPr>
              <a:t>3</a:t>
            </a:r>
            <a:r>
              <a:rPr lang="es-EC" dirty="0"/>
              <a:t>].</a:t>
            </a:r>
          </a:p>
        </p:txBody>
      </p:sp>
      <p:graphicFrame>
        <p:nvGraphicFramePr>
          <p:cNvPr id="24" name="Tabla 35">
            <a:extLst>
              <a:ext uri="{FF2B5EF4-FFF2-40B4-BE49-F238E27FC236}">
                <a16:creationId xmlns:a16="http://schemas.microsoft.com/office/drawing/2014/main" id="{C58FD891-D397-4CDD-8EA4-12A12DC0E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45894"/>
              </p:ext>
            </p:extLst>
          </p:nvPr>
        </p:nvGraphicFramePr>
        <p:xfrm>
          <a:off x="5871882" y="2666999"/>
          <a:ext cx="2727494" cy="1524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63747">
                  <a:extLst>
                    <a:ext uri="{9D8B030D-6E8A-4147-A177-3AD203B41FA5}">
                      <a16:colId xmlns:a16="http://schemas.microsoft.com/office/drawing/2014/main" val="4001609807"/>
                    </a:ext>
                  </a:extLst>
                </a:gridCol>
                <a:gridCol w="1363747">
                  <a:extLst>
                    <a:ext uri="{9D8B030D-6E8A-4147-A177-3AD203B41FA5}">
                      <a16:colId xmlns:a16="http://schemas.microsoft.com/office/drawing/2014/main" val="341838663"/>
                    </a:ext>
                  </a:extLst>
                </a:gridCol>
              </a:tblGrid>
              <a:tr h="278287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Cantera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Pv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0004296"/>
                  </a:ext>
                </a:extLst>
              </a:tr>
              <a:tr h="278287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EC" dirty="0"/>
                        <a:t>Holcim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1,56 kg/dm</a:t>
                      </a:r>
                      <a:r>
                        <a:rPr lang="es-EC" baseline="30000" dirty="0"/>
                        <a:t>3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971455"/>
                  </a:ext>
                </a:extLst>
              </a:tr>
              <a:tr h="2782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Pintag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1,29 kg/dm</a:t>
                      </a:r>
                      <a:r>
                        <a:rPr lang="es-EC" baseline="30000" dirty="0"/>
                        <a:t>3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5598384"/>
                  </a:ext>
                </a:extLst>
              </a:tr>
              <a:tr h="2840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Cymca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1,42 kg/dm</a:t>
                      </a:r>
                      <a:r>
                        <a:rPr lang="es-EC" baseline="30000" dirty="0"/>
                        <a:t>3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9289603"/>
                  </a:ext>
                </a:extLst>
              </a:tr>
              <a:tr h="2840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Sevilla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1,36 kg/dm</a:t>
                      </a:r>
                      <a:r>
                        <a:rPr lang="es-EC" baseline="30000" dirty="0"/>
                        <a:t>3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0710535"/>
                  </a:ext>
                </a:extLst>
              </a:tr>
            </a:tbl>
          </a:graphicData>
        </a:graphic>
      </p:graphicFrame>
      <p:sp>
        <p:nvSpPr>
          <p:cNvPr id="25" name="Rectángulo 24">
            <a:extLst>
              <a:ext uri="{FF2B5EF4-FFF2-40B4-BE49-F238E27FC236}">
                <a16:creationId xmlns:a16="http://schemas.microsoft.com/office/drawing/2014/main" id="{A6B67BB2-8AE0-4195-8876-D8B86ADE344E}"/>
              </a:ext>
            </a:extLst>
          </p:cNvPr>
          <p:cNvSpPr/>
          <p:nvPr/>
        </p:nvSpPr>
        <p:spPr>
          <a:xfrm>
            <a:off x="544624" y="3020891"/>
            <a:ext cx="3964623" cy="342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62904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 animBg="1"/>
      <p:bldP spid="16" grpId="0"/>
      <p:bldP spid="20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1">
            <a:extLst>
              <a:ext uri="{FF2B5EF4-FFF2-40B4-BE49-F238E27FC236}">
                <a16:creationId xmlns:a16="http://schemas.microsoft.com/office/drawing/2014/main" id="{E50FBE5E-C227-4C30-950D-D7A53260D08F}"/>
              </a:ext>
            </a:extLst>
          </p:cNvPr>
          <p:cNvSpPr txBox="1">
            <a:spLocks/>
          </p:cNvSpPr>
          <p:nvPr/>
        </p:nvSpPr>
        <p:spPr>
          <a:xfrm>
            <a:off x="401429" y="57558"/>
            <a:ext cx="8429749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Gruesos – Masa Unitaria Seca y Compactada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EEDF46C3-9EC6-4472-8241-FE845C27A32C}"/>
              </a:ext>
            </a:extLst>
          </p:cNvPr>
          <p:cNvGrpSpPr/>
          <p:nvPr/>
        </p:nvGrpSpPr>
        <p:grpSpPr>
          <a:xfrm>
            <a:off x="357125" y="1270979"/>
            <a:ext cx="8429749" cy="4316041"/>
            <a:chOff x="403088" y="2111653"/>
            <a:chExt cx="8426428" cy="4316041"/>
          </a:xfrm>
        </p:grpSpPr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3276AB74-A6B8-49EE-B6D3-2AED79E4F717}"/>
                </a:ext>
              </a:extLst>
            </p:cNvPr>
            <p:cNvSpPr/>
            <p:nvPr/>
          </p:nvSpPr>
          <p:spPr>
            <a:xfrm>
              <a:off x="1195924" y="2111653"/>
              <a:ext cx="2896619" cy="2053472"/>
            </a:xfrm>
            <a:prstGeom prst="roundRect">
              <a:avLst/>
            </a:prstGeom>
            <a:blipFill rotWithShape="1">
              <a:blip r:embed="rId2"/>
              <a:srcRect/>
              <a:stretch>
                <a:fillRect t="-63000" b="-6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53E2E9D5-0A77-480B-A0A1-875A8F54C1D4}"/>
                </a:ext>
              </a:extLst>
            </p:cNvPr>
            <p:cNvSpPr/>
            <p:nvPr/>
          </p:nvSpPr>
          <p:spPr>
            <a:xfrm>
              <a:off x="403088" y="3881098"/>
              <a:ext cx="2633189" cy="976913"/>
            </a:xfrm>
            <a:custGeom>
              <a:avLst/>
              <a:gdLst>
                <a:gd name="connsiteX0" fmla="*/ 0 w 2633189"/>
                <a:gd name="connsiteY0" fmla="*/ 0 h 976913"/>
                <a:gd name="connsiteX1" fmla="*/ 2633189 w 2633189"/>
                <a:gd name="connsiteY1" fmla="*/ 0 h 976913"/>
                <a:gd name="connsiteX2" fmla="*/ 2633189 w 2633189"/>
                <a:gd name="connsiteY2" fmla="*/ 976913 h 976913"/>
                <a:gd name="connsiteX3" fmla="*/ 0 w 2633189"/>
                <a:gd name="connsiteY3" fmla="*/ 976913 h 976913"/>
                <a:gd name="connsiteX4" fmla="*/ 0 w 2633189"/>
                <a:gd name="connsiteY4" fmla="*/ 0 h 97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3189" h="976913">
                  <a:moveTo>
                    <a:pt x="0" y="0"/>
                  </a:moveTo>
                  <a:lnTo>
                    <a:pt x="2633189" y="0"/>
                  </a:lnTo>
                  <a:lnTo>
                    <a:pt x="2633189" y="976913"/>
                  </a:lnTo>
                  <a:lnTo>
                    <a:pt x="0" y="9769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152" tIns="327152" rIns="327152" bIns="0" numCol="1" spcCol="1270" anchor="t" anchorCtr="0">
              <a:noAutofit/>
            </a:bodyPr>
            <a:lstStyle/>
            <a:p>
              <a:pPr marL="0" lvl="0" indent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4600" kern="1200" dirty="0"/>
            </a:p>
          </p:txBody>
        </p:sp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7C18E929-F016-4927-9345-C6C048BCAB0D}"/>
                </a:ext>
              </a:extLst>
            </p:cNvPr>
            <p:cNvSpPr/>
            <p:nvPr/>
          </p:nvSpPr>
          <p:spPr>
            <a:xfrm>
              <a:off x="5277422" y="2111653"/>
              <a:ext cx="2896619" cy="2053472"/>
            </a:xfrm>
            <a:prstGeom prst="roundRect">
              <a:avLst/>
            </a:prstGeom>
            <a:blipFill rotWithShape="1">
              <a:blip r:embed="rId3"/>
              <a:srcRect/>
              <a:stretch>
                <a:fillRect t="-47000" b="-4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BADE1AC3-F101-48CF-A4F6-EB4F386A7C6D}"/>
                </a:ext>
              </a:extLst>
            </p:cNvPr>
            <p:cNvSpPr/>
            <p:nvPr/>
          </p:nvSpPr>
          <p:spPr>
            <a:xfrm>
              <a:off x="3299708" y="3881098"/>
              <a:ext cx="2633189" cy="976913"/>
            </a:xfrm>
            <a:custGeom>
              <a:avLst/>
              <a:gdLst>
                <a:gd name="connsiteX0" fmla="*/ 0 w 2633189"/>
                <a:gd name="connsiteY0" fmla="*/ 0 h 976913"/>
                <a:gd name="connsiteX1" fmla="*/ 2633189 w 2633189"/>
                <a:gd name="connsiteY1" fmla="*/ 0 h 976913"/>
                <a:gd name="connsiteX2" fmla="*/ 2633189 w 2633189"/>
                <a:gd name="connsiteY2" fmla="*/ 976913 h 976913"/>
                <a:gd name="connsiteX3" fmla="*/ 0 w 2633189"/>
                <a:gd name="connsiteY3" fmla="*/ 976913 h 976913"/>
                <a:gd name="connsiteX4" fmla="*/ 0 w 2633189"/>
                <a:gd name="connsiteY4" fmla="*/ 0 h 97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3189" h="976913">
                  <a:moveTo>
                    <a:pt x="0" y="0"/>
                  </a:moveTo>
                  <a:lnTo>
                    <a:pt x="2633189" y="0"/>
                  </a:lnTo>
                  <a:lnTo>
                    <a:pt x="2633189" y="976913"/>
                  </a:lnTo>
                  <a:lnTo>
                    <a:pt x="0" y="9769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152" tIns="327152" rIns="327152" bIns="0" numCol="1" spcCol="1270" anchor="t" anchorCtr="0">
              <a:noAutofit/>
            </a:bodyPr>
            <a:lstStyle/>
            <a:p>
              <a:pPr marL="0" lvl="0" indent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4600" kern="1200" dirty="0"/>
            </a:p>
          </p:txBody>
        </p:sp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E2CE2A08-1371-47F3-A0C5-E969C4FF94E9}"/>
                </a:ext>
              </a:extLst>
            </p:cNvPr>
            <p:cNvSpPr/>
            <p:nvPr/>
          </p:nvSpPr>
          <p:spPr>
            <a:xfrm>
              <a:off x="3116928" y="4374222"/>
              <a:ext cx="2896619" cy="2053472"/>
            </a:xfrm>
            <a:prstGeom prst="roundRect">
              <a:avLst/>
            </a:prstGeom>
            <a:blipFill rotWithShape="1">
              <a:blip r:embed="rId4"/>
              <a:srcRect/>
              <a:stretch>
                <a:fillRect t="-47000" b="-4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7037A7D6-2AF1-45EC-A608-9577FDF023BC}"/>
                </a:ext>
              </a:extLst>
            </p:cNvPr>
            <p:cNvSpPr/>
            <p:nvPr/>
          </p:nvSpPr>
          <p:spPr>
            <a:xfrm>
              <a:off x="6196327" y="3881098"/>
              <a:ext cx="2633189" cy="976913"/>
            </a:xfrm>
            <a:custGeom>
              <a:avLst/>
              <a:gdLst>
                <a:gd name="connsiteX0" fmla="*/ 0 w 2633189"/>
                <a:gd name="connsiteY0" fmla="*/ 0 h 976913"/>
                <a:gd name="connsiteX1" fmla="*/ 2633189 w 2633189"/>
                <a:gd name="connsiteY1" fmla="*/ 0 h 976913"/>
                <a:gd name="connsiteX2" fmla="*/ 2633189 w 2633189"/>
                <a:gd name="connsiteY2" fmla="*/ 976913 h 976913"/>
                <a:gd name="connsiteX3" fmla="*/ 0 w 2633189"/>
                <a:gd name="connsiteY3" fmla="*/ 976913 h 976913"/>
                <a:gd name="connsiteX4" fmla="*/ 0 w 2633189"/>
                <a:gd name="connsiteY4" fmla="*/ 0 h 97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3189" h="976913">
                  <a:moveTo>
                    <a:pt x="0" y="0"/>
                  </a:moveTo>
                  <a:lnTo>
                    <a:pt x="2633189" y="0"/>
                  </a:lnTo>
                  <a:lnTo>
                    <a:pt x="2633189" y="976913"/>
                  </a:lnTo>
                  <a:lnTo>
                    <a:pt x="0" y="9769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7152" tIns="327152" rIns="327152" bIns="0" numCol="1" spcCol="1270" anchor="t" anchorCtr="0">
              <a:noAutofit/>
            </a:bodyPr>
            <a:lstStyle/>
            <a:p>
              <a:pPr marL="0" lvl="0" indent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4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20565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49346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TOMA DE MUESTRAS Y CLASIFICACIÓN 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1F64A23-6CFF-4D9B-B0F6-52C77F5152D0}"/>
              </a:ext>
            </a:extLst>
          </p:cNvPr>
          <p:cNvSpPr txBox="1">
            <a:spLocks/>
          </p:cNvSpPr>
          <p:nvPr/>
        </p:nvSpPr>
        <p:spPr>
          <a:xfrm>
            <a:off x="457200" y="671091"/>
            <a:ext cx="84582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Gruesos – Granulometría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1661C38-9D88-493C-9BC1-9CB5016C4F7E}"/>
              </a:ext>
            </a:extLst>
          </p:cNvPr>
          <p:cNvSpPr txBox="1"/>
          <p:nvPr/>
        </p:nvSpPr>
        <p:spPr>
          <a:xfrm>
            <a:off x="683541" y="1840336"/>
            <a:ext cx="2727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Tamaño de muestra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7F6A2FA-8AF9-493B-BB19-7BCED9D6A042}"/>
              </a:ext>
            </a:extLst>
          </p:cNvPr>
          <p:cNvSpPr txBox="1"/>
          <p:nvPr/>
        </p:nvSpPr>
        <p:spPr>
          <a:xfrm>
            <a:off x="699247" y="1238075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NTE INEN 696. Áridos. Análisis granulométrico en los áridos, fino y grueso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4F1F0401-DC08-4ACC-94E3-7C9135FA6FC9}"/>
                  </a:ext>
                </a:extLst>
              </p:cNvPr>
              <p:cNvSpPr txBox="1"/>
              <p:nvPr/>
            </p:nvSpPr>
            <p:spPr>
              <a:xfrm>
                <a:off x="1497106" y="5042950"/>
                <a:ext cx="2088776" cy="501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𝑎𝑚</m:t>
                              </m:r>
                            </m:sub>
                          </m:s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4F1F0401-DC08-4ACC-94E3-7C9135FA6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106" y="5042950"/>
                <a:ext cx="2088776" cy="5014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4" name="Tabla 35">
            <a:extLst>
              <a:ext uri="{FF2B5EF4-FFF2-40B4-BE49-F238E27FC236}">
                <a16:creationId xmlns:a16="http://schemas.microsoft.com/office/drawing/2014/main" id="{C58FD891-D397-4CDD-8EA4-12A12DC0E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149639"/>
              </p:ext>
            </p:extLst>
          </p:nvPr>
        </p:nvGraphicFramePr>
        <p:xfrm>
          <a:off x="4919400" y="3831817"/>
          <a:ext cx="2727494" cy="1524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63747">
                  <a:extLst>
                    <a:ext uri="{9D8B030D-6E8A-4147-A177-3AD203B41FA5}">
                      <a16:colId xmlns:a16="http://schemas.microsoft.com/office/drawing/2014/main" val="4001609807"/>
                    </a:ext>
                  </a:extLst>
                </a:gridCol>
                <a:gridCol w="1363747">
                  <a:extLst>
                    <a:ext uri="{9D8B030D-6E8A-4147-A177-3AD203B41FA5}">
                      <a16:colId xmlns:a16="http://schemas.microsoft.com/office/drawing/2014/main" val="341838663"/>
                    </a:ext>
                  </a:extLst>
                </a:gridCol>
              </a:tblGrid>
              <a:tr h="278287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Cantera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TMN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0004296"/>
                  </a:ext>
                </a:extLst>
              </a:tr>
              <a:tr h="278287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EC" dirty="0"/>
                        <a:t>Holcim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¾ 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971455"/>
                  </a:ext>
                </a:extLst>
              </a:tr>
              <a:tr h="2782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Pintag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¾ 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5598384"/>
                  </a:ext>
                </a:extLst>
              </a:tr>
              <a:tr h="2840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Cymca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1 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9289603"/>
                  </a:ext>
                </a:extLst>
              </a:tr>
              <a:tr h="2840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Sevilla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1 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0710535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66A3548-44FC-4FEC-91BB-463ABA3BD2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3366"/>
              </p:ext>
            </p:extLst>
          </p:nvPr>
        </p:nvGraphicFramePr>
        <p:xfrm>
          <a:off x="683540" y="2195280"/>
          <a:ext cx="2727494" cy="3816848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1363747">
                  <a:extLst>
                    <a:ext uri="{9D8B030D-6E8A-4147-A177-3AD203B41FA5}">
                      <a16:colId xmlns:a16="http://schemas.microsoft.com/office/drawing/2014/main" val="221071999"/>
                    </a:ext>
                  </a:extLst>
                </a:gridCol>
                <a:gridCol w="1363747">
                  <a:extLst>
                    <a:ext uri="{9D8B030D-6E8A-4147-A177-3AD203B41FA5}">
                      <a16:colId xmlns:a16="http://schemas.microsoft.com/office/drawing/2014/main" val="3383385084"/>
                    </a:ext>
                  </a:extLst>
                </a:gridCol>
              </a:tblGrid>
              <a:tr h="366951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TNM (mm)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M. MUESTRA (kg)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7692734"/>
                  </a:ext>
                </a:extLst>
              </a:tr>
              <a:tr h="29453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9,5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481801"/>
                  </a:ext>
                </a:extLst>
              </a:tr>
              <a:tr h="29453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12,5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157477"/>
                  </a:ext>
                </a:extLst>
              </a:tr>
              <a:tr h="29453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19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5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4988372"/>
                  </a:ext>
                </a:extLst>
              </a:tr>
              <a:tr h="29453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25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10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0700034"/>
                  </a:ext>
                </a:extLst>
              </a:tr>
              <a:tr h="29453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37,5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15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3920250"/>
                  </a:ext>
                </a:extLst>
              </a:tr>
              <a:tr h="29453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50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20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1051686"/>
                  </a:ext>
                </a:extLst>
              </a:tr>
              <a:tr h="29453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63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35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314808"/>
                  </a:ext>
                </a:extLst>
              </a:tr>
              <a:tr h="29453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75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60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5339687"/>
                  </a:ext>
                </a:extLst>
              </a:tr>
              <a:tr h="29453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90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100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0410599"/>
                  </a:ext>
                </a:extLst>
              </a:tr>
              <a:tr h="29453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100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150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6386208"/>
                  </a:ext>
                </a:extLst>
              </a:tr>
              <a:tr h="29453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125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300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745522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0BBD06B5-A4F9-4DE5-96DB-F2FB4AF38DFE}"/>
                  </a:ext>
                </a:extLst>
              </p:cNvPr>
              <p:cNvSpPr txBox="1"/>
              <p:nvPr/>
            </p:nvSpPr>
            <p:spPr>
              <a:xfrm>
                <a:off x="5532332" y="2195280"/>
                <a:ext cx="172122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100%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∗0.97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0BBD06B5-A4F9-4DE5-96DB-F2FB4AF38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2332" y="2195280"/>
                <a:ext cx="1721224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uadroTexto 17">
            <a:extLst>
              <a:ext uri="{FF2B5EF4-FFF2-40B4-BE49-F238E27FC236}">
                <a16:creationId xmlns:a16="http://schemas.microsoft.com/office/drawing/2014/main" id="{D44D1BB5-1D95-4EB8-95DE-707CB679A3C3}"/>
              </a:ext>
            </a:extLst>
          </p:cNvPr>
          <p:cNvSpPr txBox="1"/>
          <p:nvPr/>
        </p:nvSpPr>
        <p:spPr>
          <a:xfrm>
            <a:off x="4819638" y="2502963"/>
            <a:ext cx="31466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M </a:t>
            </a:r>
            <a:r>
              <a:rPr lang="es-EC" baseline="-25000" dirty="0"/>
              <a:t>(100%)</a:t>
            </a:r>
            <a:r>
              <a:rPr lang="es-EC" dirty="0"/>
              <a:t>: Masa del 100% acumulado</a:t>
            </a:r>
          </a:p>
          <a:p>
            <a:r>
              <a:rPr lang="es-EC" dirty="0"/>
              <a:t>M</a:t>
            </a:r>
            <a:r>
              <a:rPr lang="es-EC" baseline="-25000" dirty="0"/>
              <a:t>i</a:t>
            </a:r>
            <a:r>
              <a:rPr lang="es-EC" dirty="0"/>
              <a:t>: Masa inicial de ensayo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56CCEEE-06EC-4F34-9E4D-73FF15CEA1D8}"/>
              </a:ext>
            </a:extLst>
          </p:cNvPr>
          <p:cNvSpPr/>
          <p:nvPr/>
        </p:nvSpPr>
        <p:spPr>
          <a:xfrm>
            <a:off x="1070134" y="3284477"/>
            <a:ext cx="1954305" cy="6221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81040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 animBg="1"/>
      <p:bldP spid="16" grpId="0"/>
      <p:bldP spid="13" grpId="0"/>
      <p:bldP spid="18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1">
            <a:extLst>
              <a:ext uri="{FF2B5EF4-FFF2-40B4-BE49-F238E27FC236}">
                <a16:creationId xmlns:a16="http://schemas.microsoft.com/office/drawing/2014/main" id="{E50FBE5E-C227-4C30-950D-D7A53260D08F}"/>
              </a:ext>
            </a:extLst>
          </p:cNvPr>
          <p:cNvSpPr txBox="1">
            <a:spLocks/>
          </p:cNvSpPr>
          <p:nvPr/>
        </p:nvSpPr>
        <p:spPr>
          <a:xfrm>
            <a:off x="401429" y="57558"/>
            <a:ext cx="8429749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Gruesos – Granulometría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8BDF9DFB-20BC-4053-A1EB-DA1408E98C91}"/>
              </a:ext>
            </a:extLst>
          </p:cNvPr>
          <p:cNvGrpSpPr/>
          <p:nvPr/>
        </p:nvGrpSpPr>
        <p:grpSpPr>
          <a:xfrm>
            <a:off x="1613903" y="1168146"/>
            <a:ext cx="5916194" cy="4273430"/>
            <a:chOff x="1811382" y="1293652"/>
            <a:chExt cx="5610882" cy="3908646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E08A8216-2C53-4043-8C98-DB7A85B29F98}"/>
                </a:ext>
              </a:extLst>
            </p:cNvPr>
            <p:cNvSpPr/>
            <p:nvPr/>
          </p:nvSpPr>
          <p:spPr>
            <a:xfrm>
              <a:off x="1811382" y="1293652"/>
              <a:ext cx="2671795" cy="1855882"/>
            </a:xfrm>
            <a:prstGeom prst="roundRect">
              <a:avLst/>
            </a:prstGeom>
            <a:blipFill dpi="0" rotWithShape="1">
              <a:blip r:embed="rId2"/>
              <a:srcRect/>
              <a:stretch>
                <a:fillRect l="-489" t="-76865" r="4175" b="-9985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EFD5272C-1480-4C60-9F23-898FEB60A177}"/>
                </a:ext>
              </a:extLst>
            </p:cNvPr>
            <p:cNvSpPr/>
            <p:nvPr/>
          </p:nvSpPr>
          <p:spPr>
            <a:xfrm>
              <a:off x="4750469" y="1293652"/>
              <a:ext cx="2671795" cy="1855882"/>
            </a:xfrm>
            <a:prstGeom prst="roundRect">
              <a:avLst/>
            </a:prstGeom>
            <a:blipFill dpi="0" rotWithShape="1">
              <a:blip r:embed="rId3"/>
              <a:srcRect/>
              <a:stretch>
                <a:fillRect t="-2801" b="-41199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AEC27CDB-97B3-43C3-8E80-AB92853AD89A}"/>
                </a:ext>
              </a:extLst>
            </p:cNvPr>
            <p:cNvSpPr/>
            <p:nvPr/>
          </p:nvSpPr>
          <p:spPr>
            <a:xfrm>
              <a:off x="1811382" y="3346416"/>
              <a:ext cx="2671795" cy="1855882"/>
            </a:xfrm>
            <a:prstGeom prst="round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671" t="870" r="-671" b="-887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D171025F-8C72-43B4-B65A-2048538AAE28}"/>
                </a:ext>
              </a:extLst>
            </p:cNvPr>
            <p:cNvSpPr/>
            <p:nvPr/>
          </p:nvSpPr>
          <p:spPr>
            <a:xfrm>
              <a:off x="4750468" y="3346416"/>
              <a:ext cx="2671795" cy="1855882"/>
            </a:xfrm>
            <a:prstGeom prst="roundRect">
              <a:avLst/>
            </a:prstGeom>
            <a:blipFill rotWithShape="1">
              <a:blip r:embed="rId5"/>
              <a:srcRect/>
              <a:stretch>
                <a:fillRect t="-4000" b="-4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870145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E1F64A23-6CFF-4D9B-B0F6-52C77F5152D0}"/>
              </a:ext>
            </a:extLst>
          </p:cNvPr>
          <p:cNvSpPr txBox="1">
            <a:spLocks/>
          </p:cNvSpPr>
          <p:nvPr/>
        </p:nvSpPr>
        <p:spPr>
          <a:xfrm>
            <a:off x="342900" y="56291"/>
            <a:ext cx="84582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Gruesos – Granulometría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7F6A2FA-8AF9-493B-BB19-7BCED9D6A042}"/>
              </a:ext>
            </a:extLst>
          </p:cNvPr>
          <p:cNvSpPr txBox="1"/>
          <p:nvPr/>
        </p:nvSpPr>
        <p:spPr>
          <a:xfrm>
            <a:off x="493059" y="4829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NTE INEN 696. Áridos. Análisis granulométrico en los áridos, fino y grueso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AEF2992-725D-40F5-888A-0F0102B14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59" y="1043940"/>
            <a:ext cx="8039100" cy="4770120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731A93E-D626-407D-8FC0-A8F653343F52}"/>
              </a:ext>
            </a:extLst>
          </p:cNvPr>
          <p:cNvSpPr/>
          <p:nvPr/>
        </p:nvSpPr>
        <p:spPr>
          <a:xfrm>
            <a:off x="714954" y="4061012"/>
            <a:ext cx="7817205" cy="3585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AEEC5C0A-1961-4169-81B5-F31381D82055}"/>
              </a:ext>
            </a:extLst>
          </p:cNvPr>
          <p:cNvSpPr/>
          <p:nvPr/>
        </p:nvSpPr>
        <p:spPr>
          <a:xfrm>
            <a:off x="705980" y="4845844"/>
            <a:ext cx="7817205" cy="2241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50512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7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E1F64A23-6CFF-4D9B-B0F6-52C77F5152D0}"/>
              </a:ext>
            </a:extLst>
          </p:cNvPr>
          <p:cNvSpPr txBox="1">
            <a:spLocks/>
          </p:cNvSpPr>
          <p:nvPr/>
        </p:nvSpPr>
        <p:spPr>
          <a:xfrm>
            <a:off x="342900" y="56291"/>
            <a:ext cx="84582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Gruesos – Granulometría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7F6A2FA-8AF9-493B-BB19-7BCED9D6A042}"/>
              </a:ext>
            </a:extLst>
          </p:cNvPr>
          <p:cNvSpPr txBox="1"/>
          <p:nvPr/>
        </p:nvSpPr>
        <p:spPr>
          <a:xfrm>
            <a:off x="493059" y="4829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NTE INEN 696. Áridos. Análisis granulométrico en los áridos, fino y grueso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1011EEA-2FF5-410B-AAD7-A8C228A29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353943"/>
              </p:ext>
            </p:extLst>
          </p:nvPr>
        </p:nvGraphicFramePr>
        <p:xfrm>
          <a:off x="3155571" y="1135418"/>
          <a:ext cx="4909520" cy="211470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690585">
                  <a:extLst>
                    <a:ext uri="{9D8B030D-6E8A-4147-A177-3AD203B41FA5}">
                      <a16:colId xmlns:a16="http://schemas.microsoft.com/office/drawing/2014/main" val="933582647"/>
                    </a:ext>
                  </a:extLst>
                </a:gridCol>
                <a:gridCol w="1093035">
                  <a:extLst>
                    <a:ext uri="{9D8B030D-6E8A-4147-A177-3AD203B41FA5}">
                      <a16:colId xmlns:a16="http://schemas.microsoft.com/office/drawing/2014/main" val="2304960891"/>
                    </a:ext>
                  </a:extLst>
                </a:gridCol>
                <a:gridCol w="968116">
                  <a:extLst>
                    <a:ext uri="{9D8B030D-6E8A-4147-A177-3AD203B41FA5}">
                      <a16:colId xmlns:a16="http://schemas.microsoft.com/office/drawing/2014/main" val="1769920264"/>
                    </a:ext>
                  </a:extLst>
                </a:gridCol>
                <a:gridCol w="968116">
                  <a:extLst>
                    <a:ext uri="{9D8B030D-6E8A-4147-A177-3AD203B41FA5}">
                      <a16:colId xmlns:a16="http://schemas.microsoft.com/office/drawing/2014/main" val="3798013777"/>
                    </a:ext>
                  </a:extLst>
                </a:gridCol>
                <a:gridCol w="1189668">
                  <a:extLst>
                    <a:ext uri="{9D8B030D-6E8A-4147-A177-3AD203B41FA5}">
                      <a16:colId xmlns:a16="http://schemas.microsoft.com/office/drawing/2014/main" val="2066167069"/>
                    </a:ext>
                  </a:extLst>
                </a:gridCol>
              </a:tblGrid>
              <a:tr h="376561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Tamices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Peso retenido (gr)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Retenido acumulado (gr)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Retenido acumulado (%)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Pasante (%)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4217396"/>
                  </a:ext>
                </a:extLst>
              </a:tr>
              <a:tr h="17381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3''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1576818"/>
                  </a:ext>
                </a:extLst>
              </a:tr>
              <a:tr h="17381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2"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9361494"/>
                  </a:ext>
                </a:extLst>
              </a:tr>
              <a:tr h="17381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 1/2 ''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2434022"/>
                  </a:ext>
                </a:extLst>
              </a:tr>
              <a:tr h="17381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1"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63668099"/>
                  </a:ext>
                </a:extLst>
              </a:tr>
              <a:tr h="17381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3/4 ''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227,50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227,50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0663299"/>
                  </a:ext>
                </a:extLst>
              </a:tr>
              <a:tr h="17381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1/2"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1962,40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2189,90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8462382"/>
                  </a:ext>
                </a:extLst>
              </a:tr>
              <a:tr h="17381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3/8 ''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1003,80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3193,70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7572674"/>
                  </a:ext>
                </a:extLst>
              </a:tr>
              <a:tr h="17381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2371,00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5564,70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11301212"/>
                  </a:ext>
                </a:extLst>
              </a:tr>
              <a:tr h="17381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525,20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6089,90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5663190"/>
                  </a:ext>
                </a:extLst>
              </a:tr>
              <a:tr h="17381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Pas No. 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98,30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6188,20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9617670"/>
                  </a:ext>
                </a:extLst>
              </a:tr>
            </a:tbl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A92B5BBF-7EC6-427A-B0AE-4AE13FE552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6031297"/>
              </p:ext>
            </p:extLst>
          </p:nvPr>
        </p:nvGraphicFramePr>
        <p:xfrm>
          <a:off x="769845" y="3429000"/>
          <a:ext cx="5219700" cy="3179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3137317B-BA52-4D6A-95AB-1534E6CE14C2}"/>
              </a:ext>
            </a:extLst>
          </p:cNvPr>
          <p:cNvSpPr txBox="1"/>
          <p:nvPr/>
        </p:nvSpPr>
        <p:spPr>
          <a:xfrm>
            <a:off x="493059" y="2017510"/>
            <a:ext cx="2292724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CANTERA </a:t>
            </a:r>
          </a:p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HOLCIM - PIFO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481CA95-0869-44A1-90E1-898063B57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545" y="3939744"/>
            <a:ext cx="2486025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70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E1F64A23-6CFF-4D9B-B0F6-52C77F5152D0}"/>
              </a:ext>
            </a:extLst>
          </p:cNvPr>
          <p:cNvSpPr txBox="1">
            <a:spLocks/>
          </p:cNvSpPr>
          <p:nvPr/>
        </p:nvSpPr>
        <p:spPr>
          <a:xfrm>
            <a:off x="342900" y="56291"/>
            <a:ext cx="84582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Gruesos – Granulometría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7F6A2FA-8AF9-493B-BB19-7BCED9D6A042}"/>
              </a:ext>
            </a:extLst>
          </p:cNvPr>
          <p:cNvSpPr txBox="1"/>
          <p:nvPr/>
        </p:nvSpPr>
        <p:spPr>
          <a:xfrm>
            <a:off x="493059" y="4829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NTE INEN 696. Áridos. Análisis granulométrico en los áridos, fino y grueso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137317B-BA52-4D6A-95AB-1534E6CE14C2}"/>
              </a:ext>
            </a:extLst>
          </p:cNvPr>
          <p:cNvSpPr txBox="1"/>
          <p:nvPr/>
        </p:nvSpPr>
        <p:spPr>
          <a:xfrm>
            <a:off x="493059" y="2017510"/>
            <a:ext cx="2292724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CANTERA </a:t>
            </a:r>
          </a:p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PINTAG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A2BEF12E-CA77-40BE-B579-66E35A2D8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694718"/>
              </p:ext>
            </p:extLst>
          </p:nvPr>
        </p:nvGraphicFramePr>
        <p:xfrm>
          <a:off x="3534785" y="1052495"/>
          <a:ext cx="4909520" cy="21147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645928">
                  <a:extLst>
                    <a:ext uri="{9D8B030D-6E8A-4147-A177-3AD203B41FA5}">
                      <a16:colId xmlns:a16="http://schemas.microsoft.com/office/drawing/2014/main" val="3120552028"/>
                    </a:ext>
                  </a:extLst>
                </a:gridCol>
                <a:gridCol w="1076155">
                  <a:extLst>
                    <a:ext uri="{9D8B030D-6E8A-4147-A177-3AD203B41FA5}">
                      <a16:colId xmlns:a16="http://schemas.microsoft.com/office/drawing/2014/main" val="1863273254"/>
                    </a:ext>
                  </a:extLst>
                </a:gridCol>
                <a:gridCol w="1223863">
                  <a:extLst>
                    <a:ext uri="{9D8B030D-6E8A-4147-A177-3AD203B41FA5}">
                      <a16:colId xmlns:a16="http://schemas.microsoft.com/office/drawing/2014/main" val="3563595668"/>
                    </a:ext>
                  </a:extLst>
                </a:gridCol>
                <a:gridCol w="981787">
                  <a:extLst>
                    <a:ext uri="{9D8B030D-6E8A-4147-A177-3AD203B41FA5}">
                      <a16:colId xmlns:a16="http://schemas.microsoft.com/office/drawing/2014/main" val="1081828854"/>
                    </a:ext>
                  </a:extLst>
                </a:gridCol>
                <a:gridCol w="981787">
                  <a:extLst>
                    <a:ext uri="{9D8B030D-6E8A-4147-A177-3AD203B41FA5}">
                      <a16:colId xmlns:a16="http://schemas.microsoft.com/office/drawing/2014/main" val="2007030607"/>
                    </a:ext>
                  </a:extLst>
                </a:gridCol>
              </a:tblGrid>
              <a:tr h="33390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Tamices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Peso retenido (gr)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Retenido acumulado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Retenido acumulado (%)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Pasante (%)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2988053"/>
                  </a:ext>
                </a:extLst>
              </a:tr>
              <a:tr h="1780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3''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5434146"/>
                  </a:ext>
                </a:extLst>
              </a:tr>
              <a:tr h="1780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2"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0506003"/>
                  </a:ext>
                </a:extLst>
              </a:tr>
              <a:tr h="1780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 1/2 ''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8340644"/>
                  </a:ext>
                </a:extLst>
              </a:tr>
              <a:tr h="1780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1"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3422622"/>
                  </a:ext>
                </a:extLst>
              </a:tr>
              <a:tr h="1780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3/4 ''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99378712"/>
                  </a:ext>
                </a:extLst>
              </a:tr>
              <a:tr h="1780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1/2"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2542,80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2542,80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3227552"/>
                  </a:ext>
                </a:extLst>
              </a:tr>
              <a:tr h="1780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3/8 ''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2067,50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4610,30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75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7382392"/>
                  </a:ext>
                </a:extLst>
              </a:tr>
              <a:tr h="1780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4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1435,50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6045,80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80867466"/>
                  </a:ext>
                </a:extLst>
              </a:tr>
              <a:tr h="1780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8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29,30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6075,10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6792797"/>
                  </a:ext>
                </a:extLst>
              </a:tr>
              <a:tr h="1780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Pas No. 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89,40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6164,50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2843218"/>
                  </a:ext>
                </a:extLst>
              </a:tr>
            </a:tbl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96F9445B-6744-4517-A22A-59CDF6E16A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6950818"/>
              </p:ext>
            </p:extLst>
          </p:nvPr>
        </p:nvGraphicFramePr>
        <p:xfrm>
          <a:off x="544606" y="3388246"/>
          <a:ext cx="5219700" cy="3179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2A55E3E2-6C0C-4047-B0E9-1B5EFB0EB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636" y="3904129"/>
            <a:ext cx="20859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58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Graphic spid="10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E1F64A23-6CFF-4D9B-B0F6-52C77F5152D0}"/>
              </a:ext>
            </a:extLst>
          </p:cNvPr>
          <p:cNvSpPr txBox="1">
            <a:spLocks/>
          </p:cNvSpPr>
          <p:nvPr/>
        </p:nvSpPr>
        <p:spPr>
          <a:xfrm>
            <a:off x="342900" y="56291"/>
            <a:ext cx="84582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Gruesos – Granulometría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7F6A2FA-8AF9-493B-BB19-7BCED9D6A042}"/>
              </a:ext>
            </a:extLst>
          </p:cNvPr>
          <p:cNvSpPr txBox="1"/>
          <p:nvPr/>
        </p:nvSpPr>
        <p:spPr>
          <a:xfrm>
            <a:off x="493059" y="4829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NTE INEN 696. Áridos. Análisis granulométrico en los áridos, fino y grueso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137317B-BA52-4D6A-95AB-1534E6CE14C2}"/>
              </a:ext>
            </a:extLst>
          </p:cNvPr>
          <p:cNvSpPr txBox="1"/>
          <p:nvPr/>
        </p:nvSpPr>
        <p:spPr>
          <a:xfrm>
            <a:off x="493059" y="2017510"/>
            <a:ext cx="2292724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CANTERA </a:t>
            </a:r>
          </a:p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CYMCA - GUAYLLABAMBA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1925B10C-807E-428A-AFF9-3CAD7508CC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421141"/>
              </p:ext>
            </p:extLst>
          </p:nvPr>
        </p:nvGraphicFramePr>
        <p:xfrm>
          <a:off x="3534787" y="988493"/>
          <a:ext cx="4945825" cy="21147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89165">
                  <a:extLst>
                    <a:ext uri="{9D8B030D-6E8A-4147-A177-3AD203B41FA5}">
                      <a16:colId xmlns:a16="http://schemas.microsoft.com/office/drawing/2014/main" val="3280494629"/>
                    </a:ext>
                  </a:extLst>
                </a:gridCol>
                <a:gridCol w="989165">
                  <a:extLst>
                    <a:ext uri="{9D8B030D-6E8A-4147-A177-3AD203B41FA5}">
                      <a16:colId xmlns:a16="http://schemas.microsoft.com/office/drawing/2014/main" val="3591366903"/>
                    </a:ext>
                  </a:extLst>
                </a:gridCol>
                <a:gridCol w="989165">
                  <a:extLst>
                    <a:ext uri="{9D8B030D-6E8A-4147-A177-3AD203B41FA5}">
                      <a16:colId xmlns:a16="http://schemas.microsoft.com/office/drawing/2014/main" val="382059222"/>
                    </a:ext>
                  </a:extLst>
                </a:gridCol>
                <a:gridCol w="989165">
                  <a:extLst>
                    <a:ext uri="{9D8B030D-6E8A-4147-A177-3AD203B41FA5}">
                      <a16:colId xmlns:a16="http://schemas.microsoft.com/office/drawing/2014/main" val="1596462355"/>
                    </a:ext>
                  </a:extLst>
                </a:gridCol>
                <a:gridCol w="989165">
                  <a:extLst>
                    <a:ext uri="{9D8B030D-6E8A-4147-A177-3AD203B41FA5}">
                      <a16:colId xmlns:a16="http://schemas.microsoft.com/office/drawing/2014/main" val="3338791670"/>
                    </a:ext>
                  </a:extLst>
                </a:gridCol>
              </a:tblGrid>
              <a:tr h="32131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Tamices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Peso retenido (gr)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Retenido acumulado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Retenido acumulado (%)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Pasante (%)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2295376"/>
                  </a:ext>
                </a:extLst>
              </a:tr>
              <a:tr h="179339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3''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9688503"/>
                  </a:ext>
                </a:extLst>
              </a:tr>
              <a:tr h="179339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2"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4355131"/>
                  </a:ext>
                </a:extLst>
              </a:tr>
              <a:tr h="179339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 1/2 ''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8218153"/>
                  </a:ext>
                </a:extLst>
              </a:tr>
              <a:tr h="179339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1"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403,10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403,10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52699830"/>
                  </a:ext>
                </a:extLst>
              </a:tr>
              <a:tr h="179339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3/4 ''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3695,90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4099,00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43832401"/>
                  </a:ext>
                </a:extLst>
              </a:tr>
              <a:tr h="179339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1/2"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5312,40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9411,40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85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9631611"/>
                  </a:ext>
                </a:extLst>
              </a:tr>
              <a:tr h="179339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3/8 ''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1092,00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10503,40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4645127"/>
                  </a:ext>
                </a:extLst>
              </a:tr>
              <a:tr h="179339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4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508,30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11011,70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2644465"/>
                  </a:ext>
                </a:extLst>
              </a:tr>
              <a:tr h="179339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8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3,70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11015,40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8855564"/>
                  </a:ext>
                </a:extLst>
              </a:tr>
              <a:tr h="179339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Pas No. 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38,40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11053,80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2387408"/>
                  </a:ext>
                </a:extLst>
              </a:tr>
            </a:tbl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ED9AEA7A-396F-4725-9EDA-C5B36E2F00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9409365"/>
              </p:ext>
            </p:extLst>
          </p:nvPr>
        </p:nvGraphicFramePr>
        <p:xfrm>
          <a:off x="493059" y="3300996"/>
          <a:ext cx="5219700" cy="3179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7441AF27-7565-4C4F-ABD5-6D8C17086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699" y="3854543"/>
            <a:ext cx="22764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68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Graphic spid="12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g5ca4d809e0_0_4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3863" y="5949950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EC27FBD-137F-4EA1-B03E-72E38AF8FFED}"/>
              </a:ext>
            </a:extLst>
          </p:cNvPr>
          <p:cNvSpPr txBox="1"/>
          <p:nvPr/>
        </p:nvSpPr>
        <p:spPr>
          <a:xfrm>
            <a:off x="76200" y="114300"/>
            <a:ext cx="2173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indent="0">
              <a:buNone/>
            </a:pPr>
            <a:r>
              <a:rPr lang="es-E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CONTENIDO</a:t>
            </a:r>
            <a:endParaRPr lang="es-MX" sz="2400" b="1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57E29B3-B6B6-4160-90F5-784FCEABA7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7813166"/>
              </p:ext>
            </p:extLst>
          </p:nvPr>
        </p:nvGraphicFramePr>
        <p:xfrm>
          <a:off x="759617" y="711200"/>
          <a:ext cx="7624765" cy="5238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447078FD-5BDC-46A9-B867-4EB434ED576C}"/>
              </a:ext>
            </a:extLst>
          </p:cNvPr>
          <p:cNvSpPr txBox="1"/>
          <p:nvPr/>
        </p:nvSpPr>
        <p:spPr>
          <a:xfrm>
            <a:off x="8848899" y="81638"/>
            <a:ext cx="4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2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144338352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E1F64A23-6CFF-4D9B-B0F6-52C77F5152D0}"/>
              </a:ext>
            </a:extLst>
          </p:cNvPr>
          <p:cNvSpPr txBox="1">
            <a:spLocks/>
          </p:cNvSpPr>
          <p:nvPr/>
        </p:nvSpPr>
        <p:spPr>
          <a:xfrm>
            <a:off x="342900" y="56291"/>
            <a:ext cx="84582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Gruesos – Granulometría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7F6A2FA-8AF9-493B-BB19-7BCED9D6A042}"/>
              </a:ext>
            </a:extLst>
          </p:cNvPr>
          <p:cNvSpPr txBox="1"/>
          <p:nvPr/>
        </p:nvSpPr>
        <p:spPr>
          <a:xfrm>
            <a:off x="493059" y="4829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NTE INEN 696. Áridos. Análisis granulométrico en los áridos, fino y grueso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137317B-BA52-4D6A-95AB-1534E6CE14C2}"/>
              </a:ext>
            </a:extLst>
          </p:cNvPr>
          <p:cNvSpPr txBox="1"/>
          <p:nvPr/>
        </p:nvSpPr>
        <p:spPr>
          <a:xfrm>
            <a:off x="717177" y="1865110"/>
            <a:ext cx="2292724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CANTERA </a:t>
            </a:r>
          </a:p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SEVILLA - CAYAMBE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AD27E315-3231-46F1-8242-62D2223DD8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297840"/>
              </p:ext>
            </p:extLst>
          </p:nvPr>
        </p:nvGraphicFramePr>
        <p:xfrm>
          <a:off x="3705116" y="988495"/>
          <a:ext cx="4945825" cy="211469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89165">
                  <a:extLst>
                    <a:ext uri="{9D8B030D-6E8A-4147-A177-3AD203B41FA5}">
                      <a16:colId xmlns:a16="http://schemas.microsoft.com/office/drawing/2014/main" val="4051379543"/>
                    </a:ext>
                  </a:extLst>
                </a:gridCol>
                <a:gridCol w="989165">
                  <a:extLst>
                    <a:ext uri="{9D8B030D-6E8A-4147-A177-3AD203B41FA5}">
                      <a16:colId xmlns:a16="http://schemas.microsoft.com/office/drawing/2014/main" val="1849912485"/>
                    </a:ext>
                  </a:extLst>
                </a:gridCol>
                <a:gridCol w="989165">
                  <a:extLst>
                    <a:ext uri="{9D8B030D-6E8A-4147-A177-3AD203B41FA5}">
                      <a16:colId xmlns:a16="http://schemas.microsoft.com/office/drawing/2014/main" val="732388938"/>
                    </a:ext>
                  </a:extLst>
                </a:gridCol>
                <a:gridCol w="989165">
                  <a:extLst>
                    <a:ext uri="{9D8B030D-6E8A-4147-A177-3AD203B41FA5}">
                      <a16:colId xmlns:a16="http://schemas.microsoft.com/office/drawing/2014/main" val="509864686"/>
                    </a:ext>
                  </a:extLst>
                </a:gridCol>
                <a:gridCol w="989165">
                  <a:extLst>
                    <a:ext uri="{9D8B030D-6E8A-4147-A177-3AD203B41FA5}">
                      <a16:colId xmlns:a16="http://schemas.microsoft.com/office/drawing/2014/main" val="465709539"/>
                    </a:ext>
                  </a:extLst>
                </a:gridCol>
              </a:tblGrid>
              <a:tr h="323266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Tamices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Peso retenido (gr)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Retenido acumulado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Retenido acumulado (%)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Pasante (%)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55376882"/>
                  </a:ext>
                </a:extLst>
              </a:tr>
              <a:tr h="17914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3''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56723800"/>
                  </a:ext>
                </a:extLst>
              </a:tr>
              <a:tr h="17914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2"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8672477"/>
                  </a:ext>
                </a:extLst>
              </a:tr>
              <a:tr h="17914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 1/2 ''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5597436"/>
                  </a:ext>
                </a:extLst>
              </a:tr>
              <a:tr h="17914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1"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1617,80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1617,80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84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054188"/>
                  </a:ext>
                </a:extLst>
              </a:tr>
              <a:tr h="17914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3/4 ''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2525,20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4143,00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2750338"/>
                  </a:ext>
                </a:extLst>
              </a:tr>
              <a:tr h="17914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1/2"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3657,70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7800,70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75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3057892"/>
                  </a:ext>
                </a:extLst>
              </a:tr>
              <a:tr h="17914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3/8 ''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1469,60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9270,30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3965295"/>
                  </a:ext>
                </a:extLst>
              </a:tr>
              <a:tr h="17914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4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941,50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10211,80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43482"/>
                  </a:ext>
                </a:extLst>
              </a:tr>
              <a:tr h="17914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8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23,80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10235,60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3572606"/>
                  </a:ext>
                </a:extLst>
              </a:tr>
              <a:tr h="17914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Pas No. 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96,90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10332,50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8007342"/>
                  </a:ext>
                </a:extLst>
              </a:tr>
            </a:tbl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2DD8A317-61D9-45AB-BACE-9BBB86134D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7963928"/>
              </p:ext>
            </p:extLst>
          </p:nvPr>
        </p:nvGraphicFramePr>
        <p:xfrm>
          <a:off x="626634" y="3300996"/>
          <a:ext cx="5219700" cy="3179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4C4A7861-EE5E-49F4-9ADB-7A662C119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837" y="3938218"/>
            <a:ext cx="23907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1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Graphic spid="10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49346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TOMA DE MUESTRAS Y CLASIFICACIÓN 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1F64A23-6CFF-4D9B-B0F6-52C77F5152D0}"/>
              </a:ext>
            </a:extLst>
          </p:cNvPr>
          <p:cNvSpPr txBox="1">
            <a:spLocks/>
          </p:cNvSpPr>
          <p:nvPr/>
        </p:nvSpPr>
        <p:spPr>
          <a:xfrm>
            <a:off x="457200" y="671091"/>
            <a:ext cx="84582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Gruesos – Abrasión y Desgaste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1661C38-9D88-493C-9BC1-9CB5016C4F7E}"/>
              </a:ext>
            </a:extLst>
          </p:cNvPr>
          <p:cNvSpPr txBox="1"/>
          <p:nvPr/>
        </p:nvSpPr>
        <p:spPr>
          <a:xfrm>
            <a:off x="699247" y="1878933"/>
            <a:ext cx="4724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Tamaño de muestra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7F6A2FA-8AF9-493B-BB19-7BCED9D6A042}"/>
              </a:ext>
            </a:extLst>
          </p:cNvPr>
          <p:cNvSpPr txBox="1"/>
          <p:nvPr/>
        </p:nvSpPr>
        <p:spPr>
          <a:xfrm>
            <a:off x="699247" y="1238075"/>
            <a:ext cx="7987553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NTE INEN 860. Áridos. Determinación del valor de la degradación del árido grueso de partículas menores a 37.5 mm mediante el uso de la máquina de los ángeles.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3A6A644A-BB4E-4750-859F-7A73C68F04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683641"/>
              </p:ext>
            </p:extLst>
          </p:nvPr>
        </p:nvGraphicFramePr>
        <p:xfrm>
          <a:off x="699247" y="2214966"/>
          <a:ext cx="4724400" cy="220218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831215">
                  <a:extLst>
                    <a:ext uri="{9D8B030D-6E8A-4147-A177-3AD203B41FA5}">
                      <a16:colId xmlns:a16="http://schemas.microsoft.com/office/drawing/2014/main" val="3744989084"/>
                    </a:ext>
                  </a:extLst>
                </a:gridCol>
                <a:gridCol w="913765">
                  <a:extLst>
                    <a:ext uri="{9D8B030D-6E8A-4147-A177-3AD203B41FA5}">
                      <a16:colId xmlns:a16="http://schemas.microsoft.com/office/drawing/2014/main" val="4149422004"/>
                    </a:ext>
                  </a:extLst>
                </a:gridCol>
                <a:gridCol w="744855">
                  <a:extLst>
                    <a:ext uri="{9D8B030D-6E8A-4147-A177-3AD203B41FA5}">
                      <a16:colId xmlns:a16="http://schemas.microsoft.com/office/drawing/2014/main" val="462812410"/>
                    </a:ext>
                  </a:extLst>
                </a:gridCol>
                <a:gridCol w="744855">
                  <a:extLst>
                    <a:ext uri="{9D8B030D-6E8A-4147-A177-3AD203B41FA5}">
                      <a16:colId xmlns:a16="http://schemas.microsoft.com/office/drawing/2014/main" val="1583562542"/>
                    </a:ext>
                  </a:extLst>
                </a:gridCol>
                <a:gridCol w="744855">
                  <a:extLst>
                    <a:ext uri="{9D8B030D-6E8A-4147-A177-3AD203B41FA5}">
                      <a16:colId xmlns:a16="http://schemas.microsoft.com/office/drawing/2014/main" val="685669537"/>
                    </a:ext>
                  </a:extLst>
                </a:gridCol>
                <a:gridCol w="744855">
                  <a:extLst>
                    <a:ext uri="{9D8B030D-6E8A-4147-A177-3AD203B41FA5}">
                      <a16:colId xmlns:a16="http://schemas.microsoft.com/office/drawing/2014/main" val="1872833087"/>
                    </a:ext>
                  </a:extLst>
                </a:gridCol>
              </a:tblGrid>
              <a:tr h="182880">
                <a:tc grid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Masa por tamaños indicada (gr)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135891"/>
                  </a:ext>
                </a:extLst>
              </a:tr>
              <a:tr h="373380">
                <a:tc grid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Tamaño de las aberturas de tamiz (mm)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Gradación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5868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Pasante de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1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Retenido en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C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2557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37,50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1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25,00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1250 ± 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296310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25,00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1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19,00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1250 ± 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48738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1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12,50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1250 ± 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2500 ± 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57368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1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9,50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1250 ± 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2500 ± 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15506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9,50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1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6,30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2500 ± 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56661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1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4,75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2500 ± 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14120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4,75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1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2,36</a:t>
                      </a: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5000 ± 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4524814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Total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5000 ± 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5000 ± 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5000 ± 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5000 ± 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96763509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829BA8E-BF7A-42F8-A9CA-C62E25FB94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460034"/>
              </p:ext>
            </p:extLst>
          </p:nvPr>
        </p:nvGraphicFramePr>
        <p:xfrm>
          <a:off x="2139190" y="4884243"/>
          <a:ext cx="2362200" cy="108966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3337741058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67892415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976940033"/>
                    </a:ext>
                  </a:extLst>
                </a:gridCol>
              </a:tblGrid>
              <a:tr h="3733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Gradación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Número de esferas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Masa de la carga (gr)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61092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5000 ± 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30591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B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4584 ± 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555682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3330 ± 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8260558"/>
                  </a:ext>
                </a:extLst>
              </a:tr>
              <a:tr h="121277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2500 ± 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2501219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6EA83F12-75B3-4B75-B039-7631C5D5D4AC}"/>
              </a:ext>
            </a:extLst>
          </p:cNvPr>
          <p:cNvSpPr txBox="1"/>
          <p:nvPr/>
        </p:nvSpPr>
        <p:spPr>
          <a:xfrm>
            <a:off x="2139189" y="4562338"/>
            <a:ext cx="2362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Número de Esferas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1EDCDB8C-5780-4462-B0FD-D63C05AC763F}"/>
                  </a:ext>
                </a:extLst>
              </p:cNvPr>
              <p:cNvSpPr txBox="1"/>
              <p:nvPr/>
            </p:nvSpPr>
            <p:spPr>
              <a:xfrm>
                <a:off x="6391835" y="4419426"/>
                <a:ext cx="1671918" cy="495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∗100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1EDCDB8C-5780-4462-B0FD-D63C05AC76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835" y="4419426"/>
                <a:ext cx="1671918" cy="495649"/>
              </a:xfrm>
              <a:prstGeom prst="rect">
                <a:avLst/>
              </a:prstGeom>
              <a:blipFill>
                <a:blip r:embed="rId2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uadroTexto 21">
            <a:extLst>
              <a:ext uri="{FF2B5EF4-FFF2-40B4-BE49-F238E27FC236}">
                <a16:creationId xmlns:a16="http://schemas.microsoft.com/office/drawing/2014/main" id="{F54BD649-FE69-418B-BF8F-7CAECF4E7397}"/>
              </a:ext>
            </a:extLst>
          </p:cNvPr>
          <p:cNvSpPr txBox="1"/>
          <p:nvPr/>
        </p:nvSpPr>
        <p:spPr>
          <a:xfrm>
            <a:off x="5768788" y="5060284"/>
            <a:ext cx="29180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D: Valor de la degradación (%).</a:t>
            </a:r>
          </a:p>
          <a:p>
            <a:r>
              <a:rPr lang="es-EC" dirty="0"/>
              <a:t>B: Masa inicial de la muestra.</a:t>
            </a:r>
          </a:p>
          <a:p>
            <a:r>
              <a:rPr lang="es-EC" dirty="0"/>
              <a:t>C: Masa ret. en 1,7 mm (No. 12)</a:t>
            </a:r>
          </a:p>
        </p:txBody>
      </p:sp>
      <p:pic>
        <p:nvPicPr>
          <p:cNvPr id="23" name="Imagen 22" descr="Imagen que contiene interior, viejo, sucio, roto&#10;&#10;Descripción generada automáticamente">
            <a:extLst>
              <a:ext uri="{FF2B5EF4-FFF2-40B4-BE49-F238E27FC236}">
                <a16:creationId xmlns:a16="http://schemas.microsoft.com/office/drawing/2014/main" id="{16FA3921-B2C2-4584-B722-8DCAA9371A8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196" r="-6"/>
          <a:stretch/>
        </p:blipFill>
        <p:spPr bwMode="auto">
          <a:xfrm>
            <a:off x="6095440" y="1979721"/>
            <a:ext cx="1945902" cy="2118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3790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 animBg="1"/>
      <p:bldP spid="14" grpId="0"/>
      <p:bldP spid="17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1">
            <a:extLst>
              <a:ext uri="{FF2B5EF4-FFF2-40B4-BE49-F238E27FC236}">
                <a16:creationId xmlns:a16="http://schemas.microsoft.com/office/drawing/2014/main" id="{E50FBE5E-C227-4C30-950D-D7A53260D08F}"/>
              </a:ext>
            </a:extLst>
          </p:cNvPr>
          <p:cNvSpPr txBox="1">
            <a:spLocks/>
          </p:cNvSpPr>
          <p:nvPr/>
        </p:nvSpPr>
        <p:spPr>
          <a:xfrm>
            <a:off x="401429" y="57558"/>
            <a:ext cx="8429749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Gruesos – Abrasión y Desgaste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05C77EA7-11A6-4B84-A1BB-036275A27969}"/>
              </a:ext>
            </a:extLst>
          </p:cNvPr>
          <p:cNvSpPr/>
          <p:nvPr/>
        </p:nvSpPr>
        <p:spPr>
          <a:xfrm>
            <a:off x="683468" y="1488454"/>
            <a:ext cx="2458281" cy="1693756"/>
          </a:xfrm>
          <a:prstGeom prst="roundRect">
            <a:avLst/>
          </a:prstGeom>
          <a:blipFill rotWithShape="1">
            <a:blip r:embed="rId2"/>
            <a:srcRect/>
            <a:stretch>
              <a:fillRect l="-3647" r="3647" b="-2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EF3D472-010E-4570-BD81-7F150FC86F17}"/>
              </a:ext>
            </a:extLst>
          </p:cNvPr>
          <p:cNvSpPr/>
          <p:nvPr/>
        </p:nvSpPr>
        <p:spPr>
          <a:xfrm>
            <a:off x="3387681" y="1488454"/>
            <a:ext cx="2458281" cy="1693756"/>
          </a:xfrm>
          <a:prstGeom prst="roundRect">
            <a:avLst/>
          </a:prstGeom>
          <a:blipFill rotWithShape="1">
            <a:blip r:embed="rId3"/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F6DDC48-5A20-4817-A88B-D8762F41807B}"/>
              </a:ext>
            </a:extLst>
          </p:cNvPr>
          <p:cNvSpPr/>
          <p:nvPr/>
        </p:nvSpPr>
        <p:spPr>
          <a:xfrm>
            <a:off x="6091894" y="1488454"/>
            <a:ext cx="2458281" cy="1693756"/>
          </a:xfrm>
          <a:prstGeom prst="roundRect">
            <a:avLst/>
          </a:prstGeom>
          <a:blipFill rotWithShape="1">
            <a:blip r:embed="rId4"/>
            <a:srcRect/>
            <a:stretch>
              <a:fillRect t="-38518" b="-17482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EE1BA4C0-339B-42D3-95F6-A1A747EFB3D1}"/>
              </a:ext>
            </a:extLst>
          </p:cNvPr>
          <p:cNvSpPr/>
          <p:nvPr/>
        </p:nvSpPr>
        <p:spPr>
          <a:xfrm>
            <a:off x="2035573" y="3652772"/>
            <a:ext cx="2458281" cy="1693756"/>
          </a:xfrm>
          <a:prstGeom prst="roundRect">
            <a:avLst/>
          </a:prstGeom>
          <a:blipFill rotWithShape="1">
            <a:blip r:embed="rId5"/>
            <a:srcRect/>
            <a:stretch>
              <a:fillRect t="-7000" b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E2230F46-45E1-4DDE-B99D-2FF31B44C443}"/>
              </a:ext>
            </a:extLst>
          </p:cNvPr>
          <p:cNvSpPr/>
          <p:nvPr/>
        </p:nvSpPr>
        <p:spPr>
          <a:xfrm>
            <a:off x="4862753" y="3638221"/>
            <a:ext cx="2458281" cy="1693756"/>
          </a:xfrm>
          <a:prstGeom prst="roundRect">
            <a:avLst/>
          </a:prstGeom>
          <a:blipFill rotWithShape="1">
            <a:blip r:embed="rId6"/>
            <a:srcRect/>
            <a:stretch>
              <a:fillRect t="-7141" b="-8859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88518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49346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TOMA DE MUESTRAS Y CLASIFICACIÓN 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1F64A23-6CFF-4D9B-B0F6-52C77F5152D0}"/>
              </a:ext>
            </a:extLst>
          </p:cNvPr>
          <p:cNvSpPr txBox="1">
            <a:spLocks/>
          </p:cNvSpPr>
          <p:nvPr/>
        </p:nvSpPr>
        <p:spPr>
          <a:xfrm>
            <a:off x="457200" y="671091"/>
            <a:ext cx="84582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Gruesos – Abrasión y Desgaste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7F6A2FA-8AF9-493B-BB19-7BCED9D6A042}"/>
              </a:ext>
            </a:extLst>
          </p:cNvPr>
          <p:cNvSpPr txBox="1"/>
          <p:nvPr/>
        </p:nvSpPr>
        <p:spPr>
          <a:xfrm>
            <a:off x="699247" y="1238075"/>
            <a:ext cx="7987553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NTE INEN 860. Áridos. Determinación del valor de la degradación del árido grueso de partículas menores a 37.5 mm mediante el uso de la máquina de los ángeles.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Tabla 35">
            <a:extLst>
              <a:ext uri="{FF2B5EF4-FFF2-40B4-BE49-F238E27FC236}">
                <a16:creationId xmlns:a16="http://schemas.microsoft.com/office/drawing/2014/main" id="{514FB346-D920-4F84-BE6A-2C40E12515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94704"/>
              </p:ext>
            </p:extLst>
          </p:nvPr>
        </p:nvGraphicFramePr>
        <p:xfrm>
          <a:off x="1636058" y="2667000"/>
          <a:ext cx="5871884" cy="1524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67971">
                  <a:extLst>
                    <a:ext uri="{9D8B030D-6E8A-4147-A177-3AD203B41FA5}">
                      <a16:colId xmlns:a16="http://schemas.microsoft.com/office/drawing/2014/main" val="4001609807"/>
                    </a:ext>
                  </a:extLst>
                </a:gridCol>
                <a:gridCol w="1467971">
                  <a:extLst>
                    <a:ext uri="{9D8B030D-6E8A-4147-A177-3AD203B41FA5}">
                      <a16:colId xmlns:a16="http://schemas.microsoft.com/office/drawing/2014/main" val="341838663"/>
                    </a:ext>
                  </a:extLst>
                </a:gridCol>
                <a:gridCol w="1467971">
                  <a:extLst>
                    <a:ext uri="{9D8B030D-6E8A-4147-A177-3AD203B41FA5}">
                      <a16:colId xmlns:a16="http://schemas.microsoft.com/office/drawing/2014/main" val="2749858059"/>
                    </a:ext>
                  </a:extLst>
                </a:gridCol>
                <a:gridCol w="1467971">
                  <a:extLst>
                    <a:ext uri="{9D8B030D-6E8A-4147-A177-3AD203B41FA5}">
                      <a16:colId xmlns:a16="http://schemas.microsoft.com/office/drawing/2014/main" val="1993039257"/>
                    </a:ext>
                  </a:extLst>
                </a:gridCol>
              </a:tblGrid>
              <a:tr h="278287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Cantera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M. Inicial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M. Retenida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Desgaste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0004296"/>
                  </a:ext>
                </a:extLst>
              </a:tr>
              <a:tr h="278287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EC" dirty="0"/>
                        <a:t>Holcim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5008,90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4026,40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19,62 %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971455"/>
                  </a:ext>
                </a:extLst>
              </a:tr>
              <a:tr h="2782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Pintag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5007,60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3813,20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23,85 %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5598384"/>
                  </a:ext>
                </a:extLst>
              </a:tr>
              <a:tr h="2840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Cymca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5007,79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4024,90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19,63 %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9289603"/>
                  </a:ext>
                </a:extLst>
              </a:tr>
              <a:tr h="2840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Sevilla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5009,66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2579,90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48,50 %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0710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0708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49346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TOMA DE MUESTRAS Y CLASIFICACIÓN 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1F64A23-6CFF-4D9B-B0F6-52C77F5152D0}"/>
              </a:ext>
            </a:extLst>
          </p:cNvPr>
          <p:cNvSpPr txBox="1">
            <a:spLocks/>
          </p:cNvSpPr>
          <p:nvPr/>
        </p:nvSpPr>
        <p:spPr>
          <a:xfrm>
            <a:off x="457200" y="671091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Finos - Humedad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1661C38-9D88-493C-9BC1-9CB5016C4F7E}"/>
              </a:ext>
            </a:extLst>
          </p:cNvPr>
          <p:cNvSpPr txBox="1"/>
          <p:nvPr/>
        </p:nvSpPr>
        <p:spPr>
          <a:xfrm>
            <a:off x="1684307" y="1714692"/>
            <a:ext cx="2702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Tamaño de muestra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7F6A2FA-8AF9-493B-BB19-7BCED9D6A042}"/>
              </a:ext>
            </a:extLst>
          </p:cNvPr>
          <p:cNvSpPr txBox="1"/>
          <p:nvPr/>
        </p:nvSpPr>
        <p:spPr>
          <a:xfrm>
            <a:off x="2286000" y="1238075"/>
            <a:ext cx="4572000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s-PE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NTE INEN 862. Determinación del contenido de humedad.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024BA11C-11C8-4BB4-BF9F-A227131F0C8E}"/>
              </a:ext>
            </a:extLst>
          </p:cNvPr>
          <p:cNvGrpSpPr/>
          <p:nvPr/>
        </p:nvGrpSpPr>
        <p:grpSpPr>
          <a:xfrm>
            <a:off x="5652952" y="2235915"/>
            <a:ext cx="2814144" cy="1193085"/>
            <a:chOff x="5397527" y="1756768"/>
            <a:chExt cx="2814144" cy="1193085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8CF0BEC7-21AC-4E31-B6F9-6111126D6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572" t="6347" r="62062" b="14122"/>
            <a:stretch/>
          </p:blipFill>
          <p:spPr>
            <a:xfrm>
              <a:off x="5852840" y="1756768"/>
              <a:ext cx="1560541" cy="454421"/>
            </a:xfrm>
            <a:prstGeom prst="rect">
              <a:avLst/>
            </a:prstGeom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250D2C82-D756-4893-9539-4FD89A55A4BA}"/>
                </a:ext>
              </a:extLst>
            </p:cNvPr>
            <p:cNvSpPr txBox="1"/>
            <p:nvPr/>
          </p:nvSpPr>
          <p:spPr>
            <a:xfrm>
              <a:off x="5397527" y="2211189"/>
              <a:ext cx="28141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>
                  <a:latin typeface="Calibri" panose="020F0502020204030204" pitchFamily="34" charset="0"/>
                  <a:cs typeface="Calibri" panose="020F0502020204030204" pitchFamily="34" charset="0"/>
                </a:rPr>
                <a:t>H:  Peso del agua evaporada [g].</a:t>
              </a:r>
            </a:p>
            <a:p>
              <a:r>
                <a:rPr lang="es-EC" dirty="0">
                  <a:latin typeface="Calibri" panose="020F0502020204030204" pitchFamily="34" charset="0"/>
                  <a:cs typeface="Calibri" panose="020F0502020204030204" pitchFamily="34" charset="0"/>
                </a:rPr>
                <a:t>MS: Peso de la muestra seca [g].</a:t>
              </a:r>
            </a:p>
            <a:p>
              <a:r>
                <a:rPr lang="es-EC" dirty="0">
                  <a:latin typeface="Calibri" panose="020F0502020204030204" pitchFamily="34" charset="0"/>
                  <a:cs typeface="Calibri" panose="020F0502020204030204" pitchFamily="34" charset="0"/>
                </a:rPr>
                <a:t>W: Porcentaje de humedad [%].</a:t>
              </a:r>
            </a:p>
          </p:txBody>
        </p:sp>
      </p:grpSp>
      <p:graphicFrame>
        <p:nvGraphicFramePr>
          <p:cNvPr id="35" name="Tabla 35">
            <a:extLst>
              <a:ext uri="{FF2B5EF4-FFF2-40B4-BE49-F238E27FC236}">
                <a16:creationId xmlns:a16="http://schemas.microsoft.com/office/drawing/2014/main" id="{2736069F-FB9E-4B11-B7D7-DA2AAA807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793628"/>
              </p:ext>
            </p:extLst>
          </p:nvPr>
        </p:nvGraphicFramePr>
        <p:xfrm>
          <a:off x="5360371" y="3805814"/>
          <a:ext cx="3056328" cy="1524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28164">
                  <a:extLst>
                    <a:ext uri="{9D8B030D-6E8A-4147-A177-3AD203B41FA5}">
                      <a16:colId xmlns:a16="http://schemas.microsoft.com/office/drawing/2014/main" val="4001609807"/>
                    </a:ext>
                  </a:extLst>
                </a:gridCol>
                <a:gridCol w="1528164">
                  <a:extLst>
                    <a:ext uri="{9D8B030D-6E8A-4147-A177-3AD203B41FA5}">
                      <a16:colId xmlns:a16="http://schemas.microsoft.com/office/drawing/2014/main" val="341838663"/>
                    </a:ext>
                  </a:extLst>
                </a:gridCol>
              </a:tblGrid>
              <a:tr h="278287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Cantera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Humedad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0004296"/>
                  </a:ext>
                </a:extLst>
              </a:tr>
              <a:tr h="278287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EC" dirty="0"/>
                        <a:t>Holcim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3,74 %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971455"/>
                  </a:ext>
                </a:extLst>
              </a:tr>
              <a:tr h="2782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Pintag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1,20 %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5598384"/>
                  </a:ext>
                </a:extLst>
              </a:tr>
              <a:tr h="2840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Cymca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6,97 %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9289603"/>
                  </a:ext>
                </a:extLst>
              </a:tr>
              <a:tr h="2840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Sevilla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5,61 %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0710535"/>
                  </a:ext>
                </a:extLst>
              </a:tr>
            </a:tbl>
          </a:graphicData>
        </a:graphic>
      </p:graphicFrame>
      <p:graphicFrame>
        <p:nvGraphicFramePr>
          <p:cNvPr id="37" name="Tabla 36">
            <a:extLst>
              <a:ext uri="{FF2B5EF4-FFF2-40B4-BE49-F238E27FC236}">
                <a16:creationId xmlns:a16="http://schemas.microsoft.com/office/drawing/2014/main" id="{4C2A2F7B-0D01-4332-AC50-9935EF5710EC}"/>
              </a:ext>
            </a:extLst>
          </p:cNvPr>
          <p:cNvGraphicFramePr>
            <a:graphicFrameLocks noGrp="1"/>
          </p:cNvGraphicFramePr>
          <p:nvPr/>
        </p:nvGraphicFramePr>
        <p:xfrm>
          <a:off x="1684307" y="2022469"/>
          <a:ext cx="2702858" cy="4095384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1327162">
                  <a:extLst>
                    <a:ext uri="{9D8B030D-6E8A-4147-A177-3AD203B41FA5}">
                      <a16:colId xmlns:a16="http://schemas.microsoft.com/office/drawing/2014/main" val="1457386037"/>
                    </a:ext>
                  </a:extLst>
                </a:gridCol>
                <a:gridCol w="1375696">
                  <a:extLst>
                    <a:ext uri="{9D8B030D-6E8A-4147-A177-3AD203B41FA5}">
                      <a16:colId xmlns:a16="http://schemas.microsoft.com/office/drawing/2014/main" val="2330184195"/>
                    </a:ext>
                  </a:extLst>
                </a:gridCol>
              </a:tblGrid>
              <a:tr h="33186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1" dirty="0">
                          <a:effectLst/>
                        </a:rPr>
                        <a:t>TMN (mm)</a:t>
                      </a:r>
                      <a:endParaRPr lang="es-EC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1" dirty="0">
                          <a:effectLst/>
                        </a:rPr>
                        <a:t>M. MUESTRA (kg)</a:t>
                      </a:r>
                      <a:endParaRPr lang="es-EC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9382465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4,75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0,5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72383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9,5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1,5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4368362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12,5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3383367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19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3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15477755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25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4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6235511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37,5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6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7071321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50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8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7475640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63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10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9961337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75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13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6428608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90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16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9907890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100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25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5882850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150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50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6076295"/>
                  </a:ext>
                </a:extLst>
              </a:tr>
            </a:tbl>
          </a:graphicData>
        </a:graphic>
      </p:graphicFrame>
      <p:sp>
        <p:nvSpPr>
          <p:cNvPr id="38" name="Rectángulo 37">
            <a:extLst>
              <a:ext uri="{FF2B5EF4-FFF2-40B4-BE49-F238E27FC236}">
                <a16:creationId xmlns:a16="http://schemas.microsoft.com/office/drawing/2014/main" id="{B75A3B6A-3102-401D-90C7-955AD87E2078}"/>
              </a:ext>
            </a:extLst>
          </p:cNvPr>
          <p:cNvSpPr/>
          <p:nvPr/>
        </p:nvSpPr>
        <p:spPr>
          <a:xfrm>
            <a:off x="2044548" y="2463125"/>
            <a:ext cx="1943310" cy="2582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31446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49346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TOMA DE MUESTRAS Y CLASIFICACIÓN 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1F64A23-6CFF-4D9B-B0F6-52C77F5152D0}"/>
              </a:ext>
            </a:extLst>
          </p:cNvPr>
          <p:cNvSpPr txBox="1">
            <a:spLocks/>
          </p:cNvSpPr>
          <p:nvPr/>
        </p:nvSpPr>
        <p:spPr>
          <a:xfrm>
            <a:off x="457200" y="671091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Finos – Absorción y Densidad Aparente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7F6A2FA-8AF9-493B-BB19-7BCED9D6A042}"/>
              </a:ext>
            </a:extLst>
          </p:cNvPr>
          <p:cNvSpPr txBox="1"/>
          <p:nvPr/>
        </p:nvSpPr>
        <p:spPr>
          <a:xfrm>
            <a:off x="699247" y="1238075"/>
            <a:ext cx="7987553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NTE INEN 856. Áridos. Determinación de la densidad, densidad relativa (Gravedad específica) y absorción del árido fino.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DBCFCD5-2FA6-4B58-91B7-36BA4718B1A5}"/>
              </a:ext>
            </a:extLst>
          </p:cNvPr>
          <p:cNvSpPr txBox="1"/>
          <p:nvPr/>
        </p:nvSpPr>
        <p:spPr>
          <a:xfrm>
            <a:off x="3263717" y="2152314"/>
            <a:ext cx="2949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Tamaño de muestra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596E2BB-9CE0-4996-90AB-CFD0E8469F08}"/>
              </a:ext>
            </a:extLst>
          </p:cNvPr>
          <p:cNvSpPr txBox="1"/>
          <p:nvPr/>
        </p:nvSpPr>
        <p:spPr>
          <a:xfrm>
            <a:off x="3263717" y="2491983"/>
            <a:ext cx="2949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500 gr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A27812EE-35C0-464C-AF5B-E3FE05A1D529}"/>
              </a:ext>
            </a:extLst>
          </p:cNvPr>
          <p:cNvGrpSpPr/>
          <p:nvPr/>
        </p:nvGrpSpPr>
        <p:grpSpPr>
          <a:xfrm>
            <a:off x="4685433" y="3403728"/>
            <a:ext cx="3791272" cy="1692978"/>
            <a:chOff x="4895527" y="3429000"/>
            <a:chExt cx="3791272" cy="1692978"/>
          </a:xfrm>
        </p:grpSpPr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1827924-172F-4BA3-AE55-EC36B6F2D77D}"/>
                </a:ext>
              </a:extLst>
            </p:cNvPr>
            <p:cNvSpPr txBox="1"/>
            <p:nvPr/>
          </p:nvSpPr>
          <p:spPr>
            <a:xfrm>
              <a:off x="4895527" y="3429000"/>
              <a:ext cx="37912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>
                  <a:latin typeface="Calibri" panose="020F0502020204030204" pitchFamily="34" charset="0"/>
                  <a:cs typeface="Calibri" panose="020F0502020204030204" pitchFamily="34" charset="0"/>
                </a:rPr>
                <a:t>ABSORCIÓN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CuadroTexto 30">
                  <a:extLst>
                    <a:ext uri="{FF2B5EF4-FFF2-40B4-BE49-F238E27FC236}">
                      <a16:creationId xmlns:a16="http://schemas.microsoft.com/office/drawing/2014/main" id="{662E0904-CE80-4DB6-8224-855BF1F24296}"/>
                    </a:ext>
                  </a:extLst>
                </p:cNvPr>
                <p:cNvSpPr txBox="1"/>
                <p:nvPr/>
              </p:nvSpPr>
              <p:spPr>
                <a:xfrm>
                  <a:off x="4895528" y="3837877"/>
                  <a:ext cx="3791271" cy="5090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i="1" smtClean="0">
                            <a:latin typeface="Cambria Math" panose="02040503050406030204" pitchFamily="18" charset="0"/>
                          </a:rPr>
                          <m:t>𝐴𝑏</m:t>
                        </m:r>
                        <m:r>
                          <a:rPr lang="es-EC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s-EC" i="0">
                            <a:latin typeface="Cambria Math" panose="02040503050406030204" pitchFamily="18" charset="0"/>
                          </a:rPr>
                          <m:t> %=</m:t>
                        </m:r>
                        <m:f>
                          <m:fPr>
                            <m:ctrlPr>
                              <a:rPr lang="es-EC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s-EC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s-EC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num>
                          <m:den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den>
                        </m:f>
                        <m:r>
                          <a:rPr lang="es-EC" i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s-EC" dirty="0"/>
                </a:p>
              </p:txBody>
            </p:sp>
          </mc:Choice>
          <mc:Fallback xmlns="">
            <p:sp>
              <p:nvSpPr>
                <p:cNvPr id="31" name="CuadroTexto 30">
                  <a:extLst>
                    <a:ext uri="{FF2B5EF4-FFF2-40B4-BE49-F238E27FC236}">
                      <a16:creationId xmlns:a16="http://schemas.microsoft.com/office/drawing/2014/main" id="{662E0904-CE80-4DB6-8224-855BF1F242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5528" y="3837877"/>
                  <a:ext cx="3791271" cy="509050"/>
                </a:xfrm>
                <a:prstGeom prst="rect">
                  <a:avLst/>
                </a:prstGeom>
                <a:blipFill>
                  <a:blip r:embed="rId2"/>
                  <a:stretch>
                    <a:fillRect b="-1190"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FB74B33E-899E-422B-9CDA-C0B306E5815F}"/>
                </a:ext>
              </a:extLst>
            </p:cNvPr>
            <p:cNvSpPr txBox="1"/>
            <p:nvPr/>
          </p:nvSpPr>
          <p:spPr>
            <a:xfrm>
              <a:off x="4895529" y="4598758"/>
              <a:ext cx="37912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A: Masa muestra seca al horno [g].</a:t>
              </a:r>
            </a:p>
            <a:p>
              <a:r>
                <a:rPr lang="es-EC" dirty="0"/>
                <a:t>S: Masa de muestra SSS [g].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7DE267ED-5402-4954-BD54-36F79CEC74FC}"/>
              </a:ext>
            </a:extLst>
          </p:cNvPr>
          <p:cNvGrpSpPr/>
          <p:nvPr/>
        </p:nvGrpSpPr>
        <p:grpSpPr>
          <a:xfrm>
            <a:off x="592366" y="3429000"/>
            <a:ext cx="3866199" cy="1978291"/>
            <a:chOff x="705801" y="3466853"/>
            <a:chExt cx="3866199" cy="19782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uadroTexto 18">
                  <a:extLst>
                    <a:ext uri="{FF2B5EF4-FFF2-40B4-BE49-F238E27FC236}">
                      <a16:creationId xmlns:a16="http://schemas.microsoft.com/office/drawing/2014/main" id="{FD92AF4E-88F4-4840-A4FD-88CCFADBADF7}"/>
                    </a:ext>
                  </a:extLst>
                </p:cNvPr>
                <p:cNvSpPr txBox="1"/>
                <p:nvPr/>
              </p:nvSpPr>
              <p:spPr>
                <a:xfrm>
                  <a:off x="780730" y="3806522"/>
                  <a:ext cx="3716342" cy="5717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i="1" smtClean="0">
                            <a:latin typeface="Cambria Math" panose="02040503050406030204" pitchFamily="18" charset="0"/>
                          </a:rPr>
                          <m:t>𝐺𝑓</m:t>
                        </m:r>
                        <m:r>
                          <a:rPr lang="es-EC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C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s-EC" i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num>
                          <m:den>
                            <m:d>
                              <m:dPr>
                                <m:ctrlPr>
                                  <a:rPr lang="es-EC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s-EC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s-EC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den>
                        </m:f>
                        <m:r>
                          <a:rPr lang="es-EC" i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s-EC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s-EC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𝑘𝑔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s-EC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EC" i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es-EC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r>
                          <a:rPr lang="es-EC" i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s-EC" dirty="0"/>
                </a:p>
              </p:txBody>
            </p:sp>
          </mc:Choice>
          <mc:Fallback xmlns="">
            <p:sp>
              <p:nvSpPr>
                <p:cNvPr id="19" name="CuadroTexto 18">
                  <a:extLst>
                    <a:ext uri="{FF2B5EF4-FFF2-40B4-BE49-F238E27FC236}">
                      <a16:creationId xmlns:a16="http://schemas.microsoft.com/office/drawing/2014/main" id="{FD92AF4E-88F4-4840-A4FD-88CCFADBAD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730" y="3806522"/>
                  <a:ext cx="3716342" cy="57176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F3B1B8C-05E2-43C9-AAC3-CE26FEE5DDF4}"/>
                </a:ext>
              </a:extLst>
            </p:cNvPr>
            <p:cNvSpPr txBox="1"/>
            <p:nvPr/>
          </p:nvSpPr>
          <p:spPr>
            <a:xfrm>
              <a:off x="705801" y="4491037"/>
              <a:ext cx="379127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A: Masa de muestra seca al horno [g].</a:t>
              </a:r>
            </a:p>
            <a:p>
              <a:r>
                <a:rPr lang="es-EC" dirty="0"/>
                <a:t>B: Masa picnómetro con agua [g].</a:t>
              </a:r>
            </a:p>
            <a:p>
              <a:r>
                <a:rPr lang="es-EC" dirty="0"/>
                <a:t>C: Masa picnómetro con muestra y agua [g].</a:t>
              </a:r>
            </a:p>
            <a:p>
              <a:r>
                <a:rPr lang="es-EC" dirty="0"/>
                <a:t>γ: Peso específico del agua [g/cm</a:t>
              </a:r>
              <a:r>
                <a:rPr lang="es-EC" baseline="30000" dirty="0"/>
                <a:t>3</a:t>
              </a:r>
              <a:r>
                <a:rPr lang="es-EC" dirty="0"/>
                <a:t>].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0F82409C-CF6D-4913-86F0-4DDBED3E1855}"/>
                </a:ext>
              </a:extLst>
            </p:cNvPr>
            <p:cNvSpPr txBox="1"/>
            <p:nvPr/>
          </p:nvSpPr>
          <p:spPr>
            <a:xfrm>
              <a:off x="780730" y="3466853"/>
              <a:ext cx="37912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>
                  <a:latin typeface="Calibri" panose="020F0502020204030204" pitchFamily="34" charset="0"/>
                  <a:cs typeface="Calibri" panose="020F0502020204030204" pitchFamily="34" charset="0"/>
                </a:rPr>
                <a:t>DENSIDAD APARENTE</a:t>
              </a:r>
            </a:p>
          </p:txBody>
        </p:sp>
      </p:grpSp>
      <p:sp>
        <p:nvSpPr>
          <p:cNvPr id="35" name="Rectángulo 34">
            <a:extLst>
              <a:ext uri="{FF2B5EF4-FFF2-40B4-BE49-F238E27FC236}">
                <a16:creationId xmlns:a16="http://schemas.microsoft.com/office/drawing/2014/main" id="{351F83A2-C043-44C2-90B0-49E5163E51DB}"/>
              </a:ext>
            </a:extLst>
          </p:cNvPr>
          <p:cNvSpPr/>
          <p:nvPr/>
        </p:nvSpPr>
        <p:spPr>
          <a:xfrm>
            <a:off x="3303381" y="2039758"/>
            <a:ext cx="2764104" cy="87466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37" name="Conector: angular 36">
            <a:extLst>
              <a:ext uri="{FF2B5EF4-FFF2-40B4-BE49-F238E27FC236}">
                <a16:creationId xmlns:a16="http://schemas.microsoft.com/office/drawing/2014/main" id="{563FB100-CE3B-464F-AE47-E9A353A426A0}"/>
              </a:ext>
            </a:extLst>
          </p:cNvPr>
          <p:cNvCxnSpPr>
            <a:cxnSpLocks/>
          </p:cNvCxnSpPr>
          <p:nvPr/>
        </p:nvCxnSpPr>
        <p:spPr>
          <a:xfrm>
            <a:off x="6103579" y="2476592"/>
            <a:ext cx="464421" cy="59062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Conector: angular 38">
            <a:extLst>
              <a:ext uri="{FF2B5EF4-FFF2-40B4-BE49-F238E27FC236}">
                <a16:creationId xmlns:a16="http://schemas.microsoft.com/office/drawing/2014/main" id="{9A17E28F-F103-4FB3-AD12-21C87A7310DF}"/>
              </a:ext>
            </a:extLst>
          </p:cNvPr>
          <p:cNvCxnSpPr/>
          <p:nvPr/>
        </p:nvCxnSpPr>
        <p:spPr>
          <a:xfrm rot="10800000" flipV="1">
            <a:off x="2249905" y="2491983"/>
            <a:ext cx="1013812" cy="422438"/>
          </a:xfrm>
          <a:prstGeom prst="bentConnector3">
            <a:avLst>
              <a:gd name="adj1" fmla="val 99844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687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/>
      <p:bldP spid="29" grpId="0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1">
            <a:extLst>
              <a:ext uri="{FF2B5EF4-FFF2-40B4-BE49-F238E27FC236}">
                <a16:creationId xmlns:a16="http://schemas.microsoft.com/office/drawing/2014/main" id="{E50FBE5E-C227-4C30-950D-D7A53260D08F}"/>
              </a:ext>
            </a:extLst>
          </p:cNvPr>
          <p:cNvSpPr txBox="1">
            <a:spLocks/>
          </p:cNvSpPr>
          <p:nvPr/>
        </p:nvSpPr>
        <p:spPr>
          <a:xfrm>
            <a:off x="401430" y="57558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Finos - Absorción y Densidad Aparente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71E5E585-64CA-4A0C-B152-A7F2541980A6}"/>
              </a:ext>
            </a:extLst>
          </p:cNvPr>
          <p:cNvSpPr/>
          <p:nvPr/>
        </p:nvSpPr>
        <p:spPr>
          <a:xfrm>
            <a:off x="299154" y="885238"/>
            <a:ext cx="2509063" cy="1728744"/>
          </a:xfrm>
          <a:prstGeom prst="roundRect">
            <a:avLst/>
          </a:prstGeom>
          <a:blipFill rotWithShape="1">
            <a:blip r:embed="rId2"/>
            <a:srcRect/>
            <a:stretch>
              <a:fillRect t="-6000" b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59A9EB3-B800-466A-9EDC-B9678B1EA5F1}"/>
              </a:ext>
            </a:extLst>
          </p:cNvPr>
          <p:cNvSpPr/>
          <p:nvPr/>
        </p:nvSpPr>
        <p:spPr>
          <a:xfrm>
            <a:off x="2944921" y="885238"/>
            <a:ext cx="3340272" cy="1728744"/>
          </a:xfrm>
          <a:prstGeom prst="roundRect">
            <a:avLst/>
          </a:prstGeom>
          <a:blipFill rotWithShape="1">
            <a:blip r:embed="rId3"/>
            <a:srcRect/>
            <a:stretch>
              <a:fillRect l="741" r="-85525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46EE86E-4EF5-4F0B-9828-65527675083C}"/>
              </a:ext>
            </a:extLst>
          </p:cNvPr>
          <p:cNvSpPr/>
          <p:nvPr/>
        </p:nvSpPr>
        <p:spPr>
          <a:xfrm>
            <a:off x="299154" y="2692396"/>
            <a:ext cx="2509063" cy="2774226"/>
          </a:xfrm>
          <a:prstGeom prst="roundRect">
            <a:avLst/>
          </a:prstGeom>
          <a:blipFill rotWithShape="1">
            <a:blip r:embed="rId4"/>
            <a:srcRect/>
            <a:stretch>
              <a:fillRect t="-646" b="-517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E1445F19-0C1E-414E-995D-60D34C18103E}"/>
              </a:ext>
            </a:extLst>
          </p:cNvPr>
          <p:cNvSpPr/>
          <p:nvPr/>
        </p:nvSpPr>
        <p:spPr>
          <a:xfrm>
            <a:off x="3360525" y="2842356"/>
            <a:ext cx="2509063" cy="2474306"/>
          </a:xfrm>
          <a:prstGeom prst="roundRect">
            <a:avLst/>
          </a:prstGeom>
          <a:blipFill rotWithShape="1">
            <a:blip r:embed="rId5"/>
            <a:srcRect/>
            <a:stretch>
              <a:fillRect l="-2272" t="1398" r="2272" b="-4802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553F1BF2-0B57-4F51-8FA7-07B1087596D6}"/>
              </a:ext>
            </a:extLst>
          </p:cNvPr>
          <p:cNvSpPr/>
          <p:nvPr/>
        </p:nvSpPr>
        <p:spPr>
          <a:xfrm>
            <a:off x="6421897" y="1409727"/>
            <a:ext cx="2509063" cy="3944471"/>
          </a:xfrm>
          <a:prstGeom prst="roundRect">
            <a:avLst/>
          </a:prstGeom>
          <a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152" b="-14226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48920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1">
            <a:extLst>
              <a:ext uri="{FF2B5EF4-FFF2-40B4-BE49-F238E27FC236}">
                <a16:creationId xmlns:a16="http://schemas.microsoft.com/office/drawing/2014/main" id="{E50FBE5E-C227-4C30-950D-D7A53260D08F}"/>
              </a:ext>
            </a:extLst>
          </p:cNvPr>
          <p:cNvSpPr txBox="1">
            <a:spLocks/>
          </p:cNvSpPr>
          <p:nvPr/>
        </p:nvSpPr>
        <p:spPr>
          <a:xfrm>
            <a:off x="401430" y="57558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Finos - Absorción y Densidad Aparente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5BF7EC4F-F500-41D1-9B99-98CB3EE30C7F}"/>
              </a:ext>
            </a:extLst>
          </p:cNvPr>
          <p:cNvSpPr/>
          <p:nvPr/>
        </p:nvSpPr>
        <p:spPr>
          <a:xfrm>
            <a:off x="631056" y="2106705"/>
            <a:ext cx="2446837" cy="2049957"/>
          </a:xfrm>
          <a:prstGeom prst="roundRect">
            <a:avLst/>
          </a:prstGeom>
          <a:blipFill rotWithShape="1">
            <a:blip r:embed="rId2"/>
            <a:srcRect/>
            <a:stretch>
              <a:fillRect t="1114" b="-4736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09E139CD-8211-4EE6-B9FF-6B5143433CC6}"/>
              </a:ext>
            </a:extLst>
          </p:cNvPr>
          <p:cNvSpPr/>
          <p:nvPr/>
        </p:nvSpPr>
        <p:spPr>
          <a:xfrm>
            <a:off x="3348581" y="1048871"/>
            <a:ext cx="2446837" cy="4356846"/>
          </a:xfrm>
          <a:prstGeom prst="roundRect">
            <a:avLst/>
          </a:prstGeom>
          <a:blipFill rotWithShape="1">
            <a:blip r:embed="rId3"/>
            <a:srcRect/>
            <a:stretch>
              <a:fillRect t="834" b="-666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92DB757-25DE-4F83-B458-D8056B60A20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5" r="3747" b="1891"/>
          <a:stretch/>
        </p:blipFill>
        <p:spPr bwMode="auto">
          <a:xfrm>
            <a:off x="6184193" y="1937577"/>
            <a:ext cx="2446837" cy="2982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8220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49346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TOMA DE MUESTRAS Y CLASIFICACIÓN 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1F64A23-6CFF-4D9B-B0F6-52C77F5152D0}"/>
              </a:ext>
            </a:extLst>
          </p:cNvPr>
          <p:cNvSpPr txBox="1">
            <a:spLocks/>
          </p:cNvSpPr>
          <p:nvPr/>
        </p:nvSpPr>
        <p:spPr>
          <a:xfrm>
            <a:off x="457200" y="671091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Finos – Absorción y Densidad Aparente</a:t>
            </a:r>
          </a:p>
        </p:txBody>
      </p:sp>
      <p:graphicFrame>
        <p:nvGraphicFramePr>
          <p:cNvPr id="10" name="Tabla 35">
            <a:extLst>
              <a:ext uri="{FF2B5EF4-FFF2-40B4-BE49-F238E27FC236}">
                <a16:creationId xmlns:a16="http://schemas.microsoft.com/office/drawing/2014/main" id="{CE7D1DAB-1C67-4B5D-93C0-10612E674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584415"/>
              </p:ext>
            </p:extLst>
          </p:nvPr>
        </p:nvGraphicFramePr>
        <p:xfrm>
          <a:off x="2647402" y="2667000"/>
          <a:ext cx="4091241" cy="1737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63747">
                  <a:extLst>
                    <a:ext uri="{9D8B030D-6E8A-4147-A177-3AD203B41FA5}">
                      <a16:colId xmlns:a16="http://schemas.microsoft.com/office/drawing/2014/main" val="4001609807"/>
                    </a:ext>
                  </a:extLst>
                </a:gridCol>
                <a:gridCol w="1363747">
                  <a:extLst>
                    <a:ext uri="{9D8B030D-6E8A-4147-A177-3AD203B41FA5}">
                      <a16:colId xmlns:a16="http://schemas.microsoft.com/office/drawing/2014/main" val="341838663"/>
                    </a:ext>
                  </a:extLst>
                </a:gridCol>
                <a:gridCol w="1363747">
                  <a:extLst>
                    <a:ext uri="{9D8B030D-6E8A-4147-A177-3AD203B41FA5}">
                      <a16:colId xmlns:a16="http://schemas.microsoft.com/office/drawing/2014/main" val="3742791361"/>
                    </a:ext>
                  </a:extLst>
                </a:gridCol>
              </a:tblGrid>
              <a:tr h="278287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Cantera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Absorción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Densidad Aparente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0004296"/>
                  </a:ext>
                </a:extLst>
              </a:tr>
              <a:tr h="278287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EC" dirty="0"/>
                        <a:t>Holcim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4,63 %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2,80 kg/dm</a:t>
                      </a:r>
                      <a:r>
                        <a:rPr lang="es-EC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971455"/>
                  </a:ext>
                </a:extLst>
              </a:tr>
              <a:tr h="2782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Pintag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5,33 %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2,63 kg/dm</a:t>
                      </a:r>
                      <a:r>
                        <a:rPr lang="es-EC" baseline="30000" dirty="0"/>
                        <a:t>3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5598384"/>
                  </a:ext>
                </a:extLst>
              </a:tr>
              <a:tr h="2840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Cymca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5,33 %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2,64 kg/dm</a:t>
                      </a:r>
                      <a:r>
                        <a:rPr lang="es-EC" baseline="30000" dirty="0"/>
                        <a:t>3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9289603"/>
                  </a:ext>
                </a:extLst>
              </a:tr>
              <a:tr h="2840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Sevilla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6,97 %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2,64 kg/dm</a:t>
                      </a:r>
                      <a:r>
                        <a:rPr lang="es-EC" baseline="30000" dirty="0"/>
                        <a:t>3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0710535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19DA8566-10C2-455E-8688-69D178D332F8}"/>
              </a:ext>
            </a:extLst>
          </p:cNvPr>
          <p:cNvSpPr txBox="1"/>
          <p:nvPr/>
        </p:nvSpPr>
        <p:spPr>
          <a:xfrm>
            <a:off x="699247" y="1238075"/>
            <a:ext cx="7987553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NTE INEN 856. Áridos. Determinación de la densidad, densidad relativa (Gravedad específica) y absorción del árido fino.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100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49346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TOMA DE MUESTRAS Y CLASIFICACIÓN 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1F64A23-6CFF-4D9B-B0F6-52C77F5152D0}"/>
              </a:ext>
            </a:extLst>
          </p:cNvPr>
          <p:cNvSpPr txBox="1">
            <a:spLocks/>
          </p:cNvSpPr>
          <p:nvPr/>
        </p:nvSpPr>
        <p:spPr>
          <a:xfrm>
            <a:off x="457200" y="671091"/>
            <a:ext cx="84582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Finos – Masa Unitaria Seca y Compactada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1661C38-9D88-493C-9BC1-9CB5016C4F7E}"/>
              </a:ext>
            </a:extLst>
          </p:cNvPr>
          <p:cNvSpPr txBox="1"/>
          <p:nvPr/>
        </p:nvSpPr>
        <p:spPr>
          <a:xfrm>
            <a:off x="457200" y="2041392"/>
            <a:ext cx="4733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Tamaño de muestra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7F6A2FA-8AF9-493B-BB19-7BCED9D6A042}"/>
              </a:ext>
            </a:extLst>
          </p:cNvPr>
          <p:cNvSpPr txBox="1"/>
          <p:nvPr/>
        </p:nvSpPr>
        <p:spPr>
          <a:xfrm>
            <a:off x="699247" y="1238075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NTE INEN 858. Áridos. Determinación de la masa unitaria (Peso volumétrico) y el porcentaje de vacíos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6648F2F-E470-439F-AC50-60F450277CFA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331305"/>
          <a:ext cx="4733365" cy="219538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888354">
                  <a:extLst>
                    <a:ext uri="{9D8B030D-6E8A-4147-A177-3AD203B41FA5}">
                      <a16:colId xmlns:a16="http://schemas.microsoft.com/office/drawing/2014/main" val="3949771215"/>
                    </a:ext>
                  </a:extLst>
                </a:gridCol>
                <a:gridCol w="1854846">
                  <a:extLst>
                    <a:ext uri="{9D8B030D-6E8A-4147-A177-3AD203B41FA5}">
                      <a16:colId xmlns:a16="http://schemas.microsoft.com/office/drawing/2014/main" val="706711298"/>
                    </a:ext>
                  </a:extLst>
                </a:gridCol>
                <a:gridCol w="1990165">
                  <a:extLst>
                    <a:ext uri="{9D8B030D-6E8A-4147-A177-3AD203B41FA5}">
                      <a16:colId xmlns:a16="http://schemas.microsoft.com/office/drawing/2014/main" val="1895892447"/>
                    </a:ext>
                  </a:extLst>
                </a:gridCol>
              </a:tblGrid>
              <a:tr h="300627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TMN (mm)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CAP. MÍN MOLDE (m</a:t>
                      </a:r>
                      <a:r>
                        <a:rPr lang="es-EC" sz="1200" baseline="30000" dirty="0">
                          <a:effectLst/>
                        </a:rPr>
                        <a:t>3</a:t>
                      </a:r>
                      <a:r>
                        <a:rPr lang="es-EC" sz="1200" dirty="0">
                          <a:effectLst/>
                        </a:rPr>
                        <a:t>)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CAP. MÍN. MOLDE (litros)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5426141"/>
                  </a:ext>
                </a:extLst>
              </a:tr>
              <a:tr h="2627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12,50</a:t>
                      </a:r>
                      <a:endParaRPr lang="es-EC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0,0028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2,8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680979"/>
                  </a:ext>
                </a:extLst>
              </a:tr>
              <a:tr h="2627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25,00</a:t>
                      </a:r>
                      <a:endParaRPr lang="es-EC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0,0093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9,3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75628992"/>
                  </a:ext>
                </a:extLst>
              </a:tr>
              <a:tr h="2627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37,50</a:t>
                      </a:r>
                      <a:endParaRPr lang="es-EC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0,0140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14,0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9537669"/>
                  </a:ext>
                </a:extLst>
              </a:tr>
              <a:tr h="2627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75,00</a:t>
                      </a:r>
                      <a:endParaRPr lang="es-EC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0,0280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28,0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9070025"/>
                  </a:ext>
                </a:extLst>
              </a:tr>
              <a:tr h="2627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100,00</a:t>
                      </a:r>
                      <a:endParaRPr lang="es-EC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0,0700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70,0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276325"/>
                  </a:ext>
                </a:extLst>
              </a:tr>
              <a:tr h="2627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125,00</a:t>
                      </a:r>
                      <a:endParaRPr lang="es-EC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0,1000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100,0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496762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4F1F0401-DC08-4ACC-94E3-7C9135FA6FC9}"/>
                  </a:ext>
                </a:extLst>
              </p:cNvPr>
              <p:cNvSpPr txBox="1"/>
              <p:nvPr/>
            </p:nvSpPr>
            <p:spPr>
              <a:xfrm>
                <a:off x="1497106" y="5042950"/>
                <a:ext cx="2088776" cy="501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𝑎𝑚</m:t>
                              </m:r>
                            </m:sub>
                          </m:s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4F1F0401-DC08-4ACC-94E3-7C9135FA6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106" y="5042950"/>
                <a:ext cx="2088776" cy="5014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uadroTexto 19">
            <a:extLst>
              <a:ext uri="{FF2B5EF4-FFF2-40B4-BE49-F238E27FC236}">
                <a16:creationId xmlns:a16="http://schemas.microsoft.com/office/drawing/2014/main" id="{A3866CA3-9BBA-4C31-AFEF-21DB0C5A6B07}"/>
              </a:ext>
            </a:extLst>
          </p:cNvPr>
          <p:cNvSpPr txBox="1"/>
          <p:nvPr/>
        </p:nvSpPr>
        <p:spPr>
          <a:xfrm>
            <a:off x="3585882" y="4816607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P</a:t>
            </a:r>
            <a:r>
              <a:rPr lang="es-EC" baseline="-25000" dirty="0"/>
              <a:t>V</a:t>
            </a:r>
            <a:r>
              <a:rPr lang="es-EC" dirty="0"/>
              <a:t>: Peso volumétrico o masa unitaria [g/cm</a:t>
            </a:r>
            <a:r>
              <a:rPr lang="es-EC" sz="1400" baseline="30000" dirty="0">
                <a:effectLst/>
              </a:rPr>
              <a:t>3</a:t>
            </a:r>
            <a:r>
              <a:rPr lang="es-EC" dirty="0"/>
              <a:t>].</a:t>
            </a:r>
          </a:p>
          <a:p>
            <a:r>
              <a:rPr lang="es-EC" dirty="0"/>
              <a:t>M</a:t>
            </a:r>
            <a:r>
              <a:rPr lang="es-EC" baseline="-25000" dirty="0"/>
              <a:t>am</a:t>
            </a:r>
            <a:r>
              <a:rPr lang="es-EC" dirty="0"/>
              <a:t>: Masa del árido más el molde [g].</a:t>
            </a:r>
          </a:p>
          <a:p>
            <a:r>
              <a:rPr lang="es-EC" dirty="0"/>
              <a:t>M</a:t>
            </a:r>
            <a:r>
              <a:rPr lang="es-EC" baseline="-25000" dirty="0"/>
              <a:t>m</a:t>
            </a:r>
            <a:r>
              <a:rPr lang="es-EC" dirty="0"/>
              <a:t>: Masa del molde [g].</a:t>
            </a:r>
          </a:p>
          <a:p>
            <a:r>
              <a:rPr lang="es-EC" dirty="0"/>
              <a:t>V: Volumen del molde [cm</a:t>
            </a:r>
            <a:r>
              <a:rPr lang="es-EC" sz="1400" baseline="30000" dirty="0">
                <a:effectLst/>
              </a:rPr>
              <a:t>3</a:t>
            </a:r>
            <a:r>
              <a:rPr lang="es-EC" dirty="0"/>
              <a:t>].</a:t>
            </a:r>
          </a:p>
        </p:txBody>
      </p:sp>
      <p:graphicFrame>
        <p:nvGraphicFramePr>
          <p:cNvPr id="24" name="Tabla 35">
            <a:extLst>
              <a:ext uri="{FF2B5EF4-FFF2-40B4-BE49-F238E27FC236}">
                <a16:creationId xmlns:a16="http://schemas.microsoft.com/office/drawing/2014/main" id="{C58FD891-D397-4CDD-8EA4-12A12DC0E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652762"/>
              </p:ext>
            </p:extLst>
          </p:nvPr>
        </p:nvGraphicFramePr>
        <p:xfrm>
          <a:off x="5871882" y="2666999"/>
          <a:ext cx="2727494" cy="1524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63747">
                  <a:extLst>
                    <a:ext uri="{9D8B030D-6E8A-4147-A177-3AD203B41FA5}">
                      <a16:colId xmlns:a16="http://schemas.microsoft.com/office/drawing/2014/main" val="4001609807"/>
                    </a:ext>
                  </a:extLst>
                </a:gridCol>
                <a:gridCol w="1363747">
                  <a:extLst>
                    <a:ext uri="{9D8B030D-6E8A-4147-A177-3AD203B41FA5}">
                      <a16:colId xmlns:a16="http://schemas.microsoft.com/office/drawing/2014/main" val="341838663"/>
                    </a:ext>
                  </a:extLst>
                </a:gridCol>
              </a:tblGrid>
              <a:tr h="278287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Cantera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Pv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0004296"/>
                  </a:ext>
                </a:extLst>
              </a:tr>
              <a:tr h="278287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EC" dirty="0"/>
                        <a:t>Holcim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1,73 kg/dm</a:t>
                      </a:r>
                      <a:r>
                        <a:rPr lang="es-EC" baseline="30000" dirty="0"/>
                        <a:t>3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971455"/>
                  </a:ext>
                </a:extLst>
              </a:tr>
              <a:tr h="2782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Pintag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1,64 kg/dm</a:t>
                      </a:r>
                      <a:r>
                        <a:rPr lang="es-EC" baseline="30000" dirty="0"/>
                        <a:t>3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5598384"/>
                  </a:ext>
                </a:extLst>
              </a:tr>
              <a:tr h="2840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Cymca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1,58 kg/dm</a:t>
                      </a:r>
                      <a:r>
                        <a:rPr lang="es-EC" baseline="30000" dirty="0"/>
                        <a:t>3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9289603"/>
                  </a:ext>
                </a:extLst>
              </a:tr>
              <a:tr h="2840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Sevilla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1,63 kg/dm</a:t>
                      </a:r>
                      <a:r>
                        <a:rPr lang="es-EC" baseline="30000" dirty="0"/>
                        <a:t>3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0710535"/>
                  </a:ext>
                </a:extLst>
              </a:tr>
            </a:tbl>
          </a:graphicData>
        </a:graphic>
      </p:graphicFrame>
      <p:sp>
        <p:nvSpPr>
          <p:cNvPr id="25" name="Rectángulo 24">
            <a:extLst>
              <a:ext uri="{FF2B5EF4-FFF2-40B4-BE49-F238E27FC236}">
                <a16:creationId xmlns:a16="http://schemas.microsoft.com/office/drawing/2014/main" id="{A6B67BB2-8AE0-4195-8876-D8B86ADE344E}"/>
              </a:ext>
            </a:extLst>
          </p:cNvPr>
          <p:cNvSpPr/>
          <p:nvPr/>
        </p:nvSpPr>
        <p:spPr>
          <a:xfrm>
            <a:off x="544624" y="2677990"/>
            <a:ext cx="3964623" cy="3429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78572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 animBg="1"/>
      <p:bldP spid="16" grpId="0"/>
      <p:bldP spid="20" grpId="0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49346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INTRODUCCIÓN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C8553EAD-51E0-4CEB-8E26-525C3218009E}"/>
              </a:ext>
            </a:extLst>
          </p:cNvPr>
          <p:cNvSpPr/>
          <p:nvPr/>
        </p:nvSpPr>
        <p:spPr>
          <a:xfrm>
            <a:off x="813517" y="2300474"/>
            <a:ext cx="2077555" cy="2053828"/>
          </a:xfrm>
          <a:prstGeom prst="ellipse">
            <a:avLst/>
          </a:prstGeom>
          <a:blipFill dpi="0" rotWithShape="1">
            <a:blip r:embed="rId2"/>
            <a:srcRect/>
            <a:stretch>
              <a:fillRect l="-9881" r="-3169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882205C4-47CE-41BE-8BC0-0103BCB3BDCC}"/>
              </a:ext>
            </a:extLst>
          </p:cNvPr>
          <p:cNvSpPr/>
          <p:nvPr/>
        </p:nvSpPr>
        <p:spPr>
          <a:xfrm>
            <a:off x="3191192" y="1162322"/>
            <a:ext cx="1380808" cy="518732"/>
          </a:xfrm>
          <a:custGeom>
            <a:avLst/>
            <a:gdLst>
              <a:gd name="connsiteX0" fmla="*/ 0 w 1365038"/>
              <a:gd name="connsiteY0" fmla="*/ 86457 h 518732"/>
              <a:gd name="connsiteX1" fmla="*/ 86457 w 1365038"/>
              <a:gd name="connsiteY1" fmla="*/ 0 h 518732"/>
              <a:gd name="connsiteX2" fmla="*/ 1278581 w 1365038"/>
              <a:gd name="connsiteY2" fmla="*/ 0 h 518732"/>
              <a:gd name="connsiteX3" fmla="*/ 1365038 w 1365038"/>
              <a:gd name="connsiteY3" fmla="*/ 86457 h 518732"/>
              <a:gd name="connsiteX4" fmla="*/ 1365038 w 1365038"/>
              <a:gd name="connsiteY4" fmla="*/ 432275 h 518732"/>
              <a:gd name="connsiteX5" fmla="*/ 1278581 w 1365038"/>
              <a:gd name="connsiteY5" fmla="*/ 518732 h 518732"/>
              <a:gd name="connsiteX6" fmla="*/ 86457 w 1365038"/>
              <a:gd name="connsiteY6" fmla="*/ 518732 h 518732"/>
              <a:gd name="connsiteX7" fmla="*/ 0 w 1365038"/>
              <a:gd name="connsiteY7" fmla="*/ 432275 h 518732"/>
              <a:gd name="connsiteX8" fmla="*/ 0 w 1365038"/>
              <a:gd name="connsiteY8" fmla="*/ 86457 h 51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038" h="518732">
                <a:moveTo>
                  <a:pt x="0" y="86457"/>
                </a:moveTo>
                <a:cubicBezTo>
                  <a:pt x="0" y="38708"/>
                  <a:pt x="38708" y="0"/>
                  <a:pt x="86457" y="0"/>
                </a:cubicBezTo>
                <a:lnTo>
                  <a:pt x="1278581" y="0"/>
                </a:lnTo>
                <a:cubicBezTo>
                  <a:pt x="1326330" y="0"/>
                  <a:pt x="1365038" y="38708"/>
                  <a:pt x="1365038" y="86457"/>
                </a:cubicBezTo>
                <a:lnTo>
                  <a:pt x="1365038" y="432275"/>
                </a:lnTo>
                <a:cubicBezTo>
                  <a:pt x="1365038" y="480024"/>
                  <a:pt x="1326330" y="518732"/>
                  <a:pt x="1278581" y="518732"/>
                </a:cubicBezTo>
                <a:lnTo>
                  <a:pt x="86457" y="518732"/>
                </a:lnTo>
                <a:cubicBezTo>
                  <a:pt x="38708" y="518732"/>
                  <a:pt x="0" y="480024"/>
                  <a:pt x="0" y="432275"/>
                </a:cubicBezTo>
                <a:lnTo>
                  <a:pt x="0" y="8645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34847" tIns="34847" rIns="34847" bIns="3484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sz="1500" kern="1200" dirty="0"/>
              <a:t>HORMIGÓN</a:t>
            </a:r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11B4854D-0F50-4942-BEC4-A5E1A6823160}"/>
              </a:ext>
            </a:extLst>
          </p:cNvPr>
          <p:cNvSpPr/>
          <p:nvPr/>
        </p:nvSpPr>
        <p:spPr>
          <a:xfrm>
            <a:off x="5396006" y="967958"/>
            <a:ext cx="1590063" cy="921623"/>
          </a:xfrm>
          <a:custGeom>
            <a:avLst/>
            <a:gdLst>
              <a:gd name="connsiteX0" fmla="*/ 0 w 2047558"/>
              <a:gd name="connsiteY0" fmla="*/ 0 h 518732"/>
              <a:gd name="connsiteX1" fmla="*/ 2047558 w 2047558"/>
              <a:gd name="connsiteY1" fmla="*/ 0 h 518732"/>
              <a:gd name="connsiteX2" fmla="*/ 2047558 w 2047558"/>
              <a:gd name="connsiteY2" fmla="*/ 518732 h 518732"/>
              <a:gd name="connsiteX3" fmla="*/ 0 w 2047558"/>
              <a:gd name="connsiteY3" fmla="*/ 518732 h 518732"/>
              <a:gd name="connsiteX4" fmla="*/ 0 w 2047558"/>
              <a:gd name="connsiteY4" fmla="*/ 0 h 51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558" h="518732">
                <a:moveTo>
                  <a:pt x="0" y="0"/>
                </a:moveTo>
                <a:lnTo>
                  <a:pt x="2047558" y="0"/>
                </a:lnTo>
                <a:lnTo>
                  <a:pt x="2047558" y="518732"/>
                </a:lnTo>
                <a:lnTo>
                  <a:pt x="0" y="5187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C" kern="1200" dirty="0"/>
              <a:t>Más usado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C" kern="1200" dirty="0"/>
              <a:t>Fácil fabricación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C" kern="1200" dirty="0"/>
              <a:t>Gran durabilidad</a:t>
            </a:r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A8D7E7CE-C691-46A3-B0EE-4ACA8CD047C5}"/>
              </a:ext>
            </a:extLst>
          </p:cNvPr>
          <p:cNvSpPr/>
          <p:nvPr/>
        </p:nvSpPr>
        <p:spPr>
          <a:xfrm>
            <a:off x="3513960" y="2920715"/>
            <a:ext cx="1728194" cy="518732"/>
          </a:xfrm>
          <a:custGeom>
            <a:avLst/>
            <a:gdLst>
              <a:gd name="connsiteX0" fmla="*/ 0 w 1708457"/>
              <a:gd name="connsiteY0" fmla="*/ 86457 h 518732"/>
              <a:gd name="connsiteX1" fmla="*/ 86457 w 1708457"/>
              <a:gd name="connsiteY1" fmla="*/ 0 h 518732"/>
              <a:gd name="connsiteX2" fmla="*/ 1622000 w 1708457"/>
              <a:gd name="connsiteY2" fmla="*/ 0 h 518732"/>
              <a:gd name="connsiteX3" fmla="*/ 1708457 w 1708457"/>
              <a:gd name="connsiteY3" fmla="*/ 86457 h 518732"/>
              <a:gd name="connsiteX4" fmla="*/ 1708457 w 1708457"/>
              <a:gd name="connsiteY4" fmla="*/ 432275 h 518732"/>
              <a:gd name="connsiteX5" fmla="*/ 1622000 w 1708457"/>
              <a:gd name="connsiteY5" fmla="*/ 518732 h 518732"/>
              <a:gd name="connsiteX6" fmla="*/ 86457 w 1708457"/>
              <a:gd name="connsiteY6" fmla="*/ 518732 h 518732"/>
              <a:gd name="connsiteX7" fmla="*/ 0 w 1708457"/>
              <a:gd name="connsiteY7" fmla="*/ 432275 h 518732"/>
              <a:gd name="connsiteX8" fmla="*/ 0 w 1708457"/>
              <a:gd name="connsiteY8" fmla="*/ 86457 h 51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8457" h="518732">
                <a:moveTo>
                  <a:pt x="0" y="86457"/>
                </a:moveTo>
                <a:cubicBezTo>
                  <a:pt x="0" y="38708"/>
                  <a:pt x="38708" y="0"/>
                  <a:pt x="86457" y="0"/>
                </a:cubicBezTo>
                <a:lnTo>
                  <a:pt x="1622000" y="0"/>
                </a:lnTo>
                <a:cubicBezTo>
                  <a:pt x="1669749" y="0"/>
                  <a:pt x="1708457" y="38708"/>
                  <a:pt x="1708457" y="86457"/>
                </a:cubicBezTo>
                <a:lnTo>
                  <a:pt x="1708457" y="432275"/>
                </a:lnTo>
                <a:cubicBezTo>
                  <a:pt x="1708457" y="480024"/>
                  <a:pt x="1669749" y="518732"/>
                  <a:pt x="1622000" y="518732"/>
                </a:cubicBezTo>
                <a:lnTo>
                  <a:pt x="86457" y="518732"/>
                </a:lnTo>
                <a:cubicBezTo>
                  <a:pt x="38708" y="518732"/>
                  <a:pt x="0" y="480024"/>
                  <a:pt x="0" y="432275"/>
                </a:cubicBezTo>
                <a:lnTo>
                  <a:pt x="0" y="8645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34847" tIns="34847" rIns="34847" bIns="3484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sz="1500" kern="1200" dirty="0"/>
              <a:t>TECNOLOGÍA</a:t>
            </a:r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AFC3314B-990F-4F93-85DA-33A5231BA5AF}"/>
              </a:ext>
            </a:extLst>
          </p:cNvPr>
          <p:cNvSpPr/>
          <p:nvPr/>
        </p:nvSpPr>
        <p:spPr>
          <a:xfrm>
            <a:off x="5865042" y="2719270"/>
            <a:ext cx="1793687" cy="921622"/>
          </a:xfrm>
          <a:custGeom>
            <a:avLst/>
            <a:gdLst>
              <a:gd name="connsiteX0" fmla="*/ 0 w 2562685"/>
              <a:gd name="connsiteY0" fmla="*/ 0 h 518732"/>
              <a:gd name="connsiteX1" fmla="*/ 2562685 w 2562685"/>
              <a:gd name="connsiteY1" fmla="*/ 0 h 518732"/>
              <a:gd name="connsiteX2" fmla="*/ 2562685 w 2562685"/>
              <a:gd name="connsiteY2" fmla="*/ 518732 h 518732"/>
              <a:gd name="connsiteX3" fmla="*/ 0 w 2562685"/>
              <a:gd name="connsiteY3" fmla="*/ 518732 h 518732"/>
              <a:gd name="connsiteX4" fmla="*/ 0 w 2562685"/>
              <a:gd name="connsiteY4" fmla="*/ 0 h 51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2685" h="518732">
                <a:moveTo>
                  <a:pt x="0" y="0"/>
                </a:moveTo>
                <a:lnTo>
                  <a:pt x="2562685" y="0"/>
                </a:lnTo>
                <a:lnTo>
                  <a:pt x="2562685" y="518732"/>
                </a:lnTo>
                <a:lnTo>
                  <a:pt x="0" y="5187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C" kern="1200" dirty="0"/>
              <a:t>Optimizar procesos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C" kern="1200" dirty="0"/>
              <a:t>Herramienta de trabajo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C" kern="1200" dirty="0"/>
              <a:t>Dispositivo móvil</a:t>
            </a:r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2C2E9C80-4235-4FBA-8091-174098E8C5AA}"/>
              </a:ext>
            </a:extLst>
          </p:cNvPr>
          <p:cNvSpPr/>
          <p:nvPr/>
        </p:nvSpPr>
        <p:spPr>
          <a:xfrm>
            <a:off x="3048711" y="4852577"/>
            <a:ext cx="1380808" cy="518732"/>
          </a:xfrm>
          <a:custGeom>
            <a:avLst/>
            <a:gdLst>
              <a:gd name="connsiteX0" fmla="*/ 0 w 1365038"/>
              <a:gd name="connsiteY0" fmla="*/ 86457 h 518732"/>
              <a:gd name="connsiteX1" fmla="*/ 86457 w 1365038"/>
              <a:gd name="connsiteY1" fmla="*/ 0 h 518732"/>
              <a:gd name="connsiteX2" fmla="*/ 1278581 w 1365038"/>
              <a:gd name="connsiteY2" fmla="*/ 0 h 518732"/>
              <a:gd name="connsiteX3" fmla="*/ 1365038 w 1365038"/>
              <a:gd name="connsiteY3" fmla="*/ 86457 h 518732"/>
              <a:gd name="connsiteX4" fmla="*/ 1365038 w 1365038"/>
              <a:gd name="connsiteY4" fmla="*/ 432275 h 518732"/>
              <a:gd name="connsiteX5" fmla="*/ 1278581 w 1365038"/>
              <a:gd name="connsiteY5" fmla="*/ 518732 h 518732"/>
              <a:gd name="connsiteX6" fmla="*/ 86457 w 1365038"/>
              <a:gd name="connsiteY6" fmla="*/ 518732 h 518732"/>
              <a:gd name="connsiteX7" fmla="*/ 0 w 1365038"/>
              <a:gd name="connsiteY7" fmla="*/ 432275 h 518732"/>
              <a:gd name="connsiteX8" fmla="*/ 0 w 1365038"/>
              <a:gd name="connsiteY8" fmla="*/ 86457 h 51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038" h="518732">
                <a:moveTo>
                  <a:pt x="0" y="86457"/>
                </a:moveTo>
                <a:cubicBezTo>
                  <a:pt x="0" y="38708"/>
                  <a:pt x="38708" y="0"/>
                  <a:pt x="86457" y="0"/>
                </a:cubicBezTo>
                <a:lnTo>
                  <a:pt x="1278581" y="0"/>
                </a:lnTo>
                <a:cubicBezTo>
                  <a:pt x="1326330" y="0"/>
                  <a:pt x="1365038" y="38708"/>
                  <a:pt x="1365038" y="86457"/>
                </a:cubicBezTo>
                <a:lnTo>
                  <a:pt x="1365038" y="432275"/>
                </a:lnTo>
                <a:cubicBezTo>
                  <a:pt x="1365038" y="480024"/>
                  <a:pt x="1326330" y="518732"/>
                  <a:pt x="1278581" y="518732"/>
                </a:cubicBezTo>
                <a:lnTo>
                  <a:pt x="86457" y="518732"/>
                </a:lnTo>
                <a:cubicBezTo>
                  <a:pt x="38708" y="518732"/>
                  <a:pt x="0" y="480024"/>
                  <a:pt x="0" y="432275"/>
                </a:cubicBezTo>
                <a:lnTo>
                  <a:pt x="0" y="8645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34847" tIns="34847" rIns="34847" bIns="3484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sz="1500" kern="1200" dirty="0"/>
              <a:t>CONSTRUCCIÓN</a:t>
            </a:r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E372D882-0EF9-4E3A-B8F9-CFE9748E53DE}"/>
              </a:ext>
            </a:extLst>
          </p:cNvPr>
          <p:cNvSpPr/>
          <p:nvPr/>
        </p:nvSpPr>
        <p:spPr>
          <a:xfrm>
            <a:off x="5091415" y="4692459"/>
            <a:ext cx="1793687" cy="921622"/>
          </a:xfrm>
          <a:custGeom>
            <a:avLst/>
            <a:gdLst>
              <a:gd name="connsiteX0" fmla="*/ 0 w 2047558"/>
              <a:gd name="connsiteY0" fmla="*/ 0 h 518732"/>
              <a:gd name="connsiteX1" fmla="*/ 2047558 w 2047558"/>
              <a:gd name="connsiteY1" fmla="*/ 0 h 518732"/>
              <a:gd name="connsiteX2" fmla="*/ 2047558 w 2047558"/>
              <a:gd name="connsiteY2" fmla="*/ 518732 h 518732"/>
              <a:gd name="connsiteX3" fmla="*/ 0 w 2047558"/>
              <a:gd name="connsiteY3" fmla="*/ 518732 h 518732"/>
              <a:gd name="connsiteX4" fmla="*/ 0 w 2047558"/>
              <a:gd name="connsiteY4" fmla="*/ 0 h 51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558" h="518732">
                <a:moveTo>
                  <a:pt x="0" y="0"/>
                </a:moveTo>
                <a:lnTo>
                  <a:pt x="2047558" y="0"/>
                </a:lnTo>
                <a:lnTo>
                  <a:pt x="2047558" y="518732"/>
                </a:lnTo>
                <a:lnTo>
                  <a:pt x="0" y="5187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C" kern="1200" dirty="0"/>
              <a:t>Dosificar 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C" kern="1200" dirty="0"/>
              <a:t>Menor volumen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C" kern="1200" dirty="0"/>
              <a:t>210 a 280 kg/cm2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86FA34D2-18BE-4D49-A86B-3AFE19E2A6FC}"/>
              </a:ext>
            </a:extLst>
          </p:cNvPr>
          <p:cNvCxnSpPr>
            <a:cxnSpLocks/>
            <a:stCxn id="10" idx="0"/>
            <a:endCxn id="11" idx="7"/>
          </p:cNvCxnSpPr>
          <p:nvPr/>
        </p:nvCxnSpPr>
        <p:spPr>
          <a:xfrm rot="5400000" flipH="1" flipV="1">
            <a:off x="2168805" y="1278088"/>
            <a:ext cx="705877" cy="1338897"/>
          </a:xfrm>
          <a:prstGeom prst="bentConnector4">
            <a:avLst>
              <a:gd name="adj1" fmla="val 98486"/>
              <a:gd name="adj2" fmla="val 571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Conector: angular 23">
            <a:extLst>
              <a:ext uri="{FF2B5EF4-FFF2-40B4-BE49-F238E27FC236}">
                <a16:creationId xmlns:a16="http://schemas.microsoft.com/office/drawing/2014/main" id="{B79F3926-16C1-4C55-AACA-50DE308C09F0}"/>
              </a:ext>
            </a:extLst>
          </p:cNvPr>
          <p:cNvCxnSpPr>
            <a:stCxn id="10" idx="4"/>
            <a:endCxn id="15" idx="7"/>
          </p:cNvCxnSpPr>
          <p:nvPr/>
        </p:nvCxnSpPr>
        <p:spPr>
          <a:xfrm rot="16200000" flipH="1">
            <a:off x="1985228" y="4221369"/>
            <a:ext cx="930550" cy="1196416"/>
          </a:xfrm>
          <a:prstGeom prst="bentConnector4">
            <a:avLst>
              <a:gd name="adj1" fmla="val 26773"/>
              <a:gd name="adj2" fmla="val -11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Conector: angular 26">
            <a:extLst>
              <a:ext uri="{FF2B5EF4-FFF2-40B4-BE49-F238E27FC236}">
                <a16:creationId xmlns:a16="http://schemas.microsoft.com/office/drawing/2014/main" id="{22F3AC75-A784-4327-A038-3C3D4A5FFFE8}"/>
              </a:ext>
            </a:extLst>
          </p:cNvPr>
          <p:cNvCxnSpPr>
            <a:stCxn id="10" idx="6"/>
          </p:cNvCxnSpPr>
          <p:nvPr/>
        </p:nvCxnSpPr>
        <p:spPr>
          <a:xfrm flipV="1">
            <a:off x="2891072" y="3180081"/>
            <a:ext cx="622888" cy="147307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8" name="Abrir llave 27">
            <a:extLst>
              <a:ext uri="{FF2B5EF4-FFF2-40B4-BE49-F238E27FC236}">
                <a16:creationId xmlns:a16="http://schemas.microsoft.com/office/drawing/2014/main" id="{326659B8-2AA3-4081-990B-A3C4C9674838}"/>
              </a:ext>
            </a:extLst>
          </p:cNvPr>
          <p:cNvSpPr/>
          <p:nvPr/>
        </p:nvSpPr>
        <p:spPr>
          <a:xfrm>
            <a:off x="4738782" y="915165"/>
            <a:ext cx="705266" cy="1004277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9" name="Abrir llave 28">
            <a:extLst>
              <a:ext uri="{FF2B5EF4-FFF2-40B4-BE49-F238E27FC236}">
                <a16:creationId xmlns:a16="http://schemas.microsoft.com/office/drawing/2014/main" id="{770F8A3F-98F9-4831-9DFE-B3EBC2EAB6AA}"/>
              </a:ext>
            </a:extLst>
          </p:cNvPr>
          <p:cNvSpPr/>
          <p:nvPr/>
        </p:nvSpPr>
        <p:spPr>
          <a:xfrm>
            <a:off x="5389513" y="2667495"/>
            <a:ext cx="705266" cy="1004277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1" name="Abrir llave 30">
            <a:extLst>
              <a:ext uri="{FF2B5EF4-FFF2-40B4-BE49-F238E27FC236}">
                <a16:creationId xmlns:a16="http://schemas.microsoft.com/office/drawing/2014/main" id="{8194E546-CF14-4ECF-8973-ED8B02520E28}"/>
              </a:ext>
            </a:extLst>
          </p:cNvPr>
          <p:cNvSpPr/>
          <p:nvPr/>
        </p:nvSpPr>
        <p:spPr>
          <a:xfrm>
            <a:off x="4572000" y="4651132"/>
            <a:ext cx="705266" cy="1004277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94494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  <p:bldP spid="15" grpId="0" animBg="1"/>
      <p:bldP spid="16" grpId="0"/>
      <p:bldP spid="28" grpId="0" animBg="1"/>
      <p:bldP spid="29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49346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TOMA DE MUESTRAS Y CLASIFICACIÓN 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1F64A23-6CFF-4D9B-B0F6-52C77F5152D0}"/>
              </a:ext>
            </a:extLst>
          </p:cNvPr>
          <p:cNvSpPr txBox="1">
            <a:spLocks/>
          </p:cNvSpPr>
          <p:nvPr/>
        </p:nvSpPr>
        <p:spPr>
          <a:xfrm>
            <a:off x="457200" y="671091"/>
            <a:ext cx="84582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Finos – Granulometría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7F6A2FA-8AF9-493B-BB19-7BCED9D6A042}"/>
              </a:ext>
            </a:extLst>
          </p:cNvPr>
          <p:cNvSpPr txBox="1"/>
          <p:nvPr/>
        </p:nvSpPr>
        <p:spPr>
          <a:xfrm>
            <a:off x="699247" y="1238075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NTE INEN 696. Áridos. Análisis granulométrico en los áridos, fino y grueso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0BBD06B5-A4F9-4DE5-96DB-F2FB4AF38DFE}"/>
                  </a:ext>
                </a:extLst>
              </p:cNvPr>
              <p:cNvSpPr txBox="1"/>
              <p:nvPr/>
            </p:nvSpPr>
            <p:spPr>
              <a:xfrm>
                <a:off x="5779241" y="2071710"/>
                <a:ext cx="172122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100%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∗0.97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0BBD06B5-A4F9-4DE5-96DB-F2FB4AF38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9241" y="2071710"/>
                <a:ext cx="1721224" cy="3077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uadroTexto 17">
            <a:extLst>
              <a:ext uri="{FF2B5EF4-FFF2-40B4-BE49-F238E27FC236}">
                <a16:creationId xmlns:a16="http://schemas.microsoft.com/office/drawing/2014/main" id="{D44D1BB5-1D95-4EB8-95DE-707CB679A3C3}"/>
              </a:ext>
            </a:extLst>
          </p:cNvPr>
          <p:cNvSpPr txBox="1"/>
          <p:nvPr/>
        </p:nvSpPr>
        <p:spPr>
          <a:xfrm>
            <a:off x="5066547" y="2379393"/>
            <a:ext cx="31466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M </a:t>
            </a:r>
            <a:r>
              <a:rPr lang="es-EC" baseline="-25000" dirty="0"/>
              <a:t>(100%)</a:t>
            </a:r>
            <a:r>
              <a:rPr lang="es-EC" dirty="0"/>
              <a:t>: Masa del 100% acumulado</a:t>
            </a:r>
          </a:p>
          <a:p>
            <a:r>
              <a:rPr lang="es-EC" dirty="0"/>
              <a:t>M</a:t>
            </a:r>
            <a:r>
              <a:rPr lang="es-EC" baseline="-25000" dirty="0"/>
              <a:t>i</a:t>
            </a:r>
            <a:r>
              <a:rPr lang="es-EC" dirty="0"/>
              <a:t>: Masa inicial de ensayo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5BAE17F-670F-46EB-B724-F0D2299A3EE0}"/>
              </a:ext>
            </a:extLst>
          </p:cNvPr>
          <p:cNvSpPr txBox="1"/>
          <p:nvPr/>
        </p:nvSpPr>
        <p:spPr>
          <a:xfrm>
            <a:off x="1128067" y="2206353"/>
            <a:ext cx="2949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Tamaño de muestra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FD0746E-549B-47C7-8A37-E4C161965CB0}"/>
              </a:ext>
            </a:extLst>
          </p:cNvPr>
          <p:cNvSpPr txBox="1"/>
          <p:nvPr/>
        </p:nvSpPr>
        <p:spPr>
          <a:xfrm>
            <a:off x="1128067" y="2546022"/>
            <a:ext cx="2949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&gt; 300 gr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C871CB9-6F81-488F-B9BB-98F36CD409AE}"/>
              </a:ext>
            </a:extLst>
          </p:cNvPr>
          <p:cNvSpPr/>
          <p:nvPr/>
        </p:nvSpPr>
        <p:spPr>
          <a:xfrm>
            <a:off x="1167731" y="2093797"/>
            <a:ext cx="2764104" cy="87466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0660C77-7756-46D7-8E7F-534A7996BE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19089"/>
              </p:ext>
            </p:extLst>
          </p:nvPr>
        </p:nvGraphicFramePr>
        <p:xfrm>
          <a:off x="5461765" y="3429000"/>
          <a:ext cx="2382370" cy="1737525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762900">
                  <a:extLst>
                    <a:ext uri="{9D8B030D-6E8A-4147-A177-3AD203B41FA5}">
                      <a16:colId xmlns:a16="http://schemas.microsoft.com/office/drawing/2014/main" val="1123571545"/>
                    </a:ext>
                  </a:extLst>
                </a:gridCol>
                <a:gridCol w="676890">
                  <a:extLst>
                    <a:ext uri="{9D8B030D-6E8A-4147-A177-3AD203B41FA5}">
                      <a16:colId xmlns:a16="http://schemas.microsoft.com/office/drawing/2014/main" val="2782520556"/>
                    </a:ext>
                  </a:extLst>
                </a:gridCol>
                <a:gridCol w="942580">
                  <a:extLst>
                    <a:ext uri="{9D8B030D-6E8A-4147-A177-3AD203B41FA5}">
                      <a16:colId xmlns:a16="http://schemas.microsoft.com/office/drawing/2014/main" val="3577327251"/>
                    </a:ext>
                  </a:extLst>
                </a:gridCol>
              </a:tblGrid>
              <a:tr h="360618">
                <a:tc grid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Tamaño Nominal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Porcentaje Masa (%)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5368471"/>
                  </a:ext>
                </a:extLst>
              </a:tr>
              <a:tr h="196701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9,5 mm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3/8 in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45127719"/>
                  </a:ext>
                </a:extLst>
              </a:tr>
              <a:tr h="196701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4,75 mm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No. 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95 a 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521618"/>
                  </a:ext>
                </a:extLst>
              </a:tr>
              <a:tr h="196701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2,36 mm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No. 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80 a 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1140205"/>
                  </a:ext>
                </a:extLst>
              </a:tr>
              <a:tr h="196701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1,18 mm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No. 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50 a 85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8381006"/>
                  </a:ext>
                </a:extLst>
              </a:tr>
              <a:tr h="196701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600 µm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No. 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25 a 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4432402"/>
                  </a:ext>
                </a:extLst>
              </a:tr>
              <a:tr h="196701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300 µm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No. 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 a 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2027941"/>
                  </a:ext>
                </a:extLst>
              </a:tr>
              <a:tr h="196701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150 µm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No. 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 a 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9551348"/>
                  </a:ext>
                </a:extLst>
              </a:tr>
            </a:tbl>
          </a:graphicData>
        </a:graphic>
      </p:graphicFrame>
      <p:sp>
        <p:nvSpPr>
          <p:cNvPr id="20" name="CuadroTexto 19">
            <a:extLst>
              <a:ext uri="{FF2B5EF4-FFF2-40B4-BE49-F238E27FC236}">
                <a16:creationId xmlns:a16="http://schemas.microsoft.com/office/drawing/2014/main" id="{144A27A4-E7FE-4C79-8931-88266D2EDA99}"/>
              </a:ext>
            </a:extLst>
          </p:cNvPr>
          <p:cNvSpPr txBox="1"/>
          <p:nvPr/>
        </p:nvSpPr>
        <p:spPr>
          <a:xfrm>
            <a:off x="5461765" y="3121223"/>
            <a:ext cx="2382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Faja Granulométrica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D2A28AE2-D52A-4F84-B082-0EBD025BA7BE}"/>
                  </a:ext>
                </a:extLst>
              </p:cNvPr>
              <p:cNvSpPr txBox="1"/>
              <p:nvPr/>
            </p:nvSpPr>
            <p:spPr>
              <a:xfrm>
                <a:off x="929683" y="4043838"/>
                <a:ext cx="3752540" cy="495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𝑀𝐹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b>
                          </m:s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</m:sub>
                          </m:s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</m:sub>
                          </m:s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sub>
                          </m:s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sub>
                          </m:sSub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D2A28AE2-D52A-4F84-B082-0EBD025BA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83" y="4043838"/>
                <a:ext cx="3752540" cy="495649"/>
              </a:xfrm>
              <a:prstGeom prst="rect">
                <a:avLst/>
              </a:prstGeom>
              <a:blipFill>
                <a:blip r:embed="rId3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uadroTexto 25">
            <a:extLst>
              <a:ext uri="{FF2B5EF4-FFF2-40B4-BE49-F238E27FC236}">
                <a16:creationId xmlns:a16="http://schemas.microsoft.com/office/drawing/2014/main" id="{8161088E-578C-4B1F-853B-556C129E875F}"/>
              </a:ext>
            </a:extLst>
          </p:cNvPr>
          <p:cNvSpPr txBox="1"/>
          <p:nvPr/>
        </p:nvSpPr>
        <p:spPr>
          <a:xfrm>
            <a:off x="929683" y="4631332"/>
            <a:ext cx="3752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T</a:t>
            </a:r>
            <a:r>
              <a:rPr lang="es-EC" baseline="-25000" dirty="0"/>
              <a:t>i</a:t>
            </a:r>
            <a:r>
              <a:rPr lang="es-EC" dirty="0"/>
              <a:t>: porcentaje retenido en el tamiz i.</a:t>
            </a:r>
          </a:p>
          <a:p>
            <a:r>
              <a:rPr lang="es-EC" dirty="0"/>
              <a:t>MF: Módulo de finura [Adim].</a:t>
            </a:r>
          </a:p>
        </p:txBody>
      </p:sp>
    </p:spTree>
    <p:extLst>
      <p:ext uri="{BB962C8B-B14F-4D97-AF65-F5344CB8AC3E}">
        <p14:creationId xmlns:p14="http://schemas.microsoft.com/office/powerpoint/2010/main" val="4239096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/>
      <p:bldP spid="18" grpId="0"/>
      <p:bldP spid="20" grpId="0"/>
      <p:bldP spid="23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E1F64A23-6CFF-4D9B-B0F6-52C77F5152D0}"/>
              </a:ext>
            </a:extLst>
          </p:cNvPr>
          <p:cNvSpPr txBox="1">
            <a:spLocks/>
          </p:cNvSpPr>
          <p:nvPr/>
        </p:nvSpPr>
        <p:spPr>
          <a:xfrm>
            <a:off x="342900" y="56291"/>
            <a:ext cx="84582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Finos – Granulometría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7F6A2FA-8AF9-493B-BB19-7BCED9D6A042}"/>
              </a:ext>
            </a:extLst>
          </p:cNvPr>
          <p:cNvSpPr txBox="1"/>
          <p:nvPr/>
        </p:nvSpPr>
        <p:spPr>
          <a:xfrm>
            <a:off x="493059" y="4829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NTE INEN 696. Áridos. Análisis granulométrico en los áridos, fino y grueso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137317B-BA52-4D6A-95AB-1534E6CE14C2}"/>
              </a:ext>
            </a:extLst>
          </p:cNvPr>
          <p:cNvSpPr txBox="1"/>
          <p:nvPr/>
        </p:nvSpPr>
        <p:spPr>
          <a:xfrm>
            <a:off x="847724" y="1016382"/>
            <a:ext cx="2292724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CANTERA </a:t>
            </a:r>
          </a:p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HOLCIM - PIFO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A685AD57-0021-404C-B76F-D76DBD6EA8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018207"/>
              </p:ext>
            </p:extLst>
          </p:nvPr>
        </p:nvGraphicFramePr>
        <p:xfrm>
          <a:off x="3562905" y="1016382"/>
          <a:ext cx="5238195" cy="172681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047639">
                  <a:extLst>
                    <a:ext uri="{9D8B030D-6E8A-4147-A177-3AD203B41FA5}">
                      <a16:colId xmlns:a16="http://schemas.microsoft.com/office/drawing/2014/main" val="2193966978"/>
                    </a:ext>
                  </a:extLst>
                </a:gridCol>
                <a:gridCol w="1047639">
                  <a:extLst>
                    <a:ext uri="{9D8B030D-6E8A-4147-A177-3AD203B41FA5}">
                      <a16:colId xmlns:a16="http://schemas.microsoft.com/office/drawing/2014/main" val="3035299801"/>
                    </a:ext>
                  </a:extLst>
                </a:gridCol>
                <a:gridCol w="1047639">
                  <a:extLst>
                    <a:ext uri="{9D8B030D-6E8A-4147-A177-3AD203B41FA5}">
                      <a16:colId xmlns:a16="http://schemas.microsoft.com/office/drawing/2014/main" val="2370357871"/>
                    </a:ext>
                  </a:extLst>
                </a:gridCol>
                <a:gridCol w="1047639">
                  <a:extLst>
                    <a:ext uri="{9D8B030D-6E8A-4147-A177-3AD203B41FA5}">
                      <a16:colId xmlns:a16="http://schemas.microsoft.com/office/drawing/2014/main" val="532838394"/>
                    </a:ext>
                  </a:extLst>
                </a:gridCol>
                <a:gridCol w="1047639">
                  <a:extLst>
                    <a:ext uri="{9D8B030D-6E8A-4147-A177-3AD203B41FA5}">
                      <a16:colId xmlns:a16="http://schemas.microsoft.com/office/drawing/2014/main" val="1041309412"/>
                    </a:ext>
                  </a:extLst>
                </a:gridCol>
              </a:tblGrid>
              <a:tr h="345907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Tamices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Peso retenido (gr)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Retenido acumulado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Retenido acumulado (%)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Pasante (%)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7211146"/>
                  </a:ext>
                </a:extLst>
              </a:tr>
              <a:tr h="17261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3/8"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3,58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0,47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99,53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4482973"/>
                  </a:ext>
                </a:extLst>
              </a:tr>
              <a:tr h="17261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1,57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0,68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99,32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0675088"/>
                  </a:ext>
                </a:extLst>
              </a:tr>
              <a:tr h="17261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173,12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178,27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23,42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76,58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9619931"/>
                  </a:ext>
                </a:extLst>
              </a:tr>
              <a:tr h="17261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205,37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383,64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50,40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49,60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2887010"/>
                  </a:ext>
                </a:extLst>
              </a:tr>
              <a:tr h="17261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118,39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502,03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65,96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34,04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6648723"/>
                  </a:ext>
                </a:extLst>
              </a:tr>
              <a:tr h="17261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95,98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598,01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78,57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21,43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018136"/>
                  </a:ext>
                </a:extLst>
              </a:tr>
              <a:tr h="17261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63,93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661,94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86,97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13,03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4668749"/>
                  </a:ext>
                </a:extLst>
              </a:tr>
              <a:tr h="17261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Pas No 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99,21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761,15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8730074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991C8B39-5A19-44A3-A532-D23985850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4" y="1671493"/>
            <a:ext cx="2266950" cy="876300"/>
          </a:xfrm>
          <a:prstGeom prst="rect">
            <a:avLst/>
          </a:prstGeom>
        </p:spPr>
      </p:pic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4283C7B1-8C66-403D-9840-05619918DB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0378185"/>
              </p:ext>
            </p:extLst>
          </p:nvPr>
        </p:nvGraphicFramePr>
        <p:xfrm>
          <a:off x="100853" y="2817933"/>
          <a:ext cx="5219700" cy="328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87545533-76A9-4E25-A2FF-FBD5F162B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300" y="3757612"/>
            <a:ext cx="3489512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37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Graphic spid="14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E1F64A23-6CFF-4D9B-B0F6-52C77F5152D0}"/>
              </a:ext>
            </a:extLst>
          </p:cNvPr>
          <p:cNvSpPr txBox="1">
            <a:spLocks/>
          </p:cNvSpPr>
          <p:nvPr/>
        </p:nvSpPr>
        <p:spPr>
          <a:xfrm>
            <a:off x="342900" y="56291"/>
            <a:ext cx="84582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Gruesos – Granulometría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7F6A2FA-8AF9-493B-BB19-7BCED9D6A042}"/>
              </a:ext>
            </a:extLst>
          </p:cNvPr>
          <p:cNvSpPr txBox="1"/>
          <p:nvPr/>
        </p:nvSpPr>
        <p:spPr>
          <a:xfrm>
            <a:off x="493059" y="4829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NTE INEN 696. Áridos. Análisis granulométrico en los áridos, fino y grueso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137317B-BA52-4D6A-95AB-1534E6CE14C2}"/>
              </a:ext>
            </a:extLst>
          </p:cNvPr>
          <p:cNvSpPr txBox="1"/>
          <p:nvPr/>
        </p:nvSpPr>
        <p:spPr>
          <a:xfrm>
            <a:off x="685801" y="1013627"/>
            <a:ext cx="2292724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CANTERA </a:t>
            </a:r>
          </a:p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PINTAG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5B4E11-4E5B-4539-A8A6-74B5A3F20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67" y="1613067"/>
            <a:ext cx="2209800" cy="1085850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2636691-0C7C-41C6-96A6-8B2ADD9812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034623"/>
              </p:ext>
            </p:extLst>
          </p:nvPr>
        </p:nvGraphicFramePr>
        <p:xfrm>
          <a:off x="3231029" y="1013627"/>
          <a:ext cx="5461000" cy="1664335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391398759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1897348899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3263154285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63103328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189915118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Tamices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Peso retenido (gr)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Retenido acumulado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Retenido acumulado (%)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Pasante (%)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5610102"/>
                  </a:ext>
                </a:extLst>
              </a:tr>
              <a:tr h="1663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3/8"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3,58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0,56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99,44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1191602"/>
                  </a:ext>
                </a:extLst>
              </a:tr>
              <a:tr h="1663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3,79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0,59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99,41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7384183"/>
                  </a:ext>
                </a:extLst>
              </a:tr>
              <a:tr h="1663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152,40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156,19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24,25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75,75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4579491"/>
                  </a:ext>
                </a:extLst>
              </a:tr>
              <a:tr h="1663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174,10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330,29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51,28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48,72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2459431"/>
                  </a:ext>
                </a:extLst>
              </a:tr>
              <a:tr h="1663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82,17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412,46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64,04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35,96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1553069"/>
                  </a:ext>
                </a:extLst>
              </a:tr>
              <a:tr h="1663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75,13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487,59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75,71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24,29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2884819"/>
                  </a:ext>
                </a:extLst>
              </a:tr>
              <a:tr h="1663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59,13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546,72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84,89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15,11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5938684"/>
                  </a:ext>
                </a:extLst>
              </a:tr>
              <a:tr h="1663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Pas No 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97,34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644,06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8900712"/>
                  </a:ext>
                </a:extLst>
              </a:tr>
            </a:tbl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2275FFCE-7795-48ED-AA0C-D6EA687C19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7926814"/>
              </p:ext>
            </p:extLst>
          </p:nvPr>
        </p:nvGraphicFramePr>
        <p:xfrm>
          <a:off x="119155" y="2775137"/>
          <a:ext cx="5219700" cy="328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9C43DA1D-510C-496E-B28F-2359EB55C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894" y="3947310"/>
            <a:ext cx="3435164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89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Graphic spid="11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E1F64A23-6CFF-4D9B-B0F6-52C77F5152D0}"/>
              </a:ext>
            </a:extLst>
          </p:cNvPr>
          <p:cNvSpPr txBox="1">
            <a:spLocks/>
          </p:cNvSpPr>
          <p:nvPr/>
        </p:nvSpPr>
        <p:spPr>
          <a:xfrm>
            <a:off x="342900" y="56291"/>
            <a:ext cx="84582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Finos – Granulometría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7F6A2FA-8AF9-493B-BB19-7BCED9D6A042}"/>
              </a:ext>
            </a:extLst>
          </p:cNvPr>
          <p:cNvSpPr txBox="1"/>
          <p:nvPr/>
        </p:nvSpPr>
        <p:spPr>
          <a:xfrm>
            <a:off x="493059" y="4829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NTE INEN 696. Áridos. Análisis granulométrico en los áridos, fino y grueso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137317B-BA52-4D6A-95AB-1534E6CE14C2}"/>
              </a:ext>
            </a:extLst>
          </p:cNvPr>
          <p:cNvSpPr txBox="1"/>
          <p:nvPr/>
        </p:nvSpPr>
        <p:spPr>
          <a:xfrm>
            <a:off x="735106" y="1103216"/>
            <a:ext cx="2292724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CANTERA </a:t>
            </a:r>
          </a:p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CYMCA - GUAYLLABAMBA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4C97D82-264C-47FF-8D70-2B0517AE7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396948"/>
              </p:ext>
            </p:extLst>
          </p:nvPr>
        </p:nvGraphicFramePr>
        <p:xfrm>
          <a:off x="3295650" y="1103216"/>
          <a:ext cx="5505450" cy="16002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101090">
                  <a:extLst>
                    <a:ext uri="{9D8B030D-6E8A-4147-A177-3AD203B41FA5}">
                      <a16:colId xmlns:a16="http://schemas.microsoft.com/office/drawing/2014/main" val="59134774"/>
                    </a:ext>
                  </a:extLst>
                </a:gridCol>
                <a:gridCol w="1101090">
                  <a:extLst>
                    <a:ext uri="{9D8B030D-6E8A-4147-A177-3AD203B41FA5}">
                      <a16:colId xmlns:a16="http://schemas.microsoft.com/office/drawing/2014/main" val="3845259929"/>
                    </a:ext>
                  </a:extLst>
                </a:gridCol>
                <a:gridCol w="1101090">
                  <a:extLst>
                    <a:ext uri="{9D8B030D-6E8A-4147-A177-3AD203B41FA5}">
                      <a16:colId xmlns:a16="http://schemas.microsoft.com/office/drawing/2014/main" val="44887002"/>
                    </a:ext>
                  </a:extLst>
                </a:gridCol>
                <a:gridCol w="1101090">
                  <a:extLst>
                    <a:ext uri="{9D8B030D-6E8A-4147-A177-3AD203B41FA5}">
                      <a16:colId xmlns:a16="http://schemas.microsoft.com/office/drawing/2014/main" val="1559832896"/>
                    </a:ext>
                  </a:extLst>
                </a:gridCol>
                <a:gridCol w="1101090">
                  <a:extLst>
                    <a:ext uri="{9D8B030D-6E8A-4147-A177-3AD203B41FA5}">
                      <a16:colId xmlns:a16="http://schemas.microsoft.com/office/drawing/2014/main" val="134138514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Tamices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Peso retenido (gr)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Retenido acumulado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Retenido acumulado (%)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Pasante (%)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9935398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3/8"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3,58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99,56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660848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78,70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82,28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89,80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723825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208,80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291,08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36,08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63,92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170880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164,83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455,91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56,51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43,49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369784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92,78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548,69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68,01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31,99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9389833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90,78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639,47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79,26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20,74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841157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76,23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715,70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88,71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11,29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876237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Pas No 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91,06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806,76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0265464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153DC3F0-4DF9-417E-9433-D51B0B492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05" y="1655666"/>
            <a:ext cx="2333625" cy="1047750"/>
          </a:xfrm>
          <a:prstGeom prst="rect">
            <a:avLst/>
          </a:prstGeom>
        </p:spPr>
      </p:pic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4713212A-802E-4FC6-8B43-ACCA243335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4446248"/>
              </p:ext>
            </p:extLst>
          </p:nvPr>
        </p:nvGraphicFramePr>
        <p:xfrm>
          <a:off x="98613" y="2874832"/>
          <a:ext cx="5219700" cy="328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9FDE62EA-2EB2-4C7D-ACC6-3BDAB3279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840" y="3753696"/>
            <a:ext cx="3315260" cy="80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45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Graphic spid="14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E1F64A23-6CFF-4D9B-B0F6-52C77F5152D0}"/>
              </a:ext>
            </a:extLst>
          </p:cNvPr>
          <p:cNvSpPr txBox="1">
            <a:spLocks/>
          </p:cNvSpPr>
          <p:nvPr/>
        </p:nvSpPr>
        <p:spPr>
          <a:xfrm>
            <a:off x="342900" y="56291"/>
            <a:ext cx="84582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Finos – Granulometría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7F6A2FA-8AF9-493B-BB19-7BCED9D6A042}"/>
              </a:ext>
            </a:extLst>
          </p:cNvPr>
          <p:cNvSpPr txBox="1"/>
          <p:nvPr/>
        </p:nvSpPr>
        <p:spPr>
          <a:xfrm>
            <a:off x="493059" y="4829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NTE INEN 696. Áridos. Análisis granulométrico en los áridos, fino y grueso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137317B-BA52-4D6A-95AB-1534E6CE14C2}"/>
              </a:ext>
            </a:extLst>
          </p:cNvPr>
          <p:cNvSpPr txBox="1"/>
          <p:nvPr/>
        </p:nvSpPr>
        <p:spPr>
          <a:xfrm>
            <a:off x="869577" y="988495"/>
            <a:ext cx="2292724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CANTERA </a:t>
            </a:r>
          </a:p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SEVILLA - CAYAMBE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8028E8-20FA-4D1A-A4F9-09455DCEC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498" y="1701906"/>
            <a:ext cx="2343150" cy="1000125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F95E413-C843-4325-B7C4-E23B664433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50477"/>
              </p:ext>
            </p:extLst>
          </p:nvPr>
        </p:nvGraphicFramePr>
        <p:xfrm>
          <a:off x="3459349" y="988495"/>
          <a:ext cx="5470525" cy="1524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094105">
                  <a:extLst>
                    <a:ext uri="{9D8B030D-6E8A-4147-A177-3AD203B41FA5}">
                      <a16:colId xmlns:a16="http://schemas.microsoft.com/office/drawing/2014/main" val="2725048396"/>
                    </a:ext>
                  </a:extLst>
                </a:gridCol>
                <a:gridCol w="1094105">
                  <a:extLst>
                    <a:ext uri="{9D8B030D-6E8A-4147-A177-3AD203B41FA5}">
                      <a16:colId xmlns:a16="http://schemas.microsoft.com/office/drawing/2014/main" val="2757932499"/>
                    </a:ext>
                  </a:extLst>
                </a:gridCol>
                <a:gridCol w="1094105">
                  <a:extLst>
                    <a:ext uri="{9D8B030D-6E8A-4147-A177-3AD203B41FA5}">
                      <a16:colId xmlns:a16="http://schemas.microsoft.com/office/drawing/2014/main" val="1115990704"/>
                    </a:ext>
                  </a:extLst>
                </a:gridCol>
                <a:gridCol w="1094105">
                  <a:extLst>
                    <a:ext uri="{9D8B030D-6E8A-4147-A177-3AD203B41FA5}">
                      <a16:colId xmlns:a16="http://schemas.microsoft.com/office/drawing/2014/main" val="102025717"/>
                    </a:ext>
                  </a:extLst>
                </a:gridCol>
                <a:gridCol w="1094105">
                  <a:extLst>
                    <a:ext uri="{9D8B030D-6E8A-4147-A177-3AD203B41FA5}">
                      <a16:colId xmlns:a16="http://schemas.microsoft.com/office/drawing/2014/main" val="314050017"/>
                    </a:ext>
                  </a:extLst>
                </a:gridCol>
              </a:tblGrid>
              <a:tr h="30353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Tamices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Peso retenido (gr)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Retenido acumulado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Retenido acumulado (%)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Pasante (%)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82044219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3/8"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3,58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3,58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0,68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99,32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9973910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42,24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45,82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8,70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91,30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6597238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86,55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132,37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74,85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3292727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87,09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219,46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41,69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58,31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1950981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58,23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277,69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52,75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47,25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6849657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67,44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345,13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65,56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35620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No. 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70,76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415,89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79,00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5344570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Pas No. 100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110,52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526,41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100,00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1328832"/>
                  </a:ext>
                </a:extLst>
              </a:tr>
            </a:tbl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8E1A346E-B9E5-4AD1-8217-010FCAB582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7762632"/>
              </p:ext>
            </p:extLst>
          </p:nvPr>
        </p:nvGraphicFramePr>
        <p:xfrm>
          <a:off x="154641" y="2702031"/>
          <a:ext cx="5219700" cy="328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6C600128-17CE-44F7-BE69-690AFC4AB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144" y="3756599"/>
            <a:ext cx="353321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21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Graphic spid="11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E1F64A23-6CFF-4D9B-B0F6-52C77F5152D0}"/>
              </a:ext>
            </a:extLst>
          </p:cNvPr>
          <p:cNvSpPr txBox="1">
            <a:spLocks/>
          </p:cNvSpPr>
          <p:nvPr/>
        </p:nvSpPr>
        <p:spPr>
          <a:xfrm>
            <a:off x="342900" y="56291"/>
            <a:ext cx="84582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Resumen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1363102-82DF-40B7-9EA8-A344BCEC14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67606"/>
              </p:ext>
            </p:extLst>
          </p:nvPr>
        </p:nvGraphicFramePr>
        <p:xfrm>
          <a:off x="2555186" y="1530234"/>
          <a:ext cx="6174196" cy="1668205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305197">
                  <a:extLst>
                    <a:ext uri="{9D8B030D-6E8A-4147-A177-3AD203B41FA5}">
                      <a16:colId xmlns:a16="http://schemas.microsoft.com/office/drawing/2014/main" val="1602303048"/>
                    </a:ext>
                  </a:extLst>
                </a:gridCol>
                <a:gridCol w="735278">
                  <a:extLst>
                    <a:ext uri="{9D8B030D-6E8A-4147-A177-3AD203B41FA5}">
                      <a16:colId xmlns:a16="http://schemas.microsoft.com/office/drawing/2014/main" val="2871199073"/>
                    </a:ext>
                  </a:extLst>
                </a:gridCol>
                <a:gridCol w="798717">
                  <a:extLst>
                    <a:ext uri="{9D8B030D-6E8A-4147-A177-3AD203B41FA5}">
                      <a16:colId xmlns:a16="http://schemas.microsoft.com/office/drawing/2014/main" val="2409774597"/>
                    </a:ext>
                  </a:extLst>
                </a:gridCol>
                <a:gridCol w="786487">
                  <a:extLst>
                    <a:ext uri="{9D8B030D-6E8A-4147-A177-3AD203B41FA5}">
                      <a16:colId xmlns:a16="http://schemas.microsoft.com/office/drawing/2014/main" val="1229867142"/>
                    </a:ext>
                  </a:extLst>
                </a:gridCol>
                <a:gridCol w="786487">
                  <a:extLst>
                    <a:ext uri="{9D8B030D-6E8A-4147-A177-3AD203B41FA5}">
                      <a16:colId xmlns:a16="http://schemas.microsoft.com/office/drawing/2014/main" val="3230822742"/>
                    </a:ext>
                  </a:extLst>
                </a:gridCol>
                <a:gridCol w="762030">
                  <a:extLst>
                    <a:ext uri="{9D8B030D-6E8A-4147-A177-3AD203B41FA5}">
                      <a16:colId xmlns:a16="http://schemas.microsoft.com/office/drawing/2014/main" val="1295549833"/>
                    </a:ext>
                  </a:extLst>
                </a:gridCol>
              </a:tblGrid>
              <a:tr h="181888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Característica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Unidad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Cantera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193907"/>
                  </a:ext>
                </a:extLst>
              </a:tr>
              <a:tr h="18188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Holcim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Pintag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Cymca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Sevilla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998511"/>
                  </a:ext>
                </a:extLst>
              </a:tr>
              <a:tr h="181888"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Humedad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1,65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1,35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8504453"/>
                  </a:ext>
                </a:extLst>
              </a:tr>
              <a:tr h="181888"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Densidad aparente seca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kg/dm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2,71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2,49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2,45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4970588"/>
                  </a:ext>
                </a:extLst>
              </a:tr>
              <a:tr h="181888"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Absorción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3,41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4,01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8399192"/>
                  </a:ext>
                </a:extLst>
              </a:tr>
              <a:tr h="181888"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Tamaño Nominal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in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 3/4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 3/4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   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   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8823038"/>
                  </a:ext>
                </a:extLst>
              </a:tr>
              <a:tr h="181888"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Degradación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19,62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23,85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19,63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48,50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7536109"/>
                  </a:ext>
                </a:extLst>
              </a:tr>
              <a:tr h="213101"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Masa unitaria seca y compactada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kg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1,56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1,29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1,42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1,36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6083853"/>
                  </a:ext>
                </a:extLst>
              </a:tr>
              <a:tr h="181888"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Vacíos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13,44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15,99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15,42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18,82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4799747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D9E4E87-CD08-4D5D-82AE-4A73C22F9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397396"/>
              </p:ext>
            </p:extLst>
          </p:nvPr>
        </p:nvGraphicFramePr>
        <p:xfrm>
          <a:off x="450476" y="3980541"/>
          <a:ext cx="6174195" cy="166820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328075">
                  <a:extLst>
                    <a:ext uri="{9D8B030D-6E8A-4147-A177-3AD203B41FA5}">
                      <a16:colId xmlns:a16="http://schemas.microsoft.com/office/drawing/2014/main" val="2522414104"/>
                    </a:ext>
                  </a:extLst>
                </a:gridCol>
                <a:gridCol w="680608">
                  <a:extLst>
                    <a:ext uri="{9D8B030D-6E8A-4147-A177-3AD203B41FA5}">
                      <a16:colId xmlns:a16="http://schemas.microsoft.com/office/drawing/2014/main" val="2477051909"/>
                    </a:ext>
                  </a:extLst>
                </a:gridCol>
                <a:gridCol w="806984">
                  <a:extLst>
                    <a:ext uri="{9D8B030D-6E8A-4147-A177-3AD203B41FA5}">
                      <a16:colId xmlns:a16="http://schemas.microsoft.com/office/drawing/2014/main" val="2408089533"/>
                    </a:ext>
                  </a:extLst>
                </a:gridCol>
                <a:gridCol w="794043">
                  <a:extLst>
                    <a:ext uri="{9D8B030D-6E8A-4147-A177-3AD203B41FA5}">
                      <a16:colId xmlns:a16="http://schemas.microsoft.com/office/drawing/2014/main" val="294108575"/>
                    </a:ext>
                  </a:extLst>
                </a:gridCol>
                <a:gridCol w="794043">
                  <a:extLst>
                    <a:ext uri="{9D8B030D-6E8A-4147-A177-3AD203B41FA5}">
                      <a16:colId xmlns:a16="http://schemas.microsoft.com/office/drawing/2014/main" val="3993646129"/>
                    </a:ext>
                  </a:extLst>
                </a:gridCol>
                <a:gridCol w="770442">
                  <a:extLst>
                    <a:ext uri="{9D8B030D-6E8A-4147-A177-3AD203B41FA5}">
                      <a16:colId xmlns:a16="http://schemas.microsoft.com/office/drawing/2014/main" val="2535322099"/>
                    </a:ext>
                  </a:extLst>
                </a:gridCol>
              </a:tblGrid>
              <a:tr h="208526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Característica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Unidad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Cantera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852100"/>
                  </a:ext>
                </a:extLst>
              </a:tr>
              <a:tr h="20852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Holcim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Pintag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Cymca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Sevilla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06231"/>
                  </a:ext>
                </a:extLst>
              </a:tr>
              <a:tr h="208526"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Humedad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3,74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6,97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5,61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6997501"/>
                  </a:ext>
                </a:extLst>
              </a:tr>
              <a:tr h="208526"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Densidad aparente seca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kg/dm</a:t>
                      </a:r>
                      <a:r>
                        <a:rPr lang="es-EC" sz="1000" b="1" baseline="30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2,80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2,63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2,64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2,64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9908334"/>
                  </a:ext>
                </a:extLst>
              </a:tr>
              <a:tr h="208526"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Módulo de finura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Adim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3,06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3,01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3,39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2,73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117393"/>
                  </a:ext>
                </a:extLst>
              </a:tr>
              <a:tr h="208526"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Absorción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4,63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5,33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5,33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6,97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2500574"/>
                  </a:ext>
                </a:extLst>
              </a:tr>
              <a:tr h="208526"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Masa unitaria seca y compactada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kg/dm</a:t>
                      </a:r>
                      <a:r>
                        <a:rPr lang="es-EC" sz="1000" b="1" baseline="30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1,73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1,64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1,58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1,63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845886"/>
                  </a:ext>
                </a:extLst>
              </a:tr>
              <a:tr h="208526"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Vacíos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26,47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20,96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20,92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27,23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7310895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9E8C82D4-F879-4733-81DE-40BC037395C4}"/>
              </a:ext>
            </a:extLst>
          </p:cNvPr>
          <p:cNvSpPr txBox="1"/>
          <p:nvPr/>
        </p:nvSpPr>
        <p:spPr>
          <a:xfrm>
            <a:off x="450476" y="2210447"/>
            <a:ext cx="1676400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ÁRIDOS GRUESOS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D181EF3-A4C4-4B09-AB0F-23FEABBCFCFE}"/>
              </a:ext>
            </a:extLst>
          </p:cNvPr>
          <p:cNvSpPr txBox="1"/>
          <p:nvPr/>
        </p:nvSpPr>
        <p:spPr>
          <a:xfrm>
            <a:off x="7052982" y="4660756"/>
            <a:ext cx="1676400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ÁRIDOS FINOS</a:t>
            </a:r>
          </a:p>
        </p:txBody>
      </p:sp>
    </p:spTree>
    <p:extLst>
      <p:ext uri="{BB962C8B-B14F-4D97-AF65-F5344CB8AC3E}">
        <p14:creationId xmlns:p14="http://schemas.microsoft.com/office/powerpoint/2010/main" val="740749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DOSIFICACIÓN Y FUNDICIÓN DE PROBETAS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D2813-E0DE-477B-904B-BA858ECBD234}"/>
              </a:ext>
            </a:extLst>
          </p:cNvPr>
          <p:cNvSpPr txBox="1"/>
          <p:nvPr/>
        </p:nvSpPr>
        <p:spPr>
          <a:xfrm>
            <a:off x="578223" y="6353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Elección del asentamiento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58466DB4-7733-4EA6-836B-A789376B0A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362968"/>
              </p:ext>
            </p:extLst>
          </p:nvPr>
        </p:nvGraphicFramePr>
        <p:xfrm>
          <a:off x="967136" y="1049014"/>
          <a:ext cx="7209726" cy="306022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014064">
                  <a:extLst>
                    <a:ext uri="{9D8B030D-6E8A-4147-A177-3AD203B41FA5}">
                      <a16:colId xmlns:a16="http://schemas.microsoft.com/office/drawing/2014/main" val="175143415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664955417"/>
                    </a:ext>
                  </a:extLst>
                </a:gridCol>
                <a:gridCol w="1075765">
                  <a:extLst>
                    <a:ext uri="{9D8B030D-6E8A-4147-A177-3AD203B41FA5}">
                      <a16:colId xmlns:a16="http://schemas.microsoft.com/office/drawing/2014/main" val="2066101720"/>
                    </a:ext>
                  </a:extLst>
                </a:gridCol>
                <a:gridCol w="4205497">
                  <a:extLst>
                    <a:ext uri="{9D8B030D-6E8A-4147-A177-3AD203B41FA5}">
                      <a16:colId xmlns:a16="http://schemas.microsoft.com/office/drawing/2014/main" val="480940986"/>
                    </a:ext>
                  </a:extLst>
                </a:gridCol>
              </a:tblGrid>
              <a:tr h="462049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ASENTAMIENTO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CONSISTENCIA (TIPO DE CONCRETO)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GRADO DE TRABAJABILIDAD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S" sz="1050" dirty="0">
                          <a:effectLst/>
                        </a:rPr>
                        <a:t>TIPO DE ESTRUCTURA Y CONDICIONES DE COLOCACIÓN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extLst>
                  <a:ext uri="{0D108BD9-81ED-4DB2-BD59-A6C34878D82A}">
                    <a16:rowId xmlns:a16="http://schemas.microsoft.com/office/drawing/2014/main" val="3162777117"/>
                  </a:ext>
                </a:extLst>
              </a:tr>
              <a:tr h="31523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0 - 2.0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MUY SECA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MUY PEQUEÑO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</a:pPr>
                      <a:r>
                        <a:rPr lang="es-ES" sz="1050" dirty="0">
                          <a:effectLst/>
                        </a:rPr>
                        <a:t>Vigas o pilotes de alta resistencia con vibraciones de formaletas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extLst>
                  <a:ext uri="{0D108BD9-81ED-4DB2-BD59-A6C34878D82A}">
                    <a16:rowId xmlns:a16="http://schemas.microsoft.com/office/drawing/2014/main" val="1430682363"/>
                  </a:ext>
                </a:extLst>
              </a:tr>
              <a:tr h="255322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2.0 - 3.5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SECA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PEQUEÑO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</a:pPr>
                      <a:r>
                        <a:rPr lang="es-ES" sz="1050" dirty="0">
                          <a:effectLst/>
                        </a:rPr>
                        <a:t>Pavimentos vibrados con máquina mecánica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extLst>
                  <a:ext uri="{0D108BD9-81ED-4DB2-BD59-A6C34878D82A}">
                    <a16:rowId xmlns:a16="http://schemas.microsoft.com/office/drawing/2014/main" val="53432802"/>
                  </a:ext>
                </a:extLst>
              </a:tr>
              <a:tr h="80805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3.5 - 5.0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SEMI - SECA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PEQUEÑO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</a:pPr>
                      <a:r>
                        <a:rPr lang="es-ES" sz="1050" dirty="0">
                          <a:effectLst/>
                        </a:rPr>
                        <a:t>Construcciones en masas voluminosas. Losas medianamente reforzadas con vibración. </a:t>
                      </a:r>
                      <a:r>
                        <a:rPr lang="en-US" sz="1050" dirty="0">
                          <a:effectLst/>
                        </a:rPr>
                        <a:t>Fundaciones en concreto simple. Pavimentos con vibradores normales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extLst>
                  <a:ext uri="{0D108BD9-81ED-4DB2-BD59-A6C34878D82A}">
                    <a16:rowId xmlns:a16="http://schemas.microsoft.com/office/drawing/2014/main" val="1897251858"/>
                  </a:ext>
                </a:extLst>
              </a:tr>
              <a:tr h="53168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5.0 - 10.0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MEDIA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MEDIO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</a:pPr>
                      <a:r>
                        <a:rPr lang="es-ES" sz="1050" dirty="0">
                          <a:effectLst/>
                        </a:rPr>
                        <a:t>Losas medianamente reforzadas y pavimentos, compactadas a mano. Columnas, vigas, fundaciones y muros, con vibración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extLst>
                  <a:ext uri="{0D108BD9-81ED-4DB2-BD59-A6C34878D82A}">
                    <a16:rowId xmlns:a16="http://schemas.microsoft.com/office/drawing/2014/main" val="4048346765"/>
                  </a:ext>
                </a:extLst>
              </a:tr>
              <a:tr h="66987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10.0 - 15.0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HUMEDA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ALTO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</a:pPr>
                      <a:r>
                        <a:rPr lang="es-ES" sz="1050" dirty="0">
                          <a:effectLst/>
                        </a:rPr>
                        <a:t>Secciones con mucho refuerzo. Trabajos donde la colocación sea difícil. Revestimiento en túneles. No recomendable para compactarlo con demasiada vibración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70" marR="44470" marT="0" marB="0" anchor="ctr"/>
                </a:tc>
                <a:extLst>
                  <a:ext uri="{0D108BD9-81ED-4DB2-BD59-A6C34878D82A}">
                    <a16:rowId xmlns:a16="http://schemas.microsoft.com/office/drawing/2014/main" val="1730369753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497DA9D0-3F4E-4D9E-BC53-A1A8955F472B}"/>
              </a:ext>
            </a:extLst>
          </p:cNvPr>
          <p:cNvSpPr txBox="1"/>
          <p:nvPr/>
        </p:nvSpPr>
        <p:spPr>
          <a:xfrm>
            <a:off x="3399863" y="4440379"/>
            <a:ext cx="23442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24 dosificaciones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Asentamiento de 10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Buena manejabilidad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FF7FDE0-49B3-464C-A371-EEAEDFEE5C42}"/>
              </a:ext>
            </a:extLst>
          </p:cNvPr>
          <p:cNvSpPr/>
          <p:nvPr/>
        </p:nvSpPr>
        <p:spPr>
          <a:xfrm>
            <a:off x="1073541" y="2964861"/>
            <a:ext cx="6940906" cy="3969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1978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DOSIFICACIÓN Y FUNDICIÓN DE PROBETAS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D2813-E0DE-477B-904B-BA858ECBD234}"/>
              </a:ext>
            </a:extLst>
          </p:cNvPr>
          <p:cNvSpPr txBox="1"/>
          <p:nvPr/>
        </p:nvSpPr>
        <p:spPr>
          <a:xfrm>
            <a:off x="578223" y="6353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400050" indent="-400050" algn="ctr">
              <a:buFont typeface="+mj-lt"/>
              <a:buAutoNum type="romanUcPeriod" startAt="2"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Tamaño Máximo Nominal (TMN)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C1B9E4E-0274-47FF-B384-68CA69EF9A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021398"/>
              </p:ext>
            </p:extLst>
          </p:nvPr>
        </p:nvGraphicFramePr>
        <p:xfrm>
          <a:off x="1281952" y="1147843"/>
          <a:ext cx="7100048" cy="195960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70402">
                  <a:extLst>
                    <a:ext uri="{9D8B030D-6E8A-4147-A177-3AD203B41FA5}">
                      <a16:colId xmlns:a16="http://schemas.microsoft.com/office/drawing/2014/main" val="2219349809"/>
                    </a:ext>
                  </a:extLst>
                </a:gridCol>
                <a:gridCol w="1432140">
                  <a:extLst>
                    <a:ext uri="{9D8B030D-6E8A-4147-A177-3AD203B41FA5}">
                      <a16:colId xmlns:a16="http://schemas.microsoft.com/office/drawing/2014/main" val="1404670063"/>
                    </a:ext>
                  </a:extLst>
                </a:gridCol>
                <a:gridCol w="717176">
                  <a:extLst>
                    <a:ext uri="{9D8B030D-6E8A-4147-A177-3AD203B41FA5}">
                      <a16:colId xmlns:a16="http://schemas.microsoft.com/office/drawing/2014/main" val="1281508877"/>
                    </a:ext>
                  </a:extLst>
                </a:gridCol>
                <a:gridCol w="2294965">
                  <a:extLst>
                    <a:ext uri="{9D8B030D-6E8A-4147-A177-3AD203B41FA5}">
                      <a16:colId xmlns:a16="http://schemas.microsoft.com/office/drawing/2014/main" val="3720026261"/>
                    </a:ext>
                  </a:extLst>
                </a:gridCol>
                <a:gridCol w="1685365">
                  <a:extLst>
                    <a:ext uri="{9D8B030D-6E8A-4147-A177-3AD203B41FA5}">
                      <a16:colId xmlns:a16="http://schemas.microsoft.com/office/drawing/2014/main" val="1255201742"/>
                    </a:ext>
                  </a:extLst>
                </a:gridCol>
              </a:tblGrid>
              <a:tr h="619506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S" sz="1100" dirty="0">
                          <a:effectLst/>
                        </a:rPr>
                        <a:t>DIMENSIÓN MÍNIMA DEL ELEMENTO (cm)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S" sz="1100" dirty="0">
                          <a:effectLst/>
                        </a:rPr>
                        <a:t>MUROS REFORZADOS, VIGAS Y COLUMNAS [mm (in)]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S" sz="1100" dirty="0">
                          <a:effectLst/>
                        </a:rPr>
                        <a:t>MUROS SIN REFUERZO [mm (in)]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S" sz="1100" dirty="0">
                          <a:effectLst/>
                        </a:rPr>
                        <a:t>LOSAS MUY REFORZADAS [mm (in)]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S" sz="1100" dirty="0">
                          <a:effectLst/>
                        </a:rPr>
                        <a:t>LOSAS SIN REFUERZO O POCO REFORZADAS [mm (in)]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extLst>
                  <a:ext uri="{0D108BD9-81ED-4DB2-BD59-A6C34878D82A}">
                    <a16:rowId xmlns:a16="http://schemas.microsoft.com/office/drawing/2014/main" val="1507771318"/>
                  </a:ext>
                </a:extLst>
              </a:tr>
              <a:tr h="37039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100" dirty="0">
                          <a:effectLst/>
                        </a:rPr>
                        <a:t>6 - 15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100" dirty="0">
                          <a:effectLst/>
                        </a:rPr>
                        <a:t>12 (1/2") - 19 (3/4")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100" dirty="0">
                          <a:effectLst/>
                        </a:rPr>
                        <a:t>19 (3/4")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100" dirty="0">
                          <a:effectLst/>
                        </a:rPr>
                        <a:t>19 (3/4") - 25 (1")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100" dirty="0">
                          <a:effectLst/>
                        </a:rPr>
                        <a:t>19 (3/4") - 38 (1 1/2")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extLst>
                  <a:ext uri="{0D108BD9-81ED-4DB2-BD59-A6C34878D82A}">
                    <a16:rowId xmlns:a16="http://schemas.microsoft.com/office/drawing/2014/main" val="3900486574"/>
                  </a:ext>
                </a:extLst>
              </a:tr>
              <a:tr h="37039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100" dirty="0">
                          <a:effectLst/>
                        </a:rPr>
                        <a:t>19 - 29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100" dirty="0">
                          <a:effectLst/>
                        </a:rPr>
                        <a:t>19 (3/4") - 38 (1 1/2")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100" dirty="0">
                          <a:effectLst/>
                        </a:rPr>
                        <a:t>38 (1 1/2")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100" dirty="0">
                          <a:effectLst/>
                        </a:rPr>
                        <a:t>38 (1 1/2") - 76 (3")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100" dirty="0">
                          <a:effectLst/>
                        </a:rPr>
                        <a:t>38 (1 1/2") - 76 (3")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extLst>
                  <a:ext uri="{0D108BD9-81ED-4DB2-BD59-A6C34878D82A}">
                    <a16:rowId xmlns:a16="http://schemas.microsoft.com/office/drawing/2014/main" val="2846402296"/>
                  </a:ext>
                </a:extLst>
              </a:tr>
              <a:tr h="27413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100" dirty="0">
                          <a:effectLst/>
                        </a:rPr>
                        <a:t>30 - 74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100" dirty="0">
                          <a:effectLst/>
                        </a:rPr>
                        <a:t>38 (1 1/2") - 76 (3")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100" dirty="0">
                          <a:effectLst/>
                        </a:rPr>
                        <a:t>76 (3")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100" dirty="0">
                          <a:effectLst/>
                        </a:rPr>
                        <a:t>38 (1 1/2") - 76 (3")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100" dirty="0">
                          <a:effectLst/>
                        </a:rPr>
                        <a:t>76 (3")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extLst>
                  <a:ext uri="{0D108BD9-81ED-4DB2-BD59-A6C34878D82A}">
                    <a16:rowId xmlns:a16="http://schemas.microsoft.com/office/drawing/2014/main" val="4124238077"/>
                  </a:ext>
                </a:extLst>
              </a:tr>
              <a:tr h="27413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100" dirty="0">
                          <a:effectLst/>
                        </a:rPr>
                        <a:t>75 O MÁS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100" dirty="0">
                          <a:effectLst/>
                        </a:rPr>
                        <a:t>38 (1 1/2") - 76 (3")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100" dirty="0">
                          <a:effectLst/>
                        </a:rPr>
                        <a:t>76 (3")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100" dirty="0">
                          <a:effectLst/>
                        </a:rPr>
                        <a:t>38 (1 1/2") - 76 (3")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100" dirty="0">
                          <a:effectLst/>
                        </a:rPr>
                        <a:t>76 (3") -152 (6")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81" marR="44881" marT="0" marB="0" anchor="ctr"/>
                </a:tc>
                <a:extLst>
                  <a:ext uri="{0D108BD9-81ED-4DB2-BD59-A6C34878D82A}">
                    <a16:rowId xmlns:a16="http://schemas.microsoft.com/office/drawing/2014/main" val="262396375"/>
                  </a:ext>
                </a:extLst>
              </a:tr>
            </a:tbl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28E38F00-0C70-4B1F-B926-5326A002EF5D}"/>
              </a:ext>
            </a:extLst>
          </p:cNvPr>
          <p:cNvSpPr/>
          <p:nvPr/>
        </p:nvSpPr>
        <p:spPr>
          <a:xfrm>
            <a:off x="1441094" y="1889881"/>
            <a:ext cx="6940906" cy="2533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8" name="Tabla 35">
            <a:extLst>
              <a:ext uri="{FF2B5EF4-FFF2-40B4-BE49-F238E27FC236}">
                <a16:creationId xmlns:a16="http://schemas.microsoft.com/office/drawing/2014/main" id="{AEA9889F-8E0A-46A6-AC3C-D131EA1E03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528235"/>
              </p:ext>
            </p:extLst>
          </p:nvPr>
        </p:nvGraphicFramePr>
        <p:xfrm>
          <a:off x="3468229" y="3616664"/>
          <a:ext cx="2727494" cy="1524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63747">
                  <a:extLst>
                    <a:ext uri="{9D8B030D-6E8A-4147-A177-3AD203B41FA5}">
                      <a16:colId xmlns:a16="http://schemas.microsoft.com/office/drawing/2014/main" val="4001609807"/>
                    </a:ext>
                  </a:extLst>
                </a:gridCol>
                <a:gridCol w="1363747">
                  <a:extLst>
                    <a:ext uri="{9D8B030D-6E8A-4147-A177-3AD203B41FA5}">
                      <a16:colId xmlns:a16="http://schemas.microsoft.com/office/drawing/2014/main" val="341838663"/>
                    </a:ext>
                  </a:extLst>
                </a:gridCol>
              </a:tblGrid>
              <a:tr h="278287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Cantera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TMN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0004296"/>
                  </a:ext>
                </a:extLst>
              </a:tr>
              <a:tr h="278287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EC" dirty="0"/>
                        <a:t>Holcim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¾ 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971455"/>
                  </a:ext>
                </a:extLst>
              </a:tr>
              <a:tr h="2782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Pintag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¾ 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5598384"/>
                  </a:ext>
                </a:extLst>
              </a:tr>
              <a:tr h="2840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Cymca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1 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9289603"/>
                  </a:ext>
                </a:extLst>
              </a:tr>
              <a:tr h="2840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Sevilla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1 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0710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3582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DOSIFICACIÓN Y FUNDICIÓN DE PROBETAS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D2813-E0DE-477B-904B-BA858ECBD234}"/>
              </a:ext>
            </a:extLst>
          </p:cNvPr>
          <p:cNvSpPr txBox="1"/>
          <p:nvPr/>
        </p:nvSpPr>
        <p:spPr>
          <a:xfrm>
            <a:off x="578223" y="6353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400050" indent="-400050" algn="ctr">
              <a:buFont typeface="+mj-lt"/>
              <a:buAutoNum type="romanUcPeriod" startAt="3"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Estimación de cantidad de agua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53DBA28D-6940-4C42-A926-9C6D2E6DE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774055"/>
              </p:ext>
            </p:extLst>
          </p:nvPr>
        </p:nvGraphicFramePr>
        <p:xfrm>
          <a:off x="457200" y="1169613"/>
          <a:ext cx="5309239" cy="435133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791823">
                  <a:extLst>
                    <a:ext uri="{9D8B030D-6E8A-4147-A177-3AD203B41FA5}">
                      <a16:colId xmlns:a16="http://schemas.microsoft.com/office/drawing/2014/main" val="2306235880"/>
                    </a:ext>
                  </a:extLst>
                </a:gridCol>
                <a:gridCol w="1199766">
                  <a:extLst>
                    <a:ext uri="{9D8B030D-6E8A-4147-A177-3AD203B41FA5}">
                      <a16:colId xmlns:a16="http://schemas.microsoft.com/office/drawing/2014/main" val="2080681880"/>
                    </a:ext>
                  </a:extLst>
                </a:gridCol>
                <a:gridCol w="484116">
                  <a:extLst>
                    <a:ext uri="{9D8B030D-6E8A-4147-A177-3AD203B41FA5}">
                      <a16:colId xmlns:a16="http://schemas.microsoft.com/office/drawing/2014/main" val="3190959225"/>
                    </a:ext>
                  </a:extLst>
                </a:gridCol>
                <a:gridCol w="526213">
                  <a:extLst>
                    <a:ext uri="{9D8B030D-6E8A-4147-A177-3AD203B41FA5}">
                      <a16:colId xmlns:a16="http://schemas.microsoft.com/office/drawing/2014/main" val="2258184801"/>
                    </a:ext>
                  </a:extLst>
                </a:gridCol>
                <a:gridCol w="442020">
                  <a:extLst>
                    <a:ext uri="{9D8B030D-6E8A-4147-A177-3AD203B41FA5}">
                      <a16:colId xmlns:a16="http://schemas.microsoft.com/office/drawing/2014/main" val="568393283"/>
                    </a:ext>
                  </a:extLst>
                </a:gridCol>
                <a:gridCol w="504713">
                  <a:extLst>
                    <a:ext uri="{9D8B030D-6E8A-4147-A177-3AD203B41FA5}">
                      <a16:colId xmlns:a16="http://schemas.microsoft.com/office/drawing/2014/main" val="1564486216"/>
                    </a:ext>
                  </a:extLst>
                </a:gridCol>
                <a:gridCol w="340147">
                  <a:extLst>
                    <a:ext uri="{9D8B030D-6E8A-4147-A177-3AD203B41FA5}">
                      <a16:colId xmlns:a16="http://schemas.microsoft.com/office/drawing/2014/main" val="1530411549"/>
                    </a:ext>
                  </a:extLst>
                </a:gridCol>
                <a:gridCol w="340147">
                  <a:extLst>
                    <a:ext uri="{9D8B030D-6E8A-4147-A177-3AD203B41FA5}">
                      <a16:colId xmlns:a16="http://schemas.microsoft.com/office/drawing/2014/main" val="83171166"/>
                    </a:ext>
                  </a:extLst>
                </a:gridCol>
                <a:gridCol w="340147">
                  <a:extLst>
                    <a:ext uri="{9D8B030D-6E8A-4147-A177-3AD203B41FA5}">
                      <a16:colId xmlns:a16="http://schemas.microsoft.com/office/drawing/2014/main" val="3964241607"/>
                    </a:ext>
                  </a:extLst>
                </a:gridCol>
                <a:gridCol w="340147">
                  <a:extLst>
                    <a:ext uri="{9D8B030D-6E8A-4147-A177-3AD203B41FA5}">
                      <a16:colId xmlns:a16="http://schemas.microsoft.com/office/drawing/2014/main" val="463516468"/>
                    </a:ext>
                  </a:extLst>
                </a:gridCol>
              </a:tblGrid>
              <a:tr h="489410">
                <a:tc rowSpan="3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S" sz="1050" dirty="0">
                          <a:effectLst/>
                        </a:rPr>
                        <a:t>CONDICIÓN DEL CONTENIDO DE AIRE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vert="vert27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00000"/>
                        </a:lnSpc>
                      </a:pPr>
                      <a:r>
                        <a:rPr lang="es-ES" sz="105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 gridSpan="8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S" sz="1050" dirty="0">
                          <a:effectLst/>
                        </a:rPr>
                        <a:t>AGUA EN kg por m</a:t>
                      </a:r>
                      <a:r>
                        <a:rPr lang="es-ES" sz="1050" baseline="30000" dirty="0">
                          <a:effectLst/>
                        </a:rPr>
                        <a:t>3</a:t>
                      </a:r>
                      <a:r>
                        <a:rPr lang="es-ES" sz="1050" dirty="0">
                          <a:effectLst/>
                        </a:rPr>
                        <a:t> de concreto para los TMN del agregado indicados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569551"/>
                  </a:ext>
                </a:extLst>
              </a:tr>
              <a:tr h="5489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S" sz="1050" b="1" dirty="0">
                          <a:solidFill>
                            <a:schemeClr val="bg1"/>
                          </a:solidFill>
                          <a:effectLst/>
                        </a:rPr>
                        <a:t>Asentamiento c</a:t>
                      </a: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12.5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extLst>
                  <a:ext uri="{0D108BD9-81ED-4DB2-BD59-A6C34878D82A}">
                    <a16:rowId xmlns:a16="http://schemas.microsoft.com/office/drawing/2014/main" val="1136162739"/>
                  </a:ext>
                </a:extLst>
              </a:tr>
              <a:tr h="20414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**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**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**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extLst>
                  <a:ext uri="{0D108BD9-81ED-4DB2-BD59-A6C34878D82A}">
                    <a16:rowId xmlns:a16="http://schemas.microsoft.com/office/drawing/2014/main" val="4035406377"/>
                  </a:ext>
                </a:extLst>
              </a:tr>
              <a:tr h="204141">
                <a:tc rowSpan="4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CONCRETO SIN AIRE INCLUIDO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vert="vert27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</a:rPr>
                        <a:t>3 a 5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205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200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185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145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extLst>
                  <a:ext uri="{0D108BD9-81ED-4DB2-BD59-A6C34878D82A}">
                    <a16:rowId xmlns:a16="http://schemas.microsoft.com/office/drawing/2014/main" val="2107902242"/>
                  </a:ext>
                </a:extLst>
              </a:tr>
              <a:tr h="20414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</a:rPr>
                        <a:t>8 a 10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225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215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200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195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175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extLst>
                  <a:ext uri="{0D108BD9-81ED-4DB2-BD59-A6C34878D82A}">
                    <a16:rowId xmlns:a16="http://schemas.microsoft.com/office/drawing/2014/main" val="1504070555"/>
                  </a:ext>
                </a:extLst>
              </a:tr>
              <a:tr h="20414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</a:rPr>
                        <a:t>15 a 18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240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230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210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205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185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extLst>
                  <a:ext uri="{0D108BD9-81ED-4DB2-BD59-A6C34878D82A}">
                    <a16:rowId xmlns:a16="http://schemas.microsoft.com/office/drawing/2014/main" val="745557700"/>
                  </a:ext>
                </a:extLst>
              </a:tr>
              <a:tr h="9655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S" sz="1050" b="1" dirty="0">
                          <a:solidFill>
                            <a:schemeClr val="bg1"/>
                          </a:solidFill>
                          <a:effectLst/>
                        </a:rPr>
                        <a:t>Cantidad aproximada de aire atrapado en concreto sin aire incluido, por ciento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3.00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2.50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2.00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1.50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1.00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0.50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0.30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0.20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extLst>
                  <a:ext uri="{0D108BD9-81ED-4DB2-BD59-A6C34878D82A}">
                    <a16:rowId xmlns:a16="http://schemas.microsoft.com/office/drawing/2014/main" val="280049727"/>
                  </a:ext>
                </a:extLst>
              </a:tr>
              <a:tr h="204141">
                <a:tc rowSpan="4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CONCRETO CON AIRE INCLUIDO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vert="vert27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</a:rPr>
                        <a:t>3 a 5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175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165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145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135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extLst>
                  <a:ext uri="{0D108BD9-81ED-4DB2-BD59-A6C34878D82A}">
                    <a16:rowId xmlns:a16="http://schemas.microsoft.com/office/drawing/2014/main" val="4270465745"/>
                  </a:ext>
                </a:extLst>
              </a:tr>
              <a:tr h="20414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</a:rPr>
                        <a:t>8 a 10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200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175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135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extLst>
                  <a:ext uri="{0D108BD9-81ED-4DB2-BD59-A6C34878D82A}">
                    <a16:rowId xmlns:a16="http://schemas.microsoft.com/office/drawing/2014/main" val="3779337425"/>
                  </a:ext>
                </a:extLst>
              </a:tr>
              <a:tr h="20414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</a:rPr>
                        <a:t>15 a 18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215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205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185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165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160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extLst>
                  <a:ext uri="{0D108BD9-81ED-4DB2-BD59-A6C34878D82A}">
                    <a16:rowId xmlns:a16="http://schemas.microsoft.com/office/drawing/2014/main" val="548706832"/>
                  </a:ext>
                </a:extLst>
              </a:tr>
              <a:tr h="91841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S" sz="1050" b="1" dirty="0">
                          <a:solidFill>
                            <a:schemeClr val="bg1"/>
                          </a:solidFill>
                          <a:effectLst/>
                        </a:rPr>
                        <a:t>Promedio recomendable de contenido total de aire por ciento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8.00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7.00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6.00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5.00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4.50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4.00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3.50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050" dirty="0">
                          <a:effectLst/>
                        </a:rPr>
                        <a:t>3.00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23" marR="59523" marT="0" marB="0" anchor="ctr"/>
                </a:tc>
                <a:extLst>
                  <a:ext uri="{0D108BD9-81ED-4DB2-BD59-A6C34878D82A}">
                    <a16:rowId xmlns:a16="http://schemas.microsoft.com/office/drawing/2014/main" val="4253298091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029353FF-2951-40EE-8413-E873D326D379}"/>
              </a:ext>
            </a:extLst>
          </p:cNvPr>
          <p:cNvSpPr txBox="1"/>
          <p:nvPr/>
        </p:nvSpPr>
        <p:spPr>
          <a:xfrm>
            <a:off x="6357368" y="2397870"/>
            <a:ext cx="1994647" cy="9474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/>
              <a:t>Un valor más aproximado, interpolar los valores mostrados en la tabla 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9E4D2A37-3FAB-4866-89E1-1BD9273F0C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240206"/>
              </p:ext>
            </p:extLst>
          </p:nvPr>
        </p:nvGraphicFramePr>
        <p:xfrm>
          <a:off x="6260148" y="3612514"/>
          <a:ext cx="2189088" cy="9144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523150">
                  <a:extLst>
                    <a:ext uri="{9D8B030D-6E8A-4147-A177-3AD203B41FA5}">
                      <a16:colId xmlns:a16="http://schemas.microsoft.com/office/drawing/2014/main" val="2346781085"/>
                    </a:ext>
                  </a:extLst>
                </a:gridCol>
                <a:gridCol w="657408">
                  <a:extLst>
                    <a:ext uri="{9D8B030D-6E8A-4147-A177-3AD203B41FA5}">
                      <a16:colId xmlns:a16="http://schemas.microsoft.com/office/drawing/2014/main" val="1266469070"/>
                    </a:ext>
                  </a:extLst>
                </a:gridCol>
                <a:gridCol w="1008530">
                  <a:extLst>
                    <a:ext uri="{9D8B030D-6E8A-4147-A177-3AD203B41FA5}">
                      <a16:colId xmlns:a16="http://schemas.microsoft.com/office/drawing/2014/main" val="2248980090"/>
                    </a:ext>
                  </a:extLst>
                </a:gridCol>
              </a:tblGrid>
              <a:tr h="321676">
                <a:tc grid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Tamaño Máximo Nominal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Agua para la mezcla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35548073"/>
                  </a:ext>
                </a:extLst>
              </a:tr>
              <a:tr h="17076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in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mm</a:t>
                      </a:r>
                      <a:endParaRPr lang="es-EC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dm</a:t>
                      </a:r>
                      <a:r>
                        <a:rPr lang="es-EC" sz="1200" b="1" baseline="30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s-EC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666485"/>
                  </a:ext>
                </a:extLst>
              </a:tr>
              <a:tr h="17076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 3/4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19.05</a:t>
                      </a:r>
                      <a:endParaRPr lang="es-EC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202.04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44153488"/>
                  </a:ext>
                </a:extLst>
              </a:tr>
              <a:tr h="17076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    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25.40</a:t>
                      </a:r>
                      <a:endParaRPr lang="es-EC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194.47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14073996"/>
                  </a:ext>
                </a:extLst>
              </a:tr>
            </a:tbl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AEED5186-95D5-4695-9457-FD71C1DC33F0}"/>
              </a:ext>
            </a:extLst>
          </p:cNvPr>
          <p:cNvSpPr/>
          <p:nvPr/>
        </p:nvSpPr>
        <p:spPr>
          <a:xfrm>
            <a:off x="1101546" y="2618221"/>
            <a:ext cx="4752407" cy="2146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528B44F-8955-4AE5-B832-39D2288A0B57}"/>
              </a:ext>
            </a:extLst>
          </p:cNvPr>
          <p:cNvSpPr/>
          <p:nvPr/>
        </p:nvSpPr>
        <p:spPr>
          <a:xfrm>
            <a:off x="3477750" y="1649506"/>
            <a:ext cx="421898" cy="118334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C880220-A532-4479-BE31-DE3F2E549697}"/>
              </a:ext>
            </a:extLst>
          </p:cNvPr>
          <p:cNvSpPr/>
          <p:nvPr/>
        </p:nvSpPr>
        <p:spPr>
          <a:xfrm>
            <a:off x="3981165" y="1649505"/>
            <a:ext cx="421898" cy="118334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97906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DOSIFICACIÓN Y FUNDICIÓN DE PROBETAS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D2813-E0DE-477B-904B-BA858ECBD234}"/>
              </a:ext>
            </a:extLst>
          </p:cNvPr>
          <p:cNvSpPr txBox="1"/>
          <p:nvPr/>
        </p:nvSpPr>
        <p:spPr>
          <a:xfrm>
            <a:off x="578223" y="6353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400050" indent="-400050" algn="ctr">
              <a:buFont typeface="+mj-lt"/>
              <a:buAutoNum type="romanUcPeriod" startAt="3"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Estimación de cantidad de agua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4757FC7-8D02-4175-9FE7-648895133B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73256" y="1195490"/>
            <a:ext cx="6603626" cy="4467020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2DD60F2-76C6-4F97-A8D3-0587A46A3461}"/>
              </a:ext>
            </a:extLst>
          </p:cNvPr>
          <p:cNvCxnSpPr/>
          <p:nvPr/>
        </p:nvCxnSpPr>
        <p:spPr>
          <a:xfrm flipV="1">
            <a:off x="4580965" y="1452283"/>
            <a:ext cx="0" cy="351416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993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622"/>
            <a:ext cx="8229600" cy="470736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DESCRIPCIÓN DEL PROYECTO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818A008F-E6A5-4E66-924E-74272C1F3B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8587964"/>
              </p:ext>
            </p:extLst>
          </p:nvPr>
        </p:nvGraphicFramePr>
        <p:xfrm>
          <a:off x="348664" y="682625"/>
          <a:ext cx="8087124" cy="5260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0114848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DOSIFICACIÓN Y FUNDICIÓN DE PROBETAS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D2813-E0DE-477B-904B-BA858ECBD234}"/>
              </a:ext>
            </a:extLst>
          </p:cNvPr>
          <p:cNvSpPr txBox="1"/>
          <p:nvPr/>
        </p:nvSpPr>
        <p:spPr>
          <a:xfrm>
            <a:off x="578223" y="6353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400050" indent="-400050" algn="ctr">
              <a:buFont typeface="+mj-lt"/>
              <a:buAutoNum type="romanUcPeriod" startAt="4"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Resistencia de diseño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ED7EBF5-EE6A-4D6E-B082-BBE079DC5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692331"/>
              </p:ext>
            </p:extLst>
          </p:nvPr>
        </p:nvGraphicFramePr>
        <p:xfrm>
          <a:off x="1959216" y="1327012"/>
          <a:ext cx="5409772" cy="104863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256346">
                  <a:extLst>
                    <a:ext uri="{9D8B030D-6E8A-4147-A177-3AD203B41FA5}">
                      <a16:colId xmlns:a16="http://schemas.microsoft.com/office/drawing/2014/main" val="2623483700"/>
                    </a:ext>
                  </a:extLst>
                </a:gridCol>
                <a:gridCol w="868541">
                  <a:extLst>
                    <a:ext uri="{9D8B030D-6E8A-4147-A177-3AD203B41FA5}">
                      <a16:colId xmlns:a16="http://schemas.microsoft.com/office/drawing/2014/main" val="3752861141"/>
                    </a:ext>
                  </a:extLst>
                </a:gridCol>
                <a:gridCol w="838143">
                  <a:extLst>
                    <a:ext uri="{9D8B030D-6E8A-4147-A177-3AD203B41FA5}">
                      <a16:colId xmlns:a16="http://schemas.microsoft.com/office/drawing/2014/main" val="3996802205"/>
                    </a:ext>
                  </a:extLst>
                </a:gridCol>
                <a:gridCol w="838143">
                  <a:extLst>
                    <a:ext uri="{9D8B030D-6E8A-4147-A177-3AD203B41FA5}">
                      <a16:colId xmlns:a16="http://schemas.microsoft.com/office/drawing/2014/main" val="542430169"/>
                    </a:ext>
                  </a:extLst>
                </a:gridCol>
                <a:gridCol w="608599">
                  <a:extLst>
                    <a:ext uri="{9D8B030D-6E8A-4147-A177-3AD203B41FA5}">
                      <a16:colId xmlns:a16="http://schemas.microsoft.com/office/drawing/2014/main" val="3145578301"/>
                    </a:ext>
                  </a:extLst>
                </a:gridCol>
              </a:tblGrid>
              <a:tr h="233030">
                <a:tc gridSpan="5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COEFICIENTES DE VARIACIÓN PARA DIFERENTES CONTROLES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463407"/>
                  </a:ext>
                </a:extLst>
              </a:tr>
              <a:tr h="20196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CLASE DE OPERACIÓN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GRADO DE CONTROL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34983"/>
                  </a:ext>
                </a:extLst>
              </a:tr>
              <a:tr h="20196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EXELENTE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BUENO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REGULAR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POBRE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192838"/>
                  </a:ext>
                </a:extLst>
              </a:tr>
              <a:tr h="20196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CONSTRUCCIÓN GENERAL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10 -- 15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15 -- 20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8616116"/>
                  </a:ext>
                </a:extLst>
              </a:tr>
              <a:tr h="209727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LABORATORIOS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5 -- 7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7 -- 10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7583184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3114E90-FC2E-411D-9F9E-4EC0BCD7E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142959"/>
              </p:ext>
            </p:extLst>
          </p:nvPr>
        </p:nvGraphicFramePr>
        <p:xfrm>
          <a:off x="3548908" y="2885077"/>
          <a:ext cx="2456333" cy="207274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05439">
                  <a:extLst>
                    <a:ext uri="{9D8B030D-6E8A-4147-A177-3AD203B41FA5}">
                      <a16:colId xmlns:a16="http://schemas.microsoft.com/office/drawing/2014/main" val="3902809444"/>
                    </a:ext>
                  </a:extLst>
                </a:gridCol>
                <a:gridCol w="646922">
                  <a:extLst>
                    <a:ext uri="{9D8B030D-6E8A-4147-A177-3AD203B41FA5}">
                      <a16:colId xmlns:a16="http://schemas.microsoft.com/office/drawing/2014/main" val="3167766972"/>
                    </a:ext>
                  </a:extLst>
                </a:gridCol>
                <a:gridCol w="903972">
                  <a:extLst>
                    <a:ext uri="{9D8B030D-6E8A-4147-A177-3AD203B41FA5}">
                      <a16:colId xmlns:a16="http://schemas.microsoft.com/office/drawing/2014/main" val="3870983495"/>
                    </a:ext>
                  </a:extLst>
                </a:gridCol>
              </a:tblGrid>
              <a:tr h="57825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Resistencia requerida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Grado de control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Resistencia de diseño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0474079"/>
                  </a:ext>
                </a:extLst>
              </a:tr>
              <a:tr h="22153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kg/cm</a:t>
                      </a:r>
                      <a:r>
                        <a:rPr lang="es-EC" sz="1200" baseline="30000" dirty="0">
                          <a:effectLst/>
                        </a:rPr>
                        <a:t>2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Adim</a:t>
                      </a:r>
                      <a:endParaRPr lang="es-EC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kg/cm</a:t>
                      </a:r>
                      <a:r>
                        <a:rPr lang="es-EC" sz="12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s-EC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341201"/>
                  </a:ext>
                </a:extLst>
              </a:tr>
              <a:tr h="21216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180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8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202,16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3533389"/>
                  </a:ext>
                </a:extLst>
              </a:tr>
              <a:tr h="21216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210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8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235,18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9552500"/>
                  </a:ext>
                </a:extLst>
              </a:tr>
              <a:tr h="21216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240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8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269,31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261763"/>
                  </a:ext>
                </a:extLst>
              </a:tr>
              <a:tr h="21216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270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8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304,55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9886966"/>
                  </a:ext>
                </a:extLst>
              </a:tr>
              <a:tr h="21216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315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8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351,00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3939506"/>
                  </a:ext>
                </a:extLst>
              </a:tr>
              <a:tr h="21216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350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8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394,44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233624"/>
                  </a:ext>
                </a:extLst>
              </a:tr>
            </a:tbl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6D72FA75-5D37-48B4-B635-D579EFA383FB}"/>
              </a:ext>
            </a:extLst>
          </p:cNvPr>
          <p:cNvSpPr/>
          <p:nvPr/>
        </p:nvSpPr>
        <p:spPr>
          <a:xfrm>
            <a:off x="5915594" y="1748117"/>
            <a:ext cx="834830" cy="6248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54498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DOSIFICACIÓN Y FUNDICIÓN DE PROBETAS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D2813-E0DE-477B-904B-BA858ECBD234}"/>
              </a:ext>
            </a:extLst>
          </p:cNvPr>
          <p:cNvSpPr txBox="1"/>
          <p:nvPr/>
        </p:nvSpPr>
        <p:spPr>
          <a:xfrm>
            <a:off x="578223" y="6353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400050" indent="-400050" algn="ctr">
              <a:buFont typeface="+mj-lt"/>
              <a:buAutoNum type="romanUcPeriod" startAt="4"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Resistencia de diseño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C62ADD0-3D63-4422-B41F-D456E54B2AD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2" y="963612"/>
            <a:ext cx="7552055" cy="4930775"/>
          </a:xfrm>
          <a:prstGeom prst="rect">
            <a:avLst/>
          </a:prstGeom>
          <a:noFill/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4AF2612-818C-40AB-94A1-9F9891FE1FFA}"/>
              </a:ext>
            </a:extLst>
          </p:cNvPr>
          <p:cNvCxnSpPr/>
          <p:nvPr/>
        </p:nvCxnSpPr>
        <p:spPr>
          <a:xfrm flipV="1">
            <a:off x="3514165" y="1497106"/>
            <a:ext cx="0" cy="388171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632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DOSIFICACIÓN Y FUNDICIÓN DE PROBETAS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D2813-E0DE-477B-904B-BA858ECBD234}"/>
              </a:ext>
            </a:extLst>
          </p:cNvPr>
          <p:cNvSpPr txBox="1"/>
          <p:nvPr/>
        </p:nvSpPr>
        <p:spPr>
          <a:xfrm>
            <a:off x="578223" y="6353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400050" indent="-400050" algn="ctr">
              <a:buFont typeface="+mj-lt"/>
              <a:buAutoNum type="romanUcPeriod" startAt="5"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Estimación relación A/C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28E3BA8-96A6-4B35-9332-59E565E7E1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803391"/>
              </p:ext>
            </p:extLst>
          </p:nvPr>
        </p:nvGraphicFramePr>
        <p:xfrm>
          <a:off x="614082" y="1237500"/>
          <a:ext cx="5540189" cy="303276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044289">
                  <a:extLst>
                    <a:ext uri="{9D8B030D-6E8A-4147-A177-3AD203B41FA5}">
                      <a16:colId xmlns:a16="http://schemas.microsoft.com/office/drawing/2014/main" val="938661414"/>
                    </a:ext>
                  </a:extLst>
                </a:gridCol>
                <a:gridCol w="921925">
                  <a:extLst>
                    <a:ext uri="{9D8B030D-6E8A-4147-A177-3AD203B41FA5}">
                      <a16:colId xmlns:a16="http://schemas.microsoft.com/office/drawing/2014/main" val="1027176917"/>
                    </a:ext>
                  </a:extLst>
                </a:gridCol>
                <a:gridCol w="962716">
                  <a:extLst>
                    <a:ext uri="{9D8B030D-6E8A-4147-A177-3AD203B41FA5}">
                      <a16:colId xmlns:a16="http://schemas.microsoft.com/office/drawing/2014/main" val="3606447365"/>
                    </a:ext>
                  </a:extLst>
                </a:gridCol>
                <a:gridCol w="1370645">
                  <a:extLst>
                    <a:ext uri="{9D8B030D-6E8A-4147-A177-3AD203B41FA5}">
                      <a16:colId xmlns:a16="http://schemas.microsoft.com/office/drawing/2014/main" val="437581203"/>
                    </a:ext>
                  </a:extLst>
                </a:gridCol>
                <a:gridCol w="1240614">
                  <a:extLst>
                    <a:ext uri="{9D8B030D-6E8A-4147-A177-3AD203B41FA5}">
                      <a16:colId xmlns:a16="http://schemas.microsoft.com/office/drawing/2014/main" val="1495133936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S" sz="1200" dirty="0">
                          <a:effectLst/>
                        </a:rPr>
                        <a:t>RELACIÓN ENTRE LA RESISTENCIA A LA COMPRESIÓN DEL CONCRETO Y LA RELACIÓN AGUA CEMENTO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981580"/>
                  </a:ext>
                </a:extLst>
              </a:tr>
              <a:tr h="198120">
                <a:tc rowSpan="3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S" sz="1200" dirty="0">
                          <a:effectLst/>
                        </a:rPr>
                        <a:t>RESISTENCIA A LA COMPRESIÓN A LOS 28 DÍAS EN (kg/cm</a:t>
                      </a:r>
                      <a:r>
                        <a:rPr lang="es-ES" sz="1200" baseline="30000" dirty="0">
                          <a:effectLst/>
                        </a:rPr>
                        <a:t>2</a:t>
                      </a:r>
                      <a:r>
                        <a:rPr lang="es-ES" sz="1200" dirty="0">
                          <a:effectLst/>
                        </a:rPr>
                        <a:t>)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S" sz="1200" b="1" dirty="0">
                          <a:solidFill>
                            <a:schemeClr val="bg1"/>
                          </a:solidFill>
                          <a:effectLst/>
                        </a:rPr>
                        <a:t>RELACIÓN AGUA CEMENTO MÁXIMA PERMISIBLE</a:t>
                      </a:r>
                      <a:endParaRPr lang="es-EC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153171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S" sz="1200" b="1" dirty="0">
                          <a:solidFill>
                            <a:schemeClr val="bg1"/>
                          </a:solidFill>
                          <a:effectLst/>
                        </a:rPr>
                        <a:t>CONCRETO SIN INCLUSOR DE AIRE</a:t>
                      </a:r>
                      <a:endParaRPr lang="es-EC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S" sz="1200" b="1" dirty="0">
                          <a:solidFill>
                            <a:schemeClr val="bg1"/>
                          </a:solidFill>
                          <a:effectLst/>
                        </a:rPr>
                        <a:t>CONCRETO CON INCLUSOR DE AIRE</a:t>
                      </a:r>
                      <a:endParaRPr lang="es-EC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938231"/>
                  </a:ext>
                </a:extLst>
              </a:tr>
              <a:tr h="5810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RELACIÓN ABSOLUTA POR PESO</a:t>
                      </a:r>
                      <a:endParaRPr lang="es-EC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S" sz="1200" b="1" dirty="0">
                          <a:solidFill>
                            <a:schemeClr val="bg1"/>
                          </a:solidFill>
                          <a:effectLst/>
                        </a:rPr>
                        <a:t>LITROS POR SACO DE CEMENTO DE 50 (kg)</a:t>
                      </a:r>
                      <a:endParaRPr lang="es-EC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RELACIÓN ABSOLUTA POR PESO</a:t>
                      </a:r>
                      <a:endParaRPr lang="es-EC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S" sz="1200" b="1" dirty="0">
                          <a:solidFill>
                            <a:schemeClr val="bg1"/>
                          </a:solidFill>
                          <a:effectLst/>
                        </a:rPr>
                        <a:t>LITROS POR SACO DE CEMENTO DE 50 (kg)</a:t>
                      </a:r>
                      <a:endParaRPr lang="es-EC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03728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175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0.65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32.40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0.54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27.00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79577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210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0.58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29.30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0.46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23.00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262145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245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0.51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25.70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0.40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20.00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934937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280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0.44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22.20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0.35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17.70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853799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315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0.38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19.10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0.30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15.10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984164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350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0.31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15.10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0.24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</a:rPr>
                        <a:t>12.13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5096913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A2F6556-3E3A-4113-A113-7D0BB5BE9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142783"/>
              </p:ext>
            </p:extLst>
          </p:nvPr>
        </p:nvGraphicFramePr>
        <p:xfrm>
          <a:off x="6548250" y="2349732"/>
          <a:ext cx="2281985" cy="1734185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025271">
                  <a:extLst>
                    <a:ext uri="{9D8B030D-6E8A-4147-A177-3AD203B41FA5}">
                      <a16:colId xmlns:a16="http://schemas.microsoft.com/office/drawing/2014/main" val="1028761272"/>
                    </a:ext>
                  </a:extLst>
                </a:gridCol>
                <a:gridCol w="1256714">
                  <a:extLst>
                    <a:ext uri="{9D8B030D-6E8A-4147-A177-3AD203B41FA5}">
                      <a16:colId xmlns:a16="http://schemas.microsoft.com/office/drawing/2014/main" val="1943632811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Relación Agua/Cemento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662393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kg/cm</a:t>
                      </a:r>
                      <a:r>
                        <a:rPr lang="es-EC" sz="1200" baseline="30000" dirty="0">
                          <a:effectLst/>
                        </a:rPr>
                        <a:t>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por peso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970871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7065080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0,53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52242344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0,46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7125500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05025470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315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1299654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350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0,22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7592834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F529AF72-3324-4BFA-9F02-5AD8E819FA9E}"/>
              </a:ext>
            </a:extLst>
          </p:cNvPr>
          <p:cNvSpPr txBox="1"/>
          <p:nvPr/>
        </p:nvSpPr>
        <p:spPr>
          <a:xfrm>
            <a:off x="2469542" y="4564670"/>
            <a:ext cx="1994647" cy="9474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/>
              <a:t>Un valor más aproximado, interpolar los valores mostrados en la tabla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2C10109-00D5-4255-99B6-ED72623B49E2}"/>
              </a:ext>
            </a:extLst>
          </p:cNvPr>
          <p:cNvSpPr/>
          <p:nvPr/>
        </p:nvSpPr>
        <p:spPr>
          <a:xfrm>
            <a:off x="1720112" y="2214282"/>
            <a:ext cx="834829" cy="20559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74512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DOSIFICACIÓN Y FUNDICIÓN DE PROBETAS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D2813-E0DE-477B-904B-BA858ECBD234}"/>
              </a:ext>
            </a:extLst>
          </p:cNvPr>
          <p:cNvSpPr txBox="1"/>
          <p:nvPr/>
        </p:nvSpPr>
        <p:spPr>
          <a:xfrm>
            <a:off x="578223" y="6353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400050" indent="-400050" algn="ctr">
              <a:buFont typeface="+mj-lt"/>
              <a:buAutoNum type="romanUcPeriod" startAt="6"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Contenido de cemento</a:t>
            </a: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975F4C9C-D219-41A8-B0C9-08E0F49E1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222774"/>
              </p:ext>
            </p:extLst>
          </p:nvPr>
        </p:nvGraphicFramePr>
        <p:xfrm>
          <a:off x="2664816" y="1145955"/>
          <a:ext cx="3821149" cy="194691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234839">
                  <a:extLst>
                    <a:ext uri="{9D8B030D-6E8A-4147-A177-3AD203B41FA5}">
                      <a16:colId xmlns:a16="http://schemas.microsoft.com/office/drawing/2014/main" val="3329862839"/>
                    </a:ext>
                  </a:extLst>
                </a:gridCol>
                <a:gridCol w="1292928">
                  <a:extLst>
                    <a:ext uri="{9D8B030D-6E8A-4147-A177-3AD203B41FA5}">
                      <a16:colId xmlns:a16="http://schemas.microsoft.com/office/drawing/2014/main" val="2807643411"/>
                    </a:ext>
                  </a:extLst>
                </a:gridCol>
                <a:gridCol w="1293382">
                  <a:extLst>
                    <a:ext uri="{9D8B030D-6E8A-4147-A177-3AD203B41FA5}">
                      <a16:colId xmlns:a16="http://schemas.microsoft.com/office/drawing/2014/main" val="917554814"/>
                    </a:ext>
                  </a:extLst>
                </a:gridCol>
              </a:tblGrid>
              <a:tr h="46990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Resistencia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Tamaño Máximo agregado (in)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9211"/>
                  </a:ext>
                </a:extLst>
              </a:tr>
              <a:tr h="21971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kg/cm</a:t>
                      </a:r>
                      <a:r>
                        <a:rPr lang="es-EC" sz="1200" baseline="30000" dirty="0">
                          <a:effectLst/>
                        </a:rPr>
                        <a:t>2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 3/4 </a:t>
                      </a:r>
                      <a:endParaRPr lang="es-EC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s-EC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60281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180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339,17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326,46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7315021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210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381,47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367,17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149420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240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437,90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421,49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760353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270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507,73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488,71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434177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315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655,84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631,27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380549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350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903,36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869,51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296997"/>
                  </a:ext>
                </a:extLst>
              </a:tr>
            </a:tbl>
          </a:graphicData>
        </a:graphic>
      </p:graphicFrame>
      <p:grpSp>
        <p:nvGrpSpPr>
          <p:cNvPr id="25" name="Grupo 24">
            <a:extLst>
              <a:ext uri="{FF2B5EF4-FFF2-40B4-BE49-F238E27FC236}">
                <a16:creationId xmlns:a16="http://schemas.microsoft.com/office/drawing/2014/main" id="{217FF565-6D68-4FB3-B483-0447F6F23DA4}"/>
              </a:ext>
            </a:extLst>
          </p:cNvPr>
          <p:cNvGrpSpPr/>
          <p:nvPr/>
        </p:nvGrpSpPr>
        <p:grpSpPr>
          <a:xfrm>
            <a:off x="764237" y="4334864"/>
            <a:ext cx="1739153" cy="1515035"/>
            <a:chOff x="772086" y="3761394"/>
            <a:chExt cx="1739153" cy="15150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uadroTexto 8">
                  <a:extLst>
                    <a:ext uri="{FF2B5EF4-FFF2-40B4-BE49-F238E27FC236}">
                      <a16:creationId xmlns:a16="http://schemas.microsoft.com/office/drawing/2014/main" id="{AEADED23-F8AF-43BF-927A-2D216485F11D}"/>
                    </a:ext>
                  </a:extLst>
                </p:cNvPr>
                <p:cNvSpPr txBox="1"/>
                <p:nvPr/>
              </p:nvSpPr>
              <p:spPr>
                <a:xfrm>
                  <a:off x="983880" y="3921056"/>
                  <a:ext cx="1465729" cy="4901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s-EC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C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f>
                              <m:fPr>
                                <m:type m:val="lin"/>
                                <m:ctrlPr>
                                  <a:rPr lang="es-EC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den>
                            </m:f>
                          </m:den>
                        </m:f>
                        <m:r>
                          <a:rPr lang="es-EC" i="0">
                            <a:latin typeface="Cambria Math" panose="02040503050406030204" pitchFamily="18" charset="0"/>
                          </a:rPr>
                          <m:t>   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s-EC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𝑘𝑔</m:t>
                            </m:r>
                          </m:e>
                        </m:d>
                      </m:oMath>
                    </m:oMathPara>
                  </a14:m>
                  <a:endParaRPr lang="es-EC" dirty="0"/>
                </a:p>
              </p:txBody>
            </p:sp>
          </mc:Choice>
          <mc:Fallback xmlns="">
            <p:sp>
              <p:nvSpPr>
                <p:cNvPr id="9" name="CuadroTexto 8">
                  <a:extLst>
                    <a:ext uri="{FF2B5EF4-FFF2-40B4-BE49-F238E27FC236}">
                      <a16:creationId xmlns:a16="http://schemas.microsoft.com/office/drawing/2014/main" id="{AEADED23-F8AF-43BF-927A-2D216485F1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3880" y="3921056"/>
                  <a:ext cx="1465729" cy="490134"/>
                </a:xfrm>
                <a:prstGeom prst="rect">
                  <a:avLst/>
                </a:prstGeom>
                <a:blipFill>
                  <a:blip r:embed="rId2"/>
                  <a:stretch>
                    <a:fillRect t="-19753" b="-97531"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27CFEC7-8FF5-4344-B4C1-8BB80ACB1C39}"/>
                </a:ext>
              </a:extLst>
            </p:cNvPr>
            <p:cNvSpPr txBox="1"/>
            <p:nvPr/>
          </p:nvSpPr>
          <p:spPr>
            <a:xfrm>
              <a:off x="922249" y="4518912"/>
              <a:ext cx="158899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a: Agua [kg]. </a:t>
              </a:r>
            </a:p>
            <a:p>
              <a:r>
                <a:rPr lang="es-EC" dirty="0"/>
                <a:t>c: Cemento [kg].</a:t>
              </a:r>
            </a:p>
          </p:txBody>
        </p:sp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D1C91B44-00DE-4A1F-AAFF-D016DB92A824}"/>
                </a:ext>
              </a:extLst>
            </p:cNvPr>
            <p:cNvSpPr/>
            <p:nvPr/>
          </p:nvSpPr>
          <p:spPr>
            <a:xfrm>
              <a:off x="772086" y="3761394"/>
              <a:ext cx="1739153" cy="151503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E04BDC78-56A6-49EA-A2C0-223190562AA8}"/>
              </a:ext>
            </a:extLst>
          </p:cNvPr>
          <p:cNvGrpSpPr/>
          <p:nvPr/>
        </p:nvGrpSpPr>
        <p:grpSpPr>
          <a:xfrm>
            <a:off x="2597525" y="3506566"/>
            <a:ext cx="2286001" cy="738664"/>
            <a:chOff x="3045760" y="3551724"/>
            <a:chExt cx="2286001" cy="7386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uadroTexto 16">
                  <a:extLst>
                    <a:ext uri="{FF2B5EF4-FFF2-40B4-BE49-F238E27FC236}">
                      <a16:creationId xmlns:a16="http://schemas.microsoft.com/office/drawing/2014/main" id="{1E5B8EF3-B23E-4318-9BDD-568D28586587}"/>
                    </a:ext>
                  </a:extLst>
                </p:cNvPr>
                <p:cNvSpPr txBox="1"/>
                <p:nvPr/>
              </p:nvSpPr>
              <p:spPr>
                <a:xfrm>
                  <a:off x="3045761" y="3691071"/>
                  <a:ext cx="2286000" cy="4970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s-EC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C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i="0">
                                <a:latin typeface="Cambria Math" panose="02040503050406030204" pitchFamily="18" charset="0"/>
                              </a:rPr>
                              <m:t>202.04</m:t>
                            </m:r>
                          </m:num>
                          <m:den>
                            <m:r>
                              <a:rPr lang="es-EC" i="0">
                                <a:latin typeface="Cambria Math" panose="02040503050406030204" pitchFamily="18" charset="0"/>
                              </a:rPr>
                              <m:t>0.60</m:t>
                            </m:r>
                          </m:den>
                        </m:f>
                        <m:r>
                          <a:rPr lang="es-EC" i="0">
                            <a:latin typeface="Cambria Math" panose="02040503050406030204" pitchFamily="18" charset="0"/>
                          </a:rPr>
                          <m:t> =339.17 </m:t>
                        </m:r>
                        <m:r>
                          <a:rPr lang="es-EC" i="1">
                            <a:latin typeface="Cambria Math" panose="02040503050406030204" pitchFamily="18" charset="0"/>
                          </a:rPr>
                          <m:t>𝑘𝑔</m:t>
                        </m:r>
                        <m:r>
                          <a:rPr lang="es-EC" i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s-EC" dirty="0"/>
                </a:p>
              </p:txBody>
            </p:sp>
          </mc:Choice>
          <mc:Fallback xmlns="">
            <p:sp>
              <p:nvSpPr>
                <p:cNvPr id="17" name="CuadroTexto 16">
                  <a:extLst>
                    <a:ext uri="{FF2B5EF4-FFF2-40B4-BE49-F238E27FC236}">
                      <a16:creationId xmlns:a16="http://schemas.microsoft.com/office/drawing/2014/main" id="{1E5B8EF3-B23E-4318-9BDD-568D285865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5761" y="3691071"/>
                  <a:ext cx="2286000" cy="497059"/>
                </a:xfrm>
                <a:prstGeom prst="rect">
                  <a:avLst/>
                </a:prstGeom>
                <a:blipFill>
                  <a:blip r:embed="rId3"/>
                  <a:stretch>
                    <a:fillRect b="-1220"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D56212A2-FDFA-4E23-BC74-57998C537F20}"/>
                </a:ext>
              </a:extLst>
            </p:cNvPr>
            <p:cNvSpPr/>
            <p:nvPr/>
          </p:nvSpPr>
          <p:spPr>
            <a:xfrm>
              <a:off x="3045760" y="3551724"/>
              <a:ext cx="2216521" cy="738664"/>
            </a:xfrm>
            <a:prstGeom prst="round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8FBE208E-47C0-43E0-BA25-6C374159CC0B}"/>
              </a:ext>
            </a:extLst>
          </p:cNvPr>
          <p:cNvGrpSpPr/>
          <p:nvPr/>
        </p:nvGrpSpPr>
        <p:grpSpPr>
          <a:xfrm>
            <a:off x="4965324" y="4531843"/>
            <a:ext cx="3202645" cy="1121076"/>
            <a:chOff x="5331761" y="4531844"/>
            <a:chExt cx="3202645" cy="1121076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A10AB139-E536-48EA-9296-88C03DF31757}"/>
                </a:ext>
              </a:extLst>
            </p:cNvPr>
            <p:cNvSpPr txBox="1"/>
            <p:nvPr/>
          </p:nvSpPr>
          <p:spPr>
            <a:xfrm>
              <a:off x="5401241" y="4760367"/>
              <a:ext cx="313316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dirty="0"/>
                <a:t>Holcim y Pintag (3/4 in)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dirty="0"/>
                <a:t>Cymca y Sevilla (1 in)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dirty="0"/>
                <a:t>Resistencia de 180 kg/cm</a:t>
              </a:r>
              <a:r>
                <a:rPr lang="es-EC" baseline="30000" dirty="0"/>
                <a:t>2 </a:t>
              </a:r>
              <a:r>
                <a:rPr lang="es-EC" dirty="0"/>
                <a:t>- A/C</a:t>
              </a:r>
            </a:p>
          </p:txBody>
        </p:sp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id="{A59C7CAA-EA0B-442C-B673-97A95D8839A3}"/>
                </a:ext>
              </a:extLst>
            </p:cNvPr>
            <p:cNvSpPr/>
            <p:nvPr/>
          </p:nvSpPr>
          <p:spPr>
            <a:xfrm>
              <a:off x="5331761" y="4531844"/>
              <a:ext cx="3041282" cy="112107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</p:grpSp>
      <p:cxnSp>
        <p:nvCxnSpPr>
          <p:cNvPr id="29" name="Conector: angular 28">
            <a:extLst>
              <a:ext uri="{FF2B5EF4-FFF2-40B4-BE49-F238E27FC236}">
                <a16:creationId xmlns:a16="http://schemas.microsoft.com/office/drawing/2014/main" id="{1AAAE26F-D09B-4DF7-A8D7-07166B91946E}"/>
              </a:ext>
            </a:extLst>
          </p:cNvPr>
          <p:cNvCxnSpPr>
            <a:stCxn id="22" idx="0"/>
            <a:endCxn id="23" idx="1"/>
          </p:cNvCxnSpPr>
          <p:nvPr/>
        </p:nvCxnSpPr>
        <p:spPr>
          <a:xfrm rot="5400000" flipH="1" flipV="1">
            <a:off x="1886186" y="3623526"/>
            <a:ext cx="458966" cy="963711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: angular 30">
            <a:extLst>
              <a:ext uri="{FF2B5EF4-FFF2-40B4-BE49-F238E27FC236}">
                <a16:creationId xmlns:a16="http://schemas.microsoft.com/office/drawing/2014/main" id="{CD8BAE26-149D-4289-9341-89EBCBAA1545}"/>
              </a:ext>
            </a:extLst>
          </p:cNvPr>
          <p:cNvCxnSpPr>
            <a:stCxn id="23" idx="2"/>
            <a:endCxn id="24" idx="1"/>
          </p:cNvCxnSpPr>
          <p:nvPr/>
        </p:nvCxnSpPr>
        <p:spPr>
          <a:xfrm rot="16200000" flipH="1">
            <a:off x="3911980" y="4039036"/>
            <a:ext cx="847151" cy="1259538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Conector: angular 32">
            <a:extLst>
              <a:ext uri="{FF2B5EF4-FFF2-40B4-BE49-F238E27FC236}">
                <a16:creationId xmlns:a16="http://schemas.microsoft.com/office/drawing/2014/main" id="{71B8F5C3-5A46-48EA-95EF-61DBFE471355}"/>
              </a:ext>
            </a:extLst>
          </p:cNvPr>
          <p:cNvCxnSpPr>
            <a:cxnSpLocks/>
            <a:stCxn id="24" idx="3"/>
            <a:endCxn id="15" idx="3"/>
          </p:cNvCxnSpPr>
          <p:nvPr/>
        </p:nvCxnSpPr>
        <p:spPr>
          <a:xfrm flipH="1" flipV="1">
            <a:off x="6485965" y="2119410"/>
            <a:ext cx="1520641" cy="2972971"/>
          </a:xfrm>
          <a:prstGeom prst="bentConnector3">
            <a:avLst>
              <a:gd name="adj1" fmla="val -1503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538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DOSIFICACIÓN Y FUNDICIÓN DE PROBETAS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D2813-E0DE-477B-904B-BA858ECBD234}"/>
              </a:ext>
            </a:extLst>
          </p:cNvPr>
          <p:cNvSpPr txBox="1"/>
          <p:nvPr/>
        </p:nvSpPr>
        <p:spPr>
          <a:xfrm>
            <a:off x="578223" y="6353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400050" indent="-400050" algn="ctr">
              <a:buFont typeface="+mj-lt"/>
              <a:buAutoNum type="romanUcPeriod" startAt="7"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Contenido de agregado fino y grueso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AA41CC56-590E-43B6-9B6A-0E66C6F1D91F}"/>
              </a:ext>
            </a:extLst>
          </p:cNvPr>
          <p:cNvGrpSpPr/>
          <p:nvPr/>
        </p:nvGrpSpPr>
        <p:grpSpPr>
          <a:xfrm>
            <a:off x="367551" y="1267146"/>
            <a:ext cx="3182476" cy="1665955"/>
            <a:chOff x="358587" y="1168535"/>
            <a:chExt cx="3182476" cy="1665955"/>
          </a:xfrm>
        </p:grpSpPr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F3A905DD-3480-4529-A9F9-136390CAFD2F}"/>
                </a:ext>
              </a:extLst>
            </p:cNvPr>
            <p:cNvSpPr txBox="1"/>
            <p:nvPr/>
          </p:nvSpPr>
          <p:spPr>
            <a:xfrm>
              <a:off x="602881" y="1867872"/>
              <a:ext cx="2938182" cy="9666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MUC: Agua [kg/dm</a:t>
              </a:r>
              <a:r>
                <a:rPr lang="es-EC" baseline="30000" dirty="0"/>
                <a:t>3</a:t>
              </a:r>
              <a:r>
                <a:rPr lang="es-EC" dirty="0"/>
                <a:t>]. </a:t>
              </a:r>
            </a:p>
            <a:p>
              <a:r>
                <a:rPr lang="es-EC" dirty="0"/>
                <a:t>Gg: Cemento [kg/dm</a:t>
              </a:r>
              <a:r>
                <a:rPr lang="es-EC" baseline="30000" dirty="0"/>
                <a:t>3</a:t>
              </a:r>
              <a:r>
                <a:rPr lang="es-EC" dirty="0"/>
                <a:t>].</a:t>
              </a:r>
            </a:p>
            <a:p>
              <a:r>
                <a:rPr lang="es-EC" dirty="0"/>
                <a:t>B: Contenido de agregado grueso [m</a:t>
              </a:r>
              <a:r>
                <a:rPr lang="es-EC" baseline="30000" dirty="0"/>
                <a:t>3</a:t>
              </a:r>
              <a:r>
                <a:rPr lang="es-EC" dirty="0"/>
                <a:t>]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CuadroTexto 34">
                  <a:extLst>
                    <a:ext uri="{FF2B5EF4-FFF2-40B4-BE49-F238E27FC236}">
                      <a16:creationId xmlns:a16="http://schemas.microsoft.com/office/drawing/2014/main" id="{69457CD6-623D-4A15-9D2C-2AB68BCACB32}"/>
                    </a:ext>
                  </a:extLst>
                </p:cNvPr>
                <p:cNvSpPr txBox="1"/>
                <p:nvPr/>
              </p:nvSpPr>
              <p:spPr>
                <a:xfrm>
                  <a:off x="413495" y="1349572"/>
                  <a:ext cx="2765613" cy="53482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s-EC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C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𝑀𝑈𝐶</m:t>
                            </m:r>
                          </m:num>
                          <m:den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𝐺𝑔</m:t>
                            </m:r>
                          </m:den>
                        </m:f>
                        <m:r>
                          <a:rPr lang="es-EC" i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s-EC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s-EC" i="0">
                            <a:latin typeface="Cambria Math" panose="02040503050406030204" pitchFamily="18" charset="0"/>
                          </a:rPr>
                          <m:t>´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s-EC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s-EC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s-EC" i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s-EC" dirty="0"/>
                </a:p>
              </p:txBody>
            </p:sp>
          </mc:Choice>
          <mc:Fallback xmlns="">
            <p:sp>
              <p:nvSpPr>
                <p:cNvPr id="35" name="CuadroTexto 34">
                  <a:extLst>
                    <a:ext uri="{FF2B5EF4-FFF2-40B4-BE49-F238E27FC236}">
                      <a16:creationId xmlns:a16="http://schemas.microsoft.com/office/drawing/2014/main" id="{69457CD6-623D-4A15-9D2C-2AB68BCA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495" y="1349572"/>
                  <a:ext cx="2765613" cy="534826"/>
                </a:xfrm>
                <a:prstGeom prst="rect">
                  <a:avLst/>
                </a:prstGeom>
                <a:blipFill>
                  <a:blip r:embed="rId2"/>
                  <a:stretch>
                    <a:fillRect b="-4598"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874963DD-BFFB-4641-B673-FC848A4C7F38}"/>
                </a:ext>
              </a:extLst>
            </p:cNvPr>
            <p:cNvSpPr/>
            <p:nvPr/>
          </p:nvSpPr>
          <p:spPr>
            <a:xfrm>
              <a:off x="358587" y="1168535"/>
              <a:ext cx="3182475" cy="16393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F05CF429-3824-4D9D-A810-36BD42A87AD2}"/>
                  </a:ext>
                </a:extLst>
              </p:cNvPr>
              <p:cNvSpPr txBox="1"/>
              <p:nvPr/>
            </p:nvSpPr>
            <p:spPr>
              <a:xfrm>
                <a:off x="4879043" y="1267147"/>
                <a:ext cx="3263153" cy="553911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1.56 </m:t>
                          </m:r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2.71 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∗0.59 =0.34 </m:t>
                      </m:r>
                      <m:sSup>
                        <m:sSup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F05CF429-3824-4D9D-A810-36BD42A87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043" y="1267147"/>
                <a:ext cx="3263153" cy="55391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C91910B4-65B3-4468-B6F6-B37476DF7845}"/>
              </a:ext>
            </a:extLst>
          </p:cNvPr>
          <p:cNvCxnSpPr>
            <a:cxnSpLocks/>
            <a:stCxn id="10" idx="0"/>
            <a:endCxn id="36" idx="0"/>
          </p:cNvCxnSpPr>
          <p:nvPr/>
        </p:nvCxnSpPr>
        <p:spPr>
          <a:xfrm rot="16200000" flipH="1">
            <a:off x="4234703" y="-1008769"/>
            <a:ext cx="1" cy="4551831"/>
          </a:xfrm>
          <a:prstGeom prst="bentConnector3">
            <a:avLst>
              <a:gd name="adj1" fmla="val -2286000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Tabla 36">
            <a:extLst>
              <a:ext uri="{FF2B5EF4-FFF2-40B4-BE49-F238E27FC236}">
                <a16:creationId xmlns:a16="http://schemas.microsoft.com/office/drawing/2014/main" id="{690891FE-5435-4F13-902E-B660D4CDFD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31886"/>
              </p:ext>
            </p:extLst>
          </p:nvPr>
        </p:nvGraphicFramePr>
        <p:xfrm>
          <a:off x="4017952" y="2008465"/>
          <a:ext cx="4985333" cy="154870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753487">
                  <a:extLst>
                    <a:ext uri="{9D8B030D-6E8A-4147-A177-3AD203B41FA5}">
                      <a16:colId xmlns:a16="http://schemas.microsoft.com/office/drawing/2014/main" val="2039169814"/>
                    </a:ext>
                  </a:extLst>
                </a:gridCol>
                <a:gridCol w="583150">
                  <a:extLst>
                    <a:ext uri="{9D8B030D-6E8A-4147-A177-3AD203B41FA5}">
                      <a16:colId xmlns:a16="http://schemas.microsoft.com/office/drawing/2014/main" val="3241891745"/>
                    </a:ext>
                  </a:extLst>
                </a:gridCol>
                <a:gridCol w="662174">
                  <a:extLst>
                    <a:ext uri="{9D8B030D-6E8A-4147-A177-3AD203B41FA5}">
                      <a16:colId xmlns:a16="http://schemas.microsoft.com/office/drawing/2014/main" val="3533745569"/>
                    </a:ext>
                  </a:extLst>
                </a:gridCol>
                <a:gridCol w="662174">
                  <a:extLst>
                    <a:ext uri="{9D8B030D-6E8A-4147-A177-3AD203B41FA5}">
                      <a16:colId xmlns:a16="http://schemas.microsoft.com/office/drawing/2014/main" val="3877295521"/>
                    </a:ext>
                  </a:extLst>
                </a:gridCol>
                <a:gridCol w="662174">
                  <a:extLst>
                    <a:ext uri="{9D8B030D-6E8A-4147-A177-3AD203B41FA5}">
                      <a16:colId xmlns:a16="http://schemas.microsoft.com/office/drawing/2014/main" val="2048901569"/>
                    </a:ext>
                  </a:extLst>
                </a:gridCol>
                <a:gridCol w="662174">
                  <a:extLst>
                    <a:ext uri="{9D8B030D-6E8A-4147-A177-3AD203B41FA5}">
                      <a16:colId xmlns:a16="http://schemas.microsoft.com/office/drawing/2014/main" val="233011700"/>
                    </a:ext>
                  </a:extLst>
                </a:gridCol>
              </a:tblGrid>
              <a:tr h="2022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C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C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Holcim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Pintag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Cymca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Sevilla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2918748"/>
                  </a:ext>
                </a:extLst>
              </a:tr>
              <a:tr h="18778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Módulo de Finura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Adim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3,06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3,01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3,39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2,73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8926815"/>
                  </a:ext>
                </a:extLst>
              </a:tr>
              <a:tr h="17937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Coeficiente de volumen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0,59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0,59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0,61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0,68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60211408"/>
                  </a:ext>
                </a:extLst>
              </a:tr>
              <a:tr h="30873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Densidad Aparente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kg/dm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2,71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2,49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2,45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7172712"/>
                  </a:ext>
                </a:extLst>
              </a:tr>
              <a:tr h="32453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Masa Unitaria seca y compactada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kg/dm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1,56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1,29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1,42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1,36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8041642"/>
                  </a:ext>
                </a:extLst>
              </a:tr>
              <a:tr h="32453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Volumen de agregado grueso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9284410"/>
                  </a:ext>
                </a:extLst>
              </a:tr>
            </a:tbl>
          </a:graphicData>
        </a:graphic>
      </p:graphicFrame>
      <p:cxnSp>
        <p:nvCxnSpPr>
          <p:cNvPr id="39" name="Conector: angular 38">
            <a:extLst>
              <a:ext uri="{FF2B5EF4-FFF2-40B4-BE49-F238E27FC236}">
                <a16:creationId xmlns:a16="http://schemas.microsoft.com/office/drawing/2014/main" id="{004653F3-5D7F-4365-A98D-1282981A7DC7}"/>
              </a:ext>
            </a:extLst>
          </p:cNvPr>
          <p:cNvCxnSpPr>
            <a:stCxn id="36" idx="2"/>
            <a:endCxn id="37" idx="0"/>
          </p:cNvCxnSpPr>
          <p:nvPr/>
        </p:nvCxnSpPr>
        <p:spPr>
          <a:xfrm rot="5400000">
            <a:off x="6416916" y="1914760"/>
            <a:ext cx="187407" cy="2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1" name="Grupo 80">
            <a:extLst>
              <a:ext uri="{FF2B5EF4-FFF2-40B4-BE49-F238E27FC236}">
                <a16:creationId xmlns:a16="http://schemas.microsoft.com/office/drawing/2014/main" id="{26649E10-A509-4366-92E6-31F9F2DCAE89}"/>
              </a:ext>
            </a:extLst>
          </p:cNvPr>
          <p:cNvGrpSpPr/>
          <p:nvPr/>
        </p:nvGrpSpPr>
        <p:grpSpPr>
          <a:xfrm>
            <a:off x="5255560" y="3899759"/>
            <a:ext cx="2886636" cy="862035"/>
            <a:chOff x="4572000" y="4220283"/>
            <a:chExt cx="2886636" cy="8620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CuadroTexto 60">
                  <a:extLst>
                    <a:ext uri="{FF2B5EF4-FFF2-40B4-BE49-F238E27FC236}">
                      <a16:creationId xmlns:a16="http://schemas.microsoft.com/office/drawing/2014/main" id="{64CFDCC9-22D5-4CE2-B6B5-738D23CE9A1B}"/>
                    </a:ext>
                  </a:extLst>
                </p:cNvPr>
                <p:cNvSpPr txBox="1"/>
                <p:nvPr/>
              </p:nvSpPr>
              <p:spPr>
                <a:xfrm>
                  <a:off x="4775067" y="4220283"/>
                  <a:ext cx="2480501" cy="5013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s-EC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C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𝐶𝑘</m:t>
                            </m:r>
                            <m:r>
                              <a:rPr lang="es-EC" i="0">
                                <a:latin typeface="Cambria Math" panose="02040503050406030204" pitchFamily="18" charset="0"/>
                              </a:rPr>
                              <m:t>−1000∗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num>
                          <m:den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𝐶𝑘</m:t>
                            </m:r>
                          </m:den>
                        </m:f>
                        <m:r>
                          <a:rPr lang="es-EC" i="0">
                            <a:latin typeface="Cambria Math" panose="02040503050406030204" pitchFamily="18" charset="0"/>
                          </a:rPr>
                          <m:t>∗100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C" i="0">
                                <a:latin typeface="Cambria Math" panose="02040503050406030204" pitchFamily="18" charset="0"/>
                              </a:rPr>
                              <m:t>%</m:t>
                            </m:r>
                          </m:e>
                        </m:d>
                      </m:oMath>
                    </m:oMathPara>
                  </a14:m>
                  <a:endParaRPr lang="es-EC" dirty="0"/>
                </a:p>
              </p:txBody>
            </p:sp>
          </mc:Choice>
          <mc:Fallback xmlns="">
            <p:sp>
              <p:nvSpPr>
                <p:cNvPr id="61" name="CuadroTexto 60">
                  <a:extLst>
                    <a:ext uri="{FF2B5EF4-FFF2-40B4-BE49-F238E27FC236}">
                      <a16:creationId xmlns:a16="http://schemas.microsoft.com/office/drawing/2014/main" id="{64CFDCC9-22D5-4CE2-B6B5-738D23CE9A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5067" y="4220283"/>
                  <a:ext cx="2480501" cy="501356"/>
                </a:xfrm>
                <a:prstGeom prst="rect">
                  <a:avLst/>
                </a:prstGeom>
                <a:blipFill>
                  <a:blip r:embed="rId4"/>
                  <a:stretch>
                    <a:fillRect b="-2439"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1478536C-03A7-4DBC-8EFE-DF8BA5EFF2CB}"/>
                </a:ext>
              </a:extLst>
            </p:cNvPr>
            <p:cNvSpPr txBox="1"/>
            <p:nvPr/>
          </p:nvSpPr>
          <p:spPr>
            <a:xfrm>
              <a:off x="4572000" y="4774541"/>
              <a:ext cx="288663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P: Agregado fino [%].</a:t>
              </a:r>
            </a:p>
          </p:txBody>
        </p:sp>
      </p:grpSp>
      <p:sp>
        <p:nvSpPr>
          <p:cNvPr id="66" name="Rectángulo 65">
            <a:extLst>
              <a:ext uri="{FF2B5EF4-FFF2-40B4-BE49-F238E27FC236}">
                <a16:creationId xmlns:a16="http://schemas.microsoft.com/office/drawing/2014/main" id="{917C4DE7-9C17-4266-844C-A9DC1C594065}"/>
              </a:ext>
            </a:extLst>
          </p:cNvPr>
          <p:cNvSpPr/>
          <p:nvPr/>
        </p:nvSpPr>
        <p:spPr>
          <a:xfrm>
            <a:off x="4024303" y="3213086"/>
            <a:ext cx="4985333" cy="3145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76" name="Grupo 75">
            <a:extLst>
              <a:ext uri="{FF2B5EF4-FFF2-40B4-BE49-F238E27FC236}">
                <a16:creationId xmlns:a16="http://schemas.microsoft.com/office/drawing/2014/main" id="{E9F17B6F-40FA-4FE8-B135-60411896557B}"/>
              </a:ext>
            </a:extLst>
          </p:cNvPr>
          <p:cNvGrpSpPr/>
          <p:nvPr/>
        </p:nvGrpSpPr>
        <p:grpSpPr>
          <a:xfrm>
            <a:off x="367552" y="3031857"/>
            <a:ext cx="3802715" cy="1698746"/>
            <a:chOff x="312084" y="3135912"/>
            <a:chExt cx="3802715" cy="1698746"/>
          </a:xfrm>
        </p:grpSpPr>
        <p:grpSp>
          <p:nvGrpSpPr>
            <p:cNvPr id="65" name="Grupo 64">
              <a:extLst>
                <a:ext uri="{FF2B5EF4-FFF2-40B4-BE49-F238E27FC236}">
                  <a16:creationId xmlns:a16="http://schemas.microsoft.com/office/drawing/2014/main" id="{3A1DF878-D31F-40C9-A708-36D7F225B7B4}"/>
                </a:ext>
              </a:extLst>
            </p:cNvPr>
            <p:cNvGrpSpPr/>
            <p:nvPr/>
          </p:nvGrpSpPr>
          <p:grpSpPr>
            <a:xfrm>
              <a:off x="367552" y="3168978"/>
              <a:ext cx="3747247" cy="1507217"/>
              <a:chOff x="578223" y="4140344"/>
              <a:chExt cx="3747247" cy="150721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CuadroTexto 54">
                    <a:extLst>
                      <a:ext uri="{FF2B5EF4-FFF2-40B4-BE49-F238E27FC236}">
                        <a16:creationId xmlns:a16="http://schemas.microsoft.com/office/drawing/2014/main" id="{A2F97ADB-2E5D-4E50-A16A-5BDB2F01E802}"/>
                      </a:ext>
                    </a:extLst>
                  </p:cNvPr>
                  <p:cNvSpPr txBox="1"/>
                  <p:nvPr/>
                </p:nvSpPr>
                <p:spPr>
                  <a:xfrm>
                    <a:off x="660666" y="4140344"/>
                    <a:ext cx="2765613" cy="49757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EC" i="1" smtClean="0">
                              <a:latin typeface="Cambria Math" panose="02040503050406030204" pitchFamily="18" charset="0"/>
                            </a:rPr>
                            <m:t>𝐶𝑘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=1000−</m:t>
                          </m:r>
                          <m:f>
                            <m:f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𝑐𝑒𝑚</m:t>
                                  </m:r>
                                </m:sub>
                              </m:sSub>
                            </m:den>
                          </m:f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e>
                                <m:sup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oMath>
                      </m:oMathPara>
                    </a14:m>
                    <a:endParaRPr lang="es-EC" dirty="0"/>
                  </a:p>
                </p:txBody>
              </p:sp>
            </mc:Choice>
            <mc:Fallback xmlns="">
              <p:sp>
                <p:nvSpPr>
                  <p:cNvPr id="55" name="CuadroTexto 54">
                    <a:extLst>
                      <a:ext uri="{FF2B5EF4-FFF2-40B4-BE49-F238E27FC236}">
                        <a16:creationId xmlns:a16="http://schemas.microsoft.com/office/drawing/2014/main" id="{A2F97ADB-2E5D-4E50-A16A-5BDB2F01E80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0666" y="4140344"/>
                    <a:ext cx="2765613" cy="49757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469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s-EC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9" name="CuadroTexto 58">
                <a:extLst>
                  <a:ext uri="{FF2B5EF4-FFF2-40B4-BE49-F238E27FC236}">
                    <a16:creationId xmlns:a16="http://schemas.microsoft.com/office/drawing/2014/main" id="{7A0B6B0A-3673-4D42-AE06-1823CAB1F800}"/>
                  </a:ext>
                </a:extLst>
              </p:cNvPr>
              <p:cNvSpPr txBox="1"/>
              <p:nvPr/>
            </p:nvSpPr>
            <p:spPr>
              <a:xfrm>
                <a:off x="578223" y="4693454"/>
                <a:ext cx="3747247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s-EC" dirty="0"/>
                  <a:t>a: Agua [dm</a:t>
                </a:r>
                <a:r>
                  <a:rPr lang="es-EC" baseline="30000" dirty="0"/>
                  <a:t>3</a:t>
                </a:r>
                <a:r>
                  <a:rPr lang="es-EC" dirty="0"/>
                  <a:t>].</a:t>
                </a:r>
              </a:p>
              <a:p>
                <a:r>
                  <a:rPr lang="es-EC" dirty="0"/>
                  <a:t>c: Cemento [kg].</a:t>
                </a:r>
              </a:p>
              <a:p>
                <a:r>
                  <a:rPr lang="es-EC" dirty="0"/>
                  <a:t>Ck: Volumen de agregados  [dm</a:t>
                </a:r>
                <a:r>
                  <a:rPr lang="es-EC" baseline="30000" dirty="0"/>
                  <a:t>3</a:t>
                </a:r>
                <a:r>
                  <a:rPr lang="es-EC" dirty="0"/>
                  <a:t>].</a:t>
                </a:r>
              </a:p>
              <a:p>
                <a:r>
                  <a:rPr lang="el-GR" dirty="0"/>
                  <a:t>γ</a:t>
                </a:r>
                <a:r>
                  <a:rPr lang="es-EC" baseline="-25000" dirty="0"/>
                  <a:t>cem</a:t>
                </a:r>
                <a:r>
                  <a:rPr lang="es-EC" dirty="0"/>
                  <a:t>=Peso específico del cemento  [kg/ dm</a:t>
                </a:r>
                <a:r>
                  <a:rPr lang="es-EC" baseline="30000" dirty="0"/>
                  <a:t>3</a:t>
                </a:r>
                <a:r>
                  <a:rPr lang="es-EC" dirty="0"/>
                  <a:t>].</a:t>
                </a:r>
              </a:p>
            </p:txBody>
          </p:sp>
        </p:grpSp>
        <p:sp>
          <p:nvSpPr>
            <p:cNvPr id="75" name="Rectángulo: esquinas redondeadas 74">
              <a:extLst>
                <a:ext uri="{FF2B5EF4-FFF2-40B4-BE49-F238E27FC236}">
                  <a16:creationId xmlns:a16="http://schemas.microsoft.com/office/drawing/2014/main" id="{276D01C4-A7F6-4BF1-B822-D9DE926C7B78}"/>
                </a:ext>
              </a:extLst>
            </p:cNvPr>
            <p:cNvSpPr/>
            <p:nvPr/>
          </p:nvSpPr>
          <p:spPr>
            <a:xfrm>
              <a:off x="312084" y="3135912"/>
              <a:ext cx="3802715" cy="1698746"/>
            </a:xfrm>
            <a:custGeom>
              <a:avLst/>
              <a:gdLst>
                <a:gd name="connsiteX0" fmla="*/ 0 w 3747247"/>
                <a:gd name="connsiteY0" fmla="*/ 281636 h 1689782"/>
                <a:gd name="connsiteX1" fmla="*/ 281636 w 3747247"/>
                <a:gd name="connsiteY1" fmla="*/ 0 h 1689782"/>
                <a:gd name="connsiteX2" fmla="*/ 3465611 w 3747247"/>
                <a:gd name="connsiteY2" fmla="*/ 0 h 1689782"/>
                <a:gd name="connsiteX3" fmla="*/ 3747247 w 3747247"/>
                <a:gd name="connsiteY3" fmla="*/ 281636 h 1689782"/>
                <a:gd name="connsiteX4" fmla="*/ 3747247 w 3747247"/>
                <a:gd name="connsiteY4" fmla="*/ 1408146 h 1689782"/>
                <a:gd name="connsiteX5" fmla="*/ 3465611 w 3747247"/>
                <a:gd name="connsiteY5" fmla="*/ 1689782 h 1689782"/>
                <a:gd name="connsiteX6" fmla="*/ 281636 w 3747247"/>
                <a:gd name="connsiteY6" fmla="*/ 1689782 h 1689782"/>
                <a:gd name="connsiteX7" fmla="*/ 0 w 3747247"/>
                <a:gd name="connsiteY7" fmla="*/ 1408146 h 1689782"/>
                <a:gd name="connsiteX8" fmla="*/ 0 w 3747247"/>
                <a:gd name="connsiteY8" fmla="*/ 281636 h 1689782"/>
                <a:gd name="connsiteX0" fmla="*/ 0 w 3747247"/>
                <a:gd name="connsiteY0" fmla="*/ 281636 h 1689782"/>
                <a:gd name="connsiteX1" fmla="*/ 281636 w 3747247"/>
                <a:gd name="connsiteY1" fmla="*/ 0 h 1689782"/>
                <a:gd name="connsiteX2" fmla="*/ 3465611 w 3747247"/>
                <a:gd name="connsiteY2" fmla="*/ 0 h 1689782"/>
                <a:gd name="connsiteX3" fmla="*/ 3048000 w 3747247"/>
                <a:gd name="connsiteY3" fmla="*/ 676083 h 1689782"/>
                <a:gd name="connsiteX4" fmla="*/ 3747247 w 3747247"/>
                <a:gd name="connsiteY4" fmla="*/ 1408146 h 1689782"/>
                <a:gd name="connsiteX5" fmla="*/ 3465611 w 3747247"/>
                <a:gd name="connsiteY5" fmla="*/ 1689782 h 1689782"/>
                <a:gd name="connsiteX6" fmla="*/ 281636 w 3747247"/>
                <a:gd name="connsiteY6" fmla="*/ 1689782 h 1689782"/>
                <a:gd name="connsiteX7" fmla="*/ 0 w 3747247"/>
                <a:gd name="connsiteY7" fmla="*/ 1408146 h 1689782"/>
                <a:gd name="connsiteX8" fmla="*/ 0 w 3747247"/>
                <a:gd name="connsiteY8" fmla="*/ 281636 h 1689782"/>
                <a:gd name="connsiteX0" fmla="*/ 0 w 3747247"/>
                <a:gd name="connsiteY0" fmla="*/ 281636 h 1689782"/>
                <a:gd name="connsiteX1" fmla="*/ 281636 w 3747247"/>
                <a:gd name="connsiteY1" fmla="*/ 0 h 1689782"/>
                <a:gd name="connsiteX2" fmla="*/ 2667752 w 3747247"/>
                <a:gd name="connsiteY2" fmla="*/ 0 h 1689782"/>
                <a:gd name="connsiteX3" fmla="*/ 3048000 w 3747247"/>
                <a:gd name="connsiteY3" fmla="*/ 676083 h 1689782"/>
                <a:gd name="connsiteX4" fmla="*/ 3747247 w 3747247"/>
                <a:gd name="connsiteY4" fmla="*/ 1408146 h 1689782"/>
                <a:gd name="connsiteX5" fmla="*/ 3465611 w 3747247"/>
                <a:gd name="connsiteY5" fmla="*/ 1689782 h 1689782"/>
                <a:gd name="connsiteX6" fmla="*/ 281636 w 3747247"/>
                <a:gd name="connsiteY6" fmla="*/ 1689782 h 1689782"/>
                <a:gd name="connsiteX7" fmla="*/ 0 w 3747247"/>
                <a:gd name="connsiteY7" fmla="*/ 1408146 h 1689782"/>
                <a:gd name="connsiteX8" fmla="*/ 0 w 3747247"/>
                <a:gd name="connsiteY8" fmla="*/ 281636 h 1689782"/>
                <a:gd name="connsiteX0" fmla="*/ 0 w 3747247"/>
                <a:gd name="connsiteY0" fmla="*/ 281636 h 1689782"/>
                <a:gd name="connsiteX1" fmla="*/ 281636 w 3747247"/>
                <a:gd name="connsiteY1" fmla="*/ 0 h 1689782"/>
                <a:gd name="connsiteX2" fmla="*/ 2667752 w 3747247"/>
                <a:gd name="connsiteY2" fmla="*/ 0 h 1689782"/>
                <a:gd name="connsiteX3" fmla="*/ 2886635 w 3747247"/>
                <a:gd name="connsiteY3" fmla="*/ 649189 h 1689782"/>
                <a:gd name="connsiteX4" fmla="*/ 3747247 w 3747247"/>
                <a:gd name="connsiteY4" fmla="*/ 1408146 h 1689782"/>
                <a:gd name="connsiteX5" fmla="*/ 3465611 w 3747247"/>
                <a:gd name="connsiteY5" fmla="*/ 1689782 h 1689782"/>
                <a:gd name="connsiteX6" fmla="*/ 281636 w 3747247"/>
                <a:gd name="connsiteY6" fmla="*/ 1689782 h 1689782"/>
                <a:gd name="connsiteX7" fmla="*/ 0 w 3747247"/>
                <a:gd name="connsiteY7" fmla="*/ 1408146 h 1689782"/>
                <a:gd name="connsiteX8" fmla="*/ 0 w 3747247"/>
                <a:gd name="connsiteY8" fmla="*/ 281636 h 1689782"/>
                <a:gd name="connsiteX0" fmla="*/ 0 w 3747247"/>
                <a:gd name="connsiteY0" fmla="*/ 281636 h 1689782"/>
                <a:gd name="connsiteX1" fmla="*/ 281636 w 3747247"/>
                <a:gd name="connsiteY1" fmla="*/ 0 h 1689782"/>
                <a:gd name="connsiteX2" fmla="*/ 2667752 w 3747247"/>
                <a:gd name="connsiteY2" fmla="*/ 0 h 1689782"/>
                <a:gd name="connsiteX3" fmla="*/ 2886635 w 3747247"/>
                <a:gd name="connsiteY3" fmla="*/ 649189 h 1689782"/>
                <a:gd name="connsiteX4" fmla="*/ 3747247 w 3747247"/>
                <a:gd name="connsiteY4" fmla="*/ 1318499 h 1689782"/>
                <a:gd name="connsiteX5" fmla="*/ 3465611 w 3747247"/>
                <a:gd name="connsiteY5" fmla="*/ 1689782 h 1689782"/>
                <a:gd name="connsiteX6" fmla="*/ 281636 w 3747247"/>
                <a:gd name="connsiteY6" fmla="*/ 1689782 h 1689782"/>
                <a:gd name="connsiteX7" fmla="*/ 0 w 3747247"/>
                <a:gd name="connsiteY7" fmla="*/ 1408146 h 1689782"/>
                <a:gd name="connsiteX8" fmla="*/ 0 w 3747247"/>
                <a:gd name="connsiteY8" fmla="*/ 281636 h 1689782"/>
                <a:gd name="connsiteX0" fmla="*/ 0 w 3767864"/>
                <a:gd name="connsiteY0" fmla="*/ 281636 h 1698746"/>
                <a:gd name="connsiteX1" fmla="*/ 281636 w 3767864"/>
                <a:gd name="connsiteY1" fmla="*/ 0 h 1698746"/>
                <a:gd name="connsiteX2" fmla="*/ 2667752 w 3767864"/>
                <a:gd name="connsiteY2" fmla="*/ 0 h 1698746"/>
                <a:gd name="connsiteX3" fmla="*/ 2886635 w 3767864"/>
                <a:gd name="connsiteY3" fmla="*/ 649189 h 1698746"/>
                <a:gd name="connsiteX4" fmla="*/ 3747247 w 3767864"/>
                <a:gd name="connsiteY4" fmla="*/ 1318499 h 1698746"/>
                <a:gd name="connsiteX5" fmla="*/ 3671799 w 3767864"/>
                <a:gd name="connsiteY5" fmla="*/ 1698746 h 1698746"/>
                <a:gd name="connsiteX6" fmla="*/ 281636 w 3767864"/>
                <a:gd name="connsiteY6" fmla="*/ 1689782 h 1698746"/>
                <a:gd name="connsiteX7" fmla="*/ 0 w 3767864"/>
                <a:gd name="connsiteY7" fmla="*/ 1408146 h 1698746"/>
                <a:gd name="connsiteX8" fmla="*/ 0 w 3767864"/>
                <a:gd name="connsiteY8" fmla="*/ 281636 h 1698746"/>
                <a:gd name="connsiteX0" fmla="*/ 0 w 3802715"/>
                <a:gd name="connsiteY0" fmla="*/ 281636 h 1698746"/>
                <a:gd name="connsiteX1" fmla="*/ 281636 w 3802715"/>
                <a:gd name="connsiteY1" fmla="*/ 0 h 1698746"/>
                <a:gd name="connsiteX2" fmla="*/ 2667752 w 3802715"/>
                <a:gd name="connsiteY2" fmla="*/ 0 h 1698746"/>
                <a:gd name="connsiteX3" fmla="*/ 2886635 w 3802715"/>
                <a:gd name="connsiteY3" fmla="*/ 649189 h 1698746"/>
                <a:gd name="connsiteX4" fmla="*/ 3801035 w 3802715"/>
                <a:gd name="connsiteY4" fmla="*/ 1201958 h 1698746"/>
                <a:gd name="connsiteX5" fmla="*/ 3671799 w 3802715"/>
                <a:gd name="connsiteY5" fmla="*/ 1698746 h 1698746"/>
                <a:gd name="connsiteX6" fmla="*/ 281636 w 3802715"/>
                <a:gd name="connsiteY6" fmla="*/ 1689782 h 1698746"/>
                <a:gd name="connsiteX7" fmla="*/ 0 w 3802715"/>
                <a:gd name="connsiteY7" fmla="*/ 1408146 h 1698746"/>
                <a:gd name="connsiteX8" fmla="*/ 0 w 3802715"/>
                <a:gd name="connsiteY8" fmla="*/ 281636 h 1698746"/>
                <a:gd name="connsiteX0" fmla="*/ 0 w 3802715"/>
                <a:gd name="connsiteY0" fmla="*/ 281636 h 1698746"/>
                <a:gd name="connsiteX1" fmla="*/ 281636 w 3802715"/>
                <a:gd name="connsiteY1" fmla="*/ 0 h 1698746"/>
                <a:gd name="connsiteX2" fmla="*/ 2667752 w 3802715"/>
                <a:gd name="connsiteY2" fmla="*/ 0 h 1698746"/>
                <a:gd name="connsiteX3" fmla="*/ 2949388 w 3802715"/>
                <a:gd name="connsiteY3" fmla="*/ 828483 h 1698746"/>
                <a:gd name="connsiteX4" fmla="*/ 3801035 w 3802715"/>
                <a:gd name="connsiteY4" fmla="*/ 1201958 h 1698746"/>
                <a:gd name="connsiteX5" fmla="*/ 3671799 w 3802715"/>
                <a:gd name="connsiteY5" fmla="*/ 1698746 h 1698746"/>
                <a:gd name="connsiteX6" fmla="*/ 281636 w 3802715"/>
                <a:gd name="connsiteY6" fmla="*/ 1689782 h 1698746"/>
                <a:gd name="connsiteX7" fmla="*/ 0 w 3802715"/>
                <a:gd name="connsiteY7" fmla="*/ 1408146 h 1698746"/>
                <a:gd name="connsiteX8" fmla="*/ 0 w 3802715"/>
                <a:gd name="connsiteY8" fmla="*/ 281636 h 169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2715" h="1698746">
                  <a:moveTo>
                    <a:pt x="0" y="281636"/>
                  </a:moveTo>
                  <a:cubicBezTo>
                    <a:pt x="0" y="126093"/>
                    <a:pt x="126093" y="0"/>
                    <a:pt x="281636" y="0"/>
                  </a:cubicBezTo>
                  <a:lnTo>
                    <a:pt x="2667752" y="0"/>
                  </a:lnTo>
                  <a:cubicBezTo>
                    <a:pt x="2823295" y="0"/>
                    <a:pt x="2949388" y="672940"/>
                    <a:pt x="2949388" y="828483"/>
                  </a:cubicBezTo>
                  <a:cubicBezTo>
                    <a:pt x="2949388" y="1203986"/>
                    <a:pt x="3801035" y="826455"/>
                    <a:pt x="3801035" y="1201958"/>
                  </a:cubicBezTo>
                  <a:cubicBezTo>
                    <a:pt x="3801035" y="1357501"/>
                    <a:pt x="3827342" y="1698746"/>
                    <a:pt x="3671799" y="1698746"/>
                  </a:cubicBezTo>
                  <a:lnTo>
                    <a:pt x="281636" y="1689782"/>
                  </a:lnTo>
                  <a:cubicBezTo>
                    <a:pt x="126093" y="1689782"/>
                    <a:pt x="0" y="1563689"/>
                    <a:pt x="0" y="1408146"/>
                  </a:cubicBezTo>
                  <a:lnTo>
                    <a:pt x="0" y="281636"/>
                  </a:lnTo>
                  <a:close/>
                </a:path>
              </a:pathLst>
            </a:cu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uadroTexto 77">
                <a:extLst>
                  <a:ext uri="{FF2B5EF4-FFF2-40B4-BE49-F238E27FC236}">
                    <a16:creationId xmlns:a16="http://schemas.microsoft.com/office/drawing/2014/main" id="{87CC9DA8-9AD9-4586-8512-6E4A278413F2}"/>
                  </a:ext>
                </a:extLst>
              </p:cNvPr>
              <p:cNvSpPr txBox="1"/>
              <p:nvPr/>
            </p:nvSpPr>
            <p:spPr>
              <a:xfrm>
                <a:off x="367552" y="5293861"/>
                <a:ext cx="3729319" cy="549938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𝐶𝑘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=1000−</m:t>
                      </m:r>
                      <m:f>
                        <m:f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339.17</m:t>
                          </m:r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3.14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−202.4=689.95 </m:t>
                      </m:r>
                      <m:sSup>
                        <m:sSup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𝑑𝑚</m:t>
                          </m:r>
                        </m:e>
                        <m: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78" name="CuadroTexto 77">
                <a:extLst>
                  <a:ext uri="{FF2B5EF4-FFF2-40B4-BE49-F238E27FC236}">
                    <a16:creationId xmlns:a16="http://schemas.microsoft.com/office/drawing/2014/main" id="{87CC9DA8-9AD9-4586-8512-6E4A27841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52" y="5293861"/>
                <a:ext cx="3729319" cy="549938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Conector: angular 79">
            <a:extLst>
              <a:ext uri="{FF2B5EF4-FFF2-40B4-BE49-F238E27FC236}">
                <a16:creationId xmlns:a16="http://schemas.microsoft.com/office/drawing/2014/main" id="{6DB39947-046D-4F2C-B06B-9DB7F2FFFDDB}"/>
              </a:ext>
            </a:extLst>
          </p:cNvPr>
          <p:cNvCxnSpPr>
            <a:stCxn id="75" idx="6"/>
            <a:endCxn id="78" idx="0"/>
          </p:cNvCxnSpPr>
          <p:nvPr/>
        </p:nvCxnSpPr>
        <p:spPr>
          <a:xfrm>
            <a:off x="649188" y="4721639"/>
            <a:ext cx="1583024" cy="572222"/>
          </a:xfrm>
          <a:prstGeom prst="bentConnector4">
            <a:avLst>
              <a:gd name="adj1" fmla="val 14441"/>
              <a:gd name="adj2" fmla="val 50783"/>
            </a:avLst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id="{2E3F533D-5743-49D4-B6E6-807CB1A7B122}"/>
              </a:ext>
            </a:extLst>
          </p:cNvPr>
          <p:cNvSpPr/>
          <p:nvPr/>
        </p:nvSpPr>
        <p:spPr>
          <a:xfrm>
            <a:off x="4976512" y="3693577"/>
            <a:ext cx="3086142" cy="1102539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84" name="Conector: angular 83">
            <a:extLst>
              <a:ext uri="{FF2B5EF4-FFF2-40B4-BE49-F238E27FC236}">
                <a16:creationId xmlns:a16="http://schemas.microsoft.com/office/drawing/2014/main" id="{06B9E178-D244-4CA1-80EC-808C089FD2E5}"/>
              </a:ext>
            </a:extLst>
          </p:cNvPr>
          <p:cNvCxnSpPr>
            <a:cxnSpLocks/>
            <a:stCxn id="66" idx="2"/>
            <a:endCxn id="82" idx="0"/>
          </p:cNvCxnSpPr>
          <p:nvPr/>
        </p:nvCxnSpPr>
        <p:spPr>
          <a:xfrm rot="16200000" flipH="1">
            <a:off x="6435293" y="3609286"/>
            <a:ext cx="165967" cy="2613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CuadroTexto 87">
                <a:extLst>
                  <a:ext uri="{FF2B5EF4-FFF2-40B4-BE49-F238E27FC236}">
                    <a16:creationId xmlns:a16="http://schemas.microsoft.com/office/drawing/2014/main" id="{8B94CE94-A898-47E4-BE4E-74E00701102F}"/>
                  </a:ext>
                </a:extLst>
              </p:cNvPr>
              <p:cNvSpPr txBox="1"/>
              <p:nvPr/>
            </p:nvSpPr>
            <p:spPr>
              <a:xfrm>
                <a:off x="4715424" y="5285840"/>
                <a:ext cx="3603089" cy="554762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689.95−1000∗0.34</m:t>
                          </m:r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689.95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∗100=51.15 %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88" name="CuadroTexto 87">
                <a:extLst>
                  <a:ext uri="{FF2B5EF4-FFF2-40B4-BE49-F238E27FC236}">
                    <a16:creationId xmlns:a16="http://schemas.microsoft.com/office/drawing/2014/main" id="{8B94CE94-A898-47E4-BE4E-74E007011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424" y="5285840"/>
                <a:ext cx="3603089" cy="554762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Conector: angular 89">
            <a:extLst>
              <a:ext uri="{FF2B5EF4-FFF2-40B4-BE49-F238E27FC236}">
                <a16:creationId xmlns:a16="http://schemas.microsoft.com/office/drawing/2014/main" id="{AC09409F-4586-4120-9E9C-85CCF4E8EC8D}"/>
              </a:ext>
            </a:extLst>
          </p:cNvPr>
          <p:cNvCxnSpPr>
            <a:stCxn id="82" idx="2"/>
            <a:endCxn id="88" idx="0"/>
          </p:cNvCxnSpPr>
          <p:nvPr/>
        </p:nvCxnSpPr>
        <p:spPr>
          <a:xfrm rot="5400000">
            <a:off x="6273414" y="5039671"/>
            <a:ext cx="489724" cy="2614"/>
          </a:xfrm>
          <a:prstGeom prst="bentConnector3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: angular 91">
            <a:extLst>
              <a:ext uri="{FF2B5EF4-FFF2-40B4-BE49-F238E27FC236}">
                <a16:creationId xmlns:a16="http://schemas.microsoft.com/office/drawing/2014/main" id="{32FBC527-4231-46C0-B2F1-E4DFA4237FDC}"/>
              </a:ext>
            </a:extLst>
          </p:cNvPr>
          <p:cNvCxnSpPr>
            <a:stCxn id="78" idx="3"/>
            <a:endCxn id="88" idx="1"/>
          </p:cNvCxnSpPr>
          <p:nvPr/>
        </p:nvCxnSpPr>
        <p:spPr>
          <a:xfrm flipV="1">
            <a:off x="4096871" y="5563221"/>
            <a:ext cx="618553" cy="5609"/>
          </a:xfrm>
          <a:prstGeom prst="bentConnector3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2080A9F-0A21-40E5-940C-7847CB2FAC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189449"/>
              </p:ext>
            </p:extLst>
          </p:nvPr>
        </p:nvGraphicFramePr>
        <p:xfrm>
          <a:off x="4111440" y="1159092"/>
          <a:ext cx="4454336" cy="245415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716054">
                  <a:extLst>
                    <a:ext uri="{9D8B030D-6E8A-4147-A177-3AD203B41FA5}">
                      <a16:colId xmlns:a16="http://schemas.microsoft.com/office/drawing/2014/main" val="543926320"/>
                    </a:ext>
                  </a:extLst>
                </a:gridCol>
                <a:gridCol w="397530">
                  <a:extLst>
                    <a:ext uri="{9D8B030D-6E8A-4147-A177-3AD203B41FA5}">
                      <a16:colId xmlns:a16="http://schemas.microsoft.com/office/drawing/2014/main" val="2123279351"/>
                    </a:ext>
                  </a:extLst>
                </a:gridCol>
                <a:gridCol w="556792">
                  <a:extLst>
                    <a:ext uri="{9D8B030D-6E8A-4147-A177-3AD203B41FA5}">
                      <a16:colId xmlns:a16="http://schemas.microsoft.com/office/drawing/2014/main" val="3777422777"/>
                    </a:ext>
                  </a:extLst>
                </a:gridCol>
                <a:gridCol w="556792">
                  <a:extLst>
                    <a:ext uri="{9D8B030D-6E8A-4147-A177-3AD203B41FA5}">
                      <a16:colId xmlns:a16="http://schemas.microsoft.com/office/drawing/2014/main" val="1982859541"/>
                    </a:ext>
                  </a:extLst>
                </a:gridCol>
                <a:gridCol w="556792">
                  <a:extLst>
                    <a:ext uri="{9D8B030D-6E8A-4147-A177-3AD203B41FA5}">
                      <a16:colId xmlns:a16="http://schemas.microsoft.com/office/drawing/2014/main" val="2194479439"/>
                    </a:ext>
                  </a:extLst>
                </a:gridCol>
                <a:gridCol w="556792">
                  <a:extLst>
                    <a:ext uri="{9D8B030D-6E8A-4147-A177-3AD203B41FA5}">
                      <a16:colId xmlns:a16="http://schemas.microsoft.com/office/drawing/2014/main" val="3267633352"/>
                    </a:ext>
                  </a:extLst>
                </a:gridCol>
                <a:gridCol w="556792">
                  <a:extLst>
                    <a:ext uri="{9D8B030D-6E8A-4147-A177-3AD203B41FA5}">
                      <a16:colId xmlns:a16="http://schemas.microsoft.com/office/drawing/2014/main" val="1767517767"/>
                    </a:ext>
                  </a:extLst>
                </a:gridCol>
                <a:gridCol w="556792">
                  <a:extLst>
                    <a:ext uri="{9D8B030D-6E8A-4147-A177-3AD203B41FA5}">
                      <a16:colId xmlns:a16="http://schemas.microsoft.com/office/drawing/2014/main" val="2805727080"/>
                    </a:ext>
                  </a:extLst>
                </a:gridCol>
              </a:tblGrid>
              <a:tr h="377562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S" sz="900" dirty="0">
                          <a:effectLst/>
                        </a:rPr>
                        <a:t>TAMAÑO MÁXIMO DEL AGREGADO (mm)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7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S" sz="900" dirty="0">
                          <a:effectLst/>
                        </a:rPr>
                        <a:t>Volumen de agregado grueso, seco y compactado con varilla, por volumen unitario de concreto para diferentes módulos de finura de arena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664373"/>
                  </a:ext>
                </a:extLst>
              </a:tr>
              <a:tr h="56634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</a:rPr>
                        <a:t>2.40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</a:rPr>
                        <a:t>2.60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</a:rPr>
                        <a:t>2.80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</a:rPr>
                        <a:t>3.00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</a:rPr>
                        <a:t>3.20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</a:rPr>
                        <a:t>3.40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</a:rPr>
                        <a:t>3.60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34802"/>
                  </a:ext>
                </a:extLst>
              </a:tr>
              <a:tr h="188781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0.48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0.46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0.42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0.38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3934198"/>
                  </a:ext>
                </a:extLst>
              </a:tr>
              <a:tr h="188781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13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0.59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0.57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0.53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0.51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0.49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0.47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0144056"/>
                  </a:ext>
                </a:extLst>
              </a:tr>
              <a:tr h="188781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0.66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0.64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0.62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0.58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0.56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0.54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3941945"/>
                  </a:ext>
                </a:extLst>
              </a:tr>
              <a:tr h="188781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0.71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0.69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0.67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0.65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0.63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0.61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0.59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8070600"/>
                  </a:ext>
                </a:extLst>
              </a:tr>
              <a:tr h="188781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0.75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0.73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0.71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0.69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0.67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0.65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0.63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6747055"/>
                  </a:ext>
                </a:extLst>
              </a:tr>
              <a:tr h="188781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0.78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0.76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0.74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0.72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0.68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0.66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3502466"/>
                  </a:ext>
                </a:extLst>
              </a:tr>
              <a:tr h="188781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75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0.81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0.79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0.77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0.75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0.73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0.71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0.69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692023"/>
                  </a:ext>
                </a:extLst>
              </a:tr>
              <a:tr h="188781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150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0.87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0.85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0.83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0.81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0.79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0.77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n-US" sz="900" dirty="0">
                          <a:effectLst/>
                        </a:rPr>
                        <a:t>0.75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0511645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6A1A7F52-B47F-4B1F-9C8E-07BA86B78460}"/>
              </a:ext>
            </a:extLst>
          </p:cNvPr>
          <p:cNvSpPr/>
          <p:nvPr/>
        </p:nvSpPr>
        <p:spPr>
          <a:xfrm>
            <a:off x="6338047" y="1542758"/>
            <a:ext cx="564777" cy="114628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66A1B17E-8844-4189-8D71-5C9BB6E22227}"/>
              </a:ext>
            </a:extLst>
          </p:cNvPr>
          <p:cNvSpPr/>
          <p:nvPr/>
        </p:nvSpPr>
        <p:spPr>
          <a:xfrm>
            <a:off x="4239424" y="2458716"/>
            <a:ext cx="2663397" cy="2281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61245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 animBg="1"/>
      <p:bldP spid="66" grpId="0" animBg="1"/>
      <p:bldP spid="78" grpId="0" animBg="1"/>
      <p:bldP spid="82" grpId="0" animBg="1"/>
      <p:bldP spid="88" grpId="0" animBg="1"/>
      <p:bldP spid="6" grpId="0" animBg="1"/>
      <p:bldP spid="3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DOSIFICACIÓN Y FUNDICIÓN DE PROBETAS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D2813-E0DE-477B-904B-BA858ECBD234}"/>
              </a:ext>
            </a:extLst>
          </p:cNvPr>
          <p:cNvSpPr txBox="1"/>
          <p:nvPr/>
        </p:nvSpPr>
        <p:spPr>
          <a:xfrm>
            <a:off x="578223" y="6353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400050" indent="-400050" algn="ctr">
              <a:buFont typeface="+mj-lt"/>
              <a:buAutoNum type="romanUcPeriod" startAt="7"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Contenido de agregado fino y grueso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0FDCC7A0-DC31-4551-9DA3-31CA311F7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933547"/>
              </p:ext>
            </p:extLst>
          </p:nvPr>
        </p:nvGraphicFramePr>
        <p:xfrm>
          <a:off x="331694" y="1049014"/>
          <a:ext cx="8229600" cy="470283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896035">
                  <a:extLst>
                    <a:ext uri="{9D8B030D-6E8A-4147-A177-3AD203B41FA5}">
                      <a16:colId xmlns:a16="http://schemas.microsoft.com/office/drawing/2014/main" val="210092631"/>
                    </a:ext>
                  </a:extLst>
                </a:gridCol>
                <a:gridCol w="1148316">
                  <a:extLst>
                    <a:ext uri="{9D8B030D-6E8A-4147-A177-3AD203B41FA5}">
                      <a16:colId xmlns:a16="http://schemas.microsoft.com/office/drawing/2014/main" val="632024195"/>
                    </a:ext>
                  </a:extLst>
                </a:gridCol>
                <a:gridCol w="1626782">
                  <a:extLst>
                    <a:ext uri="{9D8B030D-6E8A-4147-A177-3AD203B41FA5}">
                      <a16:colId xmlns:a16="http://schemas.microsoft.com/office/drawing/2014/main" val="3127778081"/>
                    </a:ext>
                  </a:extLst>
                </a:gridCol>
                <a:gridCol w="1217912">
                  <a:extLst>
                    <a:ext uri="{9D8B030D-6E8A-4147-A177-3AD203B41FA5}">
                      <a16:colId xmlns:a16="http://schemas.microsoft.com/office/drawing/2014/main" val="116747035"/>
                    </a:ext>
                  </a:extLst>
                </a:gridCol>
                <a:gridCol w="1078721">
                  <a:extLst>
                    <a:ext uri="{9D8B030D-6E8A-4147-A177-3AD203B41FA5}">
                      <a16:colId xmlns:a16="http://schemas.microsoft.com/office/drawing/2014/main" val="2973098273"/>
                    </a:ext>
                  </a:extLst>
                </a:gridCol>
                <a:gridCol w="1150211">
                  <a:extLst>
                    <a:ext uri="{9D8B030D-6E8A-4147-A177-3AD203B41FA5}">
                      <a16:colId xmlns:a16="http://schemas.microsoft.com/office/drawing/2014/main" val="1696716530"/>
                    </a:ext>
                  </a:extLst>
                </a:gridCol>
                <a:gridCol w="1111623">
                  <a:extLst>
                    <a:ext uri="{9D8B030D-6E8A-4147-A177-3AD203B41FA5}">
                      <a16:colId xmlns:a16="http://schemas.microsoft.com/office/drawing/2014/main" val="1621138622"/>
                    </a:ext>
                  </a:extLst>
                </a:gridCol>
              </a:tblGrid>
              <a:tr h="511832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C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Contenido de Cemento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Agua de mezcla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Ck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B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487906535"/>
                  </a:ext>
                </a:extLst>
              </a:tr>
              <a:tr h="15358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C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s-EC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kg</a:t>
                      </a:r>
                      <a:endParaRPr lang="es-EC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dm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s-EC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dm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s-EC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s-EC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EC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230557"/>
                  </a:ext>
                </a:extLst>
              </a:tr>
              <a:tr h="153580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HOLCIM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180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339,17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202,04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689,95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51,15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2797479459"/>
                  </a:ext>
                </a:extLst>
              </a:tr>
              <a:tr h="153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381,47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202,04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676,48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50,17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3269924001"/>
                  </a:ext>
                </a:extLst>
              </a:tr>
              <a:tr h="153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437,90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202,04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658,51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48,81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2965927497"/>
                  </a:ext>
                </a:extLst>
              </a:tr>
              <a:tr h="153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270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507,73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202,04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636,27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47,03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2247510090"/>
                  </a:ext>
                </a:extLst>
              </a:tr>
              <a:tr h="153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315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655,84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202,04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589,10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42,78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3302115506"/>
                  </a:ext>
                </a:extLst>
              </a:tr>
              <a:tr h="153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903,36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202,04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510,27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33,95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3051664762"/>
                  </a:ext>
                </a:extLst>
              </a:tr>
              <a:tr h="153580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PINTAG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180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339,17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202,04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689,95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55,66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1495524325"/>
                  </a:ext>
                </a:extLst>
              </a:tr>
              <a:tr h="153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381,47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202,04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676,48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54,78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3372340293"/>
                  </a:ext>
                </a:extLst>
              </a:tr>
              <a:tr h="153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437,90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202,04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658,51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53,54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3454912343"/>
                  </a:ext>
                </a:extLst>
              </a:tr>
              <a:tr h="153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270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507,73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202,04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636,27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51,92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4104001324"/>
                  </a:ext>
                </a:extLst>
              </a:tr>
              <a:tr h="153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315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655,84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202,04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589,10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48,07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204297640"/>
                  </a:ext>
                </a:extLst>
              </a:tr>
              <a:tr h="153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903,36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202,04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510,27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40,04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941282409"/>
                  </a:ext>
                </a:extLst>
              </a:tr>
              <a:tr h="153580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CYMCA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180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326,46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194,47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701,56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53,23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2901273315"/>
                  </a:ext>
                </a:extLst>
              </a:tr>
              <a:tr h="153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367,17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194,47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688,60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52,35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3880493791"/>
                  </a:ext>
                </a:extLst>
              </a:tr>
              <a:tr h="153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421,49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194,47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671,30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51,13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1314971423"/>
                  </a:ext>
                </a:extLst>
              </a:tr>
              <a:tr h="153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270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488,71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194,47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649,89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49,52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847262766"/>
                  </a:ext>
                </a:extLst>
              </a:tr>
              <a:tr h="153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315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631,27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194,47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604,49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45,72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2750246271"/>
                  </a:ext>
                </a:extLst>
              </a:tr>
              <a:tr h="153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869,51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194,47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528,62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37,93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1892438941"/>
                  </a:ext>
                </a:extLst>
              </a:tr>
              <a:tr h="153580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SEVILLA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180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326,46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194,47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701,56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46,31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2901102538"/>
                  </a:ext>
                </a:extLst>
              </a:tr>
              <a:tr h="153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367,17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194,47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688,60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45,30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3563480243"/>
                  </a:ext>
                </a:extLst>
              </a:tr>
              <a:tr h="153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421,49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194,47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671,30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43,89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1958882000"/>
                  </a:ext>
                </a:extLst>
              </a:tr>
              <a:tr h="153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270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488,71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194,47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649,89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42,04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3706665733"/>
                  </a:ext>
                </a:extLst>
              </a:tr>
              <a:tr h="153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315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631,27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194,47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604,49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37,68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2594570239"/>
                  </a:ext>
                </a:extLst>
              </a:tr>
              <a:tr h="153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869,51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194,47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528,62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0,38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28,74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639" marR="36639" marT="0" marB="0" anchor="ctr"/>
                </a:tc>
                <a:extLst>
                  <a:ext uri="{0D108BD9-81ED-4DB2-BD59-A6C34878D82A}">
                    <a16:rowId xmlns:a16="http://schemas.microsoft.com/office/drawing/2014/main" val="2749764072"/>
                  </a:ext>
                </a:extLst>
              </a:tr>
            </a:tbl>
          </a:graphicData>
        </a:graphic>
      </p:graphicFrame>
      <p:sp>
        <p:nvSpPr>
          <p:cNvPr id="31" name="Rectángulo 30">
            <a:extLst>
              <a:ext uri="{FF2B5EF4-FFF2-40B4-BE49-F238E27FC236}">
                <a16:creationId xmlns:a16="http://schemas.microsoft.com/office/drawing/2014/main" id="{82AB350B-1895-41DF-AC22-FAC9B237A425}"/>
              </a:ext>
            </a:extLst>
          </p:cNvPr>
          <p:cNvSpPr/>
          <p:nvPr/>
        </p:nvSpPr>
        <p:spPr>
          <a:xfrm>
            <a:off x="5325035" y="1106154"/>
            <a:ext cx="3083859" cy="46456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46370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DOSIFICACIÓN Y FUNDICIÓN DE PROBETAS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D2813-E0DE-477B-904B-BA858ECBD234}"/>
              </a:ext>
            </a:extLst>
          </p:cNvPr>
          <p:cNvSpPr txBox="1"/>
          <p:nvPr/>
        </p:nvSpPr>
        <p:spPr>
          <a:xfrm>
            <a:off x="578223" y="6353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400050" indent="-400050" algn="ctr">
              <a:buFont typeface="+mj-lt"/>
              <a:buAutoNum type="romanUcPeriod" startAt="8"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Proporciones Iniciales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2D212DD-2B01-436B-90C2-337843B799C6}"/>
              </a:ext>
            </a:extLst>
          </p:cNvPr>
          <p:cNvGrpSpPr/>
          <p:nvPr/>
        </p:nvGrpSpPr>
        <p:grpSpPr>
          <a:xfrm>
            <a:off x="927847" y="1210133"/>
            <a:ext cx="2138564" cy="1216423"/>
            <a:chOff x="932329" y="3571703"/>
            <a:chExt cx="2138564" cy="12164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uadroTexto 7">
                  <a:extLst>
                    <a:ext uri="{FF2B5EF4-FFF2-40B4-BE49-F238E27FC236}">
                      <a16:creationId xmlns:a16="http://schemas.microsoft.com/office/drawing/2014/main" id="{1A0B15E9-569A-40F5-BE19-4E6B35B9BA75}"/>
                    </a:ext>
                  </a:extLst>
                </p:cNvPr>
                <p:cNvSpPr txBox="1"/>
                <p:nvPr/>
              </p:nvSpPr>
              <p:spPr>
                <a:xfrm>
                  <a:off x="932329" y="3571703"/>
                  <a:ext cx="2138563" cy="71500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PE" sz="1400" smtClean="0">
                            <a:effectLst/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s-PE" sz="1400" smtClean="0">
                            <a:effectLst/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C" sz="1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PE" sz="1400">
                                <a:effectLst/>
                                <a:latin typeface="Cambria Math" panose="02040503050406030204" pitchFamily="18" charset="0"/>
                              </a:rPr>
                              <m:t>𝐶𝑘</m:t>
                            </m:r>
                          </m:num>
                          <m:den>
                            <m:r>
                              <a:rPr lang="es-PE" sz="1400">
                                <a:effectLst/>
                                <a:latin typeface="Cambria Math" panose="02040503050406030204" pitchFamily="18" charset="0"/>
                              </a:rPr>
                              <m:t>𝐶</m:t>
                            </m:r>
                          </m:den>
                        </m:f>
                        <m:r>
                          <a:rPr lang="es-PE" sz="1400"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s-EC" sz="1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s-EC" sz="14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s-EC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PE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𝑑𝑚</m:t>
                                    </m:r>
                                  </m:e>
                                  <m:sup>
                                    <m:r>
                                      <a:rPr lang="es-PE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s-PE" sz="1400">
                                    <a:effectLst/>
                                    <a:latin typeface="Cambria Math" panose="02040503050406030204" pitchFamily="18" charset="0"/>
                                  </a:rPr>
                                  <m:t>𝑘𝑔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s-EC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CuadroTexto 7">
                  <a:extLst>
                    <a:ext uri="{FF2B5EF4-FFF2-40B4-BE49-F238E27FC236}">
                      <a16:creationId xmlns:a16="http://schemas.microsoft.com/office/drawing/2014/main" id="{1A0B15E9-569A-40F5-BE19-4E6B35B9BA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329" y="3571703"/>
                  <a:ext cx="2138563" cy="71500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CuadroTexto 13">
                  <a:extLst>
                    <a:ext uri="{FF2B5EF4-FFF2-40B4-BE49-F238E27FC236}">
                      <a16:creationId xmlns:a16="http://schemas.microsoft.com/office/drawing/2014/main" id="{EA1194F9-B385-4842-952E-A5D453726DA1}"/>
                    </a:ext>
                  </a:extLst>
                </p:cNvPr>
                <p:cNvSpPr txBox="1"/>
                <p:nvPr/>
              </p:nvSpPr>
              <p:spPr>
                <a:xfrm>
                  <a:off x="932329" y="4286707"/>
                  <a:ext cx="2138564" cy="5014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s-EC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C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i="0">
                                <a:latin typeface="Cambria Math" panose="02040503050406030204" pitchFamily="18" charset="0"/>
                              </a:rPr>
                              <m:t>689.95</m:t>
                            </m:r>
                          </m:num>
                          <m:den>
                            <m:r>
                              <a:rPr lang="es-EC" i="0">
                                <a:latin typeface="Cambria Math" panose="02040503050406030204" pitchFamily="18" charset="0"/>
                              </a:rPr>
                              <m:t>339.17</m:t>
                            </m:r>
                          </m:den>
                        </m:f>
                        <m:r>
                          <a:rPr lang="es-EC" i="0">
                            <a:latin typeface="Cambria Math" panose="02040503050406030204" pitchFamily="18" charset="0"/>
                          </a:rPr>
                          <m:t>=2.03 </m:t>
                        </m:r>
                        <m:f>
                          <m:fPr>
                            <m:ctrlPr>
                              <a:rPr lang="es-EC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𝑘𝑔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s-EC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𝑑𝑚</m:t>
                                </m:r>
                              </m:e>
                              <m:sup>
                                <m:r>
                                  <a:rPr lang="es-EC" i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s-EC" dirty="0"/>
                </a:p>
              </p:txBody>
            </p:sp>
          </mc:Choice>
          <mc:Fallback xmlns="">
            <p:sp>
              <p:nvSpPr>
                <p:cNvPr id="14" name="CuadroTexto 13">
                  <a:extLst>
                    <a:ext uri="{FF2B5EF4-FFF2-40B4-BE49-F238E27FC236}">
                      <a16:creationId xmlns:a16="http://schemas.microsoft.com/office/drawing/2014/main" id="{EA1194F9-B385-4842-952E-A5D453726D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329" y="4286707"/>
                  <a:ext cx="2138564" cy="501419"/>
                </a:xfrm>
                <a:prstGeom prst="rect">
                  <a:avLst/>
                </a:prstGeom>
                <a:blipFill>
                  <a:blip r:embed="rId3"/>
                  <a:stretch>
                    <a:fillRect b="-2439"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1274071-9EFB-4904-967A-D840686C3882}"/>
              </a:ext>
            </a:extLst>
          </p:cNvPr>
          <p:cNvGrpSpPr/>
          <p:nvPr/>
        </p:nvGrpSpPr>
        <p:grpSpPr>
          <a:xfrm>
            <a:off x="457200" y="3408603"/>
            <a:ext cx="3496236" cy="1127873"/>
            <a:chOff x="587188" y="3152622"/>
            <a:chExt cx="3496236" cy="11278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uadroTexto 9">
                  <a:extLst>
                    <a:ext uri="{FF2B5EF4-FFF2-40B4-BE49-F238E27FC236}">
                      <a16:creationId xmlns:a16="http://schemas.microsoft.com/office/drawing/2014/main" id="{718F7018-BEF7-4A4B-AB03-2E537726CE1D}"/>
                    </a:ext>
                  </a:extLst>
                </p:cNvPr>
                <p:cNvSpPr txBox="1"/>
                <p:nvPr/>
              </p:nvSpPr>
              <p:spPr>
                <a:xfrm>
                  <a:off x="587188" y="3152622"/>
                  <a:ext cx="3496236" cy="6264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PE" sz="1400" smtClean="0">
                            <a:effectLst/>
                            <a:latin typeface="Cambria Math" panose="02040503050406030204" pitchFamily="18" charset="0"/>
                          </a:rPr>
                          <m:t>𝐴𝑟𝑒𝑛𝑎</m:t>
                        </m:r>
                        <m:r>
                          <a:rPr lang="es-PE" sz="1400" smtClean="0">
                            <a:effectLst/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C" sz="1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PE" sz="1400">
                                <a:effectLst/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es-PE" sz="1400">
                                <a:effectLst/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s-PE" sz="1400">
                                <a:effectLst/>
                                <a:latin typeface="Cambria Math" panose="02040503050406030204" pitchFamily="18" charset="0"/>
                              </a:rPr>
                              <m:t>𝑃</m:t>
                            </m:r>
                          </m:num>
                          <m:den>
                            <m:r>
                              <a:rPr lang="es-PE" sz="1400">
                                <a:effectLst/>
                                <a:latin typeface="Cambria Math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s-PE" sz="1400"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s-PE" sz="1400">
                            <a:effectLst/>
                            <a:latin typeface="Cambria Math" panose="02040503050406030204" pitchFamily="18" charset="0"/>
                          </a:rPr>
                          <m:t>𝐺𝑓</m:t>
                        </m:r>
                        <m:r>
                          <a:rPr lang="es-PE" sz="1400"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s-EC" sz="1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PE" sz="1400">
                                <a:effectLst/>
                                <a:latin typeface="Cambria Math" panose="02040503050406030204" pitchFamily="18" charset="0"/>
                              </a:rPr>
                              <m:t>𝐴𝑑𝑖𝑚</m:t>
                            </m:r>
                          </m:e>
                        </m:d>
                      </m:oMath>
                    </m:oMathPara>
                  </a14:m>
                  <a:endParaRPr lang="es-EC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CuadroTexto 9">
                  <a:extLst>
                    <a:ext uri="{FF2B5EF4-FFF2-40B4-BE49-F238E27FC236}">
                      <a16:creationId xmlns:a16="http://schemas.microsoft.com/office/drawing/2014/main" id="{718F7018-BEF7-4A4B-AB03-2E537726CE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188" y="3152622"/>
                  <a:ext cx="3496236" cy="62645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uadroTexto 16">
                  <a:extLst>
                    <a:ext uri="{FF2B5EF4-FFF2-40B4-BE49-F238E27FC236}">
                      <a16:creationId xmlns:a16="http://schemas.microsoft.com/office/drawing/2014/main" id="{E7B98B77-D9FC-4708-B2CF-FFB34748DD92}"/>
                    </a:ext>
                  </a:extLst>
                </p:cNvPr>
                <p:cNvSpPr txBox="1"/>
                <p:nvPr/>
              </p:nvSpPr>
              <p:spPr>
                <a:xfrm>
                  <a:off x="587188" y="3779076"/>
                  <a:ext cx="3487271" cy="5014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i="1" smtClean="0">
                            <a:latin typeface="Cambria Math" panose="02040503050406030204" pitchFamily="18" charset="0"/>
                          </a:rPr>
                          <m:t>𝐴𝑟𝑒𝑛𝑎</m:t>
                        </m:r>
                        <m:r>
                          <a:rPr lang="es-EC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C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i="0">
                                <a:latin typeface="Cambria Math" panose="02040503050406030204" pitchFamily="18" charset="0"/>
                              </a:rPr>
                              <m:t>2.03∗51.15</m:t>
                            </m:r>
                          </m:num>
                          <m:den>
                            <m:r>
                              <a:rPr lang="es-EC" i="0">
                                <a:latin typeface="Cambria Math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s-EC" i="0">
                            <a:latin typeface="Cambria Math" panose="02040503050406030204" pitchFamily="18" charset="0"/>
                          </a:rPr>
                          <m:t>∗2.80=2.92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s-EC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𝐴𝑑𝑖𝑚</m:t>
                            </m:r>
                          </m:e>
                        </m:d>
                      </m:oMath>
                    </m:oMathPara>
                  </a14:m>
                  <a:endParaRPr lang="es-EC" dirty="0"/>
                </a:p>
              </p:txBody>
            </p:sp>
          </mc:Choice>
          <mc:Fallback xmlns="">
            <p:sp>
              <p:nvSpPr>
                <p:cNvPr id="17" name="CuadroTexto 16">
                  <a:extLst>
                    <a:ext uri="{FF2B5EF4-FFF2-40B4-BE49-F238E27FC236}">
                      <a16:creationId xmlns:a16="http://schemas.microsoft.com/office/drawing/2014/main" id="{E7B98B77-D9FC-4708-B2CF-FFB34748DD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188" y="3779076"/>
                  <a:ext cx="3487271" cy="501419"/>
                </a:xfrm>
                <a:prstGeom prst="rect">
                  <a:avLst/>
                </a:prstGeom>
                <a:blipFill>
                  <a:blip r:embed="rId5"/>
                  <a:stretch>
                    <a:fillRect b="-1220"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979EBFC0-5B06-4D96-B6DE-A2D4ED22D1E8}"/>
              </a:ext>
            </a:extLst>
          </p:cNvPr>
          <p:cNvGrpSpPr/>
          <p:nvPr/>
        </p:nvGrpSpPr>
        <p:grpSpPr>
          <a:xfrm>
            <a:off x="4343398" y="4372719"/>
            <a:ext cx="4150660" cy="1152753"/>
            <a:chOff x="4688540" y="1252895"/>
            <a:chExt cx="4150660" cy="11527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uadroTexto 11">
                  <a:extLst>
                    <a:ext uri="{FF2B5EF4-FFF2-40B4-BE49-F238E27FC236}">
                      <a16:creationId xmlns:a16="http://schemas.microsoft.com/office/drawing/2014/main" id="{4344E6AE-659F-4826-96EC-068B66A88CB4}"/>
                    </a:ext>
                  </a:extLst>
                </p:cNvPr>
                <p:cNvSpPr txBox="1"/>
                <p:nvPr/>
              </p:nvSpPr>
              <p:spPr>
                <a:xfrm>
                  <a:off x="4688540" y="1252895"/>
                  <a:ext cx="4150660" cy="64229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PE" sz="1400" smtClean="0">
                            <a:effectLst/>
                            <a:latin typeface="Cambria Math" panose="02040503050406030204" pitchFamily="18" charset="0"/>
                          </a:rPr>
                          <m:t>𝑅𝑖𝑝𝑖𝑜</m:t>
                        </m:r>
                        <m:r>
                          <a:rPr lang="es-PE" sz="1400" smtClean="0">
                            <a:effectLst/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C" sz="1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PE" sz="1400">
                                <a:effectLst/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es-PE" sz="1400">
                                <a:effectLst/>
                                <a:latin typeface="Cambria Math" panose="02040503050406030204" pitchFamily="18" charset="0"/>
                              </a:rPr>
                              <m:t>∗</m:t>
                            </m:r>
                            <m:d>
                              <m:dPr>
                                <m:ctrlPr>
                                  <a:rPr lang="es-EC" sz="14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PE" sz="1400">
                                    <a:effectLst/>
                                    <a:latin typeface="Cambria Math" panose="02040503050406030204" pitchFamily="18" charset="0"/>
                                  </a:rPr>
                                  <m:t>100−</m:t>
                                </m:r>
                                <m:r>
                                  <a:rPr lang="es-PE" sz="1400">
                                    <a:effectLst/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d>
                          </m:num>
                          <m:den>
                            <m:r>
                              <a:rPr lang="es-PE" sz="1400">
                                <a:effectLst/>
                                <a:latin typeface="Cambria Math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s-PE" sz="1400"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s-PE" sz="1400">
                            <a:effectLst/>
                            <a:latin typeface="Cambria Math" panose="02040503050406030204" pitchFamily="18" charset="0"/>
                          </a:rPr>
                          <m:t>𝐺𝑔</m:t>
                        </m:r>
                        <m:r>
                          <a:rPr lang="es-PE" sz="1400"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s-EC" sz="1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PE" sz="1400">
                                <a:effectLst/>
                                <a:latin typeface="Cambria Math" panose="02040503050406030204" pitchFamily="18" charset="0"/>
                              </a:rPr>
                              <m:t>𝐴𝑑𝑖𝑚</m:t>
                            </m:r>
                          </m:e>
                        </m:d>
                      </m:oMath>
                    </m:oMathPara>
                  </a14:m>
                  <a:endParaRPr lang="es-EC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CuadroTexto 11">
                  <a:extLst>
                    <a:ext uri="{FF2B5EF4-FFF2-40B4-BE49-F238E27FC236}">
                      <a16:creationId xmlns:a16="http://schemas.microsoft.com/office/drawing/2014/main" id="{4344E6AE-659F-4826-96EC-068B66A88C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8540" y="1252895"/>
                  <a:ext cx="4150660" cy="64229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uadroTexto 19">
                  <a:extLst>
                    <a:ext uri="{FF2B5EF4-FFF2-40B4-BE49-F238E27FC236}">
                      <a16:creationId xmlns:a16="http://schemas.microsoft.com/office/drawing/2014/main" id="{3867F8D1-24DE-4958-93F9-52EA788170EC}"/>
                    </a:ext>
                  </a:extLst>
                </p:cNvPr>
                <p:cNvSpPr txBox="1"/>
                <p:nvPr/>
              </p:nvSpPr>
              <p:spPr>
                <a:xfrm>
                  <a:off x="4688541" y="1895187"/>
                  <a:ext cx="4150659" cy="51046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i="1" smtClean="0">
                            <a:latin typeface="Cambria Math" panose="02040503050406030204" pitchFamily="18" charset="0"/>
                          </a:rPr>
                          <m:t>𝑅𝑖𝑝𝑖𝑜</m:t>
                        </m:r>
                        <m:r>
                          <a:rPr lang="es-EC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C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i="0">
                                <a:latin typeface="Cambria Math" panose="02040503050406030204" pitchFamily="18" charset="0"/>
                              </a:rPr>
                              <m:t>2.03∗</m:t>
                            </m:r>
                            <m:d>
                              <m:dPr>
                                <m:ctrlPr>
                                  <a:rPr lang="es-EC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EC" i="0">
                                    <a:latin typeface="Cambria Math" panose="02040503050406030204" pitchFamily="18" charset="0"/>
                                  </a:rPr>
                                  <m:t>100−51.15</m:t>
                                </m:r>
                              </m:e>
                            </m:d>
                          </m:num>
                          <m:den>
                            <m:r>
                              <a:rPr lang="es-EC" i="0">
                                <a:latin typeface="Cambria Math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s-EC" i="0">
                            <a:latin typeface="Cambria Math" panose="02040503050406030204" pitchFamily="18" charset="0"/>
                          </a:rPr>
                          <m:t>∗2.71=2.69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s-EC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𝐴𝑑𝑖𝑚</m:t>
                            </m:r>
                          </m:e>
                        </m:d>
                      </m:oMath>
                    </m:oMathPara>
                  </a14:m>
                  <a:endParaRPr lang="es-EC" dirty="0"/>
                </a:p>
              </p:txBody>
            </p:sp>
          </mc:Choice>
          <mc:Fallback xmlns="">
            <p:sp>
              <p:nvSpPr>
                <p:cNvPr id="20" name="CuadroTexto 19">
                  <a:extLst>
                    <a:ext uri="{FF2B5EF4-FFF2-40B4-BE49-F238E27FC236}">
                      <a16:creationId xmlns:a16="http://schemas.microsoft.com/office/drawing/2014/main" id="{3867F8D1-24DE-4958-93F9-52EA788170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8541" y="1895187"/>
                  <a:ext cx="4150659" cy="510461"/>
                </a:xfrm>
                <a:prstGeom prst="rect">
                  <a:avLst/>
                </a:prstGeom>
                <a:blipFill>
                  <a:blip r:embed="rId7"/>
                  <a:stretch>
                    <a:fillRect b="-1205"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7298A32F-8B3C-4BC3-B701-77AB46FF1946}"/>
              </a:ext>
            </a:extLst>
          </p:cNvPr>
          <p:cNvSpPr/>
          <p:nvPr/>
        </p:nvSpPr>
        <p:spPr>
          <a:xfrm>
            <a:off x="524675" y="1154128"/>
            <a:ext cx="2944906" cy="14971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604758FF-0394-47CD-B57C-802E8229E8F6}"/>
              </a:ext>
            </a:extLst>
          </p:cNvPr>
          <p:cNvSpPr/>
          <p:nvPr/>
        </p:nvSpPr>
        <p:spPr>
          <a:xfrm>
            <a:off x="448234" y="3286504"/>
            <a:ext cx="3621741" cy="1497106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5830D6C7-E19A-47D6-8FA7-18772A51D5B5}"/>
              </a:ext>
            </a:extLst>
          </p:cNvPr>
          <p:cNvSpPr/>
          <p:nvPr/>
        </p:nvSpPr>
        <p:spPr>
          <a:xfrm>
            <a:off x="4343397" y="4266458"/>
            <a:ext cx="4150659" cy="1497106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25" name="Conector: angular 24">
            <a:extLst>
              <a:ext uri="{FF2B5EF4-FFF2-40B4-BE49-F238E27FC236}">
                <a16:creationId xmlns:a16="http://schemas.microsoft.com/office/drawing/2014/main" id="{6E2D2263-3EFA-49A2-B016-16CADEC74E15}"/>
              </a:ext>
            </a:extLst>
          </p:cNvPr>
          <p:cNvCxnSpPr>
            <a:stCxn id="21" idx="2"/>
            <a:endCxn id="23" idx="0"/>
          </p:cNvCxnSpPr>
          <p:nvPr/>
        </p:nvCxnSpPr>
        <p:spPr>
          <a:xfrm rot="16200000" flipH="1">
            <a:off x="1810481" y="2837880"/>
            <a:ext cx="635270" cy="261977"/>
          </a:xfrm>
          <a:prstGeom prst="bentConnector3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: angular 26">
            <a:extLst>
              <a:ext uri="{FF2B5EF4-FFF2-40B4-BE49-F238E27FC236}">
                <a16:creationId xmlns:a16="http://schemas.microsoft.com/office/drawing/2014/main" id="{387FFB0B-15DC-4D13-AF19-404BC84BA532}"/>
              </a:ext>
            </a:extLst>
          </p:cNvPr>
          <p:cNvCxnSpPr>
            <a:stCxn id="23" idx="2"/>
            <a:endCxn id="20" idx="1"/>
          </p:cNvCxnSpPr>
          <p:nvPr/>
        </p:nvCxnSpPr>
        <p:spPr>
          <a:xfrm rot="16200000" flipH="1">
            <a:off x="3057936" y="3984779"/>
            <a:ext cx="486632" cy="2084294"/>
          </a:xfrm>
          <a:prstGeom prst="bentConnector2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885E43E-90DB-4106-97D7-1D6D0CA0DB2A}"/>
              </a:ext>
            </a:extLst>
          </p:cNvPr>
          <p:cNvSpPr txBox="1"/>
          <p:nvPr/>
        </p:nvSpPr>
        <p:spPr>
          <a:xfrm>
            <a:off x="4576481" y="2014761"/>
            <a:ext cx="36844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K: Relación del cemento con el volumen de agregados</a:t>
            </a:r>
          </a:p>
          <a:p>
            <a:r>
              <a:rPr lang="es-EC" dirty="0"/>
              <a:t>Arena: Proporción del agregado fino </a:t>
            </a:r>
          </a:p>
          <a:p>
            <a:r>
              <a:rPr lang="es-EC" dirty="0"/>
              <a:t>Ripio: Proporción del agregado grueso</a:t>
            </a:r>
          </a:p>
        </p:txBody>
      </p:sp>
    </p:spTree>
    <p:extLst>
      <p:ext uri="{BB962C8B-B14F-4D97-AF65-F5344CB8AC3E}">
        <p14:creationId xmlns:p14="http://schemas.microsoft.com/office/powerpoint/2010/main" val="135627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3" grpId="0" animBg="1"/>
      <p:bldP spid="24" grpId="0" animBg="1"/>
      <p:bldP spid="3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DOSIFICACIÓN Y FUNDICIÓN DE PROBETAS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D2813-E0DE-477B-904B-BA858ECBD234}"/>
              </a:ext>
            </a:extLst>
          </p:cNvPr>
          <p:cNvSpPr txBox="1"/>
          <p:nvPr/>
        </p:nvSpPr>
        <p:spPr>
          <a:xfrm>
            <a:off x="578223" y="6353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400050" indent="-400050" algn="ctr">
              <a:buFont typeface="+mj-lt"/>
              <a:buAutoNum type="romanUcPeriod" startAt="8"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Proporciones Iniciales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DC00858-84BD-4F0D-AF61-36E5C430A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054639"/>
              </p:ext>
            </p:extLst>
          </p:nvPr>
        </p:nvGraphicFramePr>
        <p:xfrm>
          <a:off x="569258" y="1001681"/>
          <a:ext cx="8108576" cy="485463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280407">
                  <a:extLst>
                    <a:ext uri="{9D8B030D-6E8A-4147-A177-3AD203B41FA5}">
                      <a16:colId xmlns:a16="http://schemas.microsoft.com/office/drawing/2014/main" val="179757522"/>
                    </a:ext>
                  </a:extLst>
                </a:gridCol>
                <a:gridCol w="830211">
                  <a:extLst>
                    <a:ext uri="{9D8B030D-6E8A-4147-A177-3AD203B41FA5}">
                      <a16:colId xmlns:a16="http://schemas.microsoft.com/office/drawing/2014/main" val="3909314088"/>
                    </a:ext>
                  </a:extLst>
                </a:gridCol>
                <a:gridCol w="750442">
                  <a:extLst>
                    <a:ext uri="{9D8B030D-6E8A-4147-A177-3AD203B41FA5}">
                      <a16:colId xmlns:a16="http://schemas.microsoft.com/office/drawing/2014/main" val="3672265190"/>
                    </a:ext>
                  </a:extLst>
                </a:gridCol>
                <a:gridCol w="984956">
                  <a:extLst>
                    <a:ext uri="{9D8B030D-6E8A-4147-A177-3AD203B41FA5}">
                      <a16:colId xmlns:a16="http://schemas.microsoft.com/office/drawing/2014/main" val="1801628803"/>
                    </a:ext>
                  </a:extLst>
                </a:gridCol>
                <a:gridCol w="1256991">
                  <a:extLst>
                    <a:ext uri="{9D8B030D-6E8A-4147-A177-3AD203B41FA5}">
                      <a16:colId xmlns:a16="http://schemas.microsoft.com/office/drawing/2014/main" val="2399064494"/>
                    </a:ext>
                  </a:extLst>
                </a:gridCol>
                <a:gridCol w="1378938">
                  <a:extLst>
                    <a:ext uri="{9D8B030D-6E8A-4147-A177-3AD203B41FA5}">
                      <a16:colId xmlns:a16="http://schemas.microsoft.com/office/drawing/2014/main" val="3100462254"/>
                    </a:ext>
                  </a:extLst>
                </a:gridCol>
                <a:gridCol w="722299">
                  <a:extLst>
                    <a:ext uri="{9D8B030D-6E8A-4147-A177-3AD203B41FA5}">
                      <a16:colId xmlns:a16="http://schemas.microsoft.com/office/drawing/2014/main" val="1329997773"/>
                    </a:ext>
                  </a:extLst>
                </a:gridCol>
                <a:gridCol w="904332">
                  <a:extLst>
                    <a:ext uri="{9D8B030D-6E8A-4147-A177-3AD203B41FA5}">
                      <a16:colId xmlns:a16="http://schemas.microsoft.com/office/drawing/2014/main" val="581542583"/>
                    </a:ext>
                  </a:extLst>
                </a:gridCol>
              </a:tblGrid>
              <a:tr h="663638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C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K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Agregado fino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Densidad aparente seca finos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Densidad aparente seca grueso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Arena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Ripio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629372161"/>
                  </a:ext>
                </a:extLst>
              </a:tr>
              <a:tr h="147508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C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s-EC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dm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/kg</a:t>
                      </a:r>
                      <a:endParaRPr lang="es-EC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EC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kg/dm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s-EC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kg/dm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s-EC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Adim</a:t>
                      </a:r>
                      <a:endParaRPr lang="es-EC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Adim</a:t>
                      </a:r>
                      <a:endParaRPr lang="es-EC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198575"/>
                  </a:ext>
                </a:extLst>
              </a:tr>
              <a:tr h="147508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HOLCIM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180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2,03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51,15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2,80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2,71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2,92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13178677"/>
                  </a:ext>
                </a:extLst>
              </a:tr>
              <a:tr h="1475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1,77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50,17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2,80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2,71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2,49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2,39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132762816"/>
                  </a:ext>
                </a:extLst>
              </a:tr>
              <a:tr h="1475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1,50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48,81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2,80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2,71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2,06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2,09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3399900407"/>
                  </a:ext>
                </a:extLst>
              </a:tr>
              <a:tr h="1475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270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1,25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47,03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2,80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2,71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1,65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1,80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2637034447"/>
                  </a:ext>
                </a:extLst>
              </a:tr>
              <a:tr h="1475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315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0,90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42,78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2,80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2,71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1,08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1,39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1137229090"/>
                  </a:ext>
                </a:extLst>
              </a:tr>
              <a:tr h="1475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0,56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33,95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2,80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2,71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0,54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1,01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1318997626"/>
                  </a:ext>
                </a:extLst>
              </a:tr>
              <a:tr h="147508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PINTAG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180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2,03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55,66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2,49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2,98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2,25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83916638"/>
                  </a:ext>
                </a:extLst>
              </a:tr>
              <a:tr h="1475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1,77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54,78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2,49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2,56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2,00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589272174"/>
                  </a:ext>
                </a:extLst>
              </a:tr>
              <a:tr h="1475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1,50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53,54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2,49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2,12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1,74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186234496"/>
                  </a:ext>
                </a:extLst>
              </a:tr>
              <a:tr h="1475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270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1,25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51,92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2,49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1,71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1,50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1279757931"/>
                  </a:ext>
                </a:extLst>
              </a:tr>
              <a:tr h="1475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315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0,90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48,07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2,49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1,14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1,16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3006574951"/>
                  </a:ext>
                </a:extLst>
              </a:tr>
              <a:tr h="1475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0,56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40,04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2,49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0,60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0,84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3491294803"/>
                  </a:ext>
                </a:extLst>
              </a:tr>
              <a:tr h="147508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CYMCA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180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2,15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53,23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3,02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2369917006"/>
                  </a:ext>
                </a:extLst>
              </a:tr>
              <a:tr h="1475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1,88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52,35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2,37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996002234"/>
                  </a:ext>
                </a:extLst>
              </a:tr>
              <a:tr h="1475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1,59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51,13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2,15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2,07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3493827920"/>
                  </a:ext>
                </a:extLst>
              </a:tr>
              <a:tr h="1475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270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1,33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49,52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1,74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1,78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3046317685"/>
                  </a:ext>
                </a:extLst>
              </a:tr>
              <a:tr h="1475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315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0,96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45,72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1,16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1,38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2303702237"/>
                  </a:ext>
                </a:extLst>
              </a:tr>
              <a:tr h="1475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0,61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37,93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0,61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1,00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2888145107"/>
                  </a:ext>
                </a:extLst>
              </a:tr>
              <a:tr h="147508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SEVILLA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180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2,15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46,31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2,45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2,62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2,83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3005121429"/>
                  </a:ext>
                </a:extLst>
              </a:tr>
              <a:tr h="1475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1,88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45,30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2,45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2,24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2,51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4196674529"/>
                  </a:ext>
                </a:extLst>
              </a:tr>
              <a:tr h="1475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1,59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43,89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2,45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1,84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2,19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2811247397"/>
                  </a:ext>
                </a:extLst>
              </a:tr>
              <a:tr h="1475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270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1,33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42,04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2,45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1,47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1,89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1108027351"/>
                  </a:ext>
                </a:extLst>
              </a:tr>
              <a:tr h="1475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315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0,96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37,68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2,45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0,95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1,46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647877002"/>
                  </a:ext>
                </a:extLst>
              </a:tr>
              <a:tr h="1475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0,61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28,74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2,64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2,45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0,46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1,06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91" marR="35191" marT="0" marB="0" anchor="ctr"/>
                </a:tc>
                <a:extLst>
                  <a:ext uri="{0D108BD9-81ED-4DB2-BD59-A6C34878D82A}">
                    <a16:rowId xmlns:a16="http://schemas.microsoft.com/office/drawing/2014/main" val="222421663"/>
                  </a:ext>
                </a:extLst>
              </a:tr>
            </a:tbl>
          </a:graphicData>
        </a:graphic>
      </p:graphicFrame>
      <p:sp>
        <p:nvSpPr>
          <p:cNvPr id="22" name="Rectángulo 21">
            <a:extLst>
              <a:ext uri="{FF2B5EF4-FFF2-40B4-BE49-F238E27FC236}">
                <a16:creationId xmlns:a16="http://schemas.microsoft.com/office/drawing/2014/main" id="{FD3B68B2-FFB1-484F-B726-BB2F0116795B}"/>
              </a:ext>
            </a:extLst>
          </p:cNvPr>
          <p:cNvSpPr/>
          <p:nvPr/>
        </p:nvSpPr>
        <p:spPr>
          <a:xfrm>
            <a:off x="7153835" y="1049014"/>
            <a:ext cx="1411941" cy="48658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27192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DOSIFICACIÓN Y FUNDICIÓN DE PROBETAS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D2813-E0DE-477B-904B-BA858ECBD234}"/>
              </a:ext>
            </a:extLst>
          </p:cNvPr>
          <p:cNvSpPr txBox="1"/>
          <p:nvPr/>
        </p:nvSpPr>
        <p:spPr>
          <a:xfrm>
            <a:off x="578223" y="6353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400050" indent="-400050" algn="ctr">
              <a:buFont typeface="+mj-lt"/>
              <a:buAutoNum type="romanUcPeriod" startAt="9"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Dosificación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3A6CC67E-83AF-469F-A179-59AE3232F7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060345"/>
              </p:ext>
            </p:extLst>
          </p:nvPr>
        </p:nvGraphicFramePr>
        <p:xfrm>
          <a:off x="1225920" y="1049014"/>
          <a:ext cx="6692157" cy="504356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817203">
                  <a:extLst>
                    <a:ext uri="{9D8B030D-6E8A-4147-A177-3AD203B41FA5}">
                      <a16:colId xmlns:a16="http://schemas.microsoft.com/office/drawing/2014/main" val="1706038865"/>
                    </a:ext>
                  </a:extLst>
                </a:gridCol>
                <a:gridCol w="1177865">
                  <a:extLst>
                    <a:ext uri="{9D8B030D-6E8A-4147-A177-3AD203B41FA5}">
                      <a16:colId xmlns:a16="http://schemas.microsoft.com/office/drawing/2014/main" val="3424487667"/>
                    </a:ext>
                  </a:extLst>
                </a:gridCol>
                <a:gridCol w="1753102">
                  <a:extLst>
                    <a:ext uri="{9D8B030D-6E8A-4147-A177-3AD203B41FA5}">
                      <a16:colId xmlns:a16="http://schemas.microsoft.com/office/drawing/2014/main" val="2310591689"/>
                    </a:ext>
                  </a:extLst>
                </a:gridCol>
                <a:gridCol w="1150472">
                  <a:extLst>
                    <a:ext uri="{9D8B030D-6E8A-4147-A177-3AD203B41FA5}">
                      <a16:colId xmlns:a16="http://schemas.microsoft.com/office/drawing/2014/main" val="2151170477"/>
                    </a:ext>
                  </a:extLst>
                </a:gridCol>
                <a:gridCol w="839869">
                  <a:extLst>
                    <a:ext uri="{9D8B030D-6E8A-4147-A177-3AD203B41FA5}">
                      <a16:colId xmlns:a16="http://schemas.microsoft.com/office/drawing/2014/main" val="2547340148"/>
                    </a:ext>
                  </a:extLst>
                </a:gridCol>
                <a:gridCol w="953646">
                  <a:extLst>
                    <a:ext uri="{9D8B030D-6E8A-4147-A177-3AD203B41FA5}">
                      <a16:colId xmlns:a16="http://schemas.microsoft.com/office/drawing/2014/main" val="2908078636"/>
                    </a:ext>
                  </a:extLst>
                </a:gridCol>
              </a:tblGrid>
              <a:tr h="47156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C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Relación Agua/Cemento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Cemento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Arena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Ripio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309558526"/>
                  </a:ext>
                </a:extLst>
              </a:tr>
              <a:tr h="167239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C" sz="7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kg/cm</a:t>
                      </a:r>
                      <a:r>
                        <a:rPr lang="es-EC" sz="12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Adim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Adim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Adim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</a:rPr>
                        <a:t>Adim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627834"/>
                  </a:ext>
                </a:extLst>
              </a:tr>
              <a:tr h="167239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HOLCIM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2,92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2,69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4268351031"/>
                  </a:ext>
                </a:extLst>
              </a:tr>
              <a:tr h="167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0,53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2,49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2,39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3287431255"/>
                  </a:ext>
                </a:extLst>
              </a:tr>
              <a:tr h="167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0,46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2,06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2,09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3821108534"/>
                  </a:ext>
                </a:extLst>
              </a:tr>
              <a:tr h="167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1,65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1272611230"/>
                  </a:ext>
                </a:extLst>
              </a:tr>
              <a:tr h="167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315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1,39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4116029701"/>
                  </a:ext>
                </a:extLst>
              </a:tr>
              <a:tr h="167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350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0,22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0,54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1395302239"/>
                  </a:ext>
                </a:extLst>
              </a:tr>
              <a:tr h="167239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PINTAG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2,98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2,25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1043056615"/>
                  </a:ext>
                </a:extLst>
              </a:tr>
              <a:tr h="167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0,53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2,56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246664772"/>
                  </a:ext>
                </a:extLst>
              </a:tr>
              <a:tr h="167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0,46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2,12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1,74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2482070394"/>
                  </a:ext>
                </a:extLst>
              </a:tr>
              <a:tr h="167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1,71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3166223866"/>
                  </a:ext>
                </a:extLst>
              </a:tr>
              <a:tr h="167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315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1387915346"/>
                  </a:ext>
                </a:extLst>
              </a:tr>
              <a:tr h="167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350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0,22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0,84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487109405"/>
                  </a:ext>
                </a:extLst>
              </a:tr>
              <a:tr h="167239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CYMCA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3,02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2,67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1787871604"/>
                  </a:ext>
                </a:extLst>
              </a:tr>
              <a:tr h="167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0,53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2,37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3451926692"/>
                  </a:ext>
                </a:extLst>
              </a:tr>
              <a:tr h="167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0,46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2,07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3499165207"/>
                  </a:ext>
                </a:extLst>
              </a:tr>
              <a:tr h="167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1,74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1,78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3287435563"/>
                  </a:ext>
                </a:extLst>
              </a:tr>
              <a:tr h="167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315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1,38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3475894178"/>
                  </a:ext>
                </a:extLst>
              </a:tr>
              <a:tr h="167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350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0,22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0,61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3759531195"/>
                  </a:ext>
                </a:extLst>
              </a:tr>
              <a:tr h="167239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SEVILLA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2,62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2,83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509607952"/>
                  </a:ext>
                </a:extLst>
              </a:tr>
              <a:tr h="167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0,53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2,24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2,51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2434545831"/>
                  </a:ext>
                </a:extLst>
              </a:tr>
              <a:tr h="167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0,46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1,84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2,19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16172340"/>
                  </a:ext>
                </a:extLst>
              </a:tr>
              <a:tr h="167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270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1,47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1,89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2841039356"/>
                  </a:ext>
                </a:extLst>
              </a:tr>
              <a:tr h="167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315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0,95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1,46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1837308960"/>
                  </a:ext>
                </a:extLst>
              </a:tr>
              <a:tr h="167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350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0,22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0,46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</a:rPr>
                        <a:t>1,06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1483564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0290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DOSIFICACIÓN Y FUNDICIÓN DE PROBETAS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D2813-E0DE-477B-904B-BA858ECBD234}"/>
              </a:ext>
            </a:extLst>
          </p:cNvPr>
          <p:cNvSpPr txBox="1"/>
          <p:nvPr/>
        </p:nvSpPr>
        <p:spPr>
          <a:xfrm>
            <a:off x="578223" y="6353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400050" indent="-400050" algn="ctr">
              <a:buFont typeface="+mj-lt"/>
              <a:buAutoNum type="romanUcPeriod" startAt="10"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Cantidad de cemento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188FF59C-F958-4567-9D9D-88A65093A47B}"/>
                  </a:ext>
                </a:extLst>
              </p:cNvPr>
              <p:cNvSpPr txBox="1"/>
              <p:nvPr/>
            </p:nvSpPr>
            <p:spPr>
              <a:xfrm>
                <a:off x="2358897" y="1174941"/>
                <a:ext cx="3753853" cy="553911"/>
              </a:xfrm>
              <a:prstGeom prst="roundRect">
                <a:avLst/>
              </a:prstGeom>
              <a:noFill/>
              <a:ln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1+2.92+2.69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∗0.0328∗3140=15.60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𝑘𝑔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188FF59C-F958-4567-9D9D-88A65093A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897" y="1174941"/>
                <a:ext cx="3753853" cy="55391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3F399514-2208-4784-BBCA-7F4DA0D109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086940"/>
              </p:ext>
            </p:extLst>
          </p:nvPr>
        </p:nvGraphicFramePr>
        <p:xfrm>
          <a:off x="349621" y="1871358"/>
          <a:ext cx="7482226" cy="435132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840428">
                  <a:extLst>
                    <a:ext uri="{9D8B030D-6E8A-4147-A177-3AD203B41FA5}">
                      <a16:colId xmlns:a16="http://schemas.microsoft.com/office/drawing/2014/main" val="3440339322"/>
                    </a:ext>
                  </a:extLst>
                </a:gridCol>
                <a:gridCol w="897624">
                  <a:extLst>
                    <a:ext uri="{9D8B030D-6E8A-4147-A177-3AD203B41FA5}">
                      <a16:colId xmlns:a16="http://schemas.microsoft.com/office/drawing/2014/main" val="2378707783"/>
                    </a:ext>
                  </a:extLst>
                </a:gridCol>
                <a:gridCol w="897624">
                  <a:extLst>
                    <a:ext uri="{9D8B030D-6E8A-4147-A177-3AD203B41FA5}">
                      <a16:colId xmlns:a16="http://schemas.microsoft.com/office/drawing/2014/main" val="648996047"/>
                    </a:ext>
                  </a:extLst>
                </a:gridCol>
                <a:gridCol w="897624">
                  <a:extLst>
                    <a:ext uri="{9D8B030D-6E8A-4147-A177-3AD203B41FA5}">
                      <a16:colId xmlns:a16="http://schemas.microsoft.com/office/drawing/2014/main" val="3708102072"/>
                    </a:ext>
                  </a:extLst>
                </a:gridCol>
                <a:gridCol w="785516">
                  <a:extLst>
                    <a:ext uri="{9D8B030D-6E8A-4147-A177-3AD203B41FA5}">
                      <a16:colId xmlns:a16="http://schemas.microsoft.com/office/drawing/2014/main" val="2140313109"/>
                    </a:ext>
                  </a:extLst>
                </a:gridCol>
                <a:gridCol w="795430">
                  <a:extLst>
                    <a:ext uri="{9D8B030D-6E8A-4147-A177-3AD203B41FA5}">
                      <a16:colId xmlns:a16="http://schemas.microsoft.com/office/drawing/2014/main" val="667247210"/>
                    </a:ext>
                  </a:extLst>
                </a:gridCol>
                <a:gridCol w="795430">
                  <a:extLst>
                    <a:ext uri="{9D8B030D-6E8A-4147-A177-3AD203B41FA5}">
                      <a16:colId xmlns:a16="http://schemas.microsoft.com/office/drawing/2014/main" val="1948303223"/>
                    </a:ext>
                  </a:extLst>
                </a:gridCol>
                <a:gridCol w="786275">
                  <a:extLst>
                    <a:ext uri="{9D8B030D-6E8A-4147-A177-3AD203B41FA5}">
                      <a16:colId xmlns:a16="http://schemas.microsoft.com/office/drawing/2014/main" val="2706306451"/>
                    </a:ext>
                  </a:extLst>
                </a:gridCol>
                <a:gridCol w="786275">
                  <a:extLst>
                    <a:ext uri="{9D8B030D-6E8A-4147-A177-3AD203B41FA5}">
                      <a16:colId xmlns:a16="http://schemas.microsoft.com/office/drawing/2014/main" val="2733734272"/>
                    </a:ext>
                  </a:extLst>
                </a:gridCol>
              </a:tblGrid>
              <a:tr h="25270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C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Resistencia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Relación A/C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Cemento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Arena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Ripio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Cilindros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Vol. Cilindros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Cemento 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3950650052"/>
                  </a:ext>
                </a:extLst>
              </a:tr>
              <a:tr h="163945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C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kg/cm</a:t>
                      </a:r>
                      <a:r>
                        <a:rPr lang="es-EC" sz="105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por peso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Adim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Adim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Adim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Unid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r>
                        <a:rPr lang="es-EC" sz="1050" b="1" baseline="30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kg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14341"/>
                  </a:ext>
                </a:extLst>
              </a:tr>
              <a:tr h="163945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HOLCIM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180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0,60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2,92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2,69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15,60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2060907939"/>
                  </a:ext>
                </a:extLst>
              </a:tr>
              <a:tr h="1639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210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0,53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2,49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2,39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17,51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365236363"/>
                  </a:ext>
                </a:extLst>
              </a:tr>
              <a:tr h="1639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240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0,46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2,06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2,09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20,04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1019941654"/>
                  </a:ext>
                </a:extLst>
              </a:tr>
              <a:tr h="1639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270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0,40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1,65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1,80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23,16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3970458908"/>
                  </a:ext>
                </a:extLst>
              </a:tr>
              <a:tr h="1639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315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0,31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1,39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29,71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4042443048"/>
                  </a:ext>
                </a:extLst>
              </a:tr>
              <a:tr h="1639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350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0,22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0,54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40,45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3464232601"/>
                  </a:ext>
                </a:extLst>
              </a:tr>
              <a:tr h="163945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PINTAG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180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0,60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2,98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2,25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16,54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1349262673"/>
                  </a:ext>
                </a:extLst>
              </a:tr>
              <a:tr h="1639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210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0,53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2,56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18,55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1806440203"/>
                  </a:ext>
                </a:extLst>
              </a:tr>
              <a:tr h="1639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240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0,46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2,12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1,74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21,20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2498480119"/>
                  </a:ext>
                </a:extLst>
              </a:tr>
              <a:tr h="1639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270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0,40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1,71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1,50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24,45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1237981658"/>
                  </a:ext>
                </a:extLst>
              </a:tr>
              <a:tr h="1639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315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0,31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1,14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1,16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31,24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3982667974"/>
                  </a:ext>
                </a:extLst>
              </a:tr>
              <a:tr h="1639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350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0,22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0,60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0,84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42,24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1058364967"/>
                  </a:ext>
                </a:extLst>
              </a:tr>
              <a:tr h="163945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CYMCA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180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0,60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3,02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2,67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15,40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678159656"/>
                  </a:ext>
                </a:extLst>
              </a:tr>
              <a:tr h="1639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210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0,53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2,60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2,37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17,27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2969336326"/>
                  </a:ext>
                </a:extLst>
              </a:tr>
              <a:tr h="1639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240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0,46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2,15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2,07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19,75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2005383668"/>
                  </a:ext>
                </a:extLst>
              </a:tr>
              <a:tr h="1639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270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0,40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1,74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1,78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22,79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2552523658"/>
                  </a:ext>
                </a:extLst>
              </a:tr>
              <a:tr h="1639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315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0,31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1,16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1,38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29,14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458415122"/>
                  </a:ext>
                </a:extLst>
              </a:tr>
              <a:tr h="1639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350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0,22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0,61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39,47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2232654460"/>
                  </a:ext>
                </a:extLst>
              </a:tr>
              <a:tr h="163945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SEVILLA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180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0,60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2,62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2,83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15,99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2027812298"/>
                  </a:ext>
                </a:extLst>
              </a:tr>
              <a:tr h="1639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210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0,53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2,24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2,51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17,93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2941889823"/>
                  </a:ext>
                </a:extLst>
              </a:tr>
              <a:tr h="1639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240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0,46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1,84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2,19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20,50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677906976"/>
                  </a:ext>
                </a:extLst>
              </a:tr>
              <a:tr h="1639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270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0,40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1,47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1,89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23,64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4246953266"/>
                  </a:ext>
                </a:extLst>
              </a:tr>
              <a:tr h="1639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315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0,31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0,95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1,46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30,22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1046822406"/>
                  </a:ext>
                </a:extLst>
              </a:tr>
              <a:tr h="1639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350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0,22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0,46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0,0328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40,89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971" marR="19971" marT="0" marB="0" anchor="ctr"/>
                </a:tc>
                <a:extLst>
                  <a:ext uri="{0D108BD9-81ED-4DB2-BD59-A6C34878D82A}">
                    <a16:rowId xmlns:a16="http://schemas.microsoft.com/office/drawing/2014/main" val="2008214038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D102FBC6-CD51-4108-89A6-34AE264A1580}"/>
              </a:ext>
            </a:extLst>
          </p:cNvPr>
          <p:cNvSpPr/>
          <p:nvPr/>
        </p:nvSpPr>
        <p:spPr>
          <a:xfrm>
            <a:off x="6221506" y="1871358"/>
            <a:ext cx="1610341" cy="4351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31860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85440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OBJETIVO GENERAL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710A1F-B0D3-46F5-939E-BFC3F4B1A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902368"/>
            <a:ext cx="8229600" cy="2526632"/>
          </a:xfrm>
        </p:spPr>
        <p:txBody>
          <a:bodyPr/>
          <a:lstStyle/>
          <a:p>
            <a:pPr marL="76200" indent="0" algn="ctr">
              <a:buNone/>
            </a:pPr>
            <a:r>
              <a:rPr lang="es-EC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Desarrollar una aplicación móvil para optimizar el cálculo de la dosificación de cemento, arena, grava y agua para un hormigón con resistencias menores a 350 kg/cm</a:t>
            </a:r>
            <a:r>
              <a:rPr lang="es-EC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 </a:t>
            </a:r>
            <a:r>
              <a:rPr lang="es-EC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partir de las características de los agregados proporcionados por el usuario o desde la base de datos de 4 canteras representativas de Pichincha.</a:t>
            </a:r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D6D5606-F423-4E4A-8C46-78CFC8B98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" r="193"/>
          <a:stretch/>
        </p:blipFill>
        <p:spPr>
          <a:xfrm>
            <a:off x="1210235" y="3429000"/>
            <a:ext cx="2384612" cy="2393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C01735F-6EE9-4CB1-B466-084E37B60B9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144247" y="3365756"/>
            <a:ext cx="2297953" cy="2589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20217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DOSIFICACIÓN Y FUNDICIÓN DE PROBETAS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D2813-E0DE-477B-904B-BA858ECBD234}"/>
              </a:ext>
            </a:extLst>
          </p:cNvPr>
          <p:cNvSpPr txBox="1"/>
          <p:nvPr/>
        </p:nvSpPr>
        <p:spPr>
          <a:xfrm>
            <a:off x="578223" y="6353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400050" indent="-400050" algn="ctr">
              <a:buFont typeface="+mj-lt"/>
              <a:buAutoNum type="romanUcPeriod" startAt="11"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Cantidad de áridos (Estado Seco)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303DDC4C-3F5C-487D-8CF5-682B03251920}"/>
                  </a:ext>
                </a:extLst>
              </p:cNvPr>
              <p:cNvSpPr txBox="1"/>
              <p:nvPr/>
            </p:nvSpPr>
            <p:spPr>
              <a:xfrm>
                <a:off x="2115670" y="1027504"/>
                <a:ext cx="4572000" cy="759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252095" algn="ctr">
                  <a:lnSpc>
                    <a:spcPct val="150000"/>
                  </a:lnSpc>
                  <a:spcBef>
                    <a:spcPts val="1200"/>
                  </a:spcBef>
                  <a:tabLst>
                    <a:tab pos="25209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Á</m:t>
                      </m:r>
                      <m:r>
                        <a:rPr lang="es-EC" sz="14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𝑟𝑖𝑑𝑜𝑠</m:t>
                      </m:r>
                      <m:r>
                        <a:rPr lang="es-EC" sz="14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es-EC" sz="14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𝑓𝑖𝑛𝑜𝑠</m:t>
                      </m:r>
                      <m:r>
                        <a:rPr lang="es-EC" sz="14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:15.60∗2.92=45.49 </m:t>
                      </m:r>
                      <m:r>
                        <a:rPr lang="es-EC" sz="14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𝑘𝑔</m:t>
                      </m:r>
                    </m:oMath>
                  </m:oMathPara>
                </a14:m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  <a:p>
                <a:pPr indent="252095" algn="ctr">
                  <a:lnSpc>
                    <a:spcPct val="150000"/>
                  </a:lnSpc>
                  <a:tabLst>
                    <a:tab pos="25209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Á</m:t>
                      </m:r>
                      <m:r>
                        <a:rPr lang="es-EC" sz="1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𝑟𝑖𝑑𝑜𝑠</m:t>
                      </m:r>
                      <m:r>
                        <a:rPr lang="es-EC" sz="1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es-EC" sz="1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𝑔𝑟𝑢𝑒𝑠𝑜𝑠</m:t>
                      </m:r>
                      <m:r>
                        <a:rPr lang="es-EC" sz="1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:15.60∗2.69=42.01 </m:t>
                      </m:r>
                      <m:r>
                        <a:rPr lang="es-EC" sz="1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𝑘𝑔</m:t>
                      </m:r>
                    </m:oMath>
                  </m:oMathPara>
                </a14:m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303DDC4C-3F5C-487D-8CF5-682B03251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670" y="1027504"/>
                <a:ext cx="4572000" cy="75943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46EFBB9E-7798-4D08-8514-7DD5E88AA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072438"/>
              </p:ext>
            </p:extLst>
          </p:nvPr>
        </p:nvGraphicFramePr>
        <p:xfrm>
          <a:off x="1030942" y="1786943"/>
          <a:ext cx="5298140" cy="435133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603047">
                  <a:extLst>
                    <a:ext uri="{9D8B030D-6E8A-4147-A177-3AD203B41FA5}">
                      <a16:colId xmlns:a16="http://schemas.microsoft.com/office/drawing/2014/main" val="3078496077"/>
                    </a:ext>
                  </a:extLst>
                </a:gridCol>
                <a:gridCol w="834449">
                  <a:extLst>
                    <a:ext uri="{9D8B030D-6E8A-4147-A177-3AD203B41FA5}">
                      <a16:colId xmlns:a16="http://schemas.microsoft.com/office/drawing/2014/main" val="2663534461"/>
                    </a:ext>
                  </a:extLst>
                </a:gridCol>
                <a:gridCol w="610059">
                  <a:extLst>
                    <a:ext uri="{9D8B030D-6E8A-4147-A177-3AD203B41FA5}">
                      <a16:colId xmlns:a16="http://schemas.microsoft.com/office/drawing/2014/main" val="3461042815"/>
                    </a:ext>
                  </a:extLst>
                </a:gridCol>
                <a:gridCol w="631096">
                  <a:extLst>
                    <a:ext uri="{9D8B030D-6E8A-4147-A177-3AD203B41FA5}">
                      <a16:colId xmlns:a16="http://schemas.microsoft.com/office/drawing/2014/main" val="715821445"/>
                    </a:ext>
                  </a:extLst>
                </a:gridCol>
                <a:gridCol w="665184">
                  <a:extLst>
                    <a:ext uri="{9D8B030D-6E8A-4147-A177-3AD203B41FA5}">
                      <a16:colId xmlns:a16="http://schemas.microsoft.com/office/drawing/2014/main" val="841378591"/>
                    </a:ext>
                  </a:extLst>
                </a:gridCol>
                <a:gridCol w="800360">
                  <a:extLst>
                    <a:ext uri="{9D8B030D-6E8A-4147-A177-3AD203B41FA5}">
                      <a16:colId xmlns:a16="http://schemas.microsoft.com/office/drawing/2014/main" val="465989528"/>
                    </a:ext>
                  </a:extLst>
                </a:gridCol>
                <a:gridCol w="1153945">
                  <a:extLst>
                    <a:ext uri="{9D8B030D-6E8A-4147-A177-3AD203B41FA5}">
                      <a16:colId xmlns:a16="http://schemas.microsoft.com/office/drawing/2014/main" val="1751841981"/>
                    </a:ext>
                  </a:extLst>
                </a:gridCol>
              </a:tblGrid>
              <a:tr h="34908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C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Resistencia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Arena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Ripio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Cemento 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Arena Seca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Ripio Seco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2137075061"/>
                  </a:ext>
                </a:extLst>
              </a:tr>
              <a:tr h="16009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C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kg/cm</a:t>
                      </a:r>
                      <a:r>
                        <a:rPr lang="es-EC" sz="105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Adim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Adim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kg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kg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kg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608905"/>
                  </a:ext>
                </a:extLst>
              </a:tr>
              <a:tr h="160090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HOLCIM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180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2,92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2,69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15,60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45,49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42,01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2196399443"/>
                  </a:ext>
                </a:extLst>
              </a:tr>
              <a:tr h="1600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210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2,49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2,39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17,51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43,67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41,92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2374711694"/>
                  </a:ext>
                </a:extLst>
              </a:tr>
              <a:tr h="1600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240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2,06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2,09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20,04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41,25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41,81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3737885609"/>
                  </a:ext>
                </a:extLst>
              </a:tr>
              <a:tr h="1600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270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1,65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1,80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23,16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38,26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41,67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4282942292"/>
                  </a:ext>
                </a:extLst>
              </a:tr>
              <a:tr h="1600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315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1,39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29,71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32,01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41,38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4021965590"/>
                  </a:ext>
                </a:extLst>
              </a:tr>
              <a:tr h="1600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350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0,54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40,45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21,74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40,91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3201147842"/>
                  </a:ext>
                </a:extLst>
              </a:tr>
              <a:tr h="160090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PINTAG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180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2,98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2,25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16,54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49,33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37,23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3501901752"/>
                  </a:ext>
                </a:extLst>
              </a:tr>
              <a:tr h="1600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210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2,56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18,55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47,44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37,11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1269802746"/>
                  </a:ext>
                </a:extLst>
              </a:tr>
              <a:tr h="1600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240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2,12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1,74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21,20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44,95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36,95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8692466"/>
                  </a:ext>
                </a:extLst>
              </a:tr>
              <a:tr h="1600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270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1,71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1,50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24,45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41,89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36,76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164969004"/>
                  </a:ext>
                </a:extLst>
              </a:tr>
              <a:tr h="1600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315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1,14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1,16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31,24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35,51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36,35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329473640"/>
                  </a:ext>
                </a:extLst>
              </a:tr>
              <a:tr h="1600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350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0,60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0,84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42,24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25,16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35,69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2433506782"/>
                  </a:ext>
                </a:extLst>
              </a:tr>
              <a:tr h="160090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CYMCA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180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3,02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2,67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15,40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46,57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41,13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3384899998"/>
                  </a:ext>
                </a:extLst>
              </a:tr>
              <a:tr h="1600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210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2,60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2,37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17,27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44,82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426374073"/>
                  </a:ext>
                </a:extLst>
              </a:tr>
              <a:tr h="1600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240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2,15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2,07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19,75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42,51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40,84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1393385106"/>
                  </a:ext>
                </a:extLst>
              </a:tr>
              <a:tr h="1600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270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1,74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1,78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22,79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39,66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40,65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1162334366"/>
                  </a:ext>
                </a:extLst>
              </a:tr>
              <a:tr h="1600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315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1,16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1,38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29,14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33,72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40,24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458488085"/>
                  </a:ext>
                </a:extLst>
              </a:tr>
              <a:tr h="1600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350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0,61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39,47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24,06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39,57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850648182"/>
                  </a:ext>
                </a:extLst>
              </a:tr>
              <a:tr h="160090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SEVILLA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180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2,62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2,83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15,99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41,93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45,18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587815357"/>
                  </a:ext>
                </a:extLst>
              </a:tr>
              <a:tr h="1600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210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2,24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2,51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17,93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40,13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45,04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3003689298"/>
                  </a:ext>
                </a:extLst>
              </a:tr>
              <a:tr h="1600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240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1,84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2,19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20,50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37,75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44,86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3773897583"/>
                  </a:ext>
                </a:extLst>
              </a:tr>
              <a:tr h="1600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270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1,47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1,89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23,64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34,83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44,63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3835152037"/>
                  </a:ext>
                </a:extLst>
              </a:tr>
              <a:tr h="1600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315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0,95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1,46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30,22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28,73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44,15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2266723296"/>
                  </a:ext>
                </a:extLst>
              </a:tr>
              <a:tr h="1600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350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0,46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1,06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40,89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18,83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43,38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23" marR="42523" marT="0" marB="0" anchor="ctr"/>
                </a:tc>
                <a:extLst>
                  <a:ext uri="{0D108BD9-81ED-4DB2-BD59-A6C34878D82A}">
                    <a16:rowId xmlns:a16="http://schemas.microsoft.com/office/drawing/2014/main" val="4280484261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D102FBC6-CD51-4108-89A6-34AE264A1580}"/>
              </a:ext>
            </a:extLst>
          </p:cNvPr>
          <p:cNvSpPr/>
          <p:nvPr/>
        </p:nvSpPr>
        <p:spPr>
          <a:xfrm>
            <a:off x="4473388" y="1829501"/>
            <a:ext cx="1685365" cy="4351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03907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DOSIFICACIÓN Y FUNDICIÓN DE PROBETAS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D2813-E0DE-477B-904B-BA858ECBD234}"/>
              </a:ext>
            </a:extLst>
          </p:cNvPr>
          <p:cNvSpPr txBox="1"/>
          <p:nvPr/>
        </p:nvSpPr>
        <p:spPr>
          <a:xfrm>
            <a:off x="578223" y="6353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400050" indent="-400050" algn="ctr">
              <a:buFont typeface="+mj-lt"/>
              <a:buAutoNum type="romanUcPeriod" startAt="12"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Cantidad de áridos (Estado húmedo)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13FD5FB2-99A4-4F41-A572-179D64BD5537}"/>
                  </a:ext>
                </a:extLst>
              </p:cNvPr>
              <p:cNvSpPr txBox="1"/>
              <p:nvPr/>
            </p:nvSpPr>
            <p:spPr>
              <a:xfrm>
                <a:off x="1497106" y="985648"/>
                <a:ext cx="457200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09295" indent="252095" algn="just">
                  <a:lnSpc>
                    <a:spcPct val="150000"/>
                  </a:lnSpc>
                  <a:spcBef>
                    <a:spcPts val="1200"/>
                  </a:spcBef>
                  <a:tabLst>
                    <a:tab pos="25209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𝐴𝑟𝑖𝑑𝑜𝑠</m:t>
                      </m:r>
                      <m:r>
                        <a:rPr lang="es-EC" sz="14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es-EC" sz="14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𝑓𝑖𝑛𝑜𝑠</m:t>
                      </m:r>
                      <m:r>
                        <a:rPr lang="es-EC" sz="14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:45.49∗1.0374=47.19 </m:t>
                      </m:r>
                      <m:r>
                        <a:rPr lang="es-EC" sz="14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𝑘𝑔</m:t>
                      </m:r>
                    </m:oMath>
                  </m:oMathPara>
                </a14:m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  <a:p>
                <a:pPr marL="709295" indent="252095" algn="just">
                  <a:lnSpc>
                    <a:spcPct val="150000"/>
                  </a:lnSpc>
                  <a:tabLst>
                    <a:tab pos="25209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𝐴𝑟𝑖𝑑𝑜𝑠</m:t>
                      </m:r>
                      <m:r>
                        <a:rPr lang="es-EC" sz="1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es-EC" sz="1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𝑔𝑟𝑢𝑒𝑠𝑜𝑠</m:t>
                      </m:r>
                      <m:r>
                        <a:rPr lang="es-EC" sz="1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:42.01∗1.0165=42.70 </m:t>
                      </m:r>
                      <m:r>
                        <a:rPr lang="es-EC" sz="1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𝑘𝑔</m:t>
                      </m:r>
                    </m:oMath>
                  </m:oMathPara>
                </a14:m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13FD5FB2-99A4-4F41-A572-179D64BD5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106" y="985648"/>
                <a:ext cx="4572000" cy="7386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AB5E655C-669C-42B3-A778-C69B6EE50A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158548"/>
              </p:ext>
            </p:extLst>
          </p:nvPr>
        </p:nvGraphicFramePr>
        <p:xfrm>
          <a:off x="779930" y="1695000"/>
          <a:ext cx="5683622" cy="449507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516191">
                  <a:extLst>
                    <a:ext uri="{9D8B030D-6E8A-4147-A177-3AD203B41FA5}">
                      <a16:colId xmlns:a16="http://schemas.microsoft.com/office/drawing/2014/main" val="674354093"/>
                    </a:ext>
                  </a:extLst>
                </a:gridCol>
                <a:gridCol w="816662">
                  <a:extLst>
                    <a:ext uri="{9D8B030D-6E8A-4147-A177-3AD203B41FA5}">
                      <a16:colId xmlns:a16="http://schemas.microsoft.com/office/drawing/2014/main" val="3701703110"/>
                    </a:ext>
                  </a:extLst>
                </a:gridCol>
                <a:gridCol w="608645">
                  <a:extLst>
                    <a:ext uri="{9D8B030D-6E8A-4147-A177-3AD203B41FA5}">
                      <a16:colId xmlns:a16="http://schemas.microsoft.com/office/drawing/2014/main" val="4178629988"/>
                    </a:ext>
                  </a:extLst>
                </a:gridCol>
                <a:gridCol w="654871">
                  <a:extLst>
                    <a:ext uri="{9D8B030D-6E8A-4147-A177-3AD203B41FA5}">
                      <a16:colId xmlns:a16="http://schemas.microsoft.com/office/drawing/2014/main" val="3476885602"/>
                    </a:ext>
                  </a:extLst>
                </a:gridCol>
                <a:gridCol w="724210">
                  <a:extLst>
                    <a:ext uri="{9D8B030D-6E8A-4147-A177-3AD203B41FA5}">
                      <a16:colId xmlns:a16="http://schemas.microsoft.com/office/drawing/2014/main" val="2673084951"/>
                    </a:ext>
                  </a:extLst>
                </a:gridCol>
                <a:gridCol w="855184">
                  <a:extLst>
                    <a:ext uri="{9D8B030D-6E8A-4147-A177-3AD203B41FA5}">
                      <a16:colId xmlns:a16="http://schemas.microsoft.com/office/drawing/2014/main" val="1562588366"/>
                    </a:ext>
                  </a:extLst>
                </a:gridCol>
                <a:gridCol w="708801">
                  <a:extLst>
                    <a:ext uri="{9D8B030D-6E8A-4147-A177-3AD203B41FA5}">
                      <a16:colId xmlns:a16="http://schemas.microsoft.com/office/drawing/2014/main" val="3679188280"/>
                    </a:ext>
                  </a:extLst>
                </a:gridCol>
                <a:gridCol w="799058">
                  <a:extLst>
                    <a:ext uri="{9D8B030D-6E8A-4147-A177-3AD203B41FA5}">
                      <a16:colId xmlns:a16="http://schemas.microsoft.com/office/drawing/2014/main" val="2576857142"/>
                    </a:ext>
                  </a:extLst>
                </a:gridCol>
              </a:tblGrid>
              <a:tr h="334550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C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Resistencia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Arena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Ripio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Humedad natural finos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Humedad natural gruesos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Peso humedad natural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10076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Arena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Ripio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537003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C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kg/cm</a:t>
                      </a:r>
                      <a:r>
                        <a:rPr lang="es-EC" sz="105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kg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kg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kg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b="1" dirty="0">
                          <a:solidFill>
                            <a:schemeClr val="bg1"/>
                          </a:solidFill>
                          <a:effectLst/>
                        </a:rPr>
                        <a:t>kg</a:t>
                      </a:r>
                      <a:endParaRPr lang="es-EC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192407"/>
                  </a:ext>
                </a:extLst>
              </a:tr>
              <a:tr h="153427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HOLCIM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180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45,49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42,01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3,74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1,65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47,19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42,70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3418042022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210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43,67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41,92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3,74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1,65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45,30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42,62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1306027018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240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41,25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41,81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3,74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1,65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42,79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42,50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879273824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270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38,26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41,67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3,74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1,65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39,69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42,36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593002270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315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32,01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41,38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3,74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1,65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33,20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42,07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3113013891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350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21,74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40,91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3,74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1,65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22,56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41,58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4115480048"/>
                  </a:ext>
                </a:extLst>
              </a:tr>
              <a:tr h="153427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PINTAG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180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49,33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37,23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1,20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0,18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49,92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37,30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2772331041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210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47,44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37,11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1,20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0,18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48,01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37,18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976129243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240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44,95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36,95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1,20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0,18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45,49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37,02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1047254696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270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41,89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36,76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1,20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0,18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42,39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36,82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2448834817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315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35,51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36,35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1,20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0,18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35,94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36,42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2971854194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350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25,16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35,69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1,20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0,18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25,46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35,76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3407751404"/>
                  </a:ext>
                </a:extLst>
              </a:tr>
              <a:tr h="153427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CYMCA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180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46,57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41,13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6,97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1,35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49,82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41,68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2995387040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210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44,82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6,97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1,35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47,95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41,56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1213182839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240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42,51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40,84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6,97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1,35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45,47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41,40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4272368601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270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39,66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40,65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6,97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1,35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42,43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41,20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968147257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315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33,72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40,24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6,97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1,35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36,07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40,78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1765295039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350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24,06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39,57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6,97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1,35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25,74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40,10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596915012"/>
                  </a:ext>
                </a:extLst>
              </a:tr>
              <a:tr h="153427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SEVILLA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180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41,93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45,18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5,61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0,21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44,28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45,28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1889864544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210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40,13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45,04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5,61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0,21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42,38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45,14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2098505886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240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37,75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44,86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5,61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0,21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39,87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44,95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3759387149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270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34,83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44,63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5,61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0,21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36,78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44,72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2755330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315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28,73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44,15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5,61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0,21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30,34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44,25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2799598299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350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18,83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43,38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5,61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0,21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19,88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50" dirty="0">
                          <a:effectLst/>
                        </a:rPr>
                        <a:t>43,47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2939705242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D102FBC6-CD51-4108-89A6-34AE264A1580}"/>
              </a:ext>
            </a:extLst>
          </p:cNvPr>
          <p:cNvSpPr/>
          <p:nvPr/>
        </p:nvSpPr>
        <p:spPr>
          <a:xfrm>
            <a:off x="4957483" y="1766870"/>
            <a:ext cx="1425388" cy="44657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2282895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DOSIFICACIÓN Y FUNDICIÓN DE PROBETAS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D2813-E0DE-477B-904B-BA858ECBD234}"/>
              </a:ext>
            </a:extLst>
          </p:cNvPr>
          <p:cNvSpPr txBox="1"/>
          <p:nvPr/>
        </p:nvSpPr>
        <p:spPr>
          <a:xfrm>
            <a:off x="578223" y="6353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400050" indent="-400050" algn="ctr">
              <a:buFont typeface="+mj-lt"/>
              <a:buAutoNum type="romanUcPeriod" startAt="13"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Cantidad de agua efectiva y corregida</a:t>
            </a:r>
          </a:p>
        </p:txBody>
      </p:sp>
      <p:pic>
        <p:nvPicPr>
          <p:cNvPr id="4098" name="Picture 2" descr="Ver las imágenes de origen">
            <a:extLst>
              <a:ext uri="{FF2B5EF4-FFF2-40B4-BE49-F238E27FC236}">
                <a16:creationId xmlns:a16="http://schemas.microsoft.com/office/drawing/2014/main" id="{3D630C0B-1167-41D4-87CB-7E1C14883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91" y="2924485"/>
            <a:ext cx="3689003" cy="132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74FAAA20-6258-48F4-9204-E5D2FEE4474F}"/>
              </a:ext>
            </a:extLst>
          </p:cNvPr>
          <p:cNvGrpSpPr/>
          <p:nvPr/>
        </p:nvGrpSpPr>
        <p:grpSpPr>
          <a:xfrm>
            <a:off x="2106706" y="1208919"/>
            <a:ext cx="5100918" cy="1586753"/>
            <a:chOff x="255493" y="1679202"/>
            <a:chExt cx="5100918" cy="15867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uadroTexto 8">
                  <a:extLst>
                    <a:ext uri="{FF2B5EF4-FFF2-40B4-BE49-F238E27FC236}">
                      <a16:creationId xmlns:a16="http://schemas.microsoft.com/office/drawing/2014/main" id="{0DD126CA-4979-481E-B331-5ED8FBC286A5}"/>
                    </a:ext>
                  </a:extLst>
                </p:cNvPr>
                <p:cNvSpPr txBox="1"/>
                <p:nvPr/>
              </p:nvSpPr>
              <p:spPr>
                <a:xfrm>
                  <a:off x="255493" y="1813619"/>
                  <a:ext cx="5100918" cy="13372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709295" indent="252095" algn="just">
                    <a:lnSpc>
                      <a:spcPct val="150000"/>
                    </a:lnSpc>
                    <a:spcBef>
                      <a:spcPts val="1200"/>
                    </a:spcBef>
                    <a:tabLst>
                      <a:tab pos="252095" algn="l"/>
                    </a:tabLst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s-EC" sz="12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𝐴𝑟𝑖𝑑𝑜𝑠</m:t>
                        </m:r>
                        <m:r>
                          <a:rPr lang="es-EC" sz="12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s-EC" sz="12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𝑓𝑖𝑛𝑜𝑠</m:t>
                        </m:r>
                        <m:r>
                          <a:rPr lang="es-EC" sz="12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:45.49∗</m:t>
                        </m:r>
                        <m:d>
                          <m:dPr>
                            <m:ctrlPr>
                              <a:rPr lang="es-EC" sz="1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s-EC" sz="1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s-EC" sz="1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3.74−4.63</m:t>
                                </m:r>
                              </m:num>
                              <m:den>
                                <m:r>
                                  <a:rPr lang="es-EC" sz="1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100</m:t>
                                </m:r>
                              </m:den>
                            </m:f>
                          </m:e>
                        </m:d>
                        <m:r>
                          <a:rPr lang="es-EC" sz="1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=−0.41 </m:t>
                        </m:r>
                        <m:r>
                          <a:rPr lang="es-EC" sz="1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𝑘𝑔</m:t>
                        </m:r>
                      </m:oMath>
                    </m:oMathPara>
                  </a14:m>
                  <a:endParaRPr lang="es-EC" sz="1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endParaRPr>
                </a:p>
                <a:p>
                  <a:pPr marL="709295" indent="252095" algn="just">
                    <a:lnSpc>
                      <a:spcPct val="150000"/>
                    </a:lnSpc>
                    <a:tabLst>
                      <a:tab pos="25209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sz="1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𝐴𝑟𝑖𝑑𝑜𝑠</m:t>
                        </m:r>
                        <m:r>
                          <a:rPr lang="es-EC" sz="1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s-EC" sz="1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𝑔𝑟𝑢𝑒𝑠𝑜𝑠</m:t>
                        </m:r>
                        <m:r>
                          <a:rPr lang="es-EC" sz="1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:42.01∗</m:t>
                        </m:r>
                        <m:d>
                          <m:dPr>
                            <m:ctrlPr>
                              <a:rPr lang="es-EC" sz="1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s-EC" sz="1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s-EC" sz="1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1.75−1.90</m:t>
                                </m:r>
                              </m:num>
                              <m:den>
                                <m:r>
                                  <a:rPr lang="es-EC" sz="1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100</m:t>
                                </m:r>
                              </m:den>
                            </m:f>
                          </m:e>
                        </m:d>
                        <m:r>
                          <a:rPr lang="es-EC" sz="1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=−0.10 </m:t>
                        </m:r>
                        <m:r>
                          <a:rPr lang="es-EC" sz="1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𝑘𝑔</m:t>
                        </m:r>
                      </m:oMath>
                    </m:oMathPara>
                  </a14:m>
                  <a:endParaRPr lang="es-EC" sz="1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" name="CuadroTexto 8">
                  <a:extLst>
                    <a:ext uri="{FF2B5EF4-FFF2-40B4-BE49-F238E27FC236}">
                      <a16:creationId xmlns:a16="http://schemas.microsoft.com/office/drawing/2014/main" id="{0DD126CA-4979-481E-B331-5ED8FBC286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493" y="1813619"/>
                  <a:ext cx="5100918" cy="133728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BB7BE289-66B4-4038-B277-66F4DAF9C406}"/>
                </a:ext>
              </a:extLst>
            </p:cNvPr>
            <p:cNvGrpSpPr/>
            <p:nvPr/>
          </p:nvGrpSpPr>
          <p:grpSpPr>
            <a:xfrm>
              <a:off x="903179" y="1679202"/>
              <a:ext cx="3689003" cy="1586753"/>
              <a:chOff x="950208" y="1636949"/>
              <a:chExt cx="3689003" cy="1586753"/>
            </a:xfrm>
          </p:grpSpPr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3E83E501-E463-4DE8-BC97-6510BB1B14DA}"/>
                  </a:ext>
                </a:extLst>
              </p:cNvPr>
              <p:cNvSpPr txBox="1"/>
              <p:nvPr/>
            </p:nvSpPr>
            <p:spPr>
              <a:xfrm>
                <a:off x="2059602" y="1688919"/>
                <a:ext cx="147021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dirty="0">
                    <a:latin typeface="Calibri" panose="020F0502020204030204" pitchFamily="34" charset="0"/>
                    <a:cs typeface="Calibri" panose="020F0502020204030204" pitchFamily="34" charset="0"/>
                  </a:rPr>
                  <a:t>AGUA EFECTIVA </a:t>
                </a:r>
                <a:endParaRPr lang="es-EC" dirty="0"/>
              </a:p>
            </p:txBody>
          </p:sp>
          <p:sp>
            <p:nvSpPr>
              <p:cNvPr id="7" name="Rectángulo: esquinas redondeadas 6">
                <a:extLst>
                  <a:ext uri="{FF2B5EF4-FFF2-40B4-BE49-F238E27FC236}">
                    <a16:creationId xmlns:a16="http://schemas.microsoft.com/office/drawing/2014/main" id="{5855C8FC-D0F2-4652-8CDB-BA64948F7E22}"/>
                  </a:ext>
                </a:extLst>
              </p:cNvPr>
              <p:cNvSpPr/>
              <p:nvPr/>
            </p:nvSpPr>
            <p:spPr>
              <a:xfrm>
                <a:off x="950208" y="1636949"/>
                <a:ext cx="3689003" cy="1586753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01ED40C3-D262-43B5-BB50-C8165F0CB9B2}"/>
                  </a:ext>
                </a:extLst>
              </p:cNvPr>
              <p:cNvSpPr txBox="1"/>
              <p:nvPr/>
            </p:nvSpPr>
            <p:spPr>
              <a:xfrm>
                <a:off x="2382406" y="4725751"/>
                <a:ext cx="457200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09295" indent="252095" algn="just">
                  <a:lnSpc>
                    <a:spcPct val="150000"/>
                  </a:lnSpc>
                  <a:spcBef>
                    <a:spcPts val="1200"/>
                  </a:spcBef>
                  <a:tabLst>
                    <a:tab pos="25209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𝐴𝑔𝑢𝑎</m:t>
                      </m:r>
                      <m:r>
                        <a:rPr lang="es-EC" sz="12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:15.60∗0.60=9.29 </m:t>
                      </m:r>
                      <m:r>
                        <a:rPr lang="es-EC" sz="12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𝑘𝑔</m:t>
                      </m:r>
                    </m:oMath>
                  </m:oMathPara>
                </a14:m>
                <a:endParaRPr lang="es-EC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  <a:p>
                <a:pPr marL="709295" indent="252095" algn="just">
                  <a:lnSpc>
                    <a:spcPct val="150000"/>
                  </a:lnSpc>
                  <a:tabLst>
                    <a:tab pos="25209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𝑃𝑒𝑠𝑜</m:t>
                      </m:r>
                      <m:r>
                        <a:rPr lang="es-EC" sz="1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es-EC" sz="1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𝑎𝑔𝑢𝑎</m:t>
                      </m:r>
                      <m:r>
                        <a:rPr lang="es-EC" sz="1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es-EC" sz="1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𝑎𝑟𝑖𝑑𝑜𝑠</m:t>
                      </m:r>
                      <m:r>
                        <a:rPr lang="es-EC" sz="1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:−0.41−0.10=−0.51 </m:t>
                      </m:r>
                      <m:r>
                        <a:rPr lang="es-EC" sz="1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𝑘𝑔</m:t>
                      </m:r>
                    </m:oMath>
                  </m:oMathPara>
                </a14:m>
                <a:endParaRPr lang="es-EC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  <a:p>
                <a:pPr marL="709295" indent="252095" algn="just">
                  <a:lnSpc>
                    <a:spcPct val="150000"/>
                  </a:lnSpc>
                  <a:tabLst>
                    <a:tab pos="25209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𝐴𝑔𝑢𝑎</m:t>
                      </m:r>
                      <m:r>
                        <a:rPr lang="es-EC" sz="1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es-EC" sz="1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𝑐𝑜𝑟𝑟𝑒𝑔𝑖𝑑𝑎</m:t>
                      </m:r>
                      <m:r>
                        <a:rPr lang="es-EC" sz="1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:9.29+0.51=9.80 </m:t>
                      </m:r>
                      <m:r>
                        <a:rPr lang="es-EC" sz="1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𝑘𝑔</m:t>
                      </m:r>
                    </m:oMath>
                  </m:oMathPara>
                </a14:m>
                <a:endParaRPr lang="es-EC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01ED40C3-D262-43B5-BB50-C8165F0CB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406" y="4725751"/>
                <a:ext cx="4572000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uadroTexto 17">
            <a:extLst>
              <a:ext uri="{FF2B5EF4-FFF2-40B4-BE49-F238E27FC236}">
                <a16:creationId xmlns:a16="http://schemas.microsoft.com/office/drawing/2014/main" id="{5E31462B-FB82-43E7-BC97-B865BA822772}"/>
              </a:ext>
            </a:extLst>
          </p:cNvPr>
          <p:cNvSpPr txBox="1"/>
          <p:nvPr/>
        </p:nvSpPr>
        <p:spPr>
          <a:xfrm>
            <a:off x="3900820" y="4417974"/>
            <a:ext cx="15351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AGUA CORREGIDA</a:t>
            </a:r>
            <a:endParaRPr lang="es-EC" dirty="0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0B7E06B9-D3BB-4C67-AD5D-DE5A3C1627E0}"/>
              </a:ext>
            </a:extLst>
          </p:cNvPr>
          <p:cNvSpPr/>
          <p:nvPr/>
        </p:nvSpPr>
        <p:spPr>
          <a:xfrm>
            <a:off x="2754391" y="4312050"/>
            <a:ext cx="3753985" cy="1515009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98395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  <p:bldP spid="18" grpId="0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DOSIFICACIÓN Y FUNDICIÓN DE PROBETAS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D2813-E0DE-477B-904B-BA858ECBD234}"/>
              </a:ext>
            </a:extLst>
          </p:cNvPr>
          <p:cNvSpPr txBox="1"/>
          <p:nvPr/>
        </p:nvSpPr>
        <p:spPr>
          <a:xfrm>
            <a:off x="578223" y="6353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400050" indent="-400050" algn="ctr">
              <a:buFont typeface="+mj-lt"/>
              <a:buAutoNum type="romanUcPeriod" startAt="13"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Cantidad de agua efectiva y corregida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F9E008E-DB47-40E5-ABF1-1BA474A43F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089861"/>
              </p:ext>
            </p:extLst>
          </p:nvPr>
        </p:nvGraphicFramePr>
        <p:xfrm>
          <a:off x="1721223" y="1172643"/>
          <a:ext cx="6051176" cy="435134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528616">
                  <a:extLst>
                    <a:ext uri="{9D8B030D-6E8A-4147-A177-3AD203B41FA5}">
                      <a16:colId xmlns:a16="http://schemas.microsoft.com/office/drawing/2014/main" val="714618219"/>
                    </a:ext>
                  </a:extLst>
                </a:gridCol>
                <a:gridCol w="605172">
                  <a:extLst>
                    <a:ext uri="{9D8B030D-6E8A-4147-A177-3AD203B41FA5}">
                      <a16:colId xmlns:a16="http://schemas.microsoft.com/office/drawing/2014/main" val="2833286366"/>
                    </a:ext>
                  </a:extLst>
                </a:gridCol>
                <a:gridCol w="656212">
                  <a:extLst>
                    <a:ext uri="{9D8B030D-6E8A-4147-A177-3AD203B41FA5}">
                      <a16:colId xmlns:a16="http://schemas.microsoft.com/office/drawing/2014/main" val="121640104"/>
                    </a:ext>
                  </a:extLst>
                </a:gridCol>
                <a:gridCol w="707250">
                  <a:extLst>
                    <a:ext uri="{9D8B030D-6E8A-4147-A177-3AD203B41FA5}">
                      <a16:colId xmlns:a16="http://schemas.microsoft.com/office/drawing/2014/main" val="2824308181"/>
                    </a:ext>
                  </a:extLst>
                </a:gridCol>
                <a:gridCol w="539552">
                  <a:extLst>
                    <a:ext uri="{9D8B030D-6E8A-4147-A177-3AD203B41FA5}">
                      <a16:colId xmlns:a16="http://schemas.microsoft.com/office/drawing/2014/main" val="1971874790"/>
                    </a:ext>
                  </a:extLst>
                </a:gridCol>
                <a:gridCol w="510387">
                  <a:extLst>
                    <a:ext uri="{9D8B030D-6E8A-4147-A177-3AD203B41FA5}">
                      <a16:colId xmlns:a16="http://schemas.microsoft.com/office/drawing/2014/main" val="2745180397"/>
                    </a:ext>
                  </a:extLst>
                </a:gridCol>
                <a:gridCol w="656211">
                  <a:extLst>
                    <a:ext uri="{9D8B030D-6E8A-4147-A177-3AD203B41FA5}">
                      <a16:colId xmlns:a16="http://schemas.microsoft.com/office/drawing/2014/main" val="1591215332"/>
                    </a:ext>
                  </a:extLst>
                </a:gridCol>
                <a:gridCol w="802037">
                  <a:extLst>
                    <a:ext uri="{9D8B030D-6E8A-4147-A177-3AD203B41FA5}">
                      <a16:colId xmlns:a16="http://schemas.microsoft.com/office/drawing/2014/main" val="4070559999"/>
                    </a:ext>
                  </a:extLst>
                </a:gridCol>
                <a:gridCol w="1045739">
                  <a:extLst>
                    <a:ext uri="{9D8B030D-6E8A-4147-A177-3AD203B41FA5}">
                      <a16:colId xmlns:a16="http://schemas.microsoft.com/office/drawing/2014/main" val="1373638711"/>
                    </a:ext>
                  </a:extLst>
                </a:gridCol>
              </a:tblGrid>
              <a:tr h="168785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C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Resistencia</a:t>
                      </a:r>
                      <a:endParaRPr lang="es-EC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Absorción finos</a:t>
                      </a:r>
                      <a:endParaRPr lang="es-EC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Absorción gruesos</a:t>
                      </a:r>
                      <a:endParaRPr lang="es-EC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solidFill>
                            <a:schemeClr val="bg1"/>
                          </a:solidFill>
                          <a:effectLst/>
                        </a:rPr>
                        <a:t>Peso Agua </a:t>
                      </a:r>
                      <a:endParaRPr lang="es-EC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Áridos</a:t>
                      </a:r>
                      <a:endParaRPr lang="es-EC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Peso Agua</a:t>
                      </a:r>
                      <a:endParaRPr lang="es-EC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Agua Corregida</a:t>
                      </a:r>
                      <a:endParaRPr lang="es-EC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074561"/>
                  </a:ext>
                </a:extLst>
              </a:tr>
              <a:tr h="34688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Arena</a:t>
                      </a:r>
                      <a:endParaRPr lang="es-EC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Ripio</a:t>
                      </a:r>
                      <a:endParaRPr lang="es-EC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924782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kg/cm</a:t>
                      </a:r>
                      <a:r>
                        <a:rPr lang="es-EC" sz="10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s-EC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EC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EC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kg</a:t>
                      </a:r>
                      <a:endParaRPr lang="es-EC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kg</a:t>
                      </a:r>
                      <a:endParaRPr lang="es-EC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kg</a:t>
                      </a:r>
                      <a:endParaRPr lang="es-EC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kg</a:t>
                      </a:r>
                      <a:endParaRPr lang="es-EC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kg</a:t>
                      </a:r>
                      <a:endParaRPr lang="es-EC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973131"/>
                  </a:ext>
                </a:extLst>
              </a:tr>
              <a:tr h="153427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HOLCIM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180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4,63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1,90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-0,41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-0,10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-0,51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9,29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9,80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2343417874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210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4,63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1,90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-0,39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-0,10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-0,49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9,27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9,76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1951880992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240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4,63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1,90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-0,37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-0,10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-0,47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9,25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9,72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3626717590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270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4,63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1,90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-0,34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-0,10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-0,44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9,22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9,66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375666813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315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4,63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1,90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-0,29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-0,10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-0,39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9,15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9,54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1858124708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350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4,63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1,90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-0,19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-0,10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-0,29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9,05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9,34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4257331282"/>
                  </a:ext>
                </a:extLst>
              </a:tr>
              <a:tr h="153427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PINTAG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180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5,33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3,41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-2,04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-1,20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-3,24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9,85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13,09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2950663437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210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5,33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3,41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-1,96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-1,20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-3,16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9,82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12,98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2714966600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240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5,33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3,41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-1,86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-1,19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-3,05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9,78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12,83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888985650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270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5,33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3,41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-1,73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-1,19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-2,92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9,73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12,65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1389210793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315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5,33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3,41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-1,47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-1,17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-2,64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9,62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12,26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2984663072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350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5,33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3,41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-1,04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-1,15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-2,19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9,45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11,64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2558137114"/>
                  </a:ext>
                </a:extLst>
              </a:tr>
              <a:tr h="153427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CYMCA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180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5,33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2,10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0,76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-0,31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0,46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9,18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8,72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1945429054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210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5,33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2,10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0,73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-0,31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0,43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9,15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8,72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2338116338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240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5,33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2,10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0,70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-0,30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0,39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9,11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8,72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1122607432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270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5,33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2,10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0,65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-0,30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0,35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9,07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8,72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2659411659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315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5,33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2,10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0,55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-0,30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0,25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8,98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8,72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59853284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350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5,33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2,10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0,39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-0,29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0,10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8,83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8,73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2166126042"/>
                  </a:ext>
                </a:extLst>
              </a:tr>
              <a:tr h="153427"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SEVILLA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180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6,97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4,01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-0,57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-1,72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-2,29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9,52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11,81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1528726713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210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6,97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4,01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-0,54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-1,71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-2,26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9,50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11,75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2313106560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240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6,97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4,01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-0,51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-1,71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-2,22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9,46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11,67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4136698582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270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6,97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4,01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-0,47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-1,70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-2,17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9,41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11,58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3477437183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315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6,97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4,01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-0,39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-1,68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-2,07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9,31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11,38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1622582169"/>
                  </a:ext>
                </a:extLst>
              </a:tr>
              <a:tr h="1534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350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6,97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4,01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-0,26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-1,65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-1,91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9,15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11,05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3" marR="40753" marT="0" marB="0" anchor="ctr"/>
                </a:tc>
                <a:extLst>
                  <a:ext uri="{0D108BD9-81ED-4DB2-BD59-A6C34878D82A}">
                    <a16:rowId xmlns:a16="http://schemas.microsoft.com/office/drawing/2014/main" val="4244431910"/>
                  </a:ext>
                </a:extLst>
              </a:tr>
            </a:tbl>
          </a:graphicData>
        </a:graphic>
      </p:graphicFrame>
      <p:sp>
        <p:nvSpPr>
          <p:cNvPr id="14" name="Rectángulo 13">
            <a:extLst>
              <a:ext uri="{FF2B5EF4-FFF2-40B4-BE49-F238E27FC236}">
                <a16:creationId xmlns:a16="http://schemas.microsoft.com/office/drawing/2014/main" id="{AE82695B-AB84-46F5-A37E-0EA9CF8E59BC}"/>
              </a:ext>
            </a:extLst>
          </p:cNvPr>
          <p:cNvSpPr/>
          <p:nvPr/>
        </p:nvSpPr>
        <p:spPr>
          <a:xfrm>
            <a:off x="5997388" y="1219599"/>
            <a:ext cx="1676399" cy="43513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5DC90AF-F414-4A51-B2CD-A9BBA101499C}"/>
              </a:ext>
            </a:extLst>
          </p:cNvPr>
          <p:cNvSpPr/>
          <p:nvPr/>
        </p:nvSpPr>
        <p:spPr>
          <a:xfrm>
            <a:off x="1255059" y="3693459"/>
            <a:ext cx="7082117" cy="93232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39142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DOSIFICACIÓN Y FUNDICIÓN DE PROBETAS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D2813-E0DE-477B-904B-BA858ECBD234}"/>
              </a:ext>
            </a:extLst>
          </p:cNvPr>
          <p:cNvSpPr txBox="1"/>
          <p:nvPr/>
        </p:nvSpPr>
        <p:spPr>
          <a:xfrm>
            <a:off x="578223" y="6353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400050" indent="-400050" algn="ctr">
              <a:buFont typeface="+mj-lt"/>
              <a:buAutoNum type="romanUcPeriod" startAt="13"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Fundición de probetas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BAC01A37-9C17-419B-A808-CDAFEE01BE53}"/>
              </a:ext>
            </a:extLst>
          </p:cNvPr>
          <p:cNvSpPr/>
          <p:nvPr/>
        </p:nvSpPr>
        <p:spPr>
          <a:xfrm>
            <a:off x="309280" y="1965655"/>
            <a:ext cx="2522558" cy="1833282"/>
          </a:xfrm>
          <a:prstGeom prst="roundRect">
            <a:avLst/>
          </a:prstGeom>
          <a:blipFill rotWithShape="1">
            <a:blip r:embed="rId2"/>
            <a:srcRect/>
            <a:stretch>
              <a:fillRect t="-16000" b="-1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89BE0F6C-E5AE-4AC7-9DFC-E35AD280983A}"/>
              </a:ext>
            </a:extLst>
          </p:cNvPr>
          <p:cNvSpPr/>
          <p:nvPr/>
        </p:nvSpPr>
        <p:spPr>
          <a:xfrm>
            <a:off x="3109591" y="1049014"/>
            <a:ext cx="2522558" cy="1833282"/>
          </a:xfrm>
          <a:prstGeom prst="roundRect">
            <a:avLst/>
          </a:prstGeom>
          <a:blipFill rotWithShape="1">
            <a:blip r:embed="rId3"/>
            <a:srcRect/>
            <a:stretch>
              <a:fillRect l="-11000" r="-1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2C372E56-3DCA-4801-BB2D-6EA5F2B6E631}"/>
              </a:ext>
            </a:extLst>
          </p:cNvPr>
          <p:cNvSpPr/>
          <p:nvPr/>
        </p:nvSpPr>
        <p:spPr>
          <a:xfrm>
            <a:off x="5909902" y="2030469"/>
            <a:ext cx="2522558" cy="1833282"/>
          </a:xfrm>
          <a:prstGeom prst="roundRect">
            <a:avLst/>
          </a:prstGeom>
          <a:blipFill rotWithShape="1">
            <a:blip r:embed="rId4"/>
            <a:srcRect/>
            <a:stretch>
              <a:fillRect l="-3000" r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B2313CCE-1C06-4BBF-9ACA-A570D8E47FC5}"/>
              </a:ext>
            </a:extLst>
          </p:cNvPr>
          <p:cNvSpPr/>
          <p:nvPr/>
        </p:nvSpPr>
        <p:spPr>
          <a:xfrm>
            <a:off x="1570559" y="4123399"/>
            <a:ext cx="2522558" cy="1833282"/>
          </a:xfrm>
          <a:prstGeom prst="roundRect">
            <a:avLst/>
          </a:prstGeom>
          <a:blipFill rotWithShape="1">
            <a:blip r:embed="rId5"/>
            <a:srcRect/>
            <a:stretch>
              <a:fillRect t="-9000" b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2B16400F-8588-4B23-9975-7C9576D61873}"/>
              </a:ext>
            </a:extLst>
          </p:cNvPr>
          <p:cNvSpPr/>
          <p:nvPr/>
        </p:nvSpPr>
        <p:spPr>
          <a:xfrm>
            <a:off x="4648623" y="4123399"/>
            <a:ext cx="2522558" cy="1833282"/>
          </a:xfrm>
          <a:prstGeom prst="roundRect">
            <a:avLst/>
          </a:prstGeom>
          <a:blipFill rotWithShape="1">
            <a:blip r:embed="rId6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23413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DOSIFICACIÓN Y FUNDICIÓN DE PROBETAS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D2813-E0DE-477B-904B-BA858ECBD234}"/>
              </a:ext>
            </a:extLst>
          </p:cNvPr>
          <p:cNvSpPr txBox="1"/>
          <p:nvPr/>
        </p:nvSpPr>
        <p:spPr>
          <a:xfrm>
            <a:off x="578223" y="635313"/>
            <a:ext cx="7987553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400050" indent="-400050" algn="ctr">
              <a:buFont typeface="+mj-lt"/>
              <a:buAutoNum type="romanUcPeriod" startAt="13"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Fundición de probetas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DC0A611-3853-44C0-876B-D28638D9DCFC}"/>
              </a:ext>
            </a:extLst>
          </p:cNvPr>
          <p:cNvSpPr/>
          <p:nvPr/>
        </p:nvSpPr>
        <p:spPr>
          <a:xfrm>
            <a:off x="301773" y="2090552"/>
            <a:ext cx="2777115" cy="1934640"/>
          </a:xfrm>
          <a:prstGeom prst="roundRect">
            <a:avLst/>
          </a:prstGeom>
          <a:blipFill rotWithShape="1">
            <a:blip r:embed="rId2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0DE0FC4-E925-4A49-84C6-F1D06C02B220}"/>
              </a:ext>
            </a:extLst>
          </p:cNvPr>
          <p:cNvSpPr/>
          <p:nvPr/>
        </p:nvSpPr>
        <p:spPr>
          <a:xfrm>
            <a:off x="3183441" y="1049014"/>
            <a:ext cx="2777115" cy="1934640"/>
          </a:xfrm>
          <a:prstGeom prst="roundRect">
            <a:avLst/>
          </a:prstGeom>
          <a:blipFill rotWithShape="1">
            <a:blip r:embed="rId3"/>
            <a:srcRect/>
            <a:stretch>
              <a:fillRect l="-14000" r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DB26C9A7-5643-4339-BFAE-CCE3417CBEDF}"/>
              </a:ext>
            </a:extLst>
          </p:cNvPr>
          <p:cNvSpPr/>
          <p:nvPr/>
        </p:nvSpPr>
        <p:spPr>
          <a:xfrm>
            <a:off x="6169660" y="2090552"/>
            <a:ext cx="2777115" cy="1934640"/>
          </a:xfrm>
          <a:prstGeom prst="roundRect">
            <a:avLst/>
          </a:prstGeom>
          <a:blipFill rotWithShape="1">
            <a:blip r:embed="rId4"/>
            <a:srcRect/>
            <a:stretch>
              <a:fillRect t="-6000" b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D2A82181-0F95-4857-95DB-8FFEB42C1438}"/>
              </a:ext>
            </a:extLst>
          </p:cNvPr>
          <p:cNvSpPr/>
          <p:nvPr/>
        </p:nvSpPr>
        <p:spPr>
          <a:xfrm>
            <a:off x="1690330" y="4205334"/>
            <a:ext cx="2777115" cy="1934640"/>
          </a:xfrm>
          <a:prstGeom prst="roundRect">
            <a:avLst/>
          </a:prstGeom>
          <a:blipFill rotWithShape="1">
            <a:blip r:embed="rId5"/>
            <a:srcRect/>
            <a:stretch>
              <a:fillRect l="-11000" r="-1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D23F42BE-16FB-43F8-BB31-2D4B5F65E118}"/>
              </a:ext>
            </a:extLst>
          </p:cNvPr>
          <p:cNvSpPr/>
          <p:nvPr/>
        </p:nvSpPr>
        <p:spPr>
          <a:xfrm>
            <a:off x="4781103" y="4170941"/>
            <a:ext cx="2777115" cy="1934640"/>
          </a:xfrm>
          <a:prstGeom prst="roundRect">
            <a:avLst/>
          </a:prstGeom>
          <a:blipFill rotWithShape="1">
            <a:blip r:embed="rId6"/>
            <a:srcRect/>
            <a:stretch>
              <a:fillRect t="-14000" b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67903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HOLCIM – 180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5B73EE4-1050-42CD-9566-32E02CA32D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233874"/>
              </p:ext>
            </p:extLst>
          </p:nvPr>
        </p:nvGraphicFramePr>
        <p:xfrm>
          <a:off x="722126" y="1123341"/>
          <a:ext cx="5511800" cy="19812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884868">
                  <a:extLst>
                    <a:ext uri="{9D8B030D-6E8A-4147-A177-3AD203B41FA5}">
                      <a16:colId xmlns:a16="http://schemas.microsoft.com/office/drawing/2014/main" val="1007098911"/>
                    </a:ext>
                  </a:extLst>
                </a:gridCol>
                <a:gridCol w="884868">
                  <a:extLst>
                    <a:ext uri="{9D8B030D-6E8A-4147-A177-3AD203B41FA5}">
                      <a16:colId xmlns:a16="http://schemas.microsoft.com/office/drawing/2014/main" val="2153313635"/>
                    </a:ext>
                  </a:extLst>
                </a:gridCol>
                <a:gridCol w="707792">
                  <a:extLst>
                    <a:ext uri="{9D8B030D-6E8A-4147-A177-3AD203B41FA5}">
                      <a16:colId xmlns:a16="http://schemas.microsoft.com/office/drawing/2014/main" val="3920805569"/>
                    </a:ext>
                  </a:extLst>
                </a:gridCol>
                <a:gridCol w="685339">
                  <a:extLst>
                    <a:ext uri="{9D8B030D-6E8A-4147-A177-3AD203B41FA5}">
                      <a16:colId xmlns:a16="http://schemas.microsoft.com/office/drawing/2014/main" val="158064149"/>
                    </a:ext>
                  </a:extLst>
                </a:gridCol>
                <a:gridCol w="685339">
                  <a:extLst>
                    <a:ext uri="{9D8B030D-6E8A-4147-A177-3AD203B41FA5}">
                      <a16:colId xmlns:a16="http://schemas.microsoft.com/office/drawing/2014/main" val="2525156107"/>
                    </a:ext>
                  </a:extLst>
                </a:gridCol>
                <a:gridCol w="831797">
                  <a:extLst>
                    <a:ext uri="{9D8B030D-6E8A-4147-A177-3AD203B41FA5}">
                      <a16:colId xmlns:a16="http://schemas.microsoft.com/office/drawing/2014/main" val="4085480678"/>
                    </a:ext>
                  </a:extLst>
                </a:gridCol>
                <a:gridCol w="831797">
                  <a:extLst>
                    <a:ext uri="{9D8B030D-6E8A-4147-A177-3AD203B41FA5}">
                      <a16:colId xmlns:a16="http://schemas.microsoft.com/office/drawing/2014/main" val="828299356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143833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i="0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i="0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i="0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i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i="0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i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i="0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i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i="0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i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i="0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i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i="0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i="0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i="0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i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6764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24298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29,90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12530,20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17,82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98,75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06455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12610,30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25,65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141,33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216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13102,70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31,20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171,92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99028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12654,20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34,14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189,38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433908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12634,20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36,20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200,84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05766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12592,00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35,62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197,58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92072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12628,90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34,04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190,06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0536296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241" y="2384054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338F8854-023D-4882-A056-3949A66C85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9908390"/>
              </p:ext>
            </p:extLst>
          </p:nvPr>
        </p:nvGraphicFramePr>
        <p:xfrm>
          <a:off x="868176" y="3173506"/>
          <a:ext cx="52197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35076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10" grpId="0">
        <p:bldAsOne/>
      </p:bldGraphic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HOLCIM – 210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400241" y="2384054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3AFB2462-F9F5-4F2A-A197-A706A7E496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734615"/>
              </p:ext>
            </p:extLst>
          </p:nvPr>
        </p:nvGraphicFramePr>
        <p:xfrm>
          <a:off x="722126" y="1123341"/>
          <a:ext cx="5511801" cy="19812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43920">
                  <a:extLst>
                    <a:ext uri="{9D8B030D-6E8A-4147-A177-3AD203B41FA5}">
                      <a16:colId xmlns:a16="http://schemas.microsoft.com/office/drawing/2014/main" val="4169585410"/>
                    </a:ext>
                  </a:extLst>
                </a:gridCol>
                <a:gridCol w="943920">
                  <a:extLst>
                    <a:ext uri="{9D8B030D-6E8A-4147-A177-3AD203B41FA5}">
                      <a16:colId xmlns:a16="http://schemas.microsoft.com/office/drawing/2014/main" val="1371024634"/>
                    </a:ext>
                  </a:extLst>
                </a:gridCol>
                <a:gridCol w="711353">
                  <a:extLst>
                    <a:ext uri="{9D8B030D-6E8A-4147-A177-3AD203B41FA5}">
                      <a16:colId xmlns:a16="http://schemas.microsoft.com/office/drawing/2014/main" val="2237884995"/>
                    </a:ext>
                  </a:extLst>
                </a:gridCol>
                <a:gridCol w="744426">
                  <a:extLst>
                    <a:ext uri="{9D8B030D-6E8A-4147-A177-3AD203B41FA5}">
                      <a16:colId xmlns:a16="http://schemas.microsoft.com/office/drawing/2014/main" val="2314690423"/>
                    </a:ext>
                  </a:extLst>
                </a:gridCol>
                <a:gridCol w="744426">
                  <a:extLst>
                    <a:ext uri="{9D8B030D-6E8A-4147-A177-3AD203B41FA5}">
                      <a16:colId xmlns:a16="http://schemas.microsoft.com/office/drawing/2014/main" val="2395652319"/>
                    </a:ext>
                  </a:extLst>
                </a:gridCol>
                <a:gridCol w="711878">
                  <a:extLst>
                    <a:ext uri="{9D8B030D-6E8A-4147-A177-3AD203B41FA5}">
                      <a16:colId xmlns:a16="http://schemas.microsoft.com/office/drawing/2014/main" val="3916551163"/>
                    </a:ext>
                  </a:extLst>
                </a:gridCol>
                <a:gridCol w="711878">
                  <a:extLst>
                    <a:ext uri="{9D8B030D-6E8A-4147-A177-3AD203B41FA5}">
                      <a16:colId xmlns:a16="http://schemas.microsoft.com/office/drawing/2014/main" val="787347643"/>
                    </a:ext>
                  </a:extLst>
                </a:gridCol>
              </a:tblGrid>
              <a:tr h="369376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8618837"/>
                  </a:ext>
                </a:extLst>
              </a:tr>
              <a:tr h="20147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483979"/>
                  </a:ext>
                </a:extLst>
              </a:tr>
              <a:tr h="20147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12892,30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43,63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242,03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1733798"/>
                  </a:ext>
                </a:extLst>
              </a:tr>
              <a:tr h="20147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30,75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13142,80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19,66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107,81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9815180"/>
                  </a:ext>
                </a:extLst>
              </a:tr>
              <a:tr h="20147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12607,70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30,37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168,24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7057605"/>
                  </a:ext>
                </a:extLst>
              </a:tr>
              <a:tr h="20147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12491,90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36,76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203,91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8965127"/>
                  </a:ext>
                </a:extLst>
              </a:tr>
              <a:tr h="20147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12550,30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38,74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216,34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4243561"/>
                  </a:ext>
                </a:extLst>
              </a:tr>
              <a:tr h="20147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12625,00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37,30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208,28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9570615"/>
                  </a:ext>
                </a:extLst>
              </a:tr>
              <a:tr h="20147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12699,10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41,23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230,23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9419780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8CE3755-E165-420B-A031-CD1CB61E3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15" y="3242925"/>
            <a:ext cx="5230821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18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HOLCIM – 240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400241" y="2384054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B74D476-F2F0-48F7-8A42-07133CEFE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513171"/>
              </p:ext>
            </p:extLst>
          </p:nvPr>
        </p:nvGraphicFramePr>
        <p:xfrm>
          <a:off x="568456" y="1184361"/>
          <a:ext cx="5519420" cy="1615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03882">
                  <a:extLst>
                    <a:ext uri="{9D8B030D-6E8A-4147-A177-3AD203B41FA5}">
                      <a16:colId xmlns:a16="http://schemas.microsoft.com/office/drawing/2014/main" val="4242845542"/>
                    </a:ext>
                  </a:extLst>
                </a:gridCol>
                <a:gridCol w="903882">
                  <a:extLst>
                    <a:ext uri="{9D8B030D-6E8A-4147-A177-3AD203B41FA5}">
                      <a16:colId xmlns:a16="http://schemas.microsoft.com/office/drawing/2014/main" val="2627856193"/>
                    </a:ext>
                  </a:extLst>
                </a:gridCol>
                <a:gridCol w="625802">
                  <a:extLst>
                    <a:ext uri="{9D8B030D-6E8A-4147-A177-3AD203B41FA5}">
                      <a16:colId xmlns:a16="http://schemas.microsoft.com/office/drawing/2014/main" val="1951617482"/>
                    </a:ext>
                  </a:extLst>
                </a:gridCol>
                <a:gridCol w="694955">
                  <a:extLst>
                    <a:ext uri="{9D8B030D-6E8A-4147-A177-3AD203B41FA5}">
                      <a16:colId xmlns:a16="http://schemas.microsoft.com/office/drawing/2014/main" val="1903842329"/>
                    </a:ext>
                  </a:extLst>
                </a:gridCol>
                <a:gridCol w="694955">
                  <a:extLst>
                    <a:ext uri="{9D8B030D-6E8A-4147-A177-3AD203B41FA5}">
                      <a16:colId xmlns:a16="http://schemas.microsoft.com/office/drawing/2014/main" val="1510600945"/>
                    </a:ext>
                  </a:extLst>
                </a:gridCol>
                <a:gridCol w="847972">
                  <a:extLst>
                    <a:ext uri="{9D8B030D-6E8A-4147-A177-3AD203B41FA5}">
                      <a16:colId xmlns:a16="http://schemas.microsoft.com/office/drawing/2014/main" val="2772248142"/>
                    </a:ext>
                  </a:extLst>
                </a:gridCol>
                <a:gridCol w="847972">
                  <a:extLst>
                    <a:ext uri="{9D8B030D-6E8A-4147-A177-3AD203B41FA5}">
                      <a16:colId xmlns:a16="http://schemas.microsoft.com/office/drawing/2014/main" val="745788421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10119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7785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269,31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12324,20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43,98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243,95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09800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269,31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12481,80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29,47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163,48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1259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269,31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12659,90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34,96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193,95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75747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269,31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29,90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12485,60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43,43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240,31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94976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269,31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12524,90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48,20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266,33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51271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269,31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12423,70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49,74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272,33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4203603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9760513D-EF67-4358-B798-9822F4C93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12" y="3005427"/>
            <a:ext cx="5230821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31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HOLCIM – 270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355417" y="2348195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6EF0AE0-4E64-46F9-8911-61F9009959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395527"/>
              </p:ext>
            </p:extLst>
          </p:nvPr>
        </p:nvGraphicFramePr>
        <p:xfrm>
          <a:off x="552581" y="1092921"/>
          <a:ext cx="5551169" cy="179832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01075">
                  <a:extLst>
                    <a:ext uri="{9D8B030D-6E8A-4147-A177-3AD203B41FA5}">
                      <a16:colId xmlns:a16="http://schemas.microsoft.com/office/drawing/2014/main" val="2313476539"/>
                    </a:ext>
                  </a:extLst>
                </a:gridCol>
                <a:gridCol w="901075">
                  <a:extLst>
                    <a:ext uri="{9D8B030D-6E8A-4147-A177-3AD203B41FA5}">
                      <a16:colId xmlns:a16="http://schemas.microsoft.com/office/drawing/2014/main" val="3427030568"/>
                    </a:ext>
                  </a:extLst>
                </a:gridCol>
                <a:gridCol w="623859">
                  <a:extLst>
                    <a:ext uri="{9D8B030D-6E8A-4147-A177-3AD203B41FA5}">
                      <a16:colId xmlns:a16="http://schemas.microsoft.com/office/drawing/2014/main" val="250194903"/>
                    </a:ext>
                  </a:extLst>
                </a:gridCol>
                <a:gridCol w="692796">
                  <a:extLst>
                    <a:ext uri="{9D8B030D-6E8A-4147-A177-3AD203B41FA5}">
                      <a16:colId xmlns:a16="http://schemas.microsoft.com/office/drawing/2014/main" val="1771240150"/>
                    </a:ext>
                  </a:extLst>
                </a:gridCol>
                <a:gridCol w="692796">
                  <a:extLst>
                    <a:ext uri="{9D8B030D-6E8A-4147-A177-3AD203B41FA5}">
                      <a16:colId xmlns:a16="http://schemas.microsoft.com/office/drawing/2014/main" val="2469506803"/>
                    </a:ext>
                  </a:extLst>
                </a:gridCol>
                <a:gridCol w="869784">
                  <a:extLst>
                    <a:ext uri="{9D8B030D-6E8A-4147-A177-3AD203B41FA5}">
                      <a16:colId xmlns:a16="http://schemas.microsoft.com/office/drawing/2014/main" val="494565549"/>
                    </a:ext>
                  </a:extLst>
                </a:gridCol>
                <a:gridCol w="869784">
                  <a:extLst>
                    <a:ext uri="{9D8B030D-6E8A-4147-A177-3AD203B41FA5}">
                      <a16:colId xmlns:a16="http://schemas.microsoft.com/office/drawing/2014/main" val="1108187096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4785966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6339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9881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12940,70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169,19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7059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12809,90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41,38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226,25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723412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12784,90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47,32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260,78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72589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12,817,9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51,09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282,65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66930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12990,80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55,41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301,40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942019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12845,50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57,19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315,16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7883460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16ABA005-B1E8-4414-BBB9-9D4215931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54" y="3005427"/>
            <a:ext cx="5230821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9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85440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OBJETIVOS ESPECÍFICOS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5A78EC3B-52D4-4C03-82AC-F0C76F243033}"/>
              </a:ext>
            </a:extLst>
          </p:cNvPr>
          <p:cNvGrpSpPr/>
          <p:nvPr/>
        </p:nvGrpSpPr>
        <p:grpSpPr>
          <a:xfrm>
            <a:off x="844394" y="992095"/>
            <a:ext cx="2318280" cy="4064000"/>
            <a:chOff x="1525279" y="992095"/>
            <a:chExt cx="1991320" cy="4064000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7630AE2-9CAD-4DE2-9D16-7E9F17C6D224}"/>
                </a:ext>
              </a:extLst>
            </p:cNvPr>
            <p:cNvSpPr/>
            <p:nvPr/>
          </p:nvSpPr>
          <p:spPr>
            <a:xfrm>
              <a:off x="1525279" y="992095"/>
              <a:ext cx="1991320" cy="4064000"/>
            </a:xfrm>
            <a:custGeom>
              <a:avLst/>
              <a:gdLst>
                <a:gd name="connsiteX0" fmla="*/ 0 w 1991320"/>
                <a:gd name="connsiteY0" fmla="*/ 199132 h 4064000"/>
                <a:gd name="connsiteX1" fmla="*/ 199132 w 1991320"/>
                <a:gd name="connsiteY1" fmla="*/ 0 h 4064000"/>
                <a:gd name="connsiteX2" fmla="*/ 1792188 w 1991320"/>
                <a:gd name="connsiteY2" fmla="*/ 0 h 4064000"/>
                <a:gd name="connsiteX3" fmla="*/ 1991320 w 1991320"/>
                <a:gd name="connsiteY3" fmla="*/ 199132 h 4064000"/>
                <a:gd name="connsiteX4" fmla="*/ 1991320 w 1991320"/>
                <a:gd name="connsiteY4" fmla="*/ 3864868 h 4064000"/>
                <a:gd name="connsiteX5" fmla="*/ 1792188 w 1991320"/>
                <a:gd name="connsiteY5" fmla="*/ 4064000 h 4064000"/>
                <a:gd name="connsiteX6" fmla="*/ 199132 w 1991320"/>
                <a:gd name="connsiteY6" fmla="*/ 4064000 h 4064000"/>
                <a:gd name="connsiteX7" fmla="*/ 0 w 1991320"/>
                <a:gd name="connsiteY7" fmla="*/ 3864868 h 4064000"/>
                <a:gd name="connsiteX8" fmla="*/ 0 w 1991320"/>
                <a:gd name="connsiteY8" fmla="*/ 199132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1320" h="4064000">
                  <a:moveTo>
                    <a:pt x="0" y="199132"/>
                  </a:moveTo>
                  <a:cubicBezTo>
                    <a:pt x="0" y="89154"/>
                    <a:pt x="89154" y="0"/>
                    <a:pt x="199132" y="0"/>
                  </a:cubicBezTo>
                  <a:lnTo>
                    <a:pt x="1792188" y="0"/>
                  </a:lnTo>
                  <a:cubicBezTo>
                    <a:pt x="1902166" y="0"/>
                    <a:pt x="1991320" y="89154"/>
                    <a:pt x="1991320" y="199132"/>
                  </a:cubicBezTo>
                  <a:lnTo>
                    <a:pt x="1991320" y="3864868"/>
                  </a:lnTo>
                  <a:cubicBezTo>
                    <a:pt x="1991320" y="3974846"/>
                    <a:pt x="1902166" y="4064000"/>
                    <a:pt x="1792188" y="4064000"/>
                  </a:cubicBezTo>
                  <a:lnTo>
                    <a:pt x="199132" y="4064000"/>
                  </a:lnTo>
                  <a:cubicBezTo>
                    <a:pt x="89154" y="4064000"/>
                    <a:pt x="0" y="3974846"/>
                    <a:pt x="0" y="3864868"/>
                  </a:cubicBezTo>
                  <a:lnTo>
                    <a:pt x="0" y="199132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4" tIns="1710944" rIns="85344" bIns="89814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es-EC" sz="1200" kern="1200" dirty="0"/>
                <a:t>Implementar el algoritmo a un lenguaje de programación con una interfaz gráfica compatible con el sistema operativo Android.</a:t>
              </a:r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71170E64-325F-4211-8327-BF962C59B8A2}"/>
                </a:ext>
              </a:extLst>
            </p:cNvPr>
            <p:cNvSpPr/>
            <p:nvPr/>
          </p:nvSpPr>
          <p:spPr>
            <a:xfrm>
              <a:off x="1844284" y="1262825"/>
              <a:ext cx="1353312" cy="1444516"/>
            </a:xfrm>
            <a:prstGeom prst="ellipse">
              <a:avLst/>
            </a:prstGeom>
            <a:blipFill>
              <a:blip r:embed="rId2"/>
              <a:srcRect/>
              <a:stretch>
                <a:fillRect l="-21000" r="-2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560EC95-C96B-43DE-8D21-76322CBFF104}"/>
              </a:ext>
            </a:extLst>
          </p:cNvPr>
          <p:cNvGrpSpPr/>
          <p:nvPr/>
        </p:nvGrpSpPr>
        <p:grpSpPr>
          <a:xfrm>
            <a:off x="3576339" y="992095"/>
            <a:ext cx="2318280" cy="4064000"/>
            <a:chOff x="3576339" y="992095"/>
            <a:chExt cx="1991320" cy="4064000"/>
          </a:xfrm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2AD61382-5A8D-4DFC-8499-50637F5038BE}"/>
                </a:ext>
              </a:extLst>
            </p:cNvPr>
            <p:cNvSpPr/>
            <p:nvPr/>
          </p:nvSpPr>
          <p:spPr>
            <a:xfrm>
              <a:off x="3576339" y="992095"/>
              <a:ext cx="1991320" cy="4064000"/>
            </a:xfrm>
            <a:custGeom>
              <a:avLst/>
              <a:gdLst>
                <a:gd name="connsiteX0" fmla="*/ 0 w 1991320"/>
                <a:gd name="connsiteY0" fmla="*/ 199132 h 4064000"/>
                <a:gd name="connsiteX1" fmla="*/ 199132 w 1991320"/>
                <a:gd name="connsiteY1" fmla="*/ 0 h 4064000"/>
                <a:gd name="connsiteX2" fmla="*/ 1792188 w 1991320"/>
                <a:gd name="connsiteY2" fmla="*/ 0 h 4064000"/>
                <a:gd name="connsiteX3" fmla="*/ 1991320 w 1991320"/>
                <a:gd name="connsiteY3" fmla="*/ 199132 h 4064000"/>
                <a:gd name="connsiteX4" fmla="*/ 1991320 w 1991320"/>
                <a:gd name="connsiteY4" fmla="*/ 3864868 h 4064000"/>
                <a:gd name="connsiteX5" fmla="*/ 1792188 w 1991320"/>
                <a:gd name="connsiteY5" fmla="*/ 4064000 h 4064000"/>
                <a:gd name="connsiteX6" fmla="*/ 199132 w 1991320"/>
                <a:gd name="connsiteY6" fmla="*/ 4064000 h 4064000"/>
                <a:gd name="connsiteX7" fmla="*/ 0 w 1991320"/>
                <a:gd name="connsiteY7" fmla="*/ 3864868 h 4064000"/>
                <a:gd name="connsiteX8" fmla="*/ 0 w 1991320"/>
                <a:gd name="connsiteY8" fmla="*/ 199132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1320" h="4064000">
                  <a:moveTo>
                    <a:pt x="0" y="199132"/>
                  </a:moveTo>
                  <a:cubicBezTo>
                    <a:pt x="0" y="89154"/>
                    <a:pt x="89154" y="0"/>
                    <a:pt x="199132" y="0"/>
                  </a:cubicBezTo>
                  <a:lnTo>
                    <a:pt x="1792188" y="0"/>
                  </a:lnTo>
                  <a:cubicBezTo>
                    <a:pt x="1902166" y="0"/>
                    <a:pt x="1991320" y="89154"/>
                    <a:pt x="1991320" y="199132"/>
                  </a:cubicBezTo>
                  <a:lnTo>
                    <a:pt x="1991320" y="3864868"/>
                  </a:lnTo>
                  <a:cubicBezTo>
                    <a:pt x="1991320" y="3974846"/>
                    <a:pt x="1902166" y="4064000"/>
                    <a:pt x="1792188" y="4064000"/>
                  </a:cubicBezTo>
                  <a:lnTo>
                    <a:pt x="199132" y="4064000"/>
                  </a:lnTo>
                  <a:cubicBezTo>
                    <a:pt x="89154" y="4064000"/>
                    <a:pt x="0" y="3974846"/>
                    <a:pt x="0" y="3864868"/>
                  </a:cubicBezTo>
                  <a:lnTo>
                    <a:pt x="0" y="199132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4" tIns="1710944" rIns="85344" bIns="89814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es-EC" sz="1200" kern="1200" dirty="0"/>
                <a:t>Clasificar los datos de cuatro canteras representativas de Pichincha, y generar una base de datos con las características de los agregados de cada cantera.</a:t>
              </a:r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92BA9580-A94C-4CFA-94EA-1DC9B6C62ABB}"/>
                </a:ext>
              </a:extLst>
            </p:cNvPr>
            <p:cNvSpPr/>
            <p:nvPr/>
          </p:nvSpPr>
          <p:spPr>
            <a:xfrm>
              <a:off x="3895344" y="1271797"/>
              <a:ext cx="1353312" cy="1435544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8F30D77B-F165-4450-BFF7-73BD66E1533C}"/>
              </a:ext>
            </a:extLst>
          </p:cNvPr>
          <p:cNvGrpSpPr/>
          <p:nvPr/>
        </p:nvGrpSpPr>
        <p:grpSpPr>
          <a:xfrm>
            <a:off x="6342276" y="992095"/>
            <a:ext cx="2318280" cy="4064000"/>
            <a:chOff x="5618438" y="992095"/>
            <a:chExt cx="1991320" cy="4064000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65503B09-BA55-4826-9645-F0A201B261D5}"/>
                </a:ext>
              </a:extLst>
            </p:cNvPr>
            <p:cNvSpPr/>
            <p:nvPr/>
          </p:nvSpPr>
          <p:spPr>
            <a:xfrm>
              <a:off x="5618438" y="992095"/>
              <a:ext cx="1991320" cy="4064000"/>
            </a:xfrm>
            <a:custGeom>
              <a:avLst/>
              <a:gdLst>
                <a:gd name="connsiteX0" fmla="*/ 0 w 1991320"/>
                <a:gd name="connsiteY0" fmla="*/ 199132 h 4064000"/>
                <a:gd name="connsiteX1" fmla="*/ 199132 w 1991320"/>
                <a:gd name="connsiteY1" fmla="*/ 0 h 4064000"/>
                <a:gd name="connsiteX2" fmla="*/ 1792188 w 1991320"/>
                <a:gd name="connsiteY2" fmla="*/ 0 h 4064000"/>
                <a:gd name="connsiteX3" fmla="*/ 1991320 w 1991320"/>
                <a:gd name="connsiteY3" fmla="*/ 199132 h 4064000"/>
                <a:gd name="connsiteX4" fmla="*/ 1991320 w 1991320"/>
                <a:gd name="connsiteY4" fmla="*/ 3864868 h 4064000"/>
                <a:gd name="connsiteX5" fmla="*/ 1792188 w 1991320"/>
                <a:gd name="connsiteY5" fmla="*/ 4064000 h 4064000"/>
                <a:gd name="connsiteX6" fmla="*/ 199132 w 1991320"/>
                <a:gd name="connsiteY6" fmla="*/ 4064000 h 4064000"/>
                <a:gd name="connsiteX7" fmla="*/ 0 w 1991320"/>
                <a:gd name="connsiteY7" fmla="*/ 3864868 h 4064000"/>
                <a:gd name="connsiteX8" fmla="*/ 0 w 1991320"/>
                <a:gd name="connsiteY8" fmla="*/ 199132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1320" h="4064000">
                  <a:moveTo>
                    <a:pt x="0" y="199132"/>
                  </a:moveTo>
                  <a:cubicBezTo>
                    <a:pt x="0" y="89154"/>
                    <a:pt x="89154" y="0"/>
                    <a:pt x="199132" y="0"/>
                  </a:cubicBezTo>
                  <a:lnTo>
                    <a:pt x="1792188" y="0"/>
                  </a:lnTo>
                  <a:cubicBezTo>
                    <a:pt x="1902166" y="0"/>
                    <a:pt x="1991320" y="89154"/>
                    <a:pt x="1991320" y="199132"/>
                  </a:cubicBezTo>
                  <a:lnTo>
                    <a:pt x="1991320" y="3864868"/>
                  </a:lnTo>
                  <a:cubicBezTo>
                    <a:pt x="1991320" y="3974846"/>
                    <a:pt x="1902166" y="4064000"/>
                    <a:pt x="1792188" y="4064000"/>
                  </a:cubicBezTo>
                  <a:lnTo>
                    <a:pt x="199132" y="4064000"/>
                  </a:lnTo>
                  <a:cubicBezTo>
                    <a:pt x="89154" y="4064000"/>
                    <a:pt x="0" y="3974846"/>
                    <a:pt x="0" y="3864868"/>
                  </a:cubicBezTo>
                  <a:lnTo>
                    <a:pt x="0" y="199132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4" tIns="1710944" rIns="85344" bIns="89814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es-EC" sz="1200" kern="1200" dirty="0"/>
                <a:t>Validar la aplicación mediante ensayos a compresión simple de las resistencias: 180, 210, 240, 270, 315, 350 kg/cm</a:t>
              </a:r>
              <a:r>
                <a:rPr lang="es-EC" sz="1200" kern="1200" baseline="30000" dirty="0"/>
                <a:t>2</a:t>
              </a:r>
              <a:r>
                <a:rPr lang="es-EC" sz="1200" kern="1200" dirty="0"/>
                <a:t>.</a:t>
              </a: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5465AA02-984B-4605-A593-91223F483B85}"/>
                </a:ext>
              </a:extLst>
            </p:cNvPr>
            <p:cNvSpPr/>
            <p:nvPr/>
          </p:nvSpPr>
          <p:spPr>
            <a:xfrm>
              <a:off x="5946403" y="1235935"/>
              <a:ext cx="1353312" cy="1471406"/>
            </a:xfrm>
            <a:prstGeom prst="ellipse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7000" b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1" name="Flecha: a la izquierda y derecha 10">
            <a:extLst>
              <a:ext uri="{FF2B5EF4-FFF2-40B4-BE49-F238E27FC236}">
                <a16:creationId xmlns:a16="http://schemas.microsoft.com/office/drawing/2014/main" id="{4D9361A1-D4CB-4CFC-9D8F-ABD7BA96435D}"/>
              </a:ext>
            </a:extLst>
          </p:cNvPr>
          <p:cNvSpPr/>
          <p:nvPr/>
        </p:nvSpPr>
        <p:spPr>
          <a:xfrm>
            <a:off x="1767839" y="4243295"/>
            <a:ext cx="5608320" cy="609600"/>
          </a:xfrm>
          <a:prstGeom prst="left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980679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HOLCIM – 315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355417" y="2348195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28E1607-07BF-465C-A248-BED3BF04E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509540"/>
              </p:ext>
            </p:extLst>
          </p:nvPr>
        </p:nvGraphicFramePr>
        <p:xfrm>
          <a:off x="514479" y="1070147"/>
          <a:ext cx="5589271" cy="1615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868146">
                  <a:extLst>
                    <a:ext uri="{9D8B030D-6E8A-4147-A177-3AD203B41FA5}">
                      <a16:colId xmlns:a16="http://schemas.microsoft.com/office/drawing/2014/main" val="1898879203"/>
                    </a:ext>
                  </a:extLst>
                </a:gridCol>
                <a:gridCol w="868146">
                  <a:extLst>
                    <a:ext uri="{9D8B030D-6E8A-4147-A177-3AD203B41FA5}">
                      <a16:colId xmlns:a16="http://schemas.microsoft.com/office/drawing/2014/main" val="3156282966"/>
                    </a:ext>
                  </a:extLst>
                </a:gridCol>
                <a:gridCol w="660791">
                  <a:extLst>
                    <a:ext uri="{9D8B030D-6E8A-4147-A177-3AD203B41FA5}">
                      <a16:colId xmlns:a16="http://schemas.microsoft.com/office/drawing/2014/main" val="4265607942"/>
                    </a:ext>
                  </a:extLst>
                </a:gridCol>
                <a:gridCol w="676477">
                  <a:extLst>
                    <a:ext uri="{9D8B030D-6E8A-4147-A177-3AD203B41FA5}">
                      <a16:colId xmlns:a16="http://schemas.microsoft.com/office/drawing/2014/main" val="1377482607"/>
                    </a:ext>
                  </a:extLst>
                </a:gridCol>
                <a:gridCol w="676477">
                  <a:extLst>
                    <a:ext uri="{9D8B030D-6E8A-4147-A177-3AD203B41FA5}">
                      <a16:colId xmlns:a16="http://schemas.microsoft.com/office/drawing/2014/main" val="1076089102"/>
                    </a:ext>
                  </a:extLst>
                </a:gridCol>
                <a:gridCol w="919617">
                  <a:extLst>
                    <a:ext uri="{9D8B030D-6E8A-4147-A177-3AD203B41FA5}">
                      <a16:colId xmlns:a16="http://schemas.microsoft.com/office/drawing/2014/main" val="2847000192"/>
                    </a:ext>
                  </a:extLst>
                </a:gridCol>
                <a:gridCol w="919617">
                  <a:extLst>
                    <a:ext uri="{9D8B030D-6E8A-4147-A177-3AD203B41FA5}">
                      <a16:colId xmlns:a16="http://schemas.microsoft.com/office/drawing/2014/main" val="4047475645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7355613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7448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12489,50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66,19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367,66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61573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12816,70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49,87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273,37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697096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12641,40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63,68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350,91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80380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12836,50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73,39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399,74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32752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12669,10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78,18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433,70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89150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12689,50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75,77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420,31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9835521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789A5347-047F-4C9E-AE2E-C55837EE3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03" y="2837133"/>
            <a:ext cx="5230821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46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HOLCIM – 350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355417" y="2348195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D5B1F47-18F1-4E35-804B-ACA91CA5E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909772"/>
              </p:ext>
            </p:extLst>
          </p:nvPr>
        </p:nvGraphicFramePr>
        <p:xfrm>
          <a:off x="492253" y="1070147"/>
          <a:ext cx="5633720" cy="1615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894003">
                  <a:extLst>
                    <a:ext uri="{9D8B030D-6E8A-4147-A177-3AD203B41FA5}">
                      <a16:colId xmlns:a16="http://schemas.microsoft.com/office/drawing/2014/main" val="3249462923"/>
                    </a:ext>
                  </a:extLst>
                </a:gridCol>
                <a:gridCol w="894003">
                  <a:extLst>
                    <a:ext uri="{9D8B030D-6E8A-4147-A177-3AD203B41FA5}">
                      <a16:colId xmlns:a16="http://schemas.microsoft.com/office/drawing/2014/main" val="4125549337"/>
                    </a:ext>
                  </a:extLst>
                </a:gridCol>
                <a:gridCol w="618962">
                  <a:extLst>
                    <a:ext uri="{9D8B030D-6E8A-4147-A177-3AD203B41FA5}">
                      <a16:colId xmlns:a16="http://schemas.microsoft.com/office/drawing/2014/main" val="1586210388"/>
                    </a:ext>
                  </a:extLst>
                </a:gridCol>
                <a:gridCol w="691239">
                  <a:extLst>
                    <a:ext uri="{9D8B030D-6E8A-4147-A177-3AD203B41FA5}">
                      <a16:colId xmlns:a16="http://schemas.microsoft.com/office/drawing/2014/main" val="1857654267"/>
                    </a:ext>
                  </a:extLst>
                </a:gridCol>
                <a:gridCol w="691239">
                  <a:extLst>
                    <a:ext uri="{9D8B030D-6E8A-4147-A177-3AD203B41FA5}">
                      <a16:colId xmlns:a16="http://schemas.microsoft.com/office/drawing/2014/main" val="4249577129"/>
                    </a:ext>
                  </a:extLst>
                </a:gridCol>
                <a:gridCol w="922137">
                  <a:extLst>
                    <a:ext uri="{9D8B030D-6E8A-4147-A177-3AD203B41FA5}">
                      <a16:colId xmlns:a16="http://schemas.microsoft.com/office/drawing/2014/main" val="3330918301"/>
                    </a:ext>
                  </a:extLst>
                </a:gridCol>
                <a:gridCol w="922137">
                  <a:extLst>
                    <a:ext uri="{9D8B030D-6E8A-4147-A177-3AD203B41FA5}">
                      <a16:colId xmlns:a16="http://schemas.microsoft.com/office/drawing/2014/main" val="3604508807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820331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2049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12114,90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76,58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433,35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13104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12316,40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63,55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352,52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12236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12250,60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78,31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435,00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55141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12260,50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85,94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476,73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5574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12252,40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92,45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511,48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7589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12273,10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95,29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527,88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8642608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D944F904-7384-4DD3-8FF8-7BBFB7EB7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02" y="2837133"/>
            <a:ext cx="5230821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64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HOLCIM – CURVAS DE RESISTENCIA</a:t>
            </a:r>
            <a:endParaRPr lang="es-EC" sz="2400" baseline="30000" dirty="0">
              <a:solidFill>
                <a:schemeClr val="tx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FA4104-E99B-4891-B2E8-04E426D9001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50" y="1143000"/>
            <a:ext cx="7381875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3733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HOLCIM – CURVA DE AJUSTE</a:t>
            </a:r>
            <a:endParaRPr lang="es-EC" sz="2400" baseline="30000" dirty="0">
              <a:solidFill>
                <a:schemeClr val="tx1"/>
              </a:solidFill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C74A195-BB78-432C-84A5-1C56F2B7F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070366"/>
              </p:ext>
            </p:extLst>
          </p:nvPr>
        </p:nvGraphicFramePr>
        <p:xfrm>
          <a:off x="301663" y="4410546"/>
          <a:ext cx="3741419" cy="1615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007559">
                  <a:extLst>
                    <a:ext uri="{9D8B030D-6E8A-4147-A177-3AD203B41FA5}">
                      <a16:colId xmlns:a16="http://schemas.microsoft.com/office/drawing/2014/main" val="4092086543"/>
                    </a:ext>
                  </a:extLst>
                </a:gridCol>
                <a:gridCol w="1366930">
                  <a:extLst>
                    <a:ext uri="{9D8B030D-6E8A-4147-A177-3AD203B41FA5}">
                      <a16:colId xmlns:a16="http://schemas.microsoft.com/office/drawing/2014/main" val="1824140579"/>
                    </a:ext>
                  </a:extLst>
                </a:gridCol>
                <a:gridCol w="1366930">
                  <a:extLst>
                    <a:ext uri="{9D8B030D-6E8A-4147-A177-3AD203B41FA5}">
                      <a16:colId xmlns:a16="http://schemas.microsoft.com/office/drawing/2014/main" val="160793721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Requerida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Obtenida promedio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Porcentaje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09338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[kg/cm</a:t>
                      </a:r>
                      <a:r>
                        <a:rPr lang="es-EC" sz="1100" baseline="30000" dirty="0">
                          <a:effectLst/>
                        </a:rPr>
                        <a:t>2</a:t>
                      </a:r>
                      <a:r>
                        <a:rPr lang="es-EC" sz="1100" dirty="0">
                          <a:effectLst/>
                        </a:rPr>
                        <a:t>]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7024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196,16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108,98%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64791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218,28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103,94%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54270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269,33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112,22%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48710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308,28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114,18%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49765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427,01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135,56%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357758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519,68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148,48%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092584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36DB6920-966B-4EAC-8847-809C2CEEE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959" y="978735"/>
            <a:ext cx="5261304" cy="331651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A887848-2F58-4DE0-8240-5F29FA8FDAA7}"/>
              </a:ext>
            </a:extLst>
          </p:cNvPr>
          <p:cNvSpPr txBox="1"/>
          <p:nvPr/>
        </p:nvSpPr>
        <p:spPr>
          <a:xfrm>
            <a:off x="4604722" y="4848934"/>
            <a:ext cx="40820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/>
              <a:t>Valor porcentual máximo excedente 48.48%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/>
              <a:t>Granulometría óptima para la construcción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/>
              <a:t>Desgaste de 19.62%</a:t>
            </a:r>
          </a:p>
        </p:txBody>
      </p:sp>
    </p:spTree>
    <p:extLst>
      <p:ext uri="{BB962C8B-B14F-4D97-AF65-F5344CB8AC3E}">
        <p14:creationId xmlns:p14="http://schemas.microsoft.com/office/powerpoint/2010/main" val="2945275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PINTAG – 180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400241" y="2384054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ACD2AB9-ABC6-409C-970B-7DC8708B9F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615461"/>
              </p:ext>
            </p:extLst>
          </p:nvPr>
        </p:nvGraphicFramePr>
        <p:xfrm>
          <a:off x="474477" y="1180438"/>
          <a:ext cx="5613399" cy="1615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895714">
                  <a:extLst>
                    <a:ext uri="{9D8B030D-6E8A-4147-A177-3AD203B41FA5}">
                      <a16:colId xmlns:a16="http://schemas.microsoft.com/office/drawing/2014/main" val="2694919852"/>
                    </a:ext>
                  </a:extLst>
                </a:gridCol>
                <a:gridCol w="895714">
                  <a:extLst>
                    <a:ext uri="{9D8B030D-6E8A-4147-A177-3AD203B41FA5}">
                      <a16:colId xmlns:a16="http://schemas.microsoft.com/office/drawing/2014/main" val="3042455188"/>
                    </a:ext>
                  </a:extLst>
                </a:gridCol>
                <a:gridCol w="620147">
                  <a:extLst>
                    <a:ext uri="{9D8B030D-6E8A-4147-A177-3AD203B41FA5}">
                      <a16:colId xmlns:a16="http://schemas.microsoft.com/office/drawing/2014/main" val="4194059749"/>
                    </a:ext>
                  </a:extLst>
                </a:gridCol>
                <a:gridCol w="689160">
                  <a:extLst>
                    <a:ext uri="{9D8B030D-6E8A-4147-A177-3AD203B41FA5}">
                      <a16:colId xmlns:a16="http://schemas.microsoft.com/office/drawing/2014/main" val="2425623339"/>
                    </a:ext>
                  </a:extLst>
                </a:gridCol>
                <a:gridCol w="689160">
                  <a:extLst>
                    <a:ext uri="{9D8B030D-6E8A-4147-A177-3AD203B41FA5}">
                      <a16:colId xmlns:a16="http://schemas.microsoft.com/office/drawing/2014/main" val="2715716908"/>
                    </a:ext>
                  </a:extLst>
                </a:gridCol>
                <a:gridCol w="911752">
                  <a:extLst>
                    <a:ext uri="{9D8B030D-6E8A-4147-A177-3AD203B41FA5}">
                      <a16:colId xmlns:a16="http://schemas.microsoft.com/office/drawing/2014/main" val="2905056969"/>
                    </a:ext>
                  </a:extLst>
                </a:gridCol>
                <a:gridCol w="911752">
                  <a:extLst>
                    <a:ext uri="{9D8B030D-6E8A-4147-A177-3AD203B41FA5}">
                      <a16:colId xmlns:a16="http://schemas.microsoft.com/office/drawing/2014/main" val="3757212610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918837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9522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15,06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11757,90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36,19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203,18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430498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11877,70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17,45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97,45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03928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11951,10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23,77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131,88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09432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11973,60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32,61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181,85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28564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29,90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12992,30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35,68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199,25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9444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12021,30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32,32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179,29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7553339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4ED9594A-9051-4CFB-87E2-F2C8F6E92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65" y="2997581"/>
            <a:ext cx="5230821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64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PINTAG – 210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400241" y="2384054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D9594A-9051-4CFB-87E2-F2C8F6E928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5765" y="3000718"/>
            <a:ext cx="5230821" cy="2901769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BE4ECA35-3F51-44B4-87E4-0E646EA3E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903937"/>
              </p:ext>
            </p:extLst>
          </p:nvPr>
        </p:nvGraphicFramePr>
        <p:xfrm>
          <a:off x="468125" y="1061182"/>
          <a:ext cx="5626100" cy="1615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27342">
                  <a:extLst>
                    <a:ext uri="{9D8B030D-6E8A-4147-A177-3AD203B41FA5}">
                      <a16:colId xmlns:a16="http://schemas.microsoft.com/office/drawing/2014/main" val="467605366"/>
                    </a:ext>
                  </a:extLst>
                </a:gridCol>
                <a:gridCol w="927342">
                  <a:extLst>
                    <a:ext uri="{9D8B030D-6E8A-4147-A177-3AD203B41FA5}">
                      <a16:colId xmlns:a16="http://schemas.microsoft.com/office/drawing/2014/main" val="3214137377"/>
                    </a:ext>
                  </a:extLst>
                </a:gridCol>
                <a:gridCol w="584618">
                  <a:extLst>
                    <a:ext uri="{9D8B030D-6E8A-4147-A177-3AD203B41FA5}">
                      <a16:colId xmlns:a16="http://schemas.microsoft.com/office/drawing/2014/main" val="1280032666"/>
                    </a:ext>
                  </a:extLst>
                </a:gridCol>
                <a:gridCol w="687387">
                  <a:extLst>
                    <a:ext uri="{9D8B030D-6E8A-4147-A177-3AD203B41FA5}">
                      <a16:colId xmlns:a16="http://schemas.microsoft.com/office/drawing/2014/main" val="2330903814"/>
                    </a:ext>
                  </a:extLst>
                </a:gridCol>
                <a:gridCol w="687387">
                  <a:extLst>
                    <a:ext uri="{9D8B030D-6E8A-4147-A177-3AD203B41FA5}">
                      <a16:colId xmlns:a16="http://schemas.microsoft.com/office/drawing/2014/main" val="3247289681"/>
                    </a:ext>
                  </a:extLst>
                </a:gridCol>
                <a:gridCol w="906012">
                  <a:extLst>
                    <a:ext uri="{9D8B030D-6E8A-4147-A177-3AD203B41FA5}">
                      <a16:colId xmlns:a16="http://schemas.microsoft.com/office/drawing/2014/main" val="1497590780"/>
                    </a:ext>
                  </a:extLst>
                </a:gridCol>
                <a:gridCol w="906012">
                  <a:extLst>
                    <a:ext uri="{9D8B030D-6E8A-4147-A177-3AD203B41FA5}">
                      <a16:colId xmlns:a16="http://schemas.microsoft.com/office/drawing/2014/main" val="3860824237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973958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2825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15,48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12295,60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40,82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216,89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06955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12064,50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21,76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119,91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9495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12324,30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28,17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154,42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03286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12171,70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33,65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185,91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40888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12277,70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41,19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227,07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145842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12225,60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40,05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222,12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6507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7474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PINTAG – 240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400241" y="2384054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D9594A-9051-4CFB-87E2-F2C8F6E928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5765" y="3000718"/>
            <a:ext cx="5230820" cy="2901769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F582E4DA-6A9D-4EB3-AE45-4D8733F6F5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661938"/>
              </p:ext>
            </p:extLst>
          </p:nvPr>
        </p:nvGraphicFramePr>
        <p:xfrm>
          <a:off x="457200" y="1061181"/>
          <a:ext cx="5637023" cy="1615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01051">
                  <a:extLst>
                    <a:ext uri="{9D8B030D-6E8A-4147-A177-3AD203B41FA5}">
                      <a16:colId xmlns:a16="http://schemas.microsoft.com/office/drawing/2014/main" val="3668173177"/>
                    </a:ext>
                  </a:extLst>
                </a:gridCol>
                <a:gridCol w="901051">
                  <a:extLst>
                    <a:ext uri="{9D8B030D-6E8A-4147-A177-3AD203B41FA5}">
                      <a16:colId xmlns:a16="http://schemas.microsoft.com/office/drawing/2014/main" val="3699846941"/>
                    </a:ext>
                  </a:extLst>
                </a:gridCol>
                <a:gridCol w="646513">
                  <a:extLst>
                    <a:ext uri="{9D8B030D-6E8A-4147-A177-3AD203B41FA5}">
                      <a16:colId xmlns:a16="http://schemas.microsoft.com/office/drawing/2014/main" val="2698215039"/>
                    </a:ext>
                  </a:extLst>
                </a:gridCol>
                <a:gridCol w="663383">
                  <a:extLst>
                    <a:ext uri="{9D8B030D-6E8A-4147-A177-3AD203B41FA5}">
                      <a16:colId xmlns:a16="http://schemas.microsoft.com/office/drawing/2014/main" val="1279657019"/>
                    </a:ext>
                  </a:extLst>
                </a:gridCol>
                <a:gridCol w="663383">
                  <a:extLst>
                    <a:ext uri="{9D8B030D-6E8A-4147-A177-3AD203B41FA5}">
                      <a16:colId xmlns:a16="http://schemas.microsoft.com/office/drawing/2014/main" val="838339678"/>
                    </a:ext>
                  </a:extLst>
                </a:gridCol>
                <a:gridCol w="930821">
                  <a:extLst>
                    <a:ext uri="{9D8B030D-6E8A-4147-A177-3AD203B41FA5}">
                      <a16:colId xmlns:a16="http://schemas.microsoft.com/office/drawing/2014/main" val="2758245729"/>
                    </a:ext>
                  </a:extLst>
                </a:gridCol>
                <a:gridCol w="930821">
                  <a:extLst>
                    <a:ext uri="{9D8B030D-6E8A-4147-A177-3AD203B41FA5}">
                      <a16:colId xmlns:a16="http://schemas.microsoft.com/office/drawing/2014/main" val="30471827"/>
                    </a:ext>
                  </a:extLst>
                </a:gridCol>
              </a:tblGrid>
              <a:tr h="32090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Días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Resist. de diseño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Diámetro 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Altura 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Peso 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Fuerza 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Resistencia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extLst>
                  <a:ext uri="{0D108BD9-81ED-4DB2-BD59-A6C34878D82A}">
                    <a16:rowId xmlns:a16="http://schemas.microsoft.com/office/drawing/2014/main" val="1502450043"/>
                  </a:ext>
                </a:extLst>
              </a:tr>
              <a:tr h="1604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0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0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134648"/>
                  </a:ext>
                </a:extLst>
              </a:tr>
              <a:tr h="18901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CR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269,31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15,30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30,60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12280,10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43,86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238,58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extLst>
                  <a:ext uri="{0D108BD9-81ED-4DB2-BD59-A6C34878D82A}">
                    <a16:rowId xmlns:a16="http://schemas.microsoft.com/office/drawing/2014/main" val="3245738019"/>
                  </a:ext>
                </a:extLst>
              </a:tr>
              <a:tr h="18901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269,31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15,27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30,50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12286,30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24,60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134,34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extLst>
                  <a:ext uri="{0D108BD9-81ED-4DB2-BD59-A6C34878D82A}">
                    <a16:rowId xmlns:a16="http://schemas.microsoft.com/office/drawing/2014/main" val="1127491703"/>
                  </a:ext>
                </a:extLst>
              </a:tr>
              <a:tr h="18901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14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269,31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15,20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30,20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12161,80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32,86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181,08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extLst>
                  <a:ext uri="{0D108BD9-81ED-4DB2-BD59-A6C34878D82A}">
                    <a16:rowId xmlns:a16="http://schemas.microsoft.com/office/drawing/2014/main" val="1503056357"/>
                  </a:ext>
                </a:extLst>
              </a:tr>
              <a:tr h="18901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269,31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15,22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30,40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12073,10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42,79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235,20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extLst>
                  <a:ext uri="{0D108BD9-81ED-4DB2-BD59-A6C34878D82A}">
                    <a16:rowId xmlns:a16="http://schemas.microsoft.com/office/drawing/2014/main" val="3495181005"/>
                  </a:ext>
                </a:extLst>
              </a:tr>
              <a:tr h="18901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269,31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15,20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30,60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12092,80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43,63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240,43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extLst>
                  <a:ext uri="{0D108BD9-81ED-4DB2-BD59-A6C34878D82A}">
                    <a16:rowId xmlns:a16="http://schemas.microsoft.com/office/drawing/2014/main" val="3558390430"/>
                  </a:ext>
                </a:extLst>
              </a:tr>
              <a:tr h="18901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269,31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14,95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30,30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11664,80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41,97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000" dirty="0">
                          <a:effectLst/>
                        </a:rPr>
                        <a:t>239,08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21" marR="64221" marT="0" marB="0" anchor="ctr"/>
                </a:tc>
                <a:extLst>
                  <a:ext uri="{0D108BD9-81ED-4DB2-BD59-A6C34878D82A}">
                    <a16:rowId xmlns:a16="http://schemas.microsoft.com/office/drawing/2014/main" val="627779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4415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PINTAG – 270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400241" y="2384054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D9594A-9051-4CFB-87E2-F2C8F6E928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5765" y="3000718"/>
            <a:ext cx="5230820" cy="2901768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3B75E9A-01D9-460E-9600-5EC5D318D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441168"/>
              </p:ext>
            </p:extLst>
          </p:nvPr>
        </p:nvGraphicFramePr>
        <p:xfrm>
          <a:off x="555811" y="1182006"/>
          <a:ext cx="5679441" cy="1615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03592">
                  <a:extLst>
                    <a:ext uri="{9D8B030D-6E8A-4147-A177-3AD203B41FA5}">
                      <a16:colId xmlns:a16="http://schemas.microsoft.com/office/drawing/2014/main" val="2063272946"/>
                    </a:ext>
                  </a:extLst>
                </a:gridCol>
                <a:gridCol w="903592">
                  <a:extLst>
                    <a:ext uri="{9D8B030D-6E8A-4147-A177-3AD203B41FA5}">
                      <a16:colId xmlns:a16="http://schemas.microsoft.com/office/drawing/2014/main" val="2235411818"/>
                    </a:ext>
                  </a:extLst>
                </a:gridCol>
                <a:gridCol w="642271">
                  <a:extLst>
                    <a:ext uri="{9D8B030D-6E8A-4147-A177-3AD203B41FA5}">
                      <a16:colId xmlns:a16="http://schemas.microsoft.com/office/drawing/2014/main" val="2492439881"/>
                    </a:ext>
                  </a:extLst>
                </a:gridCol>
                <a:gridCol w="695222">
                  <a:extLst>
                    <a:ext uri="{9D8B030D-6E8A-4147-A177-3AD203B41FA5}">
                      <a16:colId xmlns:a16="http://schemas.microsoft.com/office/drawing/2014/main" val="3253497482"/>
                    </a:ext>
                  </a:extLst>
                </a:gridCol>
                <a:gridCol w="695222">
                  <a:extLst>
                    <a:ext uri="{9D8B030D-6E8A-4147-A177-3AD203B41FA5}">
                      <a16:colId xmlns:a16="http://schemas.microsoft.com/office/drawing/2014/main" val="2602272233"/>
                    </a:ext>
                  </a:extLst>
                </a:gridCol>
                <a:gridCol w="919771">
                  <a:extLst>
                    <a:ext uri="{9D8B030D-6E8A-4147-A177-3AD203B41FA5}">
                      <a16:colId xmlns:a16="http://schemas.microsoft.com/office/drawing/2014/main" val="827713738"/>
                    </a:ext>
                  </a:extLst>
                </a:gridCol>
                <a:gridCol w="919771">
                  <a:extLst>
                    <a:ext uri="{9D8B030D-6E8A-4147-A177-3AD203B41FA5}">
                      <a16:colId xmlns:a16="http://schemas.microsoft.com/office/drawing/2014/main" val="776163020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2680596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2048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29,90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11750,50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60,08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335,00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28283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12000,90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168,42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63390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29,90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11899,40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46,92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258,59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0678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11963,70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55,37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309,17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88691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11983,50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61,96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342,80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00480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11932,00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62,46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346,49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8502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63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PINTAG – 315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400241" y="2384054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D9594A-9051-4CFB-87E2-F2C8F6E928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5766" y="3000718"/>
            <a:ext cx="5230818" cy="2901768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89F0614-4F47-4A39-9FEF-BEC79E7FA1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26071"/>
              </p:ext>
            </p:extLst>
          </p:nvPr>
        </p:nvGraphicFramePr>
        <p:xfrm>
          <a:off x="468972" y="1043253"/>
          <a:ext cx="5679441" cy="1615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32278">
                  <a:extLst>
                    <a:ext uri="{9D8B030D-6E8A-4147-A177-3AD203B41FA5}">
                      <a16:colId xmlns:a16="http://schemas.microsoft.com/office/drawing/2014/main" val="491637872"/>
                    </a:ext>
                  </a:extLst>
                </a:gridCol>
                <a:gridCol w="932278">
                  <a:extLst>
                    <a:ext uri="{9D8B030D-6E8A-4147-A177-3AD203B41FA5}">
                      <a16:colId xmlns:a16="http://schemas.microsoft.com/office/drawing/2014/main" val="3407847105"/>
                    </a:ext>
                  </a:extLst>
                </a:gridCol>
                <a:gridCol w="604299">
                  <a:extLst>
                    <a:ext uri="{9D8B030D-6E8A-4147-A177-3AD203B41FA5}">
                      <a16:colId xmlns:a16="http://schemas.microsoft.com/office/drawing/2014/main" val="1024254478"/>
                    </a:ext>
                  </a:extLst>
                </a:gridCol>
                <a:gridCol w="691046">
                  <a:extLst>
                    <a:ext uri="{9D8B030D-6E8A-4147-A177-3AD203B41FA5}">
                      <a16:colId xmlns:a16="http://schemas.microsoft.com/office/drawing/2014/main" val="4112364015"/>
                    </a:ext>
                  </a:extLst>
                </a:gridCol>
                <a:gridCol w="691046">
                  <a:extLst>
                    <a:ext uri="{9D8B030D-6E8A-4147-A177-3AD203B41FA5}">
                      <a16:colId xmlns:a16="http://schemas.microsoft.com/office/drawing/2014/main" val="1019681153"/>
                    </a:ext>
                  </a:extLst>
                </a:gridCol>
                <a:gridCol w="914247">
                  <a:extLst>
                    <a:ext uri="{9D8B030D-6E8A-4147-A177-3AD203B41FA5}">
                      <a16:colId xmlns:a16="http://schemas.microsoft.com/office/drawing/2014/main" val="2656567787"/>
                    </a:ext>
                  </a:extLst>
                </a:gridCol>
                <a:gridCol w="914247">
                  <a:extLst>
                    <a:ext uri="{9D8B030D-6E8A-4147-A177-3AD203B41FA5}">
                      <a16:colId xmlns:a16="http://schemas.microsoft.com/office/drawing/2014/main" val="3215866096"/>
                    </a:ext>
                  </a:extLst>
                </a:gridCol>
              </a:tblGrid>
              <a:tr h="319382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5218218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3572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11528,40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66,09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374,00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67628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29,90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11688,00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48,29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266,12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27944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11770,40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59,95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326,94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95950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11783,80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68,99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385,26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7643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11780,30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75,99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421,56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70620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11865,10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72,27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403,56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2528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4733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PINTAG – 350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400241" y="2384054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D9594A-9051-4CFB-87E2-F2C8F6E928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5766" y="3000718"/>
            <a:ext cx="5230818" cy="2901767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17AA8DB-C2AD-48C3-A7E4-3D91BB8D4E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405460"/>
              </p:ext>
            </p:extLst>
          </p:nvPr>
        </p:nvGraphicFramePr>
        <p:xfrm>
          <a:off x="412376" y="1182006"/>
          <a:ext cx="5728337" cy="1615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38372">
                  <a:extLst>
                    <a:ext uri="{9D8B030D-6E8A-4147-A177-3AD203B41FA5}">
                      <a16:colId xmlns:a16="http://schemas.microsoft.com/office/drawing/2014/main" val="3423839205"/>
                    </a:ext>
                  </a:extLst>
                </a:gridCol>
                <a:gridCol w="938372">
                  <a:extLst>
                    <a:ext uri="{9D8B030D-6E8A-4147-A177-3AD203B41FA5}">
                      <a16:colId xmlns:a16="http://schemas.microsoft.com/office/drawing/2014/main" val="1325286060"/>
                    </a:ext>
                  </a:extLst>
                </a:gridCol>
                <a:gridCol w="608249">
                  <a:extLst>
                    <a:ext uri="{9D8B030D-6E8A-4147-A177-3AD203B41FA5}">
                      <a16:colId xmlns:a16="http://schemas.microsoft.com/office/drawing/2014/main" val="784987746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3314970735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1605280767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4288385262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4137928775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9618967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5398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11980,00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91,50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501,58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242081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11871,30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65,28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364,50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63937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12078,80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78,25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414,68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209919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11896,90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87,65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479,88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17688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11908,60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93,52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515,37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40694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14,95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11514,30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89,87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511,96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8541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7793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49346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TOMA DE MUESTRAS Y CLASIFICACIÓN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CB09475E-B203-44A6-BC49-32B8DC474F7A}"/>
              </a:ext>
            </a:extLst>
          </p:cNvPr>
          <p:cNvGrpSpPr/>
          <p:nvPr/>
        </p:nvGrpSpPr>
        <p:grpSpPr>
          <a:xfrm>
            <a:off x="875489" y="1425889"/>
            <a:ext cx="3658965" cy="1663737"/>
            <a:chOff x="875489" y="1425889"/>
            <a:chExt cx="3658965" cy="1663737"/>
          </a:xfrm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130EC5B1-1430-44FB-B79E-FCCC70F2282E}"/>
                </a:ext>
              </a:extLst>
            </p:cNvPr>
            <p:cNvSpPr/>
            <p:nvPr/>
          </p:nvSpPr>
          <p:spPr>
            <a:xfrm>
              <a:off x="875489" y="1425889"/>
              <a:ext cx="2241175" cy="1663737"/>
            </a:xfrm>
            <a:prstGeom prst="roundRect">
              <a:avLst/>
            </a:prstGeom>
            <a:blipFill rotWithShape="1">
              <a:blip r:embed="rId2"/>
              <a:srcRect/>
              <a:stretch>
                <a:fillRect t="-4000" b="-4000"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4B2DA87B-D7B5-48A2-9F0B-A44803E182D1}"/>
                </a:ext>
              </a:extLst>
            </p:cNvPr>
            <p:cNvSpPr/>
            <p:nvPr/>
          </p:nvSpPr>
          <p:spPr>
            <a:xfrm>
              <a:off x="3171781" y="1787851"/>
              <a:ext cx="1362673" cy="1156147"/>
            </a:xfrm>
            <a:custGeom>
              <a:avLst/>
              <a:gdLst>
                <a:gd name="connsiteX0" fmla="*/ 0 w 1497154"/>
                <a:gd name="connsiteY0" fmla="*/ 0 h 770765"/>
                <a:gd name="connsiteX1" fmla="*/ 1497154 w 1497154"/>
                <a:gd name="connsiteY1" fmla="*/ 0 h 770765"/>
                <a:gd name="connsiteX2" fmla="*/ 1497154 w 1497154"/>
                <a:gd name="connsiteY2" fmla="*/ 770765 h 770765"/>
                <a:gd name="connsiteX3" fmla="*/ 0 w 1497154"/>
                <a:gd name="connsiteY3" fmla="*/ 770765 h 770765"/>
                <a:gd name="connsiteX4" fmla="*/ 0 w 1497154"/>
                <a:gd name="connsiteY4" fmla="*/ 0 h 77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7154" h="770765">
                  <a:moveTo>
                    <a:pt x="0" y="0"/>
                  </a:moveTo>
                  <a:lnTo>
                    <a:pt x="1497154" y="0"/>
                  </a:lnTo>
                  <a:lnTo>
                    <a:pt x="1497154" y="770765"/>
                  </a:lnTo>
                  <a:lnTo>
                    <a:pt x="0" y="7707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0" numCol="1" spcCol="1270" anchor="t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800" kern="1200" dirty="0"/>
                <a:t>HOLCIM</a:t>
              </a:r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C" kern="1200" dirty="0"/>
                <a:t>¾ in</a:t>
              </a:r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C" kern="1200" dirty="0"/>
                <a:t>Arena no lavada</a:t>
              </a: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5EE5A368-1AD1-4B6C-BDCE-7F5FE92BF12D}"/>
              </a:ext>
            </a:extLst>
          </p:cNvPr>
          <p:cNvGrpSpPr/>
          <p:nvPr/>
        </p:nvGrpSpPr>
        <p:grpSpPr>
          <a:xfrm>
            <a:off x="4661649" y="1425889"/>
            <a:ext cx="3711914" cy="1663737"/>
            <a:chOff x="4661649" y="1425889"/>
            <a:chExt cx="3711914" cy="1663737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FB7A0A2D-652F-412A-8192-866C4BE8A0AD}"/>
                </a:ext>
              </a:extLst>
            </p:cNvPr>
            <p:cNvSpPr/>
            <p:nvPr/>
          </p:nvSpPr>
          <p:spPr>
            <a:xfrm>
              <a:off x="4661649" y="1425889"/>
              <a:ext cx="2241175" cy="1663737"/>
            </a:xfrm>
            <a:prstGeom prst="roundRect">
              <a:avLst/>
            </a:prstGeom>
            <a:blipFill rotWithShape="1">
              <a:blip r:embed="rId3"/>
              <a:srcRect/>
              <a:stretch>
                <a:fillRect t="-4000" b="-4000"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0669B7BC-CD37-43D5-A4F0-5F7862D8643A}"/>
                </a:ext>
              </a:extLst>
            </p:cNvPr>
            <p:cNvSpPr/>
            <p:nvPr/>
          </p:nvSpPr>
          <p:spPr>
            <a:xfrm>
              <a:off x="7054641" y="1872374"/>
              <a:ext cx="1318922" cy="1071624"/>
            </a:xfrm>
            <a:custGeom>
              <a:avLst/>
              <a:gdLst>
                <a:gd name="connsiteX0" fmla="*/ 0 w 1318922"/>
                <a:gd name="connsiteY0" fmla="*/ 0 h 770765"/>
                <a:gd name="connsiteX1" fmla="*/ 1318922 w 1318922"/>
                <a:gd name="connsiteY1" fmla="*/ 0 h 770765"/>
                <a:gd name="connsiteX2" fmla="*/ 1318922 w 1318922"/>
                <a:gd name="connsiteY2" fmla="*/ 770765 h 770765"/>
                <a:gd name="connsiteX3" fmla="*/ 0 w 1318922"/>
                <a:gd name="connsiteY3" fmla="*/ 770765 h 770765"/>
                <a:gd name="connsiteX4" fmla="*/ 0 w 1318922"/>
                <a:gd name="connsiteY4" fmla="*/ 0 h 77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922" h="770765">
                  <a:moveTo>
                    <a:pt x="0" y="0"/>
                  </a:moveTo>
                  <a:lnTo>
                    <a:pt x="1318922" y="0"/>
                  </a:lnTo>
                  <a:lnTo>
                    <a:pt x="1318922" y="770765"/>
                  </a:lnTo>
                  <a:lnTo>
                    <a:pt x="0" y="7707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0" numCol="1" spcCol="1270" anchor="t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kern="1200" dirty="0"/>
                <a:t>PINTAG</a:t>
              </a:r>
            </a:p>
            <a:p>
              <a:pPr marL="57150" lvl="1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C" kern="1200" dirty="0"/>
                <a:t>¾ in</a:t>
              </a:r>
            </a:p>
            <a:p>
              <a:pPr marL="57150" lvl="1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C" kern="1200" dirty="0"/>
                <a:t>Arena no lavada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79D35561-87D1-467E-8D29-E5C8906A469A}"/>
              </a:ext>
            </a:extLst>
          </p:cNvPr>
          <p:cNvGrpSpPr/>
          <p:nvPr/>
        </p:nvGrpSpPr>
        <p:grpSpPr>
          <a:xfrm>
            <a:off x="875488" y="3535791"/>
            <a:ext cx="3508813" cy="1663737"/>
            <a:chOff x="875488" y="3535791"/>
            <a:chExt cx="3508813" cy="1663737"/>
          </a:xfrm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C1656051-962D-424B-9316-C2C2A1FE2E0B}"/>
                </a:ext>
              </a:extLst>
            </p:cNvPr>
            <p:cNvSpPr/>
            <p:nvPr/>
          </p:nvSpPr>
          <p:spPr>
            <a:xfrm>
              <a:off x="875488" y="3535791"/>
              <a:ext cx="2241175" cy="1663737"/>
            </a:xfrm>
            <a:prstGeom prst="roundRect">
              <a:avLst/>
            </a:prstGeom>
            <a:blipFill rotWithShape="1">
              <a:blip r:embed="rId4"/>
              <a:srcRect/>
              <a:stretch>
                <a:fillRect t="-4000" b="-4000"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EAC3338E-762B-4340-BDBB-93AD9FB13526}"/>
                </a:ext>
              </a:extLst>
            </p:cNvPr>
            <p:cNvSpPr/>
            <p:nvPr/>
          </p:nvSpPr>
          <p:spPr>
            <a:xfrm>
              <a:off x="3171781" y="3829480"/>
              <a:ext cx="1212520" cy="1092144"/>
            </a:xfrm>
            <a:custGeom>
              <a:avLst/>
              <a:gdLst>
                <a:gd name="connsiteX0" fmla="*/ 0 w 1248410"/>
                <a:gd name="connsiteY0" fmla="*/ 0 h 770765"/>
                <a:gd name="connsiteX1" fmla="*/ 1248410 w 1248410"/>
                <a:gd name="connsiteY1" fmla="*/ 0 h 770765"/>
                <a:gd name="connsiteX2" fmla="*/ 1248410 w 1248410"/>
                <a:gd name="connsiteY2" fmla="*/ 770765 h 770765"/>
                <a:gd name="connsiteX3" fmla="*/ 0 w 1248410"/>
                <a:gd name="connsiteY3" fmla="*/ 770765 h 770765"/>
                <a:gd name="connsiteX4" fmla="*/ 0 w 1248410"/>
                <a:gd name="connsiteY4" fmla="*/ 0 h 77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8410" h="770765">
                  <a:moveTo>
                    <a:pt x="0" y="0"/>
                  </a:moveTo>
                  <a:lnTo>
                    <a:pt x="1248410" y="0"/>
                  </a:lnTo>
                  <a:lnTo>
                    <a:pt x="1248410" y="770765"/>
                  </a:lnTo>
                  <a:lnTo>
                    <a:pt x="0" y="7707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0" numCol="1" spcCol="1270" anchor="t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kern="1200" dirty="0"/>
                <a:t>CYMCA</a:t>
              </a:r>
            </a:p>
            <a:p>
              <a:pPr marL="57150" lvl="1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C" kern="1200" dirty="0"/>
                <a:t>1 in</a:t>
              </a:r>
            </a:p>
            <a:p>
              <a:pPr marL="57150" lvl="1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C" kern="1200" dirty="0"/>
                <a:t>Arena lavada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1C6E5C5C-48C8-452D-AD05-382C29C9D6D1}"/>
              </a:ext>
            </a:extLst>
          </p:cNvPr>
          <p:cNvGrpSpPr/>
          <p:nvPr/>
        </p:nvGrpSpPr>
        <p:grpSpPr>
          <a:xfrm>
            <a:off x="4661649" y="3535791"/>
            <a:ext cx="3747803" cy="1663737"/>
            <a:chOff x="4661649" y="3535791"/>
            <a:chExt cx="3747803" cy="1663737"/>
          </a:xfrm>
        </p:grpSpPr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324DA28C-976F-495C-A29A-E6D250252D31}"/>
                </a:ext>
              </a:extLst>
            </p:cNvPr>
            <p:cNvSpPr/>
            <p:nvPr/>
          </p:nvSpPr>
          <p:spPr>
            <a:xfrm>
              <a:off x="4661649" y="3535791"/>
              <a:ext cx="2241175" cy="1663737"/>
            </a:xfrm>
            <a:prstGeom prst="roundRect">
              <a:avLst/>
            </a:prstGeom>
            <a:blipFill rotWithShape="1">
              <a:blip r:embed="rId5"/>
              <a:srcRect/>
              <a:stretch>
                <a:fillRect t="-4000" b="-4000"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6DDC2D4D-38DF-429A-9C68-91F33559C906}"/>
                </a:ext>
              </a:extLst>
            </p:cNvPr>
            <p:cNvSpPr/>
            <p:nvPr/>
          </p:nvSpPr>
          <p:spPr>
            <a:xfrm>
              <a:off x="7018751" y="3829480"/>
              <a:ext cx="1390701" cy="1172826"/>
            </a:xfrm>
            <a:custGeom>
              <a:avLst/>
              <a:gdLst>
                <a:gd name="connsiteX0" fmla="*/ 0 w 1390701"/>
                <a:gd name="connsiteY0" fmla="*/ 0 h 770765"/>
                <a:gd name="connsiteX1" fmla="*/ 1390701 w 1390701"/>
                <a:gd name="connsiteY1" fmla="*/ 0 h 770765"/>
                <a:gd name="connsiteX2" fmla="*/ 1390701 w 1390701"/>
                <a:gd name="connsiteY2" fmla="*/ 770765 h 770765"/>
                <a:gd name="connsiteX3" fmla="*/ 0 w 1390701"/>
                <a:gd name="connsiteY3" fmla="*/ 770765 h 770765"/>
                <a:gd name="connsiteX4" fmla="*/ 0 w 1390701"/>
                <a:gd name="connsiteY4" fmla="*/ 0 h 77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701" h="770765">
                  <a:moveTo>
                    <a:pt x="0" y="0"/>
                  </a:moveTo>
                  <a:lnTo>
                    <a:pt x="1390701" y="0"/>
                  </a:lnTo>
                  <a:lnTo>
                    <a:pt x="1390701" y="770765"/>
                  </a:lnTo>
                  <a:lnTo>
                    <a:pt x="0" y="7707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0" numCol="1" spcCol="1270" anchor="t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kern="1200" dirty="0"/>
                <a:t>SEVILLA</a:t>
              </a:r>
            </a:p>
            <a:p>
              <a:pPr marL="57150" lvl="1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C" kern="1200" dirty="0"/>
                <a:t>1 in</a:t>
              </a:r>
            </a:p>
            <a:p>
              <a:pPr marL="57150" lvl="1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C" kern="1200" dirty="0"/>
                <a:t>Arena no lavada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0243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PINTAG – CURVAS DE RESISTENCIA</a:t>
            </a:r>
            <a:endParaRPr lang="es-EC" sz="2400" baseline="30000" dirty="0">
              <a:solidFill>
                <a:schemeClr val="tx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FA4104-E99B-4891-B2E8-04E426D9001A}"/>
              </a:ext>
            </a:extLst>
          </p:cNvPr>
          <p:cNvPicPr/>
          <p:nvPr/>
        </p:nvPicPr>
        <p:blipFill>
          <a:blip r:embed="rId2"/>
          <a:srcRect/>
          <a:stretch/>
        </p:blipFill>
        <p:spPr bwMode="auto">
          <a:xfrm>
            <a:off x="782450" y="1425041"/>
            <a:ext cx="7381875" cy="4007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7273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PINTAG – CURVA DE AJUSTE</a:t>
            </a:r>
            <a:endParaRPr lang="es-EC" sz="2400" baseline="30000" dirty="0">
              <a:solidFill>
                <a:schemeClr val="tx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A887848-2F58-4DE0-8240-5F29FA8FDAA7}"/>
              </a:ext>
            </a:extLst>
          </p:cNvPr>
          <p:cNvSpPr txBox="1"/>
          <p:nvPr/>
        </p:nvSpPr>
        <p:spPr>
          <a:xfrm>
            <a:off x="4604722" y="4848934"/>
            <a:ext cx="40820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/>
              <a:t>Valor porcentual máximo excedente 46.76%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/>
              <a:t>Granulometría óptima para la construcción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/>
              <a:t>Desgaste de 23.85%%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C009EA35-89A0-4009-A0FF-084E15C81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228547"/>
              </p:ext>
            </p:extLst>
          </p:nvPr>
        </p:nvGraphicFramePr>
        <p:xfrm>
          <a:off x="457200" y="4410547"/>
          <a:ext cx="3741419" cy="161543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35473">
                  <a:extLst>
                    <a:ext uri="{9D8B030D-6E8A-4147-A177-3AD203B41FA5}">
                      <a16:colId xmlns:a16="http://schemas.microsoft.com/office/drawing/2014/main" val="4032418480"/>
                    </a:ext>
                  </a:extLst>
                </a:gridCol>
                <a:gridCol w="1402973">
                  <a:extLst>
                    <a:ext uri="{9D8B030D-6E8A-4147-A177-3AD203B41FA5}">
                      <a16:colId xmlns:a16="http://schemas.microsoft.com/office/drawing/2014/main" val="1976003355"/>
                    </a:ext>
                  </a:extLst>
                </a:gridCol>
                <a:gridCol w="1402973">
                  <a:extLst>
                    <a:ext uri="{9D8B030D-6E8A-4147-A177-3AD203B41FA5}">
                      <a16:colId xmlns:a16="http://schemas.microsoft.com/office/drawing/2014/main" val="1571929297"/>
                    </a:ext>
                  </a:extLst>
                </a:gridCol>
              </a:tblGrid>
              <a:tr h="34714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Requerida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Obtenida promedio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Porcentaje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7798236"/>
                  </a:ext>
                </a:extLst>
              </a:tr>
              <a:tr h="18651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[kg/cm</a:t>
                      </a:r>
                      <a:r>
                        <a:rPr lang="es-EC" sz="1100" baseline="30000" dirty="0">
                          <a:effectLst/>
                        </a:rPr>
                        <a:t>2</a:t>
                      </a:r>
                      <a:r>
                        <a:rPr lang="es-EC" sz="1100" dirty="0">
                          <a:effectLst/>
                        </a:rPr>
                        <a:t>]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809552"/>
                  </a:ext>
                </a:extLst>
              </a:tr>
              <a:tr h="18651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189,27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105,15%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5648588"/>
                  </a:ext>
                </a:extLst>
              </a:tr>
              <a:tr h="17905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224,60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106,95%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6370279"/>
                  </a:ext>
                </a:extLst>
              </a:tr>
              <a:tr h="17905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239,76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99,90%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1721559"/>
                  </a:ext>
                </a:extLst>
              </a:tr>
              <a:tr h="17905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344,65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127,65%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2462307"/>
                  </a:ext>
                </a:extLst>
              </a:tr>
              <a:tr h="17905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412,56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130,97%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2754009"/>
                  </a:ext>
                </a:extLst>
              </a:tr>
              <a:tr h="17905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513,67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146,76%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7860283"/>
                  </a:ext>
                </a:extLst>
              </a:tr>
            </a:tbl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19A35242-6CC5-426E-B8D9-32FAB7BFF1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0268863"/>
              </p:ext>
            </p:extLst>
          </p:nvPr>
        </p:nvGraphicFramePr>
        <p:xfrm>
          <a:off x="2060761" y="1103331"/>
          <a:ext cx="5219700" cy="3182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9871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Graphic spid="9" grpId="0">
        <p:bldAsOne/>
      </p:bldGraphic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CYMCA – 180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400241" y="2384054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D9594A-9051-4CFB-87E2-F2C8F6E928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5275" y="2879809"/>
            <a:ext cx="5157307" cy="2908044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DB023D9-1FBA-4B05-918E-095D750F4B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612975"/>
              </p:ext>
            </p:extLst>
          </p:nvPr>
        </p:nvGraphicFramePr>
        <p:xfrm>
          <a:off x="412376" y="1070147"/>
          <a:ext cx="5728337" cy="1615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38372">
                  <a:extLst>
                    <a:ext uri="{9D8B030D-6E8A-4147-A177-3AD203B41FA5}">
                      <a16:colId xmlns:a16="http://schemas.microsoft.com/office/drawing/2014/main" val="3444069934"/>
                    </a:ext>
                  </a:extLst>
                </a:gridCol>
                <a:gridCol w="938372">
                  <a:extLst>
                    <a:ext uri="{9D8B030D-6E8A-4147-A177-3AD203B41FA5}">
                      <a16:colId xmlns:a16="http://schemas.microsoft.com/office/drawing/2014/main" val="1501271493"/>
                    </a:ext>
                  </a:extLst>
                </a:gridCol>
                <a:gridCol w="608249">
                  <a:extLst>
                    <a:ext uri="{9D8B030D-6E8A-4147-A177-3AD203B41FA5}">
                      <a16:colId xmlns:a16="http://schemas.microsoft.com/office/drawing/2014/main" val="2721439644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1121025581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3554761214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614048322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4246413537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diseño.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7929315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5052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29,92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12262,80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29,42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164,27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47721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12370,60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17,45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97,07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45160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12357,70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22,77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125,99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32050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15,04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12403,00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31,13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175,23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38289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12439,00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38,44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214,11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793105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12338,30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34,74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192,43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0624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7495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CYMCA – 210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400241" y="2384054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D9594A-9051-4CFB-87E2-F2C8F6E928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5275" y="2879809"/>
            <a:ext cx="5157307" cy="2908043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F2BDA8E-2CBF-45AC-A95B-0AA4E9F0F0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226158"/>
              </p:ext>
            </p:extLst>
          </p:nvPr>
        </p:nvGraphicFramePr>
        <p:xfrm>
          <a:off x="433074" y="1070147"/>
          <a:ext cx="5728337" cy="1615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38372">
                  <a:extLst>
                    <a:ext uri="{9D8B030D-6E8A-4147-A177-3AD203B41FA5}">
                      <a16:colId xmlns:a16="http://schemas.microsoft.com/office/drawing/2014/main" val="1994395213"/>
                    </a:ext>
                  </a:extLst>
                </a:gridCol>
                <a:gridCol w="938372">
                  <a:extLst>
                    <a:ext uri="{9D8B030D-6E8A-4147-A177-3AD203B41FA5}">
                      <a16:colId xmlns:a16="http://schemas.microsoft.com/office/drawing/2014/main" val="1074375666"/>
                    </a:ext>
                  </a:extLst>
                </a:gridCol>
                <a:gridCol w="608249">
                  <a:extLst>
                    <a:ext uri="{9D8B030D-6E8A-4147-A177-3AD203B41FA5}">
                      <a16:colId xmlns:a16="http://schemas.microsoft.com/office/drawing/2014/main" val="2056009679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4101632548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636216562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1440285147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2694554698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812979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98376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11820,50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41,67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230,87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81916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11969,30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21,67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119,43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20845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12929,90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27,16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149,68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06121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12822,80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36,50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199,30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01879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12074,60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41,41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228,82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06170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12131,10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40,88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223,81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0681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7018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CYMCA – 240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400241" y="2384054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D9594A-9051-4CFB-87E2-F2C8F6E928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5275" y="2879809"/>
            <a:ext cx="5157306" cy="2908043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14EA024-A32B-4CD6-8D5C-D026DA7E0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633336"/>
              </p:ext>
            </p:extLst>
          </p:nvPr>
        </p:nvGraphicFramePr>
        <p:xfrm>
          <a:off x="433074" y="1070148"/>
          <a:ext cx="5728337" cy="1615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38372">
                  <a:extLst>
                    <a:ext uri="{9D8B030D-6E8A-4147-A177-3AD203B41FA5}">
                      <a16:colId xmlns:a16="http://schemas.microsoft.com/office/drawing/2014/main" val="583065719"/>
                    </a:ext>
                  </a:extLst>
                </a:gridCol>
                <a:gridCol w="938372">
                  <a:extLst>
                    <a:ext uri="{9D8B030D-6E8A-4147-A177-3AD203B41FA5}">
                      <a16:colId xmlns:a16="http://schemas.microsoft.com/office/drawing/2014/main" val="3957228709"/>
                    </a:ext>
                  </a:extLst>
                </a:gridCol>
                <a:gridCol w="608249">
                  <a:extLst>
                    <a:ext uri="{9D8B030D-6E8A-4147-A177-3AD203B41FA5}">
                      <a16:colId xmlns:a16="http://schemas.microsoft.com/office/drawing/2014/main" val="1360137681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2958012849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3164177716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880464101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1779660284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422147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7527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269,31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12470,10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32,39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179,65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70835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269,31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12783,30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27,46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151,35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432582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269,31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12702,10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34,28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188,91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22446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269,31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12165,70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39,91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219,37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271239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269,31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12649,40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44,54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245,43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2330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269,31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12203,50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42,92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246,13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392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3114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CYMCA – 270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400241" y="2106148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307587A-2608-4ABA-BD67-8D507529AD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527968"/>
              </p:ext>
            </p:extLst>
          </p:nvPr>
        </p:nvGraphicFramePr>
        <p:xfrm>
          <a:off x="412376" y="1070148"/>
          <a:ext cx="5728337" cy="1615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38372">
                  <a:extLst>
                    <a:ext uri="{9D8B030D-6E8A-4147-A177-3AD203B41FA5}">
                      <a16:colId xmlns:a16="http://schemas.microsoft.com/office/drawing/2014/main" val="1294826007"/>
                    </a:ext>
                  </a:extLst>
                </a:gridCol>
                <a:gridCol w="938372">
                  <a:extLst>
                    <a:ext uri="{9D8B030D-6E8A-4147-A177-3AD203B41FA5}">
                      <a16:colId xmlns:a16="http://schemas.microsoft.com/office/drawing/2014/main" val="313282927"/>
                    </a:ext>
                  </a:extLst>
                </a:gridCol>
                <a:gridCol w="608249">
                  <a:extLst>
                    <a:ext uri="{9D8B030D-6E8A-4147-A177-3AD203B41FA5}">
                      <a16:colId xmlns:a16="http://schemas.microsoft.com/office/drawing/2014/main" val="1943798353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2530202182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2517561091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2444678917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3558281374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4952905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038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12320,80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43,91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243,60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112656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12327,90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33,70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188,18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637807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12379,00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44,95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247,70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81439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12494,70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49,64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273,56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091219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12396,00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55,49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307,81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19969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12330,60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53,77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299,88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6804680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58434774-DDB6-4CFA-8C01-C6DEEF279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33" y="2837132"/>
            <a:ext cx="5230821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17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CYMCA – 315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400241" y="2106148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8434774-DDB6-4CFA-8C01-C6DEEF2795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1133" y="2837744"/>
            <a:ext cx="5230821" cy="2949495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25C345A8-D853-46AE-A705-86B9B1429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169904"/>
              </p:ext>
            </p:extLst>
          </p:nvPr>
        </p:nvGraphicFramePr>
        <p:xfrm>
          <a:off x="412374" y="1100213"/>
          <a:ext cx="5728337" cy="1615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38372">
                  <a:extLst>
                    <a:ext uri="{9D8B030D-6E8A-4147-A177-3AD203B41FA5}">
                      <a16:colId xmlns:a16="http://schemas.microsoft.com/office/drawing/2014/main" val="354263880"/>
                    </a:ext>
                  </a:extLst>
                </a:gridCol>
                <a:gridCol w="938372">
                  <a:extLst>
                    <a:ext uri="{9D8B030D-6E8A-4147-A177-3AD203B41FA5}">
                      <a16:colId xmlns:a16="http://schemas.microsoft.com/office/drawing/2014/main" val="429925599"/>
                    </a:ext>
                  </a:extLst>
                </a:gridCol>
                <a:gridCol w="608249">
                  <a:extLst>
                    <a:ext uri="{9D8B030D-6E8A-4147-A177-3AD203B41FA5}">
                      <a16:colId xmlns:a16="http://schemas.microsoft.com/office/drawing/2014/main" val="210270921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1004480094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1106976077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961073673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2965112595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798464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5912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15,35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12688,40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49,89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269,57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2712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14,92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12203,00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41,28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236,09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81763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12563,60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51,73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286,20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4049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12767,60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59,02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323,14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047298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12614,20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65,23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358,99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00219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12538,10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70,55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387,26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5672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9189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CYMCA – 350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400241" y="2106148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8434774-DDB6-4CFA-8C01-C6DEEF2795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1134" y="2837744"/>
            <a:ext cx="5230819" cy="2949495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159276F-53DC-44CF-B105-B2E2BD937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633609"/>
              </p:ext>
            </p:extLst>
          </p:nvPr>
        </p:nvGraphicFramePr>
        <p:xfrm>
          <a:off x="412374" y="1070761"/>
          <a:ext cx="5728337" cy="1615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38372">
                  <a:extLst>
                    <a:ext uri="{9D8B030D-6E8A-4147-A177-3AD203B41FA5}">
                      <a16:colId xmlns:a16="http://schemas.microsoft.com/office/drawing/2014/main" val="4101127678"/>
                    </a:ext>
                  </a:extLst>
                </a:gridCol>
                <a:gridCol w="938372">
                  <a:extLst>
                    <a:ext uri="{9D8B030D-6E8A-4147-A177-3AD203B41FA5}">
                      <a16:colId xmlns:a16="http://schemas.microsoft.com/office/drawing/2014/main" val="2855753270"/>
                    </a:ext>
                  </a:extLst>
                </a:gridCol>
                <a:gridCol w="608249">
                  <a:extLst>
                    <a:ext uri="{9D8B030D-6E8A-4147-A177-3AD203B41FA5}">
                      <a16:colId xmlns:a16="http://schemas.microsoft.com/office/drawing/2014/main" val="3839161603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2925580585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2662443167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2515512915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3538942690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301876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3149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12007,20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59,37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329,32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4932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12036,30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56,65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314,28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71749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12105,20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64,41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357,32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920202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12078,70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72,59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402,69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66176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12125,00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80,27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436,07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75430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12101,50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80,62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438,48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460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402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CYMCA – CURVAS DE RESISTENCIA</a:t>
            </a:r>
            <a:endParaRPr lang="es-EC" sz="2400" baseline="30000" dirty="0">
              <a:solidFill>
                <a:schemeClr val="tx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FA4104-E99B-4891-B2E8-04E426D9001A}"/>
              </a:ext>
            </a:extLst>
          </p:cNvPr>
          <p:cNvPicPr/>
          <p:nvPr/>
        </p:nvPicPr>
        <p:blipFill>
          <a:blip r:embed="rId2"/>
          <a:srcRect/>
          <a:stretch/>
        </p:blipFill>
        <p:spPr bwMode="auto">
          <a:xfrm>
            <a:off x="1040908" y="1250403"/>
            <a:ext cx="7062184" cy="4357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5916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CYMCA – CURVA DE AJUSTE</a:t>
            </a:r>
            <a:endParaRPr lang="es-EC" sz="2400" baseline="30000" dirty="0">
              <a:solidFill>
                <a:schemeClr val="tx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A887848-2F58-4DE0-8240-5F29FA8FDAA7}"/>
              </a:ext>
            </a:extLst>
          </p:cNvPr>
          <p:cNvSpPr txBox="1"/>
          <p:nvPr/>
        </p:nvSpPr>
        <p:spPr>
          <a:xfrm>
            <a:off x="4604722" y="4848934"/>
            <a:ext cx="40820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/>
              <a:t>Valor porcentual máximo excedente 24.94%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/>
              <a:t>Granulometría óptima para la construcción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/>
              <a:t>Desgaste de 19.63%%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EB6BB1E-09B8-4027-ACC7-AAC68407A0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127859"/>
              </p:ext>
            </p:extLst>
          </p:nvPr>
        </p:nvGraphicFramePr>
        <p:xfrm>
          <a:off x="555811" y="4285951"/>
          <a:ext cx="3741419" cy="174983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35473">
                  <a:extLst>
                    <a:ext uri="{9D8B030D-6E8A-4147-A177-3AD203B41FA5}">
                      <a16:colId xmlns:a16="http://schemas.microsoft.com/office/drawing/2014/main" val="3579852776"/>
                    </a:ext>
                  </a:extLst>
                </a:gridCol>
                <a:gridCol w="1402973">
                  <a:extLst>
                    <a:ext uri="{9D8B030D-6E8A-4147-A177-3AD203B41FA5}">
                      <a16:colId xmlns:a16="http://schemas.microsoft.com/office/drawing/2014/main" val="1570132602"/>
                    </a:ext>
                  </a:extLst>
                </a:gridCol>
                <a:gridCol w="1402973">
                  <a:extLst>
                    <a:ext uri="{9D8B030D-6E8A-4147-A177-3AD203B41FA5}">
                      <a16:colId xmlns:a16="http://schemas.microsoft.com/office/drawing/2014/main" val="148198244"/>
                    </a:ext>
                  </a:extLst>
                </a:gridCol>
              </a:tblGrid>
              <a:tr h="20088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Requerida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Obtenida promedio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Porcentaje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0210997"/>
                  </a:ext>
                </a:extLst>
              </a:tr>
              <a:tr h="20925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[kg/cm</a:t>
                      </a:r>
                      <a:r>
                        <a:rPr lang="es-EC" sz="1100" baseline="30000" dirty="0">
                          <a:effectLst/>
                        </a:rPr>
                        <a:t>2</a:t>
                      </a:r>
                      <a:r>
                        <a:rPr lang="es-EC" sz="1100" dirty="0">
                          <a:effectLst/>
                        </a:rPr>
                        <a:t>]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354883"/>
                  </a:ext>
                </a:extLst>
              </a:tr>
              <a:tr h="20088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203,27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112,93%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4020565"/>
                  </a:ext>
                </a:extLst>
              </a:tr>
              <a:tr h="20088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226,32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107,77%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6467931"/>
                  </a:ext>
                </a:extLst>
              </a:tr>
              <a:tr h="20088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245,78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102,41%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3438856"/>
                  </a:ext>
                </a:extLst>
              </a:tr>
              <a:tr h="20088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303,85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112,54%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5050587"/>
                  </a:ext>
                </a:extLst>
              </a:tr>
              <a:tr h="20088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373,13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118,45%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90513390"/>
                  </a:ext>
                </a:extLst>
              </a:tr>
              <a:tr h="20088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437,28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124,94%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197953"/>
                  </a:ext>
                </a:extLst>
              </a:tr>
            </a:tbl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DC43A8E2-CAD2-4A22-833B-9C6AB4D96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6672314"/>
              </p:ext>
            </p:extLst>
          </p:nvPr>
        </p:nvGraphicFramePr>
        <p:xfrm>
          <a:off x="1881467" y="978735"/>
          <a:ext cx="5219700" cy="3182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7911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Graphic spid="1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49346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TOMA DE MUESTRAS Y CLASIFICACIÓN 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1F64A23-6CFF-4D9B-B0F6-52C77F5152D0}"/>
              </a:ext>
            </a:extLst>
          </p:cNvPr>
          <p:cNvSpPr txBox="1">
            <a:spLocks/>
          </p:cNvSpPr>
          <p:nvPr/>
        </p:nvSpPr>
        <p:spPr>
          <a:xfrm>
            <a:off x="457200" y="671091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Gruesos - Humedad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1661C38-9D88-493C-9BC1-9CB5016C4F7E}"/>
              </a:ext>
            </a:extLst>
          </p:cNvPr>
          <p:cNvSpPr txBox="1"/>
          <p:nvPr/>
        </p:nvSpPr>
        <p:spPr>
          <a:xfrm>
            <a:off x="478553" y="1597609"/>
            <a:ext cx="2702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Tamaño de muestra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7F6A2FA-8AF9-493B-BB19-7BCED9D6A042}"/>
              </a:ext>
            </a:extLst>
          </p:cNvPr>
          <p:cNvSpPr txBox="1"/>
          <p:nvPr/>
        </p:nvSpPr>
        <p:spPr>
          <a:xfrm>
            <a:off x="2286000" y="1238075"/>
            <a:ext cx="4572000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s-PE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NTE INEN 862. Determinación del contenido de humedad.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024BA11C-11C8-4BB4-BF9F-A227131F0C8E}"/>
              </a:ext>
            </a:extLst>
          </p:cNvPr>
          <p:cNvGrpSpPr/>
          <p:nvPr/>
        </p:nvGrpSpPr>
        <p:grpSpPr>
          <a:xfrm>
            <a:off x="6494520" y="1545852"/>
            <a:ext cx="2814144" cy="1193085"/>
            <a:chOff x="5397527" y="1756768"/>
            <a:chExt cx="2814144" cy="1193085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8CF0BEC7-21AC-4E31-B6F9-6111126D6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572" t="6347" r="62062" b="14122"/>
            <a:stretch/>
          </p:blipFill>
          <p:spPr>
            <a:xfrm>
              <a:off x="5852840" y="1756768"/>
              <a:ext cx="1560541" cy="454421"/>
            </a:xfrm>
            <a:prstGeom prst="rect">
              <a:avLst/>
            </a:prstGeom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250D2C82-D756-4893-9539-4FD89A55A4BA}"/>
                </a:ext>
              </a:extLst>
            </p:cNvPr>
            <p:cNvSpPr txBox="1"/>
            <p:nvPr/>
          </p:nvSpPr>
          <p:spPr>
            <a:xfrm>
              <a:off x="5397527" y="2211189"/>
              <a:ext cx="28141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>
                  <a:latin typeface="Calibri" panose="020F0502020204030204" pitchFamily="34" charset="0"/>
                  <a:cs typeface="Calibri" panose="020F0502020204030204" pitchFamily="34" charset="0"/>
                </a:rPr>
                <a:t>H:  Peso del agua evaporada [g].</a:t>
              </a:r>
            </a:p>
            <a:p>
              <a:r>
                <a:rPr lang="es-EC" dirty="0">
                  <a:latin typeface="Calibri" panose="020F0502020204030204" pitchFamily="34" charset="0"/>
                  <a:cs typeface="Calibri" panose="020F0502020204030204" pitchFamily="34" charset="0"/>
                </a:rPr>
                <a:t>MS: Peso de la muestra seca [g].</a:t>
              </a:r>
            </a:p>
            <a:p>
              <a:r>
                <a:rPr lang="es-EC" dirty="0">
                  <a:latin typeface="Calibri" panose="020F0502020204030204" pitchFamily="34" charset="0"/>
                  <a:cs typeface="Calibri" panose="020F0502020204030204" pitchFamily="34" charset="0"/>
                </a:rPr>
                <a:t>W: Porcentaje de humedad [%].</a:t>
              </a:r>
            </a:p>
          </p:txBody>
        </p:sp>
      </p:grpSp>
      <p:graphicFrame>
        <p:nvGraphicFramePr>
          <p:cNvPr id="35" name="Tabla 35">
            <a:extLst>
              <a:ext uri="{FF2B5EF4-FFF2-40B4-BE49-F238E27FC236}">
                <a16:creationId xmlns:a16="http://schemas.microsoft.com/office/drawing/2014/main" id="{2736069F-FB9E-4B11-B7D7-DA2AAA807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608226"/>
              </p:ext>
            </p:extLst>
          </p:nvPr>
        </p:nvGraphicFramePr>
        <p:xfrm>
          <a:off x="6494520" y="2790732"/>
          <a:ext cx="2537050" cy="1524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68525">
                  <a:extLst>
                    <a:ext uri="{9D8B030D-6E8A-4147-A177-3AD203B41FA5}">
                      <a16:colId xmlns:a16="http://schemas.microsoft.com/office/drawing/2014/main" val="4001609807"/>
                    </a:ext>
                  </a:extLst>
                </a:gridCol>
                <a:gridCol w="1268525">
                  <a:extLst>
                    <a:ext uri="{9D8B030D-6E8A-4147-A177-3AD203B41FA5}">
                      <a16:colId xmlns:a16="http://schemas.microsoft.com/office/drawing/2014/main" val="341838663"/>
                    </a:ext>
                  </a:extLst>
                </a:gridCol>
              </a:tblGrid>
              <a:tr h="278287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Cantera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Humedad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0004296"/>
                  </a:ext>
                </a:extLst>
              </a:tr>
              <a:tr h="278287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EC" dirty="0"/>
                        <a:t>Holcim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1,65%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971455"/>
                  </a:ext>
                </a:extLst>
              </a:tr>
              <a:tr h="2782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Pintag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0,18%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5598384"/>
                  </a:ext>
                </a:extLst>
              </a:tr>
              <a:tr h="2840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Cymca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1,35%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9289603"/>
                  </a:ext>
                </a:extLst>
              </a:tr>
              <a:tr h="2840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Sevilla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0,21%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0710535"/>
                  </a:ext>
                </a:extLst>
              </a:tr>
            </a:tbl>
          </a:graphicData>
        </a:graphic>
      </p:graphicFrame>
      <p:graphicFrame>
        <p:nvGraphicFramePr>
          <p:cNvPr id="37" name="Tabla 36">
            <a:extLst>
              <a:ext uri="{FF2B5EF4-FFF2-40B4-BE49-F238E27FC236}">
                <a16:creationId xmlns:a16="http://schemas.microsoft.com/office/drawing/2014/main" id="{4C2A2F7B-0D01-4332-AC50-9935EF5710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214621"/>
              </p:ext>
            </p:extLst>
          </p:nvPr>
        </p:nvGraphicFramePr>
        <p:xfrm>
          <a:off x="478553" y="1932636"/>
          <a:ext cx="2702858" cy="4095384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1327162">
                  <a:extLst>
                    <a:ext uri="{9D8B030D-6E8A-4147-A177-3AD203B41FA5}">
                      <a16:colId xmlns:a16="http://schemas.microsoft.com/office/drawing/2014/main" val="1457386037"/>
                    </a:ext>
                  </a:extLst>
                </a:gridCol>
                <a:gridCol w="1375696">
                  <a:extLst>
                    <a:ext uri="{9D8B030D-6E8A-4147-A177-3AD203B41FA5}">
                      <a16:colId xmlns:a16="http://schemas.microsoft.com/office/drawing/2014/main" val="2330184195"/>
                    </a:ext>
                  </a:extLst>
                </a:gridCol>
              </a:tblGrid>
              <a:tr h="33186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1" dirty="0">
                          <a:effectLst/>
                        </a:rPr>
                        <a:t>TMN (mm)</a:t>
                      </a:r>
                      <a:endParaRPr lang="es-EC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1" dirty="0">
                          <a:effectLst/>
                        </a:rPr>
                        <a:t>M. MUESTRA (kg)</a:t>
                      </a:r>
                      <a:endParaRPr lang="es-EC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9382465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4,75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0,5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72383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9,5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1,5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4368362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12,5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3383367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19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3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15477755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25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4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6235511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37,5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6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7071321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50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8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7475640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63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10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9961337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75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13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6428608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90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16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9907890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100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25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5882850"/>
                  </a:ext>
                </a:extLst>
              </a:tr>
              <a:tr h="262764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</a:rPr>
                        <a:t>150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</a:rPr>
                        <a:t>50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6076295"/>
                  </a:ext>
                </a:extLst>
              </a:tr>
            </a:tbl>
          </a:graphicData>
        </a:graphic>
      </p:graphicFrame>
      <p:sp>
        <p:nvSpPr>
          <p:cNvPr id="38" name="Rectángulo 37">
            <a:extLst>
              <a:ext uri="{FF2B5EF4-FFF2-40B4-BE49-F238E27FC236}">
                <a16:creationId xmlns:a16="http://schemas.microsoft.com/office/drawing/2014/main" id="{B75A3B6A-3102-401D-90C7-955AD87E2078}"/>
              </a:ext>
            </a:extLst>
          </p:cNvPr>
          <p:cNvSpPr/>
          <p:nvPr/>
        </p:nvSpPr>
        <p:spPr>
          <a:xfrm>
            <a:off x="785595" y="3241678"/>
            <a:ext cx="1954305" cy="6221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F6AF47AF-57C4-4ED4-93FF-070AE093BC72}"/>
              </a:ext>
            </a:extLst>
          </p:cNvPr>
          <p:cNvGrpSpPr/>
          <p:nvPr/>
        </p:nvGrpSpPr>
        <p:grpSpPr>
          <a:xfrm>
            <a:off x="3757810" y="1656282"/>
            <a:ext cx="3578228" cy="4017359"/>
            <a:chOff x="3757810" y="1656282"/>
            <a:chExt cx="3578228" cy="4017359"/>
          </a:xfrm>
        </p:grpSpPr>
        <p:sp>
          <p:nvSpPr>
            <p:cNvPr id="32" name="Rectángulo: esquinas redondeadas 31">
              <a:extLst>
                <a:ext uri="{FF2B5EF4-FFF2-40B4-BE49-F238E27FC236}">
                  <a16:creationId xmlns:a16="http://schemas.microsoft.com/office/drawing/2014/main" id="{51599EEB-42C0-4DF3-BF0F-04ED1C2F4659}"/>
                </a:ext>
              </a:extLst>
            </p:cNvPr>
            <p:cNvSpPr/>
            <p:nvPr/>
          </p:nvSpPr>
          <p:spPr>
            <a:xfrm>
              <a:off x="3817786" y="1656282"/>
              <a:ext cx="1683037" cy="1075733"/>
            </a:xfrm>
            <a:prstGeom prst="roundRect">
              <a:avLst/>
            </a:prstGeom>
            <a:blipFill rotWithShape="1">
              <a:blip r:embed="rId3"/>
              <a:srcRect/>
              <a:stretch>
                <a:fillRect l="-11000" r="-1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A8D533AC-8550-48FD-935F-3B98264ECCB0}"/>
                </a:ext>
              </a:extLst>
            </p:cNvPr>
            <p:cNvSpPr/>
            <p:nvPr/>
          </p:nvSpPr>
          <p:spPr>
            <a:xfrm>
              <a:off x="3817786" y="2646069"/>
              <a:ext cx="1683037" cy="218472"/>
            </a:xfrm>
            <a:custGeom>
              <a:avLst/>
              <a:gdLst>
                <a:gd name="connsiteX0" fmla="*/ 0 w 2775074"/>
                <a:gd name="connsiteY0" fmla="*/ 0 h 388316"/>
                <a:gd name="connsiteX1" fmla="*/ 2775074 w 2775074"/>
                <a:gd name="connsiteY1" fmla="*/ 0 h 388316"/>
                <a:gd name="connsiteX2" fmla="*/ 2775074 w 2775074"/>
                <a:gd name="connsiteY2" fmla="*/ 388316 h 388316"/>
                <a:gd name="connsiteX3" fmla="*/ 0 w 2775074"/>
                <a:gd name="connsiteY3" fmla="*/ 388316 h 388316"/>
                <a:gd name="connsiteX4" fmla="*/ 0 w 2775074"/>
                <a:gd name="connsiteY4" fmla="*/ 0 h 38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074" h="388316">
                  <a:moveTo>
                    <a:pt x="0" y="0"/>
                  </a:moveTo>
                  <a:lnTo>
                    <a:pt x="2775074" y="0"/>
                  </a:lnTo>
                  <a:lnTo>
                    <a:pt x="2775074" y="388316"/>
                  </a:lnTo>
                  <a:lnTo>
                    <a:pt x="0" y="3883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800" kern="1200" dirty="0"/>
                <a:t>HOLCIM</a:t>
              </a:r>
            </a:p>
          </p:txBody>
        </p:sp>
        <p:sp>
          <p:nvSpPr>
            <p:cNvPr id="39" name="Rectángulo: esquinas redondeadas 38">
              <a:extLst>
                <a:ext uri="{FF2B5EF4-FFF2-40B4-BE49-F238E27FC236}">
                  <a16:creationId xmlns:a16="http://schemas.microsoft.com/office/drawing/2014/main" id="{AFCF4BB8-E650-4A14-B969-A65C613416CC}"/>
                </a:ext>
              </a:extLst>
            </p:cNvPr>
            <p:cNvSpPr/>
            <p:nvPr/>
          </p:nvSpPr>
          <p:spPr>
            <a:xfrm>
              <a:off x="3820961" y="4379436"/>
              <a:ext cx="1683037" cy="1075733"/>
            </a:xfrm>
            <a:prstGeom prst="roundRect">
              <a:avLst/>
            </a:prstGeom>
            <a:blipFill rotWithShape="1">
              <a:blip r:embed="rId4"/>
              <a:srcRect/>
              <a:stretch>
                <a:fillRect l="-11000" r="-1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EC0E69C6-824F-4DEB-A983-D5125C55F1C7}"/>
                </a:ext>
              </a:extLst>
            </p:cNvPr>
            <p:cNvSpPr/>
            <p:nvPr/>
          </p:nvSpPr>
          <p:spPr>
            <a:xfrm>
              <a:off x="3757810" y="5455169"/>
              <a:ext cx="1683037" cy="218472"/>
            </a:xfrm>
            <a:custGeom>
              <a:avLst/>
              <a:gdLst>
                <a:gd name="connsiteX0" fmla="*/ 0 w 2775074"/>
                <a:gd name="connsiteY0" fmla="*/ 0 h 388316"/>
                <a:gd name="connsiteX1" fmla="*/ 2775074 w 2775074"/>
                <a:gd name="connsiteY1" fmla="*/ 0 h 388316"/>
                <a:gd name="connsiteX2" fmla="*/ 2775074 w 2775074"/>
                <a:gd name="connsiteY2" fmla="*/ 388316 h 388316"/>
                <a:gd name="connsiteX3" fmla="*/ 0 w 2775074"/>
                <a:gd name="connsiteY3" fmla="*/ 388316 h 388316"/>
                <a:gd name="connsiteX4" fmla="*/ 0 w 2775074"/>
                <a:gd name="connsiteY4" fmla="*/ 0 h 38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074" h="388316">
                  <a:moveTo>
                    <a:pt x="0" y="0"/>
                  </a:moveTo>
                  <a:lnTo>
                    <a:pt x="2775074" y="0"/>
                  </a:lnTo>
                  <a:lnTo>
                    <a:pt x="2775074" y="388316"/>
                  </a:lnTo>
                  <a:lnTo>
                    <a:pt x="0" y="3883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800" kern="1200" dirty="0"/>
                <a:t>PINTAG</a:t>
              </a:r>
            </a:p>
          </p:txBody>
        </p:sp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7D5A687B-8B68-4B72-AE7D-90AE8E93B34D}"/>
                </a:ext>
              </a:extLst>
            </p:cNvPr>
            <p:cNvSpPr/>
            <p:nvPr/>
          </p:nvSpPr>
          <p:spPr>
            <a:xfrm>
              <a:off x="3817786" y="3050253"/>
              <a:ext cx="1683037" cy="1075733"/>
            </a:xfrm>
            <a:prstGeom prst="roundRect">
              <a:avLst/>
            </a:prstGeom>
            <a:blipFill rotWithShape="1">
              <a:blip r:embed="rId5"/>
              <a:srcRect/>
              <a:stretch>
                <a:fillRect l="-11000" r="-1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3A178194-5738-481B-A48E-3662A9A81F06}"/>
                </a:ext>
              </a:extLst>
            </p:cNvPr>
            <p:cNvSpPr/>
            <p:nvPr/>
          </p:nvSpPr>
          <p:spPr>
            <a:xfrm>
              <a:off x="3809294" y="4017944"/>
              <a:ext cx="1683037" cy="218472"/>
            </a:xfrm>
            <a:custGeom>
              <a:avLst/>
              <a:gdLst>
                <a:gd name="connsiteX0" fmla="*/ 0 w 2775074"/>
                <a:gd name="connsiteY0" fmla="*/ 0 h 388316"/>
                <a:gd name="connsiteX1" fmla="*/ 2775074 w 2775074"/>
                <a:gd name="connsiteY1" fmla="*/ 0 h 388316"/>
                <a:gd name="connsiteX2" fmla="*/ 2775074 w 2775074"/>
                <a:gd name="connsiteY2" fmla="*/ 388316 h 388316"/>
                <a:gd name="connsiteX3" fmla="*/ 0 w 2775074"/>
                <a:gd name="connsiteY3" fmla="*/ 388316 h 388316"/>
                <a:gd name="connsiteX4" fmla="*/ 0 w 2775074"/>
                <a:gd name="connsiteY4" fmla="*/ 0 h 38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074" h="388316">
                  <a:moveTo>
                    <a:pt x="0" y="0"/>
                  </a:moveTo>
                  <a:lnTo>
                    <a:pt x="2775074" y="0"/>
                  </a:lnTo>
                  <a:lnTo>
                    <a:pt x="2775074" y="388316"/>
                  </a:lnTo>
                  <a:lnTo>
                    <a:pt x="0" y="3883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800" kern="1200" dirty="0"/>
                <a:t>CYMCA</a:t>
              </a:r>
            </a:p>
          </p:txBody>
        </p:sp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6F1E86E1-69FB-459C-AC11-D951A029D2E4}"/>
                </a:ext>
              </a:extLst>
            </p:cNvPr>
            <p:cNvSpPr/>
            <p:nvPr/>
          </p:nvSpPr>
          <p:spPr>
            <a:xfrm>
              <a:off x="5653001" y="4401702"/>
              <a:ext cx="1683037" cy="1075733"/>
            </a:xfrm>
            <a:prstGeom prst="roundRect">
              <a:avLst/>
            </a:prstGeom>
            <a:blipFill rotWithShape="1">
              <a:blip r:embed="rId6"/>
              <a:srcRect/>
              <a:stretch>
                <a:fillRect l="-11000" r="-1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F4F71714-21B5-4C93-B5C3-C2B75884CB1F}"/>
                </a:ext>
              </a:extLst>
            </p:cNvPr>
            <p:cNvSpPr/>
            <p:nvPr/>
          </p:nvSpPr>
          <p:spPr>
            <a:xfrm>
              <a:off x="5653000" y="5445186"/>
              <a:ext cx="1683037" cy="218472"/>
            </a:xfrm>
            <a:custGeom>
              <a:avLst/>
              <a:gdLst>
                <a:gd name="connsiteX0" fmla="*/ 0 w 2775074"/>
                <a:gd name="connsiteY0" fmla="*/ 0 h 388316"/>
                <a:gd name="connsiteX1" fmla="*/ 2775074 w 2775074"/>
                <a:gd name="connsiteY1" fmla="*/ 0 h 388316"/>
                <a:gd name="connsiteX2" fmla="*/ 2775074 w 2775074"/>
                <a:gd name="connsiteY2" fmla="*/ 388316 h 388316"/>
                <a:gd name="connsiteX3" fmla="*/ 0 w 2775074"/>
                <a:gd name="connsiteY3" fmla="*/ 388316 h 388316"/>
                <a:gd name="connsiteX4" fmla="*/ 0 w 2775074"/>
                <a:gd name="connsiteY4" fmla="*/ 0 h 38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074" h="388316">
                  <a:moveTo>
                    <a:pt x="0" y="0"/>
                  </a:moveTo>
                  <a:lnTo>
                    <a:pt x="2775074" y="0"/>
                  </a:lnTo>
                  <a:lnTo>
                    <a:pt x="2775074" y="388316"/>
                  </a:lnTo>
                  <a:lnTo>
                    <a:pt x="0" y="3883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800" kern="1200" dirty="0"/>
                <a:t>SEVILLA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7962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 animBg="1"/>
      <p:bldP spid="3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SEVILLA – 180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400241" y="2384054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D9594A-9051-4CFB-87E2-F2C8F6E928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5275" y="2879809"/>
            <a:ext cx="5157307" cy="2908043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C76A8A6-A0C4-4CC4-9539-2571BEE152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321549"/>
              </p:ext>
            </p:extLst>
          </p:nvPr>
        </p:nvGraphicFramePr>
        <p:xfrm>
          <a:off x="412376" y="1070147"/>
          <a:ext cx="5728337" cy="1615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38372">
                  <a:extLst>
                    <a:ext uri="{9D8B030D-6E8A-4147-A177-3AD203B41FA5}">
                      <a16:colId xmlns:a16="http://schemas.microsoft.com/office/drawing/2014/main" val="2792436983"/>
                    </a:ext>
                  </a:extLst>
                </a:gridCol>
                <a:gridCol w="938372">
                  <a:extLst>
                    <a:ext uri="{9D8B030D-6E8A-4147-A177-3AD203B41FA5}">
                      <a16:colId xmlns:a16="http://schemas.microsoft.com/office/drawing/2014/main" val="3050881291"/>
                    </a:ext>
                  </a:extLst>
                </a:gridCol>
                <a:gridCol w="608249">
                  <a:extLst>
                    <a:ext uri="{9D8B030D-6E8A-4147-A177-3AD203B41FA5}">
                      <a16:colId xmlns:a16="http://schemas.microsoft.com/office/drawing/2014/main" val="1231614084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1610189277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769748794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1528365541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1803102870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335163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7647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12245,60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24,68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137,46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967047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14,96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12234,00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8,15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46,38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71069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12262,20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10,40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57,47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74891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12236,00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15,74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87,88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255572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12187,50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16,27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92,08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33177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202,16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12235,60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16,27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90,84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4168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3955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SEVILLA – 210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400241" y="2384054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D9594A-9051-4CFB-87E2-F2C8F6E928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5275" y="2879809"/>
            <a:ext cx="5157306" cy="2908043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0888F43-7D41-47F6-BB18-DC11B53442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079973"/>
              </p:ext>
            </p:extLst>
          </p:nvPr>
        </p:nvGraphicFramePr>
        <p:xfrm>
          <a:off x="479759" y="1070148"/>
          <a:ext cx="5728337" cy="1615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38372">
                  <a:extLst>
                    <a:ext uri="{9D8B030D-6E8A-4147-A177-3AD203B41FA5}">
                      <a16:colId xmlns:a16="http://schemas.microsoft.com/office/drawing/2014/main" val="3420511691"/>
                    </a:ext>
                  </a:extLst>
                </a:gridCol>
                <a:gridCol w="938372">
                  <a:extLst>
                    <a:ext uri="{9D8B030D-6E8A-4147-A177-3AD203B41FA5}">
                      <a16:colId xmlns:a16="http://schemas.microsoft.com/office/drawing/2014/main" val="1051945007"/>
                    </a:ext>
                  </a:extLst>
                </a:gridCol>
                <a:gridCol w="608249">
                  <a:extLst>
                    <a:ext uri="{9D8B030D-6E8A-4147-A177-3AD203B41FA5}">
                      <a16:colId xmlns:a16="http://schemas.microsoft.com/office/drawing/2014/main" val="3363311261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1811757382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2648613005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3349154197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3619174762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1354313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9124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11710,00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145,53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29636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11622,80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8,71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47,63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77946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11662,30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85,34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53898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11723,00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19,05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106,38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74250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15,04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11740,40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137,55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389355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14,99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11706,20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23,98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135,87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2024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9356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SEVILLA – 240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400241" y="2384054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D9594A-9051-4CFB-87E2-F2C8F6E928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5275" y="2879809"/>
            <a:ext cx="5157306" cy="2908042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0DC15E8-24E8-419A-AFE4-56470B41F8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700774"/>
              </p:ext>
            </p:extLst>
          </p:nvPr>
        </p:nvGraphicFramePr>
        <p:xfrm>
          <a:off x="555811" y="1121552"/>
          <a:ext cx="5728337" cy="1615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38372">
                  <a:extLst>
                    <a:ext uri="{9D8B030D-6E8A-4147-A177-3AD203B41FA5}">
                      <a16:colId xmlns:a16="http://schemas.microsoft.com/office/drawing/2014/main" val="2554937909"/>
                    </a:ext>
                  </a:extLst>
                </a:gridCol>
                <a:gridCol w="938372">
                  <a:extLst>
                    <a:ext uri="{9D8B030D-6E8A-4147-A177-3AD203B41FA5}">
                      <a16:colId xmlns:a16="http://schemas.microsoft.com/office/drawing/2014/main" val="3479432630"/>
                    </a:ext>
                  </a:extLst>
                </a:gridCol>
                <a:gridCol w="608249">
                  <a:extLst>
                    <a:ext uri="{9D8B030D-6E8A-4147-A177-3AD203B41FA5}">
                      <a16:colId xmlns:a16="http://schemas.microsoft.com/office/drawing/2014/main" val="2365042559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2124176611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1080202974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2032960354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2156655038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8158124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5418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269,31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11814,00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30,36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167,33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382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269,31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11915,30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15,53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85,13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35015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269,31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12063,80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24,75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136,40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0015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269,31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11517,20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26,49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151,91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04580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269,31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12189,60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32,68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179,87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70997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269,31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12000,00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167,29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8019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547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SEVILLA – 270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400241" y="2384054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D9594A-9051-4CFB-87E2-F2C8F6E928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5276" y="2879809"/>
            <a:ext cx="5157304" cy="2908042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A92CDDC4-8FEF-47B4-BABD-280601F8E2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615587"/>
              </p:ext>
            </p:extLst>
          </p:nvPr>
        </p:nvGraphicFramePr>
        <p:xfrm>
          <a:off x="479759" y="1070149"/>
          <a:ext cx="5728337" cy="1615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38372">
                  <a:extLst>
                    <a:ext uri="{9D8B030D-6E8A-4147-A177-3AD203B41FA5}">
                      <a16:colId xmlns:a16="http://schemas.microsoft.com/office/drawing/2014/main" val="2058876357"/>
                    </a:ext>
                  </a:extLst>
                </a:gridCol>
                <a:gridCol w="938372">
                  <a:extLst>
                    <a:ext uri="{9D8B030D-6E8A-4147-A177-3AD203B41FA5}">
                      <a16:colId xmlns:a16="http://schemas.microsoft.com/office/drawing/2014/main" val="1821719408"/>
                    </a:ext>
                  </a:extLst>
                </a:gridCol>
                <a:gridCol w="608249">
                  <a:extLst>
                    <a:ext uri="{9D8B030D-6E8A-4147-A177-3AD203B41FA5}">
                      <a16:colId xmlns:a16="http://schemas.microsoft.com/office/drawing/2014/main" val="2261111325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3226964493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1835716107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3698307447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3864509963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542148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9292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11369,40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41,17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236,11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91620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12017,70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23,80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131,70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85086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11116,50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34,93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192,51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56823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12134,70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37,87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206,00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90903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12031,60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45,57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251,13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019522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304,55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11925,50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47,23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261,98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9401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5952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SEVILLA – 315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400241" y="2384054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D9594A-9051-4CFB-87E2-F2C8F6E928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5276" y="2879809"/>
            <a:ext cx="5157304" cy="2908041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6755583-83D9-43B6-9A14-4572ACFC8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399090"/>
              </p:ext>
            </p:extLst>
          </p:nvPr>
        </p:nvGraphicFramePr>
        <p:xfrm>
          <a:off x="479759" y="1303526"/>
          <a:ext cx="5728337" cy="143256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38372">
                  <a:extLst>
                    <a:ext uri="{9D8B030D-6E8A-4147-A177-3AD203B41FA5}">
                      <a16:colId xmlns:a16="http://schemas.microsoft.com/office/drawing/2014/main" val="662727764"/>
                    </a:ext>
                  </a:extLst>
                </a:gridCol>
                <a:gridCol w="938372">
                  <a:extLst>
                    <a:ext uri="{9D8B030D-6E8A-4147-A177-3AD203B41FA5}">
                      <a16:colId xmlns:a16="http://schemas.microsoft.com/office/drawing/2014/main" val="2413202673"/>
                    </a:ext>
                  </a:extLst>
                </a:gridCol>
                <a:gridCol w="608249">
                  <a:extLst>
                    <a:ext uri="{9D8B030D-6E8A-4147-A177-3AD203B41FA5}">
                      <a16:colId xmlns:a16="http://schemas.microsoft.com/office/drawing/2014/main" val="3144997507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2497620999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3818886751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4096875608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1883867584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0595834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2794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11593,50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45,73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258,78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0661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11637,50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35,76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199,71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877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11628,00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47,48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265,11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201017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11594,40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49,20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273,99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36803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351,00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11503,10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58,78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325,22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01093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775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SEVILLA – 350 kg/cm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463CDF-281C-48C8-9664-19834C032E21}"/>
              </a:ext>
            </a:extLst>
          </p:cNvPr>
          <p:cNvPicPr/>
          <p:nvPr/>
        </p:nvPicPr>
        <p:blipFill>
          <a:blip r:embed="rId2"/>
          <a:srcRect t="397" b="397"/>
          <a:stretch/>
        </p:blipFill>
        <p:spPr>
          <a:xfrm>
            <a:off x="6400241" y="2384054"/>
            <a:ext cx="2331383" cy="231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D9594A-9051-4CFB-87E2-F2C8F6E928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5277" y="2879809"/>
            <a:ext cx="5157302" cy="2908041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D2F2FF5F-EF85-475E-9F0D-BCCE7D237F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428800"/>
              </p:ext>
            </p:extLst>
          </p:nvPr>
        </p:nvGraphicFramePr>
        <p:xfrm>
          <a:off x="412376" y="1070150"/>
          <a:ext cx="5728337" cy="1615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38372">
                  <a:extLst>
                    <a:ext uri="{9D8B030D-6E8A-4147-A177-3AD203B41FA5}">
                      <a16:colId xmlns:a16="http://schemas.microsoft.com/office/drawing/2014/main" val="3828696168"/>
                    </a:ext>
                  </a:extLst>
                </a:gridCol>
                <a:gridCol w="938372">
                  <a:extLst>
                    <a:ext uri="{9D8B030D-6E8A-4147-A177-3AD203B41FA5}">
                      <a16:colId xmlns:a16="http://schemas.microsoft.com/office/drawing/2014/main" val="3134490072"/>
                    </a:ext>
                  </a:extLst>
                </a:gridCol>
                <a:gridCol w="608249">
                  <a:extLst>
                    <a:ext uri="{9D8B030D-6E8A-4147-A177-3AD203B41FA5}">
                      <a16:colId xmlns:a16="http://schemas.microsoft.com/office/drawing/2014/main" val="1820458488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1146182"/>
                    </a:ext>
                  </a:extLst>
                </a:gridCol>
                <a:gridCol w="695563">
                  <a:extLst>
                    <a:ext uri="{9D8B030D-6E8A-4147-A177-3AD203B41FA5}">
                      <a16:colId xmlns:a16="http://schemas.microsoft.com/office/drawing/2014/main" val="1780321742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3251772265"/>
                    </a:ext>
                  </a:extLst>
                </a:gridCol>
                <a:gridCol w="926109">
                  <a:extLst>
                    <a:ext uri="{9D8B030D-6E8A-4147-A177-3AD203B41FA5}">
                      <a16:colId xmlns:a16="http://schemas.microsoft.com/office/drawing/2014/main" val="3493923098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Días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de diseño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Diámetro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Altura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Peso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Fuerza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4614485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[cm]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[gr]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[Tn]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3539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CR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14,90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12271,80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73,32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420,47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26088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11738,20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57,68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318,72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23935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12009,80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68,81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369,42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864804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11837,70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76,58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424,84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03931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15,19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11868,60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77,71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428,81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43870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394,44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15,27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30,50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11955,50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80,38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438,91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8355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2730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SEVILLA – CURVAS DE RESISTENCIA</a:t>
            </a:r>
            <a:endParaRPr lang="es-EC" sz="2400" baseline="30000" dirty="0">
              <a:solidFill>
                <a:schemeClr val="tx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FA4104-E99B-4891-B2E8-04E426D9001A}"/>
              </a:ext>
            </a:extLst>
          </p:cNvPr>
          <p:cNvPicPr/>
          <p:nvPr/>
        </p:nvPicPr>
        <p:blipFill>
          <a:blip r:embed="rId2"/>
          <a:srcRect/>
          <a:stretch/>
        </p:blipFill>
        <p:spPr bwMode="auto">
          <a:xfrm>
            <a:off x="995583" y="1297462"/>
            <a:ext cx="7152833" cy="4263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7044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25282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ANÁLISIS Y RESULTADOS A COMPRESION SIMPLE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E34305-F4BE-4168-B876-2853821F2182}"/>
              </a:ext>
            </a:extLst>
          </p:cNvPr>
          <p:cNvSpPr txBox="1">
            <a:spLocks/>
          </p:cNvSpPr>
          <p:nvPr/>
        </p:nvSpPr>
        <p:spPr>
          <a:xfrm>
            <a:off x="555811" y="529389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SEVILLA – CURVA DE AJUSTE</a:t>
            </a:r>
            <a:endParaRPr lang="es-EC" sz="2400" baseline="30000" dirty="0">
              <a:solidFill>
                <a:schemeClr val="tx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A887848-2F58-4DE0-8240-5F29FA8FDAA7}"/>
              </a:ext>
            </a:extLst>
          </p:cNvPr>
          <p:cNvSpPr txBox="1"/>
          <p:nvPr/>
        </p:nvSpPr>
        <p:spPr>
          <a:xfrm>
            <a:off x="4604722" y="4786181"/>
            <a:ext cx="40820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/>
              <a:t>Valor se ajusta en 270 kg/cm</a:t>
            </a:r>
            <a:r>
              <a:rPr lang="es-EC" baseline="30000" dirty="0"/>
              <a:t>2</a:t>
            </a:r>
            <a:r>
              <a:rPr lang="es-EC" dirty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/>
              <a:t>Granulometría no óptima para la construcción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/>
              <a:t>Desgaste de 48.50%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84DBBCC1-411F-4D5F-ADE0-0FB651738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139315"/>
              </p:ext>
            </p:extLst>
          </p:nvPr>
        </p:nvGraphicFramePr>
        <p:xfrm>
          <a:off x="749898" y="4161355"/>
          <a:ext cx="3741419" cy="174983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35473">
                  <a:extLst>
                    <a:ext uri="{9D8B030D-6E8A-4147-A177-3AD203B41FA5}">
                      <a16:colId xmlns:a16="http://schemas.microsoft.com/office/drawing/2014/main" val="1813887201"/>
                    </a:ext>
                  </a:extLst>
                </a:gridCol>
                <a:gridCol w="1402973">
                  <a:extLst>
                    <a:ext uri="{9D8B030D-6E8A-4147-A177-3AD203B41FA5}">
                      <a16:colId xmlns:a16="http://schemas.microsoft.com/office/drawing/2014/main" val="4051057316"/>
                    </a:ext>
                  </a:extLst>
                </a:gridCol>
                <a:gridCol w="1402973">
                  <a:extLst>
                    <a:ext uri="{9D8B030D-6E8A-4147-A177-3AD203B41FA5}">
                      <a16:colId xmlns:a16="http://schemas.microsoft.com/office/drawing/2014/main" val="2967091099"/>
                    </a:ext>
                  </a:extLst>
                </a:gridCol>
              </a:tblGrid>
              <a:tr h="35810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Requerida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Resist. Obtenida promedio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Porcentaje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9560555"/>
                  </a:ext>
                </a:extLst>
              </a:tr>
              <a:tr h="203469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[kg/cm</a:t>
                      </a:r>
                      <a:r>
                        <a:rPr lang="es-EC" sz="1100" baseline="30000" dirty="0">
                          <a:effectLst/>
                        </a:rPr>
                        <a:t>2</a:t>
                      </a:r>
                      <a:r>
                        <a:rPr lang="es-EC" sz="1100" dirty="0">
                          <a:effectLst/>
                        </a:rPr>
                        <a:t>]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[kg/cm</a:t>
                      </a:r>
                      <a:r>
                        <a:rPr lang="es-EC" sz="1100" b="1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33634"/>
                  </a:ext>
                </a:extLst>
              </a:tr>
              <a:tr h="203469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180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91,46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50,81%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9499895"/>
                  </a:ext>
                </a:extLst>
              </a:tr>
              <a:tr h="203469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136,71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65,10%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7974295"/>
                  </a:ext>
                </a:extLst>
              </a:tr>
              <a:tr h="19533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240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173,58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72,33%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5893714"/>
                  </a:ext>
                </a:extLst>
              </a:tr>
              <a:tr h="19533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270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256,56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95,02%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5925846"/>
                  </a:ext>
                </a:extLst>
              </a:tr>
              <a:tr h="19533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325,22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103,24%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2436144"/>
                  </a:ext>
                </a:extLst>
              </a:tr>
              <a:tr h="19533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350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433,86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es-EC" sz="1100" dirty="0">
                          <a:effectLst/>
                        </a:rPr>
                        <a:t>123,96%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8598284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E796354F-1FD0-4B57-99BA-C3735664E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462" y="1110932"/>
            <a:ext cx="4644726" cy="280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14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85440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SISTEMATIZACIÓN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4B53B4A-F799-4AAB-885B-61D5FC0F8666}"/>
              </a:ext>
            </a:extLst>
          </p:cNvPr>
          <p:cNvSpPr txBox="1">
            <a:spLocks/>
          </p:cNvSpPr>
          <p:nvPr/>
        </p:nvSpPr>
        <p:spPr>
          <a:xfrm>
            <a:off x="2451847" y="2810747"/>
            <a:ext cx="4240306" cy="123650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400" dirty="0">
                <a:solidFill>
                  <a:schemeClr val="tx1"/>
                </a:solidFill>
              </a:rPr>
              <a:t>A CONTINUACIÓN UN VIDEO EXPLICATIVO </a:t>
            </a:r>
          </a:p>
        </p:txBody>
      </p:sp>
    </p:spTree>
    <p:extLst>
      <p:ext uri="{BB962C8B-B14F-4D97-AF65-F5344CB8AC3E}">
        <p14:creationId xmlns:p14="http://schemas.microsoft.com/office/powerpoint/2010/main" val="1049153767"/>
      </p:ext>
    </p:extLst>
  </p:cSld>
  <p:clrMapOvr>
    <a:masterClrMapping/>
  </p:clrMapOvr>
  <p:transition spd="slow">
    <p:push dir="u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85440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SISTEMATIZACIÓN – VALIDACIÓN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B9BD477-5FAE-49EF-97A3-DA38B6E475E5}"/>
              </a:ext>
            </a:extLst>
          </p:cNvPr>
          <p:cNvPicPr/>
          <p:nvPr/>
        </p:nvPicPr>
        <p:blipFill rotWithShape="1">
          <a:blip r:embed="rId2"/>
          <a:srcRect l="-573" r="-2"/>
          <a:stretch/>
        </p:blipFill>
        <p:spPr>
          <a:xfrm>
            <a:off x="591670" y="949025"/>
            <a:ext cx="4189504" cy="4631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4CF18CE-D5C2-4BA9-9E81-FA15C1F0DA7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193927" y="1513635"/>
            <a:ext cx="3286685" cy="3085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33053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49346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TOMA DE MUESTRAS Y CLASIFICACIÓN 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1F64A23-6CFF-4D9B-B0F6-52C77F5152D0}"/>
              </a:ext>
            </a:extLst>
          </p:cNvPr>
          <p:cNvSpPr txBox="1">
            <a:spLocks/>
          </p:cNvSpPr>
          <p:nvPr/>
        </p:nvSpPr>
        <p:spPr>
          <a:xfrm>
            <a:off x="457200" y="671091"/>
            <a:ext cx="8229600" cy="44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sz="2400" dirty="0">
                <a:solidFill>
                  <a:schemeClr val="tx1"/>
                </a:solidFill>
              </a:rPr>
              <a:t>Agregados Gruesos – Absorción y Densidad Aparente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1661C38-9D88-493C-9BC1-9CB5016C4F7E}"/>
              </a:ext>
            </a:extLst>
          </p:cNvPr>
          <p:cNvSpPr txBox="1"/>
          <p:nvPr/>
        </p:nvSpPr>
        <p:spPr>
          <a:xfrm>
            <a:off x="1086001" y="1915753"/>
            <a:ext cx="2949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Tamaño de muestra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7F6A2FA-8AF9-493B-BB19-7BCED9D6A042}"/>
              </a:ext>
            </a:extLst>
          </p:cNvPr>
          <p:cNvSpPr txBox="1"/>
          <p:nvPr/>
        </p:nvSpPr>
        <p:spPr>
          <a:xfrm>
            <a:off x="699247" y="1238075"/>
            <a:ext cx="7987553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NTE INEN 857. Áridos. Determinación de la densidad, densidad relativa (Gravedad específica) y absorción del árido grueso.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800A256-8443-4CBB-AA4A-3078F20FD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587380"/>
              </p:ext>
            </p:extLst>
          </p:nvPr>
        </p:nvGraphicFramePr>
        <p:xfrm>
          <a:off x="1086001" y="2212341"/>
          <a:ext cx="2867434" cy="3462055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1469895">
                  <a:extLst>
                    <a:ext uri="{9D8B030D-6E8A-4147-A177-3AD203B41FA5}">
                      <a16:colId xmlns:a16="http://schemas.microsoft.com/office/drawing/2014/main" val="587779471"/>
                    </a:ext>
                  </a:extLst>
                </a:gridCol>
                <a:gridCol w="1397539">
                  <a:extLst>
                    <a:ext uri="{9D8B030D-6E8A-4147-A177-3AD203B41FA5}">
                      <a16:colId xmlns:a16="http://schemas.microsoft.com/office/drawing/2014/main" val="901784059"/>
                    </a:ext>
                  </a:extLst>
                </a:gridCol>
              </a:tblGrid>
              <a:tr h="31626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TMN (mm)</a:t>
                      </a:r>
                      <a:endParaRPr lang="es-EC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M. MUESTRA (kg)</a:t>
                      </a:r>
                      <a:endParaRPr lang="es-EC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5299954"/>
                  </a:ext>
                </a:extLst>
              </a:tr>
              <a:tr h="21608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12,5 o menor</a:t>
                      </a:r>
                      <a:endParaRPr lang="es-EC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7928461"/>
                  </a:ext>
                </a:extLst>
              </a:tr>
              <a:tr h="21608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s-EC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4952354"/>
                  </a:ext>
                </a:extLst>
              </a:tr>
              <a:tr h="21608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s-EC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344098"/>
                  </a:ext>
                </a:extLst>
              </a:tr>
              <a:tr h="21608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37,5</a:t>
                      </a:r>
                      <a:endParaRPr lang="es-EC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57414"/>
                  </a:ext>
                </a:extLst>
              </a:tr>
              <a:tr h="21608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s-EC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0409352"/>
                  </a:ext>
                </a:extLst>
              </a:tr>
              <a:tr h="21608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  <a:endParaRPr lang="es-EC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3458958"/>
                  </a:ext>
                </a:extLst>
              </a:tr>
              <a:tr h="21608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  <a:endParaRPr lang="es-EC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0402928"/>
                  </a:ext>
                </a:extLst>
              </a:tr>
              <a:tr h="21608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  <a:endParaRPr lang="es-EC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06657990"/>
                  </a:ext>
                </a:extLst>
              </a:tr>
              <a:tr h="21608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s-EC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56240150"/>
                  </a:ext>
                </a:extLst>
              </a:tr>
              <a:tr h="21608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125</a:t>
                      </a:r>
                      <a:endParaRPr lang="es-EC" sz="1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9582321"/>
                  </a:ext>
                </a:extLst>
              </a:tr>
            </a:tbl>
          </a:graphicData>
        </a:graphic>
      </p:graphicFrame>
      <p:grpSp>
        <p:nvGrpSpPr>
          <p:cNvPr id="13" name="Grupo 12">
            <a:extLst>
              <a:ext uri="{FF2B5EF4-FFF2-40B4-BE49-F238E27FC236}">
                <a16:creationId xmlns:a16="http://schemas.microsoft.com/office/drawing/2014/main" id="{3368594F-0DF4-42A9-89A8-6A22400F0BD0}"/>
              </a:ext>
            </a:extLst>
          </p:cNvPr>
          <p:cNvGrpSpPr/>
          <p:nvPr/>
        </p:nvGrpSpPr>
        <p:grpSpPr>
          <a:xfrm>
            <a:off x="4931859" y="2069641"/>
            <a:ext cx="3233716" cy="3473883"/>
            <a:chOff x="5362165" y="2058453"/>
            <a:chExt cx="3233716" cy="34738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uadroTexto 21">
                  <a:extLst>
                    <a:ext uri="{FF2B5EF4-FFF2-40B4-BE49-F238E27FC236}">
                      <a16:creationId xmlns:a16="http://schemas.microsoft.com/office/drawing/2014/main" id="{F9B1B2DB-2623-49E0-B442-7804BE99D584}"/>
                    </a:ext>
                  </a:extLst>
                </p:cNvPr>
                <p:cNvSpPr txBox="1"/>
                <p:nvPr/>
              </p:nvSpPr>
              <p:spPr>
                <a:xfrm>
                  <a:off x="5850105" y="4095794"/>
                  <a:ext cx="2160494" cy="5717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i="1" smtClean="0">
                            <a:latin typeface="Cambria Math" panose="02040503050406030204" pitchFamily="18" charset="0"/>
                          </a:rPr>
                          <m:t>𝐺𝑔</m:t>
                        </m:r>
                        <m:r>
                          <a:rPr lang="es-EC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C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s-EC" i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num>
                          <m:den>
                            <m:d>
                              <m:dPr>
                                <m:ctrlPr>
                                  <a:rPr lang="es-EC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s-EC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den>
                        </m:f>
                        <m:r>
                          <a:rPr lang="es-EC" i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s-EC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s-EC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EC" i="1">
                                    <a:latin typeface="Cambria Math" panose="02040503050406030204" pitchFamily="18" charset="0"/>
                                  </a:rPr>
                                  <m:t>𝑘𝑔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s-EC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EC" i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es-EC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r>
                          <a:rPr lang="es-EC" i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s-EC" dirty="0"/>
                </a:p>
              </p:txBody>
            </p:sp>
          </mc:Choice>
          <mc:Fallback xmlns="">
            <p:sp>
              <p:nvSpPr>
                <p:cNvPr id="22" name="CuadroTexto 21">
                  <a:extLst>
                    <a:ext uri="{FF2B5EF4-FFF2-40B4-BE49-F238E27FC236}">
                      <a16:creationId xmlns:a16="http://schemas.microsoft.com/office/drawing/2014/main" id="{F9B1B2DB-2623-49E0-B442-7804BE99D5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0105" y="4095794"/>
                  <a:ext cx="2160494" cy="57176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5FF9A7BF-DCF7-4047-8C9A-507F7A7EA35D}"/>
                </a:ext>
              </a:extLst>
            </p:cNvPr>
            <p:cNvGrpSpPr/>
            <p:nvPr/>
          </p:nvGrpSpPr>
          <p:grpSpPr>
            <a:xfrm>
              <a:off x="5362165" y="2058453"/>
              <a:ext cx="3136375" cy="1541891"/>
              <a:chOff x="5281483" y="1887109"/>
              <a:chExt cx="3136375" cy="154189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CuadroTexto 13">
                    <a:extLst>
                      <a:ext uri="{FF2B5EF4-FFF2-40B4-BE49-F238E27FC236}">
                        <a16:creationId xmlns:a16="http://schemas.microsoft.com/office/drawing/2014/main" id="{73C68417-58AE-4543-BBA1-5FC2BDB39BE4}"/>
                      </a:ext>
                    </a:extLst>
                  </p:cNvPr>
                  <p:cNvSpPr txBox="1"/>
                  <p:nvPr/>
                </p:nvSpPr>
                <p:spPr>
                  <a:xfrm>
                    <a:off x="5925987" y="2226779"/>
                    <a:ext cx="1847366" cy="52321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EC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𝑏𝑔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%=</m:t>
                          </m:r>
                          <m:f>
                            <m:f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</m:num>
                            <m:den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den>
                          </m:f>
                        </m:oMath>
                      </m:oMathPara>
                    </a14:m>
                    <a:endParaRPr lang="es-EC" dirty="0"/>
                  </a:p>
                </p:txBody>
              </p:sp>
            </mc:Choice>
            <mc:Fallback xmlns="">
              <p:sp>
                <p:nvSpPr>
                  <p:cNvPr id="14" name="CuadroTexto 13">
                    <a:extLst>
                      <a:ext uri="{FF2B5EF4-FFF2-40B4-BE49-F238E27FC236}">
                        <a16:creationId xmlns:a16="http://schemas.microsoft.com/office/drawing/2014/main" id="{73C68417-58AE-4543-BBA1-5FC2BDB39B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5987" y="2226779"/>
                    <a:ext cx="1847366" cy="52321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C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6A51B6D6-6764-49E4-9786-A6BAC4FAD398}"/>
                  </a:ext>
                </a:extLst>
              </p:cNvPr>
              <p:cNvSpPr txBox="1"/>
              <p:nvPr/>
            </p:nvSpPr>
            <p:spPr>
              <a:xfrm>
                <a:off x="5281483" y="2690336"/>
                <a:ext cx="3136375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dirty="0">
                    <a:latin typeface="Calibri" panose="020F0502020204030204" pitchFamily="34" charset="0"/>
                    <a:cs typeface="Calibri" panose="020F0502020204030204" pitchFamily="34" charset="0"/>
                  </a:rPr>
                  <a:t>A: Masa de la muestra seca al horno [g].</a:t>
                </a:r>
              </a:p>
              <a:p>
                <a:r>
                  <a:rPr lang="es-EC" dirty="0">
                    <a:latin typeface="Calibri" panose="020F0502020204030204" pitchFamily="34" charset="0"/>
                    <a:cs typeface="Calibri" panose="020F0502020204030204" pitchFamily="34" charset="0"/>
                  </a:rPr>
                  <a:t>B: Masa aparente en agua de la muestra saturada [g].</a:t>
                </a:r>
              </a:p>
            </p:txBody>
          </p:sp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51827924-172F-4BA3-AE55-EC36B6F2D77D}"/>
                  </a:ext>
                </a:extLst>
              </p:cNvPr>
              <p:cNvSpPr txBox="1"/>
              <p:nvPr/>
            </p:nvSpPr>
            <p:spPr>
              <a:xfrm>
                <a:off x="5378824" y="1887109"/>
                <a:ext cx="29493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dirty="0">
                    <a:latin typeface="Calibri" panose="020F0502020204030204" pitchFamily="34" charset="0"/>
                    <a:cs typeface="Calibri" panose="020F0502020204030204" pitchFamily="34" charset="0"/>
                  </a:rPr>
                  <a:t>ABSORCIÓN</a:t>
                </a:r>
              </a:p>
            </p:txBody>
          </p:sp>
        </p:grp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99580D8A-8CAD-4E28-84F0-CE89BD4B90DE}"/>
                </a:ext>
              </a:extLst>
            </p:cNvPr>
            <p:cNvSpPr txBox="1"/>
            <p:nvPr/>
          </p:nvSpPr>
          <p:spPr>
            <a:xfrm>
              <a:off x="5459506" y="4793672"/>
              <a:ext cx="313637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dirty="0"/>
                <a:t>A: Masa muestra seca al horno [g].</a:t>
              </a:r>
            </a:p>
            <a:p>
              <a:r>
                <a:rPr lang="es-EC" dirty="0"/>
                <a:t>C: Masa muestra saturada [g].</a:t>
              </a:r>
            </a:p>
            <a:p>
              <a:r>
                <a:rPr lang="es-EC" dirty="0"/>
                <a:t>γ: Peso específico del agua [g/cm</a:t>
              </a:r>
              <a:r>
                <a:rPr lang="es-EC" baseline="30000" dirty="0"/>
                <a:t>3</a:t>
              </a:r>
              <a:r>
                <a:rPr lang="es-EC" dirty="0"/>
                <a:t>].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29A36049-5A12-434E-A94C-2E9221867923}"/>
                </a:ext>
              </a:extLst>
            </p:cNvPr>
            <p:cNvSpPr txBox="1"/>
            <p:nvPr/>
          </p:nvSpPr>
          <p:spPr>
            <a:xfrm>
              <a:off x="5459505" y="3815787"/>
              <a:ext cx="31363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dirty="0">
                  <a:latin typeface="Calibri" panose="020F0502020204030204" pitchFamily="34" charset="0"/>
                  <a:cs typeface="Calibri" panose="020F0502020204030204" pitchFamily="34" charset="0"/>
                </a:rPr>
                <a:t>DENSIDAD APARENTE</a:t>
              </a:r>
            </a:p>
          </p:txBody>
        </p:sp>
      </p:grpSp>
      <p:sp>
        <p:nvSpPr>
          <p:cNvPr id="30" name="Rectángulo 29">
            <a:extLst>
              <a:ext uri="{FF2B5EF4-FFF2-40B4-BE49-F238E27FC236}">
                <a16:creationId xmlns:a16="http://schemas.microsoft.com/office/drawing/2014/main" id="{9E11C915-4249-4FE6-A2FC-7E8910C0B0CD}"/>
              </a:ext>
            </a:extLst>
          </p:cNvPr>
          <p:cNvSpPr/>
          <p:nvPr/>
        </p:nvSpPr>
        <p:spPr>
          <a:xfrm>
            <a:off x="1498379" y="2932530"/>
            <a:ext cx="1954305" cy="6221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66104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 animBg="1"/>
      <p:bldP spid="30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37314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CONCLUSIONES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F13744-DC70-4695-A291-5E06E83EAEC1}"/>
              </a:ext>
            </a:extLst>
          </p:cNvPr>
          <p:cNvSpPr txBox="1"/>
          <p:nvPr/>
        </p:nvSpPr>
        <p:spPr>
          <a:xfrm>
            <a:off x="627530" y="1023808"/>
            <a:ext cx="3720353" cy="2553891"/>
          </a:xfrm>
          <a:prstGeom prst="roundRect">
            <a:avLst/>
          </a:prstGeom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600" dirty="0"/>
              <a:t>La aplicación “DosifyCAR”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Fácil manejo e instalación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No internet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Ofrece una dosificación de forma inmediata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Aplicación con 4 canteras de Pichincha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Optimizar aún más el tiempo que toma diseñar la mezcla.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A3DEC62-E0EC-4029-BC60-9D81E650EC07}"/>
              </a:ext>
            </a:extLst>
          </p:cNvPr>
          <p:cNvSpPr txBox="1"/>
          <p:nvPr/>
        </p:nvSpPr>
        <p:spPr>
          <a:xfrm>
            <a:off x="4796119" y="809607"/>
            <a:ext cx="3720353" cy="22814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600" dirty="0"/>
              <a:t>La aplicación fue validada con éxito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21/24 (88 %) dosificaciones sobrepasan el 95% de la resistencia requerida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Las 3 dosificaciones no cumplen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Material grueso no se ajusta en las fajas granulométricas del ASTM y posee desgaste de 48.5%.</a:t>
            </a:r>
          </a:p>
        </p:txBody>
      </p:sp>
      <p:sp>
        <p:nvSpPr>
          <p:cNvPr id="15" name="Heptágono 14">
            <a:extLst>
              <a:ext uri="{FF2B5EF4-FFF2-40B4-BE49-F238E27FC236}">
                <a16:creationId xmlns:a16="http://schemas.microsoft.com/office/drawing/2014/main" id="{B00A1B83-03C3-4E1E-B032-E51D7615A572}"/>
              </a:ext>
            </a:extLst>
          </p:cNvPr>
          <p:cNvSpPr/>
          <p:nvPr/>
        </p:nvSpPr>
        <p:spPr>
          <a:xfrm>
            <a:off x="3648636" y="1084188"/>
            <a:ext cx="242047" cy="224660"/>
          </a:xfrm>
          <a:prstGeom prst="heptago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1</a:t>
            </a:r>
          </a:p>
        </p:txBody>
      </p:sp>
      <p:sp>
        <p:nvSpPr>
          <p:cNvPr id="17" name="Heptágono 16">
            <a:extLst>
              <a:ext uri="{FF2B5EF4-FFF2-40B4-BE49-F238E27FC236}">
                <a16:creationId xmlns:a16="http://schemas.microsoft.com/office/drawing/2014/main" id="{A23B6B7C-4301-49BA-8A0E-42B94730D56B}"/>
              </a:ext>
            </a:extLst>
          </p:cNvPr>
          <p:cNvSpPr/>
          <p:nvPr/>
        </p:nvSpPr>
        <p:spPr>
          <a:xfrm>
            <a:off x="8014449" y="2769091"/>
            <a:ext cx="242047" cy="224660"/>
          </a:xfrm>
          <a:prstGeom prst="heptagon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0553C8-D86C-4149-839A-0F4251FC53AD}"/>
              </a:ext>
            </a:extLst>
          </p:cNvPr>
          <p:cNvSpPr txBox="1"/>
          <p:nvPr/>
        </p:nvSpPr>
        <p:spPr>
          <a:xfrm>
            <a:off x="4885764" y="3489004"/>
            <a:ext cx="3720353" cy="14642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Utilizar arena lavada para la mezcla reduce la corrección por humedad.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Porcentaje de absorción del material &lt; porcentaje de humedad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Se aprecia en la cantera de Cymca.</a:t>
            </a:r>
          </a:p>
        </p:txBody>
      </p:sp>
      <p:sp>
        <p:nvSpPr>
          <p:cNvPr id="14" name="Heptágono 13">
            <a:extLst>
              <a:ext uri="{FF2B5EF4-FFF2-40B4-BE49-F238E27FC236}">
                <a16:creationId xmlns:a16="http://schemas.microsoft.com/office/drawing/2014/main" id="{698DE8B4-7789-4B7B-9EC0-5A8EF6102D98}"/>
              </a:ext>
            </a:extLst>
          </p:cNvPr>
          <p:cNvSpPr/>
          <p:nvPr/>
        </p:nvSpPr>
        <p:spPr>
          <a:xfrm>
            <a:off x="8229600" y="4436665"/>
            <a:ext cx="242047" cy="224660"/>
          </a:xfrm>
          <a:prstGeom prst="heptagon">
            <a:avLst/>
          </a:prstGeom>
          <a:solidFill>
            <a:srgbClr val="7030A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41097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7" grpId="0" animBg="1"/>
      <p:bldP spid="11" grpId="0" animBg="1"/>
      <p:bldP spid="1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37314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CONCLUSIONES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371D928-F694-4078-A4E4-0C93F6E75E18}"/>
              </a:ext>
            </a:extLst>
          </p:cNvPr>
          <p:cNvSpPr txBox="1"/>
          <p:nvPr/>
        </p:nvSpPr>
        <p:spPr>
          <a:xfrm>
            <a:off x="537882" y="999738"/>
            <a:ext cx="3720353" cy="20090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Mayoría de resistencias obtenidas superan a resistencias requeridas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Grado de control regular con un valor de 8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Se realizó un control adecuado durante todo el proceso de fundición y curado.</a:t>
            </a:r>
          </a:p>
        </p:txBody>
      </p:sp>
      <p:sp>
        <p:nvSpPr>
          <p:cNvPr id="26" name="Heptágono 25">
            <a:extLst>
              <a:ext uri="{FF2B5EF4-FFF2-40B4-BE49-F238E27FC236}">
                <a16:creationId xmlns:a16="http://schemas.microsoft.com/office/drawing/2014/main" id="{5ADF71CB-2443-4060-AD63-0663CDEF0DD9}"/>
              </a:ext>
            </a:extLst>
          </p:cNvPr>
          <p:cNvSpPr/>
          <p:nvPr/>
        </p:nvSpPr>
        <p:spPr>
          <a:xfrm>
            <a:off x="3881717" y="2567571"/>
            <a:ext cx="242047" cy="224660"/>
          </a:xfrm>
          <a:prstGeom prst="heptag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5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F29EE26-C2D9-46B2-9430-DA9FA3EDD378}"/>
              </a:ext>
            </a:extLst>
          </p:cNvPr>
          <p:cNvSpPr txBox="1"/>
          <p:nvPr/>
        </p:nvSpPr>
        <p:spPr>
          <a:xfrm>
            <a:off x="537882" y="3627948"/>
            <a:ext cx="3720353" cy="1464231"/>
          </a:xfrm>
          <a:prstGeom prst="roundRect">
            <a:avLst/>
          </a:prstGeom>
          <a:ln>
            <a:solidFill>
              <a:srgbClr val="00206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Mediante las curvas de ajuste se puede evidenciar un aumento significativo a partir de 240 kg/cm2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Cemento tiende a ser más predominante en la dosificación.</a:t>
            </a:r>
          </a:p>
        </p:txBody>
      </p:sp>
      <p:sp>
        <p:nvSpPr>
          <p:cNvPr id="19" name="Heptágono 18">
            <a:extLst>
              <a:ext uri="{FF2B5EF4-FFF2-40B4-BE49-F238E27FC236}">
                <a16:creationId xmlns:a16="http://schemas.microsoft.com/office/drawing/2014/main" id="{16B4EFED-68BC-4DE8-A9BA-D69FED5205A3}"/>
              </a:ext>
            </a:extLst>
          </p:cNvPr>
          <p:cNvSpPr/>
          <p:nvPr/>
        </p:nvSpPr>
        <p:spPr>
          <a:xfrm>
            <a:off x="3881718" y="4677094"/>
            <a:ext cx="242047" cy="224660"/>
          </a:xfrm>
          <a:prstGeom prst="heptag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6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DA8D070-C0CC-4868-B129-17839A777D86}"/>
              </a:ext>
            </a:extLst>
          </p:cNvPr>
          <p:cNvSpPr txBox="1"/>
          <p:nvPr/>
        </p:nvSpPr>
        <p:spPr>
          <a:xfrm>
            <a:off x="4572000" y="1526990"/>
            <a:ext cx="3720353" cy="337113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600" dirty="0"/>
              <a:t>Se puede corregir la resistencia requerida mediante la curva de ajuste</a:t>
            </a:r>
          </a:p>
          <a:p>
            <a:r>
              <a:rPr lang="es-EC" sz="1600" dirty="0"/>
              <a:t>Cantera de Sevilla la cual indica que para una resistencia requerida de 180 kg/cm2 y 350 kg/cm2 se obtiene resistencias de 91.46 kg/cm2 y 433.86 kg/cm2 respectivamente. </a:t>
            </a:r>
          </a:p>
          <a:p>
            <a:r>
              <a:rPr lang="es-EC" sz="1600" dirty="0"/>
              <a:t>Las resistencias que no satisfacen, así como las que se sobrepasan, se las puede ajustar con dicha curva siempre y cuando el grado control usado sea de 8.</a:t>
            </a:r>
          </a:p>
        </p:txBody>
      </p:sp>
      <p:sp>
        <p:nvSpPr>
          <p:cNvPr id="28" name="Heptágono 27">
            <a:extLst>
              <a:ext uri="{FF2B5EF4-FFF2-40B4-BE49-F238E27FC236}">
                <a16:creationId xmlns:a16="http://schemas.microsoft.com/office/drawing/2014/main" id="{6A5349C0-0A39-4ED3-9F0D-12865CCC2D33}"/>
              </a:ext>
            </a:extLst>
          </p:cNvPr>
          <p:cNvSpPr/>
          <p:nvPr/>
        </p:nvSpPr>
        <p:spPr>
          <a:xfrm>
            <a:off x="7718611" y="4475928"/>
            <a:ext cx="242047" cy="224660"/>
          </a:xfrm>
          <a:prstGeom prst="heptagon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56232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8" grpId="0" animBg="1"/>
      <p:bldP spid="19" grpId="0" animBg="1"/>
      <p:bldP spid="27" grpId="0" animBg="1"/>
      <p:bldP spid="2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37314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RECOMENDACIONES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F13744-DC70-4695-A291-5E06E83EAEC1}"/>
              </a:ext>
            </a:extLst>
          </p:cNvPr>
          <p:cNvSpPr txBox="1"/>
          <p:nvPr/>
        </p:nvSpPr>
        <p:spPr>
          <a:xfrm>
            <a:off x="627530" y="1023808"/>
            <a:ext cx="3720353" cy="2281476"/>
          </a:xfrm>
          <a:prstGeom prst="roundRect">
            <a:avLst/>
          </a:prstGeom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600" dirty="0"/>
              <a:t>Para que una dosificación llegue a su resistencia de manera óptima se recomienda: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Los agregados gruesos y finos cumplan con las especificaciones ASTM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El desgaste del agregado grueso no supere el 50%.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160F834-BD83-434A-ABB4-009E614DD0CA}"/>
              </a:ext>
            </a:extLst>
          </p:cNvPr>
          <p:cNvSpPr txBox="1"/>
          <p:nvPr/>
        </p:nvSpPr>
        <p:spPr>
          <a:xfrm>
            <a:off x="4652683" y="1023808"/>
            <a:ext cx="3720353" cy="22814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Condiciones de preparar y curar el hormigón sean acordes al grado de control escogido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Si escoge un valor en el rango bueno o excelente.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Control de calidad para mezclado, colado, vibrado, curado, etc. debe ser extremadamente riguroso.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A3DEC62-E0EC-4029-BC60-9D81E650EC07}"/>
              </a:ext>
            </a:extLst>
          </p:cNvPr>
          <p:cNvSpPr txBox="1"/>
          <p:nvPr/>
        </p:nvSpPr>
        <p:spPr>
          <a:xfrm>
            <a:off x="4652683" y="3429000"/>
            <a:ext cx="3720353" cy="22814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Ensayar probetas a compresión simple con diferentes grados de control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Obtener curvas de ajuste necesarias para interpolar entre 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Optimizar material y ofrecer al usuario una mejor aproximación a la resistencia requerida.</a:t>
            </a:r>
          </a:p>
        </p:txBody>
      </p:sp>
      <p:sp>
        <p:nvSpPr>
          <p:cNvPr id="15" name="Heptágono 14">
            <a:extLst>
              <a:ext uri="{FF2B5EF4-FFF2-40B4-BE49-F238E27FC236}">
                <a16:creationId xmlns:a16="http://schemas.microsoft.com/office/drawing/2014/main" id="{B00A1B83-03C3-4E1E-B032-E51D7615A572}"/>
              </a:ext>
            </a:extLst>
          </p:cNvPr>
          <p:cNvSpPr/>
          <p:nvPr/>
        </p:nvSpPr>
        <p:spPr>
          <a:xfrm>
            <a:off x="3953436" y="1531263"/>
            <a:ext cx="242047" cy="224660"/>
          </a:xfrm>
          <a:prstGeom prst="heptago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1</a:t>
            </a:r>
          </a:p>
        </p:txBody>
      </p:sp>
      <p:sp>
        <p:nvSpPr>
          <p:cNvPr id="16" name="Heptágono 15">
            <a:extLst>
              <a:ext uri="{FF2B5EF4-FFF2-40B4-BE49-F238E27FC236}">
                <a16:creationId xmlns:a16="http://schemas.microsoft.com/office/drawing/2014/main" id="{D26489CA-441F-4EEC-AE8D-7C3369BF31DF}"/>
              </a:ext>
            </a:extLst>
          </p:cNvPr>
          <p:cNvSpPr/>
          <p:nvPr/>
        </p:nvSpPr>
        <p:spPr>
          <a:xfrm>
            <a:off x="7987555" y="2937510"/>
            <a:ext cx="242047" cy="224660"/>
          </a:xfrm>
          <a:prstGeom prst="heptag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2</a:t>
            </a:r>
          </a:p>
        </p:txBody>
      </p:sp>
      <p:sp>
        <p:nvSpPr>
          <p:cNvPr id="17" name="Heptágono 16">
            <a:extLst>
              <a:ext uri="{FF2B5EF4-FFF2-40B4-BE49-F238E27FC236}">
                <a16:creationId xmlns:a16="http://schemas.microsoft.com/office/drawing/2014/main" id="{A23B6B7C-4301-49BA-8A0E-42B94730D56B}"/>
              </a:ext>
            </a:extLst>
          </p:cNvPr>
          <p:cNvSpPr/>
          <p:nvPr/>
        </p:nvSpPr>
        <p:spPr>
          <a:xfrm>
            <a:off x="7987554" y="3657850"/>
            <a:ext cx="242047" cy="224660"/>
          </a:xfrm>
          <a:prstGeom prst="heptagon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3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0B57E5D-682C-48F5-9805-D7625BAC328B}"/>
              </a:ext>
            </a:extLst>
          </p:cNvPr>
          <p:cNvSpPr txBox="1"/>
          <p:nvPr/>
        </p:nvSpPr>
        <p:spPr>
          <a:xfrm>
            <a:off x="627530" y="3429000"/>
            <a:ext cx="3720353" cy="2281476"/>
          </a:xfrm>
          <a:prstGeom prst="roundRect">
            <a:avLst/>
          </a:prstGeom>
          <a:ln>
            <a:solidFill>
              <a:srgbClr val="00206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600" dirty="0"/>
              <a:t>Aumentar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Variedad de TMN del agregado grueso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Tipos de agregado fino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Número de canteras</a:t>
            </a:r>
          </a:p>
          <a:p>
            <a:r>
              <a:rPr lang="es-EC" sz="1600" dirty="0"/>
              <a:t>Validar caracterización bajo normas NTE y ASTM, con el objetivo de satisfacer las necesidades del usuario.</a:t>
            </a:r>
          </a:p>
        </p:txBody>
      </p:sp>
      <p:sp>
        <p:nvSpPr>
          <p:cNvPr id="22" name="Heptágono 21">
            <a:extLst>
              <a:ext uri="{FF2B5EF4-FFF2-40B4-BE49-F238E27FC236}">
                <a16:creationId xmlns:a16="http://schemas.microsoft.com/office/drawing/2014/main" id="{409FCA18-7EB3-4802-98CD-BF25D6B4BD28}"/>
              </a:ext>
            </a:extLst>
          </p:cNvPr>
          <p:cNvSpPr/>
          <p:nvPr/>
        </p:nvSpPr>
        <p:spPr>
          <a:xfrm>
            <a:off x="3980330" y="4999084"/>
            <a:ext cx="242047" cy="224660"/>
          </a:xfrm>
          <a:prstGeom prst="heptag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89401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20" grpId="0" animBg="1"/>
      <p:bldP spid="2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E73D-39D6-4D4A-8929-E8F1F12D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07"/>
            <a:ext cx="8229600" cy="437314"/>
          </a:xfrm>
        </p:spPr>
        <p:txBody>
          <a:bodyPr/>
          <a:lstStyle/>
          <a:p>
            <a:pPr algn="l"/>
            <a:r>
              <a:rPr lang="es-EC" sz="2400" dirty="0">
                <a:solidFill>
                  <a:schemeClr val="tx1"/>
                </a:solidFill>
              </a:rPr>
              <a:t>RECOMENDACIONES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160F834-BD83-434A-ABB4-009E614DD0CA}"/>
              </a:ext>
            </a:extLst>
          </p:cNvPr>
          <p:cNvSpPr txBox="1"/>
          <p:nvPr/>
        </p:nvSpPr>
        <p:spPr>
          <a:xfrm>
            <a:off x="2711823" y="886967"/>
            <a:ext cx="3720353" cy="20090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Mitigar variaciones entre el agua dosificada e incorporada a la mezcla durante la fundición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Secar al horno los agregados pétreos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Esto se realizaría únicamente en ensayos de laboratorio con fines investigativos.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A3DEC62-E0EC-4029-BC60-9D81E650EC07}"/>
              </a:ext>
            </a:extLst>
          </p:cNvPr>
          <p:cNvSpPr txBox="1"/>
          <p:nvPr/>
        </p:nvSpPr>
        <p:spPr>
          <a:xfrm>
            <a:off x="4652683" y="3241575"/>
            <a:ext cx="3720353" cy="22814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Si la granulometría del agregado grueso no se encuentra dentro del rango óptimo según la norma ASTM C33-C33M-11ª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Realizar un ajuste granulométrico con la finalidad de garantizar un correcto comportamiento a esfuerzos de compresión.</a:t>
            </a:r>
          </a:p>
        </p:txBody>
      </p:sp>
      <p:sp>
        <p:nvSpPr>
          <p:cNvPr id="16" name="Heptágono 15">
            <a:extLst>
              <a:ext uri="{FF2B5EF4-FFF2-40B4-BE49-F238E27FC236}">
                <a16:creationId xmlns:a16="http://schemas.microsoft.com/office/drawing/2014/main" id="{D26489CA-441F-4EEC-AE8D-7C3369BF31DF}"/>
              </a:ext>
            </a:extLst>
          </p:cNvPr>
          <p:cNvSpPr/>
          <p:nvPr/>
        </p:nvSpPr>
        <p:spPr>
          <a:xfrm>
            <a:off x="6046693" y="2394787"/>
            <a:ext cx="242047" cy="224660"/>
          </a:xfrm>
          <a:prstGeom prst="heptag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5</a:t>
            </a:r>
          </a:p>
        </p:txBody>
      </p:sp>
      <p:sp>
        <p:nvSpPr>
          <p:cNvPr id="17" name="Heptágono 16">
            <a:extLst>
              <a:ext uri="{FF2B5EF4-FFF2-40B4-BE49-F238E27FC236}">
                <a16:creationId xmlns:a16="http://schemas.microsoft.com/office/drawing/2014/main" id="{A23B6B7C-4301-49BA-8A0E-42B94730D56B}"/>
              </a:ext>
            </a:extLst>
          </p:cNvPr>
          <p:cNvSpPr/>
          <p:nvPr/>
        </p:nvSpPr>
        <p:spPr>
          <a:xfrm>
            <a:off x="7987552" y="5110966"/>
            <a:ext cx="242047" cy="224660"/>
          </a:xfrm>
          <a:prstGeom prst="heptagon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8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0B57E5D-682C-48F5-9805-D7625BAC328B}"/>
              </a:ext>
            </a:extLst>
          </p:cNvPr>
          <p:cNvSpPr txBox="1"/>
          <p:nvPr/>
        </p:nvSpPr>
        <p:spPr>
          <a:xfrm>
            <a:off x="654425" y="3241575"/>
            <a:ext cx="3720353" cy="2281476"/>
          </a:xfrm>
          <a:prstGeom prst="roundRect">
            <a:avLst/>
          </a:prstGeom>
          <a:ln>
            <a:solidFill>
              <a:srgbClr val="00206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Debido a que la relación agua/cemento (A/C) disminuye de forma considerable para hormigones con resistencias mayores a 270 kg/cm2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Usar aditivo plastificante que permita mejorar la manejabilidad del hormigón en obra. </a:t>
            </a:r>
          </a:p>
        </p:txBody>
      </p:sp>
      <p:sp>
        <p:nvSpPr>
          <p:cNvPr id="22" name="Heptágono 21">
            <a:extLst>
              <a:ext uri="{FF2B5EF4-FFF2-40B4-BE49-F238E27FC236}">
                <a16:creationId xmlns:a16="http://schemas.microsoft.com/office/drawing/2014/main" id="{409FCA18-7EB3-4802-98CD-BF25D6B4BD28}"/>
              </a:ext>
            </a:extLst>
          </p:cNvPr>
          <p:cNvSpPr/>
          <p:nvPr/>
        </p:nvSpPr>
        <p:spPr>
          <a:xfrm>
            <a:off x="4007224" y="5110966"/>
            <a:ext cx="242047" cy="224660"/>
          </a:xfrm>
          <a:prstGeom prst="heptag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3391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 animBg="1"/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1_Diseño predeterminado">
  <a:themeElements>
    <a:clrScheme name="Paleta de colores 1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Paleta de colores 1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1098D2"/>
      </a:accent1>
      <a:accent2>
        <a:srgbClr val="70369A"/>
      </a:accent2>
      <a:accent3>
        <a:srgbClr val="C4BCC6"/>
      </a:accent3>
      <a:accent4>
        <a:srgbClr val="9BC7CE"/>
      </a:accent4>
      <a:accent5>
        <a:srgbClr val="596984"/>
      </a:accent5>
      <a:accent6>
        <a:srgbClr val="7EB2E6"/>
      </a:accent6>
      <a:hlink>
        <a:srgbClr val="3477B2"/>
      </a:hlink>
      <a:folHlink>
        <a:srgbClr val="072B6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8353</TotalTime>
  <Words>8447</Words>
  <Application>Microsoft Office PowerPoint</Application>
  <PresentationFormat>Presentación en pantalla (4:3)</PresentationFormat>
  <Paragraphs>4378</Paragraphs>
  <Slides>93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93</vt:i4>
      </vt:variant>
    </vt:vector>
  </HeadingPairs>
  <TitlesOfParts>
    <vt:vector size="102" baseType="lpstr">
      <vt:lpstr>Arial</vt:lpstr>
      <vt:lpstr>Calibri</vt:lpstr>
      <vt:lpstr>Cambria Math</vt:lpstr>
      <vt:lpstr>Symbol</vt:lpstr>
      <vt:lpstr>Times New Roman</vt:lpstr>
      <vt:lpstr>Wingdings</vt:lpstr>
      <vt:lpstr>1_Diseño predeterminado</vt:lpstr>
      <vt:lpstr>Diseño predeterminado</vt:lpstr>
      <vt:lpstr>CorelDRAW.Graphic.12</vt:lpstr>
      <vt:lpstr>Presentación de PowerPoint</vt:lpstr>
      <vt:lpstr>Presentación de PowerPoint</vt:lpstr>
      <vt:lpstr>INTRODUCCIÓN</vt:lpstr>
      <vt:lpstr>DESCRIPCIÓN DEL PROYECTO</vt:lpstr>
      <vt:lpstr>OBJETIVO GENERAL</vt:lpstr>
      <vt:lpstr>OBJETIVOS ESPECÍFICOS</vt:lpstr>
      <vt:lpstr>TOMA DE MUESTRAS Y CLASIFICACIÓN </vt:lpstr>
      <vt:lpstr>TOMA DE MUESTRAS Y CLASIFICACIÓN </vt:lpstr>
      <vt:lpstr>TOMA DE MUESTRAS Y CLASIFICACIÓN </vt:lpstr>
      <vt:lpstr>Presentación de PowerPoint</vt:lpstr>
      <vt:lpstr>TOMA DE MUESTRAS Y CLASIFICACIÓN </vt:lpstr>
      <vt:lpstr>TOMA DE MUESTRAS Y CLASIFICACIÓN </vt:lpstr>
      <vt:lpstr>Presentación de PowerPoint</vt:lpstr>
      <vt:lpstr>TOMA DE MUESTRAS Y CLASIFICACIÓN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TOMA DE MUESTRAS Y CLASIFICACIÓN </vt:lpstr>
      <vt:lpstr>Presentación de PowerPoint</vt:lpstr>
      <vt:lpstr>TOMA DE MUESTRAS Y CLASIFICACIÓN </vt:lpstr>
      <vt:lpstr>TOMA DE MUESTRAS Y CLASIFICACIÓN </vt:lpstr>
      <vt:lpstr>TOMA DE MUESTRAS Y CLASIFICACIÓN </vt:lpstr>
      <vt:lpstr>Presentación de PowerPoint</vt:lpstr>
      <vt:lpstr>Presentación de PowerPoint</vt:lpstr>
      <vt:lpstr>TOMA DE MUESTRAS Y CLASIFICACIÓN </vt:lpstr>
      <vt:lpstr>TOMA DE MUESTRAS Y CLASIFICACIÓN </vt:lpstr>
      <vt:lpstr>TOMA DE MUESTRAS Y CLASIFICACIÓN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DOSIFICACIÓN Y FUNDICIÓN DE PROBETAS</vt:lpstr>
      <vt:lpstr>DOSIFICACIÓN Y FUNDICIÓN DE PROBETAS</vt:lpstr>
      <vt:lpstr>DOSIFICACIÓN Y FUNDICIÓN DE PROBETAS</vt:lpstr>
      <vt:lpstr>DOSIFICACIÓN Y FUNDICIÓN DE PROBETAS</vt:lpstr>
      <vt:lpstr>DOSIFICACIÓN Y FUNDICIÓN DE PROBETAS</vt:lpstr>
      <vt:lpstr>DOSIFICACIÓN Y FUNDICIÓN DE PROBETAS</vt:lpstr>
      <vt:lpstr>DOSIFICACIÓN Y FUNDICIÓN DE PROBETAS</vt:lpstr>
      <vt:lpstr>DOSIFICACIÓN Y FUNDICIÓN DE PROBETAS</vt:lpstr>
      <vt:lpstr>DOSIFICACIÓN Y FUNDICIÓN DE PROBETAS</vt:lpstr>
      <vt:lpstr>DOSIFICACIÓN Y FUNDICIÓN DE PROBETAS</vt:lpstr>
      <vt:lpstr>DOSIFICACIÓN Y FUNDICIÓN DE PROBETAS</vt:lpstr>
      <vt:lpstr>DOSIFICACIÓN Y FUNDICIÓN DE PROBETAS</vt:lpstr>
      <vt:lpstr>DOSIFICACIÓN Y FUNDICIÓN DE PROBETAS</vt:lpstr>
      <vt:lpstr>DOSIFICACIÓN Y FUNDICIÓN DE PROBETAS</vt:lpstr>
      <vt:lpstr>DOSIFICACIÓN Y FUNDICIÓN DE PROBETAS</vt:lpstr>
      <vt:lpstr>DOSIFICACIÓN Y FUNDICIÓN DE PROBETAS</vt:lpstr>
      <vt:lpstr>DOSIFICACIÓN Y FUNDICIÓN DE PROBETAS</vt:lpstr>
      <vt:lpstr>DOSIFICACIÓN Y FUNDICIÓN DE PROBETAS</vt:lpstr>
      <vt:lpstr>DOSIFICACIÓN Y FUNDICIÓN DE PROBETAS</vt:lpstr>
      <vt:lpstr>DOSIFICACIÓN Y FUNDICIÓN DE PROBETAS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ANÁLISIS Y RESULTADOS A COMPRESION SIMPLE</vt:lpstr>
      <vt:lpstr>SISTEMATIZACIÓN</vt:lpstr>
      <vt:lpstr>SISTEMATIZACIÓN – VALIDACIÓN </vt:lpstr>
      <vt:lpstr>CONCLUSIONES</vt:lpstr>
      <vt:lpstr>CONCLUSIONES</vt:lpstr>
      <vt:lpstr>RECOMENDACIONES</vt:lpstr>
      <vt:lpstr>RECOMENDACIONES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GAPA;HOPM</dc:creator>
  <cp:keywords>TESIS2021</cp:keywords>
  <cp:lastModifiedBy>julian cox</cp:lastModifiedBy>
  <cp:revision>332</cp:revision>
  <dcterms:created xsi:type="dcterms:W3CDTF">2008-02-13T16:07:44Z</dcterms:created>
  <dcterms:modified xsi:type="dcterms:W3CDTF">2021-09-08T03:58:02Z</dcterms:modified>
</cp:coreProperties>
</file>