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7">
  <p:sldMasterIdLst>
    <p:sldMasterId id="2147483674" r:id="rId1"/>
  </p:sldMasterIdLst>
  <p:notesMasterIdLst>
    <p:notesMasterId r:id="rId27"/>
  </p:notesMasterIdLst>
  <p:handoutMasterIdLst>
    <p:handoutMasterId r:id="rId28"/>
  </p:handoutMasterIdLst>
  <p:sldIdLst>
    <p:sldId id="336" r:id="rId2"/>
    <p:sldId id="497" r:id="rId3"/>
    <p:sldId id="444" r:id="rId4"/>
    <p:sldId id="478" r:id="rId5"/>
    <p:sldId id="498" r:id="rId6"/>
    <p:sldId id="479" r:id="rId7"/>
    <p:sldId id="439" r:id="rId8"/>
    <p:sldId id="500" r:id="rId9"/>
    <p:sldId id="501" r:id="rId10"/>
    <p:sldId id="480" r:id="rId11"/>
    <p:sldId id="482" r:id="rId12"/>
    <p:sldId id="503" r:id="rId13"/>
    <p:sldId id="483" r:id="rId14"/>
    <p:sldId id="504" r:id="rId15"/>
    <p:sldId id="485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53" r:id="rId24"/>
    <p:sldId id="455" r:id="rId25"/>
    <p:sldId id="456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  <p:cmAuthor id="2" name="Pc" initials="P" lastIdx="1" clrIdx="1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5400" autoAdjust="0"/>
  </p:normalViewPr>
  <p:slideViewPr>
    <p:cSldViewPr snapToGrid="0">
      <p:cViewPr varScale="1">
        <p:scale>
          <a:sx n="74" d="100"/>
          <a:sy n="74" d="100"/>
        </p:scale>
        <p:origin x="61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5E413-B6C8-4B7A-83BD-80F54D20A8A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26CA23-A7FC-4D3B-A662-434889B3850A}">
      <dgm:prSet phldrT="[Texto]"/>
      <dgm:spPr/>
      <dgm:t>
        <a:bodyPr/>
        <a:lstStyle/>
        <a:p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Suelo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2A57FC-DF2F-4011-9151-354F87C9DAF6}" type="parTrans" cxnId="{6386F3CC-32D4-4E9B-AE36-71B6CC3A27F8}">
      <dgm:prSet/>
      <dgm:spPr/>
      <dgm:t>
        <a:bodyPr/>
        <a:lstStyle/>
        <a:p>
          <a:endParaRPr lang="es-EC"/>
        </a:p>
      </dgm:t>
    </dgm:pt>
    <dgm:pt modelId="{D827927E-7658-4DC3-8A3B-361B0DC9C3C5}" type="sibTrans" cxnId="{6386F3CC-32D4-4E9B-AE36-71B6CC3A27F8}">
      <dgm:prSet/>
      <dgm:spPr/>
      <dgm:t>
        <a:bodyPr/>
        <a:lstStyle/>
        <a:p>
          <a:endParaRPr lang="es-EC"/>
        </a:p>
      </dgm:t>
    </dgm:pt>
    <dgm:pt modelId="{7ECD7B02-CFC1-409D-B0AC-AF3BF41DB0C6}">
      <dgm:prSet phldrT="[Texto]"/>
      <dgm:spPr/>
      <dgm:t>
        <a:bodyPr/>
        <a:lstStyle/>
        <a:p>
          <a:r>
            <a:rPr lang="es-EC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Recurso natural indispensable no renovable a escala de tiempo humana.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91866-D24F-46C0-981F-EE22ED0670C7}" type="parTrans" cxnId="{508C2727-6FA4-4A4C-934F-9E471DCFA09F}">
      <dgm:prSet/>
      <dgm:spPr/>
      <dgm:t>
        <a:bodyPr/>
        <a:lstStyle/>
        <a:p>
          <a:endParaRPr lang="es-EC"/>
        </a:p>
      </dgm:t>
    </dgm:pt>
    <dgm:pt modelId="{79E01EFB-5FCD-45AB-99BF-19177EB55396}" type="sibTrans" cxnId="{508C2727-6FA4-4A4C-934F-9E471DCFA09F}">
      <dgm:prSet/>
      <dgm:spPr/>
      <dgm:t>
        <a:bodyPr/>
        <a:lstStyle/>
        <a:p>
          <a:endParaRPr lang="es-EC"/>
        </a:p>
      </dgm:t>
    </dgm:pt>
    <dgm:pt modelId="{5330E899-ED84-485C-9595-52F711F7A01D}">
      <dgm:prSet phldrT="[Texto]"/>
      <dgm:spPr/>
      <dgm:t>
        <a:bodyPr/>
        <a:lstStyle/>
        <a:p>
          <a:r>
            <a:rPr lang="es-EC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Mezcla compuesta de material orgánico y es el ambiente de desarrollo de millones de macro y microorganismos.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48D62-51DC-4748-8FB1-DDC7211C5659}" type="parTrans" cxnId="{9ED3B260-B373-4C42-A706-3A21E943DCB8}">
      <dgm:prSet/>
      <dgm:spPr/>
      <dgm:t>
        <a:bodyPr/>
        <a:lstStyle/>
        <a:p>
          <a:endParaRPr lang="es-EC"/>
        </a:p>
      </dgm:t>
    </dgm:pt>
    <dgm:pt modelId="{DAC4D3CB-5F75-4ADB-973E-5B04C7C87A12}" type="sibTrans" cxnId="{9ED3B260-B373-4C42-A706-3A21E943DCB8}">
      <dgm:prSet/>
      <dgm:spPr/>
      <dgm:t>
        <a:bodyPr/>
        <a:lstStyle/>
        <a:p>
          <a:endParaRPr lang="es-EC"/>
        </a:p>
      </dgm:t>
    </dgm:pt>
    <dgm:pt modelId="{67BB11F1-7366-4DE3-8F33-E05ED9C7C41B}">
      <dgm:prSet phldrT="[Texto]"/>
      <dgm:spPr/>
      <dgm:t>
        <a:bodyPr/>
        <a:lstStyle/>
        <a:p>
          <a:r>
            <a:rPr lang="es-EC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Sustrato fértil para la producción de alimentos.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99012-9338-4E69-B735-67C5F7DD3D61}" type="parTrans" cxnId="{37E8D789-E012-4BD6-9E21-4CF7AF5F0B3F}">
      <dgm:prSet/>
      <dgm:spPr/>
      <dgm:t>
        <a:bodyPr/>
        <a:lstStyle/>
        <a:p>
          <a:endParaRPr lang="es-EC"/>
        </a:p>
      </dgm:t>
    </dgm:pt>
    <dgm:pt modelId="{681BBEC7-DD54-4607-BF56-8D66400F4299}" type="sibTrans" cxnId="{37E8D789-E012-4BD6-9E21-4CF7AF5F0B3F}">
      <dgm:prSet/>
      <dgm:spPr/>
      <dgm:t>
        <a:bodyPr/>
        <a:lstStyle/>
        <a:p>
          <a:endParaRPr lang="es-EC"/>
        </a:p>
      </dgm:t>
    </dgm:pt>
    <dgm:pt modelId="{0B1997AB-E6C9-4362-B461-EFE25C2B04C9}">
      <dgm:prSet phldrT="[Texto]"/>
      <dgm:spPr/>
      <dgm:t>
        <a:bodyPr/>
        <a:lstStyle/>
        <a:p>
          <a:r>
            <a:rPr lang="es-EC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Suelo saludable: producción sostenida de alimentos, descomposición de desechos, secuestro de carbono e intercambio de gases.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B537D-FF26-43D2-9241-2950C74024A5}" type="parTrans" cxnId="{C92798EB-0CAF-4295-8E45-D828C86882F2}">
      <dgm:prSet/>
      <dgm:spPr/>
      <dgm:t>
        <a:bodyPr/>
        <a:lstStyle/>
        <a:p>
          <a:endParaRPr lang="es-EC"/>
        </a:p>
      </dgm:t>
    </dgm:pt>
    <dgm:pt modelId="{C10BD41C-8E62-46FB-87FB-67DCE37F3E1B}" type="sibTrans" cxnId="{C92798EB-0CAF-4295-8E45-D828C86882F2}">
      <dgm:prSet/>
      <dgm:spPr/>
      <dgm:t>
        <a:bodyPr/>
        <a:lstStyle/>
        <a:p>
          <a:endParaRPr lang="es-EC"/>
        </a:p>
      </dgm:t>
    </dgm:pt>
    <dgm:pt modelId="{E5DC0F71-8F09-4E50-857B-492A44835D6A}" type="pres">
      <dgm:prSet presAssocID="{3135E413-B6C8-4B7A-83BD-80F54D20A8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535779E-15D7-44ED-80E8-240B10935E74}" type="pres">
      <dgm:prSet presAssocID="{4926CA23-A7FC-4D3B-A662-434889B3850A}" presName="thickLine" presStyleLbl="alignNode1" presStyleIdx="0" presStyleCnt="1"/>
      <dgm:spPr/>
    </dgm:pt>
    <dgm:pt modelId="{B468272E-B5FB-47D9-963E-8BAAEF844B43}" type="pres">
      <dgm:prSet presAssocID="{4926CA23-A7FC-4D3B-A662-434889B3850A}" presName="horz1" presStyleCnt="0"/>
      <dgm:spPr/>
    </dgm:pt>
    <dgm:pt modelId="{3AB6B1A8-4EC5-48BC-BD04-51AD8CAE92C3}" type="pres">
      <dgm:prSet presAssocID="{4926CA23-A7FC-4D3B-A662-434889B3850A}" presName="tx1" presStyleLbl="revTx" presStyleIdx="0" presStyleCnt="5"/>
      <dgm:spPr/>
      <dgm:t>
        <a:bodyPr/>
        <a:lstStyle/>
        <a:p>
          <a:endParaRPr lang="es-EC"/>
        </a:p>
      </dgm:t>
    </dgm:pt>
    <dgm:pt modelId="{42B195C1-B566-4F53-BB91-7FE43FDA4570}" type="pres">
      <dgm:prSet presAssocID="{4926CA23-A7FC-4D3B-A662-434889B3850A}" presName="vert1" presStyleCnt="0"/>
      <dgm:spPr/>
    </dgm:pt>
    <dgm:pt modelId="{B4B350CC-4FE2-490A-BAE6-523BD92E1292}" type="pres">
      <dgm:prSet presAssocID="{7ECD7B02-CFC1-409D-B0AC-AF3BF41DB0C6}" presName="vertSpace2a" presStyleCnt="0"/>
      <dgm:spPr/>
    </dgm:pt>
    <dgm:pt modelId="{F62F2747-7969-48EF-9BEB-91B67A5B0BE9}" type="pres">
      <dgm:prSet presAssocID="{7ECD7B02-CFC1-409D-B0AC-AF3BF41DB0C6}" presName="horz2" presStyleCnt="0"/>
      <dgm:spPr/>
    </dgm:pt>
    <dgm:pt modelId="{B97491EA-A0B7-447A-8D94-BB3D22834D71}" type="pres">
      <dgm:prSet presAssocID="{7ECD7B02-CFC1-409D-B0AC-AF3BF41DB0C6}" presName="horzSpace2" presStyleCnt="0"/>
      <dgm:spPr/>
    </dgm:pt>
    <dgm:pt modelId="{4DBEDDFF-9675-40D4-ABA1-2927DCE80598}" type="pres">
      <dgm:prSet presAssocID="{7ECD7B02-CFC1-409D-B0AC-AF3BF41DB0C6}" presName="tx2" presStyleLbl="revTx" presStyleIdx="1" presStyleCnt="5"/>
      <dgm:spPr/>
      <dgm:t>
        <a:bodyPr/>
        <a:lstStyle/>
        <a:p>
          <a:endParaRPr lang="es-EC"/>
        </a:p>
      </dgm:t>
    </dgm:pt>
    <dgm:pt modelId="{2CC0DEAF-3149-4FD1-8F34-91E1E3DB93C8}" type="pres">
      <dgm:prSet presAssocID="{7ECD7B02-CFC1-409D-B0AC-AF3BF41DB0C6}" presName="vert2" presStyleCnt="0"/>
      <dgm:spPr/>
    </dgm:pt>
    <dgm:pt modelId="{6D60D414-4A8E-4FB6-8CC2-BF442AA537F9}" type="pres">
      <dgm:prSet presAssocID="{7ECD7B02-CFC1-409D-B0AC-AF3BF41DB0C6}" presName="thinLine2b" presStyleLbl="callout" presStyleIdx="0" presStyleCnt="4"/>
      <dgm:spPr/>
    </dgm:pt>
    <dgm:pt modelId="{4E4E93EF-997D-47A4-B30F-8C8984C3AA9F}" type="pres">
      <dgm:prSet presAssocID="{7ECD7B02-CFC1-409D-B0AC-AF3BF41DB0C6}" presName="vertSpace2b" presStyleCnt="0"/>
      <dgm:spPr/>
    </dgm:pt>
    <dgm:pt modelId="{7579F792-D9AF-4CB9-B38C-5B0960E29448}" type="pres">
      <dgm:prSet presAssocID="{5330E899-ED84-485C-9595-52F711F7A01D}" presName="horz2" presStyleCnt="0"/>
      <dgm:spPr/>
    </dgm:pt>
    <dgm:pt modelId="{653FF144-993F-4002-B346-2269D100CB6F}" type="pres">
      <dgm:prSet presAssocID="{5330E899-ED84-485C-9595-52F711F7A01D}" presName="horzSpace2" presStyleCnt="0"/>
      <dgm:spPr/>
    </dgm:pt>
    <dgm:pt modelId="{08A69EFF-93BA-49AB-BA93-1B5E0E903DAF}" type="pres">
      <dgm:prSet presAssocID="{5330E899-ED84-485C-9595-52F711F7A01D}" presName="tx2" presStyleLbl="revTx" presStyleIdx="2" presStyleCnt="5"/>
      <dgm:spPr/>
      <dgm:t>
        <a:bodyPr/>
        <a:lstStyle/>
        <a:p>
          <a:endParaRPr lang="es-EC"/>
        </a:p>
      </dgm:t>
    </dgm:pt>
    <dgm:pt modelId="{5A1075BD-9D46-4B9F-8298-8BF7D06BE0DD}" type="pres">
      <dgm:prSet presAssocID="{5330E899-ED84-485C-9595-52F711F7A01D}" presName="vert2" presStyleCnt="0"/>
      <dgm:spPr/>
    </dgm:pt>
    <dgm:pt modelId="{7DFAB504-CCF5-4584-B562-869209BBD78B}" type="pres">
      <dgm:prSet presAssocID="{5330E899-ED84-485C-9595-52F711F7A01D}" presName="thinLine2b" presStyleLbl="callout" presStyleIdx="1" presStyleCnt="4"/>
      <dgm:spPr/>
    </dgm:pt>
    <dgm:pt modelId="{89AA303F-3FBE-46A0-A380-CEE04935D746}" type="pres">
      <dgm:prSet presAssocID="{5330E899-ED84-485C-9595-52F711F7A01D}" presName="vertSpace2b" presStyleCnt="0"/>
      <dgm:spPr/>
    </dgm:pt>
    <dgm:pt modelId="{2049F69C-F736-40CB-B01A-5F89DA7488C2}" type="pres">
      <dgm:prSet presAssocID="{67BB11F1-7366-4DE3-8F33-E05ED9C7C41B}" presName="horz2" presStyleCnt="0"/>
      <dgm:spPr/>
    </dgm:pt>
    <dgm:pt modelId="{3CDC663A-38D3-4A90-9ACE-62D447180E0C}" type="pres">
      <dgm:prSet presAssocID="{67BB11F1-7366-4DE3-8F33-E05ED9C7C41B}" presName="horzSpace2" presStyleCnt="0"/>
      <dgm:spPr/>
    </dgm:pt>
    <dgm:pt modelId="{4299B5E2-B231-441C-BBE0-494A8A4731FE}" type="pres">
      <dgm:prSet presAssocID="{67BB11F1-7366-4DE3-8F33-E05ED9C7C41B}" presName="tx2" presStyleLbl="revTx" presStyleIdx="3" presStyleCnt="5"/>
      <dgm:spPr/>
      <dgm:t>
        <a:bodyPr/>
        <a:lstStyle/>
        <a:p>
          <a:endParaRPr lang="es-EC"/>
        </a:p>
      </dgm:t>
    </dgm:pt>
    <dgm:pt modelId="{D413F544-6189-4971-9EF3-F645FBDD1952}" type="pres">
      <dgm:prSet presAssocID="{67BB11F1-7366-4DE3-8F33-E05ED9C7C41B}" presName="vert2" presStyleCnt="0"/>
      <dgm:spPr/>
    </dgm:pt>
    <dgm:pt modelId="{5643242B-D60E-490D-9685-9D4321372864}" type="pres">
      <dgm:prSet presAssocID="{67BB11F1-7366-4DE3-8F33-E05ED9C7C41B}" presName="thinLine2b" presStyleLbl="callout" presStyleIdx="2" presStyleCnt="4"/>
      <dgm:spPr/>
    </dgm:pt>
    <dgm:pt modelId="{6100D5DF-4E9A-4F0A-A602-A59A6C37B8A3}" type="pres">
      <dgm:prSet presAssocID="{67BB11F1-7366-4DE3-8F33-E05ED9C7C41B}" presName="vertSpace2b" presStyleCnt="0"/>
      <dgm:spPr/>
    </dgm:pt>
    <dgm:pt modelId="{0E57AF2C-4776-45DD-AA46-5634741B9649}" type="pres">
      <dgm:prSet presAssocID="{0B1997AB-E6C9-4362-B461-EFE25C2B04C9}" presName="horz2" presStyleCnt="0"/>
      <dgm:spPr/>
    </dgm:pt>
    <dgm:pt modelId="{B1031EBC-DE63-4521-A937-58E8B5D33E86}" type="pres">
      <dgm:prSet presAssocID="{0B1997AB-E6C9-4362-B461-EFE25C2B04C9}" presName="horzSpace2" presStyleCnt="0"/>
      <dgm:spPr/>
    </dgm:pt>
    <dgm:pt modelId="{D0C19C6A-403E-4994-9C24-60B730EF094D}" type="pres">
      <dgm:prSet presAssocID="{0B1997AB-E6C9-4362-B461-EFE25C2B04C9}" presName="tx2" presStyleLbl="revTx" presStyleIdx="4" presStyleCnt="5"/>
      <dgm:spPr/>
      <dgm:t>
        <a:bodyPr/>
        <a:lstStyle/>
        <a:p>
          <a:endParaRPr lang="es-EC"/>
        </a:p>
      </dgm:t>
    </dgm:pt>
    <dgm:pt modelId="{2FCD0FFD-CE30-4061-9A33-08A77D55A6AE}" type="pres">
      <dgm:prSet presAssocID="{0B1997AB-E6C9-4362-B461-EFE25C2B04C9}" presName="vert2" presStyleCnt="0"/>
      <dgm:spPr/>
    </dgm:pt>
    <dgm:pt modelId="{C68B560F-0B49-43BE-A019-BFF7D93714F1}" type="pres">
      <dgm:prSet presAssocID="{0B1997AB-E6C9-4362-B461-EFE25C2B04C9}" presName="thinLine2b" presStyleLbl="callout" presStyleIdx="3" presStyleCnt="4"/>
      <dgm:spPr/>
    </dgm:pt>
    <dgm:pt modelId="{4CD8E434-F1DA-4ABA-A072-C12E4E28CF15}" type="pres">
      <dgm:prSet presAssocID="{0B1997AB-E6C9-4362-B461-EFE25C2B04C9}" presName="vertSpace2b" presStyleCnt="0"/>
      <dgm:spPr/>
    </dgm:pt>
  </dgm:ptLst>
  <dgm:cxnLst>
    <dgm:cxn modelId="{2F1C876C-E946-48F4-8E24-6435BE5EF7F1}" type="presOf" srcId="{4926CA23-A7FC-4D3B-A662-434889B3850A}" destId="{3AB6B1A8-4EC5-48BC-BD04-51AD8CAE92C3}" srcOrd="0" destOrd="0" presId="urn:microsoft.com/office/officeart/2008/layout/LinedList"/>
    <dgm:cxn modelId="{9ED3B260-B373-4C42-A706-3A21E943DCB8}" srcId="{4926CA23-A7FC-4D3B-A662-434889B3850A}" destId="{5330E899-ED84-485C-9595-52F711F7A01D}" srcOrd="1" destOrd="0" parTransId="{F6048D62-51DC-4748-8FB1-DDC7211C5659}" sibTransId="{DAC4D3CB-5F75-4ADB-973E-5B04C7C87A12}"/>
    <dgm:cxn modelId="{508C2727-6FA4-4A4C-934F-9E471DCFA09F}" srcId="{4926CA23-A7FC-4D3B-A662-434889B3850A}" destId="{7ECD7B02-CFC1-409D-B0AC-AF3BF41DB0C6}" srcOrd="0" destOrd="0" parTransId="{65B91866-D24F-46C0-981F-EE22ED0670C7}" sibTransId="{79E01EFB-5FCD-45AB-99BF-19177EB55396}"/>
    <dgm:cxn modelId="{378BD6C2-0AB0-46A4-B42E-29A64F309091}" type="presOf" srcId="{7ECD7B02-CFC1-409D-B0AC-AF3BF41DB0C6}" destId="{4DBEDDFF-9675-40D4-ABA1-2927DCE80598}" srcOrd="0" destOrd="0" presId="urn:microsoft.com/office/officeart/2008/layout/LinedList"/>
    <dgm:cxn modelId="{23AD0482-01E6-4BB7-8B9D-AFCD39EDFBC6}" type="presOf" srcId="{67BB11F1-7366-4DE3-8F33-E05ED9C7C41B}" destId="{4299B5E2-B231-441C-BBE0-494A8A4731FE}" srcOrd="0" destOrd="0" presId="urn:microsoft.com/office/officeart/2008/layout/LinedList"/>
    <dgm:cxn modelId="{3BA3E3FA-47B4-4BAB-A889-0D44D5C79BAF}" type="presOf" srcId="{0B1997AB-E6C9-4362-B461-EFE25C2B04C9}" destId="{D0C19C6A-403E-4994-9C24-60B730EF094D}" srcOrd="0" destOrd="0" presId="urn:microsoft.com/office/officeart/2008/layout/LinedList"/>
    <dgm:cxn modelId="{6386F3CC-32D4-4E9B-AE36-71B6CC3A27F8}" srcId="{3135E413-B6C8-4B7A-83BD-80F54D20A8A8}" destId="{4926CA23-A7FC-4D3B-A662-434889B3850A}" srcOrd="0" destOrd="0" parTransId="{272A57FC-DF2F-4011-9151-354F87C9DAF6}" sibTransId="{D827927E-7658-4DC3-8A3B-361B0DC9C3C5}"/>
    <dgm:cxn modelId="{37E8D789-E012-4BD6-9E21-4CF7AF5F0B3F}" srcId="{4926CA23-A7FC-4D3B-A662-434889B3850A}" destId="{67BB11F1-7366-4DE3-8F33-E05ED9C7C41B}" srcOrd="2" destOrd="0" parTransId="{56F99012-9338-4E69-B735-67C5F7DD3D61}" sibTransId="{681BBEC7-DD54-4607-BF56-8D66400F4299}"/>
    <dgm:cxn modelId="{2B215AF3-A74E-4865-B14F-4576ADA95F32}" type="presOf" srcId="{5330E899-ED84-485C-9595-52F711F7A01D}" destId="{08A69EFF-93BA-49AB-BA93-1B5E0E903DAF}" srcOrd="0" destOrd="0" presId="urn:microsoft.com/office/officeart/2008/layout/LinedList"/>
    <dgm:cxn modelId="{C92798EB-0CAF-4295-8E45-D828C86882F2}" srcId="{4926CA23-A7FC-4D3B-A662-434889B3850A}" destId="{0B1997AB-E6C9-4362-B461-EFE25C2B04C9}" srcOrd="3" destOrd="0" parTransId="{7BAB537D-FF26-43D2-9241-2950C74024A5}" sibTransId="{C10BD41C-8E62-46FB-87FB-67DCE37F3E1B}"/>
    <dgm:cxn modelId="{B19FAA01-4FB2-4F3B-95A1-2C81072878D2}" type="presOf" srcId="{3135E413-B6C8-4B7A-83BD-80F54D20A8A8}" destId="{E5DC0F71-8F09-4E50-857B-492A44835D6A}" srcOrd="0" destOrd="0" presId="urn:microsoft.com/office/officeart/2008/layout/LinedList"/>
    <dgm:cxn modelId="{CA074E07-894E-406F-A448-247AFB087907}" type="presParOf" srcId="{E5DC0F71-8F09-4E50-857B-492A44835D6A}" destId="{1535779E-15D7-44ED-80E8-240B10935E74}" srcOrd="0" destOrd="0" presId="urn:microsoft.com/office/officeart/2008/layout/LinedList"/>
    <dgm:cxn modelId="{CBD43A80-7E03-4E58-AAB8-806EE5F3408C}" type="presParOf" srcId="{E5DC0F71-8F09-4E50-857B-492A44835D6A}" destId="{B468272E-B5FB-47D9-963E-8BAAEF844B43}" srcOrd="1" destOrd="0" presId="urn:microsoft.com/office/officeart/2008/layout/LinedList"/>
    <dgm:cxn modelId="{7088891B-AF74-4395-A7DA-25A1FB241A1B}" type="presParOf" srcId="{B468272E-B5FB-47D9-963E-8BAAEF844B43}" destId="{3AB6B1A8-4EC5-48BC-BD04-51AD8CAE92C3}" srcOrd="0" destOrd="0" presId="urn:microsoft.com/office/officeart/2008/layout/LinedList"/>
    <dgm:cxn modelId="{7F6D5358-1983-4EA3-82D5-4B3A1D6E1354}" type="presParOf" srcId="{B468272E-B5FB-47D9-963E-8BAAEF844B43}" destId="{42B195C1-B566-4F53-BB91-7FE43FDA4570}" srcOrd="1" destOrd="0" presId="urn:microsoft.com/office/officeart/2008/layout/LinedList"/>
    <dgm:cxn modelId="{35237919-7827-4E41-B016-D023B9165088}" type="presParOf" srcId="{42B195C1-B566-4F53-BB91-7FE43FDA4570}" destId="{B4B350CC-4FE2-490A-BAE6-523BD92E1292}" srcOrd="0" destOrd="0" presId="urn:microsoft.com/office/officeart/2008/layout/LinedList"/>
    <dgm:cxn modelId="{5E41C559-ADF8-4D47-B8C8-AC36F9F4123A}" type="presParOf" srcId="{42B195C1-B566-4F53-BB91-7FE43FDA4570}" destId="{F62F2747-7969-48EF-9BEB-91B67A5B0BE9}" srcOrd="1" destOrd="0" presId="urn:microsoft.com/office/officeart/2008/layout/LinedList"/>
    <dgm:cxn modelId="{3E51DA74-159D-4427-A61C-6B5CF901036C}" type="presParOf" srcId="{F62F2747-7969-48EF-9BEB-91B67A5B0BE9}" destId="{B97491EA-A0B7-447A-8D94-BB3D22834D71}" srcOrd="0" destOrd="0" presId="urn:microsoft.com/office/officeart/2008/layout/LinedList"/>
    <dgm:cxn modelId="{573236EE-350E-42A6-9550-32EF04E1D40B}" type="presParOf" srcId="{F62F2747-7969-48EF-9BEB-91B67A5B0BE9}" destId="{4DBEDDFF-9675-40D4-ABA1-2927DCE80598}" srcOrd="1" destOrd="0" presId="urn:microsoft.com/office/officeart/2008/layout/LinedList"/>
    <dgm:cxn modelId="{5BF0E8B7-A3A0-4A89-A43B-D1929D9D2975}" type="presParOf" srcId="{F62F2747-7969-48EF-9BEB-91B67A5B0BE9}" destId="{2CC0DEAF-3149-4FD1-8F34-91E1E3DB93C8}" srcOrd="2" destOrd="0" presId="urn:microsoft.com/office/officeart/2008/layout/LinedList"/>
    <dgm:cxn modelId="{2CB95967-8DCD-43A8-B96B-8D6994BD6380}" type="presParOf" srcId="{42B195C1-B566-4F53-BB91-7FE43FDA4570}" destId="{6D60D414-4A8E-4FB6-8CC2-BF442AA537F9}" srcOrd="2" destOrd="0" presId="urn:microsoft.com/office/officeart/2008/layout/LinedList"/>
    <dgm:cxn modelId="{D6A765A7-E816-426D-A47E-1816C0B06B0B}" type="presParOf" srcId="{42B195C1-B566-4F53-BB91-7FE43FDA4570}" destId="{4E4E93EF-997D-47A4-B30F-8C8984C3AA9F}" srcOrd="3" destOrd="0" presId="urn:microsoft.com/office/officeart/2008/layout/LinedList"/>
    <dgm:cxn modelId="{0D3BAC3B-09B4-409D-A46E-96AA09043F9C}" type="presParOf" srcId="{42B195C1-B566-4F53-BB91-7FE43FDA4570}" destId="{7579F792-D9AF-4CB9-B38C-5B0960E29448}" srcOrd="4" destOrd="0" presId="urn:microsoft.com/office/officeart/2008/layout/LinedList"/>
    <dgm:cxn modelId="{D58DE6F0-9E75-4239-BFE3-7122BAFF7622}" type="presParOf" srcId="{7579F792-D9AF-4CB9-B38C-5B0960E29448}" destId="{653FF144-993F-4002-B346-2269D100CB6F}" srcOrd="0" destOrd="0" presId="urn:microsoft.com/office/officeart/2008/layout/LinedList"/>
    <dgm:cxn modelId="{A45B5819-F785-4681-A145-3898321FD0A4}" type="presParOf" srcId="{7579F792-D9AF-4CB9-B38C-5B0960E29448}" destId="{08A69EFF-93BA-49AB-BA93-1B5E0E903DAF}" srcOrd="1" destOrd="0" presId="urn:microsoft.com/office/officeart/2008/layout/LinedList"/>
    <dgm:cxn modelId="{A32C37D8-1E2B-42AA-B09F-5EF3DB577225}" type="presParOf" srcId="{7579F792-D9AF-4CB9-B38C-5B0960E29448}" destId="{5A1075BD-9D46-4B9F-8298-8BF7D06BE0DD}" srcOrd="2" destOrd="0" presId="urn:microsoft.com/office/officeart/2008/layout/LinedList"/>
    <dgm:cxn modelId="{A3069F28-C00F-49A3-8BEC-6A4874CB96C9}" type="presParOf" srcId="{42B195C1-B566-4F53-BB91-7FE43FDA4570}" destId="{7DFAB504-CCF5-4584-B562-869209BBD78B}" srcOrd="5" destOrd="0" presId="urn:microsoft.com/office/officeart/2008/layout/LinedList"/>
    <dgm:cxn modelId="{BFF7ACDE-E350-45D4-97ED-D916A01C4481}" type="presParOf" srcId="{42B195C1-B566-4F53-BB91-7FE43FDA4570}" destId="{89AA303F-3FBE-46A0-A380-CEE04935D746}" srcOrd="6" destOrd="0" presId="urn:microsoft.com/office/officeart/2008/layout/LinedList"/>
    <dgm:cxn modelId="{B88B7283-F276-4204-8B4B-80360283ACA2}" type="presParOf" srcId="{42B195C1-B566-4F53-BB91-7FE43FDA4570}" destId="{2049F69C-F736-40CB-B01A-5F89DA7488C2}" srcOrd="7" destOrd="0" presId="urn:microsoft.com/office/officeart/2008/layout/LinedList"/>
    <dgm:cxn modelId="{F0330744-C765-443C-B358-8B8C9DE11112}" type="presParOf" srcId="{2049F69C-F736-40CB-B01A-5F89DA7488C2}" destId="{3CDC663A-38D3-4A90-9ACE-62D447180E0C}" srcOrd="0" destOrd="0" presId="urn:microsoft.com/office/officeart/2008/layout/LinedList"/>
    <dgm:cxn modelId="{46FCB6B4-74C5-4769-9128-0850529D678C}" type="presParOf" srcId="{2049F69C-F736-40CB-B01A-5F89DA7488C2}" destId="{4299B5E2-B231-441C-BBE0-494A8A4731FE}" srcOrd="1" destOrd="0" presId="urn:microsoft.com/office/officeart/2008/layout/LinedList"/>
    <dgm:cxn modelId="{3A7F2669-C0BB-4F93-820E-2CD4B40D3A32}" type="presParOf" srcId="{2049F69C-F736-40CB-B01A-5F89DA7488C2}" destId="{D413F544-6189-4971-9EF3-F645FBDD1952}" srcOrd="2" destOrd="0" presId="urn:microsoft.com/office/officeart/2008/layout/LinedList"/>
    <dgm:cxn modelId="{F77E79B1-2F13-4D41-B120-5DBD52FC1BE0}" type="presParOf" srcId="{42B195C1-B566-4F53-BB91-7FE43FDA4570}" destId="{5643242B-D60E-490D-9685-9D4321372864}" srcOrd="8" destOrd="0" presId="urn:microsoft.com/office/officeart/2008/layout/LinedList"/>
    <dgm:cxn modelId="{EAF77D4D-8026-4978-9C04-36466C89EA39}" type="presParOf" srcId="{42B195C1-B566-4F53-BB91-7FE43FDA4570}" destId="{6100D5DF-4E9A-4F0A-A602-A59A6C37B8A3}" srcOrd="9" destOrd="0" presId="urn:microsoft.com/office/officeart/2008/layout/LinedList"/>
    <dgm:cxn modelId="{F81C8C09-4AC2-4503-BFE4-60B3BBC883F9}" type="presParOf" srcId="{42B195C1-B566-4F53-BB91-7FE43FDA4570}" destId="{0E57AF2C-4776-45DD-AA46-5634741B9649}" srcOrd="10" destOrd="0" presId="urn:microsoft.com/office/officeart/2008/layout/LinedList"/>
    <dgm:cxn modelId="{A3540E50-4F8B-44B1-88E7-E7BBA5AB642A}" type="presParOf" srcId="{0E57AF2C-4776-45DD-AA46-5634741B9649}" destId="{B1031EBC-DE63-4521-A937-58E8B5D33E86}" srcOrd="0" destOrd="0" presId="urn:microsoft.com/office/officeart/2008/layout/LinedList"/>
    <dgm:cxn modelId="{0662AED4-9999-4E8B-A619-DED26C3CC859}" type="presParOf" srcId="{0E57AF2C-4776-45DD-AA46-5634741B9649}" destId="{D0C19C6A-403E-4994-9C24-60B730EF094D}" srcOrd="1" destOrd="0" presId="urn:microsoft.com/office/officeart/2008/layout/LinedList"/>
    <dgm:cxn modelId="{C8CBC3DD-2C4E-4D6E-92C2-A51ED49C6B61}" type="presParOf" srcId="{0E57AF2C-4776-45DD-AA46-5634741B9649}" destId="{2FCD0FFD-CE30-4061-9A33-08A77D55A6AE}" srcOrd="2" destOrd="0" presId="urn:microsoft.com/office/officeart/2008/layout/LinedList"/>
    <dgm:cxn modelId="{0F66A0EC-F374-4AE8-BE26-3B3E55CE6404}" type="presParOf" srcId="{42B195C1-B566-4F53-BB91-7FE43FDA4570}" destId="{C68B560F-0B49-43BE-A019-BFF7D93714F1}" srcOrd="11" destOrd="0" presId="urn:microsoft.com/office/officeart/2008/layout/LinedList"/>
    <dgm:cxn modelId="{7927A266-12F4-419C-8775-AAE9E104A0FE}" type="presParOf" srcId="{42B195C1-B566-4F53-BB91-7FE43FDA4570}" destId="{4CD8E434-F1DA-4ABA-A072-C12E4E28CF1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4C64C-3C2A-4DEA-9472-944907647B6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E9DFCDC-2C29-4F99-8477-79E8759A3423}">
      <dgm:prSet phldrT="[Texto]" custT="1"/>
      <dgm:spPr/>
      <dgm:t>
        <a:bodyPr/>
        <a:lstStyle/>
        <a:p>
          <a:r>
            <a:rPr lang="es-EC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Remoción desmesurada de la capa fértil superficial de la tierra. 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E24EC-E843-43AF-95CE-103D7593C415}" type="parTrans" cxnId="{D4715E11-B092-4F21-9803-48F5FB7220D9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282F5-E7F3-498E-9387-41C1124C9EF9}" type="sibTrans" cxnId="{D4715E11-B092-4F21-9803-48F5FB7220D9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6530F-FA6B-4388-AFCA-A7117B05E54E}">
      <dgm:prSet phldrT="[Texto]" custT="1"/>
      <dgm:spPr/>
      <dgm:t>
        <a:bodyPr/>
        <a:lstStyle/>
        <a:p>
          <a:r>
            <a:rPr lang="es-EC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Labranza excesiva y profunda, reducción entre períodos de siembra y uso indiscriminado de fertilizantes químicos. 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D6F22-4F9E-40FE-AC25-D01C0868FA1B}" type="parTrans" cxnId="{60381B50-3622-42C7-A0B1-A401A7CDA908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80B2A-1CF0-4733-8537-4597D28307D3}" type="sibTrans" cxnId="{60381B50-3622-42C7-A0B1-A401A7CDA908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F9D21-90C7-43F8-9DD9-4DD9F5A1A078}">
      <dgm:prSet phldrT="[Texto]" custT="1"/>
      <dgm:spPr/>
      <dgm:t>
        <a:bodyPr/>
        <a:lstStyle/>
        <a:p>
          <a:r>
            <a:rPr lang="es-EC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Deterioro de las propiedades físicas y químicas del suelo como la pérdida de carbono y nutrientes, fuerte resistencia al arado y reducción de porosidad.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382FC-9319-49EE-8044-41D37E3E0626}" type="parTrans" cxnId="{D8FCD2C6-19DF-4481-B6C3-95B403C2A84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CB169-D09E-4BD6-9792-A2DB1DC5B3AB}" type="sibTrans" cxnId="{D8FCD2C6-19DF-4481-B6C3-95B403C2A84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83E0E-F385-48B3-BE24-B00DD9FF7142}" type="pres">
      <dgm:prSet presAssocID="{A004C64C-3C2A-4DEA-9472-944907647B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C38D50BF-4406-4FB7-9001-D20A417A16E7}" type="pres">
      <dgm:prSet presAssocID="{A004C64C-3C2A-4DEA-9472-944907647B69}" presName="Name1" presStyleCnt="0"/>
      <dgm:spPr/>
      <dgm:t>
        <a:bodyPr/>
        <a:lstStyle/>
        <a:p>
          <a:endParaRPr lang="es-EC"/>
        </a:p>
      </dgm:t>
    </dgm:pt>
    <dgm:pt modelId="{C3A5E8CE-6AC2-4629-A533-172E94CF747B}" type="pres">
      <dgm:prSet presAssocID="{A004C64C-3C2A-4DEA-9472-944907647B69}" presName="cycle" presStyleCnt="0"/>
      <dgm:spPr/>
      <dgm:t>
        <a:bodyPr/>
        <a:lstStyle/>
        <a:p>
          <a:endParaRPr lang="es-EC"/>
        </a:p>
      </dgm:t>
    </dgm:pt>
    <dgm:pt modelId="{581457D0-C2A4-4883-8DFC-9DE5960993AC}" type="pres">
      <dgm:prSet presAssocID="{A004C64C-3C2A-4DEA-9472-944907647B69}" presName="srcNode" presStyleLbl="node1" presStyleIdx="0" presStyleCnt="3"/>
      <dgm:spPr/>
      <dgm:t>
        <a:bodyPr/>
        <a:lstStyle/>
        <a:p>
          <a:endParaRPr lang="es-EC"/>
        </a:p>
      </dgm:t>
    </dgm:pt>
    <dgm:pt modelId="{FC0EB4E5-48D6-490E-B45F-6916F8B7478F}" type="pres">
      <dgm:prSet presAssocID="{A004C64C-3C2A-4DEA-9472-944907647B69}" presName="conn" presStyleLbl="parChTrans1D2" presStyleIdx="0" presStyleCnt="1"/>
      <dgm:spPr/>
      <dgm:t>
        <a:bodyPr/>
        <a:lstStyle/>
        <a:p>
          <a:endParaRPr lang="es-EC"/>
        </a:p>
      </dgm:t>
    </dgm:pt>
    <dgm:pt modelId="{C7621848-ABAE-4738-B70E-FB5265BCCC79}" type="pres">
      <dgm:prSet presAssocID="{A004C64C-3C2A-4DEA-9472-944907647B69}" presName="extraNode" presStyleLbl="node1" presStyleIdx="0" presStyleCnt="3"/>
      <dgm:spPr/>
      <dgm:t>
        <a:bodyPr/>
        <a:lstStyle/>
        <a:p>
          <a:endParaRPr lang="es-EC"/>
        </a:p>
      </dgm:t>
    </dgm:pt>
    <dgm:pt modelId="{6CF6C63D-612D-477F-A35C-6B5AF4F30E9E}" type="pres">
      <dgm:prSet presAssocID="{A004C64C-3C2A-4DEA-9472-944907647B69}" presName="dstNode" presStyleLbl="node1" presStyleIdx="0" presStyleCnt="3"/>
      <dgm:spPr/>
      <dgm:t>
        <a:bodyPr/>
        <a:lstStyle/>
        <a:p>
          <a:endParaRPr lang="es-EC"/>
        </a:p>
      </dgm:t>
    </dgm:pt>
    <dgm:pt modelId="{F25CACA4-FD2D-44DE-BFB6-3165163B3650}" type="pres">
      <dgm:prSet presAssocID="{5E9DFCDC-2C29-4F99-8477-79E8759A342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DDFDDC-DF79-4A18-BDFD-9BD1152446E0}" type="pres">
      <dgm:prSet presAssocID="{5E9DFCDC-2C29-4F99-8477-79E8759A3423}" presName="accent_1" presStyleCnt="0"/>
      <dgm:spPr/>
      <dgm:t>
        <a:bodyPr/>
        <a:lstStyle/>
        <a:p>
          <a:endParaRPr lang="es-EC"/>
        </a:p>
      </dgm:t>
    </dgm:pt>
    <dgm:pt modelId="{0D8A529C-8261-4B1B-AB76-9C39FA5CE5D1}" type="pres">
      <dgm:prSet presAssocID="{5E9DFCDC-2C29-4F99-8477-79E8759A3423}" presName="accentRepeatNode" presStyleLbl="solidFgAcc1" presStyleIdx="0" presStyleCnt="3"/>
      <dgm:spPr/>
      <dgm:t>
        <a:bodyPr/>
        <a:lstStyle/>
        <a:p>
          <a:endParaRPr lang="es-EC"/>
        </a:p>
      </dgm:t>
    </dgm:pt>
    <dgm:pt modelId="{940FE038-B738-4D53-A6DD-3398AEB7C150}" type="pres">
      <dgm:prSet presAssocID="{0C36530F-FA6B-4388-AFCA-A7117B05E54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933474-E3E0-4069-805A-7571E1B19C59}" type="pres">
      <dgm:prSet presAssocID="{0C36530F-FA6B-4388-AFCA-A7117B05E54E}" presName="accent_2" presStyleCnt="0"/>
      <dgm:spPr/>
      <dgm:t>
        <a:bodyPr/>
        <a:lstStyle/>
        <a:p>
          <a:endParaRPr lang="es-EC"/>
        </a:p>
      </dgm:t>
    </dgm:pt>
    <dgm:pt modelId="{B5578512-8AE5-42D2-9CBE-214E19DDC84D}" type="pres">
      <dgm:prSet presAssocID="{0C36530F-FA6B-4388-AFCA-A7117B05E54E}" presName="accentRepeatNode" presStyleLbl="solidFgAcc1" presStyleIdx="1" presStyleCnt="3"/>
      <dgm:spPr/>
      <dgm:t>
        <a:bodyPr/>
        <a:lstStyle/>
        <a:p>
          <a:endParaRPr lang="es-EC"/>
        </a:p>
      </dgm:t>
    </dgm:pt>
    <dgm:pt modelId="{598090A3-401D-43A7-BDEE-158EB7378A25}" type="pres">
      <dgm:prSet presAssocID="{192F9D21-90C7-43F8-9DD9-4DD9F5A1A0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48D899-B949-40F3-BCB2-4146036600DE}" type="pres">
      <dgm:prSet presAssocID="{192F9D21-90C7-43F8-9DD9-4DD9F5A1A078}" presName="accent_3" presStyleCnt="0"/>
      <dgm:spPr/>
      <dgm:t>
        <a:bodyPr/>
        <a:lstStyle/>
        <a:p>
          <a:endParaRPr lang="es-EC"/>
        </a:p>
      </dgm:t>
    </dgm:pt>
    <dgm:pt modelId="{A64C53E8-AF5F-40B4-BF76-FA79DBBB66C2}" type="pres">
      <dgm:prSet presAssocID="{192F9D21-90C7-43F8-9DD9-4DD9F5A1A078}" presName="accentRepeatNode" presStyleLbl="solidFgAcc1" presStyleIdx="2" presStyleCnt="3"/>
      <dgm:spPr/>
      <dgm:t>
        <a:bodyPr/>
        <a:lstStyle/>
        <a:p>
          <a:endParaRPr lang="es-EC"/>
        </a:p>
      </dgm:t>
    </dgm:pt>
  </dgm:ptLst>
  <dgm:cxnLst>
    <dgm:cxn modelId="{D4715E11-B092-4F21-9803-48F5FB7220D9}" srcId="{A004C64C-3C2A-4DEA-9472-944907647B69}" destId="{5E9DFCDC-2C29-4F99-8477-79E8759A3423}" srcOrd="0" destOrd="0" parTransId="{A3CE24EC-E843-43AF-95CE-103D7593C415}" sibTransId="{387282F5-E7F3-498E-9387-41C1124C9EF9}"/>
    <dgm:cxn modelId="{D8FCD2C6-19DF-4481-B6C3-95B403C2A845}" srcId="{A004C64C-3C2A-4DEA-9472-944907647B69}" destId="{192F9D21-90C7-43F8-9DD9-4DD9F5A1A078}" srcOrd="2" destOrd="0" parTransId="{604382FC-9319-49EE-8044-41D37E3E0626}" sibTransId="{DFDCB169-D09E-4BD6-9792-A2DB1DC5B3AB}"/>
    <dgm:cxn modelId="{2D63A0DE-481E-4E13-A397-037D4437E828}" type="presOf" srcId="{A004C64C-3C2A-4DEA-9472-944907647B69}" destId="{01C83E0E-F385-48B3-BE24-B00DD9FF7142}" srcOrd="0" destOrd="0" presId="urn:microsoft.com/office/officeart/2008/layout/VerticalCurvedList"/>
    <dgm:cxn modelId="{3C5F055F-3858-430B-AFAD-295C66D127AE}" type="presOf" srcId="{387282F5-E7F3-498E-9387-41C1124C9EF9}" destId="{FC0EB4E5-48D6-490E-B45F-6916F8B7478F}" srcOrd="0" destOrd="0" presId="urn:microsoft.com/office/officeart/2008/layout/VerticalCurvedList"/>
    <dgm:cxn modelId="{D5450CEB-25B4-45ED-BFB3-85FFC04BE80E}" type="presOf" srcId="{5E9DFCDC-2C29-4F99-8477-79E8759A3423}" destId="{F25CACA4-FD2D-44DE-BFB6-3165163B3650}" srcOrd="0" destOrd="0" presId="urn:microsoft.com/office/officeart/2008/layout/VerticalCurvedList"/>
    <dgm:cxn modelId="{E9507661-8819-400A-915C-57330B5893EC}" type="presOf" srcId="{192F9D21-90C7-43F8-9DD9-4DD9F5A1A078}" destId="{598090A3-401D-43A7-BDEE-158EB7378A25}" srcOrd="0" destOrd="0" presId="urn:microsoft.com/office/officeart/2008/layout/VerticalCurvedList"/>
    <dgm:cxn modelId="{9FB0AEE0-D789-417D-8EDA-833C1560FB94}" type="presOf" srcId="{0C36530F-FA6B-4388-AFCA-A7117B05E54E}" destId="{940FE038-B738-4D53-A6DD-3398AEB7C150}" srcOrd="0" destOrd="0" presId="urn:microsoft.com/office/officeart/2008/layout/VerticalCurvedList"/>
    <dgm:cxn modelId="{60381B50-3622-42C7-A0B1-A401A7CDA908}" srcId="{A004C64C-3C2A-4DEA-9472-944907647B69}" destId="{0C36530F-FA6B-4388-AFCA-A7117B05E54E}" srcOrd="1" destOrd="0" parTransId="{1ADD6F22-4F9E-40FE-AC25-D01C0868FA1B}" sibTransId="{7C980B2A-1CF0-4733-8537-4597D28307D3}"/>
    <dgm:cxn modelId="{C4638225-999D-4A4C-A362-B480F2291D5B}" type="presParOf" srcId="{01C83E0E-F385-48B3-BE24-B00DD9FF7142}" destId="{C38D50BF-4406-4FB7-9001-D20A417A16E7}" srcOrd="0" destOrd="0" presId="urn:microsoft.com/office/officeart/2008/layout/VerticalCurvedList"/>
    <dgm:cxn modelId="{2085DEF8-CD47-4B3D-ACD1-08C32F30F6AE}" type="presParOf" srcId="{C38D50BF-4406-4FB7-9001-D20A417A16E7}" destId="{C3A5E8CE-6AC2-4629-A533-172E94CF747B}" srcOrd="0" destOrd="0" presId="urn:microsoft.com/office/officeart/2008/layout/VerticalCurvedList"/>
    <dgm:cxn modelId="{A28157CE-DA47-4B66-8739-22EE0839C25D}" type="presParOf" srcId="{C3A5E8CE-6AC2-4629-A533-172E94CF747B}" destId="{581457D0-C2A4-4883-8DFC-9DE5960993AC}" srcOrd="0" destOrd="0" presId="urn:microsoft.com/office/officeart/2008/layout/VerticalCurvedList"/>
    <dgm:cxn modelId="{840902E9-B822-40C8-9466-5DFDC8243BA2}" type="presParOf" srcId="{C3A5E8CE-6AC2-4629-A533-172E94CF747B}" destId="{FC0EB4E5-48D6-490E-B45F-6916F8B7478F}" srcOrd="1" destOrd="0" presId="urn:microsoft.com/office/officeart/2008/layout/VerticalCurvedList"/>
    <dgm:cxn modelId="{752F9A4D-6142-4F2B-B633-38BD63B2045A}" type="presParOf" srcId="{C3A5E8CE-6AC2-4629-A533-172E94CF747B}" destId="{C7621848-ABAE-4738-B70E-FB5265BCCC79}" srcOrd="2" destOrd="0" presId="urn:microsoft.com/office/officeart/2008/layout/VerticalCurvedList"/>
    <dgm:cxn modelId="{9A266589-D917-46D7-858A-ED9307B8F7BF}" type="presParOf" srcId="{C3A5E8CE-6AC2-4629-A533-172E94CF747B}" destId="{6CF6C63D-612D-477F-A35C-6B5AF4F30E9E}" srcOrd="3" destOrd="0" presId="urn:microsoft.com/office/officeart/2008/layout/VerticalCurvedList"/>
    <dgm:cxn modelId="{C0D23117-3141-45F3-BCCD-77E23FEA2E3D}" type="presParOf" srcId="{C38D50BF-4406-4FB7-9001-D20A417A16E7}" destId="{F25CACA4-FD2D-44DE-BFB6-3165163B3650}" srcOrd="1" destOrd="0" presId="urn:microsoft.com/office/officeart/2008/layout/VerticalCurvedList"/>
    <dgm:cxn modelId="{80864EC4-3F45-4D07-A15B-2F2EF1476EE3}" type="presParOf" srcId="{C38D50BF-4406-4FB7-9001-D20A417A16E7}" destId="{39DDFDDC-DF79-4A18-BDFD-9BD1152446E0}" srcOrd="2" destOrd="0" presId="urn:microsoft.com/office/officeart/2008/layout/VerticalCurvedList"/>
    <dgm:cxn modelId="{5E511391-6B7B-47B6-8853-450A854FC00C}" type="presParOf" srcId="{39DDFDDC-DF79-4A18-BDFD-9BD1152446E0}" destId="{0D8A529C-8261-4B1B-AB76-9C39FA5CE5D1}" srcOrd="0" destOrd="0" presId="urn:microsoft.com/office/officeart/2008/layout/VerticalCurvedList"/>
    <dgm:cxn modelId="{225711B3-05E7-4957-B6D4-48DF6028715E}" type="presParOf" srcId="{C38D50BF-4406-4FB7-9001-D20A417A16E7}" destId="{940FE038-B738-4D53-A6DD-3398AEB7C150}" srcOrd="3" destOrd="0" presId="urn:microsoft.com/office/officeart/2008/layout/VerticalCurvedList"/>
    <dgm:cxn modelId="{922D3452-6B1B-475D-9099-336EDDA4FFB9}" type="presParOf" srcId="{C38D50BF-4406-4FB7-9001-D20A417A16E7}" destId="{20933474-E3E0-4069-805A-7571E1B19C59}" srcOrd="4" destOrd="0" presId="urn:microsoft.com/office/officeart/2008/layout/VerticalCurvedList"/>
    <dgm:cxn modelId="{05F4EACA-116A-4FD0-98B3-9254F3659E7F}" type="presParOf" srcId="{20933474-E3E0-4069-805A-7571E1B19C59}" destId="{B5578512-8AE5-42D2-9CBE-214E19DDC84D}" srcOrd="0" destOrd="0" presId="urn:microsoft.com/office/officeart/2008/layout/VerticalCurvedList"/>
    <dgm:cxn modelId="{A83807E6-268E-47CD-B8E3-F12D4EDEE1C8}" type="presParOf" srcId="{C38D50BF-4406-4FB7-9001-D20A417A16E7}" destId="{598090A3-401D-43A7-BDEE-158EB7378A25}" srcOrd="5" destOrd="0" presId="urn:microsoft.com/office/officeart/2008/layout/VerticalCurvedList"/>
    <dgm:cxn modelId="{B3F4CF12-E9D0-4654-9057-BA7FF1A4D7BB}" type="presParOf" srcId="{C38D50BF-4406-4FB7-9001-D20A417A16E7}" destId="{B148D899-B949-40F3-BCB2-4146036600DE}" srcOrd="6" destOrd="0" presId="urn:microsoft.com/office/officeart/2008/layout/VerticalCurvedList"/>
    <dgm:cxn modelId="{55B88D52-25A5-4E1D-8F83-E1EAF1AD58BC}" type="presParOf" srcId="{B148D899-B949-40F3-BCB2-4146036600DE}" destId="{A64C53E8-AF5F-40B4-BF76-FA79DBBB66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170195-D977-41D4-AD88-959C30400F96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200245F-DB2C-41DC-9985-F99623AFC434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Mantener la fertilidad del suelo y  la demanda de alimentos.</a:t>
          </a:r>
          <a:endParaRPr lang="es-EC" sz="1400" dirty="0"/>
        </a:p>
      </dgm:t>
    </dgm:pt>
    <dgm:pt modelId="{643762EF-88DD-417C-921D-936A3AB6DBAD}" type="parTrans" cxnId="{7421CB88-DB12-43FC-9403-7FEE23760AC5}">
      <dgm:prSet/>
      <dgm:spPr/>
      <dgm:t>
        <a:bodyPr/>
        <a:lstStyle/>
        <a:p>
          <a:endParaRPr lang="es-EC"/>
        </a:p>
      </dgm:t>
    </dgm:pt>
    <dgm:pt modelId="{28E8168F-91BD-404E-BACC-AE7EEA74AB52}" type="sibTrans" cxnId="{7421CB88-DB12-43FC-9403-7FEE23760AC5}">
      <dgm:prSet/>
      <dgm:spPr/>
      <dgm:t>
        <a:bodyPr/>
        <a:lstStyle/>
        <a:p>
          <a:endParaRPr lang="es-EC"/>
        </a:p>
      </dgm:t>
    </dgm:pt>
    <dgm:pt modelId="{5162AAE3-BA04-451E-9390-B0FDF3F86EA1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Tienen altas concentraciones de micro y macronutriente.</a:t>
          </a:r>
          <a:endParaRPr lang="es-EC" sz="1400" dirty="0"/>
        </a:p>
      </dgm:t>
    </dgm:pt>
    <dgm:pt modelId="{CA9F3780-B227-4D84-8C95-677D9B999CEA}" type="parTrans" cxnId="{63AC6E90-58F8-42B6-9C13-CF3D7B404C73}">
      <dgm:prSet/>
      <dgm:spPr/>
      <dgm:t>
        <a:bodyPr/>
        <a:lstStyle/>
        <a:p>
          <a:endParaRPr lang="es-EC"/>
        </a:p>
      </dgm:t>
    </dgm:pt>
    <dgm:pt modelId="{D3BA6D57-F457-4F85-B28E-8E118379408E}" type="sibTrans" cxnId="{63AC6E90-58F8-42B6-9C13-CF3D7B404C73}">
      <dgm:prSet/>
      <dgm:spPr/>
      <dgm:t>
        <a:bodyPr/>
        <a:lstStyle/>
        <a:p>
          <a:endParaRPr lang="es-EC"/>
        </a:p>
      </dgm:t>
    </dgm:pt>
    <dgm:pt modelId="{44316222-7C20-4121-8C12-3132E609558B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Uso excesivo de fertilizantes artificiales de origen </a:t>
          </a:r>
          <a:r>
            <a:rPr lang="es-EC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químicos.</a:t>
          </a:r>
          <a:endParaRPr lang="es-EC" sz="1400" dirty="0"/>
        </a:p>
      </dgm:t>
    </dgm:pt>
    <dgm:pt modelId="{FDE32BB3-C1B4-4ED7-BB0F-290192C22CA7}" type="parTrans" cxnId="{4FCAFBDD-C799-466C-9E2F-3F925079DF69}">
      <dgm:prSet/>
      <dgm:spPr/>
      <dgm:t>
        <a:bodyPr/>
        <a:lstStyle/>
        <a:p>
          <a:endParaRPr lang="es-EC"/>
        </a:p>
      </dgm:t>
    </dgm:pt>
    <dgm:pt modelId="{F8EB4CF1-CE2F-4D16-8977-5272EFDBDA1E}" type="sibTrans" cxnId="{4FCAFBDD-C799-466C-9E2F-3F925079DF69}">
      <dgm:prSet/>
      <dgm:spPr/>
      <dgm:t>
        <a:bodyPr/>
        <a:lstStyle/>
        <a:p>
          <a:endParaRPr lang="es-EC"/>
        </a:p>
      </dgm:t>
    </dgm:pt>
    <dgm:pt modelId="{895F69E1-3D90-4A7F-A071-870FDFC45FCE}">
      <dgm:prSet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Contaminación al aire y aguas </a:t>
          </a:r>
          <a:r>
            <a:rPr lang="es-EC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subterráneas.</a:t>
          </a:r>
          <a:endParaRPr lang="es-EC" sz="14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A79D4DF-7E50-4419-8D5B-4452E540F722}" type="parTrans" cxnId="{D9131A5C-0CEC-464C-8EE4-1F932AA784EE}">
      <dgm:prSet/>
      <dgm:spPr/>
      <dgm:t>
        <a:bodyPr/>
        <a:lstStyle/>
        <a:p>
          <a:endParaRPr lang="es-EC"/>
        </a:p>
      </dgm:t>
    </dgm:pt>
    <dgm:pt modelId="{BC4DA413-1514-48B6-B18B-DCB102D1C16F}" type="sibTrans" cxnId="{D9131A5C-0CEC-464C-8EE4-1F932AA784EE}">
      <dgm:prSet/>
      <dgm:spPr/>
      <dgm:t>
        <a:bodyPr/>
        <a:lstStyle/>
        <a:p>
          <a:endParaRPr lang="es-EC"/>
        </a:p>
      </dgm:t>
    </dgm:pt>
    <dgm:pt modelId="{779FBC60-444E-483E-A0F2-8B9189DBB65D}" type="pres">
      <dgm:prSet presAssocID="{28170195-D977-41D4-AD88-959C30400F9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60B06CA-DF48-4ADB-8CAE-B1B799571E13}" type="pres">
      <dgm:prSet presAssocID="{B200245F-DB2C-41DC-9985-F99623AFC434}" presName="composite" presStyleCnt="0"/>
      <dgm:spPr/>
      <dgm:t>
        <a:bodyPr/>
        <a:lstStyle/>
        <a:p>
          <a:endParaRPr lang="es-EC"/>
        </a:p>
      </dgm:t>
    </dgm:pt>
    <dgm:pt modelId="{423421AD-B666-4568-8FD0-85453343663E}" type="pres">
      <dgm:prSet presAssocID="{B200245F-DB2C-41DC-9985-F99623AFC434}" presName="bentUpArrow1" presStyleLbl="alignImgPlace1" presStyleIdx="0" presStyleCnt="3"/>
      <dgm:spPr/>
      <dgm:t>
        <a:bodyPr/>
        <a:lstStyle/>
        <a:p>
          <a:endParaRPr lang="es-EC"/>
        </a:p>
      </dgm:t>
    </dgm:pt>
    <dgm:pt modelId="{96ADA5B3-6DCC-4CD6-A73B-29035CB28F96}" type="pres">
      <dgm:prSet presAssocID="{B200245F-DB2C-41DC-9985-F99623AFC434}" presName="ParentText" presStyleLbl="node1" presStyleIdx="0" presStyleCnt="4" custScaleX="1479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881441-C754-43AE-BC70-D5944EB2A5C5}" type="pres">
      <dgm:prSet presAssocID="{B200245F-DB2C-41DC-9985-F99623AFC43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F8F16C-D34C-47F4-950D-4D87F8E455CF}" type="pres">
      <dgm:prSet presAssocID="{28E8168F-91BD-404E-BACC-AE7EEA74AB52}" presName="sibTrans" presStyleCnt="0"/>
      <dgm:spPr/>
      <dgm:t>
        <a:bodyPr/>
        <a:lstStyle/>
        <a:p>
          <a:endParaRPr lang="es-EC"/>
        </a:p>
      </dgm:t>
    </dgm:pt>
    <dgm:pt modelId="{4A8C75BA-D713-4E45-8241-0111869FAF1B}" type="pres">
      <dgm:prSet presAssocID="{5162AAE3-BA04-451E-9390-B0FDF3F86EA1}" presName="composite" presStyleCnt="0"/>
      <dgm:spPr/>
      <dgm:t>
        <a:bodyPr/>
        <a:lstStyle/>
        <a:p>
          <a:endParaRPr lang="es-EC"/>
        </a:p>
      </dgm:t>
    </dgm:pt>
    <dgm:pt modelId="{A0274437-5F9C-4B65-A5B8-466DE8A357BE}" type="pres">
      <dgm:prSet presAssocID="{5162AAE3-BA04-451E-9390-B0FDF3F86EA1}" presName="bentUpArrow1" presStyleLbl="alignImgPlace1" presStyleIdx="1" presStyleCnt="3"/>
      <dgm:spPr/>
      <dgm:t>
        <a:bodyPr/>
        <a:lstStyle/>
        <a:p>
          <a:endParaRPr lang="es-EC"/>
        </a:p>
      </dgm:t>
    </dgm:pt>
    <dgm:pt modelId="{E2D36EC5-845A-4161-8D8D-C118CF241974}" type="pres">
      <dgm:prSet presAssocID="{5162AAE3-BA04-451E-9390-B0FDF3F86EA1}" presName="ParentText" presStyleLbl="node1" presStyleIdx="1" presStyleCnt="4" custScaleX="164774" custLinFactNeighborX="55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EF3136-44F8-4A53-969B-4E508F89D2AA}" type="pres">
      <dgm:prSet presAssocID="{5162AAE3-BA04-451E-9390-B0FDF3F86EA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E1B399-1DF9-4A2B-B35F-67001C0E9F6B}" type="pres">
      <dgm:prSet presAssocID="{D3BA6D57-F457-4F85-B28E-8E118379408E}" presName="sibTrans" presStyleCnt="0"/>
      <dgm:spPr/>
      <dgm:t>
        <a:bodyPr/>
        <a:lstStyle/>
        <a:p>
          <a:endParaRPr lang="es-EC"/>
        </a:p>
      </dgm:t>
    </dgm:pt>
    <dgm:pt modelId="{B8B092B0-F125-4EE4-97B7-776102EB6271}" type="pres">
      <dgm:prSet presAssocID="{44316222-7C20-4121-8C12-3132E609558B}" presName="composite" presStyleCnt="0"/>
      <dgm:spPr/>
      <dgm:t>
        <a:bodyPr/>
        <a:lstStyle/>
        <a:p>
          <a:endParaRPr lang="es-EC"/>
        </a:p>
      </dgm:t>
    </dgm:pt>
    <dgm:pt modelId="{613DA6FD-48B2-4FC7-8AA2-EC460770FE90}" type="pres">
      <dgm:prSet presAssocID="{44316222-7C20-4121-8C12-3132E609558B}" presName="bentUpArrow1" presStyleLbl="alignImgPlace1" presStyleIdx="2" presStyleCnt="3"/>
      <dgm:spPr/>
      <dgm:t>
        <a:bodyPr/>
        <a:lstStyle/>
        <a:p>
          <a:endParaRPr lang="es-EC"/>
        </a:p>
      </dgm:t>
    </dgm:pt>
    <dgm:pt modelId="{80F89577-A765-419E-AB27-D4F2D16D492D}" type="pres">
      <dgm:prSet presAssocID="{44316222-7C20-4121-8C12-3132E609558B}" presName="ParentText" presStyleLbl="node1" presStyleIdx="2" presStyleCnt="4" custScaleX="177178" custLinFactNeighborX="166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0E4F84-5868-410E-82B8-C3945E561F24}" type="pres">
      <dgm:prSet presAssocID="{44316222-7C20-4121-8C12-3132E609558B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90AD89-F6BD-4A88-84D1-129FFBE521C2}" type="pres">
      <dgm:prSet presAssocID="{F8EB4CF1-CE2F-4D16-8977-5272EFDBDA1E}" presName="sibTrans" presStyleCnt="0"/>
      <dgm:spPr/>
      <dgm:t>
        <a:bodyPr/>
        <a:lstStyle/>
        <a:p>
          <a:endParaRPr lang="es-EC"/>
        </a:p>
      </dgm:t>
    </dgm:pt>
    <dgm:pt modelId="{3F49FF25-A3A7-49B9-A8C8-9490193FFB6C}" type="pres">
      <dgm:prSet presAssocID="{895F69E1-3D90-4A7F-A071-870FDFC45FCE}" presName="composite" presStyleCnt="0"/>
      <dgm:spPr/>
      <dgm:t>
        <a:bodyPr/>
        <a:lstStyle/>
        <a:p>
          <a:endParaRPr lang="es-EC"/>
        </a:p>
      </dgm:t>
    </dgm:pt>
    <dgm:pt modelId="{6243BE22-F9F0-416D-915C-BE8C9D01066B}" type="pres">
      <dgm:prSet presAssocID="{895F69E1-3D90-4A7F-A071-870FDFC45FCE}" presName="ParentText" presStyleLbl="node1" presStyleIdx="3" presStyleCnt="4" custScaleX="173641" custScaleY="76752" custLinFactNeighborX="24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21CB88-DB12-43FC-9403-7FEE23760AC5}" srcId="{28170195-D977-41D4-AD88-959C30400F96}" destId="{B200245F-DB2C-41DC-9985-F99623AFC434}" srcOrd="0" destOrd="0" parTransId="{643762EF-88DD-417C-921D-936A3AB6DBAD}" sibTransId="{28E8168F-91BD-404E-BACC-AE7EEA74AB52}"/>
    <dgm:cxn modelId="{D9131A5C-0CEC-464C-8EE4-1F932AA784EE}" srcId="{28170195-D977-41D4-AD88-959C30400F96}" destId="{895F69E1-3D90-4A7F-A071-870FDFC45FCE}" srcOrd="3" destOrd="0" parTransId="{9A79D4DF-7E50-4419-8D5B-4452E540F722}" sibTransId="{BC4DA413-1514-48B6-B18B-DCB102D1C16F}"/>
    <dgm:cxn modelId="{F9B9D13C-480F-42CD-A2AE-C9992A9C1F2E}" type="presOf" srcId="{895F69E1-3D90-4A7F-A071-870FDFC45FCE}" destId="{6243BE22-F9F0-416D-915C-BE8C9D01066B}" srcOrd="0" destOrd="0" presId="urn:microsoft.com/office/officeart/2005/8/layout/StepDownProcess"/>
    <dgm:cxn modelId="{4FCAFBDD-C799-466C-9E2F-3F925079DF69}" srcId="{28170195-D977-41D4-AD88-959C30400F96}" destId="{44316222-7C20-4121-8C12-3132E609558B}" srcOrd="2" destOrd="0" parTransId="{FDE32BB3-C1B4-4ED7-BB0F-290192C22CA7}" sibTransId="{F8EB4CF1-CE2F-4D16-8977-5272EFDBDA1E}"/>
    <dgm:cxn modelId="{3ED88FCF-7E0B-4501-9539-3010ADCC5BE3}" type="presOf" srcId="{5162AAE3-BA04-451E-9390-B0FDF3F86EA1}" destId="{E2D36EC5-845A-4161-8D8D-C118CF241974}" srcOrd="0" destOrd="0" presId="urn:microsoft.com/office/officeart/2005/8/layout/StepDownProcess"/>
    <dgm:cxn modelId="{D0DB6C85-EA0C-4B04-99B8-37D3695D85A4}" type="presOf" srcId="{B200245F-DB2C-41DC-9985-F99623AFC434}" destId="{96ADA5B3-6DCC-4CD6-A73B-29035CB28F96}" srcOrd="0" destOrd="0" presId="urn:microsoft.com/office/officeart/2005/8/layout/StepDownProcess"/>
    <dgm:cxn modelId="{FED4512F-CD80-4C5C-903E-511AF02F1BE3}" type="presOf" srcId="{44316222-7C20-4121-8C12-3132E609558B}" destId="{80F89577-A765-419E-AB27-D4F2D16D492D}" srcOrd="0" destOrd="0" presId="urn:microsoft.com/office/officeart/2005/8/layout/StepDownProcess"/>
    <dgm:cxn modelId="{63AC6E90-58F8-42B6-9C13-CF3D7B404C73}" srcId="{28170195-D977-41D4-AD88-959C30400F96}" destId="{5162AAE3-BA04-451E-9390-B0FDF3F86EA1}" srcOrd="1" destOrd="0" parTransId="{CA9F3780-B227-4D84-8C95-677D9B999CEA}" sibTransId="{D3BA6D57-F457-4F85-B28E-8E118379408E}"/>
    <dgm:cxn modelId="{CA3A46E7-CA88-41DB-98C5-6D5EE7C9C682}" type="presOf" srcId="{28170195-D977-41D4-AD88-959C30400F96}" destId="{779FBC60-444E-483E-A0F2-8B9189DBB65D}" srcOrd="0" destOrd="0" presId="urn:microsoft.com/office/officeart/2005/8/layout/StepDownProcess"/>
    <dgm:cxn modelId="{0184D6B6-1628-4728-9BC5-149108BF0098}" type="presParOf" srcId="{779FBC60-444E-483E-A0F2-8B9189DBB65D}" destId="{860B06CA-DF48-4ADB-8CAE-B1B799571E13}" srcOrd="0" destOrd="0" presId="urn:microsoft.com/office/officeart/2005/8/layout/StepDownProcess"/>
    <dgm:cxn modelId="{2EEF913D-7B80-4FBC-BAA4-2837D8CC2BA0}" type="presParOf" srcId="{860B06CA-DF48-4ADB-8CAE-B1B799571E13}" destId="{423421AD-B666-4568-8FD0-85453343663E}" srcOrd="0" destOrd="0" presId="urn:microsoft.com/office/officeart/2005/8/layout/StepDownProcess"/>
    <dgm:cxn modelId="{F17F1C8B-1DAB-4B89-B525-7C381B6CA6E7}" type="presParOf" srcId="{860B06CA-DF48-4ADB-8CAE-B1B799571E13}" destId="{96ADA5B3-6DCC-4CD6-A73B-29035CB28F96}" srcOrd="1" destOrd="0" presId="urn:microsoft.com/office/officeart/2005/8/layout/StepDownProcess"/>
    <dgm:cxn modelId="{CDC6D6E0-A216-46B6-8D14-2563656303BE}" type="presParOf" srcId="{860B06CA-DF48-4ADB-8CAE-B1B799571E13}" destId="{68881441-C754-43AE-BC70-D5944EB2A5C5}" srcOrd="2" destOrd="0" presId="urn:microsoft.com/office/officeart/2005/8/layout/StepDownProcess"/>
    <dgm:cxn modelId="{C50708B1-9111-4E43-AF05-E271853C8DB6}" type="presParOf" srcId="{779FBC60-444E-483E-A0F2-8B9189DBB65D}" destId="{C6F8F16C-D34C-47F4-950D-4D87F8E455CF}" srcOrd="1" destOrd="0" presId="urn:microsoft.com/office/officeart/2005/8/layout/StepDownProcess"/>
    <dgm:cxn modelId="{56747616-7E49-4FF1-B2E8-8718B2C2E81F}" type="presParOf" srcId="{779FBC60-444E-483E-A0F2-8B9189DBB65D}" destId="{4A8C75BA-D713-4E45-8241-0111869FAF1B}" srcOrd="2" destOrd="0" presId="urn:microsoft.com/office/officeart/2005/8/layout/StepDownProcess"/>
    <dgm:cxn modelId="{9D31392D-0141-4112-8850-658B88DEA898}" type="presParOf" srcId="{4A8C75BA-D713-4E45-8241-0111869FAF1B}" destId="{A0274437-5F9C-4B65-A5B8-466DE8A357BE}" srcOrd="0" destOrd="0" presId="urn:microsoft.com/office/officeart/2005/8/layout/StepDownProcess"/>
    <dgm:cxn modelId="{AF141A6B-1B6E-482C-9FE3-B72E699E9C63}" type="presParOf" srcId="{4A8C75BA-D713-4E45-8241-0111869FAF1B}" destId="{E2D36EC5-845A-4161-8D8D-C118CF241974}" srcOrd="1" destOrd="0" presId="urn:microsoft.com/office/officeart/2005/8/layout/StepDownProcess"/>
    <dgm:cxn modelId="{2C13B51A-DECE-4B92-B6AC-5F9E0717D902}" type="presParOf" srcId="{4A8C75BA-D713-4E45-8241-0111869FAF1B}" destId="{15EF3136-44F8-4A53-969B-4E508F89D2AA}" srcOrd="2" destOrd="0" presId="urn:microsoft.com/office/officeart/2005/8/layout/StepDownProcess"/>
    <dgm:cxn modelId="{1B8FF285-7729-4056-B352-BD7C6150BC2B}" type="presParOf" srcId="{779FBC60-444E-483E-A0F2-8B9189DBB65D}" destId="{2FE1B399-1DF9-4A2B-B35F-67001C0E9F6B}" srcOrd="3" destOrd="0" presId="urn:microsoft.com/office/officeart/2005/8/layout/StepDownProcess"/>
    <dgm:cxn modelId="{9C73A10E-38ED-4F10-8632-928E0F364B4C}" type="presParOf" srcId="{779FBC60-444E-483E-A0F2-8B9189DBB65D}" destId="{B8B092B0-F125-4EE4-97B7-776102EB6271}" srcOrd="4" destOrd="0" presId="urn:microsoft.com/office/officeart/2005/8/layout/StepDownProcess"/>
    <dgm:cxn modelId="{D02F2B06-5BB2-43D5-8936-2759BBB1F1B3}" type="presParOf" srcId="{B8B092B0-F125-4EE4-97B7-776102EB6271}" destId="{613DA6FD-48B2-4FC7-8AA2-EC460770FE90}" srcOrd="0" destOrd="0" presId="urn:microsoft.com/office/officeart/2005/8/layout/StepDownProcess"/>
    <dgm:cxn modelId="{B95B601E-A0D4-4056-89E5-66A9F43AA2DA}" type="presParOf" srcId="{B8B092B0-F125-4EE4-97B7-776102EB6271}" destId="{80F89577-A765-419E-AB27-D4F2D16D492D}" srcOrd="1" destOrd="0" presId="urn:microsoft.com/office/officeart/2005/8/layout/StepDownProcess"/>
    <dgm:cxn modelId="{70390DE7-C6D4-4DA9-A264-30E9D1B06464}" type="presParOf" srcId="{B8B092B0-F125-4EE4-97B7-776102EB6271}" destId="{7E0E4F84-5868-410E-82B8-C3945E561F24}" srcOrd="2" destOrd="0" presId="urn:microsoft.com/office/officeart/2005/8/layout/StepDownProcess"/>
    <dgm:cxn modelId="{CF7E1A04-627C-45C9-9972-41A9C8158182}" type="presParOf" srcId="{779FBC60-444E-483E-A0F2-8B9189DBB65D}" destId="{AE90AD89-F6BD-4A88-84D1-129FFBE521C2}" srcOrd="5" destOrd="0" presId="urn:microsoft.com/office/officeart/2005/8/layout/StepDownProcess"/>
    <dgm:cxn modelId="{E751C50D-D095-4CE9-861F-E72751E950FF}" type="presParOf" srcId="{779FBC60-444E-483E-A0F2-8B9189DBB65D}" destId="{3F49FF25-A3A7-49B9-A8C8-9490193FFB6C}" srcOrd="6" destOrd="0" presId="urn:microsoft.com/office/officeart/2005/8/layout/StepDownProcess"/>
    <dgm:cxn modelId="{65D09095-33D3-4ECA-A450-D6EB7FB037F6}" type="presParOf" srcId="{3F49FF25-A3A7-49B9-A8C8-9490193FFB6C}" destId="{6243BE22-F9F0-416D-915C-BE8C9D01066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6B9169-DFD6-4353-95E1-78CDB108535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F1F5704-629B-4528-ADC0-5E2A4022801A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Volumen de desechos que representa un problema ambiental.</a:t>
          </a:r>
        </a:p>
        <a:p>
          <a:r>
            <a:rPr lang="es-EC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Nutrientes de origen </a:t>
          </a:r>
          <a:r>
            <a:rPr lang="es-EC" sz="1400" dirty="0" err="1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lignocelulósico</a:t>
          </a:r>
          <a:r>
            <a:rPr lang="es-EC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y complejos enzimáticos remanentes. </a:t>
          </a:r>
        </a:p>
        <a:p>
          <a:r>
            <a:rPr lang="es-EC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Crecimiento de microorganismos y degradación de contaminantes </a:t>
          </a:r>
          <a:r>
            <a:rPr lang="es-EC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recalcitrantes.</a:t>
          </a:r>
          <a:endParaRPr lang="es-EC" sz="1400" dirty="0"/>
        </a:p>
      </dgm:t>
    </dgm:pt>
    <dgm:pt modelId="{B0758E65-1274-4489-B358-564A81B48340}" type="parTrans" cxnId="{948E5B73-0EDF-415C-87D4-500DF453B4F7}">
      <dgm:prSet/>
      <dgm:spPr/>
      <dgm:t>
        <a:bodyPr/>
        <a:lstStyle/>
        <a:p>
          <a:endParaRPr lang="es-EC"/>
        </a:p>
      </dgm:t>
    </dgm:pt>
    <dgm:pt modelId="{AF831667-48AC-4D06-B117-691025862A63}" type="sibTrans" cxnId="{948E5B73-0EDF-415C-87D4-500DF453B4F7}">
      <dgm:prSet/>
      <dgm:spPr/>
      <dgm:t>
        <a:bodyPr/>
        <a:lstStyle/>
        <a:p>
          <a:endParaRPr lang="es-EC"/>
        </a:p>
      </dgm:t>
    </dgm:pt>
    <dgm:pt modelId="{E65D8FD8-2E9C-4B6D-B7A4-5B3F358A098F}">
      <dgm:prSet phldrT="[Texto]" custT="1"/>
      <dgm:spPr/>
      <dgm:t>
        <a:bodyPr/>
        <a:lstStyle/>
        <a:p>
          <a:r>
            <a: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Abono orgánico sin daños </a:t>
          </a:r>
          <a:r>
            <a: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ambientales.</a:t>
          </a:r>
          <a:endParaRPr lang="es-MX" sz="1400" dirty="0" smtClean="0">
            <a:solidFill>
              <a:srgbClr val="000000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Los microorganismos aportan a la descomposición de la materia </a:t>
          </a:r>
          <a:r>
            <a: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orgánica.</a:t>
          </a:r>
          <a:endParaRPr lang="es-MX" sz="1400" dirty="0" smtClean="0">
            <a:solidFill>
              <a:srgbClr val="000000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Menor inversión respecto a fertilizantes </a:t>
          </a:r>
          <a:r>
            <a: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químicos.</a:t>
          </a:r>
          <a:endParaRPr lang="es-EC" sz="1400" dirty="0"/>
        </a:p>
      </dgm:t>
    </dgm:pt>
    <dgm:pt modelId="{9C18E9F2-18BF-40D4-A560-A12A5E701F1B}" type="parTrans" cxnId="{5A291E73-E6BD-49C5-B971-30991517C109}">
      <dgm:prSet/>
      <dgm:spPr/>
      <dgm:t>
        <a:bodyPr/>
        <a:lstStyle/>
        <a:p>
          <a:endParaRPr lang="es-EC"/>
        </a:p>
      </dgm:t>
    </dgm:pt>
    <dgm:pt modelId="{FF947522-DADF-4C39-91D5-B2C99CD26B51}" type="sibTrans" cxnId="{5A291E73-E6BD-49C5-B971-30991517C109}">
      <dgm:prSet/>
      <dgm:spPr/>
      <dgm:t>
        <a:bodyPr/>
        <a:lstStyle/>
        <a:p>
          <a:endParaRPr lang="es-EC"/>
        </a:p>
      </dgm:t>
    </dgm:pt>
    <dgm:pt modelId="{A3D0F115-200F-48CA-A1B4-FB3B77CFB474}" type="pres">
      <dgm:prSet presAssocID="{586B9169-DFD6-4353-95E1-78CDB10853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8AA96C-84BB-4BD1-86D7-C879951D33C7}" type="pres">
      <dgm:prSet presAssocID="{586B9169-DFD6-4353-95E1-78CDB1085355}" presName="divider" presStyleLbl="fgShp" presStyleIdx="0" presStyleCnt="1"/>
      <dgm:spPr/>
    </dgm:pt>
    <dgm:pt modelId="{EBE0CD05-A739-4D5A-AB73-DCDF223CF3E1}" type="pres">
      <dgm:prSet presAssocID="{CF1F5704-629B-4528-ADC0-5E2A4022801A}" presName="downArrow" presStyleLbl="node1" presStyleIdx="0" presStyleCnt="2"/>
      <dgm:spPr/>
    </dgm:pt>
    <dgm:pt modelId="{2E96E827-58DE-41AE-853E-602F5B4E0142}" type="pres">
      <dgm:prSet presAssocID="{CF1F5704-629B-4528-ADC0-5E2A4022801A}" presName="downArrowText" presStyleLbl="revTx" presStyleIdx="0" presStyleCnt="2" custScaleX="1291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4BC9D4-8E49-44C0-AE5D-B7C84BB11A4A}" type="pres">
      <dgm:prSet presAssocID="{E65D8FD8-2E9C-4B6D-B7A4-5B3F358A098F}" presName="upArrow" presStyleLbl="node1" presStyleIdx="1" presStyleCnt="2"/>
      <dgm:spPr/>
    </dgm:pt>
    <dgm:pt modelId="{3628A7B6-510B-4B02-BE0C-AD99D11AB7A3}" type="pres">
      <dgm:prSet presAssocID="{E65D8FD8-2E9C-4B6D-B7A4-5B3F358A098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291E73-E6BD-49C5-B971-30991517C109}" srcId="{586B9169-DFD6-4353-95E1-78CDB1085355}" destId="{E65D8FD8-2E9C-4B6D-B7A4-5B3F358A098F}" srcOrd="1" destOrd="0" parTransId="{9C18E9F2-18BF-40D4-A560-A12A5E701F1B}" sibTransId="{FF947522-DADF-4C39-91D5-B2C99CD26B51}"/>
    <dgm:cxn modelId="{948E5B73-0EDF-415C-87D4-500DF453B4F7}" srcId="{586B9169-DFD6-4353-95E1-78CDB1085355}" destId="{CF1F5704-629B-4528-ADC0-5E2A4022801A}" srcOrd="0" destOrd="0" parTransId="{B0758E65-1274-4489-B358-564A81B48340}" sibTransId="{AF831667-48AC-4D06-B117-691025862A63}"/>
    <dgm:cxn modelId="{6A67C8F4-744A-4116-9798-03D0FF616543}" type="presOf" srcId="{E65D8FD8-2E9C-4B6D-B7A4-5B3F358A098F}" destId="{3628A7B6-510B-4B02-BE0C-AD99D11AB7A3}" srcOrd="0" destOrd="0" presId="urn:microsoft.com/office/officeart/2005/8/layout/arrow3"/>
    <dgm:cxn modelId="{C8EAEE24-BEE0-43C9-ACC3-FCBCB2FBA36C}" type="presOf" srcId="{586B9169-DFD6-4353-95E1-78CDB1085355}" destId="{A3D0F115-200F-48CA-A1B4-FB3B77CFB474}" srcOrd="0" destOrd="0" presId="urn:microsoft.com/office/officeart/2005/8/layout/arrow3"/>
    <dgm:cxn modelId="{15AAD11C-6A3A-40C5-835F-E9CEEC39F139}" type="presOf" srcId="{CF1F5704-629B-4528-ADC0-5E2A4022801A}" destId="{2E96E827-58DE-41AE-853E-602F5B4E0142}" srcOrd="0" destOrd="0" presId="urn:microsoft.com/office/officeart/2005/8/layout/arrow3"/>
    <dgm:cxn modelId="{FBDDB3DF-0156-45AF-8B29-3456C28DE111}" type="presParOf" srcId="{A3D0F115-200F-48CA-A1B4-FB3B77CFB474}" destId="{838AA96C-84BB-4BD1-86D7-C879951D33C7}" srcOrd="0" destOrd="0" presId="urn:microsoft.com/office/officeart/2005/8/layout/arrow3"/>
    <dgm:cxn modelId="{4C8B5C29-D1B1-4A18-9498-3FF675C4E65F}" type="presParOf" srcId="{A3D0F115-200F-48CA-A1B4-FB3B77CFB474}" destId="{EBE0CD05-A739-4D5A-AB73-DCDF223CF3E1}" srcOrd="1" destOrd="0" presId="urn:microsoft.com/office/officeart/2005/8/layout/arrow3"/>
    <dgm:cxn modelId="{D562FDF9-0063-4C5A-9B14-9BA823AF962F}" type="presParOf" srcId="{A3D0F115-200F-48CA-A1B4-FB3B77CFB474}" destId="{2E96E827-58DE-41AE-853E-602F5B4E0142}" srcOrd="2" destOrd="0" presId="urn:microsoft.com/office/officeart/2005/8/layout/arrow3"/>
    <dgm:cxn modelId="{5DE5F0DE-FE4C-488A-AF54-0288A14ADEF0}" type="presParOf" srcId="{A3D0F115-200F-48CA-A1B4-FB3B77CFB474}" destId="{034BC9D4-8E49-44C0-AE5D-B7C84BB11A4A}" srcOrd="3" destOrd="0" presId="urn:microsoft.com/office/officeart/2005/8/layout/arrow3"/>
    <dgm:cxn modelId="{29E72436-384E-4E94-ADB7-C8D25160F2AE}" type="presParOf" srcId="{A3D0F115-200F-48CA-A1B4-FB3B77CFB474}" destId="{3628A7B6-510B-4B02-BE0C-AD99D11AB7A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63E14-78B8-4D30-85F8-71162E68B8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9EC670-07D5-45F1-8145-095650EF9899}">
      <dgm:prSet phldrT="[Text]" custT="1"/>
      <dgm:spPr/>
      <dgm:t>
        <a:bodyPr/>
        <a:lstStyle/>
        <a:p>
          <a:r>
            <a:rPr lang="es-MX" sz="4000" dirty="0" smtClean="0"/>
            <a:t>Objetivo general</a:t>
          </a:r>
          <a:endParaRPr lang="en-US" sz="4000" dirty="0"/>
        </a:p>
      </dgm:t>
    </dgm:pt>
    <dgm:pt modelId="{D6964615-36C6-4D87-9BDF-3B5DFB095B22}" type="parTrans" cxnId="{8950C35F-7A8D-4802-A3D5-63076C406760}">
      <dgm:prSet/>
      <dgm:spPr/>
      <dgm:t>
        <a:bodyPr/>
        <a:lstStyle/>
        <a:p>
          <a:endParaRPr lang="en-US"/>
        </a:p>
      </dgm:t>
    </dgm:pt>
    <dgm:pt modelId="{A92F2CF7-AB50-4DBB-A049-617D2B03F74A}" type="sibTrans" cxnId="{8950C35F-7A8D-4802-A3D5-63076C406760}">
      <dgm:prSet/>
      <dgm:spPr/>
      <dgm:t>
        <a:bodyPr/>
        <a:lstStyle/>
        <a:p>
          <a:endParaRPr lang="en-US"/>
        </a:p>
      </dgm:t>
    </dgm:pt>
    <dgm:pt modelId="{47528BE6-8DAD-4943-B434-6341A6310837}">
      <dgm:prSet phldrT="[Text]" custT="1"/>
      <dgm:spPr/>
      <dgm:t>
        <a:bodyPr/>
        <a:lstStyle/>
        <a:p>
          <a:pPr algn="just"/>
          <a:r>
            <a:rPr lang="es-EC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Elaborar abono orgánico (compost) a partir de desechos de cultivo de hongos ostra (</a:t>
          </a:r>
          <a:r>
            <a:rPr lang="es-EC" sz="3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Pleurotus ostreatus</a:t>
          </a:r>
          <a:r>
            <a:rPr lang="es-EC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y estiércol porcino y bovino.</a:t>
          </a:r>
          <a:endParaRPr lang="en-US" sz="3200" dirty="0"/>
        </a:p>
      </dgm:t>
    </dgm:pt>
    <dgm:pt modelId="{F441187C-2541-41ED-8121-A49FA8531932}" type="parTrans" cxnId="{2BB96388-7F95-4031-91F2-BA114D20F383}">
      <dgm:prSet/>
      <dgm:spPr/>
      <dgm:t>
        <a:bodyPr/>
        <a:lstStyle/>
        <a:p>
          <a:endParaRPr lang="en-US"/>
        </a:p>
      </dgm:t>
    </dgm:pt>
    <dgm:pt modelId="{3A60784C-D5FE-430A-B014-C000D0E992A0}" type="sibTrans" cxnId="{2BB96388-7F95-4031-91F2-BA114D20F383}">
      <dgm:prSet/>
      <dgm:spPr/>
      <dgm:t>
        <a:bodyPr/>
        <a:lstStyle/>
        <a:p>
          <a:endParaRPr lang="en-US"/>
        </a:p>
      </dgm:t>
    </dgm:pt>
    <dgm:pt modelId="{A3F3F835-FF7F-4DFB-A413-12BBEBC60CB7}" type="pres">
      <dgm:prSet presAssocID="{D6763E14-78B8-4D30-85F8-71162E68B8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204099-CBA7-4393-92D1-96301BC38A42}" type="pres">
      <dgm:prSet presAssocID="{BD9EC670-07D5-45F1-8145-095650EF98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1F8CA-5161-48C4-B88E-5DF73263167B}" type="pres">
      <dgm:prSet presAssocID="{BD9EC670-07D5-45F1-8145-095650EF989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96388-7F95-4031-91F2-BA114D20F383}" srcId="{BD9EC670-07D5-45F1-8145-095650EF9899}" destId="{47528BE6-8DAD-4943-B434-6341A6310837}" srcOrd="0" destOrd="0" parTransId="{F441187C-2541-41ED-8121-A49FA8531932}" sibTransId="{3A60784C-D5FE-430A-B014-C000D0E992A0}"/>
    <dgm:cxn modelId="{E4BB8FB3-6C70-4667-9A1F-2998E2E9CA70}" type="presOf" srcId="{BD9EC670-07D5-45F1-8145-095650EF9899}" destId="{61204099-CBA7-4393-92D1-96301BC38A42}" srcOrd="0" destOrd="0" presId="urn:microsoft.com/office/officeart/2005/8/layout/vList2"/>
    <dgm:cxn modelId="{8950C35F-7A8D-4802-A3D5-63076C406760}" srcId="{D6763E14-78B8-4D30-85F8-71162E68B8FE}" destId="{BD9EC670-07D5-45F1-8145-095650EF9899}" srcOrd="0" destOrd="0" parTransId="{D6964615-36C6-4D87-9BDF-3B5DFB095B22}" sibTransId="{A92F2CF7-AB50-4DBB-A049-617D2B03F74A}"/>
    <dgm:cxn modelId="{6096B5EA-6EAF-4231-A188-0BD47898D947}" type="presOf" srcId="{D6763E14-78B8-4D30-85F8-71162E68B8FE}" destId="{A3F3F835-FF7F-4DFB-A413-12BBEBC60CB7}" srcOrd="0" destOrd="0" presId="urn:microsoft.com/office/officeart/2005/8/layout/vList2"/>
    <dgm:cxn modelId="{D47F4124-8298-4DB0-8919-0167CAD2708E}" type="presOf" srcId="{47528BE6-8DAD-4943-B434-6341A6310837}" destId="{A2B1F8CA-5161-48C4-B88E-5DF73263167B}" srcOrd="0" destOrd="0" presId="urn:microsoft.com/office/officeart/2005/8/layout/vList2"/>
    <dgm:cxn modelId="{FA15D36F-3EDF-4E71-8615-CDBAEB86B73A}" type="presParOf" srcId="{A3F3F835-FF7F-4DFB-A413-12BBEBC60CB7}" destId="{61204099-CBA7-4393-92D1-96301BC38A42}" srcOrd="0" destOrd="0" presId="urn:microsoft.com/office/officeart/2005/8/layout/vList2"/>
    <dgm:cxn modelId="{5A999616-A369-43B9-B673-79B0F23B6015}" type="presParOf" srcId="{A3F3F835-FF7F-4DFB-A413-12BBEBC60CB7}" destId="{A2B1F8CA-5161-48C4-B88E-5DF7326316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763E14-78B8-4D30-85F8-71162E68B8F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9EC670-07D5-45F1-8145-095650EF9899}">
      <dgm:prSet phldrT="[Text]"/>
      <dgm:spPr/>
      <dgm:t>
        <a:bodyPr/>
        <a:lstStyle/>
        <a:p>
          <a:r>
            <a:rPr lang="es-MX" dirty="0" smtClean="0"/>
            <a:t>Objetivos específicos</a:t>
          </a:r>
          <a:endParaRPr lang="en-US" dirty="0"/>
        </a:p>
      </dgm:t>
    </dgm:pt>
    <dgm:pt modelId="{D6964615-36C6-4D87-9BDF-3B5DFB095B22}" type="parTrans" cxnId="{8950C35F-7A8D-4802-A3D5-63076C406760}">
      <dgm:prSet/>
      <dgm:spPr/>
      <dgm:t>
        <a:bodyPr/>
        <a:lstStyle/>
        <a:p>
          <a:endParaRPr lang="en-US"/>
        </a:p>
      </dgm:t>
    </dgm:pt>
    <dgm:pt modelId="{A92F2CF7-AB50-4DBB-A049-617D2B03F74A}" type="sibTrans" cxnId="{8950C35F-7A8D-4802-A3D5-63076C406760}">
      <dgm:prSet/>
      <dgm:spPr/>
      <dgm:t>
        <a:bodyPr/>
        <a:lstStyle/>
        <a:p>
          <a:endParaRPr lang="en-US"/>
        </a:p>
      </dgm:t>
    </dgm:pt>
    <dgm:pt modelId="{47528BE6-8DAD-4943-B434-6341A6310837}">
      <dgm:prSet phldrT="[Text]"/>
      <dgm:spPr/>
      <dgm:t>
        <a:bodyPr/>
        <a:lstStyle/>
        <a:p>
          <a:pPr algn="just"/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Dimensionar un sistema de compostaje, así como la cantidad de elementos a utilizar de acuerdo a las variables descritas bibliográficamente.</a:t>
          </a:r>
          <a:endParaRPr lang="en-US" dirty="0"/>
        </a:p>
      </dgm:t>
    </dgm:pt>
    <dgm:pt modelId="{F441187C-2541-41ED-8121-A49FA8531932}" type="parTrans" cxnId="{2BB96388-7F95-4031-91F2-BA114D20F383}">
      <dgm:prSet/>
      <dgm:spPr/>
      <dgm:t>
        <a:bodyPr/>
        <a:lstStyle/>
        <a:p>
          <a:endParaRPr lang="en-US"/>
        </a:p>
      </dgm:t>
    </dgm:pt>
    <dgm:pt modelId="{3A60784C-D5FE-430A-B014-C000D0E992A0}" type="sibTrans" cxnId="{2BB96388-7F95-4031-91F2-BA114D20F383}">
      <dgm:prSet/>
      <dgm:spPr/>
      <dgm:t>
        <a:bodyPr/>
        <a:lstStyle/>
        <a:p>
          <a:endParaRPr lang="en-US"/>
        </a:p>
      </dgm:t>
    </dgm:pt>
    <dgm:pt modelId="{622F14B3-3D9D-48C0-A306-0C61E1093BDB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Evaluar la degradación aerobia de los compuestos a través de la medición de las variables temperatura, pH y humedad.  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BB297-2D9D-49E3-9A70-FA348B3F98BB}" type="parTrans" cxnId="{82E0EA70-97DE-4529-9013-9063E193EFFD}">
      <dgm:prSet/>
      <dgm:spPr/>
      <dgm:t>
        <a:bodyPr/>
        <a:lstStyle/>
        <a:p>
          <a:endParaRPr lang="es-EC"/>
        </a:p>
      </dgm:t>
    </dgm:pt>
    <dgm:pt modelId="{7AF6C6B5-B676-400A-BD4A-FE1A53CE9EF9}" type="sibTrans" cxnId="{82E0EA70-97DE-4529-9013-9063E193EFFD}">
      <dgm:prSet/>
      <dgm:spPr/>
      <dgm:t>
        <a:bodyPr/>
        <a:lstStyle/>
        <a:p>
          <a:endParaRPr lang="es-EC"/>
        </a:p>
      </dgm:t>
    </dgm:pt>
    <dgm:pt modelId="{8A926F5F-CCDC-47BD-8EE3-51E5650F1E62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Determinar el valor nutricional que proveen los desechos de hongos ostra en cada mezcla de compost, al medir Carbono, Nitrógeno, Fósforo y Minerales.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DB65E-3C92-4CEC-A95D-4A077BEAE111}" type="parTrans" cxnId="{9ADAF07B-6176-4D6E-A068-BEA74FBC72E4}">
      <dgm:prSet/>
      <dgm:spPr/>
      <dgm:t>
        <a:bodyPr/>
        <a:lstStyle/>
        <a:p>
          <a:endParaRPr lang="es-EC"/>
        </a:p>
      </dgm:t>
    </dgm:pt>
    <dgm:pt modelId="{7DDFF75B-BA44-40FD-8749-443A63F8A701}" type="sibTrans" cxnId="{9ADAF07B-6176-4D6E-A068-BEA74FBC72E4}">
      <dgm:prSet/>
      <dgm:spPr/>
      <dgm:t>
        <a:bodyPr/>
        <a:lstStyle/>
        <a:p>
          <a:endParaRPr lang="es-EC"/>
        </a:p>
      </dgm:t>
    </dgm:pt>
    <dgm:pt modelId="{0769F161-39E6-4175-B095-B3F4206AD50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la mezcla de compost con mejores cualidades físicas y nutricionales para ser utilizada en cultivos, a través de la evaluación de características organolépticas y ensayos de fitotoxicidad. 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ADB28-47D5-4C83-B9D3-EC39A3EF9280}" type="parTrans" cxnId="{9161243F-DEE3-42C7-9D38-DDDED385A7C0}">
      <dgm:prSet/>
      <dgm:spPr/>
      <dgm:t>
        <a:bodyPr/>
        <a:lstStyle/>
        <a:p>
          <a:endParaRPr lang="es-EC"/>
        </a:p>
      </dgm:t>
    </dgm:pt>
    <dgm:pt modelId="{E9F427F7-7540-4EB3-98A0-1FC015A5C445}" type="sibTrans" cxnId="{9161243F-DEE3-42C7-9D38-DDDED385A7C0}">
      <dgm:prSet/>
      <dgm:spPr/>
      <dgm:t>
        <a:bodyPr/>
        <a:lstStyle/>
        <a:p>
          <a:endParaRPr lang="es-EC"/>
        </a:p>
      </dgm:t>
    </dgm:pt>
    <dgm:pt modelId="{A3F3F835-FF7F-4DFB-A413-12BBEBC60CB7}" type="pres">
      <dgm:prSet presAssocID="{D6763E14-78B8-4D30-85F8-71162E68B8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204099-CBA7-4393-92D1-96301BC38A42}" type="pres">
      <dgm:prSet presAssocID="{BD9EC670-07D5-45F1-8145-095650EF98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1F8CA-5161-48C4-B88E-5DF73263167B}" type="pres">
      <dgm:prSet presAssocID="{BD9EC670-07D5-45F1-8145-095650EF989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AF07B-6176-4D6E-A068-BEA74FBC72E4}" srcId="{BD9EC670-07D5-45F1-8145-095650EF9899}" destId="{8A926F5F-CCDC-47BD-8EE3-51E5650F1E62}" srcOrd="2" destOrd="0" parTransId="{7B3DB65E-3C92-4CEC-A95D-4A077BEAE111}" sibTransId="{7DDFF75B-BA44-40FD-8749-443A63F8A701}"/>
    <dgm:cxn modelId="{8950C35F-7A8D-4802-A3D5-63076C406760}" srcId="{D6763E14-78B8-4D30-85F8-71162E68B8FE}" destId="{BD9EC670-07D5-45F1-8145-095650EF9899}" srcOrd="0" destOrd="0" parTransId="{D6964615-36C6-4D87-9BDF-3B5DFB095B22}" sibTransId="{A92F2CF7-AB50-4DBB-A049-617D2B03F74A}"/>
    <dgm:cxn modelId="{79B66833-FFB4-4468-BC14-55480CC041D7}" type="presOf" srcId="{0769F161-39E6-4175-B095-B3F4206AD50C}" destId="{A2B1F8CA-5161-48C4-B88E-5DF73263167B}" srcOrd="0" destOrd="3" presId="urn:microsoft.com/office/officeart/2005/8/layout/vList2"/>
    <dgm:cxn modelId="{13CC1A6B-1082-4FBF-817B-9725CD38A1F1}" type="presOf" srcId="{622F14B3-3D9D-48C0-A306-0C61E1093BDB}" destId="{A2B1F8CA-5161-48C4-B88E-5DF73263167B}" srcOrd="0" destOrd="1" presId="urn:microsoft.com/office/officeart/2005/8/layout/vList2"/>
    <dgm:cxn modelId="{82E0EA70-97DE-4529-9013-9063E193EFFD}" srcId="{BD9EC670-07D5-45F1-8145-095650EF9899}" destId="{622F14B3-3D9D-48C0-A306-0C61E1093BDB}" srcOrd="1" destOrd="0" parTransId="{FFCBB297-2D9D-49E3-9A70-FA348B3F98BB}" sibTransId="{7AF6C6B5-B676-400A-BD4A-FE1A53CE9EF9}"/>
    <dgm:cxn modelId="{8ACDB1CD-5340-4C86-A466-CEE1B452C8FC}" type="presOf" srcId="{47528BE6-8DAD-4943-B434-6341A6310837}" destId="{A2B1F8CA-5161-48C4-B88E-5DF73263167B}" srcOrd="0" destOrd="0" presId="urn:microsoft.com/office/officeart/2005/8/layout/vList2"/>
    <dgm:cxn modelId="{C9C8B295-EBE8-4D50-9621-3A99367D8A07}" type="presOf" srcId="{BD9EC670-07D5-45F1-8145-095650EF9899}" destId="{61204099-CBA7-4393-92D1-96301BC38A42}" srcOrd="0" destOrd="0" presId="urn:microsoft.com/office/officeart/2005/8/layout/vList2"/>
    <dgm:cxn modelId="{9161243F-DEE3-42C7-9D38-DDDED385A7C0}" srcId="{BD9EC670-07D5-45F1-8145-095650EF9899}" destId="{0769F161-39E6-4175-B095-B3F4206AD50C}" srcOrd="3" destOrd="0" parTransId="{ECDADB28-47D5-4C83-B9D3-EC39A3EF9280}" sibTransId="{E9F427F7-7540-4EB3-98A0-1FC015A5C445}"/>
    <dgm:cxn modelId="{2BB96388-7F95-4031-91F2-BA114D20F383}" srcId="{BD9EC670-07D5-45F1-8145-095650EF9899}" destId="{47528BE6-8DAD-4943-B434-6341A6310837}" srcOrd="0" destOrd="0" parTransId="{F441187C-2541-41ED-8121-A49FA8531932}" sibTransId="{3A60784C-D5FE-430A-B014-C000D0E992A0}"/>
    <dgm:cxn modelId="{B2C00890-B7A0-41BA-99DB-E1A35FCA2CC1}" type="presOf" srcId="{8A926F5F-CCDC-47BD-8EE3-51E5650F1E62}" destId="{A2B1F8CA-5161-48C4-B88E-5DF73263167B}" srcOrd="0" destOrd="2" presId="urn:microsoft.com/office/officeart/2005/8/layout/vList2"/>
    <dgm:cxn modelId="{33FA9BC8-8904-4C16-8B06-25970581056E}" type="presOf" srcId="{D6763E14-78B8-4D30-85F8-71162E68B8FE}" destId="{A3F3F835-FF7F-4DFB-A413-12BBEBC60CB7}" srcOrd="0" destOrd="0" presId="urn:microsoft.com/office/officeart/2005/8/layout/vList2"/>
    <dgm:cxn modelId="{AD9EEF9E-941E-4795-A4CF-BF44AF8355BD}" type="presParOf" srcId="{A3F3F835-FF7F-4DFB-A413-12BBEBC60CB7}" destId="{61204099-CBA7-4393-92D1-96301BC38A42}" srcOrd="0" destOrd="0" presId="urn:microsoft.com/office/officeart/2005/8/layout/vList2"/>
    <dgm:cxn modelId="{370425A8-C331-4B43-ADDB-27806CB0347B}" type="presParOf" srcId="{A3F3F835-FF7F-4DFB-A413-12BBEBC60CB7}" destId="{A2B1F8CA-5161-48C4-B88E-5DF7326316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5779E-15D7-44ED-80E8-240B10935E74}">
      <dsp:nvSpPr>
        <dsp:cNvPr id="0" name=""/>
        <dsp:cNvSpPr/>
      </dsp:nvSpPr>
      <dsp:spPr>
        <a:xfrm>
          <a:off x="0" y="0"/>
          <a:ext cx="48195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6B1A8-4EC5-48BC-BD04-51AD8CAE92C3}">
      <dsp:nvSpPr>
        <dsp:cNvPr id="0" name=""/>
        <dsp:cNvSpPr/>
      </dsp:nvSpPr>
      <dsp:spPr>
        <a:xfrm>
          <a:off x="0" y="0"/>
          <a:ext cx="963912" cy="449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Suelo</a:t>
          </a:r>
          <a:endParaRPr lang="es-EC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963912" cy="4496278"/>
      </dsp:txXfrm>
    </dsp:sp>
    <dsp:sp modelId="{4DBEDDFF-9675-40D4-ABA1-2927DCE80598}">
      <dsp:nvSpPr>
        <dsp:cNvPr id="0" name=""/>
        <dsp:cNvSpPr/>
      </dsp:nvSpPr>
      <dsp:spPr>
        <a:xfrm>
          <a:off x="1036205" y="52855"/>
          <a:ext cx="3783355" cy="105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Recurso natural indispensable no renovable a escala de tiempo humana.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6205" y="52855"/>
        <a:ext cx="3783355" cy="1057108"/>
      </dsp:txXfrm>
    </dsp:sp>
    <dsp:sp modelId="{6D60D414-4A8E-4FB6-8CC2-BF442AA537F9}">
      <dsp:nvSpPr>
        <dsp:cNvPr id="0" name=""/>
        <dsp:cNvSpPr/>
      </dsp:nvSpPr>
      <dsp:spPr>
        <a:xfrm>
          <a:off x="963912" y="1109963"/>
          <a:ext cx="3855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69EFF-93BA-49AB-BA93-1B5E0E903DAF}">
      <dsp:nvSpPr>
        <dsp:cNvPr id="0" name=""/>
        <dsp:cNvSpPr/>
      </dsp:nvSpPr>
      <dsp:spPr>
        <a:xfrm>
          <a:off x="1036205" y="1162819"/>
          <a:ext cx="3783355" cy="105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Mezcla compuesta de material orgánico y es el ambiente de desarrollo de millones de macro y microorganismos.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6205" y="1162819"/>
        <a:ext cx="3783355" cy="1057108"/>
      </dsp:txXfrm>
    </dsp:sp>
    <dsp:sp modelId="{7DFAB504-CCF5-4584-B562-869209BBD78B}">
      <dsp:nvSpPr>
        <dsp:cNvPr id="0" name=""/>
        <dsp:cNvSpPr/>
      </dsp:nvSpPr>
      <dsp:spPr>
        <a:xfrm>
          <a:off x="963912" y="2219927"/>
          <a:ext cx="3855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9B5E2-B231-441C-BBE0-494A8A4731FE}">
      <dsp:nvSpPr>
        <dsp:cNvPr id="0" name=""/>
        <dsp:cNvSpPr/>
      </dsp:nvSpPr>
      <dsp:spPr>
        <a:xfrm>
          <a:off x="1036205" y="2272782"/>
          <a:ext cx="3783355" cy="105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Sustrato fértil para la producción de alimentos.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6205" y="2272782"/>
        <a:ext cx="3783355" cy="1057108"/>
      </dsp:txXfrm>
    </dsp:sp>
    <dsp:sp modelId="{5643242B-D60E-490D-9685-9D4321372864}">
      <dsp:nvSpPr>
        <dsp:cNvPr id="0" name=""/>
        <dsp:cNvSpPr/>
      </dsp:nvSpPr>
      <dsp:spPr>
        <a:xfrm>
          <a:off x="963912" y="3329891"/>
          <a:ext cx="3855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19C6A-403E-4994-9C24-60B730EF094D}">
      <dsp:nvSpPr>
        <dsp:cNvPr id="0" name=""/>
        <dsp:cNvSpPr/>
      </dsp:nvSpPr>
      <dsp:spPr>
        <a:xfrm>
          <a:off x="1036205" y="3382746"/>
          <a:ext cx="3783355" cy="105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Suelo saludable: producción sostenida de alimentos, descomposición de desechos, secuestro de carbono e intercambio de gases.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6205" y="3382746"/>
        <a:ext cx="3783355" cy="1057108"/>
      </dsp:txXfrm>
    </dsp:sp>
    <dsp:sp modelId="{C68B560F-0B49-43BE-A019-BFF7D93714F1}">
      <dsp:nvSpPr>
        <dsp:cNvPr id="0" name=""/>
        <dsp:cNvSpPr/>
      </dsp:nvSpPr>
      <dsp:spPr>
        <a:xfrm>
          <a:off x="963912" y="4439854"/>
          <a:ext cx="3855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B4E5-48D6-490E-B45F-6916F8B7478F}">
      <dsp:nvSpPr>
        <dsp:cNvPr id="0" name=""/>
        <dsp:cNvSpPr/>
      </dsp:nvSpPr>
      <dsp:spPr>
        <a:xfrm>
          <a:off x="-6111628" y="-935347"/>
          <a:ext cx="7277365" cy="7277365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CACA4-FD2D-44DE-BFB6-3165163B3650}">
      <dsp:nvSpPr>
        <dsp:cNvPr id="0" name=""/>
        <dsp:cNvSpPr/>
      </dsp:nvSpPr>
      <dsp:spPr>
        <a:xfrm>
          <a:off x="750445" y="540667"/>
          <a:ext cx="5816166" cy="1081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30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Remoción desmesurada de la capa fértil superficial de la tierra.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0445" y="540667"/>
        <a:ext cx="5816166" cy="1081334"/>
      </dsp:txXfrm>
    </dsp:sp>
    <dsp:sp modelId="{0D8A529C-8261-4B1B-AB76-9C39FA5CE5D1}">
      <dsp:nvSpPr>
        <dsp:cNvPr id="0" name=""/>
        <dsp:cNvSpPr/>
      </dsp:nvSpPr>
      <dsp:spPr>
        <a:xfrm>
          <a:off x="74612" y="405500"/>
          <a:ext cx="1351667" cy="1351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FE038-B738-4D53-A6DD-3398AEB7C150}">
      <dsp:nvSpPr>
        <dsp:cNvPr id="0" name=""/>
        <dsp:cNvSpPr/>
      </dsp:nvSpPr>
      <dsp:spPr>
        <a:xfrm>
          <a:off x="1143510" y="2162668"/>
          <a:ext cx="5423101" cy="108133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30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Labranza excesiva y profunda, reducción entre períodos de siembra y uso indiscriminado de fertilizantes químicos.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3510" y="2162668"/>
        <a:ext cx="5423101" cy="1081334"/>
      </dsp:txXfrm>
    </dsp:sp>
    <dsp:sp modelId="{B5578512-8AE5-42D2-9CBE-214E19DDC84D}">
      <dsp:nvSpPr>
        <dsp:cNvPr id="0" name=""/>
        <dsp:cNvSpPr/>
      </dsp:nvSpPr>
      <dsp:spPr>
        <a:xfrm>
          <a:off x="467677" y="2027501"/>
          <a:ext cx="1351667" cy="1351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090A3-401D-43A7-BDEE-158EB7378A25}">
      <dsp:nvSpPr>
        <dsp:cNvPr id="0" name=""/>
        <dsp:cNvSpPr/>
      </dsp:nvSpPr>
      <dsp:spPr>
        <a:xfrm>
          <a:off x="750445" y="3784669"/>
          <a:ext cx="5816166" cy="108133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30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Deterioro de las propiedades físicas y químicas del suelo como la pérdida de carbono y nutrientes, fuerte resistencia al arado y reducción de porosidad.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0445" y="3784669"/>
        <a:ext cx="5816166" cy="1081334"/>
      </dsp:txXfrm>
    </dsp:sp>
    <dsp:sp modelId="{A64C53E8-AF5F-40B4-BF76-FA79DBBB66C2}">
      <dsp:nvSpPr>
        <dsp:cNvPr id="0" name=""/>
        <dsp:cNvSpPr/>
      </dsp:nvSpPr>
      <dsp:spPr>
        <a:xfrm>
          <a:off x="74612" y="3649502"/>
          <a:ext cx="1351667" cy="1351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421AD-B666-4568-8FD0-85453343663E}">
      <dsp:nvSpPr>
        <dsp:cNvPr id="0" name=""/>
        <dsp:cNvSpPr/>
      </dsp:nvSpPr>
      <dsp:spPr>
        <a:xfrm rot="5400000">
          <a:off x="1239605" y="1204466"/>
          <a:ext cx="1057899" cy="1204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ADA5B3-6DCC-4CD6-A73B-29035CB28F96}">
      <dsp:nvSpPr>
        <dsp:cNvPr id="0" name=""/>
        <dsp:cNvSpPr/>
      </dsp:nvSpPr>
      <dsp:spPr>
        <a:xfrm>
          <a:off x="532476" y="31763"/>
          <a:ext cx="2634581" cy="124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Mantener la fertilidad del suelo y  la demanda de alimentos.</a:t>
          </a:r>
          <a:endParaRPr lang="es-EC" sz="1400" kern="1200" dirty="0"/>
        </a:p>
      </dsp:txBody>
      <dsp:txXfrm>
        <a:off x="593339" y="92626"/>
        <a:ext cx="2512855" cy="1124832"/>
      </dsp:txXfrm>
    </dsp:sp>
    <dsp:sp modelId="{68881441-C754-43AE-BC70-D5944EB2A5C5}">
      <dsp:nvSpPr>
        <dsp:cNvPr id="0" name=""/>
        <dsp:cNvSpPr/>
      </dsp:nvSpPr>
      <dsp:spPr>
        <a:xfrm>
          <a:off x="2740206" y="150651"/>
          <a:ext cx="1295242" cy="100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74437-5F9C-4B65-A5B8-466DE8A357BE}">
      <dsp:nvSpPr>
        <dsp:cNvPr id="0" name=""/>
        <dsp:cNvSpPr/>
      </dsp:nvSpPr>
      <dsp:spPr>
        <a:xfrm rot="5400000">
          <a:off x="3070956" y="2604762"/>
          <a:ext cx="1057899" cy="1204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D36EC5-845A-4161-8D8D-C118CF241974}">
      <dsp:nvSpPr>
        <dsp:cNvPr id="0" name=""/>
        <dsp:cNvSpPr/>
      </dsp:nvSpPr>
      <dsp:spPr>
        <a:xfrm>
          <a:off x="2312742" y="1432059"/>
          <a:ext cx="2934428" cy="124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Tienen altas concentraciones de micro y macronutriente.</a:t>
          </a:r>
          <a:endParaRPr lang="es-EC" sz="1400" kern="1200" dirty="0"/>
        </a:p>
      </dsp:txBody>
      <dsp:txXfrm>
        <a:off x="2373605" y="1492922"/>
        <a:ext cx="2812702" cy="1124832"/>
      </dsp:txXfrm>
    </dsp:sp>
    <dsp:sp modelId="{15EF3136-44F8-4A53-969B-4E508F89D2AA}">
      <dsp:nvSpPr>
        <dsp:cNvPr id="0" name=""/>
        <dsp:cNvSpPr/>
      </dsp:nvSpPr>
      <dsp:spPr>
        <a:xfrm>
          <a:off x="4571557" y="1550947"/>
          <a:ext cx="1295242" cy="100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DA6FD-48B2-4FC7-8AA2-EC460770FE90}">
      <dsp:nvSpPr>
        <dsp:cNvPr id="0" name=""/>
        <dsp:cNvSpPr/>
      </dsp:nvSpPr>
      <dsp:spPr>
        <a:xfrm rot="5400000">
          <a:off x="4862833" y="4005059"/>
          <a:ext cx="1057899" cy="1204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F89577-A765-419E-AB27-D4F2D16D492D}">
      <dsp:nvSpPr>
        <dsp:cNvPr id="0" name=""/>
        <dsp:cNvSpPr/>
      </dsp:nvSpPr>
      <dsp:spPr>
        <a:xfrm>
          <a:off x="4192078" y="2832356"/>
          <a:ext cx="3155328" cy="124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Uso excesivo de fertilizantes artificiales de origen </a:t>
          </a:r>
          <a:r>
            <a:rPr lang="es-EC" sz="14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químicos.</a:t>
          </a:r>
          <a:endParaRPr lang="es-EC" sz="1400" kern="1200" dirty="0"/>
        </a:p>
      </dsp:txBody>
      <dsp:txXfrm>
        <a:off x="4252941" y="2893219"/>
        <a:ext cx="3033602" cy="1124832"/>
      </dsp:txXfrm>
    </dsp:sp>
    <dsp:sp modelId="{7E0E4F84-5868-410E-82B8-C3945E561F24}">
      <dsp:nvSpPr>
        <dsp:cNvPr id="0" name=""/>
        <dsp:cNvSpPr/>
      </dsp:nvSpPr>
      <dsp:spPr>
        <a:xfrm>
          <a:off x="6363435" y="2951244"/>
          <a:ext cx="1295242" cy="1007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3BE22-F9F0-416D-915C-BE8C9D01066B}">
      <dsp:nvSpPr>
        <dsp:cNvPr id="0" name=""/>
        <dsp:cNvSpPr/>
      </dsp:nvSpPr>
      <dsp:spPr>
        <a:xfrm>
          <a:off x="6004561" y="4232653"/>
          <a:ext cx="3092338" cy="9567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Contaminación al aire y aguas </a:t>
          </a:r>
          <a:r>
            <a:rPr lang="es-EC" sz="14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subterráneas.</a:t>
          </a:r>
          <a:endParaRPr lang="es-EC" sz="1400" kern="1200" dirty="0"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051274" y="4279366"/>
        <a:ext cx="2998912" cy="863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A96C-84BB-4BD1-86D7-C879951D33C7}">
      <dsp:nvSpPr>
        <dsp:cNvPr id="0" name=""/>
        <dsp:cNvSpPr/>
      </dsp:nvSpPr>
      <dsp:spPr>
        <a:xfrm rot="21300000">
          <a:off x="24942" y="2246800"/>
          <a:ext cx="8078114" cy="92506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0CD05-A739-4D5A-AB73-DCDF223CF3E1}">
      <dsp:nvSpPr>
        <dsp:cNvPr id="0" name=""/>
        <dsp:cNvSpPr/>
      </dsp:nvSpPr>
      <dsp:spPr>
        <a:xfrm>
          <a:off x="975360" y="270933"/>
          <a:ext cx="2438400" cy="216746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6E827-58DE-41AE-853E-602F5B4E0142}">
      <dsp:nvSpPr>
        <dsp:cNvPr id="0" name=""/>
        <dsp:cNvSpPr/>
      </dsp:nvSpPr>
      <dsp:spPr>
        <a:xfrm>
          <a:off x="3928633" y="0"/>
          <a:ext cx="3359373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Volumen de desechos que representa un problema ambiental.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Nutrientes de origen </a:t>
          </a:r>
          <a:r>
            <a:rPr lang="es-EC" sz="1400" kern="1200" dirty="0" err="1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lignocelulósico</a:t>
          </a:r>
          <a:r>
            <a:rPr lang="es-EC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y complejos enzimáticos remanentes.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Crecimiento de microorganismos y degradación de contaminantes </a:t>
          </a:r>
          <a:r>
            <a:rPr lang="es-EC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recalcitrantes.</a:t>
          </a:r>
          <a:endParaRPr lang="es-EC" sz="1400" kern="1200" dirty="0"/>
        </a:p>
      </dsp:txBody>
      <dsp:txXfrm>
        <a:off x="3928633" y="0"/>
        <a:ext cx="3359373" cy="2275840"/>
      </dsp:txXfrm>
    </dsp:sp>
    <dsp:sp modelId="{034BC9D4-8E49-44C0-AE5D-B7C84BB11A4A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8A7B6-510B-4B02-BE0C-AD99D11AB7A3}">
      <dsp:nvSpPr>
        <dsp:cNvPr id="0" name=""/>
        <dsp:cNvSpPr/>
      </dsp:nvSpPr>
      <dsp:spPr>
        <a:xfrm>
          <a:off x="1219200" y="3142826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Abono orgánico sin daños </a:t>
          </a:r>
          <a:r>
            <a:rPr lang="es-MX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ambientales.</a:t>
          </a:r>
          <a:endParaRPr lang="es-MX" sz="1400" kern="1200" dirty="0" smtClean="0">
            <a:solidFill>
              <a:srgbClr val="000000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Los microorganismos aportan a la descomposición de la materia </a:t>
          </a:r>
          <a:r>
            <a:rPr lang="es-MX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orgánica.</a:t>
          </a:r>
          <a:endParaRPr lang="es-MX" sz="1400" kern="1200" dirty="0" smtClean="0">
            <a:solidFill>
              <a:srgbClr val="000000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Menor inversión respecto a fertilizantes </a:t>
          </a:r>
          <a:r>
            <a:rPr lang="es-MX" sz="1400" kern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químicos.</a:t>
          </a:r>
          <a:endParaRPr lang="es-EC" sz="1400" kern="1200" dirty="0"/>
        </a:p>
      </dsp:txBody>
      <dsp:txXfrm>
        <a:off x="1219200" y="3142826"/>
        <a:ext cx="2600960" cy="2275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04099-CBA7-4393-92D1-96301BC38A42}">
      <dsp:nvSpPr>
        <dsp:cNvPr id="0" name=""/>
        <dsp:cNvSpPr/>
      </dsp:nvSpPr>
      <dsp:spPr>
        <a:xfrm>
          <a:off x="0" y="744191"/>
          <a:ext cx="9987279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Objetivo general</a:t>
          </a:r>
          <a:endParaRPr lang="en-US" sz="4000" kern="1200" dirty="0"/>
        </a:p>
      </dsp:txBody>
      <dsp:txXfrm>
        <a:off x="59399" y="803590"/>
        <a:ext cx="9868481" cy="1098002"/>
      </dsp:txXfrm>
    </dsp:sp>
    <dsp:sp modelId="{A2B1F8CA-5161-48C4-B88E-5DF73263167B}">
      <dsp:nvSpPr>
        <dsp:cNvPr id="0" name=""/>
        <dsp:cNvSpPr/>
      </dsp:nvSpPr>
      <dsp:spPr>
        <a:xfrm>
          <a:off x="0" y="1960991"/>
          <a:ext cx="9987279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096" tIns="40640" rIns="227584" bIns="40640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Elaborar abono orgánico (compost) a partir de desechos de cultivo de hongos ostra (</a:t>
          </a:r>
          <a:r>
            <a:rPr lang="es-EC" sz="32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Pleurotus ostreatus</a:t>
          </a:r>
          <a:r>
            <a:rPr lang="es-EC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y estiércol porcino y bovino.</a:t>
          </a:r>
          <a:endParaRPr lang="en-US" sz="3200" kern="1200" dirty="0"/>
        </a:p>
      </dsp:txBody>
      <dsp:txXfrm>
        <a:off x="0" y="1960991"/>
        <a:ext cx="9987279" cy="13791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04099-CBA7-4393-92D1-96301BC38A42}">
      <dsp:nvSpPr>
        <dsp:cNvPr id="0" name=""/>
        <dsp:cNvSpPr/>
      </dsp:nvSpPr>
      <dsp:spPr>
        <a:xfrm>
          <a:off x="0" y="7428"/>
          <a:ext cx="10088880" cy="6616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Objetivos específicos</a:t>
          </a:r>
          <a:endParaRPr lang="en-US" sz="2900" kern="1200" dirty="0"/>
        </a:p>
      </dsp:txBody>
      <dsp:txXfrm>
        <a:off x="32298" y="39726"/>
        <a:ext cx="10024284" cy="597039"/>
      </dsp:txXfrm>
    </dsp:sp>
    <dsp:sp modelId="{A2B1F8CA-5161-48C4-B88E-5DF73263167B}">
      <dsp:nvSpPr>
        <dsp:cNvPr id="0" name=""/>
        <dsp:cNvSpPr/>
      </dsp:nvSpPr>
      <dsp:spPr>
        <a:xfrm>
          <a:off x="0" y="669063"/>
          <a:ext cx="10088880" cy="3661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322" tIns="36830" rIns="206248" bIns="3683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Dimensionar un sistema de compostaje, así como la cantidad de elementos a utilizar de acuerdo a las variables descritas bibliográficamente.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Evaluar la degradación aerobia de los compuestos a través de la medición de las variables temperatura, pH y humedad.  </a:t>
          </a:r>
          <a:endParaRPr lang="es-EC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Determinar el valor nutricional que proveen los desechos de hongos ostra en cada mezcla de compost, al medir Carbono, Nitrógeno, Fósforo y Minerales.</a:t>
          </a:r>
          <a:endParaRPr lang="es-EC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la mezcla de compost con mejores cualidades físicas y nutricionales para ser utilizada en cultivos, a través de la evaluación de características organolépticas y ensayos de fitotoxicidad. </a:t>
          </a:r>
          <a:endParaRPr lang="es-EC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69063"/>
        <a:ext cx="10088880" cy="366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3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33038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182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579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814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7995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7594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647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390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082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590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7987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472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962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pPr marL="171450" indent="-171450">
              <a:buFontTx/>
              <a:buChar char="-"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76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pPr marL="171450" indent="-171450">
              <a:buFontTx/>
              <a:buChar char="-"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94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680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516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734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940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068756" y="1036774"/>
            <a:ext cx="6844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4511679" y="1550029"/>
            <a:ext cx="3504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521467" y="2080798"/>
            <a:ext cx="1020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 PREVIO A LA OBTENCIÓN DEL TÍTULO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INGENIERO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4251648" y="4137668"/>
            <a:ext cx="456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Poaquiza Yumbulema, Paul Alexander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4007734" y="4511483"/>
            <a:ext cx="4951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argas Verdesoto, Rafael Eduardo M.Sc. 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4336521" y="5159146"/>
            <a:ext cx="372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Sangolquí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07 de septiembre de</a:t>
            </a:r>
            <a:r>
              <a:rPr lang="es-EC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 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1521467" y="2552760"/>
            <a:ext cx="97514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Elaboración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de abono orgánico a partir de desechos de cultivo de hongos ostra (</a:t>
            </a:r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Pleurotus ostreatus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) y estiércol porcino y bovino</a:t>
            </a:r>
          </a:p>
          <a:p>
            <a:pPr algn="ctr"/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2475" y="820325"/>
            <a:ext cx="853682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Localización Geográfica  </a:t>
            </a:r>
            <a:endParaRPr lang="es-EC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Fase de campo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artesanal del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compostaje,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 el barrio Villa Flora, parroquia Pintag, Cantón Quito, Provincia 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Pichincha.</a:t>
            </a:r>
          </a:p>
          <a:p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Laboratorio  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elementos en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laboratorio AGRARPROJEKT S.A., sector El Condado, Cantón Quito, Provincia 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Pichincha.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Punto de venta: big data para encontrar la ubicación id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352" y="1812804"/>
            <a:ext cx="2536109" cy="14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105498" y="1129748"/>
            <a:ext cx="7122017" cy="33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6941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Dos </a:t>
            </a: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ensayos (Bloques):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Estiércol </a:t>
            </a:r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porcino (T-AP)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stiércol </a:t>
            </a:r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bovino (T-AB)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Material de soporte: Paja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Material de enmienda: SGH</a:t>
            </a:r>
            <a:endParaRPr kumimoji="0" lang="es-EC" altLang="es-EC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Relación </a:t>
            </a: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carbono/nitrógeno </a:t>
            </a: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teórica</a:t>
            </a:r>
            <a:r>
              <a:rPr kumimoji="0" lang="es-EC" altLang="es-EC" b="0" i="0" u="none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inicial: 30/1</a:t>
            </a:r>
          </a:p>
          <a:p>
            <a:pPr lvl="0"/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Área </a:t>
            </a:r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aproximada de 10m</a:t>
            </a:r>
            <a:r>
              <a:rPr lang="es-EC" altLang="es-EC" baseline="30000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kumimoji="0" lang="es-EC" altLang="es-EC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dirty="0" smtClean="0" bmk="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7759" y="476901"/>
            <a:ext cx="7191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Establecimiento del sistema de compostaje tipo pila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519" y="1263879"/>
            <a:ext cx="4124723" cy="1637758"/>
          </a:xfrm>
          <a:prstGeom prst="rect">
            <a:avLst/>
          </a:prstGeom>
        </p:spPr>
      </p:pic>
      <p:pic>
        <p:nvPicPr>
          <p:cNvPr id="10242" name="Picture 2" descr="https://lh3.googleusercontent.com/1MkL7fxiq501wb5KO-2JcUONT9i4hd5pnCftgXe9CTAS2TkJSzPyWZSkT2p_PM86fDG6o0B36wq5qo2UTHdvdJfBoZnvCgi_Re_6CG2PsdMGGE2RnH6wqJJg1H5be1slzwXrKi-u8l_MXy3EVIR8YZp_ZIX4qmlnEwzU88PoLVumKARe5G0Kgi12jkm4iu20iUFZLNFzwk6LrRAtxtAShVKCyC5YRp4DAsqqqIR3QO7hPBtsUtpctyHxKNNqfrW3izeILB-rTiKdQHxLb-Uuou-_E-RPKT8StpwcwIWocohNEn9MQY8W7IYkQ1iEn4kRYYcmzmBU77VB_EIzDGC2Gv2cKlVRZxIx4ohKRUb-lJ2G9cS0sysuEQ2ByctG1vSQvxSm3QKSpuHmYBYg7IgCPLMYMVsaN-Wxa-InIOPLG-P93uyPdgTEr9lmqnBmRRnxFsSDVCQwY7C101nk8fMXLxFyc6NBmEQXHT87jMziegwvAwoLGMYWysv-2gQ2v2py8PKSlDhys9PfUJqQP0YaeSbVAk-iuojZu3S1BJF1DV0AMdkK1nC9Ze-efjobGwWaNP6EYkJ1DRkDqvmd8DenGcmVxNgCL_zV2_L7RVe2MyyLdvE1JfBLUnYksTyhH2ATLhZ40RSCpFGSwPQQ4gLEDBIfUwRA4T1ZerFdymig_zbQ4Dx0nWUWS_KHP8YL4uBA3hj-nNbyj65ndK3LmE2wrHHX=w469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000" y="3284093"/>
            <a:ext cx="1786132" cy="23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3.googleusercontent.com/YPK_kuSNE8Je6H4fGbh_ngP98amVjGU4qiKhS2j8sCTJFoBXGtMChFSMHHzwiJIi3yO-Wjm9cbedSm6upmIemIA9Xn_NAFaLO7fgkZ8WzenzMxe8PSCeaSb1kcKGRCcvfsgOvb3U-_SZgie7MJz8713vE15IjnfCOwYZPFwhYJKkwQy2wgCxJMicVvParLGlAm4dR_DCSAr-JbnUaoE3noWIMK4SDYE1hsYfT_ZnW4DDwdEzHsccsrAC5tBaFHRFGsYSpgZ7LekQsk6Wnm6UAVMe1jh8chLC6uHjKtuncZBu2KozvpIiwhLfXNIM35_GLAzCeA-LrGP-7zOCJMc9136xi8qeBfQDL-d8sOyIQ4xzrviL4RsHoes6zJnHWfzm1Y91wLC0TZjTRVy-13TBuKVJ737DJLINiQlc3HHi8q4mUmc4BPfluHYQsQTIVEklw7wJeBsB28GbQHj0feSTXzuc_sUC7huRlbbByckkqR9yeqbxZaFPyI_fPJMjhDisygHsvi3GGbN6ar0hQZxrNyGKK6SamCP2-1_4OtFYWHspgt-NRIoKqMsbrB7mtPWv7YvJMiXMsQTKhsuUzBgKVEzA_ZFzVst3HyNbP0W2PS7I4TKckuXawyfRO5LBncdVysdHyrjfeZ9vhiZdVlhaj6tJIDV400AITw6RZ_IP23rgSUcozT02OY2fKJmJARZthNxOakhU47jhPnq4GF7mxIMv=w469-h625-no?authuser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r="9991"/>
          <a:stretch/>
        </p:blipFill>
        <p:spPr bwMode="auto">
          <a:xfrm>
            <a:off x="7016519" y="3284093"/>
            <a:ext cx="1857236" cy="244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6926248" y="934152"/>
            <a:ext cx="5672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1.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Materiales a utilizar en el sistema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pilas.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81179" y="2930060"/>
            <a:ext cx="5672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1.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a compostar, sistema en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pilas.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560060" y="2936931"/>
            <a:ext cx="5672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2.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SGH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pic>
        <p:nvPicPr>
          <p:cNvPr id="4098" name="Imagen 12" descr="pi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4" t="22994" r="11057" b="39005"/>
          <a:stretch/>
        </p:blipFill>
        <p:spPr bwMode="auto">
          <a:xfrm>
            <a:off x="6720424" y="3941341"/>
            <a:ext cx="2745547" cy="14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13" descr="DISTRIBUCIÓN pi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0" r="52514" b="30432"/>
          <a:stretch/>
        </p:blipFill>
        <p:spPr bwMode="auto">
          <a:xfrm>
            <a:off x="9726653" y="3941341"/>
            <a:ext cx="2465347" cy="12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1" y="649369"/>
            <a:ext cx="7122017" cy="583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6941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Tratamientos: </a:t>
            </a: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orcentaje en peso de</a:t>
            </a:r>
            <a:r>
              <a:rPr kumimoji="0" lang="es-EC" altLang="es-EC" b="0" i="0" u="none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SGH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TC: tratamiento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20: tratamiento al 20%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T40: tratamiento al 40% </a:t>
            </a:r>
            <a:r>
              <a:rPr kumimoji="0" lang="es-EC" altLang="es-EC" b="0" i="0" u="none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dirty="0" bmk="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Análisis: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smtClean="0" bmk="">
                <a:solidFill>
                  <a:srgbClr val="000000"/>
                </a:solidFill>
                <a:cs typeface="Arial" panose="020B0604020202020204" pitchFamily="34" charset="0"/>
              </a:rPr>
              <a:t>Temperatura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smtClean="0" bmk="">
                <a:solidFill>
                  <a:srgbClr val="000000"/>
                </a:solidFill>
                <a:cs typeface="Arial" panose="020B0604020202020204" pitchFamily="34" charset="0"/>
              </a:rPr>
              <a:t>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smtClean="0" bmk="">
                <a:cs typeface="Arial" panose="020B0604020202020204" pitchFamily="34" charset="0"/>
              </a:rPr>
              <a:t>Humedad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EC" altLang="es-EC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Olor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smtClean="0" bmk="">
                <a:cs typeface="Arial" panose="020B0604020202020204" pitchFamily="34" charset="0"/>
              </a:rPr>
              <a:t>Color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smtClean="0" bmk="">
                <a:cs typeface="Arial" panose="020B0604020202020204" pitchFamily="34" charset="0"/>
              </a:rPr>
              <a:t>De fitotoxicidad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smtClean="0" bmk="">
                <a:cs typeface="Arial" panose="020B0604020202020204" pitchFamily="34" charset="0"/>
              </a:rPr>
              <a:t>De elementos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/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Control: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eríodos </a:t>
            </a:r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C" altLang="es-EC" dirty="0" smtClean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siete </a:t>
            </a:r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días.</a:t>
            </a:r>
            <a:endParaRPr lang="es-MX" altLang="es-EC" b="1" i="1" dirty="0" bmk="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s-EC" altLang="es-EC" dirty="0" bmk="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0596" y="564731"/>
            <a:ext cx="7191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alt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Establecimiento del sistema de compostaje tipo pila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424" y="1214386"/>
            <a:ext cx="4751725" cy="2122212"/>
          </a:xfrm>
          <a:prstGeom prst="rect">
            <a:avLst/>
          </a:prstGeom>
        </p:spPr>
      </p:pic>
      <p:pic>
        <p:nvPicPr>
          <p:cNvPr id="9" name="Picture 2" descr="https://lh3.googleusercontent.com/9ZvOcwBReJ60m6yxOINVywEkYMQnYCXVjtGk_Eq6Zb1pmGWbIE2Wa6_O-0AYJK68eyEVekPLKUbXtBH_YvndUa3FsRnSF-oti9x_Ft2U7Gc93SpGvBzYpw-g5zq_h5YmyauHnXU5Vy_65kAvAH7Ri9VJVYb_RbZ_1UWCKPcMTmg6XezJaIWXQg8r_7fhxcyG-wMLgNOH5TDL8vevizwOoflO4OqhPwAdWQWiUKDx14rID2tGdg3k5W5XnCa02VuV5Tt4zXUEm8fNJGvolr9ZYKhVDe1N7dBDyvbny4woXwSW8u7wP3r5NouXZ3AiPYflSnP1lTISbzUNrtCFmilHM_g9ijKDh8xIk6L2NmHl66Tq58lDQNDkeSBRln3OlyepRKIHMr_8qEsHKOU61gL2-jPiCtz2PilJkgPniVWqjooirxrbJ89ikg9O9XCRlRAPZVzwKyU0UuMw7aQQLYyzVWVSjrAPpIUWEm_fRIJjZjBBIuIoddTk5fxFZAI7tBplfpWO961St-JNSxjKUIXrrZfLXQHj78P_5ps0QBIhO3cIXuB8CEPktWxl04jYGy3W_fVrlntIK-Old0wtLqbQOFTlbQTNbTyWwW5EnxzLMxbyHl6ra_DUPD6MDcWX-3hxFqvVmJLvqegJ4xw08JkqErWxWVOSPvAusALDLqF_oXwgSF3GqwVI5abZf0algRog3d1jns1KeeWX07JSSKHF-Pg9=w834-h625-no?authuser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1"/>
          <a:stretch/>
        </p:blipFill>
        <p:spPr bwMode="auto">
          <a:xfrm>
            <a:off x="4307638" y="4046202"/>
            <a:ext cx="2282445" cy="14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694168" y="1004647"/>
            <a:ext cx="433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2.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Cantidades de material a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utilizar.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85539" y="3500470"/>
            <a:ext cx="5672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3.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de unidades de compostaje en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pilas.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958492" y="3397740"/>
            <a:ext cx="240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4.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Capas de material a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compostar.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86989" y="3941341"/>
            <a:ext cx="5278982" cy="170147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l="72497" t="15339" r="22333" b="78873"/>
          <a:stretch/>
        </p:blipFill>
        <p:spPr>
          <a:xfrm>
            <a:off x="10652077" y="1542197"/>
            <a:ext cx="245660" cy="1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375167" y="451647"/>
            <a:ext cx="762597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450215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Aireación</a:t>
            </a:r>
          </a:p>
          <a:p>
            <a:pPr marL="226695" indent="450215" algn="just">
              <a:lnSpc>
                <a:spcPct val="150000"/>
              </a:lnSpc>
            </a:pP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El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de aireación se realizó mediante el volteo manual</a:t>
            </a:r>
          </a:p>
          <a:p>
            <a:pPr marL="226695" indent="450215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Humedad 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3895" lvl="1" indent="450215" algn="just"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Humedad óptima teórica: 55%</a:t>
            </a:r>
          </a:p>
          <a:p>
            <a:pPr marL="683895" lvl="1" indent="450215" algn="just"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Medidor de humedad ATENEA</a:t>
            </a:r>
          </a:p>
          <a:p>
            <a:pPr marL="683895" lvl="1" indent="450215" algn="just"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Mediciones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tres puntos</a:t>
            </a:r>
          </a:p>
          <a:p>
            <a:pPr marL="226695" indent="450215"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Temperatura y pH</a:t>
            </a:r>
            <a:endParaRPr lang="es-EC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6695" indent="450215" algn="just">
              <a:lnSpc>
                <a:spcPct val="150000"/>
              </a:lnSpc>
              <a:spcAft>
                <a:spcPts val="0"/>
              </a:spcAft>
            </a:pP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Medidor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temperatura y pH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suelos ATENEA SOIL SURVEY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INSTRUMENT 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6695" indent="450215" algn="just">
              <a:lnSpc>
                <a:spcPct val="200000"/>
              </a:lnSpc>
              <a:spcAft>
                <a:spcPts val="0"/>
              </a:spcAft>
            </a:pP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1" name="Imagen 3" descr="control 2.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4" t="22257" r="16003" b="32996"/>
          <a:stretch/>
        </p:blipFill>
        <p:spPr bwMode="auto">
          <a:xfrm>
            <a:off x="7753082" y="1612023"/>
            <a:ext cx="2936383" cy="229090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496429" y="1223698"/>
            <a:ext cx="39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5.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untos de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7735" y="980785"/>
            <a:ext cx="7271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alt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organoléptico (</a:t>
            </a: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Escobar, 2012</a:t>
            </a:r>
            <a:r>
              <a:rPr lang="es-EC" alt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endParaRPr lang="es-EC" altLang="es-EC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C" alt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Olor (tipo e intensidad) </a:t>
            </a:r>
          </a:p>
          <a:p>
            <a:pPr lvl="1" algn="just"/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utilizó una vara de madera, la cual se introdujo dentro de la pila, luego de tres minutos aproximadamente, se retiró y evaluó el </a:t>
            </a: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olor; a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 </a:t>
            </a: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biodegradación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 intensidad. </a:t>
            </a:r>
            <a:endParaRPr lang="es-EC" altLang="es-EC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C" altLang="es-EC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endParaRPr lang="es-EC" altLang="es-EC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endParaRPr lang="es-EC" altLang="es-EC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 </a:t>
            </a:r>
            <a:endParaRPr lang="es-EC" altLang="es-EC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uestras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diferentes secciones y profundidades del sistema</a:t>
            </a:r>
          </a:p>
          <a:p>
            <a:pPr lvl="1" algn="just"/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Mientras el compost va madurando el color de la mezcla tiende a oscurecer.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426" y="1101138"/>
            <a:ext cx="3147074" cy="21514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426" y="3697017"/>
            <a:ext cx="3490712" cy="16446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855558" y="883039"/>
            <a:ext cx="433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3.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Escala de valoración para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olor.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55558" y="3389728"/>
            <a:ext cx="4336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4.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Escala de valoración para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color.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4199" y="671691"/>
            <a:ext cx="8816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</a:t>
            </a:r>
            <a:r>
              <a:rPr lang="es-EC" alt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Laboratorio</a:t>
            </a:r>
          </a:p>
          <a:p>
            <a:pPr lvl="0" algn="just"/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materia orgánica: metodología AOAC 967.05/DIN 19684-3, de la Asociación de Químicos Agrícolas Oficiales (siglas en inglés, AOAC).</a:t>
            </a:r>
          </a:p>
          <a:p>
            <a:pPr lvl="0" algn="just"/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Cálculo de Nitrógeno Total Kjeldahl: metodología AOAC 978.04, Nitrogen (Total) Kj. </a:t>
            </a:r>
            <a:endParaRPr lang="es-EC" altLang="es-EC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C" altLang="es-EC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alt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de </a:t>
            </a:r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fitotoxicidad</a:t>
            </a:r>
            <a:endParaRPr lang="es-EC" altLang="es-EC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Índice de germinación (</a:t>
            </a: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IG), Porcentaje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germinación (</a:t>
            </a: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PGR), Crecimiento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radicular relativo (CRR) </a:t>
            </a: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semillas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Lechuga Grandes lagos (Lactuca sativa)</a:t>
            </a:r>
          </a:p>
          <a:p>
            <a:pPr lvl="0" algn="just"/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Unidades </a:t>
            </a: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operacionales: proporción </a:t>
            </a:r>
            <a:r>
              <a:rPr lang="es-EC" alt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 (tierra cultivable: compost maduro) y un control. </a:t>
            </a:r>
          </a:p>
          <a:p>
            <a:endParaRPr lang="es-EC" dirty="0"/>
          </a:p>
        </p:txBody>
      </p:sp>
      <p:pic>
        <p:nvPicPr>
          <p:cNvPr id="12290" name="Picture 2" descr="https://lh3.googleusercontent.com/PANJ87Mx_Mj8ZhDqCtdb0q9QW00-EVPbq7UYvNiz9qCA3ar4WRrJT_Cq4RRmgdopa70Taua_VRq9gQQSn5faC6-WoU1PN0LjC3UtZaGfsQRaxuF_g0xLO1OOUmqO2VX-SGATaQZm4VXpxPCiX4QQ_2y5cQQXH-1A4s96zqs9HfZDfBzxx5JzKbmnqyYjmVpw0NO8VGmZ_KfwqTZdTMwmWyl8wDRncGqB9z7q4vIMzD6kgLDhSByWfB8cfaIRY_u9Qz_h8T8a0jZK286I9bTyqZ96Jjww9Cy0XSS4A59YLKxQuV_WKqSrLJ7ga2pDgJ2NA2ZN3Pkf48KYMm4vXeZKvfThYuvKu65B72KIvHrlIQeBpBpWzCwhSb1rSBFCJArr8_-RBdycesM06qQafxamSYF7Q-b9d-wG9hWwZ9dVDqkG9ilRDCYIb0okifn4i5hWOn1fnMoSu6dxnjJiPHMZWA9tmLEHPfjd7sKhdfUh36ijQNziYPqCZWKWzC3ZVgtDXqebpN_FunL83lZbDN6KQJ8qL8h96vm0OXoYL3l8jNg1dxNMm0ccGtY_MEZq8E0-XMhSs4u6werEAMgTf_9hEfT0fTd5T0uxZqNRt98V03pDDqVqBFY-jyhFe2ouURFiux2lKWT6gETCHTmVeZP4IyoVIlEejUK8vrv7LGl_Sss4pzvcwu7LIzvJHV0vzZgINB-EXq3XE_97ieOb4ZR-In_7=w834-h625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17176" r="7005" b="21599"/>
          <a:stretch/>
        </p:blipFill>
        <p:spPr bwMode="auto">
          <a:xfrm>
            <a:off x="2522407" y="4365010"/>
            <a:ext cx="3206839" cy="16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3.googleusercontent.com/GdnZDYGwsLBvVTR2ZylJDJym1ZHWZJ2WV686ipOtZOJU1e2MKEtSB-uznbg4__hMIkHQ5vyXTAQQ8YqUKio5nplYq9Q42_98q9F8fGhQUKlb8u6JqsVLr4YbPTQ-otzeTweu-4XB71XmCX9euOJLz3cBZHg5vjRQcmltMSdHTLSiLlkKrcEMNGnmuYadQVZV0meZsKTuJlNPGJGVmC3gTjuufc2EgMtnLM408DKpvHdUNLA3hxG0qawSh8xlGLvihB8Ha89KlEB_gPvltdpOcufDf-uOWU5oL7dk4pJghmV9AHL7TvvTo38FdztbGrGdbjDbpGT58Axul2bKkan5z7LTpGHw1tSohQGE7MDzldcqhwPzAZlbFZe_XW6FTF_vfjfEbkm-2ghJL2oWGJ4DbF_sta8vM3I6k8c6pE1kSKT0JA4L8XoXJQ7eF5zvdtaAEBEFiZMDmVPRkajMTW3gVZCj2--sdYvAKLUIyI299z7-8vZRbmzNhFKWyhU4M38oww76agzr7xkefoDZ5Lvwm2dubylND2Nbe7qTNRF5L7X-KBj3GD1KZ2Q-NH9_yr9TISFtNeK206Cq5SIERrJukZWMGINIiyHLjqBr4OtM8HYCMnWQ_fgagJT_0zPwo9iXJ7xRxJihvCHCVPQVXTtKLZv8ghK2hufo93kECYzLXVZa5Hn-VZMDDOJmx2VSRS__GiHc0GaYcH-uEfDzyZHEdrtx=w834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88" y="1129748"/>
            <a:ext cx="2266682" cy="17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lh3.googleusercontent.com/ygLzUVy_spLFUZuZRMC2_TucHDKx2tMmPsqVZ7CJdaq9LHI06MMwY04ddV94YC3NhE9FjLtX8exH94iaNGD7Lgiq705GHFgAKZpzn4gF8T-4M6iSx-FLTKii2kmlCHirD4_fmv7D7mmAWIdwpa5F3zb1KWCTySrgDPy3AmhIg8yf4Fj3C_E_1GMy6LD5Z_IEUtra-HQzUGaJcbA0HW2dWhXyolvbvpsr2fdf4K_VtoU4uRz32RonGO1h5oIfJY4iHL2I1nsEUWaRSLvfvlH4aHqI1Lmuu3zFK5IJUasORQUjSB5fKCtkhXEyRb9ZPsKWJG0v-2rpxmHHw2a2owu9CQZoWKX8a85ZZ0w85m4K-dhtveUJzKND_Xzw3fpGfsZ0Nz6s_fJ5J976qFFilnL8aK78Ll9B4Ss9rU2wdYK3bU9TR8LePpl2wOuUEJI-xRLYj_dL-w1oH-l1wpJlq02hkfCfCPf3DM-iU0wEMrqiBvmaOdMn1lCfsEviKKs0d_zMYRKNBexV3XfRqhkIPRu7NbCjQZ236HG6RFF1VrTiT-YvW8sIMzXbYusbLjIq9cdnkmD4I8hmFCUUJSwY51sCqatQPlQAO9RfXNCzfU_no3stUJl0v3ees94xvDdGGNYjon9OCmoWmQ0ItnVjE4xXzxpjfiLiM8rz1l8nFKAkEnhwePeathcFNCeljlwZ4b2HFdhbU-PumtwxS981MItLw40I=w834-h625-no?authuser=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8217" r="2231" b="23491"/>
          <a:stretch/>
        </p:blipFill>
        <p:spPr bwMode="auto">
          <a:xfrm>
            <a:off x="5726793" y="4365010"/>
            <a:ext cx="2743199" cy="16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337260" y="766498"/>
            <a:ext cx="2616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6.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uestras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compuestas.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40667" y="3951523"/>
            <a:ext cx="5249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para cultivo de semillas de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lechuga.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371505" y="416333"/>
            <a:ext cx="7105471" cy="664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450215" algn="just">
              <a:lnSpc>
                <a:spcPct val="200000"/>
              </a:lnSpc>
              <a:spcBef>
                <a:spcPts val="1000"/>
              </a:spcBef>
            </a:pP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Compostaje 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pila: Proceso de degradación</a:t>
            </a:r>
            <a:endParaRPr lang="es-EC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Imagen 18" descr="ensayo avan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23508" r="32553" b="24821"/>
          <a:stretch>
            <a:fillRect/>
          </a:stretch>
        </p:blipFill>
        <p:spPr bwMode="auto">
          <a:xfrm>
            <a:off x="2778658" y="2083855"/>
            <a:ext cx="6094719" cy="39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35855" y="1511569"/>
            <a:ext cx="10062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descomposición de materia orgánica de los tratamientos T-AP. a) Material a compostar al primer día. b) Material degradado a las 6 semanas. c) Material resultante de degradación a las 12 semanas.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09093" y="2923504"/>
            <a:ext cx="236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Duración del proceso:</a:t>
            </a:r>
          </a:p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 semanas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89" name="Imagen 16" descr="temper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4391" r="3673" b="25597"/>
          <a:stretch>
            <a:fillRect/>
          </a:stretch>
        </p:blipFill>
        <p:spPr bwMode="auto">
          <a:xfrm>
            <a:off x="474671" y="1466242"/>
            <a:ext cx="5244009" cy="3118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Imagen 19" descr="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6461" r="2318" b="29996"/>
          <a:stretch>
            <a:fillRect/>
          </a:stretch>
        </p:blipFill>
        <p:spPr bwMode="auto">
          <a:xfrm>
            <a:off x="6025822" y="2208726"/>
            <a:ext cx="6063147" cy="3148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-170370" y="-56139"/>
            <a:ext cx="6934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450215" algn="just">
              <a:lnSpc>
                <a:spcPct val="200000"/>
              </a:lnSpc>
              <a:spcBef>
                <a:spcPts val="1000"/>
              </a:spcBef>
            </a:pP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Compostaje 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pila: Análisis de Parámetros</a:t>
            </a:r>
            <a:endParaRPr lang="es-EC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3668" y="697448"/>
            <a:ext cx="5349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</a:p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Bloque T-AB, b) Bloque T-AP y c) Efecto del bloque y el tratamiento sobre la temperatura (Prueba ANOVA).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186152" y="1252791"/>
            <a:ext cx="54563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</a:p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Bloque T-AB, b) Bloque T-AP c) Efecto del tratamiento y bloque sobre el pH (Prueba ANOVA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02287" y="2145101"/>
            <a:ext cx="785611" cy="193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4933069" y="2192004"/>
            <a:ext cx="785611" cy="193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2987899" y="3915177"/>
            <a:ext cx="901521" cy="1159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2987898" y="4031086"/>
            <a:ext cx="901521" cy="1159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9208395" y="4887531"/>
            <a:ext cx="528034" cy="3284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Picture 8" descr="Temperatura y fases del compostaje. Adaptado de Wilkinson et al. 2003. | 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00" y="4615009"/>
            <a:ext cx="2912892" cy="17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18338" y="4749402"/>
            <a:ext cx="192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10.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Variación de temperatura teórica de un sistema de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compostaje.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3" name="Imagen 21" descr="hume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7175" r="6078" b="33334"/>
          <a:stretch>
            <a:fillRect/>
          </a:stretch>
        </p:blipFill>
        <p:spPr bwMode="auto">
          <a:xfrm>
            <a:off x="231819" y="2043257"/>
            <a:ext cx="5941778" cy="30438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Imagen 22" descr="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3935" r="7639" b="31712"/>
          <a:stretch>
            <a:fillRect/>
          </a:stretch>
        </p:blipFill>
        <p:spPr bwMode="auto">
          <a:xfrm>
            <a:off x="6383387" y="1951158"/>
            <a:ext cx="5570074" cy="31359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31819" y="1196585"/>
            <a:ext cx="57478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Humedad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Bloque T-AB, b) Bloque T-AP y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muestral de las unidades a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compostar (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Prueba  Kruskal-Wallis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80657" y="1156468"/>
            <a:ext cx="5576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Olor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Bloque T-AB, b) Bloque T-AP y c) Comparación muestral de las unidades a compostar (Prueba  Kruskal-Wallis ).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-286126" y="416333"/>
            <a:ext cx="6934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450215" algn="just">
              <a:lnSpc>
                <a:spcPct val="200000"/>
              </a:lnSpc>
              <a:spcBef>
                <a:spcPts val="1000"/>
              </a:spcBef>
            </a:pP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Compostaje 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pila: Análisis de Parámetros</a:t>
            </a:r>
            <a:endParaRPr lang="es-EC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11392" y="4765183"/>
            <a:ext cx="643943" cy="2318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9620518" y="4803820"/>
            <a:ext cx="566671" cy="18030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8542421" y="2598821"/>
            <a:ext cx="697832" cy="14437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11255629" y="2791328"/>
            <a:ext cx="697832" cy="14437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2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7" name="Imagen 28" descr="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4630" r="7118" b="28009"/>
          <a:stretch>
            <a:fillRect/>
          </a:stretch>
        </p:blipFill>
        <p:spPr bwMode="auto">
          <a:xfrm>
            <a:off x="2704563" y="2063839"/>
            <a:ext cx="5988959" cy="35435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651042" y="112974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Bloque T-AB, b) Bloque T-AP y c) Influencia del bloque y tratamiento (Prueba ANOVA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286126" y="416333"/>
            <a:ext cx="6934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450215" algn="just">
              <a:lnSpc>
                <a:spcPct val="200000"/>
              </a:lnSpc>
              <a:spcBef>
                <a:spcPts val="1000"/>
              </a:spcBef>
            </a:pP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Compostaje 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pila: Análisis de Parámetros</a:t>
            </a:r>
            <a:endParaRPr lang="es-EC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70490" y="4919730"/>
            <a:ext cx="746975" cy="11590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5370489" y="5035639"/>
            <a:ext cx="746975" cy="11590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16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2921766"/>
              </p:ext>
            </p:extLst>
          </p:nvPr>
        </p:nvGraphicFramePr>
        <p:xfrm>
          <a:off x="541690" y="1129748"/>
          <a:ext cx="4819561" cy="449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errar llave 5"/>
          <p:cNvSpPr/>
          <p:nvPr/>
        </p:nvSpPr>
        <p:spPr>
          <a:xfrm>
            <a:off x="5576552" y="1249251"/>
            <a:ext cx="721217" cy="4198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6966922" y="5382865"/>
            <a:ext cx="40786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Solo el 11% del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suelo es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disponible para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cultivos en el mundo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Más del 90% del suelo podría estar degradado en el año 2050 | TECNOLOGIA |  EL COMERCIO PERÚ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r="15323"/>
          <a:stretch/>
        </p:blipFill>
        <p:spPr bwMode="auto">
          <a:xfrm>
            <a:off x="6610354" y="1033392"/>
            <a:ext cx="2239617" cy="19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lifeder.com/wp-content/uploads/2017/08/Composici%C3%B3n-del-suelo-300x26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5389" r="2788" b="4260"/>
          <a:stretch/>
        </p:blipFill>
        <p:spPr bwMode="auto">
          <a:xfrm>
            <a:off x="9006264" y="1033392"/>
            <a:ext cx="2280320" cy="19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0"/>
          <a:srcRect r="15642" b="9517"/>
          <a:stretch/>
        </p:blipFill>
        <p:spPr>
          <a:xfrm>
            <a:off x="6610355" y="3117081"/>
            <a:ext cx="2215594" cy="2210293"/>
          </a:xfrm>
          <a:prstGeom prst="rect">
            <a:avLst/>
          </a:prstGeom>
        </p:spPr>
      </p:pic>
      <p:pic>
        <p:nvPicPr>
          <p:cNvPr id="4100" name="Picture 4" descr="Carbon Farming | Carbon sequestration, Carbon cycle, Soil organism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8559" r="5001" b="10573"/>
          <a:stretch/>
        </p:blipFill>
        <p:spPr bwMode="auto">
          <a:xfrm>
            <a:off x="9006264" y="3117081"/>
            <a:ext cx="2217240" cy="21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971056" y="6268087"/>
            <a:ext cx="7641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/>
              <a:t>https://elcomercio.pe/tecnologia/ciencias/cambio-climatico-90-suelo-degradado-ano-2050-noticia-646931-noticia/https://www.lifeder.com/wp-content/uploads/2017/08/Composici%C3%B3n-del-suelo-300x263.jpg</a:t>
            </a:r>
          </a:p>
          <a:p>
            <a:r>
              <a:rPr lang="es-EC" sz="900" dirty="0" smtClean="0"/>
              <a:t>https</a:t>
            </a:r>
            <a:r>
              <a:rPr lang="es-EC" sz="900" dirty="0"/>
              <a:t>://visionagropecuaria.com.ve/wp-content/uploads/2021/03/maiz.jpg</a:t>
            </a:r>
          </a:p>
          <a:p>
            <a:r>
              <a:rPr lang="es-EC" sz="900" dirty="0" smtClean="0"/>
              <a:t>https</a:t>
            </a:r>
            <a:r>
              <a:rPr lang="es-EC" sz="900" dirty="0"/>
              <a:t>://www.pinterest.com/pin/543106036320204195/</a:t>
            </a:r>
          </a:p>
        </p:txBody>
      </p:sp>
    </p:spTree>
    <p:extLst>
      <p:ext uri="{BB962C8B-B14F-4D97-AF65-F5344CB8AC3E}">
        <p14:creationId xmlns:p14="http://schemas.microsoft.com/office/powerpoint/2010/main" val="18429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1" name="Imagen 14" descr="Sin tít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3" y="2511633"/>
            <a:ext cx="5086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-376278" y="0"/>
            <a:ext cx="6934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450215" algn="just">
              <a:lnSpc>
                <a:spcPct val="200000"/>
              </a:lnSpc>
              <a:spcBef>
                <a:spcPts val="1000"/>
              </a:spcBef>
            </a:pP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Compostaje </a:t>
            </a:r>
            <a:r>
              <a:rPr lang="es-EC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es-EC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pila: Análisis de Parámetros</a:t>
            </a:r>
            <a:endParaRPr lang="es-EC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75043" y="1814946"/>
            <a:ext cx="505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Medición del crecimiento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radicular para semillas de lechuga cultivadas 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T40-AP.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76759" y="958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Análisis de Fitotoxicidad 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Duración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del proceso de 15 días 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cultivo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b="17650"/>
          <a:stretch/>
        </p:blipFill>
        <p:spPr>
          <a:xfrm>
            <a:off x="800357" y="2424365"/>
            <a:ext cx="4776195" cy="2951075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6672759" y="3631842"/>
            <a:ext cx="0" cy="56667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6558441" y="3618963"/>
            <a:ext cx="228725" cy="12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6558441" y="4211392"/>
            <a:ext cx="228725" cy="12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576759" y="1778034"/>
            <a:ext cx="49997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Germinación de semillas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lechuga.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5" name="Imagen 5" descr="semilla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10619" r="5197" b="26675"/>
          <a:stretch>
            <a:fillRect/>
          </a:stretch>
        </p:blipFill>
        <p:spPr bwMode="auto">
          <a:xfrm>
            <a:off x="2586414" y="1937696"/>
            <a:ext cx="5847009" cy="33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980660" y="1129748"/>
            <a:ext cx="8813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Porcentaje de germinación (PGR), b) Crecimiento radicular relativo (CRR), c) Índice de germinación (IG) y d) E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fecto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del tratamiento y bloque sobre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IG (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Prueba ANOVA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26442" y="2322096"/>
            <a:ext cx="637674" cy="1094873"/>
          </a:xfrm>
          <a:prstGeom prst="rect">
            <a:avLst/>
          </a:prstGeom>
          <a:noFill/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7664116" y="2322096"/>
            <a:ext cx="637674" cy="1094873"/>
          </a:xfrm>
          <a:prstGeom prst="rect">
            <a:avLst/>
          </a:prstGeom>
          <a:noFill/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4977063" y="2343660"/>
            <a:ext cx="637674" cy="1094873"/>
          </a:xfrm>
          <a:prstGeom prst="rect">
            <a:avLst/>
          </a:prstGeom>
          <a:noFill/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5614737" y="2351507"/>
            <a:ext cx="637674" cy="1094873"/>
          </a:xfrm>
          <a:prstGeom prst="rect">
            <a:avLst/>
          </a:prstGeom>
          <a:noFill/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40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68" y="2477975"/>
            <a:ext cx="6295206" cy="14983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1105" y="1089318"/>
            <a:ext cx="79803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Análisis de elementos y Relación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C/N</a:t>
            </a:r>
          </a:p>
          <a:p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93695" y="3597442"/>
            <a:ext cx="4644189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421105" y="4757251"/>
            <a:ext cx="4573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C/N teórica para compost maduro ≤ 20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arriba 3"/>
          <p:cNvSpPr/>
          <p:nvPr/>
        </p:nvSpPr>
        <p:spPr>
          <a:xfrm>
            <a:off x="7880685" y="3976338"/>
            <a:ext cx="192505" cy="553452"/>
          </a:xfrm>
          <a:prstGeom prst="up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arriba 8"/>
          <p:cNvSpPr/>
          <p:nvPr/>
        </p:nvSpPr>
        <p:spPr>
          <a:xfrm>
            <a:off x="3693695" y="3976338"/>
            <a:ext cx="192505" cy="553452"/>
          </a:xfrm>
          <a:prstGeom prst="up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2435668" y="2173149"/>
            <a:ext cx="6539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5.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Resumen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de análisis de carbono, nitrógeno total y relación C/N de cada tratamiento.</a:t>
            </a:r>
          </a:p>
        </p:txBody>
      </p:sp>
    </p:spTree>
    <p:extLst>
      <p:ext uri="{BB962C8B-B14F-4D97-AF65-F5344CB8AC3E}">
        <p14:creationId xmlns:p14="http://schemas.microsoft.com/office/powerpoint/2010/main" val="31196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0706" y="742152"/>
            <a:ext cx="108095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Al utilizar mayor porcentaje en peso de SGH complementado con una proporción 1:1 de estiércol, el sistema de compostaje presenta mejores condiciones de degradación y madurez; evidenciado en los tratamientos T20-AP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T40-AP.</a:t>
            </a:r>
          </a:p>
          <a:p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temperatura en este proyecto no mostró valores elevados, lo cual sugiere una activación incompleta de los microorganismos presentes, actuando en su mayoría bacterias mesófilas en todo el proceso. 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obtuvieron valores de C/N ≤ 20 en la mayoría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tratamientos,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deduciendo un equilibrio entre estos elementos, generando así un producto con buena calidad nutricional.  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T40-AB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T40-AP mostraron los mejores resultados en cuanto a CRR e IG. Sin embargo, T40-AP presenta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mayor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efectividad en los ensayos de fitotoxicidad y elevada degradación de acuerdo a la valoración organoléptica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C/N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uso de SGH como material de enmienda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mejora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calidad del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compost generado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al incorporar complejos enzimáticos remanentes capaces de degradar rápidamente sustratos ricos en lignina (paja o aserrín) y, al ser complementados con estiércol porcino, obtenemos un producto con las características necesarias para utilizarlo como suplemento de suelos de producción agrícola.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69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2036" y="1129748"/>
            <a:ext cx="109836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Emplear materiales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adicionales como desechos de cocina, suelo o incluso mezcla entre varios tipos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estiércol al inicio del proceso de compostaje.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Escalar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dimensionamiento del sistema en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pilas, ya que al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aumentar el volumen de materia orgánica la activación de microorganismos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da a mayor velocidad y el tiempo de degradación es más corto.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sistemas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automatizados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aireación y humedad pueden mejorar la degradación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aerobia.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 análisis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nutricional más extenso en cuanto a los elementos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esenciales,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además de una cuantificación de metales pesados, los cuales podrían presentar un problema en este tipo de procesos.</a:t>
            </a:r>
          </a:p>
        </p:txBody>
      </p:sp>
    </p:spTree>
    <p:extLst>
      <p:ext uri="{BB962C8B-B14F-4D97-AF65-F5344CB8AC3E}">
        <p14:creationId xmlns:p14="http://schemas.microsoft.com/office/powerpoint/2010/main" val="15706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228AC45-9529-447D-B7FA-B63EEE4E5A4D}"/>
              </a:ext>
            </a:extLst>
          </p:cNvPr>
          <p:cNvSpPr txBox="1"/>
          <p:nvPr/>
        </p:nvSpPr>
        <p:spPr>
          <a:xfrm>
            <a:off x="4181958" y="2480397"/>
            <a:ext cx="3087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Karl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Sponagel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M.Sc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EC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Propietario de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AgrarProjekt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4133634" y="1069756"/>
            <a:ext cx="318440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Ing. Rafael Vargas M.Sc.</a:t>
            </a: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del Proyecto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Carrera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Ingeniería 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Biotecnología ESPE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75560" y="3495996"/>
            <a:ext cx="331388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Petronio Gavilanes M.Sc. 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Lector del Proyecto de Investigación</a:t>
            </a: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Carrera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Ingeniería 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Biotecnología ESPE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43640EF-EF06-4E76-8EA1-CB735A49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1" y="1582768"/>
            <a:ext cx="3260690" cy="914941"/>
          </a:xfrm>
          <a:prstGeom prst="rect">
            <a:avLst/>
          </a:prstGeom>
        </p:spPr>
      </p:pic>
      <p:pic>
        <p:nvPicPr>
          <p:cNvPr id="15" name="Picture 2" descr="Resultado de imagen para logo biotecnologia espe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0A144C-4C6B-431F-873F-EACE74C1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13" y="3610478"/>
            <a:ext cx="1419272" cy="13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225" y="1129748"/>
            <a:ext cx="3067050" cy="14859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84501" y="47806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Familia</a:t>
            </a:r>
          </a:p>
          <a:p>
            <a:pPr algn="ctr">
              <a:defRPr/>
            </a:pPr>
            <a:endParaRPr lang="es-EC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algn="ctr">
              <a:defRPr/>
            </a:pPr>
            <a:r>
              <a:rPr lang="es-EC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Amigos y Compañeros</a:t>
            </a:r>
          </a:p>
        </p:txBody>
      </p:sp>
    </p:spTree>
    <p:extLst>
      <p:ext uri="{BB962C8B-B14F-4D97-AF65-F5344CB8AC3E}">
        <p14:creationId xmlns:p14="http://schemas.microsoft.com/office/powerpoint/2010/main" val="40641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28636" y="327415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erosión del suelo </a:t>
            </a:r>
            <a:endParaRPr lang="es-EC" sz="24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18366522"/>
              </p:ext>
            </p:extLst>
          </p:nvPr>
        </p:nvGraphicFramePr>
        <p:xfrm>
          <a:off x="-95075" y="820806"/>
          <a:ext cx="6641224" cy="540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apas del suelo estrato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t="2028" r="40796" b="2648"/>
          <a:stretch/>
        </p:blipFill>
        <p:spPr bwMode="auto">
          <a:xfrm>
            <a:off x="6546150" y="789080"/>
            <a:ext cx="1539072" cy="18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868847" y="6305587"/>
            <a:ext cx="65165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/>
              <a:t>https://concepto.de/capas-del-suelo</a:t>
            </a:r>
            <a:r>
              <a:rPr lang="es-EC" sz="900" dirty="0" smtClean="0"/>
              <a:t>/</a:t>
            </a:r>
          </a:p>
          <a:p>
            <a:r>
              <a:rPr lang="es-EC" sz="900" dirty="0"/>
              <a:t>https://</a:t>
            </a:r>
            <a:r>
              <a:rPr lang="es-EC" sz="900" dirty="0" smtClean="0"/>
              <a:t>agronomaster.com/wp-content/uploads/2017/07/Tipos-De-Labranza-1.jpg</a:t>
            </a:r>
          </a:p>
          <a:p>
            <a:r>
              <a:rPr lang="es-EC" sz="900" dirty="0"/>
              <a:t>https://www.iagua.es/sites/default/files/styles/share-fb-830x436/public/cambio-cimatico-erosion-suelo-pixabay.jpg?itok=7OLcVxUG</a:t>
            </a:r>
          </a:p>
        </p:txBody>
      </p:sp>
      <p:pic>
        <p:nvPicPr>
          <p:cNvPr id="5122" name="Picture 2" descr="4 Tipos De Labranza Que Ayudan A Mejorar La Tierra Para Los Cultiv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30" y="2846706"/>
            <a:ext cx="3402443" cy="19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 cambio climático y el uso de la tierra aceleran la erosión del suelo por  el agua | iAgu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t="1788" r="20880" b="25980"/>
          <a:stretch/>
        </p:blipFill>
        <p:spPr bwMode="auto">
          <a:xfrm>
            <a:off x="9250017" y="789080"/>
            <a:ext cx="2483197" cy="18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50061" y="1158821"/>
            <a:ext cx="120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Capa fértil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79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2880" y="323274"/>
            <a:ext cx="821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erosión del suelo: Fertilizantes </a:t>
            </a:r>
            <a:r>
              <a:rPr lang="es-EC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químicos</a:t>
            </a:r>
            <a:endParaRPr lang="es-EC" sz="24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92009713"/>
              </p:ext>
            </p:extLst>
          </p:nvPr>
        </p:nvGraphicFramePr>
        <p:xfrm>
          <a:off x="-340908" y="959121"/>
          <a:ext cx="9201573" cy="52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Fertilizantes químicos usos y consecuencias en la agricultura y a la salud.  | Biofábrica Siglo XXI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 b="7300"/>
          <a:stretch/>
        </p:blipFill>
        <p:spPr bwMode="auto">
          <a:xfrm>
            <a:off x="7792746" y="3129566"/>
            <a:ext cx="2999750" cy="16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ertilizantes de síntesis química y herbicidas, Buenos o malos? Mira este  anális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9" y="844129"/>
            <a:ext cx="2619564" cy="17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33724" y="6354478"/>
            <a:ext cx="87737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/>
              <a:t>https://</a:t>
            </a:r>
            <a:r>
              <a:rPr lang="es-EC" sz="900" dirty="0" smtClean="0"/>
              <a:t>zoovetesmipasion.com/wp-content/uploads/2018/02/fertilizantes-quimicos-816x542-731x486.png</a:t>
            </a:r>
          </a:p>
          <a:p>
            <a:r>
              <a:rPr lang="es-EC" sz="900" dirty="0"/>
              <a:t>https://</a:t>
            </a:r>
            <a:r>
              <a:rPr lang="es-EC" sz="900" dirty="0" smtClean="0"/>
              <a:t>biofabrica.com.mx/wp-content/uploads/plaguicidas-1080x716.jpg</a:t>
            </a:r>
          </a:p>
          <a:p>
            <a:r>
              <a:rPr lang="es-EC" sz="900" dirty="0"/>
              <a:t>https://marcianosmx.com/wp-content/uploads/2016/05/planeta-tierra-dinero.jpg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5243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4781" y="287368"/>
            <a:ext cx="599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Intensificación Inteligente: Compostaje </a:t>
            </a:r>
            <a:endParaRPr lang="es-EC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9" y="1130131"/>
            <a:ext cx="10583528" cy="48711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201334" y="2673988"/>
            <a:ext cx="1122740" cy="194790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o 15"/>
          <p:cNvGrpSpPr/>
          <p:nvPr/>
        </p:nvGrpSpPr>
        <p:grpSpPr>
          <a:xfrm>
            <a:off x="1148729" y="4033275"/>
            <a:ext cx="2944780" cy="1967599"/>
            <a:chOff x="1694243" y="2902164"/>
            <a:chExt cx="1944983" cy="1967599"/>
          </a:xfrm>
        </p:grpSpPr>
        <p:sp>
          <p:nvSpPr>
            <p:cNvPr id="17" name="Rectángulo 16"/>
            <p:cNvSpPr/>
            <p:nvPr/>
          </p:nvSpPr>
          <p:spPr>
            <a:xfrm>
              <a:off x="1694243" y="2921858"/>
              <a:ext cx="1367856" cy="1947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2271370" y="2902164"/>
              <a:ext cx="1367856" cy="1947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Abonos orgánicos (compost) como fertilizante en suelos pobres </a:t>
              </a:r>
              <a:r>
                <a:rPr lang="es-EC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</a:t>
              </a:r>
              <a:r>
                <a:rPr lang="es-EC" sz="1400" kern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C" sz="1400" kern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nutrientes.</a:t>
              </a:r>
              <a:endParaRPr lang="es-EC" sz="14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93059" y="1106204"/>
            <a:ext cx="6073335" cy="3274803"/>
            <a:chOff x="-1094637" y="-1326898"/>
            <a:chExt cx="6073335" cy="3274803"/>
          </a:xfrm>
        </p:grpSpPr>
        <p:sp>
          <p:nvSpPr>
            <p:cNvPr id="20" name="Rectángulo 19"/>
            <p:cNvSpPr/>
            <p:nvPr/>
          </p:nvSpPr>
          <p:spPr>
            <a:xfrm>
              <a:off x="3083988" y="0"/>
              <a:ext cx="1894710" cy="1947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-1094637" y="-1326898"/>
              <a:ext cx="2331708" cy="1947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Compostaje: degradación aerobia de desechos orgánicos formando abono de </a:t>
              </a:r>
              <a:r>
                <a:rPr lang="es-EC" sz="1400" kern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calidad.</a:t>
              </a:r>
              <a:endParaRPr lang="es-EC" sz="1400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662948" y="4049139"/>
            <a:ext cx="2684574" cy="1947905"/>
            <a:chOff x="5000588" y="2921858"/>
            <a:chExt cx="1872336" cy="1947905"/>
          </a:xfrm>
        </p:grpSpPr>
        <p:sp>
          <p:nvSpPr>
            <p:cNvPr id="23" name="Rectángulo 22"/>
            <p:cNvSpPr/>
            <p:nvPr/>
          </p:nvSpPr>
          <p:spPr>
            <a:xfrm>
              <a:off x="5000588" y="2921858"/>
              <a:ext cx="1576652" cy="1947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5000588" y="2921858"/>
              <a:ext cx="1872336" cy="1947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Compost: sustrato para mantenimiento de niveles de materia orgánica y complemento o reemplazo de los fertilizantes inorgánicos.</a:t>
              </a:r>
              <a:endParaRPr lang="es-EC" sz="1400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117815" y="1147990"/>
            <a:ext cx="1813021" cy="1947905"/>
            <a:chOff x="6599129" y="0"/>
            <a:chExt cx="1333042" cy="1947905"/>
          </a:xfrm>
        </p:grpSpPr>
        <p:sp>
          <p:nvSpPr>
            <p:cNvPr id="26" name="Rectángulo 25"/>
            <p:cNvSpPr/>
            <p:nvPr/>
          </p:nvSpPr>
          <p:spPr>
            <a:xfrm>
              <a:off x="6599129" y="0"/>
              <a:ext cx="1333042" cy="1947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6599129" y="0"/>
              <a:ext cx="1333042" cy="1947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Estabilidad del suelo, densidad y porosidad.</a:t>
              </a:r>
              <a:endParaRPr lang="es-EC" sz="1400" kern="12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8283048" y="2805566"/>
            <a:ext cx="3971168" cy="3191478"/>
            <a:chOff x="7954060" y="1678285"/>
            <a:chExt cx="3102319" cy="3191478"/>
          </a:xfrm>
        </p:grpSpPr>
        <p:sp>
          <p:nvSpPr>
            <p:cNvPr id="29" name="Rectángulo 28"/>
            <p:cNvSpPr/>
            <p:nvPr/>
          </p:nvSpPr>
          <p:spPr>
            <a:xfrm>
              <a:off x="7954060" y="2921858"/>
              <a:ext cx="1467413" cy="1947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9588966" y="1678285"/>
              <a:ext cx="1467413" cy="1947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Mejoramiento progresivo de la estructura y equilibrio de nutrientes, no inmediato. </a:t>
              </a:r>
              <a:endParaRPr lang="es-EC" sz="1400" kern="1200" dirty="0"/>
            </a:p>
          </p:txBody>
        </p:sp>
      </p:grpSp>
      <p:pic>
        <p:nvPicPr>
          <p:cNvPr id="4098" name="Picture 2" descr="Factores que influyen en el compostaje – Mancomunidad de Residuos  Domésticos de Cinco Villas Bortziria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18379" r="4739" b="18863"/>
          <a:stretch/>
        </p:blipFill>
        <p:spPr bwMode="auto">
          <a:xfrm>
            <a:off x="250711" y="966019"/>
            <a:ext cx="2174056" cy="11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lvida el hedor, ¡bienvenido el compostaje! - Sostenibilida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3140" r="18548" b="4152"/>
          <a:stretch/>
        </p:blipFill>
        <p:spPr bwMode="auto">
          <a:xfrm>
            <a:off x="5341900" y="5117181"/>
            <a:ext cx="1277841" cy="11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ejorar la calidad del suelo: una estrategia de adaptación al cambio  climático - Mundoag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950" y="1196875"/>
            <a:ext cx="2307934" cy="13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emperatura y fases del compostaje. Adaptado de Wilkinson et al. 2003. |  Download Scientific Diagr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82" y="966019"/>
            <a:ext cx="3272586" cy="19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75136" y="1106279"/>
            <a:ext cx="896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Fases: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Mesófila I</a:t>
            </a:r>
          </a:p>
          <a:p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Termófila</a:t>
            </a:r>
          </a:p>
          <a:p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Mesófila II</a:t>
            </a:r>
          </a:p>
          <a:p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Curado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7377" y="965636"/>
            <a:ext cx="981352" cy="208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167377" y="1547500"/>
            <a:ext cx="605998" cy="163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47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255618" y="754595"/>
            <a:ext cx="2773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Sustrato Gastado de Hongo Ostra (</a:t>
            </a:r>
            <a:r>
              <a:rPr lang="es-EC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Pleurotus Ostreatus</a:t>
            </a:r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(SGH) </a:t>
            </a: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66732714"/>
              </p:ext>
            </p:extLst>
          </p:nvPr>
        </p:nvGraphicFramePr>
        <p:xfrm>
          <a:off x="1372316" y="8015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99624" y="4608490"/>
            <a:ext cx="1951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Estiércol animal</a:t>
            </a: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ushrooms and spent mushroom substrate | Feed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04" y="2320042"/>
            <a:ext cx="3051264" cy="228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07831" y="63384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900" dirty="0"/>
              <a:t>https://</a:t>
            </a:r>
            <a:r>
              <a:rPr lang="es-EC" sz="900" dirty="0" smtClean="0"/>
              <a:t>www.feedipedia.org/sites/default/files/images/oyster_mushrooms_substrate_straw_01.jpg</a:t>
            </a:r>
          </a:p>
          <a:p>
            <a:r>
              <a:rPr lang="es-EC" sz="900" dirty="0"/>
              <a:t>https://lombritec.com/wp-content/uploads/2020/03/tipos-de-estiercol-1080x675.jpg</a:t>
            </a:r>
          </a:p>
        </p:txBody>
      </p:sp>
      <p:pic>
        <p:nvPicPr>
          <p:cNvPr id="5124" name="Picture 4" descr="abonar con estierco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5"/>
          <a:stretch/>
        </p:blipFill>
        <p:spPr bwMode="auto">
          <a:xfrm>
            <a:off x="0" y="1782069"/>
            <a:ext cx="2228045" cy="16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925319" y="4710715"/>
            <a:ext cx="1935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Descomponedor primario</a:t>
            </a:r>
          </a:p>
          <a:p>
            <a:r>
              <a:rPr lang="es-MX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Enzimas producidas: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Lignina peroxidasa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Lacasa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Manganeso peroxidasa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Peroxidasas versátiles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3"/>
          <p:cNvGraphicFramePr/>
          <p:nvPr>
            <p:extLst>
              <p:ext uri="{D42A27DB-BD31-4B8C-83A1-F6EECF244321}">
                <p14:modId xmlns:p14="http://schemas.microsoft.com/office/powerpoint/2010/main" val="4089738973"/>
              </p:ext>
            </p:extLst>
          </p:nvPr>
        </p:nvGraphicFramePr>
        <p:xfrm>
          <a:off x="980661" y="372627"/>
          <a:ext cx="9987280" cy="408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1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3"/>
          <p:cNvGraphicFramePr/>
          <p:nvPr>
            <p:extLst>
              <p:ext uri="{D42A27DB-BD31-4B8C-83A1-F6EECF244321}">
                <p14:modId xmlns:p14="http://schemas.microsoft.com/office/powerpoint/2010/main" val="2241308563"/>
              </p:ext>
            </p:extLst>
          </p:nvPr>
        </p:nvGraphicFramePr>
        <p:xfrm>
          <a:off x="792480" y="1158239"/>
          <a:ext cx="10088880" cy="433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0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CF325DB-AC5F-40EC-8F39-282FB0B2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4D95606-DEAC-4DE6-9A0F-5213E93E93E6}"/>
              </a:ext>
            </a:extLst>
          </p:cNvPr>
          <p:cNvSpPr txBox="1"/>
          <p:nvPr/>
        </p:nvSpPr>
        <p:spPr>
          <a:xfrm>
            <a:off x="9475010" y="-32204"/>
            <a:ext cx="223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EC" sz="4000" b="1" dirty="0"/>
              <a:t> </a:t>
            </a:r>
          </a:p>
        </p:txBody>
      </p:sp>
      <p:sp>
        <p:nvSpPr>
          <p:cNvPr id="5" name="Oval 4"/>
          <p:cNvSpPr/>
          <p:nvPr/>
        </p:nvSpPr>
        <p:spPr>
          <a:xfrm rot="5400000">
            <a:off x="584144" y="1217566"/>
            <a:ext cx="1440000" cy="14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5508" y="1351364"/>
            <a:ext cx="1036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El compost resultante al usar desechos de cultivo de hongos ostra (</a:t>
            </a:r>
            <a:r>
              <a:rPr lang="es-MX" sz="2800" i="1" dirty="0"/>
              <a:t>Pleurotus ostreatus</a:t>
            </a:r>
            <a:r>
              <a:rPr lang="es-MX" sz="2800" dirty="0" smtClean="0"/>
              <a:t>) como material de enmienda </a:t>
            </a:r>
            <a:r>
              <a:rPr lang="es-MX" sz="2800" dirty="0"/>
              <a:t>tiene mayor </a:t>
            </a:r>
            <a:r>
              <a:rPr lang="es-MX" sz="2800" dirty="0" smtClean="0"/>
              <a:t>calidad nutricional </a:t>
            </a:r>
            <a:r>
              <a:rPr lang="es-MX" sz="2800" dirty="0"/>
              <a:t>que la de un compost sin la adición de residuos de hongos ostra.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40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31651</TotalTime>
  <Words>1718</Words>
  <Application>Microsoft Office PowerPoint</Application>
  <PresentationFormat>Panorámica</PresentationFormat>
  <Paragraphs>218</Paragraphs>
  <Slides>25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Berlin Sans FB Demi</vt:lpstr>
      <vt:lpstr>Calibri</vt:lpstr>
      <vt:lpstr>Times New Roman</vt:lpstr>
      <vt:lpstr>Tw Cen MT</vt:lpstr>
      <vt:lpstr>TemaESPE</vt:lpstr>
      <vt:lpstr>CorelDRAW</vt:lpstr>
      <vt:lpstr>Presentación de PowerPoint</vt:lpstr>
      <vt:lpstr>INTRODUCCIÓN</vt:lpstr>
      <vt:lpstr>INTRODUCCIÓN</vt:lpstr>
      <vt:lpstr>INTRODUCCIÓN</vt:lpstr>
      <vt:lpstr>INTRODUCCIÓN</vt:lpstr>
      <vt:lpstr>Presentación de PowerPoint</vt:lpstr>
      <vt:lpstr>OBJETIVOS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Mis documentos</cp:lastModifiedBy>
  <cp:revision>1199</cp:revision>
  <dcterms:created xsi:type="dcterms:W3CDTF">2016-12-30T05:03:01Z</dcterms:created>
  <dcterms:modified xsi:type="dcterms:W3CDTF">2021-09-15T00:00:21Z</dcterms:modified>
</cp:coreProperties>
</file>