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8" r:id="rId2"/>
    <p:sldId id="319" r:id="rId3"/>
    <p:sldId id="320" r:id="rId4"/>
    <p:sldId id="264" r:id="rId5"/>
    <p:sldId id="272" r:id="rId6"/>
    <p:sldId id="290" r:id="rId7"/>
    <p:sldId id="273" r:id="rId8"/>
    <p:sldId id="274" r:id="rId9"/>
    <p:sldId id="289" r:id="rId10"/>
    <p:sldId id="271" r:id="rId11"/>
    <p:sldId id="277" r:id="rId12"/>
    <p:sldId id="278" r:id="rId13"/>
    <p:sldId id="279" r:id="rId14"/>
    <p:sldId id="280" r:id="rId15"/>
    <p:sldId id="30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70" r:id="rId25"/>
    <p:sldId id="292" r:id="rId26"/>
    <p:sldId id="294" r:id="rId27"/>
    <p:sldId id="295" r:id="rId28"/>
    <p:sldId id="296" r:id="rId29"/>
    <p:sldId id="301" r:id="rId30"/>
    <p:sldId id="32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12" r:id="rId40"/>
    <p:sldId id="313" r:id="rId41"/>
    <p:sldId id="314" r:id="rId42"/>
    <p:sldId id="315" r:id="rId43"/>
    <p:sldId id="317" r:id="rId44"/>
    <p:sldId id="316" r:id="rId45"/>
    <p:sldId id="322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AC0C-3D1D-417A-9EA0-C4940F9048B5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1A644-9616-429D-9CA5-3A0F27CAB2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20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85246-A72C-4082-807A-CCCB0A4CC60D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1953-25B0-4520-9333-6352329261D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8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92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26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77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34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09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924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33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476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81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328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4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056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437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8988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14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5306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72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659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88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001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557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07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68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519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4643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67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3449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75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726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021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673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9656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045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59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37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76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47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680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31953-25B0-4520-9333-6352329261DF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29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42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731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54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2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3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19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77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94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29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2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1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C6CB-5133-4B0C-B786-41FC42498D5B}" type="datetimeFigureOut">
              <a:rPr lang="es-ES" smtClean="0"/>
              <a:t>04/10/2021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46A6-5E81-4FB4-9B1E-211BDCFE73E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61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0.png"/><Relationship Id="rId18" Type="http://schemas.openxmlformats.org/officeDocument/2006/relationships/image" Target="../media/image19.png"/><Relationship Id="rId3" Type="http://schemas.openxmlformats.org/officeDocument/2006/relationships/image" Target="../media/image17.png"/><Relationship Id="rId21" Type="http://schemas.openxmlformats.org/officeDocument/2006/relationships/image" Target="../media/image22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18.png"/><Relationship Id="rId15" Type="http://schemas.openxmlformats.org/officeDocument/2006/relationships/image" Target="../media/image160.png"/><Relationship Id="rId10" Type="http://schemas.openxmlformats.org/officeDocument/2006/relationships/image" Target="../media/image111.png"/><Relationship Id="rId19" Type="http://schemas.openxmlformats.org/officeDocument/2006/relationships/image" Target="../media/image20.png"/><Relationship Id="rId4" Type="http://schemas.openxmlformats.org/officeDocument/2006/relationships/image" Target="../media/image55.png"/><Relationship Id="rId9" Type="http://schemas.openxmlformats.org/officeDocument/2006/relationships/image" Target="../media/image100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6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9.png"/><Relationship Id="rId4" Type="http://schemas.microsoft.com/office/2007/relationships/hdphoto" Target="../media/hdphoto5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9662" y="1973263"/>
            <a:ext cx="9144000" cy="1655762"/>
          </a:xfrm>
        </p:spPr>
        <p:txBody>
          <a:bodyPr>
            <a:normAutofit/>
          </a:bodyPr>
          <a:lstStyle/>
          <a:p>
            <a:r>
              <a:rPr lang="es-ES" sz="4000" dirty="0"/>
              <a:t>TEMA </a:t>
            </a:r>
            <a:br>
              <a:rPr lang="es-ES" sz="4000" dirty="0"/>
            </a:br>
            <a:r>
              <a:rPr lang="es-ES" sz="4000" dirty="0" smtClean="0"/>
              <a:t>PROBLEMA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2217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2" y="29544"/>
            <a:ext cx="11415713" cy="657226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DISCRETIZACION DE LA ECUACION DE RICHARDS</a:t>
            </a:r>
            <a:endParaRPr lang="es-E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-33460" y="586271"/>
                <a:ext cx="12058649" cy="642986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ES" b="1" dirty="0" smtClean="0"/>
                  <a:t>DISCRETIZACION ESPACIAL DE LA ECUACION DE RICHARDS MEDIANTE VOLUMNES FINITOS</a:t>
                </a:r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Se construye un volumen de control entre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m:rPr>
                            <m:nor/>
                          </m:rPr>
                          <a:rPr lang="es-ES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s-ES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ES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sSub>
                          <m:sSubPr>
                            <m:ctrlP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s-ES" dirty="0"/>
                  <a:t> </a:t>
                </a:r>
                <a:r>
                  <a:rPr lang="es-ES" dirty="0" smtClean="0"/>
                  <a:t>en la ecuación de Richard </a:t>
                </a:r>
                <a:r>
                  <a:rPr lang="es-ES" b="1" dirty="0">
                    <a:solidFill>
                      <a:srgbClr val="FF0000"/>
                    </a:solidFill>
                  </a:rPr>
                  <a:t>(5,3)</a:t>
                </a: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𝛹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s-ES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bSup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es-ES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ES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C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C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C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es-EC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C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den>
                                          </m:f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𝟏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s-ES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p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𝒎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C" i="1">
                                                      <a:latin typeface="Cambria Math" panose="02040503050406030204" pitchFamily="18" charset="0"/>
                                                    </a:rPr>
                                                    <m:t>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s-ES" b="1" dirty="0">
                          <a:solidFill>
                            <a:srgbClr val="FF0000"/>
                          </a:solidFill>
                        </a:rPr>
                        <m:t>(5,4)</m:t>
                      </m:r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r>
                  <a:rPr lang="es-ES" b="1" dirty="0" smtClean="0"/>
                  <a:t>MATRIZ OBTENIDA CON EL METODO DE VOLUMENES FINITOS</a:t>
                </a:r>
              </a:p>
              <a:p>
                <a:pPr marL="0" indent="0">
                  <a:buNone/>
                </a:pPr>
                <a:endParaRPr lang="es-ES" b="1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460" y="586271"/>
                <a:ext cx="12058649" cy="6429864"/>
              </a:xfrm>
              <a:blipFill>
                <a:blip r:embed="rId3"/>
                <a:stretch>
                  <a:fillRect l="-556" t="-1706" r="-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7800"/>
          <a:stretch/>
        </p:blipFill>
        <p:spPr>
          <a:xfrm>
            <a:off x="352424" y="820979"/>
            <a:ext cx="11139488" cy="1007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-33460" y="4845497"/>
                <a:ext cx="6041356" cy="1567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7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C" sz="17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C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C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  <m:sup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s-EC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p>
                                      </m:sSubSup>
                                      <m: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es-ES" sz="17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</m:t>
                              </m:r>
                            </m:e>
                            <m:e>
                              <m:r>
                                <a:rPr lang="es-EC" sz="17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C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C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17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17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7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17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s-ES" sz="17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s-EC" sz="17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s-ES" sz="17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60" y="4845497"/>
                <a:ext cx="6041356" cy="1567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812648" y="4713374"/>
                <a:ext cx="6355522" cy="214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C" sz="17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s-EC" sz="17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EC" sz="1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sz="17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es-ES" sz="17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</m:t>
                                  </m:r>
                                </m:e>
                                <m:e>
                                  <m:r>
                                    <a:rPr lang="es-EC" sz="17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  <m:r>
                                    <a:rPr lang="es-EC" sz="17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  <m:sup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  <m:sup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r>
                                        <a:rPr lang="es-EC" sz="17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𝒉</m:t>
                                          </m:r>
                                        </m:e>
                                        <m:sub>
                                          <m:r>
                                            <a:rPr lang="es-EC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den>
                                              </m:f>
                                            </m:sup>
                                          </m:sSubSup>
                                          <m:r>
                                            <a:rPr lang="es-ES" sz="17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𝑲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es-ES" sz="17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17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den>
                                              </m:f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  <m:r>
                                    <a:rPr lang="es-E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</m:t>
                                  </m:r>
                                </m:e>
                                <m:e>
                                  <m:r>
                                    <a:rPr lang="es-EC" sz="17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ES" sz="17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s-EC" sz="1700" b="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s-ES" sz="17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EC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ES" sz="17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E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1700" b="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sz="17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sz="1700" b="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es-ES" sz="17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   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s-EC" sz="17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S" sz="17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17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  <m:r>
                                <a:rPr lang="es-EC" sz="17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s-E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  <m:sup>
                                  <m:r>
                                    <a:rPr lang="es-EC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s-ES" sz="17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648" y="4713374"/>
                <a:ext cx="6355522" cy="2144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 rotWithShape="1">
          <a:blip r:embed="rId7"/>
          <a:srcRect l="35500" t="29962" r="21120" b="20599"/>
          <a:stretch/>
        </p:blipFill>
        <p:spPr bwMode="auto">
          <a:xfrm>
            <a:off x="8429628" y="2956983"/>
            <a:ext cx="3595561" cy="220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2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/>
          <p:cNvCxnSpPr/>
          <p:nvPr/>
        </p:nvCxnSpPr>
        <p:spPr>
          <a:xfrm flipV="1">
            <a:off x="8694295" y="1603948"/>
            <a:ext cx="2623279" cy="260828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14" y="305165"/>
            <a:ext cx="10515600" cy="549274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S" sz="2400" b="1" dirty="0" smtClean="0">
                <a:solidFill>
                  <a:srgbClr val="FF0000"/>
                </a:solidFill>
              </a:rPr>
              <a:t>Discretización del dominio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73505" y="1199212"/>
                <a:ext cx="11438744" cy="5381469"/>
              </a:xfrm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400" dirty="0" smtClean="0"/>
                  <a:t>Sea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" sz="2400" dirty="0"/>
                  <a:t> la dimensión del de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s-ES" sz="2400" dirty="0"/>
                  <a:t>. </a:t>
                </a:r>
                <a:r>
                  <a:rPr lang="es-ES" sz="2400" b="1" dirty="0"/>
                  <a:t>Dado un dominio  </a:t>
                </a: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</a:rPr>
                      <m:t>𝜴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⊂ </m:t>
                    </m:r>
                    <m:sSup>
                      <m:sSupPr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s-ES" sz="2400" dirty="0"/>
                  <a:t> con una frontera continua en el sentido de Lipschitz una partición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s-ES" sz="2400" dirty="0"/>
                  <a:t> en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 "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𝑣𝑜𝑙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ú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𝑚𝑒𝑛𝑒𝑠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𝑓𝑖𝑛𝑖𝑡𝑜𝑠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s-ES" sz="2400" dirty="0"/>
                  <a:t>, </a:t>
                </a:r>
                <a:r>
                  <a:rPr lang="es-ES" sz="2400" dirty="0" smtClean="0"/>
                  <a:t>es </a:t>
                </a:r>
                <a:r>
                  <a:rPr lang="es-ES" sz="2400" dirty="0"/>
                  <a:t>una </a:t>
                </a:r>
                <a:r>
                  <a:rPr lang="es-ES" sz="2400" dirty="0" smtClean="0"/>
                  <a:t>colección</a:t>
                </a:r>
              </a:p>
              <a:p>
                <a:pPr marL="0" indent="0">
                  <a:buNone/>
                </a:pPr>
                <a:r>
                  <a:rPr lang="es-ES" sz="2400" dirty="0" smtClean="0"/>
                  <a:t>de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sz="2400" dirty="0"/>
                  <a:t> subdominios            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│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=1, 2,…,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ES" sz="2400" dirty="0"/>
                  <a:t> que satisface</a:t>
                </a:r>
                <a:r>
                  <a:rPr lang="es-ES" sz="2400" dirty="0" smtClean="0"/>
                  <a:t>:</a:t>
                </a:r>
              </a:p>
              <a:p>
                <a:pPr marL="0" indent="0">
                  <a:buNone/>
                </a:pPr>
                <a:endParaRPr lang="es-ES" sz="2400" dirty="0"/>
              </a:p>
              <a:p>
                <a:r>
                  <a:rPr lang="es-ES" sz="2400" dirty="0"/>
                  <a:t>1.  </a:t>
                </a: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</a:rPr>
                      <m:t>𝛀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dirty="0"/>
              </a:p>
              <a:p>
                <a:r>
                  <a:rPr lang="es-ES" sz="240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un conjunto compacto con frontera de Lipschitz continúa</a:t>
                </a:r>
              </a:p>
              <a:p>
                <a:r>
                  <a:rPr lang="es-ES" sz="2400" dirty="0"/>
                  <a:t>3.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) ∩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) =∅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2400" dirty="0"/>
              </a:p>
              <a:p>
                <a:pPr marL="0" indent="0" algn="just">
                  <a:buNone/>
                </a:pPr>
                <a:r>
                  <a:rPr lang="es-ES" sz="2400" dirty="0" smtClean="0"/>
                  <a:t>Por </a:t>
                </a:r>
                <a:r>
                  <a:rPr lang="es-ES" sz="2400" dirty="0"/>
                  <a:t>sencillez del análisis, </a:t>
                </a:r>
                <a:r>
                  <a:rPr lang="es-ES" sz="2400" b="1" dirty="0"/>
                  <a:t>todos los </a:t>
                </a: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</a:rPr>
                      <m:t>“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𝒗𝒐𝒍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ú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𝒎𝒆𝒏𝒆𝒔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𝒇𝒊𝒏𝒊𝒕𝒐𝒔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s-ES" sz="2400" b="1" dirty="0"/>
                  <a:t> tienen la misma forma</a:t>
                </a:r>
                <a:r>
                  <a:rPr lang="es-ES" sz="2400" dirty="0"/>
                  <a:t>, es decir su dominio de referencia son rectas subdivididas por igual longitud. Además, </a:t>
                </a:r>
                <a:r>
                  <a:rPr lang="es-ES" sz="2400" b="1" dirty="0"/>
                  <a:t>sobre cada elemento de la celda se considerarán algunos puntos especiales, llamados nodos y que generalmente incluirán los vértices del volumen finito (celda)</a:t>
                </a:r>
                <a:r>
                  <a:rPr lang="es-ES" sz="2400" dirty="0"/>
                  <a:t> y adicional se requerirá la condición de que </a:t>
                </a:r>
                <a:r>
                  <a:rPr lang="es-ES" sz="2400" b="1" dirty="0"/>
                  <a:t>elementos adyacentes comparten los nodos o aristas</a:t>
                </a:r>
                <a:r>
                  <a:rPr lang="es-ES" sz="2400" dirty="0"/>
                  <a:t>.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05" y="1199212"/>
                <a:ext cx="11438744" cy="5381469"/>
              </a:xfrm>
              <a:blipFill>
                <a:blip r:embed="rId3"/>
                <a:stretch>
                  <a:fillRect l="-691" t="-1239" r="-6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47" y="1933731"/>
            <a:ext cx="2025923" cy="2008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CuadroTexto 5"/>
          <p:cNvSpPr txBox="1"/>
          <p:nvPr/>
        </p:nvSpPr>
        <p:spPr>
          <a:xfrm>
            <a:off x="482185" y="257830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Dominio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71114" y="2396002"/>
            <a:ext cx="208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N volúmenes finitos</a:t>
            </a:r>
          </a:p>
          <a:p>
            <a:r>
              <a:rPr lang="es-ES" b="1" dirty="0">
                <a:solidFill>
                  <a:srgbClr val="0070C0"/>
                </a:solidFill>
              </a:rPr>
              <a:t>S</a:t>
            </a:r>
            <a:r>
              <a:rPr lang="es-ES" b="1" dirty="0" smtClean="0">
                <a:solidFill>
                  <a:srgbClr val="0070C0"/>
                </a:solidFill>
              </a:rPr>
              <a:t>ubdominios</a:t>
            </a:r>
            <a:endParaRPr lang="es-ES" b="1" dirty="0">
              <a:solidFill>
                <a:srgbClr val="0070C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589364" y="3942413"/>
            <a:ext cx="29230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8991847" y="1798820"/>
            <a:ext cx="0" cy="254832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Llamada rectangular 22"/>
          <p:cNvSpPr/>
          <p:nvPr/>
        </p:nvSpPr>
        <p:spPr>
          <a:xfrm>
            <a:off x="10845385" y="2234174"/>
            <a:ext cx="914400" cy="369331"/>
          </a:xfrm>
          <a:prstGeom prst="wedgeRectCallout">
            <a:avLst>
              <a:gd name="adj1" fmla="val -35587"/>
              <a:gd name="adj2" fmla="val 1062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rgbClr val="0070C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Nodos</a:t>
            </a:r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24" name="Llamada rectangular 23"/>
          <p:cNvSpPr/>
          <p:nvPr/>
        </p:nvSpPr>
        <p:spPr>
          <a:xfrm>
            <a:off x="9289400" y="4134937"/>
            <a:ext cx="914400" cy="289512"/>
          </a:xfrm>
          <a:prstGeom prst="wedgeRectCallout">
            <a:avLst>
              <a:gd name="adj1" fmla="val -27390"/>
              <a:gd name="adj2" fmla="val -1238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rgbClr val="0070C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Celdas</a:t>
            </a:r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25" name="Llamada rectangular 24"/>
          <p:cNvSpPr/>
          <p:nvPr/>
        </p:nvSpPr>
        <p:spPr>
          <a:xfrm>
            <a:off x="7360170" y="2550129"/>
            <a:ext cx="1281661" cy="507861"/>
          </a:xfrm>
          <a:prstGeom prst="wedgeRectCallout">
            <a:avLst>
              <a:gd name="adj1" fmla="val 101549"/>
              <a:gd name="adj2" fmla="val -303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rgbClr val="0070C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Volúmenes finitos</a:t>
            </a:r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63" y="65324"/>
            <a:ext cx="10515600" cy="528663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FF0000"/>
                </a:solidFill>
              </a:rPr>
              <a:t>Esquema de discretización numérica</a:t>
            </a:r>
            <a:r>
              <a:rPr lang="es-ES" sz="2800" b="1" dirty="0" smtClean="0">
                <a:solidFill>
                  <a:srgbClr val="FF0000"/>
                </a:solidFill>
              </a:rPr>
              <a:t>.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74" y="494676"/>
            <a:ext cx="11917181" cy="6363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 Para Discretizar la ecuación de Richards se </a:t>
            </a:r>
            <a:r>
              <a:rPr lang="es-ES" sz="2400" dirty="0" smtClean="0"/>
              <a:t>pueden realizar </a:t>
            </a:r>
            <a:r>
              <a:rPr lang="es-ES" sz="2400" dirty="0"/>
              <a:t>en dos esquemas: </a:t>
            </a:r>
            <a:endParaRPr lang="es-E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Llamada rectangular 3"/>
              <p:cNvSpPr/>
              <p:nvPr/>
            </p:nvSpPr>
            <p:spPr>
              <a:xfrm>
                <a:off x="133663" y="1050248"/>
                <a:ext cx="6250899" cy="2341268"/>
              </a:xfrm>
              <a:prstGeom prst="wedgeRectCallout">
                <a:avLst>
                  <a:gd name="adj1" fmla="val 61866"/>
                  <a:gd name="adj2" fmla="val -175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S" sz="2400" dirty="0" smtClean="0"/>
                  <a:t>Como se puede ver en la figura, </a:t>
                </a:r>
                <a:r>
                  <a:rPr lang="es-ES" sz="2400" b="1" dirty="0"/>
                  <a:t>para el esquema explicito </a:t>
                </a:r>
                <a:r>
                  <a:rPr lang="es-ES" sz="2400" dirty="0"/>
                  <a:t>utiliza solo los valores en los pasos espaciales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sz="2400" b="1" dirty="0" smtClean="0">
                    <a:solidFill>
                      <a:srgbClr val="0070C0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s-ES" sz="2400" dirty="0"/>
                  <a:t>en el paso temporal anterior,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dirty="0"/>
                  <a:t>, para encontrar el valor de la función en el paso espacial y temporal actual,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Llamada rectangula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3" y="1050248"/>
                <a:ext cx="6250899" cy="2341268"/>
              </a:xfrm>
              <a:prstGeom prst="wedgeRectCallout">
                <a:avLst>
                  <a:gd name="adj1" fmla="val 61866"/>
                  <a:gd name="adj2" fmla="val -17570"/>
                </a:avLst>
              </a:prstGeom>
              <a:blipFill>
                <a:blip r:embed="rId3"/>
                <a:stretch>
                  <a:fillRect l="-1303" t="-518" b="-46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lamada rectangular 4"/>
              <p:cNvSpPr/>
              <p:nvPr/>
            </p:nvSpPr>
            <p:spPr>
              <a:xfrm>
                <a:off x="133663" y="3655380"/>
                <a:ext cx="6250898" cy="2946664"/>
              </a:xfrm>
              <a:prstGeom prst="wedgeRectCallout">
                <a:avLst>
                  <a:gd name="adj1" fmla="val 64829"/>
                  <a:gd name="adj2" fmla="val -89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S" sz="2400" dirty="0"/>
                  <a:t>En </a:t>
                </a:r>
                <a:r>
                  <a:rPr lang="es-ES" sz="2400" b="1" dirty="0"/>
                  <a:t>el esquema implícito</a:t>
                </a:r>
                <a:r>
                  <a:rPr lang="es-ES" sz="2400" dirty="0"/>
                  <a:t>, los valores espaciales en el paso temporal actual también se tienen en cuenta. Por lo tanto, la función en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s-ES" sz="2400" dirty="0"/>
                  <a:t>depende de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rgbClr val="0070C0"/>
                    </a:solidFill>
                  </a:rPr>
                  <a:t>, </a:t>
                </a:r>
                <a:r>
                  <a:rPr lang="es-E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s-ES" sz="2400" dirty="0"/>
                  <a:t>además de los valores en el paso temporal anterior</a:t>
                </a:r>
                <a:r>
                  <a:rPr lang="es-ES" sz="2400" i="1" dirty="0"/>
                  <a:t>. La función que se va a calcular en el esquema implícito </a:t>
                </a:r>
                <a:r>
                  <a:rPr lang="es-ES" sz="2400" dirty="0"/>
                  <a:t>depende, por lo tanto, de sí misma y de otras variables </a:t>
                </a:r>
                <a:r>
                  <a:rPr lang="es-ES" sz="2400" dirty="0" smtClean="0"/>
                  <a:t>desconocidas</a:t>
                </a:r>
                <a:endParaRPr lang="es-ES" sz="2400" b="1" dirty="0"/>
              </a:p>
            </p:txBody>
          </p:sp>
        </mc:Choice>
        <mc:Fallback xmlns="">
          <p:sp>
            <p:nvSpPr>
              <p:cNvPr id="5" name="Llamada rectangular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3" y="3655380"/>
                <a:ext cx="6250898" cy="2946664"/>
              </a:xfrm>
              <a:prstGeom prst="wedgeRectCallout">
                <a:avLst>
                  <a:gd name="adj1" fmla="val 64829"/>
                  <a:gd name="adj2" fmla="val -899"/>
                </a:avLst>
              </a:prstGeom>
              <a:blipFill>
                <a:blip r:embed="rId4"/>
                <a:stretch>
                  <a:fillRect l="-1269" t="-2680" b="-57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 rotWithShape="1">
          <a:blip r:embed="rId5"/>
          <a:srcRect l="63406" t="25818" r="14705" b="53867"/>
          <a:stretch/>
        </p:blipFill>
        <p:spPr bwMode="auto">
          <a:xfrm>
            <a:off x="7415363" y="899410"/>
            <a:ext cx="4291955" cy="2950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5"/>
          <a:srcRect l="63103" t="46942" r="14652" b="31660"/>
          <a:stretch/>
        </p:blipFill>
        <p:spPr bwMode="auto">
          <a:xfrm>
            <a:off x="7476744" y="3853685"/>
            <a:ext cx="4256062" cy="2875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9084709" y="126110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709" y="1261108"/>
                <a:ext cx="75373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192023" y="438180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23" y="4381808"/>
                <a:ext cx="75373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650095" y="1061452"/>
                <a:ext cx="1035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𝒕𝒊𝒆𝒎𝒑𝒐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095" y="1061452"/>
                <a:ext cx="1035861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0857246" y="3022184"/>
                <a:ext cx="109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𝒆𝒔𝒑𝒂𝒄𝒊𝒐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246" y="3022184"/>
                <a:ext cx="1099981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7807624" y="4405532"/>
                <a:ext cx="1167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24" y="4405532"/>
                <a:ext cx="116730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10239702" y="4362188"/>
                <a:ext cx="1167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E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02" y="4362188"/>
                <a:ext cx="116730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0907217" y="6008447"/>
                <a:ext cx="109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𝒆𝒔𝒑𝒂𝒄𝒊𝒐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217" y="6008447"/>
                <a:ext cx="1099981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6747646" y="4193129"/>
                <a:ext cx="1035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𝒕𝒊𝒆𝒎𝒑𝒐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46" y="4193129"/>
                <a:ext cx="103586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7984192" y="6407759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92" y="6407759"/>
                <a:ext cx="78418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7984191" y="3457023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91" y="3457023"/>
                <a:ext cx="78418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10431260" y="6407759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260" y="6407759"/>
                <a:ext cx="78418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10465151" y="3426777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151" y="3426777"/>
                <a:ext cx="78418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9430929" y="6377779"/>
                <a:ext cx="3706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929" y="6377779"/>
                <a:ext cx="37061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9306248" y="3505049"/>
                <a:ext cx="3706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48" y="3505049"/>
                <a:ext cx="37061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7089403" y="5776650"/>
                <a:ext cx="5757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tx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3" y="5776650"/>
                <a:ext cx="575799" cy="369332"/>
              </a:xfrm>
              <a:prstGeom prst="rect">
                <a:avLst/>
              </a:prstGeom>
              <a:blipFill>
                <a:blip r:embed="rId20"/>
                <a:stretch>
                  <a:fillRect l="-9574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7074920" y="2812575"/>
                <a:ext cx="5757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solidFill>
                      <a:schemeClr val="tx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20" y="2812575"/>
                <a:ext cx="575799" cy="369332"/>
              </a:xfrm>
              <a:prstGeom prst="rect">
                <a:avLst/>
              </a:prstGeom>
              <a:blipFill>
                <a:blip r:embed="rId21"/>
                <a:stretch>
                  <a:fillRect l="-9574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/>
          <p:cNvSpPr txBox="1"/>
          <p:nvPr/>
        </p:nvSpPr>
        <p:spPr>
          <a:xfrm>
            <a:off x="7448538" y="4620178"/>
            <a:ext cx="2648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t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316130" y="1605156"/>
            <a:ext cx="2648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t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582" y="365125"/>
            <a:ext cx="11708568" cy="504305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S" sz="2400" b="1" dirty="0" smtClean="0">
                <a:solidFill>
                  <a:srgbClr val="FF0000"/>
                </a:solidFill>
              </a:rPr>
              <a:t>Discretización espacial y temporal de la ecuación de Richards unidimensional</a:t>
            </a:r>
            <a:r>
              <a:rPr lang="es-ES" sz="2400" dirty="0" smtClean="0">
                <a:solidFill>
                  <a:srgbClr val="FF0000"/>
                </a:solidFill>
              </a:rPr>
              <a:t/>
            </a:r>
            <a:br>
              <a:rPr lang="es-ES" sz="2400" dirty="0" smtClean="0">
                <a:solidFill>
                  <a:srgbClr val="FF0000"/>
                </a:solidFill>
              </a:rPr>
            </a:br>
            <a:endParaRPr lang="es-E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3582" y="869430"/>
                <a:ext cx="11588647" cy="5688533"/>
              </a:xfrm>
            </p:spPr>
            <p:txBody>
              <a:bodyPr>
                <a:noAutofit/>
              </a:bodyPr>
              <a:lstStyle/>
              <a:p>
                <a:r>
                  <a:rPr lang="es-ES" sz="2300" dirty="0" smtClean="0"/>
                  <a:t>La </a:t>
                </a:r>
                <a:r>
                  <a:rPr lang="es-ES" sz="2300" dirty="0"/>
                  <a:t>ecuación unidimensional del flujo cuando es vertical el modelo es el siguiente: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ES" sz="2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s-ES" sz="23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ES" sz="23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23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  <m:d>
                                      <m:dPr>
                                        <m:ctrlPr>
                                          <a:rPr lang="es-ES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𝜳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EC" sz="23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den>
                                </m:f>
                                <m:r>
                                  <a:rPr lang="es-ES" sz="2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EC" sz="23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s-ES" sz="23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3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d>
                                      <m:dPr>
                                        <m:ctrlPr>
                                          <a:rPr lang="es-ES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𝜳</m:t>
                                        </m:r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s-ES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𝝏𝜳</m:t>
                                        </m:r>
                                      </m:num>
                                      <m:den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𝝏</m:t>
                                        </m:r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2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s-ES" sz="23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23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𝜳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EC" sz="23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den>
                                </m:f>
                                <m:r>
                                  <a:rPr lang="es-ES" sz="2300" i="1">
                                    <a:latin typeface="Cambria Math" panose="02040503050406030204" pitchFamily="18" charset="0"/>
                                  </a:rPr>
                                  <m:t>=0  </m:t>
                                </m:r>
                                <m:r>
                                  <a:rPr lang="es-ES" sz="230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2300">
                                    <a:latin typeface="Cambria Math" panose="02040503050406030204" pitchFamily="18" charset="0"/>
                                  </a:rPr>
                                  <m:t>sobre</m:t>
                                </m:r>
                                <m:r>
                                  <a:rPr lang="es-ES" sz="23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23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s-ES" sz="230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s-ES" sz="23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30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sz="23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e>
                                </m:d>
                                <m: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C" sz="2300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s-EC" sz="2300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s-EC" sz="23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S" sz="2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3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s-EC" sz="23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EC" sz="2300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</m:eqArr>
                          </m:e>
                          <m:e/>
                        </m:eqArr>
                      </m:e>
                    </m:d>
                  </m:oMath>
                </a14:m>
                <a:endParaRPr lang="es-ES" sz="2300" dirty="0" smtClean="0"/>
              </a:p>
              <a:p>
                <a:pPr marL="0" indent="0">
                  <a:buNone/>
                </a:pPr>
                <a:r>
                  <a:rPr lang="es-ES" sz="2300" b="1" dirty="0" smtClean="0">
                    <a:solidFill>
                      <a:srgbClr val="FF0000"/>
                    </a:solidFill>
                  </a:rPr>
                  <a:t>Discretización del tiemp</a:t>
                </a:r>
                <a:r>
                  <a:rPr lang="es-ES" sz="2300" dirty="0" smtClean="0">
                    <a:solidFill>
                      <a:srgbClr val="FF0000"/>
                    </a:solidFill>
                  </a:rPr>
                  <a:t>o</a:t>
                </a:r>
                <a:endParaRPr lang="es-ES" sz="23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s-ES" sz="2300" dirty="0" smtClean="0"/>
                  <a:t>Primero </a:t>
                </a:r>
                <a:r>
                  <a:rPr lang="es-ES" sz="2300" dirty="0"/>
                  <a:t>discretizamos la variable temporal para lo </a:t>
                </a:r>
                <a:r>
                  <a:rPr lang="es-ES" sz="2300" dirty="0" smtClean="0"/>
                  <a:t>cual:</a:t>
                </a:r>
              </a:p>
              <a:p>
                <a:r>
                  <a:rPr lang="es-ES" sz="2300" dirty="0" smtClean="0"/>
                  <a:t>Fijamos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2300" dirty="0"/>
                  <a:t> que es el número de divisiones </a:t>
                </a:r>
                <a:r>
                  <a:rPr lang="es-ES" sz="2300" dirty="0" smtClean="0"/>
                  <a:t>temporales</a:t>
                </a:r>
              </a:p>
              <a:p>
                <a:r>
                  <a:rPr lang="es-ES" sz="2300" dirty="0" smtClean="0"/>
                  <a:t> </a:t>
                </a:r>
                <a:r>
                  <a:rPr lang="es-ES" sz="2300" dirty="0"/>
                  <a:t>y 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300" dirty="0"/>
                  <a:t> </a:t>
                </a:r>
                <a:endParaRPr lang="es-ES" sz="2300" dirty="0" smtClean="0"/>
              </a:p>
              <a:p>
                <a:r>
                  <a:rPr lang="es-ES" sz="2300" dirty="0" smtClean="0"/>
                  <a:t>con </a:t>
                </a:r>
                <a:r>
                  <a:rPr lang="es-ES" sz="2300" dirty="0"/>
                  <a:t>lo cual se tiene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3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S" sz="23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300" i="1">
                        <a:latin typeface="Cambria Math" panose="02040503050406030204" pitchFamily="18" charset="0"/>
                      </a:rPr>
                      <m:t> ∙</m:t>
                    </m:r>
                    <m:sSub>
                      <m:sSub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300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23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300" i="1">
                        <a:latin typeface="Cambria Math" panose="02040503050406030204" pitchFamily="18" charset="0"/>
                      </a:rPr>
                      <m:t> = 0,1,2,…, </m:t>
                    </m:r>
                    <m:sSub>
                      <m:sSubPr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3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300" dirty="0"/>
                  <a:t> </a:t>
                </a:r>
                <a:endParaRPr lang="es-ES" sz="2300" dirty="0" smtClean="0"/>
              </a:p>
              <a:p>
                <a:r>
                  <a:rPr lang="es-ES" sz="2300" dirty="0" smtClean="0"/>
                  <a:t>Luego </a:t>
                </a:r>
                <a:r>
                  <a:rPr lang="es-ES" sz="2300" dirty="0"/>
                  <a:t>la discretización temporal </a:t>
                </a:r>
                <a:r>
                  <a:rPr lang="es-ES" sz="2300" dirty="0" smtClean="0"/>
                  <a:t>es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s-E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 = 0,</m:t>
                        </m:r>
                        <m:sSub>
                          <m:sSub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s-E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s-E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3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S" sz="23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s-ES" sz="23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s-ES" sz="23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ES" sz="2300" dirty="0"/>
                  <a:t> </a:t>
                </a:r>
                <a:endParaRPr lang="es-ES" sz="2300" dirty="0" smtClean="0"/>
              </a:p>
              <a:p>
                <a:r>
                  <a:rPr lang="es-ES" sz="2300" dirty="0" smtClean="0"/>
                  <a:t>Así </a:t>
                </a:r>
                <a:r>
                  <a:rPr lang="es-ES" sz="2300" dirty="0"/>
                  <a:t>la discretización en el tiempo se muestra en el siguiente gráfico</a:t>
                </a:r>
              </a:p>
              <a:p>
                <a:pPr marL="0" indent="0">
                  <a:buNone/>
                </a:pPr>
                <a:endParaRPr lang="es-ES" sz="23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582" y="869430"/>
                <a:ext cx="11588647" cy="5688533"/>
              </a:xfrm>
              <a:blipFill>
                <a:blip r:embed="rId3"/>
                <a:stretch>
                  <a:fillRect l="-789" t="-1501" b="-24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8772525" y="2200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0" t="4069" r="7845" b="37473"/>
          <a:stretch/>
        </p:blipFill>
        <p:spPr>
          <a:xfrm>
            <a:off x="8386763" y="1771650"/>
            <a:ext cx="3452236" cy="34147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-528638" y="1600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-376238" y="17526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559742" y="3679303"/>
                <a:ext cx="45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42" y="3679303"/>
                <a:ext cx="4535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8864890" y="15430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13328" y="4581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559742" y="3169241"/>
                <a:ext cx="45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42" y="3169241"/>
                <a:ext cx="4535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8559742" y="2718131"/>
                <a:ext cx="45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42" y="2718131"/>
                <a:ext cx="4535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8999112" y="3805017"/>
                <a:ext cx="427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12" y="3805017"/>
                <a:ext cx="4275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8947989" y="4185310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989" y="4185310"/>
                <a:ext cx="4328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8553418" y="4118398"/>
                <a:ext cx="45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418" y="4118398"/>
                <a:ext cx="4535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9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10" y="104933"/>
            <a:ext cx="11218889" cy="419723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ESQUEMA EXPLICITO</a:t>
            </a:r>
            <a:endParaRPr lang="es-E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8968" y="467504"/>
                <a:ext cx="11887200" cy="639049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s-ES" sz="2400" dirty="0" smtClean="0"/>
                  <a:t> Usando ésta </a:t>
                </a:r>
                <a:r>
                  <a:rPr lang="es-ES" sz="2400" dirty="0" smtClean="0">
                    <a:solidFill>
                      <a:srgbClr val="FF0000"/>
                    </a:solidFill>
                  </a:rPr>
                  <a:t>malla temporal en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</a:t>
                </a:r>
                <a:r>
                  <a:rPr lang="es-ES" sz="2400" dirty="0"/>
                  <a:t>hacemos una aproximación mediante diferencias finitas centrales la derivada temporal </a:t>
                </a:r>
                <a:r>
                  <a:rPr lang="es-ES" sz="2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𝝏𝜽</m:t>
                        </m:r>
                      </m:num>
                      <m:den>
                        <m:r>
                          <a:rPr lang="es-EC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s-ES" sz="2600" b="1" dirty="0" smtClean="0"/>
              </a:p>
              <a:p>
                <a:pPr marL="0" indent="0">
                  <a:buNone/>
                </a:pPr>
                <a:endParaRPr lang="es-ES" sz="2400" b="1" dirty="0" smtClean="0"/>
              </a:p>
              <a:p>
                <a:pPr marL="0" indent="0">
                  <a:buNone/>
                </a:pPr>
                <a:endParaRPr lang="es-ES" sz="2400" b="1" dirty="0"/>
              </a:p>
              <a:p>
                <a:pPr marL="0" indent="0">
                  <a:buNone/>
                </a:pPr>
                <a:endParaRPr lang="es-ES" sz="2400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s-EC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r>
                            <a:rPr lang="es-EC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s-E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s-EC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E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C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b="1" dirty="0"/>
              </a:p>
              <a:p>
                <a:pPr marL="0" indent="0">
                  <a:buNone/>
                </a:pPr>
                <a:r>
                  <a:rPr lang="es-ES" sz="2400" dirty="0" smtClean="0"/>
                  <a:t>  donde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sz="24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ES" sz="2400" dirty="0" smtClean="0"/>
                  <a:t>    </a:t>
                </a:r>
                <a:endParaRPr lang="es-ES" sz="2400" dirty="0"/>
              </a:p>
              <a:p>
                <a:r>
                  <a:rPr lang="es-ES" sz="2400" dirty="0"/>
                  <a:t>Así, nuestro problema discreto en la variable temporal nos queda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d>
                        <m:d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E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s-ES" sz="2400" dirty="0" smtClean="0"/>
                  <a:t>multiplicando </a:t>
                </a:r>
                <a:r>
                  <a:rPr lang="es-ES" sz="2400" dirty="0"/>
                  <a:t>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2400" dirty="0" smtClean="0"/>
                  <a:t>, simplificando y por transposició</a:t>
                </a:r>
                <a:r>
                  <a:rPr lang="es-ES" sz="2400" dirty="0"/>
                  <a:t>n</a:t>
                </a:r>
                <a:r>
                  <a:rPr lang="es-ES" sz="2400" dirty="0" smtClean="0"/>
                  <a:t> </a:t>
                </a:r>
                <a:r>
                  <a:rPr lang="es-ES" sz="2400" dirty="0"/>
                  <a:t>términos </a:t>
                </a:r>
                <a:r>
                  <a:rPr lang="es-ES" sz="2400" dirty="0" smtClean="0"/>
                  <a:t>se tiene: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d>
                        <m:d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s-EC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f>
                            <m:f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E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s-ES" sz="2400" dirty="0"/>
              </a:p>
              <a:p>
                <a:pPr marL="0" indent="0">
                  <a:buNone/>
                </a:pPr>
                <a:endParaRPr lang="es-ES" sz="24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68" y="467504"/>
                <a:ext cx="11887200" cy="6390496"/>
              </a:xfrm>
              <a:blipFill>
                <a:blip r:embed="rId3"/>
                <a:stretch>
                  <a:fillRect l="-667" t="-11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/>
          <p:cNvPicPr/>
          <p:nvPr/>
        </p:nvPicPr>
        <p:blipFill rotWithShape="1">
          <a:blip r:embed="rId4"/>
          <a:srcRect l="59017" t="25818" r="10836" b="65746"/>
          <a:stretch/>
        </p:blipFill>
        <p:spPr bwMode="auto">
          <a:xfrm>
            <a:off x="170129" y="1360711"/>
            <a:ext cx="11887200" cy="1170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278504" y="1345251"/>
                <a:ext cx="47968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s-E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04" y="1345251"/>
                <a:ext cx="479686" cy="461665"/>
              </a:xfrm>
              <a:prstGeom prst="rect">
                <a:avLst/>
              </a:prstGeom>
              <a:blipFill>
                <a:blip r:embed="rId5"/>
                <a:stretch>
                  <a:fillRect l="-5128" b="-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1684332" y="2090811"/>
                <a:ext cx="4442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32" y="2090811"/>
                <a:ext cx="4442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6426687" y="2093657"/>
                <a:ext cx="6639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87" y="2093657"/>
                <a:ext cx="6639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5170760" y="2088107"/>
                <a:ext cx="4458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760" y="2088107"/>
                <a:ext cx="445891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2961764" y="2090811"/>
                <a:ext cx="4442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64" y="2090811"/>
                <a:ext cx="4442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8385178" y="2133833"/>
                <a:ext cx="7200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178" y="2133833"/>
                <a:ext cx="7200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9712425" y="2090811"/>
                <a:ext cx="7200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25" y="2090811"/>
                <a:ext cx="7200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1003346" y="2077644"/>
                <a:ext cx="9428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46" y="2077644"/>
                <a:ext cx="94282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134910" y="2088010"/>
                <a:ext cx="91396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s-E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0" y="2088010"/>
                <a:ext cx="91396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/>
          <p:cNvSpPr txBox="1"/>
          <p:nvPr/>
        </p:nvSpPr>
        <p:spPr>
          <a:xfrm>
            <a:off x="3959667" y="2562537"/>
            <a:ext cx="5012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Discretización en la variable </a:t>
            </a:r>
            <a:r>
              <a:rPr lang="es-ES" sz="2400" b="1" dirty="0" smtClean="0">
                <a:solidFill>
                  <a:srgbClr val="00B0F0"/>
                </a:solidFill>
              </a:rPr>
              <a:t>temporal</a:t>
            </a:r>
            <a:endParaRPr lang="es-E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3465950" y="3190586"/>
                <a:ext cx="529555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sz="2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2400" i="1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 = 0,1,2,…, 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50" y="3190586"/>
                <a:ext cx="5295558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5157051" y="889560"/>
                <a:ext cx="1290921" cy="846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51" y="889560"/>
                <a:ext cx="1290921" cy="8461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888" y="314325"/>
            <a:ext cx="11110912" cy="5862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b="1" dirty="0" smtClean="0">
              <a:solidFill>
                <a:srgbClr val="BA0693"/>
              </a:solidFill>
            </a:endParaRPr>
          </a:p>
          <a:p>
            <a:pPr marL="0" indent="0" algn="ctr">
              <a:buNone/>
            </a:pPr>
            <a:endParaRPr lang="es-ES" sz="4000" b="1" dirty="0">
              <a:solidFill>
                <a:srgbClr val="BA0693"/>
              </a:solidFill>
            </a:endParaRPr>
          </a:p>
          <a:p>
            <a:pPr marL="0" indent="0" algn="ctr">
              <a:buNone/>
            </a:pPr>
            <a:endParaRPr lang="es-ES" sz="4000" b="1" dirty="0" smtClean="0">
              <a:solidFill>
                <a:srgbClr val="BA0693"/>
              </a:solidFill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BA0693"/>
                </a:solidFill>
              </a:rPr>
              <a:t>LINEALIZACION APLICAMOS EL MÉTODO DE PICARD MODIFICADO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0395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42874"/>
                <a:ext cx="11858625" cy="6715125"/>
              </a:xfrm>
            </p:spPr>
            <p:txBody>
              <a:bodyPr>
                <a:normAutofit fontScale="92500"/>
              </a:bodyPr>
              <a:lstStyle/>
              <a:p>
                <a:r>
                  <a:rPr lang="es-ES" sz="2400" dirty="0" smtClean="0"/>
                  <a:t>Hallar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4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s-ES" sz="2400" dirty="0" smtClean="0"/>
                  <a:t>  tal que,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</a:t>
                </a:r>
                <a:r>
                  <a:rPr lang="es-ES" sz="2400" dirty="0" smtClean="0">
                    <a:solidFill>
                      <a:srgbClr val="00B0F0"/>
                    </a:solidFill>
                  </a:rPr>
                  <a:t>sobre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2400" dirty="0"/>
              </a:p>
              <a:p>
                <a:r>
                  <a:rPr lang="es-ES" sz="2400" dirty="0" smtClean="0">
                    <a:solidFill>
                      <a:srgbClr val="BA0693"/>
                    </a:solidFill>
                  </a:rPr>
                  <a:t>Para la solución de la no linealidad en nuestro problema, aplicamos el método de Picard Modificado</a:t>
                </a:r>
                <a:r>
                  <a:rPr lang="es-ES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                                                     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(5,1)</a:t>
                </a:r>
              </a:p>
              <a:p>
                <a:r>
                  <a:rPr lang="es-ES" sz="2400" dirty="0" smtClean="0"/>
                  <a:t>El contenido de humedad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s-ES" sz="2400" dirty="0" smtClean="0"/>
                  <a:t> se aplicará con el método de Taylor</a:t>
                </a:r>
              </a:p>
              <a:p>
                <a:pPr marL="0" indent="0">
                  <a:buNone/>
                </a:pPr>
                <a:r>
                  <a:rPr lang="es-E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´</m:t>
                    </m:r>
                    <m:sSubSup>
                      <m:sSubSup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</m:oMath>
                </a14:m>
                <a:endParaRPr lang="es-ES" sz="2400" dirty="0" smtClean="0"/>
              </a:p>
              <a:p>
                <a:r>
                  <a:rPr lang="es-ES" sz="2400" dirty="0" smtClean="0"/>
                  <a:t>Reemplazando,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s-E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´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𝜕𝛹</m:t>
                        </m:r>
                      </m:den>
                    </m:f>
                    <m:r>
                      <a:rPr lang="es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s-ES" sz="2400" dirty="0" smtClean="0"/>
                  <a:t>en la ecuación anterior, </a:t>
                </a:r>
              </a:p>
              <a:p>
                <a:pPr marL="0" indent="0">
                  <a:buNone/>
                </a:pPr>
                <a:r>
                  <a:rPr lang="es-ES" sz="2400" dirty="0"/>
                  <a:t> </a:t>
                </a:r>
                <a:r>
                  <a:rPr lang="es-E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</m:oMath>
                </a14:m>
                <a:r>
                  <a:rPr lang="es-ES" sz="2400" dirty="0" smtClean="0"/>
                  <a:t>                                                                       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(5,2)</a:t>
                </a:r>
                <a:endParaRPr lang="es-ES" sz="2400" dirty="0" smtClean="0"/>
              </a:p>
              <a:p>
                <a:r>
                  <a:rPr lang="es-ES" sz="2400" dirty="0" smtClean="0"/>
                  <a:t>Reemplazando la ecuación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5,2) </a:t>
                </a:r>
                <a:r>
                  <a:rPr lang="es-ES" sz="2400" dirty="0" smtClean="0"/>
                  <a:t>anterior en la ecuación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5,1) </a:t>
                </a:r>
                <a:r>
                  <a:rPr lang="es-ES" sz="2400" dirty="0" smtClean="0"/>
                  <a:t>se tiene,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s-E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    (copiada la (5,1), para reemplazar mas fácil)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s-E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Organizando términos se tiene: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s-ES" sz="2400" dirty="0" smtClean="0"/>
                  <a:t>         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5,3)</a:t>
                </a:r>
                <a:endParaRPr lang="es-ES" sz="2400" dirty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42874"/>
                <a:ext cx="11858625" cy="6715125"/>
              </a:xfrm>
              <a:blipFill>
                <a:blip r:embed="rId3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1443038" y="3964782"/>
            <a:ext cx="3328989" cy="5000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8599" y="5332809"/>
            <a:ext cx="3343276" cy="657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608001" y="142874"/>
                <a:ext cx="13544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𝐸𝑐𝑢𝑎𝑐𝑖𝑜𝑛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𝑎𝑛𝑡𝑒𝑟𝑖𝑜𝑟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001" y="142874"/>
                <a:ext cx="135440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 flipH="1">
            <a:off x="2714625" y="3243263"/>
            <a:ext cx="671513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9047" t="2827" r="2955" b="68680"/>
          <a:stretch/>
        </p:blipFill>
        <p:spPr>
          <a:xfrm>
            <a:off x="7143750" y="2807493"/>
            <a:ext cx="4818660" cy="785812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3386138" y="3243263"/>
            <a:ext cx="2185987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bre 13"/>
          <p:cNvSpPr/>
          <p:nvPr/>
        </p:nvSpPr>
        <p:spPr>
          <a:xfrm>
            <a:off x="1443038" y="5400675"/>
            <a:ext cx="671512" cy="157163"/>
          </a:xfrm>
          <a:custGeom>
            <a:avLst/>
            <a:gdLst>
              <a:gd name="connsiteX0" fmla="*/ 0 w 671512"/>
              <a:gd name="connsiteY0" fmla="*/ 128588 h 157163"/>
              <a:gd name="connsiteX1" fmla="*/ 71437 w 671512"/>
              <a:gd name="connsiteY1" fmla="*/ 85725 h 157163"/>
              <a:gd name="connsiteX2" fmla="*/ 142875 w 671512"/>
              <a:gd name="connsiteY2" fmla="*/ 14288 h 157163"/>
              <a:gd name="connsiteX3" fmla="*/ 242887 w 671512"/>
              <a:gd name="connsiteY3" fmla="*/ 0 h 157163"/>
              <a:gd name="connsiteX4" fmla="*/ 357187 w 671512"/>
              <a:gd name="connsiteY4" fmla="*/ 14288 h 157163"/>
              <a:gd name="connsiteX5" fmla="*/ 442912 w 671512"/>
              <a:gd name="connsiteY5" fmla="*/ 42863 h 157163"/>
              <a:gd name="connsiteX6" fmla="*/ 528637 w 671512"/>
              <a:gd name="connsiteY6" fmla="*/ 71438 h 157163"/>
              <a:gd name="connsiteX7" fmla="*/ 614362 w 671512"/>
              <a:gd name="connsiteY7" fmla="*/ 100013 h 157163"/>
              <a:gd name="connsiteX8" fmla="*/ 657225 w 671512"/>
              <a:gd name="connsiteY8" fmla="*/ 114300 h 157163"/>
              <a:gd name="connsiteX9" fmla="*/ 671512 w 671512"/>
              <a:gd name="connsiteY9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512" h="157163">
                <a:moveTo>
                  <a:pt x="0" y="128588"/>
                </a:moveTo>
                <a:cubicBezTo>
                  <a:pt x="23812" y="114300"/>
                  <a:pt x="50353" y="103797"/>
                  <a:pt x="71437" y="85725"/>
                </a:cubicBezTo>
                <a:cubicBezTo>
                  <a:pt x="115887" y="47625"/>
                  <a:pt x="79374" y="33338"/>
                  <a:pt x="142875" y="14288"/>
                </a:cubicBezTo>
                <a:cubicBezTo>
                  <a:pt x="175131" y="4611"/>
                  <a:pt x="209550" y="4763"/>
                  <a:pt x="242887" y="0"/>
                </a:cubicBezTo>
                <a:cubicBezTo>
                  <a:pt x="280987" y="4763"/>
                  <a:pt x="319643" y="6243"/>
                  <a:pt x="357187" y="14288"/>
                </a:cubicBezTo>
                <a:cubicBezTo>
                  <a:pt x="386639" y="20599"/>
                  <a:pt x="414337" y="33338"/>
                  <a:pt x="442912" y="42863"/>
                </a:cubicBezTo>
                <a:lnTo>
                  <a:pt x="528637" y="71438"/>
                </a:lnTo>
                <a:lnTo>
                  <a:pt x="614362" y="100013"/>
                </a:lnTo>
                <a:lnTo>
                  <a:pt x="657225" y="114300"/>
                </a:lnTo>
                <a:lnTo>
                  <a:pt x="671512" y="1571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Forma libre 14"/>
          <p:cNvSpPr/>
          <p:nvPr/>
        </p:nvSpPr>
        <p:spPr>
          <a:xfrm>
            <a:off x="1500188" y="5486400"/>
            <a:ext cx="1371600" cy="157163"/>
          </a:xfrm>
          <a:custGeom>
            <a:avLst/>
            <a:gdLst>
              <a:gd name="connsiteX0" fmla="*/ 0 w 1371600"/>
              <a:gd name="connsiteY0" fmla="*/ 114300 h 157163"/>
              <a:gd name="connsiteX1" fmla="*/ 114300 w 1371600"/>
              <a:gd name="connsiteY1" fmla="*/ 71438 h 157163"/>
              <a:gd name="connsiteX2" fmla="*/ 271462 w 1371600"/>
              <a:gd name="connsiteY2" fmla="*/ 57150 h 157163"/>
              <a:gd name="connsiteX3" fmla="*/ 414337 w 1371600"/>
              <a:gd name="connsiteY3" fmla="*/ 28575 h 157163"/>
              <a:gd name="connsiteX4" fmla="*/ 500062 w 1371600"/>
              <a:gd name="connsiteY4" fmla="*/ 0 h 157163"/>
              <a:gd name="connsiteX5" fmla="*/ 742950 w 1371600"/>
              <a:gd name="connsiteY5" fmla="*/ 14288 h 157163"/>
              <a:gd name="connsiteX6" fmla="*/ 900112 w 1371600"/>
              <a:gd name="connsiteY6" fmla="*/ 28575 h 157163"/>
              <a:gd name="connsiteX7" fmla="*/ 1157287 w 1371600"/>
              <a:gd name="connsiteY7" fmla="*/ 42863 h 157163"/>
              <a:gd name="connsiteX8" fmla="*/ 1200150 w 1371600"/>
              <a:gd name="connsiteY8" fmla="*/ 57150 h 157163"/>
              <a:gd name="connsiteX9" fmla="*/ 1271587 w 1371600"/>
              <a:gd name="connsiteY9" fmla="*/ 71438 h 157163"/>
              <a:gd name="connsiteX10" fmla="*/ 1328737 w 1371600"/>
              <a:gd name="connsiteY10" fmla="*/ 85725 h 157163"/>
              <a:gd name="connsiteX11" fmla="*/ 1371600 w 1371600"/>
              <a:gd name="connsiteY11" fmla="*/ 157163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0" h="157163">
                <a:moveTo>
                  <a:pt x="0" y="114300"/>
                </a:moveTo>
                <a:cubicBezTo>
                  <a:pt x="669" y="114033"/>
                  <a:pt x="96875" y="73927"/>
                  <a:pt x="114300" y="71438"/>
                </a:cubicBezTo>
                <a:cubicBezTo>
                  <a:pt x="166375" y="63999"/>
                  <a:pt x="219075" y="61913"/>
                  <a:pt x="271462" y="57150"/>
                </a:cubicBezTo>
                <a:cubicBezTo>
                  <a:pt x="319087" y="47625"/>
                  <a:pt x="368261" y="43934"/>
                  <a:pt x="414337" y="28575"/>
                </a:cubicBezTo>
                <a:lnTo>
                  <a:pt x="500062" y="0"/>
                </a:lnTo>
                <a:lnTo>
                  <a:pt x="742950" y="14288"/>
                </a:lnTo>
                <a:cubicBezTo>
                  <a:pt x="795420" y="18036"/>
                  <a:pt x="847633" y="24956"/>
                  <a:pt x="900112" y="28575"/>
                </a:cubicBezTo>
                <a:cubicBezTo>
                  <a:pt x="985766" y="34482"/>
                  <a:pt x="1071562" y="38100"/>
                  <a:pt x="1157287" y="42863"/>
                </a:cubicBezTo>
                <a:cubicBezTo>
                  <a:pt x="1171575" y="47625"/>
                  <a:pt x="1185539" y="53497"/>
                  <a:pt x="1200150" y="57150"/>
                </a:cubicBezTo>
                <a:cubicBezTo>
                  <a:pt x="1223709" y="63040"/>
                  <a:pt x="1247881" y="66170"/>
                  <a:pt x="1271587" y="71438"/>
                </a:cubicBezTo>
                <a:cubicBezTo>
                  <a:pt x="1290756" y="75698"/>
                  <a:pt x="1309687" y="80963"/>
                  <a:pt x="1328737" y="85725"/>
                </a:cubicBezTo>
                <a:cubicBezTo>
                  <a:pt x="1363219" y="137449"/>
                  <a:pt x="1349632" y="113229"/>
                  <a:pt x="1371600" y="1571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0013" y="0"/>
                <a:ext cx="11972925" cy="6715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400" b="1" dirty="0" smtClean="0">
                    <a:solidFill>
                      <a:srgbClr val="FF0000"/>
                    </a:solidFill>
                  </a:rPr>
                  <a:t>Discretización del espacial (i)</a:t>
                </a:r>
                <a:endParaRPr lang="es-E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s-ES" sz="2400" dirty="0" smtClean="0"/>
                  <a:t>En este apartado desarrollamos la discretización espacial, en donde:</a:t>
                </a:r>
                <a:endParaRPr lang="es-ES" sz="2400" dirty="0"/>
              </a:p>
              <a:p>
                <a:r>
                  <a:rPr lang="es-ES" sz="2400" dirty="0" smtClean="0"/>
                  <a:t>Fijamos la variable N</a:t>
                </a:r>
                <a:endParaRPr lang="es-ES" sz="2400" dirty="0"/>
              </a:p>
              <a:p>
                <a:r>
                  <a:rPr lang="es-ES" sz="2400" dirty="0"/>
                  <a:t> y 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s-ES" sz="2400" dirty="0"/>
                  <a:t> </a:t>
                </a:r>
                <a:endParaRPr lang="es-ES" sz="2400" dirty="0" smtClean="0"/>
              </a:p>
              <a:p>
                <a:r>
                  <a:rPr lang="es-ES" sz="2400" dirty="0" smtClean="0"/>
                  <a:t>El mallado de los volúmenes finitos es puntualizado en los siguientes conjuntos de nodos, donde,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ES" sz="2400" dirty="0" smtClean="0"/>
                  <a:t>:</a:t>
                </a:r>
              </a:p>
              <a:p>
                <a:r>
                  <a:rPr lang="es-ES" sz="2400" b="0" dirty="0" smtClean="0"/>
                  <a:t>N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4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=0,1,2,3,….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,…..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2400" dirty="0" smtClean="0"/>
                  <a:t> 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013" y="0"/>
                <a:ext cx="11972925" cy="6715125"/>
              </a:xfrm>
              <a:blipFill>
                <a:blip r:embed="rId3"/>
                <a:stretch>
                  <a:fillRect l="-764" t="-1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7800"/>
          <a:stretch/>
        </p:blipFill>
        <p:spPr>
          <a:xfrm>
            <a:off x="214314" y="3639699"/>
            <a:ext cx="11858624" cy="151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57199" y="5409707"/>
                <a:ext cx="10958513" cy="76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s-ES" sz="2400" dirty="0"/>
                  <a:t>         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(5,3)</a:t>
                </a:r>
                <a:endParaRPr lang="es-ES" sz="2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09707"/>
                <a:ext cx="10958513" cy="765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" y="171450"/>
                <a:ext cx="12192000" cy="64865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S" sz="2400" dirty="0" smtClean="0"/>
                  <a:t>Integramos sobre el volumen de control entre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sSub>
                          <m:sSubPr>
                            <m:ctrlPr>
                              <a:rPr lang="es-E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s-ES" sz="2400" dirty="0" smtClean="0"/>
                  <a:t> en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(5,3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)</a:t>
                </a:r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4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EC" sz="2400" i="1">
                                              <a:latin typeface="Cambria Math" panose="02040503050406030204" pitchFamily="18" charset="0"/>
                                            </a:rPr>
                                            <m:t>𝛹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sz="24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bSup>
                                      <m:r>
                                        <a:rPr lang="es-ES" sz="24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den>
                                          </m:f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𝟏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p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400" b="1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𝒎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C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s-ES" sz="2400" b="1" dirty="0">
                          <a:solidFill>
                            <a:srgbClr val="FF0000"/>
                          </a:solidFill>
                        </a:rPr>
                        <m:t>(5,</m:t>
                      </m:r>
                      <m:r>
                        <m:rPr>
                          <m:nor/>
                        </m:rPr>
                        <a:rPr lang="es-ES" sz="2400" b="1" i="0" dirty="0" smtClean="0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es-ES" sz="2400" b="1" dirty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r>
                  <a:rPr lang="es-ES" sz="2400" dirty="0"/>
                  <a:t>A</a:t>
                </a:r>
                <a:r>
                  <a:rPr lang="es-ES" sz="2400" dirty="0" smtClean="0"/>
                  <a:t>plicando </a:t>
                </a:r>
                <a:r>
                  <a:rPr lang="es-ES" sz="2400" dirty="0"/>
                  <a:t>el teorema fundamental del cálculo y el teorema de la divergencia de </a:t>
                </a:r>
                <a:r>
                  <a:rPr lang="es-ES" sz="2400" dirty="0" smtClean="0"/>
                  <a:t>Gauss.</a:t>
                </a:r>
              </a:p>
              <a:p>
                <a:endParaRPr lang="es-ES" sz="2400" dirty="0"/>
              </a:p>
              <a:p>
                <a:endParaRPr lang="es-ES" sz="2400" dirty="0" smtClean="0"/>
              </a:p>
              <a:p>
                <a:endParaRPr lang="es-E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bSup>
                      <m:sSubSup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s-E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s-E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sSubSup>
                      <m:sSubSupPr>
                        <m:ctrlPr>
                          <a:rPr lang="es-EC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  <m:f>
                              <m:f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C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Sup>
                                  <m:sSubSupPr>
                                    <m:ctrlP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2200" i="1">
                                        <a:latin typeface="Cambria Math" panose="02040503050406030204" pitchFamily="18" charset="0"/>
                                      </a:rPr>
                                      <m:t>𝛹</m:t>
                                    </m:r>
                                  </m:e>
                                  <m:sub>
                                    <m: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22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sz="22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s-EC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EC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s-E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s-E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p>
                    </m:sSubSup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s-E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2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p>
                    </m:sSubSup>
                    <m:r>
                      <a:rPr lang="es-ES" sz="2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sSubSup>
                      <m:sSubSup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s-ES" sz="2200" dirty="0" smtClean="0"/>
                  <a:t>   </a:t>
                </a:r>
                <a:r>
                  <a:rPr lang="es-ES" sz="2400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dirty="0" smtClean="0">
                    <a:solidFill>
                      <a:srgbClr val="FF0000"/>
                    </a:solidFill>
                  </a:rPr>
                  <a:t>5.5)</a:t>
                </a:r>
                <a:endParaRPr lang="es-ES" sz="2200" dirty="0" smtClean="0"/>
              </a:p>
              <a:p>
                <a:r>
                  <a:rPr lang="es-ES" sz="2400" dirty="0" smtClean="0"/>
                  <a:t>Notación de variables:</a:t>
                </a:r>
              </a:p>
              <a:p>
                <a:pPr marL="0" indent="0">
                  <a:buNone/>
                </a:pPr>
                <a:r>
                  <a:rPr lang="es-E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es-E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s-ES" sz="2400" dirty="0" smtClean="0"/>
                  <a:t>;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>
                      <m:sSub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s-ES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C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p>
                    </m:sSubSup>
                    <m:r>
                      <a:rPr lang="es-E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s-ES" sz="2400" dirty="0" smtClean="0"/>
                  <a:t>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s-E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b="1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>
                      <m:sSubPr>
                        <m:ctrlP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s-E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f>
                            <m:f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f>
                            <m:f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Se ha aplicado el método de diferencias finitas centrales</a:t>
                </a:r>
                <a:r>
                  <a:rPr lang="es-ES" sz="2200" b="1" dirty="0" smtClean="0"/>
                  <a:t>,</a:t>
                </a:r>
              </a:p>
              <a:p>
                <a:pPr marL="0" indent="0">
                  <a:buNone/>
                </a:pPr>
                <a:endParaRPr lang="es-ES" sz="22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71450"/>
                <a:ext cx="12192000" cy="6486525"/>
              </a:xfrm>
              <a:blipFill>
                <a:blip r:embed="rId3"/>
                <a:stretch>
                  <a:fillRect l="-450" t="-1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68040" r="11617" b="13553"/>
          <a:stretch/>
        </p:blipFill>
        <p:spPr>
          <a:xfrm>
            <a:off x="185738" y="1754144"/>
            <a:ext cx="5900737" cy="94619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5"/>
          <a:srcRect l="36164" t="34710" r="26560" b="34563"/>
          <a:stretch/>
        </p:blipFill>
        <p:spPr bwMode="auto">
          <a:xfrm>
            <a:off x="6172200" y="1754144"/>
            <a:ext cx="3043238" cy="110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6"/>
          <a:srcRect l="5989" t="53752" r="73542" b="29547"/>
          <a:stretch/>
        </p:blipFill>
        <p:spPr bwMode="auto">
          <a:xfrm>
            <a:off x="9494181" y="1481849"/>
            <a:ext cx="2421594" cy="137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371475" y="3414713"/>
            <a:ext cx="14288" cy="90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3529013" y="3414713"/>
            <a:ext cx="442912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4200525" y="3186113"/>
            <a:ext cx="3300413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5743575" y="3414713"/>
            <a:ext cx="428625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085975" y="3414713"/>
            <a:ext cx="8558213" cy="90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9696837" y="4293720"/>
            <a:ext cx="23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Reemplazamos en </a:t>
            </a:r>
            <a:r>
              <a:rPr lang="es-ES" dirty="0" smtClean="0">
                <a:solidFill>
                  <a:srgbClr val="FF0000"/>
                </a:solidFill>
              </a:rPr>
              <a:t>(5.5)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8588" y="128588"/>
                <a:ext cx="11830050" cy="6300787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 smtClean="0">
                    <a:latin typeface="Cambria Math" panose="02040503050406030204" pitchFamily="18" charset="0"/>
                  </a:rPr>
                  <a:t>Aplicando derivadas parciales dentro del corchete y otros procesos, se tiene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s-E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</m:e>
                          </m:d>
                          <m:r>
                            <a:rPr lang="es-E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r>
                  <a:rPr lang="es-ES" sz="2400" dirty="0" smtClean="0"/>
                  <a:t>Multiplicado en primer corchete tenemos: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r>
                  <a:rPr lang="es-ES" sz="2200" dirty="0" smtClean="0"/>
                  <a:t>Organizando los términos obtenemos: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400" b="1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588" y="128588"/>
                <a:ext cx="11830050" cy="6300787"/>
              </a:xfrm>
              <a:blipFill>
                <a:blip r:embed="rId3"/>
                <a:stretch>
                  <a:fillRect l="-670" t="-13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843963" y="1185863"/>
                <a:ext cx="2978123" cy="652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Se cambió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s-ES" dirty="0" smtClean="0"/>
                  <a:t> con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s-ES" b="1" dirty="0" smtClean="0">
                  <a:solidFill>
                    <a:srgbClr val="00B050"/>
                  </a:solidFill>
                </a:endParaRPr>
              </a:p>
              <a:p>
                <a:r>
                  <a:rPr lang="es-ES" dirty="0" smtClean="0"/>
                  <a:t>El corchete se hizo 4 términos</a:t>
                </a:r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963" y="1185863"/>
                <a:ext cx="2978123" cy="652551"/>
              </a:xfrm>
              <a:prstGeom prst="rect">
                <a:avLst/>
              </a:prstGeom>
              <a:blipFill>
                <a:blip r:embed="rId4"/>
                <a:stretch>
                  <a:fillRect l="-1633" t="-3670" r="-1020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7800975" y="3414713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Factor común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67275" y="3414713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Factor común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1" y="128586"/>
            <a:ext cx="11430000" cy="66151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/>
              <a:t>TEMA: </a:t>
            </a:r>
            <a:r>
              <a:rPr lang="es-ES" sz="2400" dirty="0"/>
              <a:t>Modelación y simulación de procesos de inﬁltración de agua en los suelos en zonas no saturadas</a:t>
            </a:r>
          </a:p>
          <a:p>
            <a:r>
              <a:rPr lang="es-ES" sz="2400" dirty="0"/>
              <a:t>     Trabajo de graduación</a:t>
            </a:r>
          </a:p>
          <a:p>
            <a:r>
              <a:rPr lang="es-ES" sz="2400" dirty="0"/>
              <a:t>      Manuel Jesús de los Ángeles Guamán </a:t>
            </a:r>
            <a:r>
              <a:rPr lang="es-ES" sz="2400" dirty="0" smtClean="0"/>
              <a:t>Jachero</a:t>
            </a:r>
          </a:p>
          <a:p>
            <a:pPr marL="0" indent="0" algn="just">
              <a:buNone/>
            </a:pPr>
            <a:r>
              <a:rPr lang="es-ES" sz="2400" b="1" dirty="0" smtClean="0"/>
              <a:t>PROBLEMÁTICA:</a:t>
            </a:r>
          </a:p>
          <a:p>
            <a:pPr algn="just"/>
            <a:r>
              <a:rPr lang="es-ES" sz="2400" b="1" dirty="0" smtClean="0"/>
              <a:t>La </a:t>
            </a:r>
            <a:r>
              <a:rPr lang="es-ES" sz="2400" b="1" dirty="0"/>
              <a:t>contaminación </a:t>
            </a:r>
            <a:r>
              <a:rPr lang="es-ES" sz="2400" dirty="0"/>
              <a:t>del suelo debido a la inﬁltración de líquidos contaminados en medios porosos es un problema grave y si es que no se toman medidas adecuadas, el suelo seguirá contaminando la producción de alimentos, </a:t>
            </a:r>
            <a:r>
              <a:rPr lang="es-ES" sz="2400" dirty="0" smtClean="0"/>
              <a:t>afectando </a:t>
            </a:r>
            <a:r>
              <a:rPr lang="es-ES" sz="2400" dirty="0"/>
              <a:t>al ser humano, a las plantas y a los animales. De aquí se origina la necesidad de desarrollar un modelo matemático para prevenir o disminuir la contaminación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La infiltración del agua en zonas porosas </a:t>
            </a:r>
            <a:r>
              <a:rPr lang="es-ES" sz="2400" b="1" dirty="0" smtClean="0"/>
              <a:t>– la ingeniería, arquitectura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El </a:t>
            </a:r>
            <a:r>
              <a:rPr lang="es-ES" sz="2400" b="1" dirty="0" smtClean="0"/>
              <a:t>modelo matemático </a:t>
            </a:r>
            <a:r>
              <a:rPr lang="es-ES" sz="2400" dirty="0" smtClean="0"/>
              <a:t>es </a:t>
            </a:r>
            <a:r>
              <a:rPr lang="es-ES" sz="2400" dirty="0"/>
              <a:t>la Ecuación de Richards </a:t>
            </a:r>
            <a:r>
              <a:rPr lang="es-ES" sz="2400" b="1" i="1" dirty="0"/>
              <a:t>unidimensional de flujo de fluidos en medios </a:t>
            </a:r>
            <a:r>
              <a:rPr lang="es-ES" sz="2400" b="1" i="1" dirty="0" smtClean="0"/>
              <a:t>porosos.</a:t>
            </a:r>
            <a:endParaRPr lang="es-ES" sz="2400" dirty="0" smtClean="0"/>
          </a:p>
          <a:p>
            <a:pPr algn="just"/>
            <a:r>
              <a:rPr lang="es-ES" sz="2400" dirty="0" smtClean="0"/>
              <a:t>Otro problema es que, la </a:t>
            </a:r>
            <a:r>
              <a:rPr lang="es-ES" sz="2400" dirty="0"/>
              <a:t>Ecuación de  Richards </a:t>
            </a:r>
            <a:r>
              <a:rPr lang="es-ES" sz="2400" b="1" dirty="0"/>
              <a:t>no tiene solución general analítica</a:t>
            </a:r>
            <a:r>
              <a:rPr lang="es-ES" sz="2400" dirty="0"/>
              <a:t>, por lo que es necesario usar </a:t>
            </a:r>
            <a:r>
              <a:rPr lang="es-ES" sz="2400" b="1" dirty="0"/>
              <a:t>aproximaciones </a:t>
            </a:r>
            <a:r>
              <a:rPr lang="es-ES" sz="2400" b="1" dirty="0" smtClean="0"/>
              <a:t>numéricas</a:t>
            </a:r>
            <a:r>
              <a:rPr lang="es-ES" sz="2400" dirty="0" smtClean="0"/>
              <a:t>. También es necesario que se</a:t>
            </a:r>
            <a:r>
              <a:rPr lang="es-ES" sz="2400" b="1" dirty="0" smtClean="0"/>
              <a:t> desarrolle </a:t>
            </a:r>
            <a:r>
              <a:rPr lang="es-ES" sz="2400" b="1" dirty="0"/>
              <a:t>la discretización de la ecuación de Richards </a:t>
            </a:r>
            <a:r>
              <a:rPr lang="es-ES" sz="2400" dirty="0" smtClean="0"/>
              <a:t> </a:t>
            </a:r>
            <a:r>
              <a:rPr lang="es-ES" sz="2400" b="1" dirty="0"/>
              <a:t>usando el método de volúmenes </a:t>
            </a:r>
            <a:r>
              <a:rPr lang="es-ES" sz="2400" b="1" dirty="0" smtClean="0"/>
              <a:t>finitos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74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4" y="71436"/>
            <a:ext cx="11096625" cy="414338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Condiciones de </a:t>
            </a:r>
            <a:r>
              <a:rPr lang="es-ES" sz="3200" b="1" dirty="0" smtClean="0">
                <a:solidFill>
                  <a:srgbClr val="FF0000"/>
                </a:solidFill>
              </a:rPr>
              <a:t>frontera</a:t>
            </a:r>
            <a:endParaRPr lang="es-E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7174" y="485774"/>
                <a:ext cx="11758613" cy="60721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s-ES" sz="2200" dirty="0" smtClean="0"/>
                  <a:t>Condiciones de frontera donde,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b="1" i="1" smtClean="0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s-E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s-ES" sz="2200" b="1" i="1" smtClean="0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200" dirty="0"/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𝑟𝑒𝑒𝑚𝑝𝑙𝑎𝑧𝑎𝑚𝑜𝑠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𝑒𝑐𝑢𝑎𝑐𝑖𝑜𝑛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𝑎𝑛𝑡𝑒𝑟𝑖𝑜𝑟</m:t>
                      </m:r>
                      <m:r>
                        <a:rPr lang="es-E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sz="2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Resolvemos las operaciones en los exponentes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endParaRPr lang="es-ES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200" b="1" i="1" smtClean="0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200" b="1" i="1" smtClean="0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r>
                  <a:rPr lang="es-ES" sz="2000" dirty="0" smtClean="0"/>
                  <a:t>Para utilizar en el algoritmo computacional tomamos de la primera y segunda fila de  la ecuación de arriba: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s-E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s-EC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  <m:sup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d>
                          <m:d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s-ES" sz="2200" b="1" dirty="0" smtClean="0"/>
                  <a:t>          </a:t>
                </a:r>
                <a:r>
                  <a:rPr lang="es-ES" sz="22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C" sz="2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C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s-EC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sSubSup>
                      <m:sSubSupPr>
                        <m:ctrlP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s-ES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C" sz="20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C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000" b="1" dirty="0"/>
              </a:p>
              <a:p>
                <a:pPr marL="0" indent="0">
                  <a:buNone/>
                </a:pPr>
                <a:endParaRPr lang="es-ES" sz="2200" b="1" dirty="0"/>
              </a:p>
              <a:p>
                <a:pPr marL="0" indent="0">
                  <a:buNone/>
                </a:pPr>
                <a:endParaRPr lang="es-ES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74" y="485774"/>
                <a:ext cx="11758613" cy="6072187"/>
              </a:xfrm>
              <a:blipFill>
                <a:blip r:embed="rId3"/>
                <a:stretch>
                  <a:fillRect l="-518" t="-5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a libre 4"/>
          <p:cNvSpPr/>
          <p:nvPr/>
        </p:nvSpPr>
        <p:spPr>
          <a:xfrm>
            <a:off x="7142" y="2014538"/>
            <a:ext cx="500063" cy="4114800"/>
          </a:xfrm>
          <a:custGeom>
            <a:avLst/>
            <a:gdLst>
              <a:gd name="connsiteX0" fmla="*/ 300038 w 500063"/>
              <a:gd name="connsiteY0" fmla="*/ 4114800 h 4114800"/>
              <a:gd name="connsiteX1" fmla="*/ 257175 w 500063"/>
              <a:gd name="connsiteY1" fmla="*/ 4029075 h 4114800"/>
              <a:gd name="connsiteX2" fmla="*/ 228600 w 500063"/>
              <a:gd name="connsiteY2" fmla="*/ 3986212 h 4114800"/>
              <a:gd name="connsiteX3" fmla="*/ 200025 w 500063"/>
              <a:gd name="connsiteY3" fmla="*/ 3843337 h 4114800"/>
              <a:gd name="connsiteX4" fmla="*/ 185738 w 500063"/>
              <a:gd name="connsiteY4" fmla="*/ 3771900 h 4114800"/>
              <a:gd name="connsiteX5" fmla="*/ 157163 w 500063"/>
              <a:gd name="connsiteY5" fmla="*/ 3729037 h 4114800"/>
              <a:gd name="connsiteX6" fmla="*/ 128588 w 500063"/>
              <a:gd name="connsiteY6" fmla="*/ 3614737 h 4114800"/>
              <a:gd name="connsiteX7" fmla="*/ 114300 w 500063"/>
              <a:gd name="connsiteY7" fmla="*/ 3300412 h 4114800"/>
              <a:gd name="connsiteX8" fmla="*/ 100013 w 500063"/>
              <a:gd name="connsiteY8" fmla="*/ 3100387 h 4114800"/>
              <a:gd name="connsiteX9" fmla="*/ 85725 w 500063"/>
              <a:gd name="connsiteY9" fmla="*/ 2671762 h 4114800"/>
              <a:gd name="connsiteX10" fmla="*/ 57150 w 500063"/>
              <a:gd name="connsiteY10" fmla="*/ 2571750 h 4114800"/>
              <a:gd name="connsiteX11" fmla="*/ 28575 w 500063"/>
              <a:gd name="connsiteY11" fmla="*/ 2457450 h 4114800"/>
              <a:gd name="connsiteX12" fmla="*/ 14288 w 500063"/>
              <a:gd name="connsiteY12" fmla="*/ 2314575 h 4114800"/>
              <a:gd name="connsiteX13" fmla="*/ 0 w 500063"/>
              <a:gd name="connsiteY13" fmla="*/ 2185987 h 4114800"/>
              <a:gd name="connsiteX14" fmla="*/ 14288 w 500063"/>
              <a:gd name="connsiteY14" fmla="*/ 1985962 h 4114800"/>
              <a:gd name="connsiteX15" fmla="*/ 42863 w 500063"/>
              <a:gd name="connsiteY15" fmla="*/ 1785937 h 4114800"/>
              <a:gd name="connsiteX16" fmla="*/ 42863 w 500063"/>
              <a:gd name="connsiteY16" fmla="*/ 1071562 h 4114800"/>
              <a:gd name="connsiteX17" fmla="*/ 57150 w 500063"/>
              <a:gd name="connsiteY17" fmla="*/ 1028700 h 4114800"/>
              <a:gd name="connsiteX18" fmla="*/ 71438 w 500063"/>
              <a:gd name="connsiteY18" fmla="*/ 814387 h 4114800"/>
              <a:gd name="connsiteX19" fmla="*/ 85725 w 500063"/>
              <a:gd name="connsiteY19" fmla="*/ 742950 h 4114800"/>
              <a:gd name="connsiteX20" fmla="*/ 100013 w 500063"/>
              <a:gd name="connsiteY20" fmla="*/ 542925 h 4114800"/>
              <a:gd name="connsiteX21" fmla="*/ 142875 w 500063"/>
              <a:gd name="connsiteY21" fmla="*/ 385762 h 4114800"/>
              <a:gd name="connsiteX22" fmla="*/ 157163 w 500063"/>
              <a:gd name="connsiteY22" fmla="*/ 342900 h 4114800"/>
              <a:gd name="connsiteX23" fmla="*/ 185738 w 500063"/>
              <a:gd name="connsiteY23" fmla="*/ 214312 h 4114800"/>
              <a:gd name="connsiteX24" fmla="*/ 228600 w 500063"/>
              <a:gd name="connsiteY24" fmla="*/ 171450 h 4114800"/>
              <a:gd name="connsiteX25" fmla="*/ 328613 w 500063"/>
              <a:gd name="connsiteY25" fmla="*/ 71437 h 4114800"/>
              <a:gd name="connsiteX26" fmla="*/ 371475 w 500063"/>
              <a:gd name="connsiteY26" fmla="*/ 42862 h 4114800"/>
              <a:gd name="connsiteX27" fmla="*/ 457200 w 500063"/>
              <a:gd name="connsiteY27" fmla="*/ 14287 h 4114800"/>
              <a:gd name="connsiteX28" fmla="*/ 500063 w 500063"/>
              <a:gd name="connsiteY28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0063" h="4114800">
                <a:moveTo>
                  <a:pt x="300038" y="4114800"/>
                </a:moveTo>
                <a:cubicBezTo>
                  <a:pt x="285750" y="4086225"/>
                  <a:pt x="272690" y="4057002"/>
                  <a:pt x="257175" y="4029075"/>
                </a:cubicBezTo>
                <a:cubicBezTo>
                  <a:pt x="248836" y="4014064"/>
                  <a:pt x="233650" y="4002624"/>
                  <a:pt x="228600" y="3986212"/>
                </a:cubicBezTo>
                <a:cubicBezTo>
                  <a:pt x="214317" y="3939792"/>
                  <a:pt x="209550" y="3890962"/>
                  <a:pt x="200025" y="3843337"/>
                </a:cubicBezTo>
                <a:cubicBezTo>
                  <a:pt x="195263" y="3819525"/>
                  <a:pt x="199208" y="3792105"/>
                  <a:pt x="185738" y="3771900"/>
                </a:cubicBezTo>
                <a:cubicBezTo>
                  <a:pt x="176213" y="3757612"/>
                  <a:pt x="164842" y="3744396"/>
                  <a:pt x="157163" y="3729037"/>
                </a:cubicBezTo>
                <a:cubicBezTo>
                  <a:pt x="142516" y="3699744"/>
                  <a:pt x="134023" y="3641915"/>
                  <a:pt x="128588" y="3614737"/>
                </a:cubicBezTo>
                <a:cubicBezTo>
                  <a:pt x="123825" y="3509962"/>
                  <a:pt x="120118" y="3405134"/>
                  <a:pt x="114300" y="3300412"/>
                </a:cubicBezTo>
                <a:cubicBezTo>
                  <a:pt x="110592" y="3233670"/>
                  <a:pt x="103048" y="3167163"/>
                  <a:pt x="100013" y="3100387"/>
                </a:cubicBezTo>
                <a:cubicBezTo>
                  <a:pt x="93522" y="2957580"/>
                  <a:pt x="94120" y="2814470"/>
                  <a:pt x="85725" y="2671762"/>
                </a:cubicBezTo>
                <a:cubicBezTo>
                  <a:pt x="83669" y="2636804"/>
                  <a:pt x="65466" y="2605014"/>
                  <a:pt x="57150" y="2571750"/>
                </a:cubicBezTo>
                <a:lnTo>
                  <a:pt x="28575" y="2457450"/>
                </a:lnTo>
                <a:cubicBezTo>
                  <a:pt x="23813" y="2409825"/>
                  <a:pt x="19298" y="2362175"/>
                  <a:pt x="14288" y="2314575"/>
                </a:cubicBezTo>
                <a:cubicBezTo>
                  <a:pt x="9773" y="2271686"/>
                  <a:pt x="0" y="2229113"/>
                  <a:pt x="0" y="2185987"/>
                </a:cubicBezTo>
                <a:cubicBezTo>
                  <a:pt x="0" y="2119142"/>
                  <a:pt x="8497" y="2052556"/>
                  <a:pt x="14288" y="1985962"/>
                </a:cubicBezTo>
                <a:cubicBezTo>
                  <a:pt x="24731" y="1865866"/>
                  <a:pt x="23792" y="1881292"/>
                  <a:pt x="42863" y="1785937"/>
                </a:cubicBezTo>
                <a:cubicBezTo>
                  <a:pt x="34064" y="1486773"/>
                  <a:pt x="14825" y="1337923"/>
                  <a:pt x="42863" y="1071562"/>
                </a:cubicBezTo>
                <a:cubicBezTo>
                  <a:pt x="44440" y="1056585"/>
                  <a:pt x="52388" y="1042987"/>
                  <a:pt x="57150" y="1028700"/>
                </a:cubicBezTo>
                <a:cubicBezTo>
                  <a:pt x="61913" y="957262"/>
                  <a:pt x="64314" y="885628"/>
                  <a:pt x="71438" y="814387"/>
                </a:cubicBezTo>
                <a:cubicBezTo>
                  <a:pt x="73854" y="790224"/>
                  <a:pt x="83183" y="767100"/>
                  <a:pt x="85725" y="742950"/>
                </a:cubicBezTo>
                <a:cubicBezTo>
                  <a:pt x="92723" y="676472"/>
                  <a:pt x="93015" y="609403"/>
                  <a:pt x="100013" y="542925"/>
                </a:cubicBezTo>
                <a:cubicBezTo>
                  <a:pt x="106227" y="483892"/>
                  <a:pt x="123960" y="442505"/>
                  <a:pt x="142875" y="385762"/>
                </a:cubicBezTo>
                <a:cubicBezTo>
                  <a:pt x="147638" y="371475"/>
                  <a:pt x="154210" y="357668"/>
                  <a:pt x="157163" y="342900"/>
                </a:cubicBezTo>
                <a:cubicBezTo>
                  <a:pt x="158027" y="338579"/>
                  <a:pt x="179528" y="225180"/>
                  <a:pt x="185738" y="214312"/>
                </a:cubicBezTo>
                <a:cubicBezTo>
                  <a:pt x="195763" y="196769"/>
                  <a:pt x="216195" y="187399"/>
                  <a:pt x="228600" y="171450"/>
                </a:cubicBezTo>
                <a:cubicBezTo>
                  <a:pt x="348461" y="17343"/>
                  <a:pt x="229332" y="121078"/>
                  <a:pt x="328613" y="71437"/>
                </a:cubicBezTo>
                <a:cubicBezTo>
                  <a:pt x="343971" y="63758"/>
                  <a:pt x="355784" y="49836"/>
                  <a:pt x="371475" y="42862"/>
                </a:cubicBezTo>
                <a:cubicBezTo>
                  <a:pt x="399000" y="30629"/>
                  <a:pt x="428625" y="23812"/>
                  <a:pt x="457200" y="14287"/>
                </a:cubicBezTo>
                <a:lnTo>
                  <a:pt x="50006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Forma libre 5"/>
          <p:cNvSpPr/>
          <p:nvPr/>
        </p:nvSpPr>
        <p:spPr>
          <a:xfrm>
            <a:off x="5043488" y="1528722"/>
            <a:ext cx="3943793" cy="3986290"/>
          </a:xfrm>
          <a:custGeom>
            <a:avLst/>
            <a:gdLst>
              <a:gd name="connsiteX0" fmla="*/ 1200150 w 3943793"/>
              <a:gd name="connsiteY0" fmla="*/ 0 h 3986290"/>
              <a:gd name="connsiteX1" fmla="*/ 1385887 w 3943793"/>
              <a:gd name="connsiteY1" fmla="*/ 28575 h 3986290"/>
              <a:gd name="connsiteX2" fmla="*/ 1443037 w 3943793"/>
              <a:gd name="connsiteY2" fmla="*/ 42863 h 3986290"/>
              <a:gd name="connsiteX3" fmla="*/ 1528762 w 3943793"/>
              <a:gd name="connsiteY3" fmla="*/ 57150 h 3986290"/>
              <a:gd name="connsiteX4" fmla="*/ 1585912 w 3943793"/>
              <a:gd name="connsiteY4" fmla="*/ 71438 h 3986290"/>
              <a:gd name="connsiteX5" fmla="*/ 1671637 w 3943793"/>
              <a:gd name="connsiteY5" fmla="*/ 85725 h 3986290"/>
              <a:gd name="connsiteX6" fmla="*/ 1814512 w 3943793"/>
              <a:gd name="connsiteY6" fmla="*/ 128588 h 3986290"/>
              <a:gd name="connsiteX7" fmla="*/ 1914525 w 3943793"/>
              <a:gd name="connsiteY7" fmla="*/ 142875 h 3986290"/>
              <a:gd name="connsiteX8" fmla="*/ 2028825 w 3943793"/>
              <a:gd name="connsiteY8" fmla="*/ 171450 h 3986290"/>
              <a:gd name="connsiteX9" fmla="*/ 2071687 w 3943793"/>
              <a:gd name="connsiteY9" fmla="*/ 200025 h 3986290"/>
              <a:gd name="connsiteX10" fmla="*/ 2300287 w 3943793"/>
              <a:gd name="connsiteY10" fmla="*/ 257175 h 3986290"/>
              <a:gd name="connsiteX11" fmla="*/ 2728912 w 3943793"/>
              <a:gd name="connsiteY11" fmla="*/ 300038 h 3986290"/>
              <a:gd name="connsiteX12" fmla="*/ 2871787 w 3943793"/>
              <a:gd name="connsiteY12" fmla="*/ 328613 h 3986290"/>
              <a:gd name="connsiteX13" fmla="*/ 2914650 w 3943793"/>
              <a:gd name="connsiteY13" fmla="*/ 357188 h 3986290"/>
              <a:gd name="connsiteX14" fmla="*/ 3028950 w 3943793"/>
              <a:gd name="connsiteY14" fmla="*/ 371475 h 3986290"/>
              <a:gd name="connsiteX15" fmla="*/ 3071812 w 3943793"/>
              <a:gd name="connsiteY15" fmla="*/ 400050 h 3986290"/>
              <a:gd name="connsiteX16" fmla="*/ 3171825 w 3943793"/>
              <a:gd name="connsiteY16" fmla="*/ 485775 h 3986290"/>
              <a:gd name="connsiteX17" fmla="*/ 3271837 w 3943793"/>
              <a:gd name="connsiteY17" fmla="*/ 528638 h 3986290"/>
              <a:gd name="connsiteX18" fmla="*/ 3314700 w 3943793"/>
              <a:gd name="connsiteY18" fmla="*/ 557213 h 3986290"/>
              <a:gd name="connsiteX19" fmla="*/ 3371850 w 3943793"/>
              <a:gd name="connsiteY19" fmla="*/ 571500 h 3986290"/>
              <a:gd name="connsiteX20" fmla="*/ 3443287 w 3943793"/>
              <a:gd name="connsiteY20" fmla="*/ 600075 h 3986290"/>
              <a:gd name="connsiteX21" fmla="*/ 3529012 w 3943793"/>
              <a:gd name="connsiteY21" fmla="*/ 614363 h 3986290"/>
              <a:gd name="connsiteX22" fmla="*/ 3571875 w 3943793"/>
              <a:gd name="connsiteY22" fmla="*/ 628650 h 3986290"/>
              <a:gd name="connsiteX23" fmla="*/ 3614737 w 3943793"/>
              <a:gd name="connsiteY23" fmla="*/ 657225 h 3986290"/>
              <a:gd name="connsiteX24" fmla="*/ 3657600 w 3943793"/>
              <a:gd name="connsiteY24" fmla="*/ 742950 h 3986290"/>
              <a:gd name="connsiteX25" fmla="*/ 3700462 w 3943793"/>
              <a:gd name="connsiteY25" fmla="*/ 757238 h 3986290"/>
              <a:gd name="connsiteX26" fmla="*/ 3743325 w 3943793"/>
              <a:gd name="connsiteY26" fmla="*/ 785813 h 3986290"/>
              <a:gd name="connsiteX27" fmla="*/ 3771900 w 3943793"/>
              <a:gd name="connsiteY27" fmla="*/ 828675 h 3986290"/>
              <a:gd name="connsiteX28" fmla="*/ 3800475 w 3943793"/>
              <a:gd name="connsiteY28" fmla="*/ 942975 h 3986290"/>
              <a:gd name="connsiteX29" fmla="*/ 3886200 w 3943793"/>
              <a:gd name="connsiteY29" fmla="*/ 1028700 h 3986290"/>
              <a:gd name="connsiteX30" fmla="*/ 3900487 w 3943793"/>
              <a:gd name="connsiteY30" fmla="*/ 1114425 h 3986290"/>
              <a:gd name="connsiteX31" fmla="*/ 3914775 w 3943793"/>
              <a:gd name="connsiteY31" fmla="*/ 1214438 h 3986290"/>
              <a:gd name="connsiteX32" fmla="*/ 3929062 w 3943793"/>
              <a:gd name="connsiteY32" fmla="*/ 1271588 h 3986290"/>
              <a:gd name="connsiteX33" fmla="*/ 3929062 w 3943793"/>
              <a:gd name="connsiteY33" fmla="*/ 1985963 h 3986290"/>
              <a:gd name="connsiteX34" fmla="*/ 3914775 w 3943793"/>
              <a:gd name="connsiteY34" fmla="*/ 2657475 h 3986290"/>
              <a:gd name="connsiteX35" fmla="*/ 3900487 w 3943793"/>
              <a:gd name="connsiteY35" fmla="*/ 2728913 h 3986290"/>
              <a:gd name="connsiteX36" fmla="*/ 3886200 w 3943793"/>
              <a:gd name="connsiteY36" fmla="*/ 2828925 h 3986290"/>
              <a:gd name="connsiteX37" fmla="*/ 3800475 w 3943793"/>
              <a:gd name="connsiteY37" fmla="*/ 2871788 h 3986290"/>
              <a:gd name="connsiteX38" fmla="*/ 3757612 w 3943793"/>
              <a:gd name="connsiteY38" fmla="*/ 2900363 h 3986290"/>
              <a:gd name="connsiteX39" fmla="*/ 3729037 w 3943793"/>
              <a:gd name="connsiteY39" fmla="*/ 2957513 h 3986290"/>
              <a:gd name="connsiteX40" fmla="*/ 3686175 w 3943793"/>
              <a:gd name="connsiteY40" fmla="*/ 3000375 h 3986290"/>
              <a:gd name="connsiteX41" fmla="*/ 3671887 w 3943793"/>
              <a:gd name="connsiteY41" fmla="*/ 3071813 h 3986290"/>
              <a:gd name="connsiteX42" fmla="*/ 3586162 w 3943793"/>
              <a:gd name="connsiteY42" fmla="*/ 3143250 h 3986290"/>
              <a:gd name="connsiteX43" fmla="*/ 3500437 w 3943793"/>
              <a:gd name="connsiteY43" fmla="*/ 3171825 h 3986290"/>
              <a:gd name="connsiteX44" fmla="*/ 3457575 w 3943793"/>
              <a:gd name="connsiteY44" fmla="*/ 3186113 h 3986290"/>
              <a:gd name="connsiteX45" fmla="*/ 3343275 w 3943793"/>
              <a:gd name="connsiteY45" fmla="*/ 3228975 h 3986290"/>
              <a:gd name="connsiteX46" fmla="*/ 3300412 w 3943793"/>
              <a:gd name="connsiteY46" fmla="*/ 3257550 h 3986290"/>
              <a:gd name="connsiteX47" fmla="*/ 3186112 w 3943793"/>
              <a:gd name="connsiteY47" fmla="*/ 3286125 h 3986290"/>
              <a:gd name="connsiteX48" fmla="*/ 3086100 w 3943793"/>
              <a:gd name="connsiteY48" fmla="*/ 3314700 h 3986290"/>
              <a:gd name="connsiteX49" fmla="*/ 2943225 w 3943793"/>
              <a:gd name="connsiteY49" fmla="*/ 3371850 h 3986290"/>
              <a:gd name="connsiteX50" fmla="*/ 2900362 w 3943793"/>
              <a:gd name="connsiteY50" fmla="*/ 3386138 h 3986290"/>
              <a:gd name="connsiteX51" fmla="*/ 2500312 w 3943793"/>
              <a:gd name="connsiteY51" fmla="*/ 3486150 h 3986290"/>
              <a:gd name="connsiteX52" fmla="*/ 2371725 w 3943793"/>
              <a:gd name="connsiteY52" fmla="*/ 3500438 h 3986290"/>
              <a:gd name="connsiteX53" fmla="*/ 2157412 w 3943793"/>
              <a:gd name="connsiteY53" fmla="*/ 3514725 h 3986290"/>
              <a:gd name="connsiteX54" fmla="*/ 2000250 w 3943793"/>
              <a:gd name="connsiteY54" fmla="*/ 3529013 h 3986290"/>
              <a:gd name="connsiteX55" fmla="*/ 1828800 w 3943793"/>
              <a:gd name="connsiteY55" fmla="*/ 3557588 h 3986290"/>
              <a:gd name="connsiteX56" fmla="*/ 1628775 w 3943793"/>
              <a:gd name="connsiteY56" fmla="*/ 3600450 h 3986290"/>
              <a:gd name="connsiteX57" fmla="*/ 1528762 w 3943793"/>
              <a:gd name="connsiteY57" fmla="*/ 3614738 h 3986290"/>
              <a:gd name="connsiteX58" fmla="*/ 1443037 w 3943793"/>
              <a:gd name="connsiteY58" fmla="*/ 3629025 h 3986290"/>
              <a:gd name="connsiteX59" fmla="*/ 1400175 w 3943793"/>
              <a:gd name="connsiteY59" fmla="*/ 3643313 h 3986290"/>
              <a:gd name="connsiteX60" fmla="*/ 1200150 w 3943793"/>
              <a:gd name="connsiteY60" fmla="*/ 3657600 h 3986290"/>
              <a:gd name="connsiteX61" fmla="*/ 1143000 w 3943793"/>
              <a:gd name="connsiteY61" fmla="*/ 3714750 h 3986290"/>
              <a:gd name="connsiteX62" fmla="*/ 1085850 w 3943793"/>
              <a:gd name="connsiteY62" fmla="*/ 3729038 h 3986290"/>
              <a:gd name="connsiteX63" fmla="*/ 1000125 w 3943793"/>
              <a:gd name="connsiteY63" fmla="*/ 3757613 h 3986290"/>
              <a:gd name="connsiteX64" fmla="*/ 957262 w 3943793"/>
              <a:gd name="connsiteY64" fmla="*/ 3771900 h 3986290"/>
              <a:gd name="connsiteX65" fmla="*/ 914400 w 3943793"/>
              <a:gd name="connsiteY65" fmla="*/ 3814763 h 3986290"/>
              <a:gd name="connsiteX66" fmla="*/ 871537 w 3943793"/>
              <a:gd name="connsiteY66" fmla="*/ 3829050 h 3986290"/>
              <a:gd name="connsiteX67" fmla="*/ 828675 w 3943793"/>
              <a:gd name="connsiteY67" fmla="*/ 3857625 h 3986290"/>
              <a:gd name="connsiteX68" fmla="*/ 714375 w 3943793"/>
              <a:gd name="connsiteY68" fmla="*/ 3886200 h 3986290"/>
              <a:gd name="connsiteX69" fmla="*/ 485775 w 3943793"/>
              <a:gd name="connsiteY69" fmla="*/ 3943350 h 3986290"/>
              <a:gd name="connsiteX70" fmla="*/ 114300 w 3943793"/>
              <a:gd name="connsiteY70" fmla="*/ 3957638 h 3986290"/>
              <a:gd name="connsiteX71" fmla="*/ 0 w 3943793"/>
              <a:gd name="connsiteY71" fmla="*/ 3986213 h 398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43793" h="3986290">
                <a:moveTo>
                  <a:pt x="1200150" y="0"/>
                </a:moveTo>
                <a:cubicBezTo>
                  <a:pt x="1418633" y="43698"/>
                  <a:pt x="1074520" y="-23319"/>
                  <a:pt x="1385887" y="28575"/>
                </a:cubicBezTo>
                <a:cubicBezTo>
                  <a:pt x="1405256" y="31803"/>
                  <a:pt x="1423782" y="39012"/>
                  <a:pt x="1443037" y="42863"/>
                </a:cubicBezTo>
                <a:cubicBezTo>
                  <a:pt x="1471444" y="48544"/>
                  <a:pt x="1500355" y="51469"/>
                  <a:pt x="1528762" y="57150"/>
                </a:cubicBezTo>
                <a:cubicBezTo>
                  <a:pt x="1548017" y="61001"/>
                  <a:pt x="1566657" y="67587"/>
                  <a:pt x="1585912" y="71438"/>
                </a:cubicBezTo>
                <a:cubicBezTo>
                  <a:pt x="1614319" y="77119"/>
                  <a:pt x="1643062" y="80963"/>
                  <a:pt x="1671637" y="85725"/>
                </a:cubicBezTo>
                <a:cubicBezTo>
                  <a:pt x="1716363" y="100634"/>
                  <a:pt x="1767013" y="119952"/>
                  <a:pt x="1814512" y="128588"/>
                </a:cubicBezTo>
                <a:cubicBezTo>
                  <a:pt x="1847645" y="134612"/>
                  <a:pt x="1881503" y="136271"/>
                  <a:pt x="1914525" y="142875"/>
                </a:cubicBezTo>
                <a:cubicBezTo>
                  <a:pt x="1953035" y="150577"/>
                  <a:pt x="2028825" y="171450"/>
                  <a:pt x="2028825" y="171450"/>
                </a:cubicBezTo>
                <a:cubicBezTo>
                  <a:pt x="2043112" y="180975"/>
                  <a:pt x="2055996" y="193051"/>
                  <a:pt x="2071687" y="200025"/>
                </a:cubicBezTo>
                <a:cubicBezTo>
                  <a:pt x="2199995" y="257051"/>
                  <a:pt x="2133509" y="201582"/>
                  <a:pt x="2300287" y="257175"/>
                </a:cubicBezTo>
                <a:cubicBezTo>
                  <a:pt x="2494541" y="321926"/>
                  <a:pt x="2355917" y="284496"/>
                  <a:pt x="2728912" y="300038"/>
                </a:cubicBezTo>
                <a:cubicBezTo>
                  <a:pt x="2776537" y="309563"/>
                  <a:pt x="2831376" y="301672"/>
                  <a:pt x="2871787" y="328613"/>
                </a:cubicBezTo>
                <a:cubicBezTo>
                  <a:pt x="2886075" y="338138"/>
                  <a:pt x="2898083" y="352670"/>
                  <a:pt x="2914650" y="357188"/>
                </a:cubicBezTo>
                <a:cubicBezTo>
                  <a:pt x="2951694" y="367291"/>
                  <a:pt x="2990850" y="366713"/>
                  <a:pt x="3028950" y="371475"/>
                </a:cubicBezTo>
                <a:cubicBezTo>
                  <a:pt x="3043237" y="381000"/>
                  <a:pt x="3058621" y="389057"/>
                  <a:pt x="3071812" y="400050"/>
                </a:cubicBezTo>
                <a:cubicBezTo>
                  <a:pt x="3141946" y="458496"/>
                  <a:pt x="3086214" y="432269"/>
                  <a:pt x="3171825" y="485775"/>
                </a:cubicBezTo>
                <a:cubicBezTo>
                  <a:pt x="3290746" y="560100"/>
                  <a:pt x="3174616" y="480027"/>
                  <a:pt x="3271837" y="528638"/>
                </a:cubicBezTo>
                <a:cubicBezTo>
                  <a:pt x="3287196" y="536317"/>
                  <a:pt x="3298917" y="550449"/>
                  <a:pt x="3314700" y="557213"/>
                </a:cubicBezTo>
                <a:cubicBezTo>
                  <a:pt x="3332749" y="564948"/>
                  <a:pt x="3353221" y="565291"/>
                  <a:pt x="3371850" y="571500"/>
                </a:cubicBezTo>
                <a:cubicBezTo>
                  <a:pt x="3396181" y="579610"/>
                  <a:pt x="3418544" y="593327"/>
                  <a:pt x="3443287" y="600075"/>
                </a:cubicBezTo>
                <a:cubicBezTo>
                  <a:pt x="3471235" y="607697"/>
                  <a:pt x="3500733" y="608079"/>
                  <a:pt x="3529012" y="614363"/>
                </a:cubicBezTo>
                <a:cubicBezTo>
                  <a:pt x="3543714" y="617630"/>
                  <a:pt x="3557587" y="623888"/>
                  <a:pt x="3571875" y="628650"/>
                </a:cubicBezTo>
                <a:cubicBezTo>
                  <a:pt x="3586162" y="638175"/>
                  <a:pt x="3604010" y="643816"/>
                  <a:pt x="3614737" y="657225"/>
                </a:cubicBezTo>
                <a:cubicBezTo>
                  <a:pt x="3660751" y="714743"/>
                  <a:pt x="3590690" y="689421"/>
                  <a:pt x="3657600" y="742950"/>
                </a:cubicBezTo>
                <a:cubicBezTo>
                  <a:pt x="3669360" y="752358"/>
                  <a:pt x="3686992" y="750503"/>
                  <a:pt x="3700462" y="757238"/>
                </a:cubicBezTo>
                <a:cubicBezTo>
                  <a:pt x="3715821" y="764917"/>
                  <a:pt x="3729037" y="776288"/>
                  <a:pt x="3743325" y="785813"/>
                </a:cubicBezTo>
                <a:cubicBezTo>
                  <a:pt x="3752850" y="800100"/>
                  <a:pt x="3765871" y="812597"/>
                  <a:pt x="3771900" y="828675"/>
                </a:cubicBezTo>
                <a:cubicBezTo>
                  <a:pt x="3774304" y="835087"/>
                  <a:pt x="3787708" y="926561"/>
                  <a:pt x="3800475" y="942975"/>
                </a:cubicBezTo>
                <a:cubicBezTo>
                  <a:pt x="3825285" y="974874"/>
                  <a:pt x="3886200" y="1028700"/>
                  <a:pt x="3886200" y="1028700"/>
                </a:cubicBezTo>
                <a:cubicBezTo>
                  <a:pt x="3890962" y="1057275"/>
                  <a:pt x="3896082" y="1085793"/>
                  <a:pt x="3900487" y="1114425"/>
                </a:cubicBezTo>
                <a:cubicBezTo>
                  <a:pt x="3905608" y="1147710"/>
                  <a:pt x="3908751" y="1181305"/>
                  <a:pt x="3914775" y="1214438"/>
                </a:cubicBezTo>
                <a:cubicBezTo>
                  <a:pt x="3918288" y="1233758"/>
                  <a:pt x="3924300" y="1252538"/>
                  <a:pt x="3929062" y="1271588"/>
                </a:cubicBezTo>
                <a:cubicBezTo>
                  <a:pt x="3953055" y="1703440"/>
                  <a:pt x="3943818" y="1403101"/>
                  <a:pt x="3929062" y="1985963"/>
                </a:cubicBezTo>
                <a:cubicBezTo>
                  <a:pt x="3923396" y="2209779"/>
                  <a:pt x="3923380" y="2433752"/>
                  <a:pt x="3914775" y="2657475"/>
                </a:cubicBezTo>
                <a:cubicBezTo>
                  <a:pt x="3913842" y="2681741"/>
                  <a:pt x="3904479" y="2704959"/>
                  <a:pt x="3900487" y="2728913"/>
                </a:cubicBezTo>
                <a:cubicBezTo>
                  <a:pt x="3894951" y="2762131"/>
                  <a:pt x="3899877" y="2798152"/>
                  <a:pt x="3886200" y="2828925"/>
                </a:cubicBezTo>
                <a:cubicBezTo>
                  <a:pt x="3874502" y="2855246"/>
                  <a:pt x="3821304" y="2861373"/>
                  <a:pt x="3800475" y="2871788"/>
                </a:cubicBezTo>
                <a:cubicBezTo>
                  <a:pt x="3785116" y="2879467"/>
                  <a:pt x="3771900" y="2890838"/>
                  <a:pt x="3757612" y="2900363"/>
                </a:cubicBezTo>
                <a:cubicBezTo>
                  <a:pt x="3748087" y="2919413"/>
                  <a:pt x="3741417" y="2940182"/>
                  <a:pt x="3729037" y="2957513"/>
                </a:cubicBezTo>
                <a:cubicBezTo>
                  <a:pt x="3717293" y="2973955"/>
                  <a:pt x="3695211" y="2982303"/>
                  <a:pt x="3686175" y="3000375"/>
                </a:cubicBezTo>
                <a:cubicBezTo>
                  <a:pt x="3675315" y="3022096"/>
                  <a:pt x="3682747" y="3050092"/>
                  <a:pt x="3671887" y="3071813"/>
                </a:cubicBezTo>
                <a:cubicBezTo>
                  <a:pt x="3662273" y="3091040"/>
                  <a:pt x="3607262" y="3133872"/>
                  <a:pt x="3586162" y="3143250"/>
                </a:cubicBezTo>
                <a:cubicBezTo>
                  <a:pt x="3558637" y="3155483"/>
                  <a:pt x="3529012" y="3162300"/>
                  <a:pt x="3500437" y="3171825"/>
                </a:cubicBezTo>
                <a:cubicBezTo>
                  <a:pt x="3486150" y="3176588"/>
                  <a:pt x="3470106" y="3177759"/>
                  <a:pt x="3457575" y="3186113"/>
                </a:cubicBezTo>
                <a:cubicBezTo>
                  <a:pt x="3394507" y="3228158"/>
                  <a:pt x="3431550" y="3211320"/>
                  <a:pt x="3343275" y="3228975"/>
                </a:cubicBezTo>
                <a:cubicBezTo>
                  <a:pt x="3328987" y="3238500"/>
                  <a:pt x="3316550" y="3251682"/>
                  <a:pt x="3300412" y="3257550"/>
                </a:cubicBezTo>
                <a:cubicBezTo>
                  <a:pt x="3263504" y="3270971"/>
                  <a:pt x="3223369" y="3273705"/>
                  <a:pt x="3186112" y="3286125"/>
                </a:cubicBezTo>
                <a:cubicBezTo>
                  <a:pt x="3124622" y="3306623"/>
                  <a:pt x="3157861" y="3296760"/>
                  <a:pt x="3086100" y="3314700"/>
                </a:cubicBezTo>
                <a:cubicBezTo>
                  <a:pt x="3002008" y="3356746"/>
                  <a:pt x="3049157" y="3336539"/>
                  <a:pt x="2943225" y="3371850"/>
                </a:cubicBezTo>
                <a:lnTo>
                  <a:pt x="2900362" y="3386138"/>
                </a:lnTo>
                <a:cubicBezTo>
                  <a:pt x="2740473" y="3546027"/>
                  <a:pt x="2855006" y="3470028"/>
                  <a:pt x="2500312" y="3486150"/>
                </a:cubicBezTo>
                <a:cubicBezTo>
                  <a:pt x="2457450" y="3490913"/>
                  <a:pt x="2414702" y="3496857"/>
                  <a:pt x="2371725" y="3500438"/>
                </a:cubicBezTo>
                <a:cubicBezTo>
                  <a:pt x="2300376" y="3506384"/>
                  <a:pt x="2228797" y="3509234"/>
                  <a:pt x="2157412" y="3514725"/>
                </a:cubicBezTo>
                <a:cubicBezTo>
                  <a:pt x="2104964" y="3518759"/>
                  <a:pt x="2052637" y="3524250"/>
                  <a:pt x="2000250" y="3529013"/>
                </a:cubicBezTo>
                <a:cubicBezTo>
                  <a:pt x="1896724" y="3563520"/>
                  <a:pt x="2028909" y="3522786"/>
                  <a:pt x="1828800" y="3557588"/>
                </a:cubicBezTo>
                <a:cubicBezTo>
                  <a:pt x="1761620" y="3569272"/>
                  <a:pt x="1695759" y="3587691"/>
                  <a:pt x="1628775" y="3600450"/>
                </a:cubicBezTo>
                <a:cubicBezTo>
                  <a:pt x="1595694" y="3606751"/>
                  <a:pt x="1562047" y="3609617"/>
                  <a:pt x="1528762" y="3614738"/>
                </a:cubicBezTo>
                <a:cubicBezTo>
                  <a:pt x="1500130" y="3619143"/>
                  <a:pt x="1471612" y="3624263"/>
                  <a:pt x="1443037" y="3629025"/>
                </a:cubicBezTo>
                <a:cubicBezTo>
                  <a:pt x="1428750" y="3633788"/>
                  <a:pt x="1415132" y="3641553"/>
                  <a:pt x="1400175" y="3643313"/>
                </a:cubicBezTo>
                <a:cubicBezTo>
                  <a:pt x="1333788" y="3651123"/>
                  <a:pt x="1264556" y="3639709"/>
                  <a:pt x="1200150" y="3657600"/>
                </a:cubicBezTo>
                <a:cubicBezTo>
                  <a:pt x="1174192" y="3664810"/>
                  <a:pt x="1165846" y="3700471"/>
                  <a:pt x="1143000" y="3714750"/>
                </a:cubicBezTo>
                <a:cubicBezTo>
                  <a:pt x="1126348" y="3725157"/>
                  <a:pt x="1104658" y="3723395"/>
                  <a:pt x="1085850" y="3729038"/>
                </a:cubicBezTo>
                <a:cubicBezTo>
                  <a:pt x="1057000" y="3737693"/>
                  <a:pt x="1028700" y="3748088"/>
                  <a:pt x="1000125" y="3757613"/>
                </a:cubicBezTo>
                <a:lnTo>
                  <a:pt x="957262" y="3771900"/>
                </a:lnTo>
                <a:cubicBezTo>
                  <a:pt x="942975" y="3786188"/>
                  <a:pt x="931212" y="3803555"/>
                  <a:pt x="914400" y="3814763"/>
                </a:cubicBezTo>
                <a:cubicBezTo>
                  <a:pt x="901869" y="3823117"/>
                  <a:pt x="885008" y="3822315"/>
                  <a:pt x="871537" y="3829050"/>
                </a:cubicBezTo>
                <a:cubicBezTo>
                  <a:pt x="856178" y="3836729"/>
                  <a:pt x="844033" y="3849946"/>
                  <a:pt x="828675" y="3857625"/>
                </a:cubicBezTo>
                <a:cubicBezTo>
                  <a:pt x="793991" y="3874967"/>
                  <a:pt x="750246" y="3876417"/>
                  <a:pt x="714375" y="3886200"/>
                </a:cubicBezTo>
                <a:cubicBezTo>
                  <a:pt x="622205" y="3911337"/>
                  <a:pt x="594283" y="3939176"/>
                  <a:pt x="485775" y="3943350"/>
                </a:cubicBezTo>
                <a:lnTo>
                  <a:pt x="114300" y="3957638"/>
                </a:lnTo>
                <a:cubicBezTo>
                  <a:pt x="19539" y="3989225"/>
                  <a:pt x="58696" y="3986213"/>
                  <a:pt x="0" y="398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Forma libre 6"/>
          <p:cNvSpPr/>
          <p:nvPr/>
        </p:nvSpPr>
        <p:spPr>
          <a:xfrm>
            <a:off x="7929448" y="1528722"/>
            <a:ext cx="1503375" cy="4000500"/>
          </a:xfrm>
          <a:custGeom>
            <a:avLst/>
            <a:gdLst>
              <a:gd name="connsiteX0" fmla="*/ 214428 w 1503375"/>
              <a:gd name="connsiteY0" fmla="*/ 0 h 4000500"/>
              <a:gd name="connsiteX1" fmla="*/ 285865 w 1503375"/>
              <a:gd name="connsiteY1" fmla="*/ 14287 h 4000500"/>
              <a:gd name="connsiteX2" fmla="*/ 328728 w 1503375"/>
              <a:gd name="connsiteY2" fmla="*/ 71437 h 4000500"/>
              <a:gd name="connsiteX3" fmla="*/ 400165 w 1503375"/>
              <a:gd name="connsiteY3" fmla="*/ 128587 h 4000500"/>
              <a:gd name="connsiteX4" fmla="*/ 443028 w 1503375"/>
              <a:gd name="connsiteY4" fmla="*/ 142875 h 4000500"/>
              <a:gd name="connsiteX5" fmla="*/ 571615 w 1503375"/>
              <a:gd name="connsiteY5" fmla="*/ 214312 h 4000500"/>
              <a:gd name="connsiteX6" fmla="*/ 728778 w 1503375"/>
              <a:gd name="connsiteY6" fmla="*/ 271462 h 4000500"/>
              <a:gd name="connsiteX7" fmla="*/ 814503 w 1503375"/>
              <a:gd name="connsiteY7" fmla="*/ 300037 h 4000500"/>
              <a:gd name="connsiteX8" fmla="*/ 828790 w 1503375"/>
              <a:gd name="connsiteY8" fmla="*/ 342900 h 4000500"/>
              <a:gd name="connsiteX9" fmla="*/ 971665 w 1503375"/>
              <a:gd name="connsiteY9" fmla="*/ 400050 h 4000500"/>
              <a:gd name="connsiteX10" fmla="*/ 1028815 w 1503375"/>
              <a:gd name="connsiteY10" fmla="*/ 457200 h 4000500"/>
              <a:gd name="connsiteX11" fmla="*/ 1100253 w 1503375"/>
              <a:gd name="connsiteY11" fmla="*/ 542925 h 4000500"/>
              <a:gd name="connsiteX12" fmla="*/ 1185978 w 1503375"/>
              <a:gd name="connsiteY12" fmla="*/ 585787 h 4000500"/>
              <a:gd name="connsiteX13" fmla="*/ 1243128 w 1503375"/>
              <a:gd name="connsiteY13" fmla="*/ 628650 h 4000500"/>
              <a:gd name="connsiteX14" fmla="*/ 1300278 w 1503375"/>
              <a:gd name="connsiteY14" fmla="*/ 714375 h 4000500"/>
              <a:gd name="connsiteX15" fmla="*/ 1343140 w 1503375"/>
              <a:gd name="connsiteY15" fmla="*/ 928687 h 4000500"/>
              <a:gd name="connsiteX16" fmla="*/ 1371715 w 1503375"/>
              <a:gd name="connsiteY16" fmla="*/ 1014412 h 4000500"/>
              <a:gd name="connsiteX17" fmla="*/ 1400290 w 1503375"/>
              <a:gd name="connsiteY17" fmla="*/ 1057275 h 4000500"/>
              <a:gd name="connsiteX18" fmla="*/ 1457440 w 1503375"/>
              <a:gd name="connsiteY18" fmla="*/ 1143000 h 4000500"/>
              <a:gd name="connsiteX19" fmla="*/ 1457440 w 1503375"/>
              <a:gd name="connsiteY19" fmla="*/ 2071687 h 4000500"/>
              <a:gd name="connsiteX20" fmla="*/ 1400290 w 1503375"/>
              <a:gd name="connsiteY20" fmla="*/ 2257425 h 4000500"/>
              <a:gd name="connsiteX21" fmla="*/ 1386003 w 1503375"/>
              <a:gd name="connsiteY21" fmla="*/ 2300287 h 4000500"/>
              <a:gd name="connsiteX22" fmla="*/ 1371715 w 1503375"/>
              <a:gd name="connsiteY22" fmla="*/ 2357437 h 4000500"/>
              <a:gd name="connsiteX23" fmla="*/ 1343140 w 1503375"/>
              <a:gd name="connsiteY23" fmla="*/ 2414587 h 4000500"/>
              <a:gd name="connsiteX24" fmla="*/ 1314565 w 1503375"/>
              <a:gd name="connsiteY24" fmla="*/ 2500312 h 4000500"/>
              <a:gd name="connsiteX25" fmla="*/ 1271703 w 1503375"/>
              <a:gd name="connsiteY25" fmla="*/ 2586037 h 4000500"/>
              <a:gd name="connsiteX26" fmla="*/ 1228840 w 1503375"/>
              <a:gd name="connsiteY26" fmla="*/ 2614612 h 4000500"/>
              <a:gd name="connsiteX27" fmla="*/ 1200265 w 1503375"/>
              <a:gd name="connsiteY27" fmla="*/ 2657475 h 4000500"/>
              <a:gd name="connsiteX28" fmla="*/ 1157403 w 1503375"/>
              <a:gd name="connsiteY28" fmla="*/ 2714625 h 4000500"/>
              <a:gd name="connsiteX29" fmla="*/ 1143115 w 1503375"/>
              <a:gd name="connsiteY29" fmla="*/ 2757487 h 4000500"/>
              <a:gd name="connsiteX30" fmla="*/ 1114540 w 1503375"/>
              <a:gd name="connsiteY30" fmla="*/ 2800350 h 4000500"/>
              <a:gd name="connsiteX31" fmla="*/ 1085965 w 1503375"/>
              <a:gd name="connsiteY31" fmla="*/ 2886075 h 4000500"/>
              <a:gd name="connsiteX32" fmla="*/ 1000240 w 1503375"/>
              <a:gd name="connsiteY32" fmla="*/ 2957512 h 4000500"/>
              <a:gd name="connsiteX33" fmla="*/ 957378 w 1503375"/>
              <a:gd name="connsiteY33" fmla="*/ 3000375 h 4000500"/>
              <a:gd name="connsiteX34" fmla="*/ 928803 w 1503375"/>
              <a:gd name="connsiteY34" fmla="*/ 3086100 h 4000500"/>
              <a:gd name="connsiteX35" fmla="*/ 914515 w 1503375"/>
              <a:gd name="connsiteY35" fmla="*/ 3128962 h 4000500"/>
              <a:gd name="connsiteX36" fmla="*/ 885940 w 1503375"/>
              <a:gd name="connsiteY36" fmla="*/ 3186112 h 4000500"/>
              <a:gd name="connsiteX37" fmla="*/ 843078 w 1503375"/>
              <a:gd name="connsiteY37" fmla="*/ 3271837 h 4000500"/>
              <a:gd name="connsiteX38" fmla="*/ 800215 w 1503375"/>
              <a:gd name="connsiteY38" fmla="*/ 3300412 h 4000500"/>
              <a:gd name="connsiteX39" fmla="*/ 714490 w 1503375"/>
              <a:gd name="connsiteY39" fmla="*/ 3386137 h 4000500"/>
              <a:gd name="connsiteX40" fmla="*/ 700203 w 1503375"/>
              <a:gd name="connsiteY40" fmla="*/ 3429000 h 4000500"/>
              <a:gd name="connsiteX41" fmla="*/ 671628 w 1503375"/>
              <a:gd name="connsiteY41" fmla="*/ 3486150 h 4000500"/>
              <a:gd name="connsiteX42" fmla="*/ 657340 w 1503375"/>
              <a:gd name="connsiteY42" fmla="*/ 3543300 h 4000500"/>
              <a:gd name="connsiteX43" fmla="*/ 614478 w 1503375"/>
              <a:gd name="connsiteY43" fmla="*/ 3571875 h 4000500"/>
              <a:gd name="connsiteX44" fmla="*/ 585903 w 1503375"/>
              <a:gd name="connsiteY44" fmla="*/ 3614737 h 4000500"/>
              <a:gd name="connsiteX45" fmla="*/ 485890 w 1503375"/>
              <a:gd name="connsiteY45" fmla="*/ 3671887 h 4000500"/>
              <a:gd name="connsiteX46" fmla="*/ 443028 w 1503375"/>
              <a:gd name="connsiteY46" fmla="*/ 3714750 h 4000500"/>
              <a:gd name="connsiteX47" fmla="*/ 428740 w 1503375"/>
              <a:gd name="connsiteY47" fmla="*/ 3757612 h 4000500"/>
              <a:gd name="connsiteX48" fmla="*/ 400165 w 1503375"/>
              <a:gd name="connsiteY48" fmla="*/ 3800475 h 4000500"/>
              <a:gd name="connsiteX49" fmla="*/ 357303 w 1503375"/>
              <a:gd name="connsiteY49" fmla="*/ 3886200 h 4000500"/>
              <a:gd name="connsiteX50" fmla="*/ 214428 w 1503375"/>
              <a:gd name="connsiteY50" fmla="*/ 3900487 h 4000500"/>
              <a:gd name="connsiteX51" fmla="*/ 171565 w 1503375"/>
              <a:gd name="connsiteY51" fmla="*/ 3914775 h 4000500"/>
              <a:gd name="connsiteX52" fmla="*/ 128703 w 1503375"/>
              <a:gd name="connsiteY52" fmla="*/ 3943350 h 4000500"/>
              <a:gd name="connsiteX53" fmla="*/ 42978 w 1503375"/>
              <a:gd name="connsiteY53" fmla="*/ 3971925 h 4000500"/>
              <a:gd name="connsiteX54" fmla="*/ 115 w 1503375"/>
              <a:gd name="connsiteY54" fmla="*/ 400050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03375" h="4000500">
                <a:moveTo>
                  <a:pt x="214428" y="0"/>
                </a:moveTo>
                <a:cubicBezTo>
                  <a:pt x="238240" y="4762"/>
                  <a:pt x="265272" y="1417"/>
                  <a:pt x="285865" y="14287"/>
                </a:cubicBezTo>
                <a:cubicBezTo>
                  <a:pt x="306058" y="26908"/>
                  <a:pt x="311890" y="54599"/>
                  <a:pt x="328728" y="71437"/>
                </a:cubicBezTo>
                <a:cubicBezTo>
                  <a:pt x="350291" y="93000"/>
                  <a:pt x="374306" y="112425"/>
                  <a:pt x="400165" y="128587"/>
                </a:cubicBezTo>
                <a:cubicBezTo>
                  <a:pt x="412936" y="136569"/>
                  <a:pt x="429863" y="135561"/>
                  <a:pt x="443028" y="142875"/>
                </a:cubicBezTo>
                <a:cubicBezTo>
                  <a:pt x="590409" y="224753"/>
                  <a:pt x="474630" y="181984"/>
                  <a:pt x="571615" y="214312"/>
                </a:cubicBezTo>
                <a:cubicBezTo>
                  <a:pt x="661470" y="274215"/>
                  <a:pt x="565079" y="216896"/>
                  <a:pt x="728778" y="271462"/>
                </a:cubicBezTo>
                <a:lnTo>
                  <a:pt x="814503" y="300037"/>
                </a:lnTo>
                <a:cubicBezTo>
                  <a:pt x="819265" y="314325"/>
                  <a:pt x="816084" y="334814"/>
                  <a:pt x="828790" y="342900"/>
                </a:cubicBezTo>
                <a:cubicBezTo>
                  <a:pt x="872064" y="370438"/>
                  <a:pt x="971665" y="400050"/>
                  <a:pt x="971665" y="400050"/>
                </a:cubicBezTo>
                <a:cubicBezTo>
                  <a:pt x="990715" y="419100"/>
                  <a:pt x="1011282" y="436745"/>
                  <a:pt x="1028815" y="457200"/>
                </a:cubicBezTo>
                <a:cubicBezTo>
                  <a:pt x="1085009" y="522760"/>
                  <a:pt x="1025937" y="480994"/>
                  <a:pt x="1100253" y="542925"/>
                </a:cubicBezTo>
                <a:cubicBezTo>
                  <a:pt x="1137183" y="573700"/>
                  <a:pt x="1143018" y="571468"/>
                  <a:pt x="1185978" y="585787"/>
                </a:cubicBezTo>
                <a:cubicBezTo>
                  <a:pt x="1205028" y="600075"/>
                  <a:pt x="1227308" y="610852"/>
                  <a:pt x="1243128" y="628650"/>
                </a:cubicBezTo>
                <a:cubicBezTo>
                  <a:pt x="1265944" y="654318"/>
                  <a:pt x="1300278" y="714375"/>
                  <a:pt x="1300278" y="714375"/>
                </a:cubicBezTo>
                <a:cubicBezTo>
                  <a:pt x="1312243" y="798130"/>
                  <a:pt x="1315583" y="846015"/>
                  <a:pt x="1343140" y="928687"/>
                </a:cubicBezTo>
                <a:cubicBezTo>
                  <a:pt x="1352665" y="957262"/>
                  <a:pt x="1355007" y="989350"/>
                  <a:pt x="1371715" y="1014412"/>
                </a:cubicBezTo>
                <a:cubicBezTo>
                  <a:pt x="1381240" y="1028700"/>
                  <a:pt x="1392611" y="1041916"/>
                  <a:pt x="1400290" y="1057275"/>
                </a:cubicBezTo>
                <a:cubicBezTo>
                  <a:pt x="1441644" y="1139982"/>
                  <a:pt x="1376188" y="1061747"/>
                  <a:pt x="1457440" y="1143000"/>
                </a:cubicBezTo>
                <a:cubicBezTo>
                  <a:pt x="1540867" y="1476697"/>
                  <a:pt x="1491764" y="1259369"/>
                  <a:pt x="1457440" y="2071687"/>
                </a:cubicBezTo>
                <a:cubicBezTo>
                  <a:pt x="1452396" y="2191051"/>
                  <a:pt x="1446295" y="2188416"/>
                  <a:pt x="1400290" y="2257425"/>
                </a:cubicBezTo>
                <a:cubicBezTo>
                  <a:pt x="1395528" y="2271712"/>
                  <a:pt x="1390140" y="2285806"/>
                  <a:pt x="1386003" y="2300287"/>
                </a:cubicBezTo>
                <a:cubicBezTo>
                  <a:pt x="1380608" y="2319168"/>
                  <a:pt x="1378610" y="2339051"/>
                  <a:pt x="1371715" y="2357437"/>
                </a:cubicBezTo>
                <a:cubicBezTo>
                  <a:pt x="1364237" y="2377379"/>
                  <a:pt x="1351050" y="2394812"/>
                  <a:pt x="1343140" y="2414587"/>
                </a:cubicBezTo>
                <a:cubicBezTo>
                  <a:pt x="1331953" y="2442553"/>
                  <a:pt x="1324090" y="2471737"/>
                  <a:pt x="1314565" y="2500312"/>
                </a:cubicBezTo>
                <a:cubicBezTo>
                  <a:pt x="1302944" y="2535175"/>
                  <a:pt x="1299401" y="2558339"/>
                  <a:pt x="1271703" y="2586037"/>
                </a:cubicBezTo>
                <a:cubicBezTo>
                  <a:pt x="1259561" y="2598179"/>
                  <a:pt x="1243128" y="2605087"/>
                  <a:pt x="1228840" y="2614612"/>
                </a:cubicBezTo>
                <a:cubicBezTo>
                  <a:pt x="1219315" y="2628900"/>
                  <a:pt x="1210246" y="2643502"/>
                  <a:pt x="1200265" y="2657475"/>
                </a:cubicBezTo>
                <a:cubicBezTo>
                  <a:pt x="1186424" y="2676852"/>
                  <a:pt x="1169217" y="2693950"/>
                  <a:pt x="1157403" y="2714625"/>
                </a:cubicBezTo>
                <a:cubicBezTo>
                  <a:pt x="1149931" y="2727701"/>
                  <a:pt x="1149850" y="2744017"/>
                  <a:pt x="1143115" y="2757487"/>
                </a:cubicBezTo>
                <a:cubicBezTo>
                  <a:pt x="1135436" y="2772846"/>
                  <a:pt x="1124065" y="2786062"/>
                  <a:pt x="1114540" y="2800350"/>
                </a:cubicBezTo>
                <a:cubicBezTo>
                  <a:pt x="1105015" y="2828925"/>
                  <a:pt x="1107264" y="2864776"/>
                  <a:pt x="1085965" y="2886075"/>
                </a:cubicBezTo>
                <a:cubicBezTo>
                  <a:pt x="960735" y="3011305"/>
                  <a:pt x="1119597" y="2858047"/>
                  <a:pt x="1000240" y="2957512"/>
                </a:cubicBezTo>
                <a:cubicBezTo>
                  <a:pt x="984718" y="2970447"/>
                  <a:pt x="971665" y="2986087"/>
                  <a:pt x="957378" y="3000375"/>
                </a:cubicBezTo>
                <a:lnTo>
                  <a:pt x="928803" y="3086100"/>
                </a:lnTo>
                <a:cubicBezTo>
                  <a:pt x="924040" y="3100387"/>
                  <a:pt x="921250" y="3115492"/>
                  <a:pt x="914515" y="3128962"/>
                </a:cubicBezTo>
                <a:cubicBezTo>
                  <a:pt x="904990" y="3148012"/>
                  <a:pt x="894330" y="3166535"/>
                  <a:pt x="885940" y="3186112"/>
                </a:cubicBezTo>
                <a:cubicBezTo>
                  <a:pt x="868509" y="3226785"/>
                  <a:pt x="877401" y="3237515"/>
                  <a:pt x="843078" y="3271837"/>
                </a:cubicBezTo>
                <a:cubicBezTo>
                  <a:pt x="830936" y="3283979"/>
                  <a:pt x="813049" y="3289004"/>
                  <a:pt x="800215" y="3300412"/>
                </a:cubicBezTo>
                <a:cubicBezTo>
                  <a:pt x="770011" y="3327260"/>
                  <a:pt x="714490" y="3386137"/>
                  <a:pt x="714490" y="3386137"/>
                </a:cubicBezTo>
                <a:cubicBezTo>
                  <a:pt x="709728" y="3400425"/>
                  <a:pt x="706136" y="3415157"/>
                  <a:pt x="700203" y="3429000"/>
                </a:cubicBezTo>
                <a:cubicBezTo>
                  <a:pt x="691813" y="3448577"/>
                  <a:pt x="679106" y="3466208"/>
                  <a:pt x="671628" y="3486150"/>
                </a:cubicBezTo>
                <a:cubicBezTo>
                  <a:pt x="664733" y="3504536"/>
                  <a:pt x="668232" y="3526962"/>
                  <a:pt x="657340" y="3543300"/>
                </a:cubicBezTo>
                <a:cubicBezTo>
                  <a:pt x="647815" y="3557587"/>
                  <a:pt x="628765" y="3562350"/>
                  <a:pt x="614478" y="3571875"/>
                </a:cubicBezTo>
                <a:cubicBezTo>
                  <a:pt x="604953" y="3586162"/>
                  <a:pt x="598045" y="3602595"/>
                  <a:pt x="585903" y="3614737"/>
                </a:cubicBezTo>
                <a:cubicBezTo>
                  <a:pt x="565709" y="3634931"/>
                  <a:pt x="508301" y="3660681"/>
                  <a:pt x="485890" y="3671887"/>
                </a:cubicBezTo>
                <a:cubicBezTo>
                  <a:pt x="471603" y="3686175"/>
                  <a:pt x="454236" y="3697938"/>
                  <a:pt x="443028" y="3714750"/>
                </a:cubicBezTo>
                <a:cubicBezTo>
                  <a:pt x="434674" y="3727281"/>
                  <a:pt x="435475" y="3744142"/>
                  <a:pt x="428740" y="3757612"/>
                </a:cubicBezTo>
                <a:cubicBezTo>
                  <a:pt x="421061" y="3772971"/>
                  <a:pt x="408504" y="3785464"/>
                  <a:pt x="400165" y="3800475"/>
                </a:cubicBezTo>
                <a:cubicBezTo>
                  <a:pt x="384650" y="3828402"/>
                  <a:pt x="385432" y="3871054"/>
                  <a:pt x="357303" y="3886200"/>
                </a:cubicBezTo>
                <a:cubicBezTo>
                  <a:pt x="315161" y="3908892"/>
                  <a:pt x="262053" y="3895725"/>
                  <a:pt x="214428" y="3900487"/>
                </a:cubicBezTo>
                <a:cubicBezTo>
                  <a:pt x="200140" y="3905250"/>
                  <a:pt x="185036" y="3908040"/>
                  <a:pt x="171565" y="3914775"/>
                </a:cubicBezTo>
                <a:cubicBezTo>
                  <a:pt x="156207" y="3922454"/>
                  <a:pt x="144394" y="3936376"/>
                  <a:pt x="128703" y="3943350"/>
                </a:cubicBezTo>
                <a:cubicBezTo>
                  <a:pt x="101178" y="3955583"/>
                  <a:pt x="71553" y="3962400"/>
                  <a:pt x="42978" y="3971925"/>
                </a:cubicBezTo>
                <a:cubicBezTo>
                  <a:pt x="-4403" y="3987719"/>
                  <a:pt x="115" y="3971151"/>
                  <a:pt x="115" y="4000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8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5737" y="585787"/>
                <a:ext cx="11844337" cy="6129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𝑟𝑒𝑒𝑚𝑝𝑙𝑎𝑧𝑎𝑚𝑜𝑠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𝑒𝑐𝑢𝑎𝑐𝑖𝑜𝑛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𝑎𝑛𝑡𝑒𝑟𝑖𝑜𝑟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4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400" dirty="0" smtClean="0"/>
                  <a:t>)</a:t>
                </a:r>
                <a:endParaRPr lang="es-E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/>
                  <a:t>Resolvemos las operaciones en los </a:t>
                </a:r>
                <a:r>
                  <a:rPr lang="es-ES" sz="2000" dirty="0" smtClean="0"/>
                  <a:t>exponentes,</a:t>
                </a:r>
                <a:endParaRPr lang="es-E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/>
              </a:p>
              <a:p>
                <a:endParaRPr lang="es-ES" sz="2000" b="1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:endParaRPr lang="es-ES" sz="2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" y="585787"/>
                <a:ext cx="11844337" cy="6129337"/>
              </a:xfrm>
              <a:blipFill>
                <a:blip r:embed="rId3"/>
                <a:stretch>
                  <a:fillRect l="-515" t="-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95269"/>
            <a:ext cx="10515600" cy="519106"/>
          </a:xfrm>
        </p:spPr>
        <p:txBody>
          <a:bodyPr/>
          <a:lstStyle/>
          <a:p>
            <a:pPr marL="1371600" lvl="2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aritmética, geométrica y armónica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2233" y="685796"/>
                <a:ext cx="11191568" cy="6000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Para evaluar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s-ES" sz="2200" dirty="0"/>
                  <a:t> </a:t>
                </a:r>
                <a:r>
                  <a:rPr lang="es-ES" sz="2200" dirty="0" smtClean="0"/>
                  <a:t>en la ecuación anterior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2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2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/>
              </a:p>
              <a:p>
                <a:pPr marL="0" indent="0">
                  <a:buNone/>
                </a:pPr>
                <a:r>
                  <a:rPr lang="es-ES" sz="2200" dirty="0" smtClean="0"/>
                  <a:t>se </a:t>
                </a:r>
                <a:r>
                  <a:rPr lang="es-ES" sz="2200" dirty="0"/>
                  <a:t>puede utilizar cualquiera de las siguientes formas:</a:t>
                </a:r>
              </a:p>
              <a:p>
                <a:pPr marL="0" indent="0">
                  <a:buNone/>
                </a:pPr>
                <a:endParaRPr lang="es-ES" sz="2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3" y="685796"/>
                <a:ext cx="11191568" cy="6000748"/>
              </a:xfr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637149"/>
                  </p:ext>
                </p:extLst>
              </p:nvPr>
            </p:nvGraphicFramePr>
            <p:xfrm>
              <a:off x="1405246" y="3092236"/>
              <a:ext cx="6622027" cy="3134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74490">
                      <a:extLst>
                        <a:ext uri="{9D8B030D-6E8A-4147-A177-3AD203B41FA5}">
                          <a16:colId xmlns:a16="http://schemas.microsoft.com/office/drawing/2014/main" val="588862411"/>
                        </a:ext>
                      </a:extLst>
                    </a:gridCol>
                    <a:gridCol w="4247537">
                      <a:extLst>
                        <a:ext uri="{9D8B030D-6E8A-4147-A177-3AD203B41FA5}">
                          <a16:colId xmlns:a16="http://schemas.microsoft.com/office/drawing/2014/main" val="3441392451"/>
                        </a:ext>
                      </a:extLst>
                    </a:gridCol>
                  </a:tblGrid>
                  <a:tr h="749719">
                    <a:tc>
                      <a:txBody>
                        <a:bodyPr/>
                        <a:lstStyle/>
                        <a:p>
                          <a:pPr marL="86614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Aritmética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±1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7598708"/>
                      </a:ext>
                    </a:extLst>
                  </a:tr>
                  <a:tr h="805763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Geométrica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±1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2611245"/>
                      </a:ext>
                    </a:extLst>
                  </a:tr>
                  <a:tr h="954590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Armónica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s-ES" sz="2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s-ES" sz="2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5400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637149"/>
                  </p:ext>
                </p:extLst>
              </p:nvPr>
            </p:nvGraphicFramePr>
            <p:xfrm>
              <a:off x="1405246" y="3092236"/>
              <a:ext cx="6622027" cy="3134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74490">
                      <a:extLst>
                        <a:ext uri="{9D8B030D-6E8A-4147-A177-3AD203B41FA5}">
                          <a16:colId xmlns:a16="http://schemas.microsoft.com/office/drawing/2014/main" val="588862411"/>
                        </a:ext>
                      </a:extLst>
                    </a:gridCol>
                    <a:gridCol w="4247537">
                      <a:extLst>
                        <a:ext uri="{9D8B030D-6E8A-4147-A177-3AD203B41FA5}">
                          <a16:colId xmlns:a16="http://schemas.microsoft.com/office/drawing/2014/main" val="3441392451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marL="86614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Aritmética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8485" r="-287" b="-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598708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Geométrica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108485" r="-287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611245"/>
                      </a:ext>
                    </a:extLst>
                  </a:tr>
                  <a:tr h="1123125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Armónica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185946" r="-28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400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5904" t="13769" r="30566" b="11398"/>
          <a:stretch/>
        </p:blipFill>
        <p:spPr>
          <a:xfrm>
            <a:off x="5075750" y="0"/>
            <a:ext cx="6356556" cy="679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57188" y="242888"/>
                <a:ext cx="3971926" cy="379142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2400" b="1" dirty="0">
                    <a:solidFill>
                      <a:srgbClr val="FF0000"/>
                    </a:solidFill>
                  </a:rPr>
                  <a:t>Algoritmo Computacional</a:t>
                </a:r>
                <a:endParaRPr lang="es-ES" sz="2400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𝑇𝑜𝑙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2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s-ES" sz="22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s-ES" sz="22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s-ES" sz="22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𝑆𝑜𝑙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𝑧𝑒𝑟𝑜𝑠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− 1,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200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2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𝑜𝑛𝑒𝑠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(1,  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− 1)</m:t>
                    </m:r>
                  </m:oMath>
                </a14:m>
                <a:r>
                  <a:rPr lang="es-ES" sz="2200" dirty="0"/>
                  <a:t> </a:t>
                </a:r>
              </a:p>
              <a:p>
                <a:endParaRPr lang="es-ES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42888"/>
                <a:ext cx="3971926" cy="3791423"/>
              </a:xfrm>
              <a:prstGeom prst="rect">
                <a:avLst/>
              </a:prstGeom>
              <a:blipFill>
                <a:blip r:embed="rId5"/>
                <a:stretch>
                  <a:fillRect l="-2297" t="-11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" y="871538"/>
            <a:ext cx="10925175" cy="5305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Linealización </a:t>
            </a:r>
            <a:r>
              <a:rPr lang="es-ES" sz="4000" b="1" dirty="0">
                <a:solidFill>
                  <a:srgbClr val="FF0000"/>
                </a:solidFill>
              </a:rPr>
              <a:t>de la ecuación de Richards mediante el L-esquema</a:t>
            </a:r>
            <a:endParaRPr lang="es-ES" sz="4000" dirty="0"/>
          </a:p>
          <a:p>
            <a:pPr algn="ctr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1359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114301"/>
            <a:ext cx="11615736" cy="628649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Linealización </a:t>
            </a:r>
            <a:r>
              <a:rPr lang="es-ES" sz="2400" b="1" dirty="0">
                <a:solidFill>
                  <a:srgbClr val="FF0000"/>
                </a:solidFill>
              </a:rPr>
              <a:t>de la </a:t>
            </a:r>
            <a:r>
              <a:rPr lang="es-ES" sz="2400" b="1" dirty="0" smtClean="0">
                <a:solidFill>
                  <a:srgbClr val="FF0000"/>
                </a:solidFill>
              </a:rPr>
              <a:t>ecuación </a:t>
            </a:r>
            <a:r>
              <a:rPr lang="es-ES" sz="2400" b="1" dirty="0">
                <a:solidFill>
                  <a:srgbClr val="FF0000"/>
                </a:solidFill>
              </a:rPr>
              <a:t>de Richards </a:t>
            </a:r>
            <a:r>
              <a:rPr lang="es-ES" sz="2400" b="1" dirty="0" smtClean="0">
                <a:solidFill>
                  <a:srgbClr val="FF0000"/>
                </a:solidFill>
              </a:rPr>
              <a:t>mediante </a:t>
            </a:r>
            <a:r>
              <a:rPr lang="es-ES" sz="2400" b="1" dirty="0">
                <a:solidFill>
                  <a:srgbClr val="FF0000"/>
                </a:solidFill>
              </a:rPr>
              <a:t>el L-esquema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4299" y="742950"/>
                <a:ext cx="11901487" cy="5986463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 smtClean="0"/>
                  <a:t>El método </a:t>
                </a:r>
                <a:r>
                  <a:rPr lang="es-ES" sz="2400" b="1" dirty="0" smtClean="0"/>
                  <a:t>fue propuesto </a:t>
                </a:r>
                <a:r>
                  <a:rPr lang="es-ES" sz="2400" dirty="0"/>
                  <a:t>para la </a:t>
                </a:r>
                <a:r>
                  <a:rPr lang="es-ES" sz="2400" dirty="0" smtClean="0"/>
                  <a:t>ecuación </a:t>
                </a:r>
                <a:r>
                  <a:rPr lang="es-ES" sz="2400" dirty="0"/>
                  <a:t>de Richards por Pop, I.S</a:t>
                </a:r>
                <a:r>
                  <a:rPr lang="es-ES" sz="2400" dirty="0" smtClean="0"/>
                  <a:t>., Radu</a:t>
                </a:r>
                <a:r>
                  <a:rPr lang="es-ES" sz="2400" dirty="0"/>
                  <a:t>, F.A.,</a:t>
                </a:r>
                <a:r>
                  <a:rPr lang="es-ES" sz="2400" dirty="0" smtClean="0"/>
                  <a:t>Knabner</a:t>
                </a:r>
                <a:r>
                  <a:rPr lang="es-ES" sz="2400" dirty="0"/>
                  <a:t>, </a:t>
                </a:r>
                <a:r>
                  <a:rPr lang="es-ES" sz="2400" dirty="0" smtClean="0"/>
                  <a:t>P. </a:t>
                </a:r>
              </a:p>
              <a:p>
                <a:r>
                  <a:rPr lang="es-ES" sz="2400" b="1" dirty="0" smtClean="0"/>
                  <a:t>Es </a:t>
                </a:r>
                <a:r>
                  <a:rPr lang="es-ES" sz="2400" b="1" dirty="0"/>
                  <a:t>un </a:t>
                </a:r>
                <a:r>
                  <a:rPr lang="es-ES" sz="2400" b="1" dirty="0" smtClean="0"/>
                  <a:t>método </a:t>
                </a:r>
                <a:r>
                  <a:rPr lang="es-ES" sz="2400" b="1" dirty="0"/>
                  <a:t>iterativo</a:t>
                </a:r>
                <a:r>
                  <a:rPr lang="es-ES" sz="2400" dirty="0"/>
                  <a:t>, robusto </a:t>
                </a:r>
                <a:r>
                  <a:rPr lang="es-ES" sz="2400" dirty="0" smtClean="0"/>
                  <a:t>y linealmente convergente</a:t>
                </a:r>
              </a:p>
              <a:p>
                <a:r>
                  <a:rPr lang="es-ES" sz="2400" dirty="0" smtClean="0"/>
                  <a:t>Es el </a:t>
                </a:r>
                <a:r>
                  <a:rPr lang="es-ES" sz="2400" b="1" dirty="0" smtClean="0"/>
                  <a:t>único método </a:t>
                </a:r>
                <a:r>
                  <a:rPr lang="es-ES" sz="2400" dirty="0" smtClean="0"/>
                  <a:t>que explota </a:t>
                </a:r>
                <a:r>
                  <a:rPr lang="es-ES" sz="2400" dirty="0"/>
                  <a:t>la </a:t>
                </a:r>
                <a:r>
                  <a:rPr lang="es-ES" sz="2400" dirty="0" smtClean="0"/>
                  <a:t>monotonía </a:t>
                </a:r>
                <a:r>
                  <a:rPr lang="es-ES" sz="2400" dirty="0"/>
                  <a:t>del contenido de </a:t>
                </a:r>
                <a:r>
                  <a:rPr lang="es-ES" sz="2400" dirty="0" smtClean="0"/>
                  <a:t>humedad, </a:t>
                </a:r>
                <a:r>
                  <a:rPr lang="es-ES" sz="2400" dirty="0"/>
                  <a:t>deﬁnido como θ</a:t>
                </a:r>
                <a:r>
                  <a:rPr lang="es-ES" sz="2400" dirty="0" smtClean="0"/>
                  <a:t>(·)</a:t>
                </a:r>
              </a:p>
              <a:p>
                <a:pPr algn="just"/>
                <a:r>
                  <a:rPr lang="es-ES" sz="2400" dirty="0" smtClean="0"/>
                  <a:t>Además</a:t>
                </a:r>
                <a:r>
                  <a:rPr lang="es-ES" sz="2400" b="1" dirty="0" smtClean="0"/>
                  <a:t>, </a:t>
                </a:r>
                <a:r>
                  <a:rPr lang="es-ES" sz="2400" b="1" dirty="0"/>
                  <a:t>la tasa de convergencia no depende </a:t>
                </a:r>
                <a:r>
                  <a:rPr lang="es-ES" sz="2400" dirty="0"/>
                  <a:t>del </a:t>
                </a:r>
                <a:r>
                  <a:rPr lang="es-ES" sz="2400" dirty="0" smtClean="0"/>
                  <a:t>tamaño </a:t>
                </a:r>
                <a:r>
                  <a:rPr lang="es-ES" sz="2400" dirty="0"/>
                  <a:t>de malla. </a:t>
                </a:r>
                <a:endParaRPr lang="es-ES" sz="2400" dirty="0" smtClean="0"/>
              </a:p>
              <a:p>
                <a:pPr algn="just"/>
                <a:r>
                  <a:rPr lang="es-ES" sz="2400" b="1" dirty="0" smtClean="0"/>
                  <a:t>Los </a:t>
                </a:r>
                <a:r>
                  <a:rPr lang="es-ES" sz="2400" b="1" dirty="0"/>
                  <a:t>sistemas </a:t>
                </a:r>
                <a:r>
                  <a:rPr lang="es-ES" sz="2400" b="1" dirty="0" smtClean="0"/>
                  <a:t>lineales </a:t>
                </a:r>
                <a:r>
                  <a:rPr lang="es-ES" sz="2400" dirty="0" smtClean="0"/>
                  <a:t>que </a:t>
                </a:r>
                <a:r>
                  <a:rPr lang="es-ES" sz="2400" dirty="0"/>
                  <a:t>surgen </a:t>
                </a:r>
                <a:r>
                  <a:rPr lang="es-ES" sz="2400" dirty="0" smtClean="0"/>
                  <a:t>después </a:t>
                </a:r>
                <a:r>
                  <a:rPr lang="es-ES" sz="2400" dirty="0"/>
                  <a:t>de usar el L-esquema </a:t>
                </a:r>
                <a:r>
                  <a:rPr lang="es-ES" sz="2400" dirty="0" smtClean="0"/>
                  <a:t>están </a:t>
                </a:r>
                <a:r>
                  <a:rPr lang="es-ES" sz="2400" dirty="0"/>
                  <a:t>mucho mejor condicionados que </a:t>
                </a:r>
                <a:r>
                  <a:rPr lang="es-ES" sz="2400" dirty="0" smtClean="0"/>
                  <a:t>el </a:t>
                </a:r>
                <a:r>
                  <a:rPr lang="es-ES" sz="2400" b="1" dirty="0"/>
                  <a:t>sistema para </a:t>
                </a:r>
                <a:r>
                  <a:rPr lang="es-ES" sz="2400" b="1" dirty="0" smtClean="0"/>
                  <a:t>Newton </a:t>
                </a:r>
                <a:r>
                  <a:rPr lang="es-ES" sz="2400" dirty="0"/>
                  <a:t>o </a:t>
                </a:r>
                <a:r>
                  <a:rPr lang="es-ES" sz="2400" b="1" dirty="0" smtClean="0"/>
                  <a:t>métodos </a:t>
                </a:r>
                <a:r>
                  <a:rPr lang="es-ES" sz="2400" b="1" dirty="0"/>
                  <a:t>modiﬁcados de Picard</a:t>
                </a:r>
                <a:r>
                  <a:rPr lang="es-ES" sz="24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s-ES" sz="2400" dirty="0"/>
                  <a:t>Sea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s-ES" sz="24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m:rPr>
                        <m:nor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/>
                      <m:t>∈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ES" sz="2400" dirty="0" smtClean="0"/>
                  <a:t> ser dado</a:t>
                </a:r>
                <a:r>
                  <a:rPr lang="es-ES" sz="2400" dirty="0"/>
                  <a:t>. </a:t>
                </a:r>
                <a:r>
                  <a:rPr lang="es-ES" sz="2400" dirty="0" smtClean="0"/>
                  <a:t>Busquemos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/>
                      <m:t>∈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400" dirty="0" smtClean="0"/>
                  <a:t>, </a:t>
                </a:r>
                <a:r>
                  <a:rPr lang="es-ES" sz="2400" dirty="0"/>
                  <a:t>de modo que tenemos </a:t>
                </a:r>
                <a:r>
                  <a:rPr lang="es-ES" sz="2400" dirty="0" smtClean="0"/>
                  <a:t>la siguiente ecuación,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d>
                            <m:dPr>
                              <m:ctrlPr>
                                <a:rPr lang="es-EC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  <m:sup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sz="2000" b="1" i="1"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  <m:sub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000" b="1" dirty="0"/>
                        <m:t>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dirty="0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d>
                            <m:dPr>
                              <m:ctrlPr>
                                <a:rPr lang="es-E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  <m:sup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s-E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  <m:sSubSup>
                                <m:sSubSup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2000" b="1" i="1"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  <m:sup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bSup>
                              <m:r>
                                <a:rPr lang="es-E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s-ES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0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  <m:sSub>
                            <m:sSub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s-E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000" b="1" dirty="0" smtClean="0"/>
                        <m:t>τ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d>
                            <m:dPr>
                              <m:ctrlPr>
                                <a:rPr lang="es-EC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C" sz="2000" b="1" i="1"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  <m:sup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s-ES" sz="2000" b="1" dirty="0" smtClean="0"/>
              </a:p>
              <a:p>
                <a:pPr marL="0" indent="0" algn="just">
                  <a:buNone/>
                </a:pPr>
                <a:r>
                  <a:rPr lang="es-ES" sz="2200" dirty="0" smtClean="0"/>
                  <a:t>Se mantiene para todos los valores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s-ES" sz="2200" dirty="0"/>
                      <m:t>∈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200" dirty="0" smtClean="0"/>
                  <a:t>. Para garantizar la convergencia del esquema, la constante </a:t>
                </a:r>
                <a14:m>
                  <m:oMath xmlns:m="http://schemas.openxmlformats.org/officeDocument/2006/math">
                    <m:r>
                      <a:rPr lang="es-ES" sz="2200" b="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ES" sz="2200" dirty="0" smtClean="0"/>
                  <a:t> debe satisfacer </a:t>
                </a:r>
                <a14:m>
                  <m:oMath xmlns:m="http://schemas.openxmlformats.org/officeDocument/2006/math">
                    <m:r>
                      <a:rPr lang="es-E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s-E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s-E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s-ES" sz="2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𝒔𝒖𝒑</m:t>
                            </m:r>
                          </m:e>
                          <m:sub>
                            <m:r>
                              <a:rPr lang="es-EC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sub>
                        </m:sSub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ES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2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22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s-ES" sz="2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p>
                                <m:r>
                                  <a:rPr lang="es-ES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C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  <m:r>
                                  <a:rPr lang="es-ES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s-ES" sz="2200" dirty="0" smtClean="0"/>
                  <a:t>. Explicaremos mas detalladamente enseguida.</a:t>
                </a:r>
              </a:p>
              <a:p>
                <a:pPr marL="0" indent="0" algn="just">
                  <a:buNone/>
                </a:pPr>
                <a:r>
                  <a:rPr lang="es-ES" sz="2200" dirty="0"/>
                  <a:t>El elemento clave en el </a:t>
                </a:r>
                <a:r>
                  <a:rPr lang="es-ES" sz="2200" dirty="0" smtClean="0"/>
                  <a:t>esquema </a:t>
                </a: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200" dirty="0" smtClean="0"/>
                  <a:t>es </a:t>
                </a:r>
                <a:r>
                  <a:rPr lang="es-ES" sz="2200" dirty="0"/>
                  <a:t>la </a:t>
                </a:r>
                <a:r>
                  <a:rPr lang="es-ES" sz="2200" dirty="0" smtClean="0"/>
                  <a:t>adición </a:t>
                </a:r>
                <a:r>
                  <a:rPr lang="es-ES" sz="2200" dirty="0"/>
                  <a:t>de un </a:t>
                </a:r>
                <a:r>
                  <a:rPr lang="es-ES" sz="2200" dirty="0" smtClean="0"/>
                  <a:t>termino </a:t>
                </a:r>
                <a:r>
                  <a:rPr lang="es-ES" sz="2200" dirty="0"/>
                  <a:t>de </a:t>
                </a:r>
                <a:r>
                  <a:rPr lang="es-ES" sz="2200" dirty="0" smtClean="0"/>
                  <a:t>estabilización </a:t>
                </a:r>
                <a14:m>
                  <m:oMath xmlns:m="http://schemas.openxmlformats.org/officeDocument/2006/math">
                    <m:r>
                      <a:rPr lang="es-E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begChr m:val="["/>
                        <m:endChr m:val="]"/>
                        <m:ctrlP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s-E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200" dirty="0"/>
                  <a:t>, que junto con </a:t>
                </a:r>
                <a:r>
                  <a:rPr lang="es-ES" sz="2200" dirty="0" smtClean="0"/>
                  <a:t>la monotonía del contenido de humedad </a:t>
                </a:r>
                <a14:m>
                  <m:oMath xmlns:m="http://schemas.openxmlformats.org/officeDocument/2006/math">
                    <m:r>
                      <a:rPr lang="es-EC" sz="2400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s-ES" sz="2200" dirty="0" smtClean="0"/>
                  <a:t>(.), asegurará </a:t>
                </a:r>
                <a:r>
                  <a:rPr lang="es-ES" sz="2200" dirty="0"/>
                  <a:t>la convergencia del L-esquema.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" y="742950"/>
                <a:ext cx="11901487" cy="5986463"/>
              </a:xfrm>
              <a:blipFill>
                <a:blip r:embed="rId3"/>
                <a:stretch>
                  <a:fillRect l="-820" t="-1426" r="-768" b="-11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6699" y="0"/>
                <a:ext cx="11720513" cy="6857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200" b="1" dirty="0">
                    <a:solidFill>
                      <a:srgbClr val="FF0000"/>
                    </a:solidFill>
                  </a:rPr>
                  <a:t>Contenido de humedad y su derivada</a:t>
                </a:r>
                <a:endParaRPr lang="es-ES" sz="2200" dirty="0"/>
              </a:p>
              <a:p>
                <a:pPr marL="0" indent="0" algn="just">
                  <a:buNone/>
                </a:pPr>
                <a:r>
                  <a:rPr lang="es-ES" sz="2200" dirty="0"/>
                  <a:t>La curva característica de humedad del suelo es la </a:t>
                </a:r>
                <a:r>
                  <a:rPr lang="es-ES" sz="2200" b="1" dirty="0"/>
                  <a:t>relación entre la humedad volumétrica θ y la cabeza de presión</a:t>
                </a:r>
                <a:r>
                  <a:rPr lang="es-ES" sz="2200" dirty="0"/>
                  <a:t>. Esta curva </a:t>
                </a:r>
                <a:r>
                  <a:rPr lang="es-ES" sz="2200" b="1" dirty="0"/>
                  <a:t>describe el estado de energía relativo al volumen de agua almacenada en un material poroso bajo condiciones variables de saturación</a:t>
                </a:r>
                <a:r>
                  <a:rPr lang="es-ES" sz="2200" dirty="0"/>
                  <a:t>, ver en (Stephens, D. B. Vadose zone hydrology, 1995).</a:t>
                </a:r>
              </a:p>
              <a:p>
                <a:pPr marL="0" indent="0">
                  <a:buNone/>
                </a:pPr>
                <a:r>
                  <a:rPr lang="es-ES" sz="2200" b="1" dirty="0">
                    <a:solidFill>
                      <a:srgbClr val="FF0000"/>
                    </a:solidFill>
                  </a:rPr>
                  <a:t>Conductividad Hidráulica (K) o permeabilidad</a:t>
                </a:r>
              </a:p>
              <a:p>
                <a:pPr marL="0" indent="0" algn="just">
                  <a:buNone/>
                </a:pPr>
                <a:r>
                  <a:rPr lang="es-ES" sz="2200" dirty="0"/>
                  <a:t>Representa </a:t>
                </a:r>
                <a:r>
                  <a:rPr lang="es-ES" sz="2200" b="1" dirty="0"/>
                  <a:t>la mayor o menor facilidad con que un medio poroso permite el paso de un ﬂuido a través de el por unidad de áreas transversal </a:t>
                </a:r>
                <a:r>
                  <a:rPr lang="es-ES" sz="2200" dirty="0"/>
                  <a:t>a la dirección del ﬂujo. Puede expresarse bajo condiciones saturadas y no saturadas. En la zona no saturada este valor no es único ya que depende del contenido de humedad del suelo y también de la presión existente en el sitio de contacto del agua con el suelo</a:t>
                </a:r>
                <a:r>
                  <a:rPr lang="es-ES" sz="2200" dirty="0" smtClean="0"/>
                  <a:t>.</a:t>
                </a:r>
                <a:endParaRPr lang="es-ES" sz="2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s-ES" sz="2200" b="1" dirty="0" smtClean="0">
                    <a:solidFill>
                      <a:srgbClr val="FF0000"/>
                    </a:solidFill>
                  </a:rPr>
                  <a:t>Curva </a:t>
                </a:r>
                <a:r>
                  <a:rPr lang="es-ES" sz="2200" b="1" dirty="0">
                    <a:solidFill>
                      <a:srgbClr val="FF0000"/>
                    </a:solidFill>
                  </a:rPr>
                  <a:t>del contenido de humedad θ(Ψ)</a:t>
                </a:r>
                <a:br>
                  <a:rPr lang="es-ES" sz="2200" b="1" dirty="0">
                    <a:solidFill>
                      <a:srgbClr val="FF0000"/>
                    </a:solidFill>
                  </a:rPr>
                </a:br>
                <a:r>
                  <a:rPr lang="es-ES" sz="2200" dirty="0" smtClean="0"/>
                  <a:t>Esta </a:t>
                </a:r>
                <a:r>
                  <a:rPr lang="es-ES" sz="2200" dirty="0"/>
                  <a:t>curva permite describir </a:t>
                </a:r>
                <a:r>
                  <a:rPr lang="es-E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la capacidad que tiene el suelo de almacenar o </a:t>
                </a:r>
                <a:r>
                  <a:rPr lang="es-ES" sz="2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libera agua</a:t>
                </a:r>
                <a:r>
                  <a:rPr lang="es-ES" sz="2200" dirty="0" smtClean="0"/>
                  <a:t>,</a:t>
                </a:r>
              </a:p>
              <a:p>
                <a:pPr algn="just"/>
                <a:r>
                  <a:rPr lang="es-ES" sz="2200" dirty="0" smtClean="0"/>
                  <a:t> </a:t>
                </a:r>
                <a:r>
                  <a:rPr lang="es-ES" sz="2200" dirty="0"/>
                  <a:t>c</a:t>
                </a:r>
                <a:r>
                  <a:rPr lang="es-ES" sz="2200" dirty="0" smtClean="0"/>
                  <a:t>orresponde </a:t>
                </a:r>
                <a:r>
                  <a:rPr lang="es-ES" sz="2200" dirty="0"/>
                  <a:t>a </a:t>
                </a:r>
                <a:r>
                  <a:rPr lang="es-ES" sz="2200" b="1" dirty="0"/>
                  <a:t>la </a:t>
                </a:r>
                <a:r>
                  <a:rPr lang="es-ES" sz="2200" b="1" dirty="0" smtClean="0"/>
                  <a:t>relación </a:t>
                </a:r>
                <a:r>
                  <a:rPr lang="es-ES" sz="2200" b="1" dirty="0"/>
                  <a:t>entre el volumen </a:t>
                </a:r>
                <a:r>
                  <a:rPr lang="es-ES" sz="2200" b="1" dirty="0" smtClean="0"/>
                  <a:t>volumétrico </a:t>
                </a:r>
                <a:r>
                  <a:rPr lang="es-ES" sz="2200" b="1" dirty="0"/>
                  <a:t>de agua presente </a:t>
                </a:r>
                <a:r>
                  <a:rPr lang="es-ES" sz="2200" b="1" dirty="0" smtClean="0"/>
                  <a:t>en el suelo </a:t>
                </a:r>
                <a:r>
                  <a:rPr lang="es-ES" sz="2200" b="1" dirty="0"/>
                  <a:t>y la </a:t>
                </a:r>
                <a:r>
                  <a:rPr lang="es-ES" sz="2200" b="1" dirty="0" smtClean="0"/>
                  <a:t>succión </a:t>
                </a:r>
                <a:r>
                  <a:rPr lang="es-ES" sz="2200" b="1" dirty="0"/>
                  <a:t>presente en la matriz del </a:t>
                </a:r>
                <a:r>
                  <a:rPr lang="es-ES" sz="2200" b="1" dirty="0" smtClean="0"/>
                  <a:t>suelo </a:t>
                </a:r>
                <a:r>
                  <a:rPr lang="es-ES" sz="2200" dirty="0" smtClean="0"/>
                  <a:t>( </a:t>
                </a:r>
                <a:r>
                  <a:rPr lang="es-ES" sz="2200" dirty="0"/>
                  <a:t>Rawls,1993). </a:t>
                </a:r>
                <a:endParaRPr lang="es-ES" sz="2200" dirty="0" smtClean="0"/>
              </a:p>
              <a:p>
                <a:r>
                  <a:rPr lang="es-ES" sz="2200" dirty="0" smtClean="0"/>
                  <a:t>La </a:t>
                </a:r>
                <a:r>
                  <a:rPr lang="es-ES" sz="2200" dirty="0"/>
                  <a:t>siguiente </a:t>
                </a:r>
                <a:r>
                  <a:rPr lang="es-ES" sz="2200" dirty="0" smtClean="0"/>
                  <a:t>expresión, muestra </a:t>
                </a:r>
                <a:r>
                  <a:rPr lang="es-ES" sz="2200" dirty="0"/>
                  <a:t>el modelo propuesto por Van Genuchten para θ(Ψ</a:t>
                </a:r>
                <a:r>
                  <a:rPr lang="es-ES" sz="2200" dirty="0" smtClean="0"/>
                  <a:t>), </a:t>
                </a:r>
              </a:p>
              <a:p>
                <a:pPr marL="0" indent="0">
                  <a:buNone/>
                </a:pPr>
                <a:r>
                  <a:rPr lang="es-E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s-ES" sz="2200" b="1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s-EC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</m:d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s-E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𝒓𝒆𝒔</m:t>
                                </m:r>
                              </m:sub>
                            </m:sSub>
                            <m:r>
                              <a:rPr lang="es-E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s-E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𝒔𝒂𝒕</m:t>
                                    </m:r>
                                  </m:sub>
                                </m:sSub>
                                <m: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𝒓𝒆𝒔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E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  <m:sSup>
                                      <m:sSupPr>
                                        <m:ctrlPr>
                                          <a:rPr lang="es-E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s-ES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𝜳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  <m:r>
                                      <a:rPr lang="es-E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s-E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𝒔𝒂𝒕</m:t>
                                </m:r>
                              </m:sub>
                            </m:sSub>
                            <m:r>
                              <a:rPr lang="es-E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s-ES" sz="2400" b="1" dirty="0" smtClean="0"/>
              </a:p>
              <a:p>
                <a:pPr marL="0" indent="0">
                  <a:buNone/>
                </a:pPr>
                <a:endParaRPr lang="es-ES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𝒓𝒆𝒔</m:t>
                        </m:r>
                      </m:sub>
                    </m:sSub>
                    <m:r>
                      <a:rPr lang="es-E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s-E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𝒔𝒂𝒕</m:t>
                        </m:r>
                      </m:sub>
                    </m:sSub>
                  </m:oMath>
                </a14:m>
                <a:endParaRPr lang="es-ES" sz="2200" dirty="0" smtClean="0"/>
              </a:p>
              <a:p>
                <a:r>
                  <a:rPr lang="es-ES" sz="2200" dirty="0" smtClean="0"/>
                  <a:t>Cuando </a:t>
                </a:r>
                <a14:m>
                  <m:oMath xmlns:m="http://schemas.openxmlformats.org/officeDocument/2006/math">
                    <m:r>
                      <a:rPr lang="es-EC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𝜳</m:t>
                    </m:r>
                    <m:r>
                      <a:rPr lang="es-E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C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200" dirty="0" smtClean="0"/>
                  <a:t>el </a:t>
                </a:r>
                <a:r>
                  <a:rPr lang="es-ES" sz="2200" dirty="0"/>
                  <a:t>medio esta saturado.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99" y="0"/>
                <a:ext cx="11720513" cy="6857999"/>
              </a:xfrm>
              <a:blipFill>
                <a:blip r:embed="rId3"/>
                <a:stretch>
                  <a:fillRect l="-676" t="-1156" r="-676" b="-205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843588" y="5515808"/>
                <a:ext cx="614362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𝒔𝒂𝒕</m:t>
                        </m:r>
                      </m:sub>
                    </m:sSub>
                  </m:oMath>
                </a14:m>
                <a:r>
                  <a:rPr lang="es-ES" sz="2200" dirty="0">
                    <a:solidFill>
                      <a:schemeClr val="tx1"/>
                    </a:solidFill>
                  </a:rPr>
                  <a:t> = Contenido </a:t>
                </a:r>
                <a:r>
                  <a:rPr lang="es-ES" sz="2200" dirty="0" smtClean="0">
                    <a:solidFill>
                      <a:schemeClr val="tx1"/>
                    </a:solidFill>
                  </a:rPr>
                  <a:t>volumétrico </a:t>
                </a:r>
                <a:r>
                  <a:rPr lang="es-ES" sz="2200" dirty="0">
                    <a:solidFill>
                      <a:schemeClr val="tx1"/>
                    </a:solidFill>
                  </a:rPr>
                  <a:t>saturado de agua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𝒓𝒆𝒔</m:t>
                        </m:r>
                      </m:sub>
                    </m:sSub>
                  </m:oMath>
                </a14:m>
                <a:r>
                  <a:rPr lang="es-ES" sz="2200" dirty="0"/>
                  <a:t> = Contenido </a:t>
                </a:r>
                <a:r>
                  <a:rPr lang="es-ES" sz="2200" dirty="0" smtClean="0"/>
                  <a:t>volumétrico </a:t>
                </a:r>
                <a:r>
                  <a:rPr lang="es-ES" sz="2200" dirty="0"/>
                  <a:t>residual de agua</a:t>
                </a:r>
              </a:p>
              <a:p>
                <a:r>
                  <a:rPr lang="es-ES" sz="2200" b="1" dirty="0"/>
                  <a:t>m = 1 − 1/n</a:t>
                </a:r>
                <a:r>
                  <a:rPr lang="es-ES" sz="2200" dirty="0"/>
                  <a:t>, donde n es un </a:t>
                </a:r>
                <a:r>
                  <a:rPr lang="es-ES" sz="2200" dirty="0" smtClean="0"/>
                  <a:t>parámetro empírico</a:t>
                </a:r>
                <a:endParaRPr lang="es-ES" sz="2200" dirty="0"/>
              </a:p>
              <a:p>
                <a:r>
                  <a:rPr lang="es-ES" sz="2200" b="1" dirty="0"/>
                  <a:t>α</a:t>
                </a:r>
                <a:r>
                  <a:rPr lang="es-ES" sz="2200" dirty="0"/>
                  <a:t> = Factor de escala</a:t>
                </a:r>
                <a:r>
                  <a:rPr lang="es-ES" sz="2200" dirty="0" smtClean="0"/>
                  <a:t>.</a:t>
                </a:r>
                <a:endParaRPr lang="es-ES" sz="22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88" y="5515808"/>
                <a:ext cx="6143624" cy="1446550"/>
              </a:xfrm>
              <a:prstGeom prst="rect">
                <a:avLst/>
              </a:prstGeom>
              <a:blipFill>
                <a:blip r:embed="rId4"/>
                <a:stretch>
                  <a:fillRect l="-1291" t="-2954" b="-75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00024" y="157162"/>
                <a:ext cx="11615737" cy="66008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300" b="1" dirty="0" smtClean="0">
                    <a:solidFill>
                      <a:srgbClr val="FF0000"/>
                    </a:solidFill>
                  </a:rPr>
                  <a:t>OBSERVACIONES:</a:t>
                </a:r>
              </a:p>
              <a:p>
                <a:pPr algn="just"/>
                <a:r>
                  <a:rPr lang="es-ES" sz="2300" dirty="0" smtClean="0"/>
                  <a:t>Obtenemos </a:t>
                </a:r>
                <a:r>
                  <a:rPr lang="es-ES" sz="2300" dirty="0"/>
                  <a:t>que el </a:t>
                </a:r>
                <a:r>
                  <a:rPr lang="es-ES" sz="2300" dirty="0">
                    <a:solidFill>
                      <a:srgbClr val="0070C0"/>
                    </a:solidFill>
                  </a:rPr>
                  <a:t>L-esquema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es </a:t>
                </a:r>
                <a:r>
                  <a:rPr lang="es-ES" sz="2300" dirty="0">
                    <a:solidFill>
                      <a:srgbClr val="0070C0"/>
                    </a:solidFill>
                  </a:rPr>
                  <a:t>ligeramente diferente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del considerado </a:t>
                </a:r>
                <a:r>
                  <a:rPr lang="es-ES" sz="2300" dirty="0">
                    <a:solidFill>
                      <a:srgbClr val="0070C0"/>
                    </a:solidFill>
                  </a:rPr>
                  <a:t>por el autor Slodicka, M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.: </a:t>
                </a:r>
                <a:r>
                  <a:rPr lang="es-ES" sz="2300" dirty="0" smtClean="0"/>
                  <a:t>“Un </a:t>
                </a:r>
                <a:r>
                  <a:rPr lang="es-ES" sz="2300" dirty="0"/>
                  <a:t>esquema de </a:t>
                </a:r>
                <a:r>
                  <a:rPr lang="es-ES" sz="2300" dirty="0" smtClean="0"/>
                  <a:t>linealización </a:t>
                </a:r>
                <a:r>
                  <a:rPr lang="es-ES" sz="2300" dirty="0"/>
                  <a:t>robusto y </a:t>
                </a:r>
                <a:r>
                  <a:rPr lang="es-ES" sz="2300" dirty="0" smtClean="0"/>
                  <a:t>eﬁciente para </a:t>
                </a:r>
                <a:r>
                  <a:rPr lang="es-ES" sz="2300" dirty="0"/>
                  <a:t>problemas </a:t>
                </a:r>
                <a:r>
                  <a:rPr lang="es-ES" sz="2300" dirty="0" smtClean="0"/>
                  <a:t>parabólicos </a:t>
                </a:r>
                <a:r>
                  <a:rPr lang="es-ES" sz="2300" dirty="0"/>
                  <a:t>doblemente no lineales y degenerados que surgen en el </a:t>
                </a:r>
                <a:r>
                  <a:rPr lang="es-ES" sz="2300" dirty="0" smtClean="0"/>
                  <a:t>ﬂujo en </a:t>
                </a:r>
                <a:r>
                  <a:rPr lang="es-ES" sz="2300" dirty="0"/>
                  <a:t>medios porosos ”.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Además, </a:t>
                </a:r>
                <a:r>
                  <a:rPr lang="es-ES" sz="2300" dirty="0">
                    <a:solidFill>
                      <a:srgbClr val="0070C0"/>
                    </a:solidFill>
                  </a:rPr>
                  <a:t>los L-esquemas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están </a:t>
                </a:r>
                <a:r>
                  <a:rPr lang="es-ES" sz="2300" dirty="0">
                    <a:solidFill>
                      <a:srgbClr val="0070C0"/>
                    </a:solidFill>
                  </a:rPr>
                  <a:t>considerando con la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transformación de </a:t>
                </a:r>
                <a:r>
                  <a:rPr lang="es-ES" sz="2300" dirty="0">
                    <a:solidFill>
                      <a:srgbClr val="0070C0"/>
                    </a:solidFill>
                  </a:rPr>
                  <a:t>Kirchhoﬀ</a:t>
                </a:r>
                <a:r>
                  <a:rPr lang="es-ES" sz="2300" dirty="0"/>
                  <a:t>, que no es el curso en el presente </a:t>
                </a:r>
                <a:r>
                  <a:rPr lang="es-ES" sz="2300" dirty="0" smtClean="0"/>
                  <a:t>documento.</a:t>
                </a:r>
              </a:p>
              <a:p>
                <a:pPr algn="just"/>
                <a:r>
                  <a:rPr lang="es-ES" sz="2300" dirty="0" smtClean="0">
                    <a:solidFill>
                      <a:srgbClr val="0070C0"/>
                    </a:solidFill>
                  </a:rPr>
                  <a:t>En el </a:t>
                </a:r>
                <a:r>
                  <a:rPr lang="es-ES" sz="2300" dirty="0">
                    <a:solidFill>
                      <a:srgbClr val="0070C0"/>
                    </a:solidFill>
                  </a:rPr>
                  <a:t>caso de una constante ”K”, los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métodos de </a:t>
                </a:r>
                <a:r>
                  <a:rPr lang="es-ES" sz="2300" dirty="0">
                    <a:solidFill>
                      <a:srgbClr val="0070C0"/>
                    </a:solidFill>
                  </a:rPr>
                  <a:t>Newton y el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modiﬁcado Picard </a:t>
                </a:r>
                <a:r>
                  <a:rPr lang="es-ES" sz="2300" dirty="0">
                    <a:solidFill>
                      <a:srgbClr val="0070C0"/>
                    </a:solidFill>
                  </a:rPr>
                  <a:t>coinciden.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Además, </a:t>
                </a:r>
                <a:r>
                  <a:rPr lang="es-ES" sz="2300" dirty="0">
                    <a:solidFill>
                      <a:srgbClr val="0070C0"/>
                    </a:solidFill>
                  </a:rPr>
                  <a:t>si L es reemplazado por la matriz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Jacobiana </a:t>
                </a:r>
                <a:r>
                  <a:rPr lang="es-ES" sz="2300" dirty="0">
                    <a:solidFill>
                      <a:srgbClr val="0070C0"/>
                    </a:solidFill>
                  </a:rPr>
                  <a:t>se vuelve a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obtener el </a:t>
                </a:r>
                <a:r>
                  <a:rPr lang="es-ES" sz="2300" dirty="0">
                    <a:solidFill>
                      <a:srgbClr val="0070C0"/>
                    </a:solidFill>
                  </a:rPr>
                  <a:t>esquema de Picard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modiﬁcado</a:t>
                </a:r>
                <a:r>
                  <a:rPr lang="es-ES" sz="2300" dirty="0" smtClean="0"/>
                  <a:t>. Cualquier </a:t>
                </a:r>
                <a:r>
                  <a:rPr lang="es-ES" sz="2300" dirty="0"/>
                  <a:t>de los </a:t>
                </a:r>
                <a:r>
                  <a:rPr lang="es-ES" sz="2300" dirty="0" smtClean="0"/>
                  <a:t>métodos </a:t>
                </a:r>
                <a:r>
                  <a:rPr lang="es-ES" sz="2300" dirty="0"/>
                  <a:t>de </a:t>
                </a:r>
                <a:r>
                  <a:rPr lang="es-ES" sz="2300" dirty="0" smtClean="0"/>
                  <a:t>linealización </a:t>
                </a:r>
                <a:r>
                  <a:rPr lang="es-ES" sz="2300" dirty="0"/>
                  <a:t>presentados anteriormente conduce a un </a:t>
                </a:r>
                <a:r>
                  <a:rPr lang="es-ES" sz="2300" dirty="0" smtClean="0"/>
                  <a:t>sistema de </a:t>
                </a:r>
                <a:r>
                  <a:rPr lang="es-ES" sz="2300" dirty="0"/>
                  <a:t>ecuaciones lineales para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s-E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300" dirty="0" smtClean="0"/>
                  <a:t>(más precisamente, lo </a:t>
                </a:r>
                <a:r>
                  <a:rPr lang="es-ES" sz="2300" dirty="0"/>
                  <a:t>desconocido </a:t>
                </a:r>
                <a:r>
                  <a:rPr lang="es-ES" sz="2300" dirty="0" smtClean="0"/>
                  <a:t>será </a:t>
                </a:r>
                <a:r>
                  <a:rPr lang="es-ES" sz="2300" dirty="0"/>
                  <a:t>el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s-ES" sz="2300" dirty="0" smtClean="0"/>
                  <a:t>con </a:t>
                </a:r>
                <a:r>
                  <a:rPr lang="es-ES" sz="2300" dirty="0"/>
                  <a:t>los componentes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s-ES" sz="2300" dirty="0"/>
                  <a:t> en una base de Vh ). Los derivados del contenido de </a:t>
                </a:r>
                <a:r>
                  <a:rPr lang="es-ES" sz="2300" dirty="0" smtClean="0"/>
                  <a:t>agua y </a:t>
                </a:r>
                <a:r>
                  <a:rPr lang="es-ES" sz="2300" dirty="0"/>
                  <a:t>conductividad </a:t>
                </a:r>
                <a:r>
                  <a:rPr lang="es-ES" sz="2300" dirty="0" smtClean="0"/>
                  <a:t>hidráulica </a:t>
                </a:r>
                <a:r>
                  <a:rPr lang="es-ES" sz="2300" dirty="0"/>
                  <a:t>en el caso del esquema de Picard modiﬁcado y el </a:t>
                </a:r>
                <a:r>
                  <a:rPr lang="es-ES" sz="2300" dirty="0" smtClean="0"/>
                  <a:t>método de Newton </a:t>
                </a:r>
                <a:r>
                  <a:rPr lang="es-ES" sz="2300" dirty="0"/>
                  <a:t>se pueden calcular </a:t>
                </a:r>
                <a:r>
                  <a:rPr lang="es-ES" sz="2300" dirty="0" smtClean="0"/>
                  <a:t>analíticamente </a:t>
                </a:r>
                <a:r>
                  <a:rPr lang="es-ES" sz="2300" dirty="0"/>
                  <a:t>o mediante un enfoque de </a:t>
                </a:r>
                <a:r>
                  <a:rPr lang="es-ES" sz="2300" dirty="0" smtClean="0"/>
                  <a:t>perturbación como lo </a:t>
                </a:r>
                <a:r>
                  <a:rPr lang="es-ES" sz="2300" dirty="0"/>
                  <a:t>sugiere, ver en (Forsyth, P.A., Wu, Y.S., Pruess, K., </a:t>
                </a:r>
                <a:r>
                  <a:rPr lang="es-ES" sz="2300" dirty="0" smtClean="0"/>
                  <a:t>1995,p´ ag</a:t>
                </a:r>
                <a:r>
                  <a:rPr lang="es-ES" sz="2300" dirty="0"/>
                  <a:t>: 25-38) y las </a:t>
                </a:r>
                <a:r>
                  <a:rPr lang="es-ES" sz="2300" dirty="0" smtClean="0"/>
                  <a:t>integrales que </a:t>
                </a:r>
                <a:r>
                  <a:rPr lang="es-ES" sz="2300" dirty="0"/>
                  <a:t>se producen se van aproximando </a:t>
                </a:r>
                <a:r>
                  <a:rPr lang="es-ES" sz="2300" dirty="0" smtClean="0"/>
                  <a:t>mediante </a:t>
                </a:r>
                <a:r>
                  <a:rPr lang="es-ES" sz="2300" dirty="0"/>
                  <a:t>una </a:t>
                </a:r>
                <a:r>
                  <a:rPr lang="es-ES" sz="2300" dirty="0" smtClean="0"/>
                  <a:t>fórmula </a:t>
                </a:r>
                <a:r>
                  <a:rPr lang="es-ES" sz="2300" dirty="0"/>
                  <a:t>en cuadratura.</a:t>
                </a:r>
              </a:p>
              <a:p>
                <a:pPr marL="0" indent="0" algn="just">
                  <a:buNone/>
                </a:pPr>
                <a:r>
                  <a:rPr lang="es-ES" sz="2300" dirty="0" smtClean="0"/>
                  <a:t>  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Para </a:t>
                </a:r>
                <a:r>
                  <a:rPr lang="es-ES" sz="2300" dirty="0">
                    <a:solidFill>
                      <a:srgbClr val="0070C0"/>
                    </a:solidFill>
                  </a:rPr>
                  <a:t>detener las iteraciones, adoptamos un criterio </a:t>
                </a:r>
                <a:endParaRPr lang="es-ES" sz="2300" dirty="0" smtClean="0">
                  <a:solidFill>
                    <a:srgbClr val="0070C0"/>
                  </a:solidFill>
                </a:endParaRPr>
              </a:p>
              <a:p>
                <a:pPr marL="0" indent="0" algn="just">
                  <a:buNone/>
                </a:pPr>
                <a:r>
                  <a:rPr lang="es-ES" sz="2300" dirty="0" smtClean="0">
                    <a:solidFill>
                      <a:srgbClr val="0070C0"/>
                    </a:solidFill>
                  </a:rPr>
                  <a:t>   general de convergencia </a:t>
                </a:r>
                <a:r>
                  <a:rPr lang="es-ES" sz="2300" dirty="0">
                    <a:solidFill>
                      <a:srgbClr val="0070C0"/>
                    </a:solidFill>
                  </a:rPr>
                  <a:t>dado por </a:t>
                </a:r>
                <a:r>
                  <a:rPr lang="es-ES" sz="2300" dirty="0" smtClean="0">
                    <a:solidFill>
                      <a:srgbClr val="0070C0"/>
                    </a:solidFill>
                  </a:rPr>
                  <a:t>lo siguiente</a:t>
                </a:r>
                <a:endParaRPr lang="es-ES" sz="2300" dirty="0">
                  <a:solidFill>
                    <a:srgbClr val="0070C0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ES" sz="19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  <m:r>
                            <a:rPr lang="es-ES" sz="1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s-ES" sz="1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  <m:r>
                        <a:rPr lang="es-E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s-E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s-E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s-ES" sz="1900" dirty="0" smtClean="0"/>
              </a:p>
              <a:p>
                <a:pPr marL="0" indent="0" algn="just">
                  <a:buNone/>
                </a:pPr>
                <a:endParaRPr lang="es-ES" sz="2300" dirty="0" smtClean="0"/>
              </a:p>
              <a:p>
                <a:pPr marL="0" indent="0" algn="just">
                  <a:buNone/>
                </a:pPr>
                <a:endParaRPr lang="es-ES" sz="2300" dirty="0"/>
              </a:p>
              <a:p>
                <a:pPr marL="0" indent="0" algn="just">
                  <a:buNone/>
                </a:pPr>
                <a:endParaRPr lang="es-ES" sz="2300" dirty="0" smtClean="0"/>
              </a:p>
              <a:p>
                <a:pPr algn="just"/>
                <a:endParaRPr lang="es-ES" sz="23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4" y="157162"/>
                <a:ext cx="11615737" cy="6600825"/>
              </a:xfrm>
              <a:blipFill>
                <a:blip r:embed="rId3"/>
                <a:stretch>
                  <a:fillRect l="-787" t="-1293" r="-7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129464" y="5017766"/>
                <a:ext cx="4914900" cy="17109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s-ES" sz="2000" i="1" dirty="0" smtClean="0">
                    <a:latin typeface="Cambria Math" panose="02040503050406030204" pitchFamily="18" charset="0"/>
                  </a:rPr>
                  <a:t> vector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s-ES" sz="2000" dirty="0" smtClean="0"/>
                  <a:t> Norma euclidiana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ES" sz="2000" dirty="0" smtClean="0"/>
                  <a:t>&gt;0    constante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ES" sz="2000" dirty="0" smtClean="0"/>
                  <a:t>  constante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sup>
                    </m:sSup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𝑡𝑜𝑙𝑒𝑡𝑎𝑛𝑐𝑖𝑎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2000" dirty="0" smtClean="0"/>
                  <a:t>para resultados mas óptimos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64" y="5017766"/>
                <a:ext cx="4914900" cy="1710918"/>
              </a:xfrm>
              <a:prstGeom prst="rect">
                <a:avLst/>
              </a:prstGeom>
              <a:blipFill>
                <a:blip r:embed="rId4"/>
                <a:stretch>
                  <a:fillRect r="-743" b="-4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7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7163" y="214313"/>
                <a:ext cx="11858625" cy="64436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ES" sz="2400" b="1" dirty="0" smtClean="0"/>
                  <a:t>Convergencia de L-esquema</a:t>
                </a:r>
              </a:p>
              <a:p>
                <a:pPr marL="0" indent="0">
                  <a:buNone/>
                </a:pPr>
                <a:r>
                  <a:rPr lang="es-ES" sz="2400" dirty="0" smtClean="0"/>
                  <a:t>Esta información </a:t>
                </a:r>
                <a:r>
                  <a:rPr lang="es-ES" sz="2400" dirty="0"/>
                  <a:t>fue obtenido de (Florian List, 2016).</a:t>
                </a:r>
              </a:p>
              <a:p>
                <a:pPr marL="0" indent="0">
                  <a:buNone/>
                </a:pPr>
                <a:r>
                  <a:rPr lang="es-ES" sz="2400" dirty="0"/>
                  <a:t>Denotamos </a:t>
                </a:r>
                <a:r>
                  <a:rPr lang="es-ES" sz="2400" dirty="0" smtClean="0"/>
                  <a:t>por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/>
                      <m:sup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(</a:t>
                </a:r>
                <a:r>
                  <a:rPr lang="es-ES" sz="2400" dirty="0"/>
                  <a:t>5.12)</a:t>
                </a:r>
              </a:p>
              <a:p>
                <a:pPr marL="0" indent="0" algn="just">
                  <a:buNone/>
                </a:pPr>
                <a:r>
                  <a:rPr lang="es-ES" sz="2400" dirty="0"/>
                  <a:t>El error en la </a:t>
                </a:r>
                <a:r>
                  <a:rPr lang="es-ES" sz="2400" dirty="0" smtClean="0"/>
                  <a:t>iteración </a:t>
                </a:r>
                <a:r>
                  <a:rPr lang="es-ES" sz="2400" dirty="0"/>
                  <a:t>j. Un esquema es convergente si en</a:t>
                </a:r>
                <a:r>
                  <a:rPr lang="es-E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400" b="1" dirty="0"/>
                  <a:t>, cuando </a:t>
                </a:r>
                <a14:m>
                  <m:oMath xmlns:m="http://schemas.openxmlformats.org/officeDocument/2006/math">
                    <m:r>
                      <a:rPr lang="es-E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  <m:r>
                      <a:rPr lang="es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s-ES" sz="2400" dirty="0"/>
                  <a:t>. </a:t>
                </a:r>
                <a:r>
                  <a:rPr lang="es-ES" sz="2400" dirty="0" smtClean="0"/>
                  <a:t>Las siguientes </a:t>
                </a:r>
                <a:r>
                  <a:rPr lang="es-ES" sz="2400" dirty="0"/>
                  <a:t>proposiciones son aﬁrmaciones sobre las funciones de coeﬁcientes y la </a:t>
                </a:r>
                <a:r>
                  <a:rPr lang="es-ES" sz="2400" dirty="0" smtClean="0"/>
                  <a:t>solución discreta están </a:t>
                </a:r>
                <a:r>
                  <a:rPr lang="es-ES" sz="2400" dirty="0"/>
                  <a:t>deﬁniendo en el marco que podemos probar la convergencia del </a:t>
                </a:r>
                <a:r>
                  <a:rPr lang="es-ES" sz="2400" dirty="0" smtClean="0"/>
                  <a:t>esquema L.</a:t>
                </a:r>
              </a:p>
              <a:p>
                <a:r>
                  <a:rPr lang="es-ES" sz="2400" dirty="0" smtClean="0"/>
                  <a:t>A1   </a:t>
                </a:r>
                <a:r>
                  <a:rPr lang="es-ES" sz="2400" dirty="0"/>
                  <a:t>La </a:t>
                </a:r>
                <a:r>
                  <a:rPr lang="es-ES" sz="2400" dirty="0" smtClean="0"/>
                  <a:t>función </a:t>
                </a:r>
                <a:r>
                  <a:rPr lang="es-ES" sz="2400" dirty="0"/>
                  <a:t>θ(·) es </a:t>
                </a:r>
                <a:r>
                  <a:rPr lang="es-ES" sz="2400" dirty="0" smtClean="0"/>
                  <a:t>monotonía, </a:t>
                </a:r>
                <a:r>
                  <a:rPr lang="es-ES" sz="2400" dirty="0"/>
                  <a:t>estrictamente creciente y Lipschitz continua</a:t>
                </a:r>
                <a:r>
                  <a:rPr lang="es-ES" sz="2400" dirty="0" smtClean="0"/>
                  <a:t>.</a:t>
                </a:r>
                <a:endParaRPr lang="es-ES" sz="2400" dirty="0"/>
              </a:p>
              <a:p>
                <a:r>
                  <a:rPr lang="es-ES" sz="2400" dirty="0"/>
                  <a:t>A2 </a:t>
                </a:r>
                <a:r>
                  <a:rPr lang="es-ES" sz="2400" dirty="0" smtClean="0"/>
                  <a:t>  La función </a:t>
                </a:r>
                <a:r>
                  <a:rPr lang="es-ES" sz="2400" dirty="0"/>
                  <a:t>K(·) es Lipschitz continua y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 smtClean="0"/>
                  <a:t>dos </a:t>
                </a:r>
                <a:r>
                  <a:rPr lang="es-ES" sz="2400" dirty="0"/>
                  <a:t>constantes tal </a:t>
                </a:r>
                <a:r>
                  <a:rPr lang="es-ES" sz="2400" dirty="0" smtClean="0"/>
                  <a:t>que</a:t>
                </a:r>
              </a:p>
              <a:p>
                <a:pPr marL="0" indent="0">
                  <a:buNone/>
                </a:pPr>
                <a:r>
                  <a:rPr lang="es-ES" sz="2400" dirty="0"/>
                  <a:t> </a:t>
                </a:r>
                <a:r>
                  <a:rPr lang="es-E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0&lt;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&lt;∞,         ∀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𝜃𝜖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2400" b="0" dirty="0" smtClean="0">
                  <a:ea typeface="Cambria Math" panose="02040503050406030204" pitchFamily="18" charset="0"/>
                </a:endParaRPr>
              </a:p>
              <a:p>
                <a:r>
                  <a:rPr lang="es-ES" sz="2400" dirty="0" smtClean="0"/>
                  <a:t>A3 </a:t>
                </a:r>
                <a:r>
                  <a:rPr lang="es-ES" sz="2400" dirty="0"/>
                  <a:t>La </a:t>
                </a:r>
                <a:r>
                  <a:rPr lang="es-ES" sz="2400" dirty="0" smtClean="0"/>
                  <a:t>solución </a:t>
                </a:r>
                <a:r>
                  <a:rPr lang="es-ES" sz="2400" dirty="0"/>
                  <a:t>del problema (4) satisface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Sup>
                              <m:sSubSupPr>
                                <m:ctrlP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C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s-E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&lt;∞, 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𝒄𝒐𝒏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ES" sz="2400" dirty="0" smtClean="0"/>
                  <a:t>denotando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 smtClean="0"/>
                  <a:t> con norma</a:t>
                </a:r>
                <a:endParaRPr lang="es-ES" sz="2400" dirty="0"/>
              </a:p>
              <a:p>
                <a:pPr marL="0" indent="0">
                  <a:buNone/>
                </a:pPr>
                <a:r>
                  <a:rPr lang="es-ES" sz="2400" dirty="0" smtClean="0"/>
                  <a:t>Ahora </a:t>
                </a:r>
                <a:r>
                  <a:rPr lang="es-ES" sz="2400" dirty="0"/>
                  <a:t>podemos aﬁrmar el resultado </a:t>
                </a:r>
                <a:r>
                  <a:rPr lang="es-ES" sz="2400" dirty="0" smtClean="0"/>
                  <a:t>teórico </a:t>
                </a:r>
                <a:r>
                  <a:rPr lang="es-ES" sz="2400" dirty="0"/>
                  <a:t>central de este tema</a:t>
                </a:r>
                <a:r>
                  <a:rPr lang="es-ES" sz="2400" dirty="0" smtClean="0"/>
                  <a:t>.</a:t>
                </a:r>
                <a:endParaRPr lang="es-ES" sz="2400" dirty="0"/>
              </a:p>
              <a:p>
                <a:pPr marL="0" indent="0" algn="just">
                  <a:buNone/>
                </a:pPr>
                <a:r>
                  <a:rPr lang="es-ES" sz="2400" b="1" dirty="0"/>
                  <a:t>Teorema 5.1</a:t>
                </a:r>
                <a:r>
                  <a:rPr lang="es-ES" sz="2400" dirty="0"/>
                  <a:t>. Sea n ∈ 1, ..., N y supongamos que (A1)y (A3) son verdaderos. Si </a:t>
                </a:r>
                <a:r>
                  <a:rPr lang="es-ES" sz="2400" dirty="0" smtClean="0"/>
                  <a:t>la constante </a:t>
                </a:r>
                <a:r>
                  <a:rPr lang="es-ES" sz="2400" dirty="0"/>
                  <a:t>L y el paso de tiempo se eligen de modo que (P16) a </a:t>
                </a:r>
                <a:r>
                  <a:rPr lang="es-ES" sz="2400" dirty="0" smtClean="0"/>
                  <a:t>continuación </a:t>
                </a:r>
                <a:r>
                  <a:rPr lang="es-ES" sz="2400" dirty="0"/>
                  <a:t>se cumpla, </a:t>
                </a:r>
                <a:r>
                  <a:rPr lang="es-ES" sz="2400" dirty="0" smtClean="0"/>
                  <a:t>el esquema </a:t>
                </a:r>
                <a:r>
                  <a:rPr lang="es-ES" sz="2400" dirty="0"/>
                  <a:t>L (3.6) converge linealmente, con una tasa de convergencia dada por verdaderos</a:t>
                </a:r>
                <a:r>
                  <a:rPr lang="es-ES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s-E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  <m:r>
                                    <a:rPr lang="es-E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s-E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l-GR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𝜴</m:t>
                                      </m:r>
                                    </m:sub>
                                    <m:sup>
                                      <m:r>
                                        <a:rPr lang="es-E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s-ES" sz="2400" b="1" dirty="0"/>
              </a:p>
              <a:p>
                <a:pPr marL="0" indent="0">
                  <a:buNone/>
                </a:pPr>
                <a:r>
                  <a:rPr lang="es-ES" sz="2400" dirty="0" smtClean="0"/>
                  <a:t>La demostración la encontramos en </a:t>
                </a:r>
                <a:r>
                  <a:rPr lang="es-ES" sz="2400" dirty="0"/>
                  <a:t>(Florian List, 2016).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63" y="214313"/>
                <a:ext cx="11858625" cy="6443662"/>
              </a:xfrm>
              <a:blipFill>
                <a:blip r:embed="rId3"/>
                <a:stretch>
                  <a:fillRect l="-668" t="-1987" r="-668" b="-9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5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8599" y="5332809"/>
            <a:ext cx="3343276" cy="657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43038" y="3964782"/>
            <a:ext cx="3328989" cy="5000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42874"/>
                <a:ext cx="11858625" cy="6715125"/>
              </a:xfrm>
            </p:spPr>
            <p:txBody>
              <a:bodyPr>
                <a:normAutofit fontScale="92500"/>
              </a:bodyPr>
              <a:lstStyle/>
              <a:p>
                <a:r>
                  <a:rPr lang="es-ES" sz="2400" dirty="0" smtClean="0"/>
                  <a:t>Hallar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4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s-ES" sz="2400" dirty="0" smtClean="0"/>
                  <a:t>  tal que,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</a:t>
                </a:r>
                <a:r>
                  <a:rPr lang="es-ES" sz="2400" dirty="0" smtClean="0">
                    <a:solidFill>
                      <a:srgbClr val="00B0F0"/>
                    </a:solidFill>
                  </a:rPr>
                  <a:t>sobre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E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2400" dirty="0"/>
              </a:p>
              <a:p>
                <a:r>
                  <a:rPr lang="es-ES" sz="2400" dirty="0" smtClean="0">
                    <a:solidFill>
                      <a:srgbClr val="FF0000"/>
                    </a:solidFill>
                  </a:rPr>
                  <a:t>Para la solución de la no linealidad en nuestro problema, aplicamos el método L-esquemas</a:t>
                </a:r>
                <a:r>
                  <a:rPr lang="es-ES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                                                     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(5,1)</a:t>
                </a:r>
              </a:p>
              <a:p>
                <a:r>
                  <a:rPr lang="es-ES" sz="2400" dirty="0" smtClean="0"/>
                  <a:t>El contenido de humedad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s-ES" sz="2400" dirty="0" smtClean="0"/>
                  <a:t> se aplicará con el método de Taylor</a:t>
                </a:r>
              </a:p>
              <a:p>
                <a:pPr marL="0" indent="0">
                  <a:buNone/>
                </a:pPr>
                <a:r>
                  <a:rPr lang="es-E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´</m:t>
                    </m:r>
                    <m:sSubSup>
                      <m:sSubSup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</m:oMath>
                </a14:m>
                <a:endParaRPr lang="es-ES" sz="2400" dirty="0" smtClean="0"/>
              </a:p>
              <a:p>
                <a:r>
                  <a:rPr lang="es-ES" sz="2400" dirty="0" smtClean="0"/>
                  <a:t>Reemplazando,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s-E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´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C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𝜕𝛹</m:t>
                        </m:r>
                      </m:den>
                    </m:f>
                    <m:r>
                      <a:rPr lang="es-E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s-ES" sz="2400" b="0" i="1" dirty="0" smtClean="0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E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s-ES" sz="2400" dirty="0" smtClean="0"/>
                  <a:t>en la ecuación anterior,  </a:t>
                </a:r>
              </a:p>
              <a:p>
                <a:pPr marL="0" indent="0">
                  <a:buNone/>
                </a:pPr>
                <a:r>
                  <a:rPr lang="es-ES" sz="2400" dirty="0"/>
                  <a:t> </a:t>
                </a:r>
                <a:r>
                  <a:rPr lang="es-ES" sz="24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 smtClean="0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begChr m:val="["/>
                        <m:endChr m:val="]"/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</m:oMath>
                </a14:m>
                <a:r>
                  <a:rPr lang="es-ES" sz="2400" dirty="0" smtClean="0"/>
                  <a:t>                                                                       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(5,2)</a:t>
                </a:r>
                <a:endParaRPr lang="es-ES" sz="2400" dirty="0" smtClean="0"/>
              </a:p>
              <a:p>
                <a:r>
                  <a:rPr lang="es-ES" sz="2400" dirty="0" smtClean="0"/>
                  <a:t>Reemplazando la ecuación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5,2) </a:t>
                </a:r>
                <a:r>
                  <a:rPr lang="es-ES" sz="2400" dirty="0" smtClean="0"/>
                  <a:t>anterior en la ecuación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5,1) </a:t>
                </a:r>
                <a:r>
                  <a:rPr lang="es-ES" sz="2400" dirty="0" smtClean="0"/>
                  <a:t>se tiene,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s-E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    (copiada la (5,1), para reemplazar mas fácil)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 smtClean="0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s-E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d>
                      <m:d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𝜳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s-EC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r>
                      <a:rPr lang="es-E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s-E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S" sz="2400" dirty="0" smtClean="0"/>
                  <a:t>  Organizando términos se tiene: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E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s-ES" sz="2400" dirty="0" smtClean="0"/>
                  <a:t>         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5,3)</a:t>
                </a:r>
                <a:endParaRPr lang="es-ES" sz="2400" dirty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42874"/>
                <a:ext cx="11858625" cy="6715125"/>
              </a:xfrm>
              <a:blipFill>
                <a:blip r:embed="rId3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 flipV="1">
            <a:off x="871539" y="5950741"/>
            <a:ext cx="700087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3257550" y="5950741"/>
            <a:ext cx="4043363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3128963" y="3257550"/>
            <a:ext cx="442912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4057650" y="3257550"/>
            <a:ext cx="12573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bre 10"/>
          <p:cNvSpPr/>
          <p:nvPr/>
        </p:nvSpPr>
        <p:spPr>
          <a:xfrm>
            <a:off x="28575" y="2157413"/>
            <a:ext cx="500063" cy="2014537"/>
          </a:xfrm>
          <a:custGeom>
            <a:avLst/>
            <a:gdLst>
              <a:gd name="connsiteX0" fmla="*/ 371475 w 500063"/>
              <a:gd name="connsiteY0" fmla="*/ 2014537 h 2014537"/>
              <a:gd name="connsiteX1" fmla="*/ 71438 w 500063"/>
              <a:gd name="connsiteY1" fmla="*/ 1743075 h 2014537"/>
              <a:gd name="connsiteX2" fmla="*/ 14288 w 500063"/>
              <a:gd name="connsiteY2" fmla="*/ 1614487 h 2014537"/>
              <a:gd name="connsiteX3" fmla="*/ 0 w 500063"/>
              <a:gd name="connsiteY3" fmla="*/ 1571625 h 2014537"/>
              <a:gd name="connsiteX4" fmla="*/ 28575 w 500063"/>
              <a:gd name="connsiteY4" fmla="*/ 1071562 h 2014537"/>
              <a:gd name="connsiteX5" fmla="*/ 42863 w 500063"/>
              <a:gd name="connsiteY5" fmla="*/ 1000125 h 2014537"/>
              <a:gd name="connsiteX6" fmla="*/ 57150 w 500063"/>
              <a:gd name="connsiteY6" fmla="*/ 842962 h 2014537"/>
              <a:gd name="connsiteX7" fmla="*/ 85725 w 500063"/>
              <a:gd name="connsiteY7" fmla="*/ 785812 h 2014537"/>
              <a:gd name="connsiteX8" fmla="*/ 100013 w 500063"/>
              <a:gd name="connsiteY8" fmla="*/ 685800 h 2014537"/>
              <a:gd name="connsiteX9" fmla="*/ 128588 w 500063"/>
              <a:gd name="connsiteY9" fmla="*/ 600075 h 2014537"/>
              <a:gd name="connsiteX10" fmla="*/ 157163 w 500063"/>
              <a:gd name="connsiteY10" fmla="*/ 485775 h 2014537"/>
              <a:gd name="connsiteX11" fmla="*/ 185738 w 500063"/>
              <a:gd name="connsiteY11" fmla="*/ 371475 h 2014537"/>
              <a:gd name="connsiteX12" fmla="*/ 200025 w 500063"/>
              <a:gd name="connsiteY12" fmla="*/ 328612 h 2014537"/>
              <a:gd name="connsiteX13" fmla="*/ 214313 w 500063"/>
              <a:gd name="connsiteY13" fmla="*/ 271462 h 2014537"/>
              <a:gd name="connsiteX14" fmla="*/ 285750 w 500063"/>
              <a:gd name="connsiteY14" fmla="*/ 200025 h 2014537"/>
              <a:gd name="connsiteX15" fmla="*/ 371475 w 500063"/>
              <a:gd name="connsiteY15" fmla="*/ 142875 h 2014537"/>
              <a:gd name="connsiteX16" fmla="*/ 428625 w 500063"/>
              <a:gd name="connsiteY16" fmla="*/ 57150 h 2014537"/>
              <a:gd name="connsiteX17" fmla="*/ 500063 w 500063"/>
              <a:gd name="connsiteY17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063" h="2014537">
                <a:moveTo>
                  <a:pt x="371475" y="2014537"/>
                </a:moveTo>
                <a:cubicBezTo>
                  <a:pt x="198289" y="1927945"/>
                  <a:pt x="288107" y="1985236"/>
                  <a:pt x="71438" y="1743075"/>
                </a:cubicBezTo>
                <a:cubicBezTo>
                  <a:pt x="35353" y="1702745"/>
                  <a:pt x="32159" y="1668098"/>
                  <a:pt x="14288" y="1614487"/>
                </a:cubicBezTo>
                <a:lnTo>
                  <a:pt x="0" y="1571625"/>
                </a:lnTo>
                <a:cubicBezTo>
                  <a:pt x="6901" y="1399100"/>
                  <a:pt x="6167" y="1239620"/>
                  <a:pt x="28575" y="1071562"/>
                </a:cubicBezTo>
                <a:cubicBezTo>
                  <a:pt x="31784" y="1047491"/>
                  <a:pt x="38100" y="1023937"/>
                  <a:pt x="42863" y="1000125"/>
                </a:cubicBezTo>
                <a:cubicBezTo>
                  <a:pt x="47625" y="947737"/>
                  <a:pt x="46834" y="894544"/>
                  <a:pt x="57150" y="842962"/>
                </a:cubicBezTo>
                <a:cubicBezTo>
                  <a:pt x="61327" y="822077"/>
                  <a:pt x="80121" y="806360"/>
                  <a:pt x="85725" y="785812"/>
                </a:cubicBezTo>
                <a:cubicBezTo>
                  <a:pt x="94586" y="753323"/>
                  <a:pt x="92441" y="718613"/>
                  <a:pt x="100013" y="685800"/>
                </a:cubicBezTo>
                <a:cubicBezTo>
                  <a:pt x="106786" y="656451"/>
                  <a:pt x="120313" y="629037"/>
                  <a:pt x="128588" y="600075"/>
                </a:cubicBezTo>
                <a:cubicBezTo>
                  <a:pt x="139377" y="562313"/>
                  <a:pt x="147638" y="523875"/>
                  <a:pt x="157163" y="485775"/>
                </a:cubicBezTo>
                <a:lnTo>
                  <a:pt x="185738" y="371475"/>
                </a:lnTo>
                <a:cubicBezTo>
                  <a:pt x="190500" y="357187"/>
                  <a:pt x="195888" y="343093"/>
                  <a:pt x="200025" y="328612"/>
                </a:cubicBezTo>
                <a:cubicBezTo>
                  <a:pt x="205419" y="309731"/>
                  <a:pt x="206578" y="289511"/>
                  <a:pt x="214313" y="271462"/>
                </a:cubicBezTo>
                <a:cubicBezTo>
                  <a:pt x="237596" y="217135"/>
                  <a:pt x="243417" y="235302"/>
                  <a:pt x="285750" y="200025"/>
                </a:cubicBezTo>
                <a:cubicBezTo>
                  <a:pt x="357098" y="140568"/>
                  <a:pt x="296150" y="167983"/>
                  <a:pt x="371475" y="142875"/>
                </a:cubicBezTo>
                <a:cubicBezTo>
                  <a:pt x="390525" y="114300"/>
                  <a:pt x="400050" y="76200"/>
                  <a:pt x="428625" y="57150"/>
                </a:cubicBezTo>
                <a:cubicBezTo>
                  <a:pt x="482696" y="21103"/>
                  <a:pt x="459346" y="40717"/>
                  <a:pt x="5000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9662" y="1973263"/>
            <a:ext cx="9144000" cy="165576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564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3582" y="869430"/>
                <a:ext cx="11588647" cy="5306517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>
                    <a:solidFill>
                      <a:srgbClr val="FF0000"/>
                    </a:solidFill>
                  </a:rPr>
                  <a:t>Discretización espacial y temporal de la ecuación de Richards </a:t>
                </a:r>
                <a:r>
                  <a:rPr lang="es-ES" sz="2400" dirty="0" smtClean="0">
                    <a:solidFill>
                      <a:srgbClr val="FF0000"/>
                    </a:solidFill>
                  </a:rPr>
                  <a:t>unidimensional por L esquemas</a:t>
                </a:r>
              </a:p>
              <a:p>
                <a:r>
                  <a:rPr lang="es-ES" sz="2400" dirty="0" smtClean="0">
                    <a:solidFill>
                      <a:srgbClr val="FF0000"/>
                    </a:solidFill>
                  </a:rPr>
                  <a:t>Discretización del tiempo y su grafica</a:t>
                </a:r>
              </a:p>
              <a:p>
                <a:r>
                  <a:rPr lang="es-ES" sz="2400" dirty="0" smtClean="0">
                    <a:solidFill>
                      <a:srgbClr val="FF0000"/>
                    </a:solidFill>
                  </a:rPr>
                  <a:t>Las condiciones de frontera</a:t>
                </a:r>
              </a:p>
              <a:p>
                <a:r>
                  <a:rPr lang="es-ES" sz="2400" dirty="0" smtClean="0">
                    <a:solidFill>
                      <a:srgbClr val="FF0000"/>
                    </a:solidFill>
                  </a:rPr>
                  <a:t>Media aritmetica, geométrica y armónica,</a:t>
                </a:r>
              </a:p>
              <a:p>
                <a:pPr marL="0" indent="0">
                  <a:buNone/>
                </a:pPr>
                <a:r>
                  <a:rPr lang="es-ES" sz="2400" dirty="0" smtClean="0"/>
                  <a:t>   </a:t>
                </a:r>
                <a:r>
                  <a:rPr lang="es-ES" sz="2400" dirty="0" smtClean="0"/>
                  <a:t>El contenido de los cuatro ítems anteriores, es casi parecido </a:t>
                </a:r>
                <a:r>
                  <a:rPr lang="es-ES" sz="2400" dirty="0" smtClean="0"/>
                  <a:t>al contenido que en método de </a:t>
                </a:r>
                <a:r>
                  <a:rPr lang="es-ES" sz="2400" dirty="0" smtClean="0"/>
                  <a:t>Picard, el ingreso del</a:t>
                </a:r>
                <a:r>
                  <a:rPr lang="es-ES" sz="2400" dirty="0" smtClean="0"/>
                  <a:t> </a:t>
                </a:r>
                <a:r>
                  <a:rPr lang="es-ES" sz="2400" dirty="0"/>
                  <a:t>elemento clave en el esquema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dirty="0"/>
                  <a:t>es </a:t>
                </a:r>
                <a:r>
                  <a:rPr lang="es-ES" sz="2400" dirty="0"/>
                  <a:t>la </a:t>
                </a:r>
                <a:r>
                  <a:rPr lang="es-ES" sz="2400" dirty="0"/>
                  <a:t>adición </a:t>
                </a:r>
                <a:r>
                  <a:rPr lang="es-ES" sz="2400" dirty="0"/>
                  <a:t>de un </a:t>
                </a:r>
                <a:r>
                  <a:rPr lang="es-ES" sz="2400" dirty="0"/>
                  <a:t>termino </a:t>
                </a:r>
                <a:r>
                  <a:rPr lang="es-ES" sz="2400" dirty="0"/>
                  <a:t>de </a:t>
                </a:r>
                <a:r>
                  <a:rPr lang="es-ES" sz="2400" dirty="0"/>
                  <a:t>estabilización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begChr m:val="["/>
                        <m:endChr m:val="]"/>
                        <m:ctrlP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400" dirty="0"/>
                  <a:t>, que junto con </a:t>
                </a:r>
                <a:r>
                  <a:rPr lang="es-ES" sz="2400" dirty="0"/>
                  <a:t>la monotonía del contenido de humedad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s-ES" sz="2400" dirty="0"/>
                  <a:t>(.), asegurará </a:t>
                </a:r>
                <a:r>
                  <a:rPr lang="es-ES" sz="2400" dirty="0"/>
                  <a:t>la convergencia del L-esquema.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582" y="869430"/>
                <a:ext cx="11588647" cy="5306517"/>
              </a:xfrm>
              <a:blipFill>
                <a:blip r:embed="rId3"/>
                <a:stretch>
                  <a:fillRect l="-842" t="-1609" r="-12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0013" y="0"/>
                <a:ext cx="11972925" cy="6715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400" b="1" dirty="0" smtClean="0">
                    <a:solidFill>
                      <a:srgbClr val="FF0000"/>
                    </a:solidFill>
                  </a:rPr>
                  <a:t>Discretización del espacial (i)</a:t>
                </a:r>
                <a:endParaRPr lang="es-E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s-ES" sz="2400" dirty="0" smtClean="0"/>
                  <a:t>En este apartado desarrollamos la discretización espacial, en donde:</a:t>
                </a:r>
                <a:endParaRPr lang="es-ES" sz="2400" dirty="0"/>
              </a:p>
              <a:p>
                <a:r>
                  <a:rPr lang="es-ES" sz="2400" dirty="0" smtClean="0"/>
                  <a:t>Fijamos la variable N</a:t>
                </a:r>
                <a:endParaRPr lang="es-ES" sz="2400" dirty="0"/>
              </a:p>
              <a:p>
                <a:r>
                  <a:rPr lang="es-ES" sz="2400" dirty="0"/>
                  <a:t> y 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s-ES" sz="2400" dirty="0"/>
                  <a:t> </a:t>
                </a:r>
                <a:endParaRPr lang="es-ES" sz="2400" dirty="0" smtClean="0"/>
              </a:p>
              <a:p>
                <a:r>
                  <a:rPr lang="es-ES" sz="2400" dirty="0" smtClean="0"/>
                  <a:t>El mallado de los volúmenes finitos es puntualizado en los siguientes conjuntos de nodos, donde,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ES" sz="2400" dirty="0" smtClean="0"/>
                  <a:t>:</a:t>
                </a:r>
              </a:p>
              <a:p>
                <a:r>
                  <a:rPr lang="es-ES" sz="2400" b="0" dirty="0" smtClean="0"/>
                  <a:t>N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40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=0,1,2,3,….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s-E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,…..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" sz="2400" dirty="0" smtClean="0"/>
                  <a:t> </a:t>
                </a:r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013" y="0"/>
                <a:ext cx="11972925" cy="6715125"/>
              </a:xfrm>
              <a:blipFill>
                <a:blip r:embed="rId3"/>
                <a:stretch>
                  <a:fillRect l="-764" t="-1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7800"/>
          <a:stretch/>
        </p:blipFill>
        <p:spPr>
          <a:xfrm>
            <a:off x="214314" y="3639699"/>
            <a:ext cx="11858624" cy="151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57199" y="5409707"/>
                <a:ext cx="10958513" cy="76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  <m:f>
                          <m:f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C" sz="2400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</m:num>
                          <m:den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EC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s-E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Sup>
                      <m:sSub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i="1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s-ES" sz="2400" dirty="0"/>
                  <a:t>          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(5,3)</a:t>
                </a:r>
                <a:endParaRPr lang="es-ES" sz="24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09707"/>
                <a:ext cx="10958513" cy="765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4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" y="171450"/>
                <a:ext cx="12192000" cy="64865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S" sz="2400" dirty="0" smtClean="0"/>
                  <a:t>Integramos sobre el volumen de control entre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ES" sz="2400" dirty="0">
                            <a:solidFill>
                              <a:srgbClr val="FF0000"/>
                            </a:solidFill>
                          </a:rPr>
                          <m:t>  </m:t>
                        </m:r>
                        <m:sSub>
                          <m:sSubPr>
                            <m:ctrlPr>
                              <a:rPr lang="es-E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s-ES" sz="2400" dirty="0" smtClean="0"/>
                  <a:t> en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(5,3</a:t>
                </a:r>
                <a:r>
                  <a:rPr lang="es-ES" sz="2400" b="1" dirty="0" smtClean="0">
                    <a:solidFill>
                      <a:srgbClr val="FF0000"/>
                    </a:solidFill>
                  </a:rPr>
                  <a:t>)</a:t>
                </a:r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  <m:e>
                          <m:r>
                            <a:rPr lang="es-ES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EC" sz="2400" i="1">
                                              <a:latin typeface="Cambria Math" panose="02040503050406030204" pitchFamily="18" charset="0"/>
                                            </a:rPr>
                                            <m:t>𝛹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ES" sz="24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limLoc m:val="subSup"/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s-ES" sz="24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s-ES" sz="2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s-ES" sz="24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bSup>
                                      <m:r>
                                        <a:rPr lang="es-ES" sz="24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es-ES" sz="2400" b="1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s-E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s-EC" sz="24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den>
                                          </m:f>
                                          <m:r>
                                            <a:rPr lang="es-E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limLoc m:val="subSup"/>
                                              <m:ctrlPr>
                                                <a:rPr lang="es-E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s-E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𝟏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s-E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E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sub>
                                              </m:sSub>
                                            </m:sup>
                                            <m:e>
                                              <m:r>
                                                <a:rPr lang="es-ES" sz="2400" b="1" i="1">
                                                  <a:solidFill>
                                                    <a:srgbClr val="BA069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𝑳</m:t>
                                              </m:r>
                                              <m:r>
                                                <a:rPr lang="es-ES" sz="2400" b="1" i="1">
                                                  <a:solidFill>
                                                    <a:srgbClr val="BA0693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C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s-E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s-ES" sz="2400" b="1" dirty="0">
                          <a:solidFill>
                            <a:srgbClr val="FF0000"/>
                          </a:solidFill>
                        </a:rPr>
                        <m:t>(5,</m:t>
                      </m:r>
                      <m:r>
                        <m:rPr>
                          <m:nor/>
                        </m:rPr>
                        <a:rPr lang="es-ES" sz="2400" b="1" i="0" dirty="0" smtClean="0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es-ES" sz="2400" b="1" dirty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r>
                  <a:rPr lang="es-ES" sz="2400" dirty="0"/>
                  <a:t>A</a:t>
                </a:r>
                <a:r>
                  <a:rPr lang="es-ES" sz="2400" dirty="0" smtClean="0"/>
                  <a:t>plicando </a:t>
                </a:r>
                <a:r>
                  <a:rPr lang="es-ES" sz="2400" dirty="0"/>
                  <a:t>el teorema fundamental del cálculo y el teorema de la divergencia de </a:t>
                </a:r>
                <a:r>
                  <a:rPr lang="es-ES" sz="2400" dirty="0" smtClean="0"/>
                  <a:t>Gauss.</a:t>
                </a:r>
              </a:p>
              <a:p>
                <a:endParaRPr lang="es-ES" sz="2400" dirty="0"/>
              </a:p>
              <a:p>
                <a:endParaRPr lang="es-ES" sz="2400" dirty="0" smtClean="0"/>
              </a:p>
              <a:p>
                <a:endParaRPr lang="es-E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bSup>
                        <m:sSubSupPr>
                          <m:ctrlPr>
                            <a:rPr lang="es-EC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C" sz="2200" i="1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s-ES" sz="22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s-ES" sz="22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sz="22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s-ES" sz="2200" dirty="0" smtClean="0"/>
              </a:p>
              <a:p>
                <a:r>
                  <a:rPr lang="es-ES" sz="2400" dirty="0" smtClean="0"/>
                  <a:t>Notación de variables:</a:t>
                </a:r>
              </a:p>
              <a:p>
                <a:pPr marL="0" indent="0">
                  <a:buNone/>
                </a:pPr>
                <a:r>
                  <a:rPr lang="es-E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s-ES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C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p>
                    </m:sSubSup>
                    <m:r>
                      <a:rPr lang="es-E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s-ES" sz="2400" dirty="0" smtClean="0"/>
                  <a:t>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s-E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s-E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b="1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sSub>
                      <m:sSubPr>
                        <m:ctrlP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s-E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C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s-E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f>
                            <m:f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f>
                            <m:f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s-E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Se ha aplicado el método de diferencias finitas centrales</a:t>
                </a:r>
                <a:r>
                  <a:rPr lang="es-ES" sz="2200" b="1" dirty="0" smtClean="0"/>
                  <a:t>,</a:t>
                </a:r>
              </a:p>
              <a:p>
                <a:pPr marL="0" indent="0">
                  <a:buNone/>
                </a:pPr>
                <a:endParaRPr lang="es-ES" sz="22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71450"/>
                <a:ext cx="12192000" cy="6486525"/>
              </a:xfrm>
              <a:blipFill>
                <a:blip r:embed="rId3"/>
                <a:stretch>
                  <a:fillRect l="-450" t="-1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68040" r="11617" b="13553"/>
          <a:stretch/>
        </p:blipFill>
        <p:spPr>
          <a:xfrm>
            <a:off x="185738" y="1754144"/>
            <a:ext cx="5900737" cy="94619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5"/>
          <a:srcRect l="36164" t="34710" r="26560" b="34563"/>
          <a:stretch/>
        </p:blipFill>
        <p:spPr bwMode="auto">
          <a:xfrm>
            <a:off x="6172200" y="1754144"/>
            <a:ext cx="3043238" cy="110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6"/>
          <a:srcRect l="5989" t="53752" r="73542" b="29547"/>
          <a:stretch/>
        </p:blipFill>
        <p:spPr bwMode="auto">
          <a:xfrm>
            <a:off x="9494181" y="1481849"/>
            <a:ext cx="2421594" cy="137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8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8588" y="128588"/>
                <a:ext cx="11830050" cy="6300787"/>
              </a:xfrm>
            </p:spPr>
            <p:txBody>
              <a:bodyPr>
                <a:normAutofit/>
              </a:bodyPr>
              <a:lstStyle/>
              <a:p>
                <a:r>
                  <a:rPr lang="es-ES" sz="2400" dirty="0" smtClean="0">
                    <a:latin typeface="Cambria Math" panose="02040503050406030204" pitchFamily="18" charset="0"/>
                  </a:rPr>
                  <a:t>Aplicando derivadas parciales dentro del corchete y otros procesos, se tiene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s-E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200" i="1"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bSup>
                            </m:e>
                          </m:d>
                          <m:r>
                            <a:rPr lang="es-ES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r>
                  <a:rPr lang="es-ES" sz="2400" dirty="0" smtClean="0"/>
                  <a:t>Multiplicado en primer corchete tenemos: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r>
                  <a:rPr lang="es-ES" sz="2200" dirty="0" smtClean="0"/>
                  <a:t>Organizando los términos obtenemos: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4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s-E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4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sSubSup>
                        <m:sSubSupPr>
                          <m:ctrlPr>
                            <a:rPr lang="es-E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400" b="1" dirty="0" smtClean="0"/>
              </a:p>
              <a:p>
                <a:pPr marL="0" indent="0">
                  <a:buNone/>
                </a:pPr>
                <a:endParaRPr lang="es-ES" sz="2400" dirty="0" smtClean="0"/>
              </a:p>
              <a:p>
                <a:pPr marL="0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588" y="128588"/>
                <a:ext cx="11830050" cy="6300787"/>
              </a:xfrm>
              <a:blipFill>
                <a:blip r:embed="rId3"/>
                <a:stretch>
                  <a:fillRect l="-670" t="-13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843963" y="1185863"/>
                <a:ext cx="2978123" cy="652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Se cambió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s-ES" dirty="0" smtClean="0"/>
                  <a:t> con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>
                        <m:r>
                          <a:rPr lang="es-E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s-ES" b="1" dirty="0" smtClean="0">
                  <a:solidFill>
                    <a:srgbClr val="00B050"/>
                  </a:solidFill>
                </a:endParaRPr>
              </a:p>
              <a:p>
                <a:r>
                  <a:rPr lang="es-ES" dirty="0" smtClean="0"/>
                  <a:t>El corchete se hizo 4 términos</a:t>
                </a:r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963" y="1185863"/>
                <a:ext cx="2978123" cy="652551"/>
              </a:xfrm>
              <a:prstGeom prst="rect">
                <a:avLst/>
              </a:prstGeom>
              <a:blipFill>
                <a:blip r:embed="rId4"/>
                <a:stretch>
                  <a:fillRect l="-1633" t="-3670" r="-1020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5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4" y="71436"/>
            <a:ext cx="11096625" cy="414338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Condiciones de </a:t>
            </a:r>
            <a:r>
              <a:rPr lang="es-ES" sz="3200" b="1" dirty="0" smtClean="0">
                <a:solidFill>
                  <a:srgbClr val="FF0000"/>
                </a:solidFill>
              </a:rPr>
              <a:t>frontera</a:t>
            </a:r>
            <a:endParaRPr lang="es-E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7174" y="785812"/>
                <a:ext cx="11758613" cy="60721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s-ES" sz="2200" dirty="0" smtClean="0"/>
                  <a:t>Condiciones de frontera donde,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200" b="1" i="1" smtClean="0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s-E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s-ES" sz="2200" b="1" i="1" smtClean="0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200" b="1" i="1" smtClean="0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2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200" dirty="0"/>
                  <a:t>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𝑟𝑒𝑒𝑚𝑝𝑙𝑎𝑧𝑎𝑚𝑜𝑠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es-E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𝑒𝑐𝑢𝑎𝑐𝑖𝑜𝑛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𝑎𝑛𝑡𝑒𝑟𝑖𝑜𝑟</m:t>
                      </m:r>
                      <m:r>
                        <a:rPr lang="es-E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sz="22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Resolvemos las operaciones en los exponentes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pPr marL="0" indent="0">
                  <a:buNone/>
                </a:pPr>
                <a:endParaRPr lang="es-ES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200" b="1" i="1" smtClean="0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200" b="1" i="1" smtClean="0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b="1" dirty="0" smtClean="0"/>
              </a:p>
              <a:p>
                <a:r>
                  <a:rPr lang="es-ES" sz="2000" dirty="0" smtClean="0"/>
                  <a:t>Para utilizar en el algoritmo computacional tomamos de la primera y segunda fila de  la ecuación de arriba: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s-E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s-EC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  <m:sup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s-EC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s-EC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d>
                          <m:dPr>
                            <m:ctrlP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es-E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E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s-ES" sz="2200" b="1" dirty="0" smtClean="0"/>
                  <a:t>          </a:t>
                </a:r>
                <a:r>
                  <a:rPr lang="es-ES" sz="22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C" sz="2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C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C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s-EC" sz="2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C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sSubSup>
                      <m:sSubSupPr>
                        <m:ctrlP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ES" sz="2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bSup>
                  </m:oMath>
                </a14:m>
                <a:endParaRPr lang="es-ES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C" sz="20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C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000" b="1" dirty="0"/>
              </a:p>
              <a:p>
                <a:pPr marL="0" indent="0">
                  <a:buNone/>
                </a:pPr>
                <a:endParaRPr lang="es-ES" sz="2200" b="1" dirty="0"/>
              </a:p>
              <a:p>
                <a:pPr marL="0" indent="0">
                  <a:buNone/>
                </a:pPr>
                <a:endParaRPr lang="es-ES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74" y="785812"/>
                <a:ext cx="11758613" cy="6072187"/>
              </a:xfrm>
              <a:blipFill>
                <a:blip r:embed="rId3"/>
                <a:stretch>
                  <a:fillRect l="-518" t="-5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5737" y="585787"/>
                <a:ext cx="11844337" cy="6129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𝑟𝑒𝑒𝑚𝑝𝑙𝑎𝑧𝑎𝑚𝑜𝑠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𝑒𝑐𝑢𝑎𝑐𝑖𝑜𝑛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𝑎𝑛𝑡𝑒𝑟𝑖𝑜𝑟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400" dirty="0" smtClean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>
                            <a:solidFill>
                              <a:srgbClr val="BA069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s-ES" sz="2400" b="1" i="1">
                        <a:solidFill>
                          <a:srgbClr val="BA06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400" dirty="0" smtClean="0"/>
                  <a:t>)</a:t>
                </a:r>
                <a:endParaRPr lang="es-E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/>
                  <a:t>Resolvemos las operaciones en los </a:t>
                </a:r>
                <a:r>
                  <a:rPr lang="es-ES" sz="2000" dirty="0" smtClean="0"/>
                  <a:t>exponentes,</a:t>
                </a:r>
                <a:endParaRPr lang="es-E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 smtClean="0"/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2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2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200" dirty="0"/>
              </a:p>
              <a:p>
                <a:endParaRPr lang="es-ES" sz="2000" b="1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:endParaRPr lang="es-ES" sz="2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" y="585787"/>
                <a:ext cx="11844337" cy="6129337"/>
              </a:xfrm>
              <a:blipFill>
                <a:blip r:embed="rId3"/>
                <a:stretch>
                  <a:fillRect l="-515" t="-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8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95269"/>
            <a:ext cx="10515600" cy="519106"/>
          </a:xfrm>
        </p:spPr>
        <p:txBody>
          <a:bodyPr/>
          <a:lstStyle/>
          <a:p>
            <a:pPr marL="1371600" lvl="2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aritmética, geométrica y armónica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2233" y="685796"/>
                <a:ext cx="11191568" cy="6000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Para evaluar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s-ES" sz="2000" dirty="0"/>
                  <a:t> </a:t>
                </a:r>
                <a:r>
                  <a:rPr lang="es-ES" sz="2000" dirty="0" smtClean="0"/>
                  <a:t>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s-ES" sz="2000" b="1" i="1">
                              <a:solidFill>
                                <a:srgbClr val="BA069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𝜳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s-E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C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Sup>
                        <m:sSubSupPr>
                          <m:ctrlP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s-E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s-ES" sz="2000" b="1" i="1">
                          <a:solidFill>
                            <a:srgbClr val="BA069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ES" sz="2000" dirty="0"/>
              </a:p>
              <a:p>
                <a:pPr marL="0" indent="0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puede utilizar cualquiera de las siguientes formas:</a:t>
                </a:r>
              </a:p>
              <a:p>
                <a:pPr marL="0" indent="0">
                  <a:buNone/>
                </a:pPr>
                <a:endParaRPr lang="es-ES" sz="20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3" y="685796"/>
                <a:ext cx="11191568" cy="6000748"/>
              </a:xfrm>
              <a:blipFill>
                <a:blip r:embed="rId3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90958" y="2977936"/>
              <a:ext cx="6622027" cy="3134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74490">
                      <a:extLst>
                        <a:ext uri="{9D8B030D-6E8A-4147-A177-3AD203B41FA5}">
                          <a16:colId xmlns:a16="http://schemas.microsoft.com/office/drawing/2014/main" val="588862411"/>
                        </a:ext>
                      </a:extLst>
                    </a:gridCol>
                    <a:gridCol w="4247537">
                      <a:extLst>
                        <a:ext uri="{9D8B030D-6E8A-4147-A177-3AD203B41FA5}">
                          <a16:colId xmlns:a16="http://schemas.microsoft.com/office/drawing/2014/main" val="3441392451"/>
                        </a:ext>
                      </a:extLst>
                    </a:gridCol>
                  </a:tblGrid>
                  <a:tr h="749719">
                    <a:tc>
                      <a:txBody>
                        <a:bodyPr/>
                        <a:lstStyle/>
                        <a:p>
                          <a:pPr marL="86614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Aritmética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±1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97598708"/>
                      </a:ext>
                    </a:extLst>
                  </a:tr>
                  <a:tr h="805763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Geométrica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  <m:sup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±1</m:t>
                                        </m:r>
                                      </m:sup>
                                    </m:sSubSup>
                                  </m:e>
                                </m:rad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2611245"/>
                      </a:ext>
                    </a:extLst>
                  </a:tr>
                  <a:tr h="954590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Armónica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±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s-ES" sz="2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s-ES" sz="2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s-ES" sz="2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s-ES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2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s-ES" sz="2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ES" sz="2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5400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02711"/>
                  </p:ext>
                </p:extLst>
              </p:nvPr>
            </p:nvGraphicFramePr>
            <p:xfrm>
              <a:off x="1390958" y="2977936"/>
              <a:ext cx="6622027" cy="3134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74490">
                      <a:extLst>
                        <a:ext uri="{9D8B030D-6E8A-4147-A177-3AD203B41FA5}">
                          <a16:colId xmlns:a16="http://schemas.microsoft.com/office/drawing/2014/main" val="588862411"/>
                        </a:ext>
                      </a:extLst>
                    </a:gridCol>
                    <a:gridCol w="4247537">
                      <a:extLst>
                        <a:ext uri="{9D8B030D-6E8A-4147-A177-3AD203B41FA5}">
                          <a16:colId xmlns:a16="http://schemas.microsoft.com/office/drawing/2014/main" val="3441392451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marL="86614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Aritmética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8485" r="-287" b="-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598708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Geométrica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108485" r="-287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611245"/>
                      </a:ext>
                    </a:extLst>
                  </a:tr>
                  <a:tr h="1123125">
                    <a:tc>
                      <a:txBody>
                        <a:bodyPr/>
                        <a:lstStyle/>
                        <a:p>
                          <a:pPr marL="86614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Media Armónica</a:t>
                          </a:r>
                        </a:p>
                        <a:p>
                          <a:pPr marL="4572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2200" dirty="0">
                              <a:effectLst/>
                            </a:rPr>
                            <a:t> </a:t>
                          </a:r>
                          <a:endParaRPr lang="es-ES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6098" t="-185946" r="-28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400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6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14300" y="100016"/>
                <a:ext cx="5800725" cy="59272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FF0000"/>
                    </a:solidFill>
                  </a:rPr>
                  <a:t>Algoritmo Computacional</a:t>
                </a:r>
                <a:endParaRPr lang="es-ES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𝐶𝑙𝑒𝑎𝑟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𝑔𝑙𝑜𝑏𝑎𝑙𝑒𝑠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=6;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=0;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=0,25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:0,01: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ES" sz="2000" dirty="0" smtClean="0"/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0,231355018; 2,238325157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𝑒𝑥</m:t>
                    </m:r>
                    <m:r>
                      <a:rPr lang="es-ES" sz="2000" b="0" i="0" smtClean="0">
                        <a:latin typeface="Cambria Math" panose="02040503050406030204" pitchFamily="18" charset="0"/>
                      </a:rPr>
                      <m:t>=0,01</m:t>
                    </m:r>
                  </m:oMath>
                </a14:m>
                <a:endParaRPr lang="es-ES" sz="2000" b="0" i="0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𝑥𝑥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=−1/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𝐴𝑙𝑓𝑎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∗((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−1)/(1+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)).(1/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=0,25/2;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s-ES" sz="2000" i="1" dirty="0" err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𝑦𝑐</m:t>
                    </m:r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𝑑𝐶</m:t>
                    </m:r>
                    <m:d>
                      <m:d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s-ES" sz="2000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𝑒𝑛𝑑</m:t>
                    </m:r>
                  </m:oMath>
                </a14:m>
                <a:endParaRPr lang="es-ES" sz="2000" b="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 dirty="0" smtClean="0">
                        <a:latin typeface="Cambria Math" panose="02040503050406030204" pitchFamily="18" charset="0"/>
                      </a:rPr>
                      <m:t>𝐻𝑜𝑙𝑑𝑜𝑛</m:t>
                    </m:r>
                  </m:oMath>
                </a14:m>
                <a:endParaRPr lang="es-E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𝑇𝑜𝑙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s-E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s-E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s-E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𝑆𝑜𝑙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𝑧𝑒𝑟𝑜𝑠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− 1,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𝑆𝑘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𝑜𝑛𝑒𝑠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(1,  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− 1)</m:t>
                    </m:r>
                  </m:oMath>
                </a14:m>
                <a:r>
                  <a:rPr lang="es-ES" sz="2000" dirty="0"/>
                  <a:t> </a:t>
                </a:r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0016"/>
                <a:ext cx="5800725" cy="5927264"/>
              </a:xfrm>
              <a:prstGeom prst="rect">
                <a:avLst/>
              </a:prstGeom>
              <a:blipFill>
                <a:blip r:embed="rId3"/>
                <a:stretch>
                  <a:fillRect l="-1049" t="-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095998" y="0"/>
            <a:ext cx="6210305" cy="67437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4525" t="12840" r="24789" b="9043"/>
          <a:stretch/>
        </p:blipFill>
        <p:spPr bwMode="auto">
          <a:xfrm>
            <a:off x="6095998" y="-114300"/>
            <a:ext cx="5948364" cy="674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91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1" y="0"/>
            <a:ext cx="112395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FF0000"/>
                </a:solidFill>
              </a:rPr>
              <a:t>Programa computacional </a:t>
            </a:r>
            <a:r>
              <a:rPr lang="es-ES" sz="2400" dirty="0" smtClean="0">
                <a:solidFill>
                  <a:srgbClr val="FF0000"/>
                </a:solidFill>
              </a:rPr>
              <a:t>y resultados numéricos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Validación del algoritmo numérico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Cuadros de resultados</a:t>
            </a: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404" t="17579" r="29868" b="18945"/>
          <a:stretch/>
        </p:blipFill>
        <p:spPr>
          <a:xfrm>
            <a:off x="4469606" y="435422"/>
            <a:ext cx="7603332" cy="642257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4301" y="4900612"/>
            <a:ext cx="61294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RE es error relativo</a:t>
            </a:r>
          </a:p>
          <a:p>
            <a:r>
              <a:rPr lang="es-ES" sz="2000" dirty="0" smtClean="0"/>
              <a:t>RSE es error raíz cuadrada</a:t>
            </a:r>
          </a:p>
          <a:p>
            <a:r>
              <a:rPr lang="es-ES" sz="2000" dirty="0" smtClean="0"/>
              <a:t>El error es muy pequeño, la función aproximada es valida</a:t>
            </a:r>
          </a:p>
          <a:p>
            <a:r>
              <a:rPr lang="es-ES" sz="2000" dirty="0" smtClean="0"/>
              <a:t>El algoritmo es eficiente para el programa computacional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239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0" y="141762"/>
            <a:ext cx="8172048" cy="6530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8289" y="285750"/>
            <a:ext cx="61294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RE es error relativo</a:t>
            </a:r>
          </a:p>
          <a:p>
            <a:r>
              <a:rPr lang="es-ES" sz="2000" dirty="0" smtClean="0"/>
              <a:t>Las graficas casi coinciden</a:t>
            </a:r>
          </a:p>
          <a:p>
            <a:r>
              <a:rPr lang="es-ES" sz="2000" dirty="0" smtClean="0"/>
              <a:t>El error es muy pequeño, la función aproximada es valida</a:t>
            </a:r>
          </a:p>
          <a:p>
            <a:r>
              <a:rPr lang="es-ES" sz="2000" dirty="0" smtClean="0"/>
              <a:t>El algoritmo es eficiente para el programa computacional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63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7175" y="0"/>
            <a:ext cx="11458575" cy="68580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b="1" dirty="0" smtClean="0"/>
              <a:t>OBJETIVO GENERAL: </a:t>
            </a:r>
            <a:endParaRPr lang="es-ES" sz="2200" b="1" dirty="0"/>
          </a:p>
          <a:p>
            <a:pPr lvl="1" algn="just"/>
            <a:r>
              <a:rPr lang="es-ES" sz="2200" b="1" dirty="0" smtClean="0"/>
              <a:t>Desarrollar </a:t>
            </a:r>
            <a:r>
              <a:rPr lang="es-ES" sz="2200" b="1" dirty="0"/>
              <a:t>un modelo </a:t>
            </a:r>
            <a:r>
              <a:rPr lang="es-ES" sz="2200" b="1" dirty="0" smtClean="0"/>
              <a:t>matemático </a:t>
            </a:r>
            <a:r>
              <a:rPr lang="es-ES" sz="2200" b="1" dirty="0"/>
              <a:t>y construir un esquema numérico convergente y </a:t>
            </a:r>
            <a:r>
              <a:rPr lang="es-ES" sz="2200" b="1" dirty="0" smtClean="0"/>
              <a:t>estable, para </a:t>
            </a:r>
            <a:r>
              <a:rPr lang="es-ES" sz="2200" b="1" dirty="0"/>
              <a:t>la simulación de procesos de infiltración de agua en los suelos en zonas </a:t>
            </a:r>
            <a:r>
              <a:rPr lang="es-ES" sz="2200" b="1" dirty="0" smtClean="0"/>
              <a:t> </a:t>
            </a:r>
            <a:r>
              <a:rPr lang="es-ES" sz="2200" b="1" dirty="0"/>
              <a:t>no saturadas, </a:t>
            </a:r>
            <a:r>
              <a:rPr lang="es-ES" sz="2200" b="1" dirty="0" smtClean="0"/>
              <a:t>mediante </a:t>
            </a:r>
            <a:r>
              <a:rPr lang="es-ES" sz="2200" b="1" dirty="0"/>
              <a:t>el uso de un </a:t>
            </a:r>
            <a:r>
              <a:rPr lang="es-ES" sz="2200" b="1" dirty="0" smtClean="0"/>
              <a:t>esquema </a:t>
            </a:r>
            <a:r>
              <a:rPr lang="es-ES" sz="2200" b="1" dirty="0"/>
              <a:t>implícito en el tiempo, el método de Volúmenes </a:t>
            </a:r>
            <a:r>
              <a:rPr lang="es-ES" sz="2200" b="1" dirty="0" smtClean="0"/>
              <a:t>Finitos </a:t>
            </a:r>
            <a:r>
              <a:rPr lang="es-ES" sz="2200" b="1" dirty="0"/>
              <a:t>en el espacio y dos esquemas de linealización diferentes.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200" b="1" dirty="0" smtClean="0"/>
              <a:t>OBJETIVOS </a:t>
            </a:r>
            <a:r>
              <a:rPr lang="es-ES" sz="2200" b="1" dirty="0"/>
              <a:t>ESPECÍFICOS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70C0"/>
                </a:solidFill>
              </a:rPr>
              <a:t>Elaborar </a:t>
            </a:r>
            <a:r>
              <a:rPr lang="es-ES" sz="2200" b="1" dirty="0">
                <a:solidFill>
                  <a:srgbClr val="0070C0"/>
                </a:solidFill>
              </a:rPr>
              <a:t>el modelo matemático para el proceso de infiltración del agua en el suelo </a:t>
            </a:r>
            <a:r>
              <a:rPr lang="es-ES" sz="2200" b="1" dirty="0" smtClean="0">
                <a:solidFill>
                  <a:srgbClr val="0070C0"/>
                </a:solidFill>
              </a:rPr>
              <a:t>saturado </a:t>
            </a:r>
            <a:r>
              <a:rPr lang="es-ES" sz="2200" b="1" dirty="0">
                <a:solidFill>
                  <a:srgbClr val="0070C0"/>
                </a:solidFill>
              </a:rPr>
              <a:t>y no </a:t>
            </a:r>
            <a:r>
              <a:rPr lang="es-ES" sz="2200" b="1" dirty="0" smtClean="0">
                <a:solidFill>
                  <a:srgbClr val="0070C0"/>
                </a:solidFill>
              </a:rPr>
              <a:t>saturado. </a:t>
            </a:r>
            <a:endParaRPr lang="es-ES" sz="2200" b="1" dirty="0">
              <a:solidFill>
                <a:srgbClr val="0070C0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70C0"/>
                </a:solidFill>
              </a:rPr>
              <a:t>Discretizar </a:t>
            </a:r>
            <a:r>
              <a:rPr lang="es-ES" sz="2200" b="1" dirty="0">
                <a:solidFill>
                  <a:srgbClr val="0070C0"/>
                </a:solidFill>
              </a:rPr>
              <a:t>la ecuación de Richards </a:t>
            </a:r>
            <a:r>
              <a:rPr lang="es-ES" sz="2200" b="1" dirty="0" smtClean="0">
                <a:solidFill>
                  <a:srgbClr val="0070C0"/>
                </a:solidFill>
              </a:rPr>
              <a:t>unidimensional</a:t>
            </a:r>
            <a:r>
              <a:rPr lang="es-ES" sz="2200" dirty="0" smtClean="0"/>
              <a:t>-</a:t>
            </a:r>
          </a:p>
          <a:p>
            <a:pPr lvl="2" algn="just"/>
            <a:r>
              <a:rPr lang="es-ES" sz="2200" dirty="0" smtClean="0"/>
              <a:t>    - el </a:t>
            </a:r>
            <a:r>
              <a:rPr lang="es-ES" sz="2200" dirty="0"/>
              <a:t>método de volúmenes </a:t>
            </a:r>
            <a:r>
              <a:rPr lang="es-ES" sz="2200" dirty="0" smtClean="0"/>
              <a:t>finitos</a:t>
            </a:r>
          </a:p>
          <a:p>
            <a:pPr lvl="2" algn="just"/>
            <a:r>
              <a:rPr lang="es-ES" sz="2200" dirty="0" smtClean="0"/>
              <a:t>    - para </a:t>
            </a:r>
            <a:r>
              <a:rPr lang="es-ES" sz="2200" dirty="0"/>
              <a:t>aproximar su solución mediante sistemas de ecuaciones no lineales.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70C0"/>
                </a:solidFill>
              </a:rPr>
              <a:t>Linealizar </a:t>
            </a:r>
            <a:r>
              <a:rPr lang="es-ES" sz="2200" b="1" dirty="0">
                <a:solidFill>
                  <a:srgbClr val="0070C0"/>
                </a:solidFill>
              </a:rPr>
              <a:t>la ecuación de </a:t>
            </a:r>
            <a:r>
              <a:rPr lang="es-ES" sz="2200" b="1" dirty="0" smtClean="0">
                <a:solidFill>
                  <a:srgbClr val="0070C0"/>
                </a:solidFill>
              </a:rPr>
              <a:t>Richards</a:t>
            </a:r>
          </a:p>
          <a:p>
            <a:pPr lvl="2" algn="just"/>
            <a:r>
              <a:rPr lang="es-ES" sz="2200" b="1" dirty="0" smtClean="0">
                <a:solidFill>
                  <a:srgbClr val="0070C0"/>
                </a:solidFill>
              </a:rPr>
              <a:t> - </a:t>
            </a:r>
            <a:r>
              <a:rPr lang="es-ES" sz="2200" dirty="0" smtClean="0"/>
              <a:t>método </a:t>
            </a:r>
            <a:r>
              <a:rPr lang="es-ES" sz="2200" dirty="0"/>
              <a:t>de Picard y L </a:t>
            </a:r>
            <a:r>
              <a:rPr lang="es-ES" sz="2200" dirty="0" smtClean="0"/>
              <a:t>esquemas.</a:t>
            </a:r>
            <a:endParaRPr lang="es-ES" sz="2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70C0"/>
                </a:solidFill>
              </a:rPr>
              <a:t>Construir un algoritmo numérico</a:t>
            </a:r>
          </a:p>
          <a:p>
            <a:pPr lvl="2" algn="just"/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dirty="0" smtClean="0"/>
              <a:t>- método de Picard y L esquemas</a:t>
            </a:r>
          </a:p>
          <a:p>
            <a:pPr lvl="2" algn="just"/>
            <a:r>
              <a:rPr lang="es-ES" sz="2200" dirty="0" smtClean="0"/>
              <a:t> - elaborar un programa computacional para la simulación numérica.</a:t>
            </a:r>
            <a:endParaRPr lang="es-ES" sz="2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200" b="1" dirty="0" smtClean="0">
                <a:solidFill>
                  <a:srgbClr val="0070C0"/>
                </a:solidFill>
              </a:rPr>
              <a:t>Mostrar </a:t>
            </a:r>
            <a:r>
              <a:rPr lang="es-ES" sz="2200" b="1" dirty="0">
                <a:solidFill>
                  <a:srgbClr val="0070C0"/>
                </a:solidFill>
              </a:rPr>
              <a:t>la estabilidad y convergencia del esquema </a:t>
            </a:r>
            <a:r>
              <a:rPr lang="es-ES" sz="2200" b="1" dirty="0" smtClean="0">
                <a:solidFill>
                  <a:srgbClr val="0070C0"/>
                </a:solidFill>
              </a:rPr>
              <a:t>numérico</a:t>
            </a:r>
          </a:p>
          <a:p>
            <a:pPr lvl="2" algn="just"/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smtClean="0">
                <a:solidFill>
                  <a:srgbClr val="0070C0"/>
                </a:solidFill>
              </a:rPr>
              <a:t>- </a:t>
            </a:r>
            <a:r>
              <a:rPr lang="es-ES" sz="2200" dirty="0" smtClean="0"/>
              <a:t>el </a:t>
            </a:r>
            <a:r>
              <a:rPr lang="es-ES" sz="2200" dirty="0"/>
              <a:t>método de </a:t>
            </a:r>
            <a:r>
              <a:rPr lang="es-ES" sz="2200" dirty="0" smtClean="0"/>
              <a:t>volúmenes </a:t>
            </a:r>
            <a:r>
              <a:rPr lang="es-ES" sz="2200" dirty="0"/>
              <a:t>finitos para la ecuación de Richard unidimensional </a:t>
            </a:r>
            <a:endParaRPr lang="es-ES" sz="2200" dirty="0" smtClean="0"/>
          </a:p>
          <a:p>
            <a:pPr lvl="2" algn="just"/>
            <a:r>
              <a:rPr lang="es-ES" sz="2200" dirty="0" smtClean="0"/>
              <a:t>– </a:t>
            </a:r>
            <a:r>
              <a:rPr lang="es-ES" sz="2200" dirty="0"/>
              <a:t>el uso de </a:t>
            </a:r>
            <a:r>
              <a:rPr lang="es-ES" sz="2200" dirty="0" smtClean="0"/>
              <a:t>experimentos </a:t>
            </a:r>
            <a:r>
              <a:rPr lang="es-ES" sz="2200" dirty="0"/>
              <a:t>numéricos. </a:t>
            </a:r>
          </a:p>
        </p:txBody>
      </p:sp>
    </p:spTree>
    <p:extLst>
      <p:ext uri="{BB962C8B-B14F-4D97-AF65-F5344CB8AC3E}">
        <p14:creationId xmlns:p14="http://schemas.microsoft.com/office/powerpoint/2010/main" val="41477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1" y="0"/>
            <a:ext cx="11196637" cy="600551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Validación Del Programa Computacional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15"/>
          <a:stretch/>
        </p:blipFill>
        <p:spPr>
          <a:xfrm>
            <a:off x="152401" y="416171"/>
            <a:ext cx="10558463" cy="517317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909638" y="3757612"/>
            <a:ext cx="6858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09638" y="4881563"/>
            <a:ext cx="68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16682" y="5490324"/>
            <a:ext cx="1062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 smtClean="0"/>
              <a:t>ANALISIS COMPARATIVO: </a:t>
            </a:r>
            <a:r>
              <a:rPr lang="es-ES" sz="2200" dirty="0" smtClean="0"/>
              <a:t>El método de Picard converge mas rápidamente, en menor tiempo que el de L esquemas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smtClean="0"/>
              <a:t>El método de Picard al crecer la malla el numero de iteraciones baja, mientras que en el de L esquemas, el numero de iteraciones de constante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9994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63" y="171450"/>
            <a:ext cx="11801475" cy="6472237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/>
              <a:t>Convergencia con el método de Picard: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800" dirty="0" smtClean="0"/>
          </a:p>
          <a:p>
            <a:pPr marL="0" indent="0">
              <a:buNone/>
            </a:pPr>
            <a:r>
              <a:rPr lang="es-ES" sz="2400" b="1" dirty="0" smtClean="0"/>
              <a:t>Convergencia </a:t>
            </a:r>
            <a:r>
              <a:rPr lang="es-ES" sz="2400" b="1" dirty="0"/>
              <a:t>con el método de </a:t>
            </a:r>
            <a:r>
              <a:rPr lang="es-ES" sz="2400" b="1" dirty="0" smtClean="0"/>
              <a:t>L-esquemas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9938" y="546706"/>
            <a:ext cx="6795924" cy="2996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438"/>
          <a:stretch/>
        </p:blipFill>
        <p:spPr>
          <a:xfrm>
            <a:off x="2928938" y="3800475"/>
            <a:ext cx="6671057" cy="30575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2695" y="721747"/>
            <a:ext cx="2271711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GRAFICA DE LA SOLUCION. Los dos métodos llegan a la misma solución</a:t>
            </a:r>
            <a:endParaRPr lang="es-ES" sz="2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72694" y="3785204"/>
            <a:ext cx="2656244" cy="31393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El método de L esquemas converge con un mallado mas bajo, de forma mas rápida con 30 de mallado, mientras que el de Picard recién converge con un mallado de 100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595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5737" y="57144"/>
                <a:ext cx="11858626" cy="66294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s-ES" sz="1900" b="1" dirty="0" smtClean="0"/>
                  <a:t>CONCLUSIONES: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 smtClean="0"/>
                  <a:t>Para </a:t>
                </a:r>
                <a:r>
                  <a:rPr lang="es-ES" sz="1900" b="1" dirty="0"/>
                  <a:t>resolver </a:t>
                </a:r>
                <a:r>
                  <a:rPr lang="es-ES" sz="1900" b="1" dirty="0" smtClean="0"/>
                  <a:t>numéricamente </a:t>
                </a:r>
                <a:r>
                  <a:rPr lang="es-ES" sz="1900" b="1" dirty="0"/>
                  <a:t>la </a:t>
                </a:r>
                <a:r>
                  <a:rPr lang="es-ES" sz="1900" b="1" dirty="0" smtClean="0"/>
                  <a:t>ecuación </a:t>
                </a:r>
                <a:r>
                  <a:rPr lang="es-ES" sz="1900" b="1" dirty="0"/>
                  <a:t>de Richards </a:t>
                </a:r>
                <a:r>
                  <a:rPr lang="es-ES" sz="1900" dirty="0"/>
                  <a:t>unidimensional usando </a:t>
                </a:r>
                <a:r>
                  <a:rPr lang="es-ES" sz="1900" dirty="0" smtClean="0"/>
                  <a:t>el método </a:t>
                </a:r>
                <a:r>
                  <a:rPr lang="es-ES" sz="1900" dirty="0"/>
                  <a:t>de </a:t>
                </a:r>
                <a:r>
                  <a:rPr lang="es-ES" sz="1900" dirty="0" smtClean="0"/>
                  <a:t>volúmenes </a:t>
                </a:r>
                <a:r>
                  <a:rPr lang="es-ES" sz="1900" dirty="0"/>
                  <a:t>ﬁnitos, </a:t>
                </a:r>
                <a:endParaRPr lang="es-ES" sz="1900" dirty="0" smtClean="0"/>
              </a:p>
              <a:p>
                <a:pPr lvl="1" algn="just">
                  <a:lnSpc>
                    <a:spcPct val="100000"/>
                  </a:lnSpc>
                </a:pPr>
                <a:r>
                  <a:rPr lang="es-ES" sz="1900" dirty="0"/>
                  <a:t>S</a:t>
                </a:r>
                <a:r>
                  <a:rPr lang="es-ES" sz="1900" dirty="0" smtClean="0"/>
                  <a:t>e </a:t>
                </a:r>
                <a:r>
                  <a:rPr lang="es-ES" sz="1900" dirty="0"/>
                  <a:t>debe usar primeramente en la variable </a:t>
                </a:r>
                <a:r>
                  <a:rPr lang="es-ES" sz="1900" dirty="0" smtClean="0"/>
                  <a:t>temporal una discretización </a:t>
                </a:r>
                <a:r>
                  <a:rPr lang="es-ES" sz="1900" dirty="0"/>
                  <a:t>en el tiempo</a:t>
                </a:r>
                <a:r>
                  <a:rPr lang="es-ES" sz="1900" dirty="0" smtClean="0"/>
                  <a:t>,</a:t>
                </a:r>
              </a:p>
              <a:p>
                <a:pPr lvl="1" algn="just">
                  <a:lnSpc>
                    <a:spcPct val="100000"/>
                  </a:lnSpc>
                </a:pPr>
                <a:r>
                  <a:rPr lang="es-ES" sz="1900" dirty="0" smtClean="0"/>
                  <a:t>Luego </a:t>
                </a:r>
                <a:r>
                  <a:rPr lang="es-ES" sz="1900" dirty="0"/>
                  <a:t>se linealiza la </a:t>
                </a:r>
                <a:r>
                  <a:rPr lang="es-ES" sz="1900" dirty="0" smtClean="0"/>
                  <a:t>ecuación </a:t>
                </a:r>
                <a:r>
                  <a:rPr lang="es-ES" sz="1900" dirty="0"/>
                  <a:t>resultante usando </a:t>
                </a:r>
                <a:r>
                  <a:rPr lang="es-ES" sz="1900" dirty="0" smtClean="0"/>
                  <a:t>los métodos </a:t>
                </a:r>
                <a:r>
                  <a:rPr lang="es-ES" sz="1900" dirty="0"/>
                  <a:t>de Picard y de </a:t>
                </a:r>
                <a:r>
                  <a:rPr lang="es-ES" sz="1900" dirty="0" smtClean="0"/>
                  <a:t>L-esquemas</a:t>
                </a:r>
              </a:p>
              <a:p>
                <a:pPr lvl="1" algn="just">
                  <a:lnSpc>
                    <a:spcPct val="100000"/>
                  </a:lnSpc>
                </a:pPr>
                <a:r>
                  <a:rPr lang="es-ES" sz="1900" dirty="0" smtClean="0"/>
                  <a:t>para </a:t>
                </a:r>
                <a:r>
                  <a:rPr lang="es-ES" sz="1900" dirty="0"/>
                  <a:t>ﬁnalmente discretizar la variable </a:t>
                </a:r>
                <a:r>
                  <a:rPr lang="es-ES" sz="1900" dirty="0" smtClean="0"/>
                  <a:t>espacial y </a:t>
                </a:r>
                <a:r>
                  <a:rPr lang="es-ES" sz="1900" dirty="0"/>
                  <a:t>de esta manera se consigue el esquema </a:t>
                </a:r>
                <a:r>
                  <a:rPr lang="es-ES" sz="1900" dirty="0" smtClean="0"/>
                  <a:t>numérico </a:t>
                </a:r>
                <a:r>
                  <a:rPr lang="es-ES" sz="1900" dirty="0"/>
                  <a:t>que posteriormente se </a:t>
                </a:r>
                <a:r>
                  <a:rPr lang="es-ES" sz="1900" dirty="0" smtClean="0"/>
                  <a:t>transforma en </a:t>
                </a:r>
                <a:r>
                  <a:rPr lang="es-ES" sz="1900" dirty="0"/>
                  <a:t>un programa </a:t>
                </a:r>
                <a:r>
                  <a:rPr lang="es-ES" sz="1900" dirty="0" smtClean="0"/>
                  <a:t>computacional.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/>
                  <a:t>Se </a:t>
                </a:r>
                <a:r>
                  <a:rPr lang="es-ES" sz="1900" dirty="0" smtClean="0"/>
                  <a:t>consiguió construir </a:t>
                </a:r>
                <a:r>
                  <a:rPr lang="es-ES" sz="1900" dirty="0"/>
                  <a:t>un </a:t>
                </a:r>
                <a:r>
                  <a:rPr lang="es-ES" sz="1900" b="1" dirty="0"/>
                  <a:t>algoritmo numérico para el método de Picard y L esquemas</a:t>
                </a:r>
                <a:r>
                  <a:rPr lang="es-ES" sz="1900" dirty="0"/>
                  <a:t> y se ha podido </a:t>
                </a:r>
                <a:r>
                  <a:rPr lang="es-ES" sz="1900" b="1" dirty="0"/>
                  <a:t>elaborar un programa computacional</a:t>
                </a:r>
                <a:r>
                  <a:rPr lang="es-ES" sz="1900" dirty="0"/>
                  <a:t> para la simulación numérica.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 smtClean="0"/>
                  <a:t>Se </a:t>
                </a:r>
                <a:r>
                  <a:rPr lang="es-ES" sz="1900" b="1" dirty="0" smtClean="0"/>
                  <a:t>puede demostrar </a:t>
                </a:r>
                <a:r>
                  <a:rPr lang="es-ES" sz="1900" b="1" dirty="0"/>
                  <a:t>la estabilidad y convergencia del esquema numérico</a:t>
                </a:r>
                <a:r>
                  <a:rPr lang="es-ES" sz="1900" dirty="0"/>
                  <a:t> mediante el método de volúmenes finitos para la ecuación de Richard unidimensional </a:t>
                </a:r>
                <a:endParaRPr lang="es-ES" sz="1900" dirty="0" smtClean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 smtClean="0"/>
                  <a:t>El </a:t>
                </a:r>
                <a:r>
                  <a:rPr lang="es-ES" sz="1900" dirty="0"/>
                  <a:t>método de Picard </a:t>
                </a:r>
                <a:r>
                  <a:rPr lang="es-ES" sz="1900" b="1" dirty="0"/>
                  <a:t>converge mas rápidamente</a:t>
                </a:r>
                <a:r>
                  <a:rPr lang="es-ES" sz="1900" dirty="0"/>
                  <a:t>, en menor tiempo que el de L esquemas. El método de Picard al crecer la malla el numero de iteraciones baja, mientras que en el de L esquemas, el numero de iteraciones </a:t>
                </a:r>
                <a:r>
                  <a:rPr lang="es-ES" sz="1900" dirty="0" smtClean="0"/>
                  <a:t>es </a:t>
                </a:r>
                <a:r>
                  <a:rPr lang="es-ES" sz="1900" dirty="0"/>
                  <a:t>constante</a:t>
                </a:r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/>
                  <a:t>En </a:t>
                </a:r>
                <a:r>
                  <a:rPr lang="es-ES" sz="1900" b="1" dirty="0"/>
                  <a:t>las graficas</a:t>
                </a:r>
                <a:r>
                  <a:rPr lang="es-ES" sz="1900" dirty="0"/>
                  <a:t>, el método de L esquemas converge con un </a:t>
                </a:r>
                <a:r>
                  <a:rPr lang="es-ES" sz="1900" b="1" dirty="0"/>
                  <a:t>mallado</a:t>
                </a:r>
                <a:r>
                  <a:rPr lang="es-ES" sz="1900" dirty="0"/>
                  <a:t> mas bajo, mientras que el de Picard recién converge con un mallado mas </a:t>
                </a:r>
                <a:r>
                  <a:rPr lang="es-ES" sz="1900" dirty="0" smtClean="0"/>
                  <a:t>alto</a:t>
                </a:r>
                <a:endParaRPr lang="es-ES" sz="1900" dirty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90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s-ES" sz="1900" dirty="0"/>
                      <m:t>ausas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del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b="1" dirty="0"/>
                      <m:t>tiempo</m:t>
                    </m:r>
                    <m:r>
                      <m:rPr>
                        <m:nor/>
                      </m:rPr>
                      <a:rPr lang="es-ES" sz="1900" b="1" dirty="0"/>
                      <m:t> </m:t>
                    </m:r>
                    <m:r>
                      <m:rPr>
                        <m:nor/>
                      </m:rPr>
                      <a:rPr lang="es-ES" sz="1900" b="1" dirty="0"/>
                      <m:t>que</m:t>
                    </m:r>
                    <m:r>
                      <m:rPr>
                        <m:nor/>
                      </m:rPr>
                      <a:rPr lang="es-ES" sz="1900" b="1" dirty="0"/>
                      <m:t> </m:t>
                    </m:r>
                    <m:r>
                      <m:rPr>
                        <m:nor/>
                      </m:rPr>
                      <a:rPr lang="es-ES" sz="1900" b="1" dirty="0"/>
                      <m:t>el</m:t>
                    </m:r>
                    <m:r>
                      <m:rPr>
                        <m:nor/>
                      </m:rPr>
                      <a:rPr lang="es-ES" sz="1900" b="1" dirty="0"/>
                      <m:t> </m:t>
                    </m:r>
                    <m:r>
                      <m:rPr>
                        <m:nor/>
                      </m:rPr>
                      <a:rPr lang="es-ES" sz="1900" b="1" dirty="0"/>
                      <m:t>computador</m:t>
                    </m:r>
                    <m:r>
                      <m:rPr>
                        <m:nor/>
                      </m:rPr>
                      <a:rPr lang="es-ES" sz="1900" b="1" dirty="0"/>
                      <m:t> </m:t>
                    </m:r>
                    <m:r>
                      <m:rPr>
                        <m:nor/>
                      </m:rPr>
                      <a:rPr lang="es-ES" sz="1900" b="1" dirty="0"/>
                      <m:t>demora</m:t>
                    </m:r>
                    <m:r>
                      <m:rPr>
                        <m:nor/>
                      </m:rPr>
                      <a:rPr lang="es-ES" sz="1900" b="1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en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resolver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la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ecuaci</m:t>
                    </m:r>
                    <m:r>
                      <m:rPr>
                        <m:nor/>
                      </m:rPr>
                      <a:rPr lang="es-ES" sz="1900" dirty="0"/>
                      <m:t>ó</m:t>
                    </m:r>
                    <m:r>
                      <m:rPr>
                        <m:nor/>
                      </m:rPr>
                      <a:rPr lang="es-ES" sz="1900" dirty="0"/>
                      <m:t>n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de</m:t>
                    </m:r>
                    <m:r>
                      <m:rPr>
                        <m:nor/>
                      </m:rPr>
                      <a:rPr lang="es-ES" sz="1900" dirty="0"/>
                      <m:t> </m:t>
                    </m:r>
                    <m:r>
                      <m:rPr>
                        <m:nor/>
                      </m:rPr>
                      <a:rPr lang="es-ES" sz="1900" dirty="0"/>
                      <m:t>Richards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y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fuente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de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1" i="0" dirty="0" smtClean="0"/>
                      <m:t>errore</m:t>
                    </m:r>
                    <m:r>
                      <m:rPr>
                        <m:nor/>
                      </m:rPr>
                      <a:rPr lang="es-ES" sz="1900" b="0" i="0" dirty="0" smtClean="0"/>
                      <m:t>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numericos</m:t>
                    </m:r>
                    <m:r>
                      <m:rPr>
                        <m:nor/>
                      </m:rPr>
                      <a:rPr lang="es-ES" sz="1900" b="0" i="0" dirty="0" smtClean="0"/>
                      <m:t>, </m:t>
                    </m:r>
                    <m:r>
                      <m:rPr>
                        <m:nor/>
                      </m:rPr>
                      <a:rPr lang="es-ES" sz="1900" b="0" i="0" dirty="0" smtClean="0"/>
                      <m:t>es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la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solucion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del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sistema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de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ecuaciones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y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procesos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de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no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convergencia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de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algunos</m:t>
                    </m:r>
                    <m:r>
                      <m:rPr>
                        <m:nor/>
                      </m:rPr>
                      <a:rPr lang="es-ES" sz="1900" b="0" i="0" dirty="0" smtClean="0"/>
                      <m:t> </m:t>
                    </m:r>
                    <m:r>
                      <m:rPr>
                        <m:nor/>
                      </m:rPr>
                      <a:rPr lang="es-ES" sz="1900" b="0" i="0" dirty="0" smtClean="0"/>
                      <m:t>metodos</m:t>
                    </m:r>
                  </m:oMath>
                </a14:m>
                <a:endParaRPr lang="es-ES" sz="1900" dirty="0" smtClean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s-ES" sz="1900" dirty="0" smtClean="0"/>
                  <a:t>El trabajo presentado </a:t>
                </a:r>
                <a:r>
                  <a:rPr lang="es-ES" sz="1900" b="1" dirty="0"/>
                  <a:t>no </a:t>
                </a:r>
                <a:r>
                  <a:rPr lang="es-ES" sz="1900" b="1" dirty="0" smtClean="0"/>
                  <a:t>puede </a:t>
                </a:r>
                <a:r>
                  <a:rPr lang="es-ES" sz="1900" b="1" dirty="0"/>
                  <a:t>interpretarse como si </a:t>
                </a:r>
                <a:r>
                  <a:rPr lang="es-ES" sz="1900" b="1" dirty="0" smtClean="0"/>
                  <a:t>fuese el </a:t>
                </a:r>
                <a:r>
                  <a:rPr lang="es-ES" sz="1900" b="1" dirty="0"/>
                  <a:t>diseño completo</a:t>
                </a:r>
                <a:r>
                  <a:rPr lang="es-ES" sz="1900" dirty="0"/>
                  <a:t>. Más bien, el objetivo es demostrar la forma en que los </a:t>
                </a:r>
                <a:r>
                  <a:rPr lang="es-ES" sz="1900" dirty="0" smtClean="0"/>
                  <a:t>modelo matemáticos </a:t>
                </a:r>
                <a:r>
                  <a:rPr lang="es-ES" sz="1900" dirty="0"/>
                  <a:t>pueden ser puestos en </a:t>
                </a:r>
                <a:r>
                  <a:rPr lang="es-ES" sz="1900" dirty="0" smtClean="0"/>
                  <a:t>práctica.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s-ES" sz="19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" y="57144"/>
                <a:ext cx="11858626" cy="6629400"/>
              </a:xfrm>
              <a:blipFill>
                <a:blip r:embed="rId3"/>
                <a:stretch>
                  <a:fillRect l="-514" t="-460" r="-462" b="-21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3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85737" y="228600"/>
                <a:ext cx="11830051" cy="6629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s-ES" sz="2100" b="1" dirty="0" smtClean="0"/>
                  <a:t>RECOMENDACIONES: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s-ES" sz="2100" dirty="0" smtClean="0"/>
                  <a:t>Realizar </a:t>
                </a:r>
                <a:r>
                  <a:rPr lang="es-ES" sz="2100" b="1" dirty="0" smtClean="0"/>
                  <a:t>un estudio más </a:t>
                </a:r>
                <a:r>
                  <a:rPr lang="es-ES" sz="2100" b="1" dirty="0"/>
                  <a:t>profundo en proceso de errores de </a:t>
                </a:r>
                <a:r>
                  <a:rPr lang="es-ES" sz="2100" b="1" dirty="0" smtClean="0"/>
                  <a:t>computación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/>
                  <a:t>de ver la posibilidad de debilitar </a:t>
                </a:r>
                <a:r>
                  <a:rPr lang="es-ES" sz="2100" dirty="0" smtClean="0"/>
                  <a:t>aun más </a:t>
                </a:r>
                <a:r>
                  <a:rPr lang="es-ES" sz="2100" dirty="0"/>
                  <a:t>el rendimiento CPU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100" dirty="0" smtClean="0"/>
                  <a:t> de </a:t>
                </a:r>
                <a:r>
                  <a:rPr lang="es-ES" sz="2100" dirty="0"/>
                  <a:t>manera que la </a:t>
                </a:r>
                <a:r>
                  <a:rPr lang="es-ES" sz="2100" dirty="0" smtClean="0"/>
                  <a:t>ecuación de </a:t>
                </a:r>
                <a:r>
                  <a:rPr lang="es-ES" sz="2100" dirty="0"/>
                  <a:t>Richards tenga </a:t>
                </a:r>
                <a:r>
                  <a:rPr lang="es-ES" sz="2100" dirty="0" smtClean="0"/>
                  <a:t>solución única-  </a:t>
                </a:r>
                <a:r>
                  <a:rPr lang="es-ES" sz="2100" dirty="0"/>
                  <a:t>con una </a:t>
                </a:r>
                <a:r>
                  <a:rPr lang="es-ES" sz="2100" dirty="0" smtClean="0"/>
                  <a:t>mínimo </a:t>
                </a:r>
                <a:r>
                  <a:rPr lang="es-ES" sz="2100" dirty="0"/>
                  <a:t>error en optimar el resultado</a:t>
                </a:r>
                <a:r>
                  <a:rPr lang="es-ES" sz="2100" dirty="0" smtClean="0"/>
                  <a:t>.</a:t>
                </a:r>
                <a:endParaRPr lang="es-ES" sz="21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2100" dirty="0" smtClean="0"/>
                  <a:t>Investigar la </a:t>
                </a:r>
                <a:r>
                  <a:rPr lang="es-ES" sz="2100" b="1" dirty="0" smtClean="0"/>
                  <a:t>posibilidad </a:t>
                </a:r>
                <a:r>
                  <a:rPr lang="es-ES" sz="2100" b="1" dirty="0"/>
                  <a:t>reformular la ley de </a:t>
                </a:r>
                <a:r>
                  <a:rPr lang="es-ES" sz="2100" b="1" dirty="0" smtClean="0"/>
                  <a:t>Darcy</a:t>
                </a:r>
                <a:r>
                  <a:rPr lang="es-ES" sz="21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100" dirty="0" smtClean="0"/>
                  <a:t> obtener nuevas formas </a:t>
                </a:r>
                <a:r>
                  <a:rPr lang="es-ES" sz="2100" dirty="0"/>
                  <a:t>de procesar el algoritmo de la </a:t>
                </a:r>
                <a:r>
                  <a:rPr lang="es-ES" sz="2100" dirty="0" smtClean="0"/>
                  <a:t>ecuación </a:t>
                </a:r>
                <a:r>
                  <a:rPr lang="es-ES" sz="2100" dirty="0"/>
                  <a:t>de Richards</a:t>
                </a:r>
                <a:r>
                  <a:rPr lang="es-ES" sz="2100" dirty="0" smtClean="0"/>
                  <a:t>.</a:t>
                </a:r>
                <a:endParaRPr lang="es-ES" sz="21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2100" b="1" dirty="0" smtClean="0"/>
                  <a:t>Diseñar otros algoritmos </a:t>
                </a:r>
                <a:r>
                  <a:rPr lang="es-ES" sz="2100" b="1" dirty="0"/>
                  <a:t>de </a:t>
                </a:r>
                <a:r>
                  <a:rPr lang="es-ES" sz="2100" b="1" dirty="0" smtClean="0"/>
                  <a:t>programación paralelos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 smtClean="0"/>
                  <a:t>se ejecuten </a:t>
                </a:r>
                <a:r>
                  <a:rPr lang="es-ES" sz="2100" dirty="0"/>
                  <a:t>al mismo tiempo </a:t>
                </a:r>
                <a:r>
                  <a:rPr lang="es-ES" sz="2100" dirty="0" smtClean="0"/>
                  <a:t>muchas instrucciones,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 smtClean="0"/>
                  <a:t>con </a:t>
                </a:r>
                <a:r>
                  <a:rPr lang="es-ES" sz="2100" dirty="0"/>
                  <a:t>lo </a:t>
                </a:r>
                <a:r>
                  <a:rPr lang="es-ES" sz="2100" dirty="0" smtClean="0"/>
                  <a:t>cual </a:t>
                </a:r>
                <a:r>
                  <a:rPr lang="es-ES" sz="2100" dirty="0"/>
                  <a:t>se </a:t>
                </a:r>
                <a:r>
                  <a:rPr lang="es-ES" sz="2100" dirty="0" smtClean="0"/>
                  <a:t>conseguirá </a:t>
                </a:r>
                <a:r>
                  <a:rPr lang="es-ES" sz="2100" dirty="0"/>
                  <a:t>minimizar el error en un </a:t>
                </a:r>
                <a:r>
                  <a:rPr lang="es-ES" sz="2100" dirty="0" smtClean="0"/>
                  <a:t>tiempo razonable </a:t>
                </a:r>
                <a:r>
                  <a:rPr lang="es-ES" sz="2100" dirty="0"/>
                  <a:t>de </a:t>
                </a:r>
                <a:r>
                  <a:rPr lang="es-ES" sz="2100" dirty="0" smtClean="0"/>
                  <a:t>maquina.</a:t>
                </a:r>
                <a:endParaRPr lang="es-ES" sz="2100" dirty="0"/>
              </a:p>
              <a:p>
                <a:pPr algn="just">
                  <a:lnSpc>
                    <a:spcPct val="120000"/>
                  </a:lnSpc>
                </a:pPr>
                <a:r>
                  <a:rPr lang="es-ES" sz="2100" dirty="0" smtClean="0"/>
                  <a:t>Averiguar </a:t>
                </a:r>
                <a:r>
                  <a:rPr lang="es-ES" sz="2100" b="1" dirty="0"/>
                  <a:t>cual </a:t>
                </a:r>
                <a:r>
                  <a:rPr lang="es-ES" sz="2100" b="1" dirty="0" smtClean="0"/>
                  <a:t>seria </a:t>
                </a:r>
                <a:r>
                  <a:rPr lang="es-ES" sz="2100" b="1" dirty="0"/>
                  <a:t>el </a:t>
                </a:r>
                <a:r>
                  <a:rPr lang="es-ES" sz="2100" b="1" dirty="0" smtClean="0"/>
                  <a:t>número </a:t>
                </a:r>
                <a:r>
                  <a:rPr lang="es-ES" sz="2100" b="1" dirty="0"/>
                  <a:t>de elementos </a:t>
                </a:r>
                <a:r>
                  <a:rPr lang="es-ES" sz="2100" b="1" dirty="0" smtClean="0"/>
                  <a:t>optimo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/>
                  <a:t>una </a:t>
                </a:r>
                <a:r>
                  <a:rPr lang="es-ES" sz="2100" dirty="0" smtClean="0"/>
                  <a:t>solución razonable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/>
                  <a:t>menor tiempo, </a:t>
                </a:r>
                <a14:m>
                  <m:oMath xmlns:m="http://schemas.openxmlformats.org/officeDocument/2006/math">
                    <m:r>
                      <a:rPr lang="es-ES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S" sz="2100" dirty="0"/>
                  <a:t>los </a:t>
                </a:r>
                <a:r>
                  <a:rPr lang="es-ES" sz="2100" dirty="0" smtClean="0"/>
                  <a:t>números </a:t>
                </a:r>
                <a:r>
                  <a:rPr lang="es-ES" sz="2100" dirty="0"/>
                  <a:t>de iteraciones con respecto a la </a:t>
                </a:r>
                <a:r>
                  <a:rPr lang="es-ES" sz="2100" dirty="0" smtClean="0"/>
                  <a:t>ecuación de </a:t>
                </a:r>
                <a:r>
                  <a:rPr lang="es-ES" sz="2100" dirty="0"/>
                  <a:t>Richards</a:t>
                </a:r>
                <a:r>
                  <a:rPr lang="es-ES" sz="2100" b="1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s-ES" sz="2100" b="1" dirty="0"/>
                  <a:t>E</a:t>
                </a:r>
                <a:r>
                  <a:rPr lang="es-ES" sz="2100" b="1" dirty="0" smtClean="0"/>
                  <a:t>xtender </a:t>
                </a:r>
                <a:r>
                  <a:rPr lang="es-ES" sz="2100" b="1" dirty="0"/>
                  <a:t>los alcances del modelo </a:t>
                </a:r>
                <a:r>
                  <a:rPr lang="es-ES" sz="2100" b="1" dirty="0" smtClean="0"/>
                  <a:t>matemático </a:t>
                </a:r>
                <a:r>
                  <a:rPr lang="es-ES" sz="2100" b="1" dirty="0"/>
                  <a:t>y ajustarlo </a:t>
                </a:r>
                <a:r>
                  <a:rPr lang="es-ES" sz="2100" dirty="0"/>
                  <a:t>de ser </a:t>
                </a:r>
                <a:r>
                  <a:rPr lang="es-ES" sz="2100" dirty="0" smtClean="0"/>
                  <a:t>necesario </a:t>
                </a:r>
                <a:r>
                  <a:rPr lang="es-ES" sz="2100" dirty="0"/>
                  <a:t>para que tenga en cuenta los efectos asociados al ﬂujo de agua en </a:t>
                </a:r>
                <a:r>
                  <a:rPr lang="es-ES" sz="2100" dirty="0" smtClean="0"/>
                  <a:t>medios porosos</a:t>
                </a:r>
                <a:r>
                  <a:rPr lang="es-ES" sz="2100" dirty="0"/>
                  <a:t>, por ejemplo, la </a:t>
                </a:r>
                <a:r>
                  <a:rPr lang="es-ES" sz="2100" dirty="0" smtClean="0"/>
                  <a:t>anisotropía </a:t>
                </a:r>
                <a:r>
                  <a:rPr lang="es-ES" sz="2100" dirty="0"/>
                  <a:t>de los </a:t>
                </a:r>
                <a:r>
                  <a:rPr lang="es-ES" sz="2100" dirty="0" smtClean="0"/>
                  <a:t>suelos en términos de resistencia</a:t>
                </a:r>
                <a:r>
                  <a:rPr lang="es-ES" sz="2100" dirty="0"/>
                  <a:t>, rigidez y la </a:t>
                </a:r>
                <a:r>
                  <a:rPr lang="es-ES" sz="2100" dirty="0" smtClean="0"/>
                  <a:t>permeabilidad.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s-ES" sz="2100" dirty="0" smtClean="0"/>
                  <a:t>A fin </a:t>
                </a:r>
                <a:r>
                  <a:rPr lang="es-ES" sz="2100" dirty="0"/>
                  <a:t>de </a:t>
                </a:r>
                <a:r>
                  <a:rPr lang="es-ES" sz="2100" b="1" dirty="0"/>
                  <a:t>acortar el tiempo de </a:t>
                </a:r>
                <a:r>
                  <a:rPr lang="es-ES" sz="2100" b="1" dirty="0" smtClean="0"/>
                  <a:t>ejecución </a:t>
                </a:r>
                <a:r>
                  <a:rPr lang="es-ES" sz="2100" b="1" dirty="0"/>
                  <a:t>de la </a:t>
                </a:r>
                <a:r>
                  <a:rPr lang="es-ES" sz="2100" b="1" dirty="0" smtClean="0"/>
                  <a:t>simulación </a:t>
                </a:r>
                <a:r>
                  <a:rPr lang="es-ES" sz="2100" dirty="0"/>
                  <a:t>se recomienda </a:t>
                </a:r>
                <a:r>
                  <a:rPr lang="es-ES" sz="2100" dirty="0" smtClean="0"/>
                  <a:t>investigar sobre </a:t>
                </a:r>
                <a:r>
                  <a:rPr lang="es-ES" sz="2100" dirty="0"/>
                  <a:t>nuevos </a:t>
                </a:r>
                <a:r>
                  <a:rPr lang="es-ES" sz="2100" dirty="0" smtClean="0"/>
                  <a:t>métodos numéricos </a:t>
                </a:r>
                <a:r>
                  <a:rPr lang="es-ES" sz="2100" dirty="0"/>
                  <a:t>de </a:t>
                </a:r>
                <a:r>
                  <a:rPr lang="es-ES" sz="2100" dirty="0" smtClean="0"/>
                  <a:t>resolución </a:t>
                </a:r>
                <a:r>
                  <a:rPr lang="es-ES" sz="2100" dirty="0"/>
                  <a:t>de grandes sistemas de </a:t>
                </a:r>
                <a:r>
                  <a:rPr lang="es-ES" sz="2100" dirty="0" smtClean="0"/>
                  <a:t>ecuaciones lineales y así </a:t>
                </a:r>
                <a:r>
                  <a:rPr lang="es-ES" sz="2100" dirty="0"/>
                  <a:t>como mejorar los existentes </a:t>
                </a:r>
                <a:endParaRPr lang="es-ES" sz="2100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s-ES" sz="21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" y="228600"/>
                <a:ext cx="11830051" cy="6629400"/>
              </a:xfrm>
              <a:blipFill>
                <a:blip r:embed="rId3"/>
                <a:stretch>
                  <a:fillRect l="-618" t="-92" r="-567" b="-11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63" y="314325"/>
            <a:ext cx="11844337" cy="6357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BIBLIOGRAFIA</a:t>
            </a:r>
            <a:r>
              <a:rPr lang="es-ES" sz="2400" b="1" dirty="0" smtClean="0"/>
              <a:t>: </a:t>
            </a:r>
            <a:endParaRPr lang="es-ES" sz="2400" b="1" dirty="0" smtClean="0"/>
          </a:p>
          <a:p>
            <a:pPr algn="just"/>
            <a:r>
              <a:rPr lang="es-ES" sz="2400" dirty="0"/>
              <a:t>Abuja, G, (2013), </a:t>
            </a:r>
            <a:r>
              <a:rPr lang="es-ES" sz="2400" dirty="0" smtClean="0"/>
              <a:t>Ecuación </a:t>
            </a:r>
            <a:r>
              <a:rPr lang="es-ES" sz="2400" dirty="0"/>
              <a:t>de Richards bidimensional, </a:t>
            </a:r>
            <a:r>
              <a:rPr lang="es-ES" sz="2400" dirty="0" smtClean="0"/>
              <a:t>Modelación </a:t>
            </a:r>
            <a:r>
              <a:rPr lang="es-ES" sz="2400" dirty="0"/>
              <a:t>y </a:t>
            </a:r>
            <a:r>
              <a:rPr lang="es-ES" sz="2400" dirty="0" smtClean="0"/>
              <a:t>simulación numérica, </a:t>
            </a:r>
            <a:r>
              <a:rPr lang="es-ES" sz="2400" dirty="0"/>
              <a:t>Trabajo de </a:t>
            </a:r>
            <a:r>
              <a:rPr lang="es-ES" sz="2400" dirty="0" smtClean="0"/>
              <a:t>graduación, </a:t>
            </a:r>
            <a:r>
              <a:rPr lang="es-ES" sz="2400" dirty="0"/>
              <a:t>Universidad Central del Ecuador, Quito-Ecuador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Castañeda </a:t>
            </a:r>
            <a:r>
              <a:rPr lang="es-ES" sz="2400" dirty="0"/>
              <a:t>M., y Reyes A., (2004), </a:t>
            </a:r>
            <a:r>
              <a:rPr lang="es-ES" sz="2400" dirty="0" smtClean="0"/>
              <a:t>Solución numérica </a:t>
            </a:r>
            <a:r>
              <a:rPr lang="es-ES" sz="2400" dirty="0"/>
              <a:t>de la </a:t>
            </a:r>
            <a:r>
              <a:rPr lang="es-ES" sz="2400" dirty="0" smtClean="0"/>
              <a:t>Ecuación </a:t>
            </a:r>
            <a:r>
              <a:rPr lang="es-ES" sz="2400" dirty="0"/>
              <a:t>de </a:t>
            </a:r>
            <a:r>
              <a:rPr lang="es-ES" sz="2400" dirty="0" smtClean="0"/>
              <a:t>Richards, Trabajo </a:t>
            </a:r>
            <a:r>
              <a:rPr lang="es-ES" sz="2400" dirty="0"/>
              <a:t>de grado, Universidad Industrial Santander, Bucaramanga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Gálvez, </a:t>
            </a:r>
            <a:r>
              <a:rPr lang="es-ES" sz="2400" dirty="0"/>
              <a:t>P., (2014), Modelo </a:t>
            </a:r>
            <a:r>
              <a:rPr lang="es-ES" sz="2400" dirty="0" smtClean="0"/>
              <a:t>Matemático, numérico </a:t>
            </a:r>
            <a:r>
              <a:rPr lang="es-ES" sz="2400" dirty="0"/>
              <a:t>y computacional para la </a:t>
            </a:r>
            <a:r>
              <a:rPr lang="es-ES" sz="2400" dirty="0" smtClean="0"/>
              <a:t>contaminación </a:t>
            </a:r>
            <a:r>
              <a:rPr lang="es-ES" sz="2400" dirty="0"/>
              <a:t>de aguas </a:t>
            </a:r>
            <a:r>
              <a:rPr lang="es-ES" sz="2400" dirty="0" smtClean="0"/>
              <a:t>subterráneas, </a:t>
            </a:r>
            <a:r>
              <a:rPr lang="es-ES" sz="2400" dirty="0"/>
              <a:t>Trabajo de </a:t>
            </a:r>
            <a:r>
              <a:rPr lang="es-ES" sz="2400" dirty="0" smtClean="0"/>
              <a:t>graduación, </a:t>
            </a:r>
            <a:r>
              <a:rPr lang="es-ES" sz="2400" dirty="0"/>
              <a:t>Universidad Central </a:t>
            </a:r>
            <a:r>
              <a:rPr lang="es-ES" sz="2400" dirty="0" smtClean="0"/>
              <a:t>del Ecuador</a:t>
            </a:r>
            <a:r>
              <a:rPr lang="es-ES" sz="2400" dirty="0"/>
              <a:t>, Quito-Ecuador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Guanotoa E., (2015), Modelo </a:t>
            </a:r>
            <a:r>
              <a:rPr lang="es-ES" sz="2400" dirty="0" smtClean="0"/>
              <a:t>Matemático, numérico </a:t>
            </a:r>
            <a:r>
              <a:rPr lang="es-ES" sz="2400" dirty="0"/>
              <a:t>y computacional para la </a:t>
            </a:r>
            <a:r>
              <a:rPr lang="es-ES" sz="2400" dirty="0" smtClean="0"/>
              <a:t>predecir </a:t>
            </a:r>
            <a:r>
              <a:rPr lang="es-ES" sz="2400" dirty="0"/>
              <a:t>el contenido de agua en suelos </a:t>
            </a:r>
            <a:r>
              <a:rPr lang="es-ES" sz="2400" dirty="0" smtClean="0"/>
              <a:t>agrícolas </a:t>
            </a:r>
            <a:r>
              <a:rPr lang="es-ES" sz="2400" dirty="0"/>
              <a:t>del territorio ecuatoriano, Trabajo de </a:t>
            </a:r>
            <a:r>
              <a:rPr lang="es-ES" sz="2400" dirty="0" smtClean="0"/>
              <a:t>graduación, </a:t>
            </a:r>
            <a:r>
              <a:rPr lang="es-ES" sz="2400" dirty="0"/>
              <a:t>Universidad Central del Ecuador, Quito-Ecuador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Pineda R., (2018), </a:t>
            </a:r>
            <a:r>
              <a:rPr lang="es-ES" sz="2400" dirty="0" smtClean="0"/>
              <a:t>Resolución </a:t>
            </a:r>
            <a:r>
              <a:rPr lang="es-ES" sz="2400" dirty="0"/>
              <a:t>de la </a:t>
            </a:r>
            <a:r>
              <a:rPr lang="es-ES" sz="2400" dirty="0" smtClean="0"/>
              <a:t>ecuación </a:t>
            </a:r>
            <a:r>
              <a:rPr lang="es-ES" sz="2400" dirty="0"/>
              <a:t>de Richards unidimensional por </a:t>
            </a:r>
            <a:r>
              <a:rPr lang="es-ES" sz="2400" dirty="0" smtClean="0"/>
              <a:t>el método </a:t>
            </a:r>
            <a:r>
              <a:rPr lang="es-ES" sz="2400" dirty="0"/>
              <a:t>de </a:t>
            </a:r>
            <a:r>
              <a:rPr lang="es-ES" sz="2400" dirty="0" smtClean="0"/>
              <a:t>volúmenes </a:t>
            </a:r>
            <a:r>
              <a:rPr lang="es-ES" sz="2400" dirty="0"/>
              <a:t>ﬁnitos, Universidad Central del Ecuador, Quito – Ecuador</a:t>
            </a:r>
            <a:r>
              <a:rPr lang="es-ES" sz="2400" dirty="0" smtClean="0"/>
              <a:t>.</a:t>
            </a:r>
          </a:p>
          <a:p>
            <a:pPr algn="just"/>
            <a:r>
              <a:rPr lang="en-US" sz="2400" dirty="0"/>
              <a:t>Florian List, A study on iterative methods for solving Richards’ equation, </a:t>
            </a:r>
            <a:r>
              <a:rPr lang="en-US" sz="2400" dirty="0" smtClean="0"/>
              <a:t>Published online</a:t>
            </a:r>
            <a:r>
              <a:rPr lang="en-US" sz="2400" dirty="0"/>
              <a:t>: 15 March 2016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Entre </a:t>
            </a:r>
            <a:r>
              <a:rPr lang="en-US" sz="2400" dirty="0" smtClean="0"/>
              <a:t>otros</a:t>
            </a:r>
            <a:r>
              <a:rPr lang="en-US" sz="2400" dirty="0" smtClean="0"/>
              <a:t> </a:t>
            </a:r>
            <a:r>
              <a:rPr lang="en-US" sz="2400" dirty="0" smtClean="0"/>
              <a:t>documentos</a:t>
            </a:r>
            <a:r>
              <a:rPr lang="en-U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40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b="1" dirty="0" smtClean="0"/>
          </a:p>
          <a:p>
            <a:pPr marL="0" indent="0" algn="ctr">
              <a:buNone/>
            </a:pPr>
            <a:r>
              <a:rPr lang="es-ES" sz="5400" b="1" dirty="0" smtClean="0"/>
              <a:t>GRACIAS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498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" y="45841"/>
            <a:ext cx="10515600" cy="74930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ECUACION DE RICHARDS</a:t>
            </a:r>
            <a:endParaRPr lang="es-E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728664"/>
                <a:ext cx="11869554" cy="5957886"/>
              </a:xfrm>
            </p:spPr>
            <p:txBody>
              <a:bodyPr>
                <a:normAutofit/>
              </a:bodyPr>
              <a:lstStyle/>
              <a:p>
                <a:r>
                  <a:rPr lang="es-ES" sz="2200" b="1" dirty="0" smtClean="0"/>
                  <a:t>Ley de Darcy.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es-ES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1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s-E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es-ES" sz="2200" dirty="0"/>
              </a:p>
              <a:p>
                <a:pPr marL="0" indent="0">
                  <a:buNone/>
                </a:pPr>
                <a:r>
                  <a:rPr lang="es-ES" sz="2200" b="1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s-EC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sz="2200" b="1" i="1">
                        <a:latin typeface="Cambria Math" panose="02040503050406030204" pitchFamily="18" charset="0"/>
                      </a:rPr>
                      <m:t>𝑲𝑨</m:t>
                    </m:r>
                    <m:f>
                      <m:fPr>
                        <m:ctrlPr>
                          <a:rPr lang="es-E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s-E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s-EC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es-ES" sz="22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728664"/>
                <a:ext cx="11869554" cy="5957886"/>
              </a:xfrm>
              <a:blipFill>
                <a:blip r:embed="rId3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6257925" y="1285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26018" y="87297"/>
                <a:ext cx="3532095" cy="17851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s-ES" sz="2200" dirty="0" smtClean="0"/>
                  <a:t> es el gasto</a:t>
                </a:r>
              </a:p>
              <a:p>
                <a:r>
                  <a:rPr lang="es-ES" sz="2200" dirty="0" smtClean="0"/>
                  <a:t>A es el área transversal</a:t>
                </a:r>
              </a:p>
              <a:p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s-ES" sz="22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s-ES" sz="2200" dirty="0" smtClean="0"/>
                  <a:t> el gradiente de presión</a:t>
                </a:r>
              </a:p>
              <a:p>
                <a:r>
                  <a:rPr lang="es-ES" sz="2200" b="1" dirty="0" smtClean="0"/>
                  <a:t>K </a:t>
                </a:r>
                <a:r>
                  <a:rPr lang="es-ES" sz="2200" dirty="0" smtClean="0"/>
                  <a:t>conductividad hidráulica</a:t>
                </a:r>
              </a:p>
              <a:p>
                <a:r>
                  <a:rPr lang="es-ES" sz="2200" b="1" dirty="0" smtClean="0"/>
                  <a:t>L</a:t>
                </a:r>
                <a:r>
                  <a:rPr lang="es-ES" sz="2200" dirty="0" smtClean="0"/>
                  <a:t> distancia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018" y="87297"/>
                <a:ext cx="3532095" cy="1785104"/>
              </a:xfrm>
              <a:prstGeom prst="rect">
                <a:avLst/>
              </a:prstGeom>
              <a:blipFill>
                <a:blip r:embed="rId4"/>
                <a:stretch>
                  <a:fillRect l="-2062" t="-1695" b="-57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444" t="58529" r="29497" b="20375"/>
          <a:stretch/>
        </p:blipFill>
        <p:spPr bwMode="auto">
          <a:xfrm>
            <a:off x="7943851" y="38812"/>
            <a:ext cx="4097154" cy="2447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1" y="1773773"/>
            <a:ext cx="12123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En </a:t>
            </a:r>
            <a:r>
              <a:rPr lang="es-ES" sz="2200" dirty="0"/>
              <a:t>términos de potencial mátrico con coordenada vertical </a:t>
            </a:r>
            <a:r>
              <a:rPr lang="es-ES" sz="2200" dirty="0" smtClean="0"/>
              <a:t>que crece</a:t>
            </a:r>
          </a:p>
          <a:p>
            <a:r>
              <a:rPr lang="es-ES" sz="2200" dirty="0" smtClean="0"/>
              <a:t> hacia arriba</a:t>
            </a:r>
            <a:r>
              <a:rPr lang="es-ES" sz="2200" dirty="0"/>
              <a:t>, se expresa </a:t>
            </a:r>
            <a:r>
              <a:rPr lang="es-ES" sz="2200" dirty="0" smtClean="0"/>
              <a:t>unidimensionalmente:</a:t>
            </a:r>
            <a:endParaRPr lang="es-ES" sz="2200" dirty="0"/>
          </a:p>
          <a:p>
            <a:endParaRPr lang="es-E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8529" y="2504650"/>
                <a:ext cx="8062592" cy="17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200" b="1" dirty="0"/>
                  <a:t>Ley de </a:t>
                </a:r>
                <a:r>
                  <a:rPr lang="es-ES" sz="2200" b="1" dirty="0" smtClean="0"/>
                  <a:t>Darcy-Buckingham.</a:t>
                </a:r>
                <a:endParaRPr lang="es-ES" sz="2200" b="1" dirty="0"/>
              </a:p>
              <a:p>
                <a:r>
                  <a:rPr lang="es-ES" sz="2200" dirty="0" smtClean="0"/>
                  <a:t>Buckingham </a:t>
                </a:r>
                <a:r>
                  <a:rPr lang="es-ES" sz="2200" dirty="0"/>
                  <a:t>se dio cuenta de que la ley de Darcy </a:t>
                </a:r>
                <a:r>
                  <a:rPr lang="es-ES" sz="2200" dirty="0" smtClean="0"/>
                  <a:t>podía </a:t>
                </a:r>
                <a:r>
                  <a:rPr lang="es-ES" sz="2200" dirty="0"/>
                  <a:t>ser </a:t>
                </a:r>
                <a:r>
                  <a:rPr lang="es-ES" sz="2200" dirty="0" smtClean="0"/>
                  <a:t>extendida</a:t>
                </a:r>
              </a:p>
              <a:p>
                <a:r>
                  <a:rPr lang="es-ES" sz="2200" dirty="0" smtClean="0"/>
                  <a:t> </a:t>
                </a:r>
                <a:r>
                  <a:rPr lang="es-ES" sz="2200" dirty="0"/>
                  <a:t>para </a:t>
                </a:r>
                <a:r>
                  <a:rPr lang="es-ES" sz="2200" dirty="0" smtClean="0"/>
                  <a:t>describir el </a:t>
                </a:r>
                <a:r>
                  <a:rPr lang="es-ES" sz="2200" dirty="0"/>
                  <a:t>ﬂujo en un medio poroso no saturado</a:t>
                </a:r>
                <a:r>
                  <a:rPr lang="es-ES" sz="22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s-E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s-E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ES" sz="2200" dirty="0" smtClean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" y="2504650"/>
                <a:ext cx="8062592" cy="1752852"/>
              </a:xfrm>
              <a:prstGeom prst="rect">
                <a:avLst/>
              </a:prstGeom>
              <a:blipFill>
                <a:blip r:embed="rId7"/>
                <a:stretch>
                  <a:fillRect l="-983" t="-2439" r="-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8093337" y="2547514"/>
                <a:ext cx="4030587" cy="11079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/>
                  <a:t>D</a:t>
                </a:r>
                <a:r>
                  <a:rPr lang="es-ES" sz="2200" dirty="0" smtClean="0"/>
                  <a:t>onde </a:t>
                </a:r>
                <a:r>
                  <a:rPr lang="es-ES" sz="2200" dirty="0"/>
                  <a:t>la conductividad hidráulica </a:t>
                </a:r>
                <a:r>
                  <a:rPr lang="es-ES" sz="2200" dirty="0" smtClean="0"/>
                  <a:t>K es </a:t>
                </a:r>
                <a:r>
                  <a:rPr lang="es-ES" sz="2200" dirty="0"/>
                  <a:t>una función del contenido de humedad,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2200" dirty="0"/>
                  <a:t>, y de la succión,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s-ES" sz="22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337" y="2547514"/>
                <a:ext cx="4030587" cy="1107996"/>
              </a:xfrm>
              <a:prstGeom prst="rect">
                <a:avLst/>
              </a:prstGeom>
              <a:blipFill>
                <a:blip r:embed="rId8"/>
                <a:stretch>
                  <a:fillRect l="-1810" t="-3261" r="-3017" b="-9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8528" y="4098716"/>
                <a:ext cx="6956077" cy="132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200" b="1" dirty="0" smtClean="0"/>
                  <a:t>Ecuación de continuidad</a:t>
                </a:r>
                <a:r>
                  <a:rPr lang="es-ES" sz="2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num>
                        <m:den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𝒅𝒊𝒗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𝝋</m:t>
                          </m:r>
                          <m:acc>
                            <m:accPr>
                              <m:chr m:val="⃗"/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s-EC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𝒄𝒑𝒕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s-EC" sz="2000" b="1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C" sz="20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C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C" sz="2000" b="1">
                          <a:latin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8" y="4098716"/>
                <a:ext cx="6956077" cy="1323889"/>
              </a:xfrm>
              <a:prstGeom prst="rect">
                <a:avLst/>
              </a:prstGeom>
              <a:blipFill>
                <a:blip r:embed="rId9"/>
                <a:stretch>
                  <a:fillRect l="-1052" t="-2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71448" y="5201171"/>
                <a:ext cx="6271208" cy="1153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2400" b="1" dirty="0" smtClean="0"/>
                  <a:t>Ecuación de Richards.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d>
                            <m:d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</m:d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d>
                        <m:dPr>
                          <m:ctrlP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d>
                            <m:d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</m:d>
                          <m:f>
                            <m:f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𝝏𝜳</m:t>
                              </m:r>
                            </m:num>
                            <m:den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s-E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</m:d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EC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" y="5201171"/>
                <a:ext cx="6271208" cy="1153201"/>
              </a:xfrm>
              <a:prstGeom prst="rect">
                <a:avLst/>
              </a:prstGeom>
              <a:blipFill>
                <a:blip r:embed="rId10"/>
                <a:stretch>
                  <a:fillRect l="-1263" t="-42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682181" y="3716934"/>
                <a:ext cx="5441744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/>
                  <a:t>Dónde:</a:t>
                </a:r>
              </a:p>
              <a:p>
                <a:r>
                  <a:rPr lang="es-ES" sz="2000" b="1" i="1" dirty="0"/>
                  <a:t>C (h)</a:t>
                </a:r>
                <a:r>
                  <a:rPr lang="es-ES" sz="2000" dirty="0"/>
                  <a:t> es la capacidad hidráulica específica del suelo </a:t>
                </a:r>
              </a:p>
              <a:p>
                <a:r>
                  <a:rPr lang="es-ES" sz="2000" b="1" i="1" dirty="0"/>
                  <a:t>q</a:t>
                </a:r>
                <a:r>
                  <a:rPr lang="es-ES" sz="2000" dirty="0"/>
                  <a:t> es el caudal por unidad de área, </a:t>
                </a:r>
              </a:p>
              <a:p>
                <a:r>
                  <a:rPr lang="es-ES" sz="2000" b="1" i="1" dirty="0"/>
                  <a:t>h</a:t>
                </a:r>
                <a:r>
                  <a:rPr lang="es-ES" sz="2000" dirty="0"/>
                  <a:t> es el potencial mátrico debido a la succión, </a:t>
                </a:r>
              </a:p>
              <a:p>
                <a:r>
                  <a:rPr lang="es-ES" sz="2000" b="1" i="1" dirty="0"/>
                  <a:t>t</a:t>
                </a:r>
                <a:r>
                  <a:rPr lang="es-ES" sz="2000" dirty="0"/>
                  <a:t> es el tiempo,</a:t>
                </a:r>
              </a:p>
              <a:p>
                <a:r>
                  <a:rPr lang="es-ES" sz="2000" b="1" i="1" dirty="0"/>
                  <a:t>z </a:t>
                </a:r>
                <a:r>
                  <a:rPr lang="es-ES" sz="2000" dirty="0"/>
                  <a:t>es la profundidad, </a:t>
                </a:r>
              </a:p>
              <a:p>
                <a:r>
                  <a:rPr lang="es-ES" sz="2000" b="1" i="1" dirty="0"/>
                  <a:t>K(h</a:t>
                </a:r>
                <a:r>
                  <a:rPr lang="es-ES" sz="2000" b="1" dirty="0"/>
                  <a:t>)</a:t>
                </a:r>
                <a:r>
                  <a:rPr lang="es-ES" sz="2000" dirty="0"/>
                  <a:t> es la conductividad hidráulica, </a:t>
                </a:r>
              </a:p>
              <a:p>
                <a14:m>
                  <m:oMath xmlns:m="http://schemas.openxmlformats.org/officeDocument/2006/math">
                    <m:r>
                      <a:rPr lang="es-ES" sz="2000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s-ES" sz="2000" dirty="0"/>
                  <a:t> es la humedad volumétrica del suelo, </a:t>
                </a: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81" y="3716934"/>
                <a:ext cx="5441744" cy="2554545"/>
              </a:xfrm>
              <a:prstGeom prst="rect">
                <a:avLst/>
              </a:prstGeom>
              <a:blipFill>
                <a:blip r:embed="rId11"/>
                <a:stretch>
                  <a:fillRect l="-1006" t="-1188" r="-1564" b="-30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171448" y="6185751"/>
            <a:ext cx="1195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Para demostrar la existencia y unicidad de la ecuación de Richards, se utilizo el articulo “quasilinear heliptic - parabolic differential </a:t>
            </a:r>
            <a:r>
              <a:rPr lang="es-ES" sz="2000" dirty="0" smtClean="0"/>
              <a:t>ecuations</a:t>
            </a:r>
            <a:r>
              <a:rPr lang="es-ES" sz="2000" dirty="0" smtClean="0"/>
              <a:t>”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614992" y="2095305"/>
                <a:ext cx="2482666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num>
                            <m:den>
                              <m:r>
                                <a:rPr lang="es-EC" sz="2000" b="1" i="1"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den>
                          </m:f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992" y="2095305"/>
                <a:ext cx="2482666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MÉTODO </a:t>
            </a:r>
            <a:r>
              <a:rPr lang="es-ES" sz="4000" dirty="0"/>
              <a:t>DE </a:t>
            </a:r>
            <a:r>
              <a:rPr lang="es-ES" sz="4000" dirty="0" smtClean="0"/>
              <a:t>VOLUMENES </a:t>
            </a:r>
            <a:r>
              <a:rPr lang="es-ES" sz="4000" dirty="0"/>
              <a:t>FINITOS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0739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136523"/>
            <a:ext cx="10868025" cy="649288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METODO DE VOLÚMENES FINITOS</a:t>
            </a:r>
            <a:endParaRPr lang="es-E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00025" y="742946"/>
                <a:ext cx="11687176" cy="6000753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ES" sz="2100" dirty="0"/>
                  <a:t>El contenido fue tomado de [Cendón, 2008],[Le Veque, 2000].</a:t>
                </a:r>
              </a:p>
              <a:p>
                <a:pPr algn="just"/>
                <a:r>
                  <a:rPr lang="es-ES" sz="2100" dirty="0" smtClean="0"/>
                  <a:t>Este </a:t>
                </a:r>
                <a:r>
                  <a:rPr lang="es-ES" sz="2100" dirty="0"/>
                  <a:t>método tiene sus raíces en la dinámica de fluidos. </a:t>
                </a:r>
                <a:endParaRPr lang="es-ES" sz="2100" dirty="0" smtClean="0"/>
              </a:p>
              <a:p>
                <a:pPr algn="just"/>
                <a:r>
                  <a:rPr lang="es-ES" sz="2100" dirty="0" smtClean="0"/>
                  <a:t>Después, se convirtió </a:t>
                </a:r>
                <a:r>
                  <a:rPr lang="es-ES" sz="2100" dirty="0"/>
                  <a:t>en el método de elección para el análisis de problemas </a:t>
                </a:r>
                <a:r>
                  <a:rPr lang="es-ES" sz="2100" dirty="0" smtClean="0"/>
                  <a:t>relacionados con el flujo de fluidos y otros fenómenos de transporte. </a:t>
                </a:r>
              </a:p>
              <a:p>
                <a:pPr algn="just"/>
                <a:r>
                  <a:rPr lang="es-ES" sz="2100" dirty="0" smtClean="0"/>
                  <a:t>El método de volúmenes finitos y el MDF tienen sus raíces iniciales en la dinámica de fluidos computacional (CFD) y los fenómenos de transporte.</a:t>
                </a:r>
              </a:p>
              <a:p>
                <a:pPr algn="just"/>
                <a:r>
                  <a:rPr lang="es-ES" sz="2100" dirty="0" smtClean="0"/>
                  <a:t>Los </a:t>
                </a:r>
                <a:r>
                  <a:rPr lang="es-ES" sz="2100" dirty="0"/>
                  <a:t>métodos de volúmenes finitos provienen inicialmente de la forma integral de la ley de </a:t>
                </a:r>
                <a:r>
                  <a:rPr lang="es-ES" sz="2100" dirty="0" smtClean="0"/>
                  <a:t>conservación</a:t>
                </a:r>
              </a:p>
              <a:p>
                <a:r>
                  <a:rPr lang="es-ES" sz="2100" dirty="0"/>
                  <a:t>La forma general de un </a:t>
                </a:r>
                <a:r>
                  <a:rPr lang="es-ES" sz="2100" b="1" i="1" dirty="0"/>
                  <a:t>sistema de leyes de conservación</a:t>
                </a:r>
                <a:r>
                  <a:rPr lang="es-ES" sz="2100" b="1" dirty="0"/>
                  <a:t> es</a:t>
                </a:r>
                <a:endParaRPr lang="es-ES" sz="2100" dirty="0"/>
              </a:p>
              <a:p>
                <a:pPr marL="0" indent="0">
                  <a:buNone/>
                </a:pPr>
                <a:r>
                  <a:rPr lang="es-ES" sz="2100" b="1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s-ES" sz="21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sz="21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sz="21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ES" sz="21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s-ES" sz="2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21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</m:num>
                          <m:den>
                            <m:r>
                              <a:rPr lang="es-EC" sz="21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s-ES" sz="21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1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ES" sz="21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den>
                        </m:f>
                      </m:e>
                    </m:nary>
                    <m:d>
                      <m:dPr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1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s-EC" sz="21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s-ES" sz="2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1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s-ES" sz="2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,        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EC" sz="2100" b="1" i="1">
                        <a:latin typeface="Cambria Math" panose="02040503050406030204" pitchFamily="18" charset="0"/>
                      </a:rPr>
                      <m:t>,……..</m:t>
                    </m:r>
                    <m:sSub>
                      <m:sSubPr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s-EC" sz="21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s-EC" sz="21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sz="2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EC" sz="2100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s-EC" sz="2100" b="1" i="1">
                        <a:latin typeface="Cambria Math" panose="02040503050406030204" pitchFamily="18" charset="0"/>
                      </a:rPr>
                      <m:t>,       </m:t>
                    </m:r>
                    <m:r>
                      <a:rPr lang="es-EC" sz="21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1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100" b="1" i="1" dirty="0"/>
                  <a:t> </a:t>
                </a:r>
                <a:endParaRPr lang="es-ES" sz="2100" b="1" i="1" dirty="0" smtClean="0"/>
              </a:p>
              <a:p>
                <a:pPr algn="just"/>
                <a:r>
                  <a:rPr lang="es-ES" sz="2100" dirty="0" smtClean="0"/>
                  <a:t>Este método es también utilizado para la discretización de la ecuación de Richards en forma temporal y espacial</a:t>
                </a:r>
              </a:p>
              <a:p>
                <a:pPr marL="0" indent="0" algn="just">
                  <a:buNone/>
                </a:pPr>
                <a:endParaRPr lang="es-ES" sz="21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742946"/>
                <a:ext cx="11687176" cy="6000753"/>
              </a:xfrm>
              <a:blipFill>
                <a:blip r:embed="rId3"/>
                <a:stretch>
                  <a:fillRect l="-522" t="-1118" r="-6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5" y="-34198"/>
            <a:ext cx="11844338" cy="991461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2800" b="1" dirty="0">
                <a:solidFill>
                  <a:schemeClr val="tx1"/>
                </a:solidFill>
              </a:rPr>
              <a:t>Descripción matemática del método de volúmenes </a:t>
            </a:r>
            <a:r>
              <a:rPr lang="es-ES" sz="2800" b="1" dirty="0" smtClean="0">
                <a:solidFill>
                  <a:schemeClr val="tx1"/>
                </a:solidFill>
              </a:rPr>
              <a:t>finitos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000" dirty="0"/>
              <a:t>Para el </a:t>
            </a:r>
            <a:r>
              <a:rPr lang="es-ES" sz="2000" b="1" dirty="0"/>
              <a:t>desarrollo de un algoritmo de volúmenes finitos</a:t>
            </a:r>
            <a:r>
              <a:rPr lang="es-ES" sz="2000" dirty="0"/>
              <a:t> para resolver un problema definido </a:t>
            </a:r>
            <a:r>
              <a:rPr lang="es-ES" sz="2000" b="1" dirty="0"/>
              <a:t>mediante ecuaciones diferenciales y condiciones de contorno </a:t>
            </a:r>
            <a:r>
              <a:rPr lang="es-ES" sz="2000" dirty="0"/>
              <a:t>se tienen los siguientes pasos</a:t>
            </a:r>
            <a:r>
              <a:rPr lang="es-ES" sz="2000" dirty="0" smtClean="0"/>
              <a:t>: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025" y="952332"/>
            <a:ext cx="11844338" cy="590566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2100" dirty="0"/>
              <a:t>El problema debe </a:t>
            </a:r>
            <a:r>
              <a:rPr lang="es-ES" sz="2100" b="1" dirty="0"/>
              <a:t>reformularse en forma variacional</a:t>
            </a:r>
            <a:r>
              <a:rPr lang="es-ES" sz="2100" dirty="0"/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sz="2100" b="1" dirty="0"/>
              <a:t>El dominio </a:t>
            </a:r>
            <a:r>
              <a:rPr lang="es-ES" sz="2100" dirty="0"/>
              <a:t>de variables independientes </a:t>
            </a:r>
            <a:r>
              <a:rPr lang="es-ES" sz="2100" dirty="0" smtClean="0"/>
              <a:t>(dominio </a:t>
            </a:r>
            <a:r>
              <a:rPr lang="es-ES" sz="2100" dirty="0"/>
              <a:t>espacial para problemas dependientes del tiempo) </a:t>
            </a:r>
            <a:r>
              <a:rPr lang="es-ES" sz="2100" b="1" dirty="0"/>
              <a:t>debe dividirse </a:t>
            </a:r>
            <a:r>
              <a:rPr lang="es-ES" sz="2100" dirty="0"/>
              <a:t>mediante una partición en subdominios, llamados </a:t>
            </a:r>
            <a:r>
              <a:rPr lang="es-ES" sz="2100" b="1" dirty="0"/>
              <a:t>celdas o volúmenes finitos</a:t>
            </a:r>
            <a:r>
              <a:rPr lang="es-ES" sz="2100" dirty="0"/>
              <a:t>. Asociada a la partición anterior </a:t>
            </a:r>
            <a:r>
              <a:rPr lang="es-ES" sz="2100" b="1" dirty="0"/>
              <a:t>se construye un espacio vectorial de dimensión finita</a:t>
            </a:r>
            <a:r>
              <a:rPr lang="es-ES" sz="2100" dirty="0"/>
              <a:t>, </a:t>
            </a:r>
            <a:r>
              <a:rPr lang="es-ES" sz="2100" dirty="0" smtClean="0"/>
              <a:t>llamado </a:t>
            </a:r>
            <a:r>
              <a:rPr lang="es-ES" sz="2100" b="1" dirty="0" smtClean="0"/>
              <a:t>espacio de volúmenes finitos</a:t>
            </a:r>
            <a:r>
              <a:rPr lang="es-ES" sz="21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100" dirty="0"/>
              <a:t>Se plantea los dos tipos de esquemas </a:t>
            </a:r>
            <a:r>
              <a:rPr lang="es-ES" sz="2100" dirty="0" smtClean="0"/>
              <a:t> a </a:t>
            </a:r>
            <a:r>
              <a:rPr lang="es-ES" sz="2100" dirty="0"/>
              <a:t>resolver luego de haber </a:t>
            </a:r>
            <a:r>
              <a:rPr lang="es-ES" sz="2100" dirty="0" smtClean="0"/>
              <a:t>discretizado</a:t>
            </a:r>
          </a:p>
          <a:p>
            <a:pPr marL="0" indent="0" algn="just">
              <a:buNone/>
            </a:pPr>
            <a:r>
              <a:rPr lang="es-ES" sz="2100" dirty="0"/>
              <a:t> </a:t>
            </a:r>
            <a:r>
              <a:rPr lang="es-ES" sz="2100" dirty="0" smtClean="0"/>
              <a:t>         </a:t>
            </a:r>
            <a:r>
              <a:rPr lang="es-ES" sz="2100" dirty="0"/>
              <a:t>la ecuación de Richard para la forma mixta </a:t>
            </a:r>
            <a:r>
              <a:rPr lang="es-ES" sz="2100" dirty="0" smtClean="0"/>
              <a:t>Unidimensional.</a:t>
            </a:r>
            <a:r>
              <a:rPr lang="es-ES" sz="2100" b="1" i="1" dirty="0"/>
              <a:t> </a:t>
            </a:r>
            <a:endParaRPr lang="es-ES" sz="2100" b="1" i="1" dirty="0" smtClean="0"/>
          </a:p>
          <a:p>
            <a:pPr lvl="1" algn="just"/>
            <a:r>
              <a:rPr lang="es-ES" sz="2100" b="1" i="1" dirty="0"/>
              <a:t>El esquema explicito </a:t>
            </a:r>
            <a:r>
              <a:rPr lang="es-ES" sz="2100" dirty="0"/>
              <a:t>calcula</a:t>
            </a:r>
            <a:r>
              <a:rPr lang="es-ES" sz="2100" b="1" i="1" dirty="0"/>
              <a:t> </a:t>
            </a:r>
            <a:r>
              <a:rPr lang="es-ES" sz="2100" dirty="0"/>
              <a:t>el estado del sistema </a:t>
            </a:r>
            <a:r>
              <a:rPr lang="es-ES" sz="2100" dirty="0" smtClean="0"/>
              <a:t>en</a:t>
            </a:r>
          </a:p>
          <a:p>
            <a:pPr marL="457200" lvl="1" indent="0" algn="just">
              <a:buNone/>
            </a:pPr>
            <a:r>
              <a:rPr lang="es-ES" sz="2100" dirty="0" smtClean="0"/>
              <a:t>   </a:t>
            </a:r>
            <a:r>
              <a:rPr lang="es-ES" sz="2100" b="1" dirty="0" smtClean="0"/>
              <a:t>un </a:t>
            </a:r>
            <a:r>
              <a:rPr lang="es-ES" sz="2100" b="1" dirty="0"/>
              <a:t>momento </a:t>
            </a:r>
            <a:r>
              <a:rPr lang="es-ES" sz="2100" b="1" dirty="0" smtClean="0"/>
              <a:t>posterior al </a:t>
            </a:r>
            <a:r>
              <a:rPr lang="es-ES" sz="2100" b="1" dirty="0"/>
              <a:t>estado actual del sistema.</a:t>
            </a:r>
            <a:endParaRPr lang="es-ES" sz="2100" dirty="0"/>
          </a:p>
          <a:p>
            <a:pPr lvl="1" algn="just"/>
            <a:r>
              <a:rPr lang="es-ES" sz="2100" b="1" i="1" dirty="0"/>
              <a:t>El esquema implícito</a:t>
            </a:r>
            <a:r>
              <a:rPr lang="es-ES" sz="2100" dirty="0"/>
              <a:t> son la solución por la solución de </a:t>
            </a:r>
            <a:r>
              <a:rPr lang="es-ES" sz="2100" dirty="0" smtClean="0"/>
              <a:t>una</a:t>
            </a:r>
          </a:p>
          <a:p>
            <a:pPr marL="457200" lvl="1" indent="0" algn="just">
              <a:buNone/>
            </a:pPr>
            <a:r>
              <a:rPr lang="es-ES" sz="2100" dirty="0"/>
              <a:t> </a:t>
            </a:r>
            <a:r>
              <a:rPr lang="es-ES" sz="2100" dirty="0" smtClean="0"/>
              <a:t>   </a:t>
            </a:r>
            <a:r>
              <a:rPr lang="es-ES" sz="2100" dirty="0"/>
              <a:t>ecuación que </a:t>
            </a:r>
            <a:r>
              <a:rPr lang="es-ES" sz="2100" b="1" dirty="0" smtClean="0"/>
              <a:t>ambos </a:t>
            </a:r>
            <a:r>
              <a:rPr lang="es-ES" sz="2100" b="1" dirty="0"/>
              <a:t>estados de sistema actuales y posteriores</a:t>
            </a:r>
            <a:r>
              <a:rPr lang="es-ES" sz="2100" b="1" dirty="0" smtClean="0"/>
              <a:t>.</a:t>
            </a:r>
            <a:endParaRPr lang="es-ES" sz="2100" b="1" i="1" dirty="0" smtClean="0"/>
          </a:p>
          <a:p>
            <a:pPr marL="0" indent="0" algn="just">
              <a:buNone/>
            </a:pPr>
            <a:r>
              <a:rPr lang="es-ES" sz="2100" dirty="0" smtClean="0"/>
              <a:t>4. Esto da lugar a un sistema con un número finito de ecuaciones, con un número elevado de incógnitas. </a:t>
            </a:r>
            <a:r>
              <a:rPr lang="es-ES" sz="2100" b="1" i="1" dirty="0" smtClean="0"/>
              <a:t>El número de incógnitas indica la dimensión del espacio vectorial de volúmenes finitos</a:t>
            </a:r>
            <a:r>
              <a:rPr lang="es-ES" sz="2100" dirty="0" smtClean="0"/>
              <a:t> obtenido, cuanto mayor sea dicha dimensión mejor será la aproximación numérica obtenida.</a:t>
            </a:r>
          </a:p>
          <a:p>
            <a:pPr marL="0" lvl="0" indent="0" algn="just">
              <a:buNone/>
            </a:pPr>
            <a:r>
              <a:rPr lang="es-ES" sz="2100" dirty="0" smtClean="0"/>
              <a:t>5. El último paso es el </a:t>
            </a:r>
            <a:r>
              <a:rPr lang="es-ES" sz="2100" b="1" i="1" dirty="0" smtClean="0"/>
              <a:t>cálculo numérico de la solución del sistema de ecuaciones.</a:t>
            </a:r>
            <a:r>
              <a:rPr lang="es-ES" sz="2100" dirty="0"/>
              <a:t> </a:t>
            </a:r>
            <a:r>
              <a:rPr lang="es-ES" sz="2100" dirty="0" smtClean="0"/>
              <a:t>Los pasos anteriores permiten </a:t>
            </a:r>
            <a:r>
              <a:rPr lang="es-ES" sz="2100" b="1" dirty="0" smtClean="0"/>
              <a:t>construir un problema de cálculo diferencial en un problema de álgebra lineal</a:t>
            </a:r>
            <a:r>
              <a:rPr lang="es-ES" sz="2100" dirty="0" smtClean="0"/>
              <a:t>. Para la solución se </a:t>
            </a:r>
            <a:r>
              <a:rPr lang="es-ES" sz="2100" dirty="0"/>
              <a:t>p</a:t>
            </a:r>
            <a:r>
              <a:rPr lang="es-ES" sz="2100" dirty="0" smtClean="0"/>
              <a:t>ueden utilizar métodos de algebra lineal o métodos iterativos.</a:t>
            </a:r>
          </a:p>
          <a:p>
            <a:pPr marL="0" indent="0" algn="just">
              <a:buNone/>
            </a:pPr>
            <a:endParaRPr lang="es-ES" sz="2100" b="1" i="1" dirty="0" smtClean="0"/>
          </a:p>
          <a:p>
            <a:pPr marL="457200" lvl="1" indent="0" algn="just">
              <a:buNone/>
            </a:pPr>
            <a:endParaRPr lang="es-ES" sz="2100" b="1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S" sz="2100" dirty="0"/>
          </a:p>
          <a:p>
            <a:pPr marL="0" indent="0">
              <a:buNone/>
            </a:pPr>
            <a:endParaRPr lang="es-ES" sz="2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43" y="2857500"/>
            <a:ext cx="1758038" cy="174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-828675" y="2386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 rotWithShape="1">
          <a:blip r:embed="rId4"/>
          <a:srcRect l="20468" t="11312" r="18518" b="17209"/>
          <a:stretch/>
        </p:blipFill>
        <p:spPr>
          <a:xfrm>
            <a:off x="8216417" y="2970079"/>
            <a:ext cx="2069908" cy="18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650" y="1693863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DISCRETIZACION DE LA ECUACION DE RICHARDS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6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2799</Words>
  <Application>Microsoft Office PowerPoint</Application>
  <PresentationFormat>Panorámica</PresentationFormat>
  <Paragraphs>504</Paragraphs>
  <Slides>45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Tema de Office</vt:lpstr>
      <vt:lpstr> </vt:lpstr>
      <vt:lpstr>Presentación de PowerPoint</vt:lpstr>
      <vt:lpstr> </vt:lpstr>
      <vt:lpstr>Presentación de PowerPoint</vt:lpstr>
      <vt:lpstr>ECUACION DE RICHARDS</vt:lpstr>
      <vt:lpstr>Presentación de PowerPoint</vt:lpstr>
      <vt:lpstr>METODO DE VOLÚMENES FINITOS</vt:lpstr>
      <vt:lpstr>Descripción matemática del método de volúmenes finitos Para el desarrollo de un algoritmo de volúmenes finitos para resolver un problema definido mediante ecuaciones diferenciales y condiciones de contorno se tienen los siguientes pasos:</vt:lpstr>
      <vt:lpstr>DISCRETIZACION DE LA ECUACION DE RICHARDS</vt:lpstr>
      <vt:lpstr>DISCRETIZACION DE LA ECUACION DE RICHARDS</vt:lpstr>
      <vt:lpstr>Discretización del dominio</vt:lpstr>
      <vt:lpstr>Esquema de discretización numérica.</vt:lpstr>
      <vt:lpstr>Discretización espacial y temporal de la ecuación de Richards unidimensional </vt:lpstr>
      <vt:lpstr>ESQUEMA EXPLICITO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Condiciones de frontera</vt:lpstr>
      <vt:lpstr>Presentación de PowerPoint</vt:lpstr>
      <vt:lpstr>Media aritmética, geométrica y armónica</vt:lpstr>
      <vt:lpstr>Presentación de PowerPoint</vt:lpstr>
      <vt:lpstr>Presentación de PowerPoint</vt:lpstr>
      <vt:lpstr>Linealización de la ecuación de Richards mediante el L-esquema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Condiciones de frontera</vt:lpstr>
      <vt:lpstr>Presentación de PowerPoint</vt:lpstr>
      <vt:lpstr>Media aritmética, geométrica y armónica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DISCRETIZACIÓN DE LA ECUACIÓN DE RICHARDS  Linealización de la ecuación de Richard mediante el método de Picard modificado</dc:title>
  <dc:creator>HP</dc:creator>
  <cp:lastModifiedBy>HP</cp:lastModifiedBy>
  <cp:revision>258</cp:revision>
  <cp:lastPrinted>2021-09-04T13:54:35Z</cp:lastPrinted>
  <dcterms:created xsi:type="dcterms:W3CDTF">2020-10-23T22:36:55Z</dcterms:created>
  <dcterms:modified xsi:type="dcterms:W3CDTF">2021-10-04T17:59:17Z</dcterms:modified>
</cp:coreProperties>
</file>