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42"/>
  </p:notesMasterIdLst>
  <p:sldIdLst>
    <p:sldId id="264" r:id="rId2"/>
    <p:sldId id="317" r:id="rId3"/>
    <p:sldId id="331" r:id="rId4"/>
    <p:sldId id="330" r:id="rId5"/>
    <p:sldId id="329" r:id="rId6"/>
    <p:sldId id="351" r:id="rId7"/>
    <p:sldId id="333" r:id="rId8"/>
    <p:sldId id="327" r:id="rId9"/>
    <p:sldId id="303" r:id="rId10"/>
    <p:sldId id="304" r:id="rId11"/>
    <p:sldId id="348" r:id="rId12"/>
    <p:sldId id="310" r:id="rId13"/>
    <p:sldId id="261" r:id="rId14"/>
    <p:sldId id="322" r:id="rId15"/>
    <p:sldId id="323" r:id="rId16"/>
    <p:sldId id="324" r:id="rId17"/>
    <p:sldId id="325" r:id="rId18"/>
    <p:sldId id="326" r:id="rId19"/>
    <p:sldId id="341" r:id="rId20"/>
    <p:sldId id="335" r:id="rId21"/>
    <p:sldId id="271" r:id="rId22"/>
    <p:sldId id="336" r:id="rId23"/>
    <p:sldId id="337" r:id="rId24"/>
    <p:sldId id="339" r:id="rId25"/>
    <p:sldId id="342" r:id="rId26"/>
    <p:sldId id="340" r:id="rId27"/>
    <p:sldId id="343" r:id="rId28"/>
    <p:sldId id="344" r:id="rId29"/>
    <p:sldId id="345" r:id="rId30"/>
    <p:sldId id="349" r:id="rId31"/>
    <p:sldId id="309" r:id="rId32"/>
    <p:sldId id="273" r:id="rId33"/>
    <p:sldId id="350" r:id="rId34"/>
    <p:sldId id="346" r:id="rId35"/>
    <p:sldId id="277" r:id="rId36"/>
    <p:sldId id="274" r:id="rId37"/>
    <p:sldId id="352" r:id="rId38"/>
    <p:sldId id="347" r:id="rId39"/>
    <p:sldId id="328" r:id="rId40"/>
    <p:sldId id="353" r:id="rId4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quel" initials="R" lastIdx="4" clrIdx="0">
    <p:extLst>
      <p:ext uri="{19B8F6BF-5375-455C-9EA6-DF929625EA0E}">
        <p15:presenceInfo xmlns:p15="http://schemas.microsoft.com/office/powerpoint/2012/main" userId="Raqu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8" autoAdjust="0"/>
    <p:restoredTop sz="72890" autoAdjust="0"/>
  </p:normalViewPr>
  <p:slideViewPr>
    <p:cSldViewPr snapToGrid="0">
      <p:cViewPr varScale="1">
        <p:scale>
          <a:sx n="74" d="100"/>
          <a:sy n="74" d="100"/>
        </p:scale>
        <p:origin x="61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E893D0-390E-44B4-AF1A-AF5800F9C1C8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C6AF887-6C1C-47D7-9149-06054B4F3B03}">
      <dgm:prSet phldrT="[Texto]"/>
      <dgm:spPr/>
      <dgm:t>
        <a:bodyPr/>
        <a:lstStyle/>
        <a:p>
          <a:r>
            <a:rPr lang="es-EC" dirty="0" smtClean="0"/>
            <a:t>Métodos de detección de virus </a:t>
          </a:r>
          <a:endParaRPr lang="es-EC" dirty="0"/>
        </a:p>
      </dgm:t>
    </dgm:pt>
    <dgm:pt modelId="{A829577D-5B78-4382-8C9E-6B7D4CA80761}" type="parTrans" cxnId="{0D724047-8500-4959-9D1B-817B541E02F7}">
      <dgm:prSet/>
      <dgm:spPr/>
      <dgm:t>
        <a:bodyPr/>
        <a:lstStyle/>
        <a:p>
          <a:endParaRPr lang="es-EC"/>
        </a:p>
      </dgm:t>
    </dgm:pt>
    <dgm:pt modelId="{E7393219-5BC3-4A09-9FDA-E85F51839C7C}" type="sibTrans" cxnId="{0D724047-8500-4959-9D1B-817B541E02F7}">
      <dgm:prSet/>
      <dgm:spPr/>
      <dgm:t>
        <a:bodyPr/>
        <a:lstStyle/>
        <a:p>
          <a:endParaRPr lang="es-EC"/>
        </a:p>
      </dgm:t>
    </dgm:pt>
    <dgm:pt modelId="{03A6E48C-6535-4CAE-992E-189FC8DC3388}">
      <dgm:prSet phldrT="[Texto]"/>
      <dgm:spPr/>
      <dgm:t>
        <a:bodyPr/>
        <a:lstStyle/>
        <a:p>
          <a:r>
            <a:rPr lang="es-EC" dirty="0" smtClean="0"/>
            <a:t>Serológicos </a:t>
          </a:r>
          <a:endParaRPr lang="es-EC" dirty="0"/>
        </a:p>
      </dgm:t>
    </dgm:pt>
    <dgm:pt modelId="{06129C7B-5E56-4630-B855-10D9063FD543}" type="parTrans" cxnId="{58429786-1149-4A66-ACF9-957FCAEC8064}">
      <dgm:prSet/>
      <dgm:spPr/>
      <dgm:t>
        <a:bodyPr/>
        <a:lstStyle/>
        <a:p>
          <a:endParaRPr lang="es-EC"/>
        </a:p>
      </dgm:t>
    </dgm:pt>
    <dgm:pt modelId="{EE0A8BF2-8220-4EC8-A864-A5B516C8DADC}" type="sibTrans" cxnId="{58429786-1149-4A66-ACF9-957FCAEC8064}">
      <dgm:prSet/>
      <dgm:spPr/>
      <dgm:t>
        <a:bodyPr/>
        <a:lstStyle/>
        <a:p>
          <a:endParaRPr lang="es-EC"/>
        </a:p>
      </dgm:t>
    </dgm:pt>
    <dgm:pt modelId="{7B97516B-AD03-410F-9586-951EDA4A6BAC}">
      <dgm:prSet phldrT="[Texto]"/>
      <dgm:spPr/>
      <dgm:t>
        <a:bodyPr/>
        <a:lstStyle/>
        <a:p>
          <a:r>
            <a:rPr lang="es-EC" dirty="0" smtClean="0"/>
            <a:t>ELISA</a:t>
          </a:r>
          <a:endParaRPr lang="es-EC" dirty="0"/>
        </a:p>
      </dgm:t>
    </dgm:pt>
    <dgm:pt modelId="{8A70230D-2AE0-413F-B635-CF3E681729CB}" type="parTrans" cxnId="{EF115046-3593-4298-8B39-01717F5A8006}">
      <dgm:prSet/>
      <dgm:spPr/>
      <dgm:t>
        <a:bodyPr/>
        <a:lstStyle/>
        <a:p>
          <a:endParaRPr lang="es-EC"/>
        </a:p>
      </dgm:t>
    </dgm:pt>
    <dgm:pt modelId="{B2FA0F7E-3FCE-44FC-9746-7F1A0DE95D82}" type="sibTrans" cxnId="{EF115046-3593-4298-8B39-01717F5A8006}">
      <dgm:prSet/>
      <dgm:spPr/>
      <dgm:t>
        <a:bodyPr/>
        <a:lstStyle/>
        <a:p>
          <a:endParaRPr lang="es-EC"/>
        </a:p>
      </dgm:t>
    </dgm:pt>
    <dgm:pt modelId="{606D7026-3693-49DF-95F7-F6C253CF115D}">
      <dgm:prSet phldrT="[Texto]"/>
      <dgm:spPr/>
      <dgm:t>
        <a:bodyPr/>
        <a:lstStyle/>
        <a:p>
          <a:r>
            <a:rPr lang="es-EC" dirty="0" smtClean="0"/>
            <a:t>Amplificación de ácidos nucleicos</a:t>
          </a:r>
          <a:endParaRPr lang="es-EC" dirty="0"/>
        </a:p>
      </dgm:t>
    </dgm:pt>
    <dgm:pt modelId="{946FA398-BB53-47E8-ABDA-848C4A165051}" type="parTrans" cxnId="{D26722E9-B879-4099-A99C-0D0730501F7A}">
      <dgm:prSet/>
      <dgm:spPr/>
      <dgm:t>
        <a:bodyPr/>
        <a:lstStyle/>
        <a:p>
          <a:endParaRPr lang="es-EC"/>
        </a:p>
      </dgm:t>
    </dgm:pt>
    <dgm:pt modelId="{37D64ED1-3B58-4424-9A36-E2AFA382D3C6}" type="sibTrans" cxnId="{D26722E9-B879-4099-A99C-0D0730501F7A}">
      <dgm:prSet/>
      <dgm:spPr/>
      <dgm:t>
        <a:bodyPr/>
        <a:lstStyle/>
        <a:p>
          <a:endParaRPr lang="es-EC"/>
        </a:p>
      </dgm:t>
    </dgm:pt>
    <dgm:pt modelId="{B8CFB6C0-1187-429D-9D5E-EB1AF3545378}">
      <dgm:prSet phldrT="[Texto]"/>
      <dgm:spPr/>
      <dgm:t>
        <a:bodyPr/>
        <a:lstStyle/>
        <a:p>
          <a:r>
            <a:rPr lang="es-EC" dirty="0" smtClean="0"/>
            <a:t>PCR</a:t>
          </a:r>
          <a:endParaRPr lang="es-EC" dirty="0"/>
        </a:p>
      </dgm:t>
    </dgm:pt>
    <dgm:pt modelId="{80225AD6-671F-4995-B1AF-24BA01E27556}" type="parTrans" cxnId="{6EC7E1C3-E62F-49BF-8207-6872AC5E30BC}">
      <dgm:prSet/>
      <dgm:spPr/>
      <dgm:t>
        <a:bodyPr/>
        <a:lstStyle/>
        <a:p>
          <a:endParaRPr lang="es-EC"/>
        </a:p>
      </dgm:t>
    </dgm:pt>
    <dgm:pt modelId="{11C93FEB-026F-4BF6-BC4B-65D2B0A39F6F}" type="sibTrans" cxnId="{6EC7E1C3-E62F-49BF-8207-6872AC5E30BC}">
      <dgm:prSet/>
      <dgm:spPr/>
      <dgm:t>
        <a:bodyPr/>
        <a:lstStyle/>
        <a:p>
          <a:endParaRPr lang="es-EC"/>
        </a:p>
      </dgm:t>
    </dgm:pt>
    <dgm:pt modelId="{7D2EFFB2-ED95-4E02-8E35-E88E63892C38}">
      <dgm:prSet phldrT="[Texto]"/>
      <dgm:spPr/>
      <dgm:t>
        <a:bodyPr/>
        <a:lstStyle/>
        <a:p>
          <a:r>
            <a:rPr lang="es-EC" dirty="0" smtClean="0"/>
            <a:t>Siguiente generación </a:t>
          </a:r>
          <a:endParaRPr lang="es-EC" dirty="0"/>
        </a:p>
      </dgm:t>
    </dgm:pt>
    <dgm:pt modelId="{279CEB58-5EBD-40F0-A649-7B86FF0DE0DE}" type="parTrans" cxnId="{BE76ACF4-661F-484B-81F8-B35D65433056}">
      <dgm:prSet/>
      <dgm:spPr/>
      <dgm:t>
        <a:bodyPr/>
        <a:lstStyle/>
        <a:p>
          <a:endParaRPr lang="es-EC"/>
        </a:p>
      </dgm:t>
    </dgm:pt>
    <dgm:pt modelId="{168B3BD0-F50A-4F8D-A081-E913F38FB48D}" type="sibTrans" cxnId="{BE76ACF4-661F-484B-81F8-B35D65433056}">
      <dgm:prSet/>
      <dgm:spPr/>
      <dgm:t>
        <a:bodyPr/>
        <a:lstStyle/>
        <a:p>
          <a:endParaRPr lang="es-EC"/>
        </a:p>
      </dgm:t>
    </dgm:pt>
    <dgm:pt modelId="{90AE4A8F-C4CD-4944-B36E-DC861F8EE0B0}">
      <dgm:prSet phldrT="[Texto]"/>
      <dgm:spPr/>
      <dgm:t>
        <a:bodyPr/>
        <a:lstStyle/>
        <a:p>
          <a:r>
            <a:rPr lang="es-EC" dirty="0" smtClean="0"/>
            <a:t>Microscopía electrónica</a:t>
          </a:r>
          <a:endParaRPr lang="es-EC" dirty="0"/>
        </a:p>
      </dgm:t>
    </dgm:pt>
    <dgm:pt modelId="{4C868C0B-6DF3-4DA4-8ECE-2DBA9322209D}" type="parTrans" cxnId="{3F6BAF3C-DD6D-4B98-9ED7-A3D2503E827D}">
      <dgm:prSet/>
      <dgm:spPr/>
      <dgm:t>
        <a:bodyPr/>
        <a:lstStyle/>
        <a:p>
          <a:endParaRPr lang="es-EC"/>
        </a:p>
      </dgm:t>
    </dgm:pt>
    <dgm:pt modelId="{FD473FB7-4773-4D04-8A43-A94F98C17595}" type="sibTrans" cxnId="{3F6BAF3C-DD6D-4B98-9ED7-A3D2503E827D}">
      <dgm:prSet/>
      <dgm:spPr/>
      <dgm:t>
        <a:bodyPr/>
        <a:lstStyle/>
        <a:p>
          <a:endParaRPr lang="es-EC"/>
        </a:p>
      </dgm:t>
    </dgm:pt>
    <dgm:pt modelId="{2F0B0479-C4C0-410D-903E-1A3B82389256}">
      <dgm:prSet phldrT="[Texto]"/>
      <dgm:spPr/>
      <dgm:t>
        <a:bodyPr/>
        <a:lstStyle/>
        <a:p>
          <a:r>
            <a:rPr lang="es-EC" dirty="0" err="1" smtClean="0"/>
            <a:t>Microarreglos</a:t>
          </a:r>
          <a:endParaRPr lang="es-EC" dirty="0"/>
        </a:p>
      </dgm:t>
    </dgm:pt>
    <dgm:pt modelId="{6E05A84A-9C57-4C41-B152-F8DAD826EFFE}" type="parTrans" cxnId="{9C65A27B-02CE-4B16-925C-B6757450A626}">
      <dgm:prSet/>
      <dgm:spPr/>
      <dgm:t>
        <a:bodyPr/>
        <a:lstStyle/>
        <a:p>
          <a:endParaRPr lang="es-EC"/>
        </a:p>
      </dgm:t>
    </dgm:pt>
    <dgm:pt modelId="{CB4E21AF-FFD8-488F-81AD-AB85C2E5794A}" type="sibTrans" cxnId="{9C65A27B-02CE-4B16-925C-B6757450A626}">
      <dgm:prSet/>
      <dgm:spPr/>
      <dgm:t>
        <a:bodyPr/>
        <a:lstStyle/>
        <a:p>
          <a:endParaRPr lang="es-EC"/>
        </a:p>
      </dgm:t>
    </dgm:pt>
    <dgm:pt modelId="{52025BD5-A630-4BEE-BA57-D1BE04F232EC}">
      <dgm:prSet phldrT="[Texto]"/>
      <dgm:spPr/>
      <dgm:t>
        <a:bodyPr/>
        <a:lstStyle/>
        <a:p>
          <a:r>
            <a:rPr lang="es-EC" dirty="0" err="1" smtClean="0"/>
            <a:t>Biosensores</a:t>
          </a:r>
          <a:endParaRPr lang="es-EC" dirty="0"/>
        </a:p>
      </dgm:t>
    </dgm:pt>
    <dgm:pt modelId="{278BB1A1-C840-4570-86E6-577280B8CC91}" type="parTrans" cxnId="{215247D0-28E7-46B0-87C8-45920F7C8033}">
      <dgm:prSet/>
      <dgm:spPr/>
      <dgm:t>
        <a:bodyPr/>
        <a:lstStyle/>
        <a:p>
          <a:endParaRPr lang="es-EC"/>
        </a:p>
      </dgm:t>
    </dgm:pt>
    <dgm:pt modelId="{E107D904-BAD0-4CA2-A82F-48972D54C6A9}" type="sibTrans" cxnId="{215247D0-28E7-46B0-87C8-45920F7C8033}">
      <dgm:prSet/>
      <dgm:spPr/>
      <dgm:t>
        <a:bodyPr/>
        <a:lstStyle/>
        <a:p>
          <a:endParaRPr lang="es-EC"/>
        </a:p>
      </dgm:t>
    </dgm:pt>
    <dgm:pt modelId="{BCDABAD4-1E5F-4EA4-8ECF-E73666D52E95}">
      <dgm:prSet phldrT="[Texto]"/>
      <dgm:spPr/>
      <dgm:t>
        <a:bodyPr/>
        <a:lstStyle/>
        <a:p>
          <a:r>
            <a:rPr lang="es-EC" dirty="0" smtClean="0">
              <a:solidFill>
                <a:srgbClr val="FF0000"/>
              </a:solidFill>
            </a:rPr>
            <a:t>Secuenciación masiva</a:t>
          </a:r>
          <a:endParaRPr lang="es-EC" dirty="0">
            <a:solidFill>
              <a:srgbClr val="FF0000"/>
            </a:solidFill>
          </a:endParaRPr>
        </a:p>
      </dgm:t>
    </dgm:pt>
    <dgm:pt modelId="{F9AB24E5-8B0B-4B33-8D31-204C9F0ABEC6}" type="parTrans" cxnId="{275DCA1A-DA50-41D9-A012-0DBF3CB9EB83}">
      <dgm:prSet/>
      <dgm:spPr/>
      <dgm:t>
        <a:bodyPr/>
        <a:lstStyle/>
        <a:p>
          <a:endParaRPr lang="es-EC"/>
        </a:p>
      </dgm:t>
    </dgm:pt>
    <dgm:pt modelId="{04C2921E-1713-48C9-A5F9-F67F4EBCAE39}" type="sibTrans" cxnId="{275DCA1A-DA50-41D9-A012-0DBF3CB9EB83}">
      <dgm:prSet/>
      <dgm:spPr/>
      <dgm:t>
        <a:bodyPr/>
        <a:lstStyle/>
        <a:p>
          <a:endParaRPr lang="es-EC"/>
        </a:p>
      </dgm:t>
    </dgm:pt>
    <dgm:pt modelId="{29555D0C-68F8-4012-80A6-875B0108A900}" type="pres">
      <dgm:prSet presAssocID="{26E893D0-390E-44B4-AF1A-AF5800F9C1C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807EC70-385E-434E-B556-AE287554ECB1}" type="pres">
      <dgm:prSet presAssocID="{BC6AF887-6C1C-47D7-9149-06054B4F3B03}" presName="root1" presStyleCnt="0"/>
      <dgm:spPr/>
    </dgm:pt>
    <dgm:pt modelId="{081F8BCE-7BCB-4743-80DA-A081691DC155}" type="pres">
      <dgm:prSet presAssocID="{BC6AF887-6C1C-47D7-9149-06054B4F3B03}" presName="LevelOneTextNode" presStyleLbl="node0" presStyleIdx="0" presStyleCnt="1" custLinFactX="-80184" custLinFactNeighborX="-100000" custLinFactNeighborY="-809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D420555-B59A-4163-943E-AFF8C545B627}" type="pres">
      <dgm:prSet presAssocID="{BC6AF887-6C1C-47D7-9149-06054B4F3B03}" presName="level2hierChild" presStyleCnt="0"/>
      <dgm:spPr/>
    </dgm:pt>
    <dgm:pt modelId="{7A88A47F-B1A7-4B92-B375-1CF6392B52CC}" type="pres">
      <dgm:prSet presAssocID="{06129C7B-5E56-4630-B855-10D9063FD543}" presName="conn2-1" presStyleLbl="parChTrans1D2" presStyleIdx="0" presStyleCnt="4"/>
      <dgm:spPr/>
      <dgm:t>
        <a:bodyPr/>
        <a:lstStyle/>
        <a:p>
          <a:endParaRPr lang="es-EC"/>
        </a:p>
      </dgm:t>
    </dgm:pt>
    <dgm:pt modelId="{BA394DC1-ED37-450C-99FD-CC578ED87C1E}" type="pres">
      <dgm:prSet presAssocID="{06129C7B-5E56-4630-B855-10D9063FD543}" presName="connTx" presStyleLbl="parChTrans1D2" presStyleIdx="0" presStyleCnt="4"/>
      <dgm:spPr/>
      <dgm:t>
        <a:bodyPr/>
        <a:lstStyle/>
        <a:p>
          <a:endParaRPr lang="es-EC"/>
        </a:p>
      </dgm:t>
    </dgm:pt>
    <dgm:pt modelId="{E8DB2BD4-6C93-4DE6-AFFF-F8BCA0692A30}" type="pres">
      <dgm:prSet presAssocID="{03A6E48C-6535-4CAE-992E-189FC8DC3388}" presName="root2" presStyleCnt="0"/>
      <dgm:spPr/>
    </dgm:pt>
    <dgm:pt modelId="{D49C1A25-A6B5-42F2-84C2-39E893982A22}" type="pres">
      <dgm:prSet presAssocID="{03A6E48C-6535-4CAE-992E-189FC8DC3388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C28F1F9-BA11-40ED-AC1E-83302E20A111}" type="pres">
      <dgm:prSet presAssocID="{03A6E48C-6535-4CAE-992E-189FC8DC3388}" presName="level3hierChild" presStyleCnt="0"/>
      <dgm:spPr/>
    </dgm:pt>
    <dgm:pt modelId="{886967A4-2711-44E4-AD34-6C1A7DAC95CE}" type="pres">
      <dgm:prSet presAssocID="{8A70230D-2AE0-413F-B635-CF3E681729CB}" presName="conn2-1" presStyleLbl="parChTrans1D3" presStyleIdx="0" presStyleCnt="5"/>
      <dgm:spPr/>
      <dgm:t>
        <a:bodyPr/>
        <a:lstStyle/>
        <a:p>
          <a:endParaRPr lang="es-EC"/>
        </a:p>
      </dgm:t>
    </dgm:pt>
    <dgm:pt modelId="{CC803EE5-EE96-4F6D-8178-90CD1A923119}" type="pres">
      <dgm:prSet presAssocID="{8A70230D-2AE0-413F-B635-CF3E681729CB}" presName="connTx" presStyleLbl="parChTrans1D3" presStyleIdx="0" presStyleCnt="5"/>
      <dgm:spPr/>
      <dgm:t>
        <a:bodyPr/>
        <a:lstStyle/>
        <a:p>
          <a:endParaRPr lang="es-EC"/>
        </a:p>
      </dgm:t>
    </dgm:pt>
    <dgm:pt modelId="{4205951F-ED2E-4491-80F1-622BB7C618DD}" type="pres">
      <dgm:prSet presAssocID="{7B97516B-AD03-410F-9586-951EDA4A6BAC}" presName="root2" presStyleCnt="0"/>
      <dgm:spPr/>
    </dgm:pt>
    <dgm:pt modelId="{8B7661FB-1A37-449F-BBCD-5B023C7C05EB}" type="pres">
      <dgm:prSet presAssocID="{7B97516B-AD03-410F-9586-951EDA4A6BAC}" presName="LevelTwoTextNode" presStyleLbl="node3" presStyleIdx="0" presStyleCnt="5" custLinFactNeighborX="85872" custLinFactNeighborY="-42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92FA6CE-E1F3-40A7-BF77-0E30892886E3}" type="pres">
      <dgm:prSet presAssocID="{7B97516B-AD03-410F-9586-951EDA4A6BAC}" presName="level3hierChild" presStyleCnt="0"/>
      <dgm:spPr/>
    </dgm:pt>
    <dgm:pt modelId="{74DAB053-E544-4EC5-A700-8B59F935AABD}" type="pres">
      <dgm:prSet presAssocID="{946FA398-BB53-47E8-ABDA-848C4A165051}" presName="conn2-1" presStyleLbl="parChTrans1D2" presStyleIdx="1" presStyleCnt="4"/>
      <dgm:spPr/>
      <dgm:t>
        <a:bodyPr/>
        <a:lstStyle/>
        <a:p>
          <a:endParaRPr lang="es-EC"/>
        </a:p>
      </dgm:t>
    </dgm:pt>
    <dgm:pt modelId="{37BEAA5B-9768-4279-95D9-2B09D510F854}" type="pres">
      <dgm:prSet presAssocID="{946FA398-BB53-47E8-ABDA-848C4A165051}" presName="connTx" presStyleLbl="parChTrans1D2" presStyleIdx="1" presStyleCnt="4"/>
      <dgm:spPr/>
      <dgm:t>
        <a:bodyPr/>
        <a:lstStyle/>
        <a:p>
          <a:endParaRPr lang="es-EC"/>
        </a:p>
      </dgm:t>
    </dgm:pt>
    <dgm:pt modelId="{5477AC72-617A-4FC4-8115-2FA9B94B7E9B}" type="pres">
      <dgm:prSet presAssocID="{606D7026-3693-49DF-95F7-F6C253CF115D}" presName="root2" presStyleCnt="0"/>
      <dgm:spPr/>
    </dgm:pt>
    <dgm:pt modelId="{655ECA6F-5974-4E7A-ABBA-0C16A6075BDA}" type="pres">
      <dgm:prSet presAssocID="{606D7026-3693-49DF-95F7-F6C253CF115D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4187619-9DE4-4FDF-8D8E-7CD7EB00A6DE}" type="pres">
      <dgm:prSet presAssocID="{606D7026-3693-49DF-95F7-F6C253CF115D}" presName="level3hierChild" presStyleCnt="0"/>
      <dgm:spPr/>
    </dgm:pt>
    <dgm:pt modelId="{454F3124-74D1-4411-9D9B-044DB47897D4}" type="pres">
      <dgm:prSet presAssocID="{80225AD6-671F-4995-B1AF-24BA01E27556}" presName="conn2-1" presStyleLbl="parChTrans1D3" presStyleIdx="1" presStyleCnt="5"/>
      <dgm:spPr/>
      <dgm:t>
        <a:bodyPr/>
        <a:lstStyle/>
        <a:p>
          <a:endParaRPr lang="es-EC"/>
        </a:p>
      </dgm:t>
    </dgm:pt>
    <dgm:pt modelId="{67F5FD41-F6C6-4441-B65A-940D978F5BE8}" type="pres">
      <dgm:prSet presAssocID="{80225AD6-671F-4995-B1AF-24BA01E27556}" presName="connTx" presStyleLbl="parChTrans1D3" presStyleIdx="1" presStyleCnt="5"/>
      <dgm:spPr/>
      <dgm:t>
        <a:bodyPr/>
        <a:lstStyle/>
        <a:p>
          <a:endParaRPr lang="es-EC"/>
        </a:p>
      </dgm:t>
    </dgm:pt>
    <dgm:pt modelId="{C201609F-A15C-444E-AA71-28903C5AFA59}" type="pres">
      <dgm:prSet presAssocID="{B8CFB6C0-1187-429D-9D5E-EB1AF3545378}" presName="root2" presStyleCnt="0"/>
      <dgm:spPr/>
    </dgm:pt>
    <dgm:pt modelId="{7CEDB288-A599-4D25-B955-339DA837ECF8}" type="pres">
      <dgm:prSet presAssocID="{B8CFB6C0-1187-429D-9D5E-EB1AF3545378}" presName="LevelTwoTextNode" presStyleLbl="node3" presStyleIdx="1" presStyleCnt="5" custLinFactNeighborX="85872" custLinFactNeighborY="-100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531F7B1-D741-4C19-9878-75AE65503E4D}" type="pres">
      <dgm:prSet presAssocID="{B8CFB6C0-1187-429D-9D5E-EB1AF3545378}" presName="level3hierChild" presStyleCnt="0"/>
      <dgm:spPr/>
    </dgm:pt>
    <dgm:pt modelId="{F853686E-AFDB-472A-96AD-9CAECD532F43}" type="pres">
      <dgm:prSet presAssocID="{4C868C0B-6DF3-4DA4-8ECE-2DBA9322209D}" presName="conn2-1" presStyleLbl="parChTrans1D2" presStyleIdx="2" presStyleCnt="4"/>
      <dgm:spPr/>
      <dgm:t>
        <a:bodyPr/>
        <a:lstStyle/>
        <a:p>
          <a:endParaRPr lang="es-EC"/>
        </a:p>
      </dgm:t>
    </dgm:pt>
    <dgm:pt modelId="{96D64A88-6E3C-4367-8E34-621C33C2D952}" type="pres">
      <dgm:prSet presAssocID="{4C868C0B-6DF3-4DA4-8ECE-2DBA9322209D}" presName="connTx" presStyleLbl="parChTrans1D2" presStyleIdx="2" presStyleCnt="4"/>
      <dgm:spPr/>
      <dgm:t>
        <a:bodyPr/>
        <a:lstStyle/>
        <a:p>
          <a:endParaRPr lang="es-EC"/>
        </a:p>
      </dgm:t>
    </dgm:pt>
    <dgm:pt modelId="{394AC089-6A07-4EAC-A651-AA850AF1181F}" type="pres">
      <dgm:prSet presAssocID="{90AE4A8F-C4CD-4944-B36E-DC861F8EE0B0}" presName="root2" presStyleCnt="0"/>
      <dgm:spPr/>
    </dgm:pt>
    <dgm:pt modelId="{55434A49-8C65-40D5-BEFF-33F704CC7C51}" type="pres">
      <dgm:prSet presAssocID="{90AE4A8F-C4CD-4944-B36E-DC861F8EE0B0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804286B-E7D3-4AC4-882A-F03A00F655FC}" type="pres">
      <dgm:prSet presAssocID="{90AE4A8F-C4CD-4944-B36E-DC861F8EE0B0}" presName="level3hierChild" presStyleCnt="0"/>
      <dgm:spPr/>
    </dgm:pt>
    <dgm:pt modelId="{E265BB68-E4A1-4B34-8C6A-ED4342E65ADF}" type="pres">
      <dgm:prSet presAssocID="{279CEB58-5EBD-40F0-A649-7B86FF0DE0DE}" presName="conn2-1" presStyleLbl="parChTrans1D2" presStyleIdx="3" presStyleCnt="4"/>
      <dgm:spPr/>
      <dgm:t>
        <a:bodyPr/>
        <a:lstStyle/>
        <a:p>
          <a:endParaRPr lang="es-EC"/>
        </a:p>
      </dgm:t>
    </dgm:pt>
    <dgm:pt modelId="{AD843ED8-61A7-413D-8B75-3DCAA1605E8A}" type="pres">
      <dgm:prSet presAssocID="{279CEB58-5EBD-40F0-A649-7B86FF0DE0DE}" presName="connTx" presStyleLbl="parChTrans1D2" presStyleIdx="3" presStyleCnt="4"/>
      <dgm:spPr/>
      <dgm:t>
        <a:bodyPr/>
        <a:lstStyle/>
        <a:p>
          <a:endParaRPr lang="es-EC"/>
        </a:p>
      </dgm:t>
    </dgm:pt>
    <dgm:pt modelId="{E20BF345-31AA-40E9-B15F-269CA3CDCED7}" type="pres">
      <dgm:prSet presAssocID="{7D2EFFB2-ED95-4E02-8E35-E88E63892C38}" presName="root2" presStyleCnt="0"/>
      <dgm:spPr/>
    </dgm:pt>
    <dgm:pt modelId="{32BC00B2-F93C-4BD1-A56C-3BFA06A483FA}" type="pres">
      <dgm:prSet presAssocID="{7D2EFFB2-ED95-4E02-8E35-E88E63892C38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28C6493-13BF-45A0-9F97-DEF34E20E046}" type="pres">
      <dgm:prSet presAssocID="{7D2EFFB2-ED95-4E02-8E35-E88E63892C38}" presName="level3hierChild" presStyleCnt="0"/>
      <dgm:spPr/>
    </dgm:pt>
    <dgm:pt modelId="{828D4F7F-1B49-4835-B121-996CD8B0EFAF}" type="pres">
      <dgm:prSet presAssocID="{6E05A84A-9C57-4C41-B152-F8DAD826EFFE}" presName="conn2-1" presStyleLbl="parChTrans1D3" presStyleIdx="2" presStyleCnt="5"/>
      <dgm:spPr/>
      <dgm:t>
        <a:bodyPr/>
        <a:lstStyle/>
        <a:p>
          <a:endParaRPr lang="es-EC"/>
        </a:p>
      </dgm:t>
    </dgm:pt>
    <dgm:pt modelId="{781889F6-10A9-4497-B109-EB9DBC07E6FD}" type="pres">
      <dgm:prSet presAssocID="{6E05A84A-9C57-4C41-B152-F8DAD826EFFE}" presName="connTx" presStyleLbl="parChTrans1D3" presStyleIdx="2" presStyleCnt="5"/>
      <dgm:spPr/>
      <dgm:t>
        <a:bodyPr/>
        <a:lstStyle/>
        <a:p>
          <a:endParaRPr lang="es-EC"/>
        </a:p>
      </dgm:t>
    </dgm:pt>
    <dgm:pt modelId="{A638A263-DE5A-4C78-B728-3201D0C94746}" type="pres">
      <dgm:prSet presAssocID="{2F0B0479-C4C0-410D-903E-1A3B82389256}" presName="root2" presStyleCnt="0"/>
      <dgm:spPr/>
    </dgm:pt>
    <dgm:pt modelId="{0B5A52BD-A84D-444E-ADA5-9D4E9AFFECCC}" type="pres">
      <dgm:prSet presAssocID="{2F0B0479-C4C0-410D-903E-1A3B82389256}" presName="LevelTwoTextNode" presStyleLbl="node3" presStyleIdx="2" presStyleCnt="5" custLinFactNeighborX="88732" custLinFactNeighborY="36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A8B0866-43FE-4239-9542-D02C5E844F42}" type="pres">
      <dgm:prSet presAssocID="{2F0B0479-C4C0-410D-903E-1A3B82389256}" presName="level3hierChild" presStyleCnt="0"/>
      <dgm:spPr/>
    </dgm:pt>
    <dgm:pt modelId="{D1196202-081E-4919-BCC8-09A43AC77901}" type="pres">
      <dgm:prSet presAssocID="{278BB1A1-C840-4570-86E6-577280B8CC91}" presName="conn2-1" presStyleLbl="parChTrans1D3" presStyleIdx="3" presStyleCnt="5"/>
      <dgm:spPr/>
      <dgm:t>
        <a:bodyPr/>
        <a:lstStyle/>
        <a:p>
          <a:endParaRPr lang="es-EC"/>
        </a:p>
      </dgm:t>
    </dgm:pt>
    <dgm:pt modelId="{96A25FB9-1B6E-43A3-A348-AA4DA1681DE4}" type="pres">
      <dgm:prSet presAssocID="{278BB1A1-C840-4570-86E6-577280B8CC91}" presName="connTx" presStyleLbl="parChTrans1D3" presStyleIdx="3" presStyleCnt="5"/>
      <dgm:spPr/>
      <dgm:t>
        <a:bodyPr/>
        <a:lstStyle/>
        <a:p>
          <a:endParaRPr lang="es-EC"/>
        </a:p>
      </dgm:t>
    </dgm:pt>
    <dgm:pt modelId="{D34DCC79-5BEC-4F82-827C-6ED365DCEEBB}" type="pres">
      <dgm:prSet presAssocID="{52025BD5-A630-4BEE-BA57-D1BE04F232EC}" presName="root2" presStyleCnt="0"/>
      <dgm:spPr/>
    </dgm:pt>
    <dgm:pt modelId="{3568B363-2435-4FB6-AD32-09AD39763CCD}" type="pres">
      <dgm:prSet presAssocID="{52025BD5-A630-4BEE-BA57-D1BE04F232EC}" presName="LevelTwoTextNode" presStyleLbl="node3" presStyleIdx="3" presStyleCnt="5" custLinFactNeighborX="88732" custLinFactNeighborY="198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AD2034F-FFF6-4161-B3DB-2DA3DA2706CC}" type="pres">
      <dgm:prSet presAssocID="{52025BD5-A630-4BEE-BA57-D1BE04F232EC}" presName="level3hierChild" presStyleCnt="0"/>
      <dgm:spPr/>
    </dgm:pt>
    <dgm:pt modelId="{B3810234-F403-495E-9877-BFCF121F0A0C}" type="pres">
      <dgm:prSet presAssocID="{F9AB24E5-8B0B-4B33-8D31-204C9F0ABEC6}" presName="conn2-1" presStyleLbl="parChTrans1D3" presStyleIdx="4" presStyleCnt="5"/>
      <dgm:spPr/>
      <dgm:t>
        <a:bodyPr/>
        <a:lstStyle/>
        <a:p>
          <a:endParaRPr lang="es-EC"/>
        </a:p>
      </dgm:t>
    </dgm:pt>
    <dgm:pt modelId="{A0D8E41E-8BE6-4A3E-9E68-48952AB13FC5}" type="pres">
      <dgm:prSet presAssocID="{F9AB24E5-8B0B-4B33-8D31-204C9F0ABEC6}" presName="connTx" presStyleLbl="parChTrans1D3" presStyleIdx="4" presStyleCnt="5"/>
      <dgm:spPr/>
      <dgm:t>
        <a:bodyPr/>
        <a:lstStyle/>
        <a:p>
          <a:endParaRPr lang="es-EC"/>
        </a:p>
      </dgm:t>
    </dgm:pt>
    <dgm:pt modelId="{1B9D66C2-F953-467F-8DAB-38E750DE6735}" type="pres">
      <dgm:prSet presAssocID="{BCDABAD4-1E5F-4EA4-8ECF-E73666D52E95}" presName="root2" presStyleCnt="0"/>
      <dgm:spPr/>
    </dgm:pt>
    <dgm:pt modelId="{DB01B34E-0014-4DB7-AFD8-993D65190B0C}" type="pres">
      <dgm:prSet presAssocID="{BCDABAD4-1E5F-4EA4-8ECF-E73666D52E95}" presName="LevelTwoTextNode" presStyleLbl="node3" presStyleIdx="4" presStyleCnt="5" custLinFactNeighborX="88732" custLinFactNeighborY="36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3CE9CFB-0741-4FFA-918E-5E1E8D236DAD}" type="pres">
      <dgm:prSet presAssocID="{BCDABAD4-1E5F-4EA4-8ECF-E73666D52E95}" presName="level3hierChild" presStyleCnt="0"/>
      <dgm:spPr/>
    </dgm:pt>
  </dgm:ptLst>
  <dgm:cxnLst>
    <dgm:cxn modelId="{08D7065E-6C01-475E-8A52-C974F9B87374}" type="presOf" srcId="{F9AB24E5-8B0B-4B33-8D31-204C9F0ABEC6}" destId="{A0D8E41E-8BE6-4A3E-9E68-48952AB13FC5}" srcOrd="1" destOrd="0" presId="urn:microsoft.com/office/officeart/2005/8/layout/hierarchy2"/>
    <dgm:cxn modelId="{5728D581-5D6A-4DFE-B19A-9DB5272E4552}" type="presOf" srcId="{6E05A84A-9C57-4C41-B152-F8DAD826EFFE}" destId="{828D4F7F-1B49-4835-B121-996CD8B0EFAF}" srcOrd="0" destOrd="0" presId="urn:microsoft.com/office/officeart/2005/8/layout/hierarchy2"/>
    <dgm:cxn modelId="{BDD0FE38-8E73-48D1-9087-1625DE009BE0}" type="presOf" srcId="{278BB1A1-C840-4570-86E6-577280B8CC91}" destId="{96A25FB9-1B6E-43A3-A348-AA4DA1681DE4}" srcOrd="1" destOrd="0" presId="urn:microsoft.com/office/officeart/2005/8/layout/hierarchy2"/>
    <dgm:cxn modelId="{6EC7E1C3-E62F-49BF-8207-6872AC5E30BC}" srcId="{606D7026-3693-49DF-95F7-F6C253CF115D}" destId="{B8CFB6C0-1187-429D-9D5E-EB1AF3545378}" srcOrd="0" destOrd="0" parTransId="{80225AD6-671F-4995-B1AF-24BA01E27556}" sibTransId="{11C93FEB-026F-4BF6-BC4B-65D2B0A39F6F}"/>
    <dgm:cxn modelId="{C8ECB50C-8DD4-4063-A1F7-1AE1413D17E0}" type="presOf" srcId="{7D2EFFB2-ED95-4E02-8E35-E88E63892C38}" destId="{32BC00B2-F93C-4BD1-A56C-3BFA06A483FA}" srcOrd="0" destOrd="0" presId="urn:microsoft.com/office/officeart/2005/8/layout/hierarchy2"/>
    <dgm:cxn modelId="{E596E365-02B3-4B6C-B69F-E3E8F08B9EF0}" type="presOf" srcId="{90AE4A8F-C4CD-4944-B36E-DC861F8EE0B0}" destId="{55434A49-8C65-40D5-BEFF-33F704CC7C51}" srcOrd="0" destOrd="0" presId="urn:microsoft.com/office/officeart/2005/8/layout/hierarchy2"/>
    <dgm:cxn modelId="{3F6BAF3C-DD6D-4B98-9ED7-A3D2503E827D}" srcId="{BC6AF887-6C1C-47D7-9149-06054B4F3B03}" destId="{90AE4A8F-C4CD-4944-B36E-DC861F8EE0B0}" srcOrd="2" destOrd="0" parTransId="{4C868C0B-6DF3-4DA4-8ECE-2DBA9322209D}" sibTransId="{FD473FB7-4773-4D04-8A43-A94F98C17595}"/>
    <dgm:cxn modelId="{35745F4F-5FC5-4DD9-B779-AFAB97253FC8}" type="presOf" srcId="{279CEB58-5EBD-40F0-A649-7B86FF0DE0DE}" destId="{AD843ED8-61A7-413D-8B75-3DCAA1605E8A}" srcOrd="1" destOrd="0" presId="urn:microsoft.com/office/officeart/2005/8/layout/hierarchy2"/>
    <dgm:cxn modelId="{19139229-8C71-408A-94C0-8FF232906C7A}" type="presOf" srcId="{4C868C0B-6DF3-4DA4-8ECE-2DBA9322209D}" destId="{F853686E-AFDB-472A-96AD-9CAECD532F43}" srcOrd="0" destOrd="0" presId="urn:microsoft.com/office/officeart/2005/8/layout/hierarchy2"/>
    <dgm:cxn modelId="{26C59CAE-1D52-44D3-B57C-548D4009DEAB}" type="presOf" srcId="{606D7026-3693-49DF-95F7-F6C253CF115D}" destId="{655ECA6F-5974-4E7A-ABBA-0C16A6075BDA}" srcOrd="0" destOrd="0" presId="urn:microsoft.com/office/officeart/2005/8/layout/hierarchy2"/>
    <dgm:cxn modelId="{215247D0-28E7-46B0-87C8-45920F7C8033}" srcId="{7D2EFFB2-ED95-4E02-8E35-E88E63892C38}" destId="{52025BD5-A630-4BEE-BA57-D1BE04F232EC}" srcOrd="1" destOrd="0" parTransId="{278BB1A1-C840-4570-86E6-577280B8CC91}" sibTransId="{E107D904-BAD0-4CA2-A82F-48972D54C6A9}"/>
    <dgm:cxn modelId="{D5F0B0D0-F800-49E7-AE36-7E9AEE220EA4}" type="presOf" srcId="{7B97516B-AD03-410F-9586-951EDA4A6BAC}" destId="{8B7661FB-1A37-449F-BBCD-5B023C7C05EB}" srcOrd="0" destOrd="0" presId="urn:microsoft.com/office/officeart/2005/8/layout/hierarchy2"/>
    <dgm:cxn modelId="{C40BBDE4-4491-4FE7-960B-3F7241B034CE}" type="presOf" srcId="{52025BD5-A630-4BEE-BA57-D1BE04F232EC}" destId="{3568B363-2435-4FB6-AD32-09AD39763CCD}" srcOrd="0" destOrd="0" presId="urn:microsoft.com/office/officeart/2005/8/layout/hierarchy2"/>
    <dgm:cxn modelId="{BE76ACF4-661F-484B-81F8-B35D65433056}" srcId="{BC6AF887-6C1C-47D7-9149-06054B4F3B03}" destId="{7D2EFFB2-ED95-4E02-8E35-E88E63892C38}" srcOrd="3" destOrd="0" parTransId="{279CEB58-5EBD-40F0-A649-7B86FF0DE0DE}" sibTransId="{168B3BD0-F50A-4F8D-A081-E913F38FB48D}"/>
    <dgm:cxn modelId="{4D5DBDFA-A9F7-440C-8D05-0EBC88E28FE4}" type="presOf" srcId="{946FA398-BB53-47E8-ABDA-848C4A165051}" destId="{74DAB053-E544-4EC5-A700-8B59F935AABD}" srcOrd="0" destOrd="0" presId="urn:microsoft.com/office/officeart/2005/8/layout/hierarchy2"/>
    <dgm:cxn modelId="{AF3F76A1-B90E-4A5A-8A74-C7B3C0315D79}" type="presOf" srcId="{06129C7B-5E56-4630-B855-10D9063FD543}" destId="{7A88A47F-B1A7-4B92-B375-1CF6392B52CC}" srcOrd="0" destOrd="0" presId="urn:microsoft.com/office/officeart/2005/8/layout/hierarchy2"/>
    <dgm:cxn modelId="{85A1E393-FB94-4407-891D-08902D7C3CF3}" type="presOf" srcId="{279CEB58-5EBD-40F0-A649-7B86FF0DE0DE}" destId="{E265BB68-E4A1-4B34-8C6A-ED4342E65ADF}" srcOrd="0" destOrd="0" presId="urn:microsoft.com/office/officeart/2005/8/layout/hierarchy2"/>
    <dgm:cxn modelId="{AD468001-485F-401A-B4D3-71B0C6DEC3C6}" type="presOf" srcId="{06129C7B-5E56-4630-B855-10D9063FD543}" destId="{BA394DC1-ED37-450C-99FD-CC578ED87C1E}" srcOrd="1" destOrd="0" presId="urn:microsoft.com/office/officeart/2005/8/layout/hierarchy2"/>
    <dgm:cxn modelId="{6662215F-52CF-416C-A945-0C9E465D219F}" type="presOf" srcId="{80225AD6-671F-4995-B1AF-24BA01E27556}" destId="{454F3124-74D1-4411-9D9B-044DB47897D4}" srcOrd="0" destOrd="0" presId="urn:microsoft.com/office/officeart/2005/8/layout/hierarchy2"/>
    <dgm:cxn modelId="{C0D3F704-F867-4D92-97CC-95FB3EBE1B06}" type="presOf" srcId="{BC6AF887-6C1C-47D7-9149-06054B4F3B03}" destId="{081F8BCE-7BCB-4743-80DA-A081691DC155}" srcOrd="0" destOrd="0" presId="urn:microsoft.com/office/officeart/2005/8/layout/hierarchy2"/>
    <dgm:cxn modelId="{0D724047-8500-4959-9D1B-817B541E02F7}" srcId="{26E893D0-390E-44B4-AF1A-AF5800F9C1C8}" destId="{BC6AF887-6C1C-47D7-9149-06054B4F3B03}" srcOrd="0" destOrd="0" parTransId="{A829577D-5B78-4382-8C9E-6B7D4CA80761}" sibTransId="{E7393219-5BC3-4A09-9FDA-E85F51839C7C}"/>
    <dgm:cxn modelId="{5B90C415-4EC1-4F65-BF38-CA13CF186104}" type="presOf" srcId="{278BB1A1-C840-4570-86E6-577280B8CC91}" destId="{D1196202-081E-4919-BCC8-09A43AC77901}" srcOrd="0" destOrd="0" presId="urn:microsoft.com/office/officeart/2005/8/layout/hierarchy2"/>
    <dgm:cxn modelId="{74717501-0516-4F38-BFE9-C8EE53277BB0}" type="presOf" srcId="{26E893D0-390E-44B4-AF1A-AF5800F9C1C8}" destId="{29555D0C-68F8-4012-80A6-875B0108A900}" srcOrd="0" destOrd="0" presId="urn:microsoft.com/office/officeart/2005/8/layout/hierarchy2"/>
    <dgm:cxn modelId="{54FE11CF-3489-4E8D-8880-A5319D757CB8}" type="presOf" srcId="{03A6E48C-6535-4CAE-992E-189FC8DC3388}" destId="{D49C1A25-A6B5-42F2-84C2-39E893982A22}" srcOrd="0" destOrd="0" presId="urn:microsoft.com/office/officeart/2005/8/layout/hierarchy2"/>
    <dgm:cxn modelId="{EF115046-3593-4298-8B39-01717F5A8006}" srcId="{03A6E48C-6535-4CAE-992E-189FC8DC3388}" destId="{7B97516B-AD03-410F-9586-951EDA4A6BAC}" srcOrd="0" destOrd="0" parTransId="{8A70230D-2AE0-413F-B635-CF3E681729CB}" sibTransId="{B2FA0F7E-3FCE-44FC-9746-7F1A0DE95D82}"/>
    <dgm:cxn modelId="{CF1C839B-59A6-4EDA-939C-1A8A76279159}" type="presOf" srcId="{2F0B0479-C4C0-410D-903E-1A3B82389256}" destId="{0B5A52BD-A84D-444E-ADA5-9D4E9AFFECCC}" srcOrd="0" destOrd="0" presId="urn:microsoft.com/office/officeart/2005/8/layout/hierarchy2"/>
    <dgm:cxn modelId="{09B965FF-06E9-486B-A4E7-29D6C00CC6AE}" type="presOf" srcId="{B8CFB6C0-1187-429D-9D5E-EB1AF3545378}" destId="{7CEDB288-A599-4D25-B955-339DA837ECF8}" srcOrd="0" destOrd="0" presId="urn:microsoft.com/office/officeart/2005/8/layout/hierarchy2"/>
    <dgm:cxn modelId="{3FB21999-932D-4E1D-A2E7-CA456F1F3168}" type="presOf" srcId="{4C868C0B-6DF3-4DA4-8ECE-2DBA9322209D}" destId="{96D64A88-6E3C-4367-8E34-621C33C2D952}" srcOrd="1" destOrd="0" presId="urn:microsoft.com/office/officeart/2005/8/layout/hierarchy2"/>
    <dgm:cxn modelId="{B0163CDC-D628-4DD6-A31B-203A43990B6D}" type="presOf" srcId="{8A70230D-2AE0-413F-B635-CF3E681729CB}" destId="{CC803EE5-EE96-4F6D-8178-90CD1A923119}" srcOrd="1" destOrd="0" presId="urn:microsoft.com/office/officeart/2005/8/layout/hierarchy2"/>
    <dgm:cxn modelId="{46EC99EC-6093-40E4-B1C1-C18491F78DAD}" type="presOf" srcId="{F9AB24E5-8B0B-4B33-8D31-204C9F0ABEC6}" destId="{B3810234-F403-495E-9877-BFCF121F0A0C}" srcOrd="0" destOrd="0" presId="urn:microsoft.com/office/officeart/2005/8/layout/hierarchy2"/>
    <dgm:cxn modelId="{275DCA1A-DA50-41D9-A012-0DBF3CB9EB83}" srcId="{7D2EFFB2-ED95-4E02-8E35-E88E63892C38}" destId="{BCDABAD4-1E5F-4EA4-8ECF-E73666D52E95}" srcOrd="2" destOrd="0" parTransId="{F9AB24E5-8B0B-4B33-8D31-204C9F0ABEC6}" sibTransId="{04C2921E-1713-48C9-A5F9-F67F4EBCAE39}"/>
    <dgm:cxn modelId="{58429786-1149-4A66-ACF9-957FCAEC8064}" srcId="{BC6AF887-6C1C-47D7-9149-06054B4F3B03}" destId="{03A6E48C-6535-4CAE-992E-189FC8DC3388}" srcOrd="0" destOrd="0" parTransId="{06129C7B-5E56-4630-B855-10D9063FD543}" sibTransId="{EE0A8BF2-8220-4EC8-A864-A5B516C8DADC}"/>
    <dgm:cxn modelId="{EF84C861-DCB7-41C1-9525-C71AD9941A9C}" type="presOf" srcId="{946FA398-BB53-47E8-ABDA-848C4A165051}" destId="{37BEAA5B-9768-4279-95D9-2B09D510F854}" srcOrd="1" destOrd="0" presId="urn:microsoft.com/office/officeart/2005/8/layout/hierarchy2"/>
    <dgm:cxn modelId="{4EF48DC7-82B0-421D-87C7-28EFD6B37A97}" type="presOf" srcId="{6E05A84A-9C57-4C41-B152-F8DAD826EFFE}" destId="{781889F6-10A9-4497-B109-EB9DBC07E6FD}" srcOrd="1" destOrd="0" presId="urn:microsoft.com/office/officeart/2005/8/layout/hierarchy2"/>
    <dgm:cxn modelId="{9B8A7364-BE89-472A-88F1-8DB32ECA8082}" type="presOf" srcId="{BCDABAD4-1E5F-4EA4-8ECF-E73666D52E95}" destId="{DB01B34E-0014-4DB7-AFD8-993D65190B0C}" srcOrd="0" destOrd="0" presId="urn:microsoft.com/office/officeart/2005/8/layout/hierarchy2"/>
    <dgm:cxn modelId="{F5DE254F-6D6B-451B-A653-509526712D3E}" type="presOf" srcId="{8A70230D-2AE0-413F-B635-CF3E681729CB}" destId="{886967A4-2711-44E4-AD34-6C1A7DAC95CE}" srcOrd="0" destOrd="0" presId="urn:microsoft.com/office/officeart/2005/8/layout/hierarchy2"/>
    <dgm:cxn modelId="{D26722E9-B879-4099-A99C-0D0730501F7A}" srcId="{BC6AF887-6C1C-47D7-9149-06054B4F3B03}" destId="{606D7026-3693-49DF-95F7-F6C253CF115D}" srcOrd="1" destOrd="0" parTransId="{946FA398-BB53-47E8-ABDA-848C4A165051}" sibTransId="{37D64ED1-3B58-4424-9A36-E2AFA382D3C6}"/>
    <dgm:cxn modelId="{CEA9898F-B9E8-4EE6-A49D-8B8E2E4AEE36}" type="presOf" srcId="{80225AD6-671F-4995-B1AF-24BA01E27556}" destId="{67F5FD41-F6C6-4441-B65A-940D978F5BE8}" srcOrd="1" destOrd="0" presId="urn:microsoft.com/office/officeart/2005/8/layout/hierarchy2"/>
    <dgm:cxn modelId="{9C65A27B-02CE-4B16-925C-B6757450A626}" srcId="{7D2EFFB2-ED95-4E02-8E35-E88E63892C38}" destId="{2F0B0479-C4C0-410D-903E-1A3B82389256}" srcOrd="0" destOrd="0" parTransId="{6E05A84A-9C57-4C41-B152-F8DAD826EFFE}" sibTransId="{CB4E21AF-FFD8-488F-81AD-AB85C2E5794A}"/>
    <dgm:cxn modelId="{4CBFB776-9FE2-4F0C-ACEF-CFEBB59F6B3D}" type="presParOf" srcId="{29555D0C-68F8-4012-80A6-875B0108A900}" destId="{4807EC70-385E-434E-B556-AE287554ECB1}" srcOrd="0" destOrd="0" presId="urn:microsoft.com/office/officeart/2005/8/layout/hierarchy2"/>
    <dgm:cxn modelId="{0852663E-FD7D-4ACC-9203-D36BDCC382AA}" type="presParOf" srcId="{4807EC70-385E-434E-B556-AE287554ECB1}" destId="{081F8BCE-7BCB-4743-80DA-A081691DC155}" srcOrd="0" destOrd="0" presId="urn:microsoft.com/office/officeart/2005/8/layout/hierarchy2"/>
    <dgm:cxn modelId="{5ED6BD77-4893-4E3E-BE06-A37E08E42864}" type="presParOf" srcId="{4807EC70-385E-434E-B556-AE287554ECB1}" destId="{5D420555-B59A-4163-943E-AFF8C545B627}" srcOrd="1" destOrd="0" presId="urn:microsoft.com/office/officeart/2005/8/layout/hierarchy2"/>
    <dgm:cxn modelId="{A34A4757-D5C6-48C8-B1F3-7BCF17F0F88D}" type="presParOf" srcId="{5D420555-B59A-4163-943E-AFF8C545B627}" destId="{7A88A47F-B1A7-4B92-B375-1CF6392B52CC}" srcOrd="0" destOrd="0" presId="urn:microsoft.com/office/officeart/2005/8/layout/hierarchy2"/>
    <dgm:cxn modelId="{25AA7B3D-FF77-48ED-A4C1-A04E3CA3FD5C}" type="presParOf" srcId="{7A88A47F-B1A7-4B92-B375-1CF6392B52CC}" destId="{BA394DC1-ED37-450C-99FD-CC578ED87C1E}" srcOrd="0" destOrd="0" presId="urn:microsoft.com/office/officeart/2005/8/layout/hierarchy2"/>
    <dgm:cxn modelId="{046425EA-3BDD-46C8-A9FB-64EF71F65560}" type="presParOf" srcId="{5D420555-B59A-4163-943E-AFF8C545B627}" destId="{E8DB2BD4-6C93-4DE6-AFFF-F8BCA0692A30}" srcOrd="1" destOrd="0" presId="urn:microsoft.com/office/officeart/2005/8/layout/hierarchy2"/>
    <dgm:cxn modelId="{AC3C0F8B-0D64-4377-81D6-BFE11F8D5D63}" type="presParOf" srcId="{E8DB2BD4-6C93-4DE6-AFFF-F8BCA0692A30}" destId="{D49C1A25-A6B5-42F2-84C2-39E893982A22}" srcOrd="0" destOrd="0" presId="urn:microsoft.com/office/officeart/2005/8/layout/hierarchy2"/>
    <dgm:cxn modelId="{F0326C0C-0C30-42CF-B8EF-1D0358CF86D2}" type="presParOf" srcId="{E8DB2BD4-6C93-4DE6-AFFF-F8BCA0692A30}" destId="{2C28F1F9-BA11-40ED-AC1E-83302E20A111}" srcOrd="1" destOrd="0" presId="urn:microsoft.com/office/officeart/2005/8/layout/hierarchy2"/>
    <dgm:cxn modelId="{F9D09737-0402-4A9D-A72F-0E89BE27283E}" type="presParOf" srcId="{2C28F1F9-BA11-40ED-AC1E-83302E20A111}" destId="{886967A4-2711-44E4-AD34-6C1A7DAC95CE}" srcOrd="0" destOrd="0" presId="urn:microsoft.com/office/officeart/2005/8/layout/hierarchy2"/>
    <dgm:cxn modelId="{AA387CB3-DDAC-47D3-91F5-6D10C374BF11}" type="presParOf" srcId="{886967A4-2711-44E4-AD34-6C1A7DAC95CE}" destId="{CC803EE5-EE96-4F6D-8178-90CD1A923119}" srcOrd="0" destOrd="0" presId="urn:microsoft.com/office/officeart/2005/8/layout/hierarchy2"/>
    <dgm:cxn modelId="{9F717D20-903B-4ED5-B959-CFC880F1BDB1}" type="presParOf" srcId="{2C28F1F9-BA11-40ED-AC1E-83302E20A111}" destId="{4205951F-ED2E-4491-80F1-622BB7C618DD}" srcOrd="1" destOrd="0" presId="urn:microsoft.com/office/officeart/2005/8/layout/hierarchy2"/>
    <dgm:cxn modelId="{6BE05990-C9D6-4977-B98D-9EE62329C67D}" type="presParOf" srcId="{4205951F-ED2E-4491-80F1-622BB7C618DD}" destId="{8B7661FB-1A37-449F-BBCD-5B023C7C05EB}" srcOrd="0" destOrd="0" presId="urn:microsoft.com/office/officeart/2005/8/layout/hierarchy2"/>
    <dgm:cxn modelId="{5377F2B5-855A-4BC0-ACF1-DBCC28B57F86}" type="presParOf" srcId="{4205951F-ED2E-4491-80F1-622BB7C618DD}" destId="{B92FA6CE-E1F3-40A7-BF77-0E30892886E3}" srcOrd="1" destOrd="0" presId="urn:microsoft.com/office/officeart/2005/8/layout/hierarchy2"/>
    <dgm:cxn modelId="{F2EF7B34-639B-4CFC-B846-92700681CA96}" type="presParOf" srcId="{5D420555-B59A-4163-943E-AFF8C545B627}" destId="{74DAB053-E544-4EC5-A700-8B59F935AABD}" srcOrd="2" destOrd="0" presId="urn:microsoft.com/office/officeart/2005/8/layout/hierarchy2"/>
    <dgm:cxn modelId="{DE33A3A4-C36F-4F98-B45E-3C2B0FCE16AC}" type="presParOf" srcId="{74DAB053-E544-4EC5-A700-8B59F935AABD}" destId="{37BEAA5B-9768-4279-95D9-2B09D510F854}" srcOrd="0" destOrd="0" presId="urn:microsoft.com/office/officeart/2005/8/layout/hierarchy2"/>
    <dgm:cxn modelId="{3335E128-925C-443E-B6DB-E62BCE0F8E8F}" type="presParOf" srcId="{5D420555-B59A-4163-943E-AFF8C545B627}" destId="{5477AC72-617A-4FC4-8115-2FA9B94B7E9B}" srcOrd="3" destOrd="0" presId="urn:microsoft.com/office/officeart/2005/8/layout/hierarchy2"/>
    <dgm:cxn modelId="{4C5B994B-2185-4118-8F0B-235EDAF7E45D}" type="presParOf" srcId="{5477AC72-617A-4FC4-8115-2FA9B94B7E9B}" destId="{655ECA6F-5974-4E7A-ABBA-0C16A6075BDA}" srcOrd="0" destOrd="0" presId="urn:microsoft.com/office/officeart/2005/8/layout/hierarchy2"/>
    <dgm:cxn modelId="{5FFF7B24-687D-4273-8BDE-8E43B377C455}" type="presParOf" srcId="{5477AC72-617A-4FC4-8115-2FA9B94B7E9B}" destId="{44187619-9DE4-4FDF-8D8E-7CD7EB00A6DE}" srcOrd="1" destOrd="0" presId="urn:microsoft.com/office/officeart/2005/8/layout/hierarchy2"/>
    <dgm:cxn modelId="{373C63B2-48C0-4026-BEAE-F5C9AF02D0F4}" type="presParOf" srcId="{44187619-9DE4-4FDF-8D8E-7CD7EB00A6DE}" destId="{454F3124-74D1-4411-9D9B-044DB47897D4}" srcOrd="0" destOrd="0" presId="urn:microsoft.com/office/officeart/2005/8/layout/hierarchy2"/>
    <dgm:cxn modelId="{E426C35B-49F6-49D5-A13B-FF44D07733FA}" type="presParOf" srcId="{454F3124-74D1-4411-9D9B-044DB47897D4}" destId="{67F5FD41-F6C6-4441-B65A-940D978F5BE8}" srcOrd="0" destOrd="0" presId="urn:microsoft.com/office/officeart/2005/8/layout/hierarchy2"/>
    <dgm:cxn modelId="{A2BE8BF2-8B3C-407D-9647-AA63747DC3B7}" type="presParOf" srcId="{44187619-9DE4-4FDF-8D8E-7CD7EB00A6DE}" destId="{C201609F-A15C-444E-AA71-28903C5AFA59}" srcOrd="1" destOrd="0" presId="urn:microsoft.com/office/officeart/2005/8/layout/hierarchy2"/>
    <dgm:cxn modelId="{73BCAE87-CFC0-434D-BC85-937AD9E73CD6}" type="presParOf" srcId="{C201609F-A15C-444E-AA71-28903C5AFA59}" destId="{7CEDB288-A599-4D25-B955-339DA837ECF8}" srcOrd="0" destOrd="0" presId="urn:microsoft.com/office/officeart/2005/8/layout/hierarchy2"/>
    <dgm:cxn modelId="{1C5DDF3B-C73F-4B18-896F-2E14640094B1}" type="presParOf" srcId="{C201609F-A15C-444E-AA71-28903C5AFA59}" destId="{E531F7B1-D741-4C19-9878-75AE65503E4D}" srcOrd="1" destOrd="0" presId="urn:microsoft.com/office/officeart/2005/8/layout/hierarchy2"/>
    <dgm:cxn modelId="{952144DF-1635-4CA5-BF01-843FD60DB8FB}" type="presParOf" srcId="{5D420555-B59A-4163-943E-AFF8C545B627}" destId="{F853686E-AFDB-472A-96AD-9CAECD532F43}" srcOrd="4" destOrd="0" presId="urn:microsoft.com/office/officeart/2005/8/layout/hierarchy2"/>
    <dgm:cxn modelId="{E9CC1E71-2779-46C8-BEC9-FADD1073B01C}" type="presParOf" srcId="{F853686E-AFDB-472A-96AD-9CAECD532F43}" destId="{96D64A88-6E3C-4367-8E34-621C33C2D952}" srcOrd="0" destOrd="0" presId="urn:microsoft.com/office/officeart/2005/8/layout/hierarchy2"/>
    <dgm:cxn modelId="{10AC99A4-0C1C-4363-BDC1-85FDAC967D26}" type="presParOf" srcId="{5D420555-B59A-4163-943E-AFF8C545B627}" destId="{394AC089-6A07-4EAC-A651-AA850AF1181F}" srcOrd="5" destOrd="0" presId="urn:microsoft.com/office/officeart/2005/8/layout/hierarchy2"/>
    <dgm:cxn modelId="{8B57D064-46CE-4F01-BA47-AAEAA52A8346}" type="presParOf" srcId="{394AC089-6A07-4EAC-A651-AA850AF1181F}" destId="{55434A49-8C65-40D5-BEFF-33F704CC7C51}" srcOrd="0" destOrd="0" presId="urn:microsoft.com/office/officeart/2005/8/layout/hierarchy2"/>
    <dgm:cxn modelId="{590D9358-D9BE-4F5C-B56C-04DB483973AA}" type="presParOf" srcId="{394AC089-6A07-4EAC-A651-AA850AF1181F}" destId="{3804286B-E7D3-4AC4-882A-F03A00F655FC}" srcOrd="1" destOrd="0" presId="urn:microsoft.com/office/officeart/2005/8/layout/hierarchy2"/>
    <dgm:cxn modelId="{BC8A790C-3B4D-4246-880D-017EE70D1DFA}" type="presParOf" srcId="{5D420555-B59A-4163-943E-AFF8C545B627}" destId="{E265BB68-E4A1-4B34-8C6A-ED4342E65ADF}" srcOrd="6" destOrd="0" presId="urn:microsoft.com/office/officeart/2005/8/layout/hierarchy2"/>
    <dgm:cxn modelId="{7414DFFE-8392-42BE-9B5C-24C0DF4B58EB}" type="presParOf" srcId="{E265BB68-E4A1-4B34-8C6A-ED4342E65ADF}" destId="{AD843ED8-61A7-413D-8B75-3DCAA1605E8A}" srcOrd="0" destOrd="0" presId="urn:microsoft.com/office/officeart/2005/8/layout/hierarchy2"/>
    <dgm:cxn modelId="{E4FD06B7-0AAB-4333-898C-86413219E0A4}" type="presParOf" srcId="{5D420555-B59A-4163-943E-AFF8C545B627}" destId="{E20BF345-31AA-40E9-B15F-269CA3CDCED7}" srcOrd="7" destOrd="0" presId="urn:microsoft.com/office/officeart/2005/8/layout/hierarchy2"/>
    <dgm:cxn modelId="{561BD0C2-D4FD-4636-86F2-58D14DD9EBAE}" type="presParOf" srcId="{E20BF345-31AA-40E9-B15F-269CA3CDCED7}" destId="{32BC00B2-F93C-4BD1-A56C-3BFA06A483FA}" srcOrd="0" destOrd="0" presId="urn:microsoft.com/office/officeart/2005/8/layout/hierarchy2"/>
    <dgm:cxn modelId="{8BB7B1C6-DF2C-445C-8BA9-CA040BD0AB84}" type="presParOf" srcId="{E20BF345-31AA-40E9-B15F-269CA3CDCED7}" destId="{728C6493-13BF-45A0-9F97-DEF34E20E046}" srcOrd="1" destOrd="0" presId="urn:microsoft.com/office/officeart/2005/8/layout/hierarchy2"/>
    <dgm:cxn modelId="{2919184B-0974-4162-8752-4F2F2579875E}" type="presParOf" srcId="{728C6493-13BF-45A0-9F97-DEF34E20E046}" destId="{828D4F7F-1B49-4835-B121-996CD8B0EFAF}" srcOrd="0" destOrd="0" presId="urn:microsoft.com/office/officeart/2005/8/layout/hierarchy2"/>
    <dgm:cxn modelId="{3F850B90-D1D0-44C1-A413-F5A459C6716E}" type="presParOf" srcId="{828D4F7F-1B49-4835-B121-996CD8B0EFAF}" destId="{781889F6-10A9-4497-B109-EB9DBC07E6FD}" srcOrd="0" destOrd="0" presId="urn:microsoft.com/office/officeart/2005/8/layout/hierarchy2"/>
    <dgm:cxn modelId="{7022FA29-95CF-4676-A892-C626B7E04F5C}" type="presParOf" srcId="{728C6493-13BF-45A0-9F97-DEF34E20E046}" destId="{A638A263-DE5A-4C78-B728-3201D0C94746}" srcOrd="1" destOrd="0" presId="urn:microsoft.com/office/officeart/2005/8/layout/hierarchy2"/>
    <dgm:cxn modelId="{E3BEA973-16AC-4212-9F9D-B1CFA6D8735D}" type="presParOf" srcId="{A638A263-DE5A-4C78-B728-3201D0C94746}" destId="{0B5A52BD-A84D-444E-ADA5-9D4E9AFFECCC}" srcOrd="0" destOrd="0" presId="urn:microsoft.com/office/officeart/2005/8/layout/hierarchy2"/>
    <dgm:cxn modelId="{2568C3D7-ABF6-45D0-81C7-0D21386F845C}" type="presParOf" srcId="{A638A263-DE5A-4C78-B728-3201D0C94746}" destId="{AA8B0866-43FE-4239-9542-D02C5E844F42}" srcOrd="1" destOrd="0" presId="urn:microsoft.com/office/officeart/2005/8/layout/hierarchy2"/>
    <dgm:cxn modelId="{B178EA67-3D5E-49ED-88CA-686AC6FABC02}" type="presParOf" srcId="{728C6493-13BF-45A0-9F97-DEF34E20E046}" destId="{D1196202-081E-4919-BCC8-09A43AC77901}" srcOrd="2" destOrd="0" presId="urn:microsoft.com/office/officeart/2005/8/layout/hierarchy2"/>
    <dgm:cxn modelId="{488625CC-51E7-44F2-8733-6ECC3425D0A6}" type="presParOf" srcId="{D1196202-081E-4919-BCC8-09A43AC77901}" destId="{96A25FB9-1B6E-43A3-A348-AA4DA1681DE4}" srcOrd="0" destOrd="0" presId="urn:microsoft.com/office/officeart/2005/8/layout/hierarchy2"/>
    <dgm:cxn modelId="{18690346-3198-4134-A229-451A38B9B496}" type="presParOf" srcId="{728C6493-13BF-45A0-9F97-DEF34E20E046}" destId="{D34DCC79-5BEC-4F82-827C-6ED365DCEEBB}" srcOrd="3" destOrd="0" presId="urn:microsoft.com/office/officeart/2005/8/layout/hierarchy2"/>
    <dgm:cxn modelId="{3B7FF1C6-D5EE-4B4F-8579-499B55A49C19}" type="presParOf" srcId="{D34DCC79-5BEC-4F82-827C-6ED365DCEEBB}" destId="{3568B363-2435-4FB6-AD32-09AD39763CCD}" srcOrd="0" destOrd="0" presId="urn:microsoft.com/office/officeart/2005/8/layout/hierarchy2"/>
    <dgm:cxn modelId="{6DC9BFFB-2C15-4D9D-AB4F-2508755B7A4B}" type="presParOf" srcId="{D34DCC79-5BEC-4F82-827C-6ED365DCEEBB}" destId="{2AD2034F-FFF6-4161-B3DB-2DA3DA2706CC}" srcOrd="1" destOrd="0" presId="urn:microsoft.com/office/officeart/2005/8/layout/hierarchy2"/>
    <dgm:cxn modelId="{76815921-2D05-4115-8074-2AA000419B39}" type="presParOf" srcId="{728C6493-13BF-45A0-9F97-DEF34E20E046}" destId="{B3810234-F403-495E-9877-BFCF121F0A0C}" srcOrd="4" destOrd="0" presId="urn:microsoft.com/office/officeart/2005/8/layout/hierarchy2"/>
    <dgm:cxn modelId="{C141EA74-E3AE-4D20-88C7-1A9794872006}" type="presParOf" srcId="{B3810234-F403-495E-9877-BFCF121F0A0C}" destId="{A0D8E41E-8BE6-4A3E-9E68-48952AB13FC5}" srcOrd="0" destOrd="0" presId="urn:microsoft.com/office/officeart/2005/8/layout/hierarchy2"/>
    <dgm:cxn modelId="{E6237CAB-A8EA-40D6-96BC-000FDF1A830D}" type="presParOf" srcId="{728C6493-13BF-45A0-9F97-DEF34E20E046}" destId="{1B9D66C2-F953-467F-8DAB-38E750DE6735}" srcOrd="5" destOrd="0" presId="urn:microsoft.com/office/officeart/2005/8/layout/hierarchy2"/>
    <dgm:cxn modelId="{2FDF87BA-919B-4F73-BD6C-2D11D20FEE46}" type="presParOf" srcId="{1B9D66C2-F953-467F-8DAB-38E750DE6735}" destId="{DB01B34E-0014-4DB7-AFD8-993D65190B0C}" srcOrd="0" destOrd="0" presId="urn:microsoft.com/office/officeart/2005/8/layout/hierarchy2"/>
    <dgm:cxn modelId="{9F8AAECE-A178-48BF-B1DE-FD4D82DCEE1C}" type="presParOf" srcId="{1B9D66C2-F953-467F-8DAB-38E750DE6735}" destId="{43CE9CFB-0741-4FFA-918E-5E1E8D236DA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C0FD73-62E5-46C6-9478-0B3C69BA90F8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7BFE240A-164B-493E-A8B2-371CC3B03A3E}">
      <dgm:prSet phldrT="[Text]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es-ES" dirty="0">
              <a:solidFill>
                <a:schemeClr val="tx1"/>
              </a:solidFill>
            </a:rPr>
            <a:t>General </a:t>
          </a:r>
        </a:p>
      </dgm:t>
    </dgm:pt>
    <dgm:pt modelId="{3C74B804-D152-4B3D-ADE3-B115452752BD}" type="parTrans" cxnId="{C1E6D1E1-2EA5-4C95-82DE-4C2AB83EC211}">
      <dgm:prSet/>
      <dgm:spPr/>
      <dgm:t>
        <a:bodyPr/>
        <a:lstStyle/>
        <a:p>
          <a:endParaRPr lang="es-ES"/>
        </a:p>
      </dgm:t>
    </dgm:pt>
    <dgm:pt modelId="{A969C588-D598-4C27-A023-2164D86F34FB}" type="sibTrans" cxnId="{C1E6D1E1-2EA5-4C95-82DE-4C2AB83EC211}">
      <dgm:prSet/>
      <dgm:spPr/>
      <dgm:t>
        <a:bodyPr/>
        <a:lstStyle/>
        <a:p>
          <a:endParaRPr lang="es-ES"/>
        </a:p>
      </dgm:t>
    </dgm:pt>
    <dgm:pt modelId="{1AFEEC51-96A6-4929-A4CD-2FD92D188823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pPr algn="just"/>
          <a:r>
            <a:rPr lang="es-EC" sz="2400" dirty="0" smtClean="0">
              <a:solidFill>
                <a:schemeClr val="tx1"/>
              </a:solidFill>
            </a:rPr>
            <a:t>Aplicar la tecnología de secuenciación masiva paralela </a:t>
          </a:r>
          <a:r>
            <a:rPr lang="es-EC" sz="2400" dirty="0" err="1" smtClean="0">
              <a:solidFill>
                <a:schemeClr val="tx1"/>
              </a:solidFill>
            </a:rPr>
            <a:t>Illumina</a:t>
          </a:r>
          <a:r>
            <a:rPr lang="es-EC" sz="2400" dirty="0" smtClean="0">
              <a:solidFill>
                <a:schemeClr val="tx1"/>
              </a:solidFill>
            </a:rPr>
            <a:t> para el descubrimiento de virus </a:t>
          </a:r>
          <a:r>
            <a:rPr lang="es-EC" sz="2400" dirty="0" err="1" smtClean="0">
              <a:solidFill>
                <a:schemeClr val="tx1"/>
              </a:solidFill>
            </a:rPr>
            <a:t>fitopatógenos</a:t>
          </a:r>
          <a:r>
            <a:rPr lang="es-EC" sz="2400" dirty="0" smtClean="0">
              <a:solidFill>
                <a:schemeClr val="tx1"/>
              </a:solidFill>
            </a:rPr>
            <a:t> en agua de riego del ramal “El Pueblo” No. 12.</a:t>
          </a:r>
          <a:endParaRPr lang="es-ES" sz="2400" b="0" dirty="0">
            <a:solidFill>
              <a:schemeClr val="tx1"/>
            </a:solidFill>
          </a:endParaRPr>
        </a:p>
      </dgm:t>
    </dgm:pt>
    <dgm:pt modelId="{7BFA8277-7EE1-4E46-808B-7BDB6415995A}" type="parTrans" cxnId="{C9EA74EA-F8E3-417F-824D-FB579E7E0442}">
      <dgm:prSet/>
      <dgm:spPr/>
      <dgm:t>
        <a:bodyPr/>
        <a:lstStyle/>
        <a:p>
          <a:endParaRPr lang="es-ES"/>
        </a:p>
      </dgm:t>
    </dgm:pt>
    <dgm:pt modelId="{2CD845C6-E5D7-4594-B9AD-CDBBE6BF4ED5}" type="sibTrans" cxnId="{C9EA74EA-F8E3-417F-824D-FB579E7E0442}">
      <dgm:prSet/>
      <dgm:spPr/>
      <dgm:t>
        <a:bodyPr/>
        <a:lstStyle/>
        <a:p>
          <a:endParaRPr lang="es-ES"/>
        </a:p>
      </dgm:t>
    </dgm:pt>
    <dgm:pt modelId="{0C4D3F63-5C59-4285-A1EF-0C8959ED6635}" type="pres">
      <dgm:prSet presAssocID="{5CC0FD73-62E5-46C6-9478-0B3C69BA90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AF3D79D-2964-4F53-8C05-4112F74D3A21}" type="pres">
      <dgm:prSet presAssocID="{7BFE240A-164B-493E-A8B2-371CC3B03A3E}" presName="parentText" presStyleLbl="node1" presStyleIdx="0" presStyleCnt="2" custScaleY="55012" custLinFactNeighborX="125" custLinFactNeighborY="-3425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854545-31EE-4B38-A380-D036C1636220}" type="pres">
      <dgm:prSet presAssocID="{A969C588-D598-4C27-A023-2164D86F34FB}" presName="spacer" presStyleCnt="0"/>
      <dgm:spPr/>
    </dgm:pt>
    <dgm:pt modelId="{814541E6-3AF4-4C8C-8107-A5F51F053440}" type="pres">
      <dgm:prSet presAssocID="{1AFEEC51-96A6-4929-A4CD-2FD92D188823}" presName="parentText" presStyleLbl="node1" presStyleIdx="1" presStyleCnt="2" custLinFactNeighborX="401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3068953-CD2B-4330-9CB3-4FCF0654AE26}" type="presOf" srcId="{5CC0FD73-62E5-46C6-9478-0B3C69BA90F8}" destId="{0C4D3F63-5C59-4285-A1EF-0C8959ED6635}" srcOrd="0" destOrd="0" presId="urn:microsoft.com/office/officeart/2005/8/layout/vList2"/>
    <dgm:cxn modelId="{C9EA74EA-F8E3-417F-824D-FB579E7E0442}" srcId="{5CC0FD73-62E5-46C6-9478-0B3C69BA90F8}" destId="{1AFEEC51-96A6-4929-A4CD-2FD92D188823}" srcOrd="1" destOrd="0" parTransId="{7BFA8277-7EE1-4E46-808B-7BDB6415995A}" sibTransId="{2CD845C6-E5D7-4594-B9AD-CDBBE6BF4ED5}"/>
    <dgm:cxn modelId="{2929DD28-3B09-4803-BC34-030027DD7F45}" type="presOf" srcId="{7BFE240A-164B-493E-A8B2-371CC3B03A3E}" destId="{9AF3D79D-2964-4F53-8C05-4112F74D3A21}" srcOrd="0" destOrd="0" presId="urn:microsoft.com/office/officeart/2005/8/layout/vList2"/>
    <dgm:cxn modelId="{C1E6D1E1-2EA5-4C95-82DE-4C2AB83EC211}" srcId="{5CC0FD73-62E5-46C6-9478-0B3C69BA90F8}" destId="{7BFE240A-164B-493E-A8B2-371CC3B03A3E}" srcOrd="0" destOrd="0" parTransId="{3C74B804-D152-4B3D-ADE3-B115452752BD}" sibTransId="{A969C588-D598-4C27-A023-2164D86F34FB}"/>
    <dgm:cxn modelId="{C7A6F11E-F97D-45D5-8039-511713732E69}" type="presOf" srcId="{1AFEEC51-96A6-4929-A4CD-2FD92D188823}" destId="{814541E6-3AF4-4C8C-8107-A5F51F053440}" srcOrd="0" destOrd="0" presId="urn:microsoft.com/office/officeart/2005/8/layout/vList2"/>
    <dgm:cxn modelId="{5778FB36-5123-48E3-B259-E1F532F79D18}" type="presParOf" srcId="{0C4D3F63-5C59-4285-A1EF-0C8959ED6635}" destId="{9AF3D79D-2964-4F53-8C05-4112F74D3A21}" srcOrd="0" destOrd="0" presId="urn:microsoft.com/office/officeart/2005/8/layout/vList2"/>
    <dgm:cxn modelId="{A651BA0E-328C-4AA5-B0B6-B349E4D52CE3}" type="presParOf" srcId="{0C4D3F63-5C59-4285-A1EF-0C8959ED6635}" destId="{58854545-31EE-4B38-A380-D036C1636220}" srcOrd="1" destOrd="0" presId="urn:microsoft.com/office/officeart/2005/8/layout/vList2"/>
    <dgm:cxn modelId="{8E7B2602-7586-4BBD-8E02-408BEC1F754D}" type="presParOf" srcId="{0C4D3F63-5C59-4285-A1EF-0C8959ED6635}" destId="{814541E6-3AF4-4C8C-8107-A5F51F05344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C0FD73-62E5-46C6-9478-0B3C69BA90F8}" type="doc">
      <dgm:prSet loTypeId="urn:microsoft.com/office/officeart/2005/8/layout/vList2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s-ES"/>
        </a:p>
      </dgm:t>
    </dgm:pt>
    <dgm:pt modelId="{7BFE240A-164B-493E-A8B2-371CC3B03A3E}">
      <dgm:prSet phldrT="[Text]" custT="1"/>
      <dgm:spPr>
        <a:solidFill>
          <a:schemeClr val="bg1"/>
        </a:solidFill>
      </dgm:spPr>
      <dgm:t>
        <a:bodyPr/>
        <a:lstStyle/>
        <a:p>
          <a:pPr algn="ctr"/>
          <a:r>
            <a:rPr lang="es-ES" sz="3600" dirty="0">
              <a:solidFill>
                <a:schemeClr val="tx1"/>
              </a:solidFill>
            </a:rPr>
            <a:t>Específicos</a:t>
          </a:r>
          <a:r>
            <a:rPr lang="es-ES" sz="3600" dirty="0"/>
            <a:t> </a:t>
          </a:r>
        </a:p>
      </dgm:t>
    </dgm:pt>
    <dgm:pt modelId="{3C74B804-D152-4B3D-ADE3-B115452752BD}" type="parTrans" cxnId="{C1E6D1E1-2EA5-4C95-82DE-4C2AB83EC211}">
      <dgm:prSet/>
      <dgm:spPr/>
      <dgm:t>
        <a:bodyPr/>
        <a:lstStyle/>
        <a:p>
          <a:endParaRPr lang="es-ES" sz="2000"/>
        </a:p>
      </dgm:t>
    </dgm:pt>
    <dgm:pt modelId="{A969C588-D598-4C27-A023-2164D86F34FB}" type="sibTrans" cxnId="{C1E6D1E1-2EA5-4C95-82DE-4C2AB83EC211}">
      <dgm:prSet/>
      <dgm:spPr/>
      <dgm:t>
        <a:bodyPr/>
        <a:lstStyle/>
        <a:p>
          <a:endParaRPr lang="es-ES" sz="2000"/>
        </a:p>
      </dgm:t>
    </dgm:pt>
    <dgm:pt modelId="{B935D405-8C89-4169-BB4E-7B91C3592684}">
      <dgm:prSet phldrT="[Text]" custT="1"/>
      <dgm:spPr/>
      <dgm:t>
        <a:bodyPr/>
        <a:lstStyle/>
        <a:p>
          <a:pPr algn="just"/>
          <a:r>
            <a:rPr lang="es-EC" sz="2400" dirty="0" smtClean="0"/>
            <a:t>Detectar e identificar virus </a:t>
          </a:r>
          <a:r>
            <a:rPr lang="es-EC" sz="2400" dirty="0" err="1" smtClean="0"/>
            <a:t>fitopatógenos</a:t>
          </a:r>
          <a:r>
            <a:rPr lang="es-EC" sz="2400" dirty="0" smtClean="0"/>
            <a:t> en agua de riego del ramal “El Pueblo” No. 12 mediante secuenciación masiva.</a:t>
          </a:r>
          <a:endParaRPr lang="es-ES" sz="2400" b="0" dirty="0"/>
        </a:p>
      </dgm:t>
    </dgm:pt>
    <dgm:pt modelId="{FF318C44-BD4E-4E15-9262-C14281B19EF4}" type="sibTrans" cxnId="{3E5BBF50-A111-43E2-ACF9-85495D8F8232}">
      <dgm:prSet/>
      <dgm:spPr/>
      <dgm:t>
        <a:bodyPr/>
        <a:lstStyle/>
        <a:p>
          <a:endParaRPr lang="es-ES" sz="2000"/>
        </a:p>
      </dgm:t>
    </dgm:pt>
    <dgm:pt modelId="{184C9DD3-EA91-42F8-81A3-2CAEBE96C49A}" type="parTrans" cxnId="{3E5BBF50-A111-43E2-ACF9-85495D8F8232}">
      <dgm:prSet/>
      <dgm:spPr/>
      <dgm:t>
        <a:bodyPr/>
        <a:lstStyle/>
        <a:p>
          <a:endParaRPr lang="es-ES" sz="2000"/>
        </a:p>
      </dgm:t>
    </dgm:pt>
    <dgm:pt modelId="{0CF25DC7-3054-40DE-B5FE-D671BFE21031}">
      <dgm:prSet phldrT="[Text]" custT="1"/>
      <dgm:spPr/>
      <dgm:t>
        <a:bodyPr/>
        <a:lstStyle/>
        <a:p>
          <a:pPr algn="just"/>
          <a:endParaRPr lang="es-ES" sz="2400" b="0" dirty="0"/>
        </a:p>
      </dgm:t>
    </dgm:pt>
    <dgm:pt modelId="{00E0F116-BBD8-4941-A8E0-A6447B104AE8}" type="parTrans" cxnId="{C614013F-45DA-4AE9-AB64-2A72AE6B5633}">
      <dgm:prSet/>
      <dgm:spPr/>
      <dgm:t>
        <a:bodyPr/>
        <a:lstStyle/>
        <a:p>
          <a:endParaRPr lang="es-EC" sz="2000"/>
        </a:p>
      </dgm:t>
    </dgm:pt>
    <dgm:pt modelId="{BC5B73D5-8434-43D5-A7A1-30CD2C1F48C4}" type="sibTrans" cxnId="{C614013F-45DA-4AE9-AB64-2A72AE6B5633}">
      <dgm:prSet/>
      <dgm:spPr/>
      <dgm:t>
        <a:bodyPr/>
        <a:lstStyle/>
        <a:p>
          <a:endParaRPr lang="es-EC" sz="2000"/>
        </a:p>
      </dgm:t>
    </dgm:pt>
    <dgm:pt modelId="{63A1D25E-F46D-463D-B505-0CED10A201D7}">
      <dgm:prSet custT="1"/>
      <dgm:spPr/>
      <dgm:t>
        <a:bodyPr/>
        <a:lstStyle/>
        <a:p>
          <a:r>
            <a:rPr lang="es-EC" sz="2400" dirty="0" smtClean="0"/>
            <a:t>Comparar herramientas bioinformáticas para el ensamblaje de genomas de virus.</a:t>
          </a:r>
          <a:endParaRPr lang="es-EC" sz="2400" dirty="0"/>
        </a:p>
      </dgm:t>
    </dgm:pt>
    <dgm:pt modelId="{B612A54E-F39E-41E5-92DF-6C775E5A93CE}" type="parTrans" cxnId="{427492D8-7FF3-4328-A0EF-7F37BA2C0789}">
      <dgm:prSet/>
      <dgm:spPr/>
      <dgm:t>
        <a:bodyPr/>
        <a:lstStyle/>
        <a:p>
          <a:endParaRPr lang="es-EC"/>
        </a:p>
      </dgm:t>
    </dgm:pt>
    <dgm:pt modelId="{0B00FDFA-5F58-40D1-92B0-F50B129FE9ED}" type="sibTrans" cxnId="{427492D8-7FF3-4328-A0EF-7F37BA2C0789}">
      <dgm:prSet/>
      <dgm:spPr/>
      <dgm:t>
        <a:bodyPr/>
        <a:lstStyle/>
        <a:p>
          <a:endParaRPr lang="es-EC"/>
        </a:p>
      </dgm:t>
    </dgm:pt>
    <dgm:pt modelId="{D104EC4F-954D-49B0-AA8F-6217AFF28D67}">
      <dgm:prSet custT="1"/>
      <dgm:spPr/>
      <dgm:t>
        <a:bodyPr/>
        <a:lstStyle/>
        <a:p>
          <a:r>
            <a:rPr lang="es-EC" sz="2400" dirty="0" smtClean="0"/>
            <a:t>Describir y validar un flujo de trabajo para el análisis de datos de secuenciación masiva.</a:t>
          </a:r>
          <a:endParaRPr lang="es-EC" sz="2400" dirty="0"/>
        </a:p>
      </dgm:t>
    </dgm:pt>
    <dgm:pt modelId="{94B2F0E7-DDDD-4057-8514-F91145D7F11F}" type="parTrans" cxnId="{8AA60B31-3BA5-400B-BE6F-75E31E4A60B9}">
      <dgm:prSet/>
      <dgm:spPr/>
      <dgm:t>
        <a:bodyPr/>
        <a:lstStyle/>
        <a:p>
          <a:endParaRPr lang="es-EC"/>
        </a:p>
      </dgm:t>
    </dgm:pt>
    <dgm:pt modelId="{810D18DE-A4CF-481C-813B-D29ADDF303F8}" type="sibTrans" cxnId="{8AA60B31-3BA5-400B-BE6F-75E31E4A60B9}">
      <dgm:prSet/>
      <dgm:spPr/>
      <dgm:t>
        <a:bodyPr/>
        <a:lstStyle/>
        <a:p>
          <a:endParaRPr lang="es-EC"/>
        </a:p>
      </dgm:t>
    </dgm:pt>
    <dgm:pt modelId="{602AAA3F-ACC8-45DB-A887-672F012367D0}">
      <dgm:prSet custT="1"/>
      <dgm:spPr/>
      <dgm:t>
        <a:bodyPr/>
        <a:lstStyle/>
        <a:p>
          <a:endParaRPr lang="es-EC" sz="2400" dirty="0"/>
        </a:p>
      </dgm:t>
    </dgm:pt>
    <dgm:pt modelId="{62916FA4-0F63-4C80-8E36-0D502B1AFC0B}" type="parTrans" cxnId="{5F8D1EE9-A2C3-4F0D-A24E-AE9C55C03967}">
      <dgm:prSet/>
      <dgm:spPr/>
      <dgm:t>
        <a:bodyPr/>
        <a:lstStyle/>
        <a:p>
          <a:endParaRPr lang="es-EC"/>
        </a:p>
      </dgm:t>
    </dgm:pt>
    <dgm:pt modelId="{B29665F2-98FF-4170-B2DC-46BE17A9666E}" type="sibTrans" cxnId="{5F8D1EE9-A2C3-4F0D-A24E-AE9C55C03967}">
      <dgm:prSet/>
      <dgm:spPr/>
      <dgm:t>
        <a:bodyPr/>
        <a:lstStyle/>
        <a:p>
          <a:endParaRPr lang="es-EC"/>
        </a:p>
      </dgm:t>
    </dgm:pt>
    <dgm:pt modelId="{3C4BFD88-1329-4786-8838-E955A403A80F}">
      <dgm:prSet custT="1"/>
      <dgm:spPr/>
      <dgm:t>
        <a:bodyPr/>
        <a:lstStyle/>
        <a:p>
          <a:endParaRPr lang="es-EC" sz="2400" dirty="0"/>
        </a:p>
      </dgm:t>
    </dgm:pt>
    <dgm:pt modelId="{85225150-BEDC-4CD6-981D-2BF096E419A4}" type="parTrans" cxnId="{A779A435-AE28-4B54-B4B5-85C3A6582B17}">
      <dgm:prSet/>
      <dgm:spPr/>
      <dgm:t>
        <a:bodyPr/>
        <a:lstStyle/>
        <a:p>
          <a:endParaRPr lang="es-EC"/>
        </a:p>
      </dgm:t>
    </dgm:pt>
    <dgm:pt modelId="{E2027049-2E6D-4532-99AE-2F9F48B8F971}" type="sibTrans" cxnId="{A779A435-AE28-4B54-B4B5-85C3A6582B17}">
      <dgm:prSet/>
      <dgm:spPr/>
      <dgm:t>
        <a:bodyPr/>
        <a:lstStyle/>
        <a:p>
          <a:endParaRPr lang="es-EC"/>
        </a:p>
      </dgm:t>
    </dgm:pt>
    <dgm:pt modelId="{0C4D3F63-5C59-4285-A1EF-0C8959ED6635}" type="pres">
      <dgm:prSet presAssocID="{5CC0FD73-62E5-46C6-9478-0B3C69BA90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AF3D79D-2964-4F53-8C05-4112F74D3A21}" type="pres">
      <dgm:prSet presAssocID="{7BFE240A-164B-493E-A8B2-371CC3B03A3E}" presName="parentText" presStyleLbl="node1" presStyleIdx="0" presStyleCnt="1" custScaleY="65699" custLinFactNeighborX="140" custLinFactNeighborY="-3425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2FEC06-ACD4-40C0-B64B-DFAE04FF3503}" type="pres">
      <dgm:prSet presAssocID="{7BFE240A-164B-493E-A8B2-371CC3B03A3E}" presName="childText" presStyleLbl="revTx" presStyleIdx="0" presStyleCnt="1" custScaleY="210460" custLinFactY="4164" custLinFactNeighborX="4885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5ED5D97-960A-4082-80FD-0AD4E68A2AA4}" type="presOf" srcId="{B935D405-8C89-4169-BB4E-7B91C3592684}" destId="{E42FEC06-ACD4-40C0-B64B-DFAE04FF3503}" srcOrd="0" destOrd="1" presId="urn:microsoft.com/office/officeart/2005/8/layout/vList2"/>
    <dgm:cxn modelId="{A2DAB1C8-E067-45D1-BC18-15B843FB099C}" type="presOf" srcId="{63A1D25E-F46D-463D-B505-0CED10A201D7}" destId="{E42FEC06-ACD4-40C0-B64B-DFAE04FF3503}" srcOrd="0" destOrd="3" presId="urn:microsoft.com/office/officeart/2005/8/layout/vList2"/>
    <dgm:cxn modelId="{A779A435-AE28-4B54-B4B5-85C3A6582B17}" srcId="{7BFE240A-164B-493E-A8B2-371CC3B03A3E}" destId="{3C4BFD88-1329-4786-8838-E955A403A80F}" srcOrd="4" destOrd="0" parTransId="{85225150-BEDC-4CD6-981D-2BF096E419A4}" sibTransId="{E2027049-2E6D-4532-99AE-2F9F48B8F971}"/>
    <dgm:cxn modelId="{3E5BBF50-A111-43E2-ACF9-85495D8F8232}" srcId="{7BFE240A-164B-493E-A8B2-371CC3B03A3E}" destId="{B935D405-8C89-4169-BB4E-7B91C3592684}" srcOrd="1" destOrd="0" parTransId="{184C9DD3-EA91-42F8-81A3-2CAEBE96C49A}" sibTransId="{FF318C44-BD4E-4E15-9262-C14281B19EF4}"/>
    <dgm:cxn modelId="{8AA60B31-3BA5-400B-BE6F-75E31E4A60B9}" srcId="{7BFE240A-164B-493E-A8B2-371CC3B03A3E}" destId="{D104EC4F-954D-49B0-AA8F-6217AFF28D67}" srcOrd="5" destOrd="0" parTransId="{94B2F0E7-DDDD-4057-8514-F91145D7F11F}" sibTransId="{810D18DE-A4CF-481C-813B-D29ADDF303F8}"/>
    <dgm:cxn modelId="{C1E6D1E1-2EA5-4C95-82DE-4C2AB83EC211}" srcId="{5CC0FD73-62E5-46C6-9478-0B3C69BA90F8}" destId="{7BFE240A-164B-493E-A8B2-371CC3B03A3E}" srcOrd="0" destOrd="0" parTransId="{3C74B804-D152-4B3D-ADE3-B115452752BD}" sibTransId="{A969C588-D598-4C27-A023-2164D86F34FB}"/>
    <dgm:cxn modelId="{8F08B96B-0658-4474-A73C-9D4AD95B05B0}" type="presOf" srcId="{3C4BFD88-1329-4786-8838-E955A403A80F}" destId="{E42FEC06-ACD4-40C0-B64B-DFAE04FF3503}" srcOrd="0" destOrd="4" presId="urn:microsoft.com/office/officeart/2005/8/layout/vList2"/>
    <dgm:cxn modelId="{00ABAB2B-7986-44A8-9372-55FC6AF4105B}" type="presOf" srcId="{5CC0FD73-62E5-46C6-9478-0B3C69BA90F8}" destId="{0C4D3F63-5C59-4285-A1EF-0C8959ED6635}" srcOrd="0" destOrd="0" presId="urn:microsoft.com/office/officeart/2005/8/layout/vList2"/>
    <dgm:cxn modelId="{2644ED9E-8849-45D0-9605-DCFC7A5E16B2}" type="presOf" srcId="{0CF25DC7-3054-40DE-B5FE-D671BFE21031}" destId="{E42FEC06-ACD4-40C0-B64B-DFAE04FF3503}" srcOrd="0" destOrd="0" presId="urn:microsoft.com/office/officeart/2005/8/layout/vList2"/>
    <dgm:cxn modelId="{B5D13CAB-391A-4545-9CE4-F019C70BB528}" type="presOf" srcId="{D104EC4F-954D-49B0-AA8F-6217AFF28D67}" destId="{E42FEC06-ACD4-40C0-B64B-DFAE04FF3503}" srcOrd="0" destOrd="5" presId="urn:microsoft.com/office/officeart/2005/8/layout/vList2"/>
    <dgm:cxn modelId="{4B04C7C6-C832-4E61-A598-1BC9E1B733EA}" type="presOf" srcId="{602AAA3F-ACC8-45DB-A887-672F012367D0}" destId="{E42FEC06-ACD4-40C0-B64B-DFAE04FF3503}" srcOrd="0" destOrd="2" presId="urn:microsoft.com/office/officeart/2005/8/layout/vList2"/>
    <dgm:cxn modelId="{427492D8-7FF3-4328-A0EF-7F37BA2C0789}" srcId="{7BFE240A-164B-493E-A8B2-371CC3B03A3E}" destId="{63A1D25E-F46D-463D-B505-0CED10A201D7}" srcOrd="3" destOrd="0" parTransId="{B612A54E-F39E-41E5-92DF-6C775E5A93CE}" sibTransId="{0B00FDFA-5F58-40D1-92B0-F50B129FE9ED}"/>
    <dgm:cxn modelId="{C614013F-45DA-4AE9-AB64-2A72AE6B5633}" srcId="{7BFE240A-164B-493E-A8B2-371CC3B03A3E}" destId="{0CF25DC7-3054-40DE-B5FE-D671BFE21031}" srcOrd="0" destOrd="0" parTransId="{00E0F116-BBD8-4941-A8E0-A6447B104AE8}" sibTransId="{BC5B73D5-8434-43D5-A7A1-30CD2C1F48C4}"/>
    <dgm:cxn modelId="{5CEED761-A784-4316-A395-1D57071194E2}" type="presOf" srcId="{7BFE240A-164B-493E-A8B2-371CC3B03A3E}" destId="{9AF3D79D-2964-4F53-8C05-4112F74D3A21}" srcOrd="0" destOrd="0" presId="urn:microsoft.com/office/officeart/2005/8/layout/vList2"/>
    <dgm:cxn modelId="{5F8D1EE9-A2C3-4F0D-A24E-AE9C55C03967}" srcId="{7BFE240A-164B-493E-A8B2-371CC3B03A3E}" destId="{602AAA3F-ACC8-45DB-A887-672F012367D0}" srcOrd="2" destOrd="0" parTransId="{62916FA4-0F63-4C80-8E36-0D502B1AFC0B}" sibTransId="{B29665F2-98FF-4170-B2DC-46BE17A9666E}"/>
    <dgm:cxn modelId="{EC24D1CE-51F6-4A53-A6C0-43A16295FB32}" type="presParOf" srcId="{0C4D3F63-5C59-4285-A1EF-0C8959ED6635}" destId="{9AF3D79D-2964-4F53-8C05-4112F74D3A21}" srcOrd="0" destOrd="0" presId="urn:microsoft.com/office/officeart/2005/8/layout/vList2"/>
    <dgm:cxn modelId="{9FF8D854-3070-418A-9A39-205213E5EAC6}" type="presParOf" srcId="{0C4D3F63-5C59-4285-A1EF-0C8959ED6635}" destId="{E42FEC06-ACD4-40C0-B64B-DFAE04FF350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1F8BCE-7BCB-4743-80DA-A081691DC155}">
      <dsp:nvSpPr>
        <dsp:cNvPr id="0" name=""/>
        <dsp:cNvSpPr/>
      </dsp:nvSpPr>
      <dsp:spPr>
        <a:xfrm>
          <a:off x="0" y="1314156"/>
          <a:ext cx="1597038" cy="7985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Métodos de detección de virus </a:t>
          </a:r>
          <a:endParaRPr lang="es-EC" sz="1800" kern="1200" dirty="0"/>
        </a:p>
      </dsp:txBody>
      <dsp:txXfrm>
        <a:off x="23388" y="1337544"/>
        <a:ext cx="1550262" cy="751743"/>
      </dsp:txXfrm>
    </dsp:sp>
    <dsp:sp modelId="{7A88A47F-B1A7-4B92-B375-1CF6392B52CC}">
      <dsp:nvSpPr>
        <dsp:cNvPr id="0" name=""/>
        <dsp:cNvSpPr/>
      </dsp:nvSpPr>
      <dsp:spPr>
        <a:xfrm rot="20271483">
          <a:off x="1468598" y="1040931"/>
          <a:ext cx="348324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3483249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3123142" y="969912"/>
        <a:ext cx="174162" cy="174162"/>
      </dsp:txXfrm>
    </dsp:sp>
    <dsp:sp modelId="{D49C1A25-A6B5-42F2-84C2-39E893982A22}">
      <dsp:nvSpPr>
        <dsp:cNvPr id="0" name=""/>
        <dsp:cNvSpPr/>
      </dsp:nvSpPr>
      <dsp:spPr>
        <a:xfrm>
          <a:off x="4823408" y="1310"/>
          <a:ext cx="1597038" cy="7985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Serológicos </a:t>
          </a:r>
          <a:endParaRPr lang="es-EC" sz="1800" kern="1200" dirty="0"/>
        </a:p>
      </dsp:txBody>
      <dsp:txXfrm>
        <a:off x="4846796" y="24698"/>
        <a:ext cx="1550262" cy="751743"/>
      </dsp:txXfrm>
    </dsp:sp>
    <dsp:sp modelId="{886967A4-2711-44E4-AD34-6C1A7DAC95CE}">
      <dsp:nvSpPr>
        <dsp:cNvPr id="0" name=""/>
        <dsp:cNvSpPr/>
      </dsp:nvSpPr>
      <dsp:spPr>
        <a:xfrm rot="21597758">
          <a:off x="6420446" y="383853"/>
          <a:ext cx="201022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010224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/>
        </a:p>
      </dsp:txBody>
      <dsp:txXfrm>
        <a:off x="7375303" y="349659"/>
        <a:ext cx="100511" cy="100511"/>
      </dsp:txXfrm>
    </dsp:sp>
    <dsp:sp modelId="{8B7661FB-1A37-449F-BBCD-5B023C7C05EB}">
      <dsp:nvSpPr>
        <dsp:cNvPr id="0" name=""/>
        <dsp:cNvSpPr/>
      </dsp:nvSpPr>
      <dsp:spPr>
        <a:xfrm>
          <a:off x="8430671" y="0"/>
          <a:ext cx="1597038" cy="7985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ELISA</a:t>
          </a:r>
          <a:endParaRPr lang="es-EC" sz="1800" kern="1200" dirty="0"/>
        </a:p>
      </dsp:txBody>
      <dsp:txXfrm>
        <a:off x="8454059" y="23388"/>
        <a:ext cx="1550262" cy="751743"/>
      </dsp:txXfrm>
    </dsp:sp>
    <dsp:sp modelId="{74DAB053-E544-4EC5-A700-8B59F935AABD}">
      <dsp:nvSpPr>
        <dsp:cNvPr id="0" name=""/>
        <dsp:cNvSpPr/>
      </dsp:nvSpPr>
      <dsp:spPr>
        <a:xfrm rot="21181680">
          <a:off x="1585021" y="1500079"/>
          <a:ext cx="325040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3250404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>
        <a:off x="3128963" y="1434881"/>
        <a:ext cx="162520" cy="162520"/>
      </dsp:txXfrm>
    </dsp:sp>
    <dsp:sp modelId="{655ECA6F-5974-4E7A-ABBA-0C16A6075BDA}">
      <dsp:nvSpPr>
        <dsp:cNvPr id="0" name=""/>
        <dsp:cNvSpPr/>
      </dsp:nvSpPr>
      <dsp:spPr>
        <a:xfrm>
          <a:off x="4823408" y="919608"/>
          <a:ext cx="1597038" cy="7985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Amplificación de ácidos nucleicos</a:t>
          </a:r>
          <a:endParaRPr lang="es-EC" sz="1800" kern="1200" dirty="0"/>
        </a:p>
      </dsp:txBody>
      <dsp:txXfrm>
        <a:off x="4846796" y="942996"/>
        <a:ext cx="1550262" cy="751743"/>
      </dsp:txXfrm>
    </dsp:sp>
    <dsp:sp modelId="{454F3124-74D1-4411-9D9B-044DB47897D4}">
      <dsp:nvSpPr>
        <dsp:cNvPr id="0" name=""/>
        <dsp:cNvSpPr/>
      </dsp:nvSpPr>
      <dsp:spPr>
        <a:xfrm rot="21586303">
          <a:off x="6420438" y="1298801"/>
          <a:ext cx="201024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010240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/>
        </a:p>
      </dsp:txBody>
      <dsp:txXfrm>
        <a:off x="7375303" y="1264607"/>
        <a:ext cx="100512" cy="100512"/>
      </dsp:txXfrm>
    </dsp:sp>
    <dsp:sp modelId="{7CEDB288-A599-4D25-B955-339DA837ECF8}">
      <dsp:nvSpPr>
        <dsp:cNvPr id="0" name=""/>
        <dsp:cNvSpPr/>
      </dsp:nvSpPr>
      <dsp:spPr>
        <a:xfrm>
          <a:off x="8430671" y="911598"/>
          <a:ext cx="1597038" cy="7985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PCR</a:t>
          </a:r>
          <a:endParaRPr lang="es-EC" sz="1800" kern="1200" dirty="0"/>
        </a:p>
      </dsp:txBody>
      <dsp:txXfrm>
        <a:off x="8454059" y="934986"/>
        <a:ext cx="1550262" cy="751743"/>
      </dsp:txXfrm>
    </dsp:sp>
    <dsp:sp modelId="{F853686E-AFDB-472A-96AD-9CAECD532F43}">
      <dsp:nvSpPr>
        <dsp:cNvPr id="0" name=""/>
        <dsp:cNvSpPr/>
      </dsp:nvSpPr>
      <dsp:spPr>
        <a:xfrm rot="553237">
          <a:off x="1575921" y="1959228"/>
          <a:ext cx="326860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3268604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>
        <a:off x="3128508" y="1893575"/>
        <a:ext cx="163430" cy="163430"/>
      </dsp:txXfrm>
    </dsp:sp>
    <dsp:sp modelId="{55434A49-8C65-40D5-BEFF-33F704CC7C51}">
      <dsp:nvSpPr>
        <dsp:cNvPr id="0" name=""/>
        <dsp:cNvSpPr/>
      </dsp:nvSpPr>
      <dsp:spPr>
        <a:xfrm>
          <a:off x="4823408" y="1837905"/>
          <a:ext cx="1597038" cy="7985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Microscopía electrónica</a:t>
          </a:r>
          <a:endParaRPr lang="es-EC" sz="1800" kern="1200" dirty="0"/>
        </a:p>
      </dsp:txBody>
      <dsp:txXfrm>
        <a:off x="4846796" y="1861293"/>
        <a:ext cx="1550262" cy="751743"/>
      </dsp:txXfrm>
    </dsp:sp>
    <dsp:sp modelId="{E265BB68-E4A1-4B34-8C6A-ED4342E65ADF}">
      <dsp:nvSpPr>
        <dsp:cNvPr id="0" name=""/>
        <dsp:cNvSpPr/>
      </dsp:nvSpPr>
      <dsp:spPr>
        <a:xfrm rot="1444953">
          <a:off x="1443237" y="2418377"/>
          <a:ext cx="353397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3533971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3121874" y="2346089"/>
        <a:ext cx="176698" cy="176698"/>
      </dsp:txXfrm>
    </dsp:sp>
    <dsp:sp modelId="{32BC00B2-F93C-4BD1-A56C-3BFA06A483FA}">
      <dsp:nvSpPr>
        <dsp:cNvPr id="0" name=""/>
        <dsp:cNvSpPr/>
      </dsp:nvSpPr>
      <dsp:spPr>
        <a:xfrm>
          <a:off x="4823408" y="2756202"/>
          <a:ext cx="1597038" cy="7985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Siguiente generación </a:t>
          </a:r>
          <a:endParaRPr lang="es-EC" sz="1800" kern="1200" dirty="0"/>
        </a:p>
      </dsp:txBody>
      <dsp:txXfrm>
        <a:off x="4846796" y="2779590"/>
        <a:ext cx="1550262" cy="751743"/>
      </dsp:txXfrm>
    </dsp:sp>
    <dsp:sp modelId="{828D4F7F-1B49-4835-B121-996CD8B0EFAF}">
      <dsp:nvSpPr>
        <dsp:cNvPr id="0" name=""/>
        <dsp:cNvSpPr/>
      </dsp:nvSpPr>
      <dsp:spPr>
        <a:xfrm rot="20159971">
          <a:off x="6323161" y="2681716"/>
          <a:ext cx="225047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250471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7392134" y="2641517"/>
        <a:ext cx="112523" cy="112523"/>
      </dsp:txXfrm>
    </dsp:sp>
    <dsp:sp modelId="{0B5A52BD-A84D-444E-ADA5-9D4E9AFFECCC}">
      <dsp:nvSpPr>
        <dsp:cNvPr id="0" name=""/>
        <dsp:cNvSpPr/>
      </dsp:nvSpPr>
      <dsp:spPr>
        <a:xfrm>
          <a:off x="8476346" y="1840835"/>
          <a:ext cx="1597038" cy="7985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err="1" smtClean="0"/>
            <a:t>Microarreglos</a:t>
          </a:r>
          <a:endParaRPr lang="es-EC" sz="1800" kern="1200" dirty="0"/>
        </a:p>
      </dsp:txBody>
      <dsp:txXfrm>
        <a:off x="8499734" y="1864223"/>
        <a:ext cx="1550262" cy="751743"/>
      </dsp:txXfrm>
    </dsp:sp>
    <dsp:sp modelId="{D1196202-081E-4919-BCC8-09A43AC77901}">
      <dsp:nvSpPr>
        <dsp:cNvPr id="0" name=""/>
        <dsp:cNvSpPr/>
      </dsp:nvSpPr>
      <dsp:spPr>
        <a:xfrm rot="26437">
          <a:off x="6420416" y="3147305"/>
          <a:ext cx="205596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055960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/>
        </a:p>
      </dsp:txBody>
      <dsp:txXfrm>
        <a:off x="7396997" y="3111968"/>
        <a:ext cx="102798" cy="102798"/>
      </dsp:txXfrm>
    </dsp:sp>
    <dsp:sp modelId="{3568B363-2435-4FB6-AD32-09AD39763CCD}">
      <dsp:nvSpPr>
        <dsp:cNvPr id="0" name=""/>
        <dsp:cNvSpPr/>
      </dsp:nvSpPr>
      <dsp:spPr>
        <a:xfrm>
          <a:off x="8476346" y="2772013"/>
          <a:ext cx="1597038" cy="7985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err="1" smtClean="0"/>
            <a:t>Biosensores</a:t>
          </a:r>
          <a:endParaRPr lang="es-EC" sz="1800" kern="1200" dirty="0"/>
        </a:p>
      </dsp:txBody>
      <dsp:txXfrm>
        <a:off x="8499734" y="2795401"/>
        <a:ext cx="1550262" cy="751743"/>
      </dsp:txXfrm>
    </dsp:sp>
    <dsp:sp modelId="{B3810234-F403-495E-9877-BFCF121F0A0C}">
      <dsp:nvSpPr>
        <dsp:cNvPr id="0" name=""/>
        <dsp:cNvSpPr/>
      </dsp:nvSpPr>
      <dsp:spPr>
        <a:xfrm rot="1445944">
          <a:off x="6322296" y="3599204"/>
          <a:ext cx="225219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252199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7392091" y="3558961"/>
        <a:ext cx="112609" cy="112609"/>
      </dsp:txXfrm>
    </dsp:sp>
    <dsp:sp modelId="{DB01B34E-0014-4DB7-AFD8-993D65190B0C}">
      <dsp:nvSpPr>
        <dsp:cNvPr id="0" name=""/>
        <dsp:cNvSpPr/>
      </dsp:nvSpPr>
      <dsp:spPr>
        <a:xfrm>
          <a:off x="8476346" y="3675810"/>
          <a:ext cx="1597038" cy="7985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rgbClr val="FF0000"/>
              </a:solidFill>
            </a:rPr>
            <a:t>Secuenciación masiva</a:t>
          </a:r>
          <a:endParaRPr lang="es-EC" sz="1800" kern="1200" dirty="0">
            <a:solidFill>
              <a:srgbClr val="FF0000"/>
            </a:solidFill>
          </a:endParaRPr>
        </a:p>
      </dsp:txBody>
      <dsp:txXfrm>
        <a:off x="8499734" y="3699198"/>
        <a:ext cx="1550262" cy="7517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3D79D-2964-4F53-8C05-4112F74D3A21}">
      <dsp:nvSpPr>
        <dsp:cNvPr id="0" name=""/>
        <dsp:cNvSpPr/>
      </dsp:nvSpPr>
      <dsp:spPr>
        <a:xfrm>
          <a:off x="0" y="696626"/>
          <a:ext cx="9629104" cy="823859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kern="1200" dirty="0">
              <a:solidFill>
                <a:schemeClr val="tx1"/>
              </a:solidFill>
            </a:rPr>
            <a:t>General </a:t>
          </a:r>
        </a:p>
      </dsp:txBody>
      <dsp:txXfrm>
        <a:off x="40217" y="736843"/>
        <a:ext cx="9548670" cy="743425"/>
      </dsp:txXfrm>
    </dsp:sp>
    <dsp:sp modelId="{814541E6-3AF4-4C8C-8107-A5F51F053440}">
      <dsp:nvSpPr>
        <dsp:cNvPr id="0" name=""/>
        <dsp:cNvSpPr/>
      </dsp:nvSpPr>
      <dsp:spPr>
        <a:xfrm>
          <a:off x="0" y="1806580"/>
          <a:ext cx="9629104" cy="1497600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Aplicar la tecnología de secuenciación masiva paralela </a:t>
          </a:r>
          <a:r>
            <a:rPr lang="es-EC" sz="2400" kern="1200" dirty="0" err="1" smtClean="0">
              <a:solidFill>
                <a:schemeClr val="tx1"/>
              </a:solidFill>
            </a:rPr>
            <a:t>Illumina</a:t>
          </a:r>
          <a:r>
            <a:rPr lang="es-EC" sz="2400" kern="1200" dirty="0" smtClean="0">
              <a:solidFill>
                <a:schemeClr val="tx1"/>
              </a:solidFill>
            </a:rPr>
            <a:t> para el descubrimiento de virus </a:t>
          </a:r>
          <a:r>
            <a:rPr lang="es-EC" sz="2400" kern="1200" dirty="0" err="1" smtClean="0">
              <a:solidFill>
                <a:schemeClr val="tx1"/>
              </a:solidFill>
            </a:rPr>
            <a:t>fitopatógenos</a:t>
          </a:r>
          <a:r>
            <a:rPr lang="es-EC" sz="2400" kern="1200" dirty="0" smtClean="0">
              <a:solidFill>
                <a:schemeClr val="tx1"/>
              </a:solidFill>
            </a:rPr>
            <a:t> en agua de riego del ramal “El Pueblo” No. 12.</a:t>
          </a:r>
          <a:endParaRPr lang="es-ES" sz="2400" b="0" kern="1200" dirty="0">
            <a:solidFill>
              <a:schemeClr val="tx1"/>
            </a:solidFill>
          </a:endParaRPr>
        </a:p>
      </dsp:txBody>
      <dsp:txXfrm>
        <a:off x="73107" y="1879687"/>
        <a:ext cx="9482890" cy="13513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3D79D-2964-4F53-8C05-4112F74D3A21}">
      <dsp:nvSpPr>
        <dsp:cNvPr id="0" name=""/>
        <dsp:cNvSpPr/>
      </dsp:nvSpPr>
      <dsp:spPr>
        <a:xfrm>
          <a:off x="0" y="0"/>
          <a:ext cx="9215241" cy="493455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>
              <a:solidFill>
                <a:schemeClr val="tx1"/>
              </a:solidFill>
            </a:rPr>
            <a:t>Específicos</a:t>
          </a:r>
          <a:r>
            <a:rPr lang="es-ES" sz="3600" kern="1200" dirty="0"/>
            <a:t> </a:t>
          </a:r>
        </a:p>
      </dsp:txBody>
      <dsp:txXfrm>
        <a:off x="24088" y="24088"/>
        <a:ext cx="9167065" cy="445279"/>
      </dsp:txXfrm>
    </dsp:sp>
    <dsp:sp modelId="{E42FEC06-ACD4-40C0-B64B-DFAE04FF3503}">
      <dsp:nvSpPr>
        <dsp:cNvPr id="0" name=""/>
        <dsp:cNvSpPr/>
      </dsp:nvSpPr>
      <dsp:spPr>
        <a:xfrm>
          <a:off x="0" y="496993"/>
          <a:ext cx="9215241" cy="4087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584" tIns="30480" rIns="170688" bIns="3048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400" b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400" kern="1200" dirty="0" smtClean="0"/>
            <a:t>Detectar e identificar virus </a:t>
          </a:r>
          <a:r>
            <a:rPr lang="es-EC" sz="2400" kern="1200" dirty="0" err="1" smtClean="0"/>
            <a:t>fitopatógenos</a:t>
          </a:r>
          <a:r>
            <a:rPr lang="es-EC" sz="2400" kern="1200" dirty="0" smtClean="0"/>
            <a:t> en agua de riego del ramal “El Pueblo” No. 12 mediante secuenciación masiva.</a:t>
          </a:r>
          <a:endParaRPr lang="es-ES" sz="2400" b="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400" kern="1200" dirty="0" smtClean="0"/>
            <a:t>Comparar herramientas bioinformáticas para el ensamblaje de genomas de virus.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400" kern="1200" dirty="0" smtClean="0"/>
            <a:t>Describir y validar un flujo de trabajo para el análisis de datos de secuenciación masiva.</a:t>
          </a:r>
          <a:endParaRPr lang="es-EC" sz="2400" kern="1200" dirty="0"/>
        </a:p>
      </dsp:txBody>
      <dsp:txXfrm>
        <a:off x="0" y="496993"/>
        <a:ext cx="9215241" cy="4087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F3F96-0B81-4D07-9AD5-8BD1897104C7}" type="datetimeFigureOut">
              <a:rPr lang="es-EC" smtClean="0"/>
              <a:pPr/>
              <a:t>28/7/2021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839E6-DEB3-40CA-A5A7-3543C6320E1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190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Potexvirus</a:t>
            </a:r>
            <a:r>
              <a:rPr lang="es-ES" dirty="0" smtClean="0"/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470 a 580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longitud y 13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diámetro—genoma de 5.8 a 7.5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Kpb</a:t>
            </a:r>
            <a:endParaRPr lang="es-ES" dirty="0" smtClean="0"/>
          </a:p>
          <a:p>
            <a:r>
              <a:rPr lang="es-ES" dirty="0" smtClean="0"/>
              <a:t>transmisión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mecánica con savia infectada y equipo agrícola contaminado 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 Virus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Tombusvirus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diámetro, no tienen envoltura y contienen 180 subunidades idénticas de cubierta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protéica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(CP)-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4.7 kb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Bushy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Stunt---Se transmiten a través de semillas y polen infectado, así como material de propagación infectado y trasmisión mecánica 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Tobamovirus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300 x 18 nm</a:t>
            </a:r>
            <a:r>
              <a:rPr lang="es-E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un núcleo central hueco de 4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diámetro.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6300 a 6800 nucleótidos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Tobacco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Mosaic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Virus  -- Se transmiten por contacto con savia o suelo contaminado y muchas veces por semillas, no se conocen vectores específicos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5835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8002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9063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684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2082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23553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5020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Potexvirus</a:t>
            </a:r>
            <a:r>
              <a:rPr lang="es-ES" dirty="0" smtClean="0"/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470 a 580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longitud y 13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diámetro—genoma de 5.8 a 7.5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Kpb</a:t>
            </a:r>
            <a:endParaRPr lang="es-ES" dirty="0" smtClean="0"/>
          </a:p>
          <a:p>
            <a:r>
              <a:rPr lang="es-ES" dirty="0" smtClean="0"/>
              <a:t>transmisión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mecánica con savia infectada y equipo agrícola contaminado 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 Virus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Tombusvirus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diámetro, no tienen envoltura y contienen 180 subunidades idénticas de cubierta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protéica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(CP)-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4.7 kb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Bushy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Stunt---Se transmiten a través de semillas y polen infectado, así como material de propagación infectado y trasmisión mecánica 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Tobamovirus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300 x 18 nm</a:t>
            </a:r>
            <a:r>
              <a:rPr lang="es-E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un núcleo central hueco de 4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diámetro.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6300 a 6800 nucleótidos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Tobacco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Mosaic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Virus  -- Se transmiten por contacto con savia o suelo contaminado y muchas veces por semillas, no se conocen vectores específicos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2906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Potexvirus</a:t>
            </a:r>
            <a:r>
              <a:rPr lang="es-ES" dirty="0" smtClean="0"/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470 a 580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longitud y 13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diámetro—genoma de 5.8 a 7.5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Kpb</a:t>
            </a:r>
            <a:endParaRPr lang="es-ES" dirty="0" smtClean="0"/>
          </a:p>
          <a:p>
            <a:r>
              <a:rPr lang="es-ES" dirty="0" smtClean="0"/>
              <a:t>transmisión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mecánica con savia infectada y equipo agrícola contaminado 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 Virus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Tombusvirus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diámetro, no tienen envoltura y contienen 180 subunidades idénticas de cubierta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protéica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(CP)-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4.7 kb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Bushy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Stunt---Se transmiten a través de semillas y polen infectado, así como material de propagación infectado y trasmisión mecánica 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Tobamovirus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300 x 18 nm</a:t>
            </a:r>
            <a:r>
              <a:rPr lang="es-E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un núcleo central hueco de 4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diámetro.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6300 a 6800 nucleótidos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Tobacco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Mosaic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Virus  -- Se transmiten por contacto con savia o suelo contaminado y muchas veces por semillas, no se conocen vectores específicos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68217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Potexvirus</a:t>
            </a:r>
            <a:r>
              <a:rPr lang="es-ES" dirty="0" smtClean="0"/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470 a 580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longitud y 13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diámetro—genoma de 5.8 a 7.5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Kpb</a:t>
            </a:r>
            <a:endParaRPr lang="es-ES" dirty="0" smtClean="0"/>
          </a:p>
          <a:p>
            <a:r>
              <a:rPr lang="es-ES" dirty="0" smtClean="0"/>
              <a:t>transmisión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mecánica con savia infectada y equipo agrícola contaminado 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 Virus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Tombusvirus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diámetro, no tienen envoltura y contienen 180 subunidades idénticas de cubierta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protéica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(CP)-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4.7 kb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Bushy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Stunt---Se transmiten a través de semillas y polen infectado, así como material de propagación infectado y trasmisión mecánica 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Tobamovirus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300 x 18 nm</a:t>
            </a:r>
            <a:r>
              <a:rPr lang="es-E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un núcleo central hueco de 4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diámetro.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6300 a 6800 nucleótidos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Tobacco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Mosaic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Virus  -- Se transmiten por contacto con savia o suelo contaminado y muchas veces por semillas, no se conocen vectores específicos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169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Potexvirus</a:t>
            </a:r>
            <a:r>
              <a:rPr lang="es-ES" dirty="0" smtClean="0"/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470 a 580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longitud y 13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diámetro—genoma de 5.8 a 7.5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Kpb</a:t>
            </a:r>
            <a:endParaRPr lang="es-ES" dirty="0" smtClean="0"/>
          </a:p>
          <a:p>
            <a:r>
              <a:rPr lang="es-ES" dirty="0" smtClean="0"/>
              <a:t>transmisión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mecánica con savia infectada y equipo agrícola contaminado 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 Virus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Tombusvirus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diámetro, no tienen envoltura y contienen 180 subunidades idénticas de cubierta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protéica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(CP)-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4.7 kb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Bushy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Stunt---Se transmiten a través de semillas y polen infectado, así como material de propagación infectado y trasmisión mecánica 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Tobamovirus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300 x 18 nm</a:t>
            </a:r>
            <a:r>
              <a:rPr lang="es-E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un núcleo central hueco de 4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diámetro.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6300 a 6800 nucleótidos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Tobacco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Mosaic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Virus  -- Se transmiten por contacto con savia o suelo contaminado y muchas veces por semillas, no se conocen vectores específicos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28569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contaminación con virus a través de fuentes acuáticas ha ganado atención en los últimos años a pesar de que el primer reporte fue realizado por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Koening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Leseman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1985 donde encontraron virus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fitopatógenos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agua de varios ríos de Alemania. La detección oportuna de fuentes de agua para riego contaminadas, evitaría la propagación de enfermedades víricas en extensas áreas de cultivo y por ende pérdidas económicas para los agricultores.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9911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Potexvirus</a:t>
            </a:r>
            <a:r>
              <a:rPr lang="es-ES" dirty="0" smtClean="0"/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470 a 580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longitud y 13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diámetro—genoma de 5.8 a 7.5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Kpb</a:t>
            </a:r>
            <a:endParaRPr lang="es-ES" dirty="0" smtClean="0"/>
          </a:p>
          <a:p>
            <a:r>
              <a:rPr lang="es-ES" dirty="0" smtClean="0"/>
              <a:t>transmisión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mecánica con savia infectada y equipo agrícola contaminado 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 Virus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Tombusvirus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diámetro, no tienen envoltura y contienen 180 subunidades idénticas de cubierta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protéica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(CP)-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4.7 kb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Bushy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Stunt---Se transmiten a través de semillas y polen infectado, así como material de propagación infectado y trasmisión mecánica 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Tobamovirus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300 x 18 nm</a:t>
            </a:r>
            <a:r>
              <a:rPr lang="es-E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un núcleo central hueco de 4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diámetro.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6300 a 6800 nucleótidos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Tobacco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Mosaic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Virus  -- Se transmiten por contacto con savia o suelo contaminado y muchas veces por semillas, no se conocen vectores específicos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0606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Potexvirus</a:t>
            </a:r>
            <a:r>
              <a:rPr lang="es-ES" dirty="0" smtClean="0"/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470 a 580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longitud y 13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diámetro—genoma de 5.8 a 7.5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Kpb</a:t>
            </a:r>
            <a:endParaRPr lang="es-ES" dirty="0" smtClean="0"/>
          </a:p>
          <a:p>
            <a:r>
              <a:rPr lang="es-ES" dirty="0" smtClean="0"/>
              <a:t>transmisión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mecánica con savia infectada y equipo agrícola contaminado 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 Virus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Tombusvirus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diámetro, no tienen envoltura y contienen 180 subunidades idénticas de cubierta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protéica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(CP)-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4.7 kb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Bushy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Stunt---Se transmiten a través de semillas y polen infectado, así como material de propagación infectado y trasmisión mecánica 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Tobamovirus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300 x 18 nm</a:t>
            </a:r>
            <a:r>
              <a:rPr lang="es-E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un núcleo central hueco de 4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diámetro.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6300 a 6800 nucleótidos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Tobacco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Mosaic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Virus  -- Se transmiten por contacto con savia o suelo contaminado y muchas veces por semillas, no se conocen vectores específicos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31482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Potexvirus</a:t>
            </a:r>
            <a:r>
              <a:rPr lang="es-ES" dirty="0" smtClean="0"/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470 a 580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longitud y 13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diámetro—genoma de 5.8 a 7.5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Kpb</a:t>
            </a:r>
            <a:endParaRPr lang="es-ES" dirty="0" smtClean="0"/>
          </a:p>
          <a:p>
            <a:r>
              <a:rPr lang="es-ES" dirty="0" smtClean="0"/>
              <a:t>transmisión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mecánica con savia infectada y equipo agrícola contaminado 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 Virus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Tombusvirus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diámetro, no tienen envoltura y contienen 180 subunidades idénticas de cubierta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protéica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(CP)-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4.7 kb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Bushy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Stunt---Se transmiten a través de semillas y polen infectado, así como material de propagación infectado y trasmisión mecánica 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Tobamovirus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300 x 18 nm</a:t>
            </a:r>
            <a:r>
              <a:rPr lang="es-E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un núcleo central hueco de 4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diámetro.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6300 a 6800 nucleótidos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Tobacco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Mosaic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Virus  -- Se transmiten por contacto con savia o suelo contaminado y muchas veces por semillas, no se conocen vectores específicos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494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5354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9956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5298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55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714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6820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06357CE-C3E5-48AE-86E4-587F0F97EAE3}" type="datetimeFigureOut">
              <a:rPr lang="es-EC" smtClean="0"/>
              <a:pPr/>
              <a:t>28/7/2021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DE658F-111C-4D5F-A17C-14A4C12B783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7485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90652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3387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1102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166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862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15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04323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1134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42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9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doi:10.1094/9780890544914.012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7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Subtítulo"/>
          <p:cNvSpPr txBox="1">
            <a:spLocks/>
          </p:cNvSpPr>
          <p:nvPr/>
        </p:nvSpPr>
        <p:spPr>
          <a:xfrm>
            <a:off x="2443488" y="1151676"/>
            <a:ext cx="8435360" cy="4416502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s-ES" sz="28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</p:txBody>
      </p:sp>
      <p:pic>
        <p:nvPicPr>
          <p:cNvPr id="4100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334433" y="155575"/>
            <a:ext cx="4057263" cy="86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3 Rectángulo"/>
          <p:cNvSpPr>
            <a:spLocks noChangeArrowheads="1"/>
          </p:cNvSpPr>
          <p:nvPr/>
        </p:nvSpPr>
        <p:spPr bwMode="auto">
          <a:xfrm>
            <a:off x="10213502" y="5134099"/>
            <a:ext cx="14253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C" altLang="es-EC" sz="2000" dirty="0" smtClean="0">
                <a:solidFill>
                  <a:srgbClr val="000000"/>
                </a:solidFill>
              </a:rPr>
              <a:t>Julio, 2021</a:t>
            </a:r>
            <a:endParaRPr lang="es-EC" altLang="es-EC" dirty="0">
              <a:solidFill>
                <a:srgbClr val="00000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388772" y="2757582"/>
            <a:ext cx="94144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/>
              <a:t>Tema: </a:t>
            </a:r>
            <a:r>
              <a:rPr lang="es-EC" sz="2800" dirty="0" smtClean="0"/>
              <a:t>Aplicación </a:t>
            </a:r>
            <a:r>
              <a:rPr lang="es-EC" sz="2800" dirty="0"/>
              <a:t>de secuenciación masiva paralela para el descubrimiento de virus </a:t>
            </a:r>
            <a:r>
              <a:rPr lang="es-EC" sz="2800" dirty="0" err="1"/>
              <a:t>fitopatógenos</a:t>
            </a:r>
            <a:r>
              <a:rPr lang="es-EC" sz="2800" dirty="0"/>
              <a:t> en agua de riego del ramal “El Pueblo” No. 12.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94100" y="4393140"/>
            <a:ext cx="1000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 smtClean="0"/>
              <a:t>Autora: </a:t>
            </a:r>
            <a:r>
              <a:rPr lang="es-EC" sz="2400" dirty="0" err="1" smtClean="0"/>
              <a:t>Fiama</a:t>
            </a:r>
            <a:r>
              <a:rPr lang="es-EC" sz="2400" dirty="0" smtClean="0"/>
              <a:t> Guevara</a:t>
            </a:r>
          </a:p>
          <a:p>
            <a:pPr algn="ctr"/>
            <a:endParaRPr lang="es-EC" sz="2400" b="1" dirty="0"/>
          </a:p>
          <a:p>
            <a:pPr algn="ctr"/>
            <a:r>
              <a:rPr lang="es-EC" sz="2400" b="1" dirty="0" smtClean="0"/>
              <a:t>Tutor: </a:t>
            </a:r>
            <a:r>
              <a:rPr lang="es-EC" sz="2400" dirty="0" smtClean="0"/>
              <a:t>Francisco Flores</a:t>
            </a:r>
            <a:endParaRPr lang="es-EC" dirty="0"/>
          </a:p>
        </p:txBody>
      </p:sp>
      <p:pic>
        <p:nvPicPr>
          <p:cNvPr id="9" name="Imagen 15" descr="Descripción: C:\Users\HP\Pictures\Fiam¡s\EShPE\424864_433616274989_106916624989_1628075_199294416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2563" b="3589"/>
          <a:stretch>
            <a:fillRect/>
          </a:stretch>
        </p:blipFill>
        <p:spPr bwMode="auto">
          <a:xfrm>
            <a:off x="10745363" y="53639"/>
            <a:ext cx="1373449" cy="12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24743" y="53639"/>
            <a:ext cx="1306863" cy="115966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388772" y="1293542"/>
            <a:ext cx="94144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dirty="0" smtClean="0"/>
              <a:t>Maestría de Investigación en Biotecnología Vegetal</a:t>
            </a:r>
          </a:p>
          <a:p>
            <a:pPr algn="ctr"/>
            <a:endParaRPr lang="es-EC" sz="2800" dirty="0" smtClean="0"/>
          </a:p>
          <a:p>
            <a:pPr algn="ctr"/>
            <a:r>
              <a:rPr lang="es-EC" sz="2800" b="1" dirty="0" smtClean="0"/>
              <a:t>Proyecto de titulación </a:t>
            </a:r>
            <a:endParaRPr lang="es-EC" sz="2800" b="1" dirty="0"/>
          </a:p>
        </p:txBody>
      </p:sp>
      <p:pic>
        <p:nvPicPr>
          <p:cNvPr id="12" name="6 Imagen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xmlns:w="http://schemas.openxmlformats.org/wordprocessingml/2006/main" xmlns:w10="urn:schemas-microsoft-com:office:word" xmlns:v="urn:schemas-microsoft-com:vml" xmlns:o="urn:schemas-microsoft-com:office:offic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715BF4E3-F646-4D5C-A62F-653AE1F9787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96" y="181333"/>
            <a:ext cx="2253803" cy="73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580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09600" y="429185"/>
            <a:ext cx="3035121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OBJETIVOS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1421713"/>
              </p:ext>
            </p:extLst>
          </p:nvPr>
        </p:nvGraphicFramePr>
        <p:xfrm>
          <a:off x="1422718" y="1352281"/>
          <a:ext cx="9215241" cy="4584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988" y="5969834"/>
            <a:ext cx="3239979" cy="68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006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09600" y="429185"/>
            <a:ext cx="3035121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HIPOTESIS</a:t>
            </a:r>
            <a:endParaRPr kumimoji="0" lang="es-EC" sz="3200" b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988" y="5969834"/>
            <a:ext cx="3239979" cy="68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05134" y="2551837"/>
            <a:ext cx="107817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just">
              <a:lnSpc>
                <a:spcPct val="150000"/>
              </a:lnSpc>
              <a:spcAft>
                <a:spcPts val="800"/>
              </a:spcAft>
            </a:pPr>
            <a:r>
              <a:rPr lang="es-EC" sz="2400" dirty="0"/>
              <a:t>El agua de riego del ramal “El Pueblo” No. 12. contiene virus </a:t>
            </a:r>
            <a:r>
              <a:rPr lang="es-EC" sz="2400" dirty="0" err="1"/>
              <a:t>fitopatógenos</a:t>
            </a:r>
            <a:r>
              <a:rPr lang="es-EC" sz="2400" dirty="0"/>
              <a:t>, convirtiéndolo en una fuente potencial para la transmisión de partículas virales hacia cultivos de importancia económica.</a:t>
            </a:r>
          </a:p>
        </p:txBody>
      </p:sp>
    </p:spTree>
    <p:extLst>
      <p:ext uri="{BB962C8B-B14F-4D97-AF65-F5344CB8AC3E}">
        <p14:creationId xmlns:p14="http://schemas.microsoft.com/office/powerpoint/2010/main" val="39431948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988" y="5969834"/>
            <a:ext cx="3239979" cy="68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15F2BFA2-D7BA-4D8D-97C6-1D769CDE30CB}"/>
              </a:ext>
            </a:extLst>
          </p:cNvPr>
          <p:cNvSpPr txBox="1">
            <a:spLocks/>
          </p:cNvSpPr>
          <p:nvPr/>
        </p:nvSpPr>
        <p:spPr>
          <a:xfrm>
            <a:off x="2930257" y="2605394"/>
            <a:ext cx="7783235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66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10333090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17505" y="355463"/>
            <a:ext cx="5020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s-E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Recolección de </a:t>
            </a:r>
            <a:r>
              <a:rPr lang="es-E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muestras.</a:t>
            </a:r>
            <a:endParaRPr lang="es-E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7 CuadroTexto"/>
          <p:cNvSpPr txBox="1"/>
          <p:nvPr/>
        </p:nvSpPr>
        <p:spPr>
          <a:xfrm>
            <a:off x="317505" y="5071165"/>
            <a:ext cx="4178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Entrada </a:t>
            </a:r>
            <a:r>
              <a:rPr lang="es-EC" dirty="0"/>
              <a:t>de agua desde el sistema de riego Tumbaco. </a:t>
            </a:r>
          </a:p>
        </p:txBody>
      </p:sp>
      <p:sp>
        <p:nvSpPr>
          <p:cNvPr id="18" name="7 CuadroTexto"/>
          <p:cNvSpPr txBox="1"/>
          <p:nvPr/>
        </p:nvSpPr>
        <p:spPr>
          <a:xfrm>
            <a:off x="4929009" y="5072233"/>
            <a:ext cx="3559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Vista frontal del reservorio</a:t>
            </a:r>
            <a:endParaRPr lang="es-EC" dirty="0"/>
          </a:p>
          <a:p>
            <a:pPr algn="ctr"/>
            <a:endParaRPr lang="es-EC" b="1" dirty="0"/>
          </a:p>
        </p:txBody>
      </p:sp>
      <p:grpSp>
        <p:nvGrpSpPr>
          <p:cNvPr id="6" name="Grupo 5"/>
          <p:cNvGrpSpPr/>
          <p:nvPr/>
        </p:nvGrpSpPr>
        <p:grpSpPr>
          <a:xfrm>
            <a:off x="407657" y="1638529"/>
            <a:ext cx="8244330" cy="3412901"/>
            <a:chOff x="0" y="0"/>
            <a:chExt cx="5781675" cy="2159635"/>
          </a:xfrm>
        </p:grpSpPr>
        <p:grpSp>
          <p:nvGrpSpPr>
            <p:cNvPr id="7" name="Grupo 6"/>
            <p:cNvGrpSpPr/>
            <p:nvPr/>
          </p:nvGrpSpPr>
          <p:grpSpPr>
            <a:xfrm>
              <a:off x="0" y="0"/>
              <a:ext cx="5781675" cy="2159635"/>
              <a:chOff x="0" y="0"/>
              <a:chExt cx="5781675" cy="2159635"/>
            </a:xfrm>
          </p:grpSpPr>
          <p:pic>
            <p:nvPicPr>
              <p:cNvPr id="10" name="Imagen 9" descr="D:\FIAMA\MAESTRIA_BV\FotosMuestreo2019\IMG_20191213_104722.jp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5125" y="0"/>
                <a:ext cx="2876550" cy="21570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Imagen 11" descr="D:\FIAMA\MAESTRIA_BV\FotosMuestreo2019\IMG_20191213_110324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9525"/>
                <a:ext cx="2867025" cy="21501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" name="Flecha derecha 7"/>
            <p:cNvSpPr/>
            <p:nvPr/>
          </p:nvSpPr>
          <p:spPr>
            <a:xfrm>
              <a:off x="4038600" y="495300"/>
              <a:ext cx="304800" cy="200025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/>
            </a:p>
          </p:txBody>
        </p:sp>
        <p:sp>
          <p:nvSpPr>
            <p:cNvPr id="9" name="Flecha derecha 8"/>
            <p:cNvSpPr/>
            <p:nvPr/>
          </p:nvSpPr>
          <p:spPr>
            <a:xfrm>
              <a:off x="5362575" y="581025"/>
              <a:ext cx="304800" cy="200025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/>
            </a:p>
          </p:txBody>
        </p:sp>
      </p:grpSp>
      <p:sp>
        <p:nvSpPr>
          <p:cNvPr id="16" name="7 CuadroTexto"/>
          <p:cNvSpPr txBox="1"/>
          <p:nvPr/>
        </p:nvSpPr>
        <p:spPr>
          <a:xfrm>
            <a:off x="8597659" y="5084780"/>
            <a:ext cx="3559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Muestras de hojas de </a:t>
            </a:r>
            <a:r>
              <a:rPr lang="es-EC" dirty="0" err="1" smtClean="0"/>
              <a:t>cucarada</a:t>
            </a:r>
            <a:r>
              <a:rPr lang="es-EC" dirty="0" smtClean="0"/>
              <a:t> (</a:t>
            </a:r>
            <a:r>
              <a:rPr lang="es-EC" i="1" dirty="0" err="1" smtClean="0"/>
              <a:t>Hibiscus</a:t>
            </a:r>
            <a:r>
              <a:rPr lang="es-EC" i="1" dirty="0" smtClean="0"/>
              <a:t> rosa-</a:t>
            </a:r>
            <a:r>
              <a:rPr lang="es-EC" i="1" dirty="0" err="1"/>
              <a:t>s</a:t>
            </a:r>
            <a:r>
              <a:rPr lang="es-EC" i="1" dirty="0" err="1" smtClean="0"/>
              <a:t>inensis</a:t>
            </a:r>
            <a:r>
              <a:rPr lang="es-EC" dirty="0" smtClean="0"/>
              <a:t>)</a:t>
            </a:r>
          </a:p>
          <a:p>
            <a:pPr algn="ctr"/>
            <a:endParaRPr lang="es-EC" b="1" dirty="0"/>
          </a:p>
          <a:p>
            <a:pPr algn="ctr"/>
            <a:endParaRPr lang="es-EC" b="1" dirty="0"/>
          </a:p>
        </p:txBody>
      </p:sp>
      <p:sp>
        <p:nvSpPr>
          <p:cNvPr id="3" name="Rectángulo 2"/>
          <p:cNvSpPr/>
          <p:nvPr/>
        </p:nvSpPr>
        <p:spPr>
          <a:xfrm>
            <a:off x="2511382" y="1284249"/>
            <a:ext cx="4164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/>
              <a:t>Reservorio INIAP Estación Tumbaco</a:t>
            </a:r>
          </a:p>
        </p:txBody>
      </p:sp>
      <p:pic>
        <p:nvPicPr>
          <p:cNvPr id="17" name="Imagen 16" descr="D:\FIAMA\Reports\HLFPV\Captura de pantalla (3)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668" r="38815" b="28776"/>
          <a:stretch/>
        </p:blipFill>
        <p:spPr bwMode="auto">
          <a:xfrm>
            <a:off x="8823817" y="1795069"/>
            <a:ext cx="3107673" cy="14197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 descr="D:\FIAMA\Reports\HLFPV\Captura de pantalla (3)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1" t="26668" r="5797" b="28776"/>
          <a:stretch/>
        </p:blipFill>
        <p:spPr bwMode="auto">
          <a:xfrm>
            <a:off x="9338828" y="3368741"/>
            <a:ext cx="2077649" cy="1562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879967" y="2928255"/>
            <a:ext cx="1062116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Control-sanas</a:t>
            </a:r>
            <a:endParaRPr lang="es-EC" sz="11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9411025" y="4623158"/>
            <a:ext cx="1111014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100" dirty="0" err="1" smtClean="0"/>
              <a:t>Ampollamiento</a:t>
            </a:r>
            <a:endParaRPr lang="es-EC" sz="11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10425148" y="2919582"/>
            <a:ext cx="779472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Clorosis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4139419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3891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459177" y="189148"/>
            <a:ext cx="4071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s-E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es-E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Concentración Viral.</a:t>
            </a:r>
            <a:endParaRPr lang="es-E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99902" y="1229216"/>
            <a:ext cx="9957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prstClr val="black"/>
                </a:solidFill>
              </a:rPr>
              <a:t>MÉTODO DE FLOCULACIÓN CON LECHE DESCREMADA </a:t>
            </a:r>
            <a:r>
              <a:rPr lang="es-EC" b="1" i="1" dirty="0">
                <a:solidFill>
                  <a:prstClr val="black"/>
                </a:solidFill>
              </a:rPr>
              <a:t>(</a:t>
            </a:r>
            <a:r>
              <a:rPr lang="es-EC" b="1" i="1" dirty="0" err="1">
                <a:solidFill>
                  <a:prstClr val="black"/>
                </a:solidFill>
              </a:rPr>
              <a:t>Calgua</a:t>
            </a:r>
            <a:r>
              <a:rPr lang="es-EC" b="1" i="1" dirty="0">
                <a:solidFill>
                  <a:prstClr val="black"/>
                </a:solidFill>
              </a:rPr>
              <a:t> et al., 2008).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b="1" i="1" dirty="0">
              <a:solidFill>
                <a:prstClr val="black"/>
              </a:solidFill>
            </a:endParaRP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4" cstate="print"/>
          <a:srcRect l="10056" r="11070" b="17537"/>
          <a:stretch/>
        </p:blipFill>
        <p:spPr>
          <a:xfrm>
            <a:off x="10199674" y="3196115"/>
            <a:ext cx="1582055" cy="121786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27" y="2335065"/>
            <a:ext cx="1559190" cy="2078919"/>
          </a:xfrm>
          <a:prstGeom prst="rect">
            <a:avLst/>
          </a:prstGeom>
        </p:spPr>
      </p:pic>
      <p:pic>
        <p:nvPicPr>
          <p:cNvPr id="15" name="Imagen 14" descr="D:\FIAMA\MAESTRIA_BV\FotosMuestreo2019\IMG_20191214_08285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31" y="2169442"/>
            <a:ext cx="3400191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Reyplas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3" y="2039696"/>
            <a:ext cx="2205221" cy="227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7910" y="2727182"/>
            <a:ext cx="2070162" cy="130344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Flecha derecha 18"/>
          <p:cNvSpPr/>
          <p:nvPr/>
        </p:nvSpPr>
        <p:spPr>
          <a:xfrm>
            <a:off x="1941788" y="3177310"/>
            <a:ext cx="541303" cy="51515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21" name="Flecha derecha 20"/>
          <p:cNvSpPr/>
          <p:nvPr/>
        </p:nvSpPr>
        <p:spPr>
          <a:xfrm>
            <a:off x="3821346" y="3197380"/>
            <a:ext cx="541303" cy="51515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22" name="Flecha derecha 21"/>
          <p:cNvSpPr/>
          <p:nvPr/>
        </p:nvSpPr>
        <p:spPr>
          <a:xfrm>
            <a:off x="5978472" y="3150114"/>
            <a:ext cx="541303" cy="51515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23" name="Flecha derecha 22"/>
          <p:cNvSpPr/>
          <p:nvPr/>
        </p:nvSpPr>
        <p:spPr>
          <a:xfrm>
            <a:off x="9808047" y="3634509"/>
            <a:ext cx="541303" cy="51515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564973" y="4456853"/>
            <a:ext cx="1572822" cy="68668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prstClr val="black"/>
                </a:solidFill>
              </a:rPr>
              <a:t>Recolección</a:t>
            </a:r>
          </a:p>
          <a:p>
            <a:pPr algn="ctr"/>
            <a:r>
              <a:rPr lang="es-EC" sz="1400" dirty="0" smtClean="0">
                <a:solidFill>
                  <a:prstClr val="black"/>
                </a:solidFill>
              </a:rPr>
              <a:t>10 L de agua</a:t>
            </a:r>
            <a:endParaRPr lang="es-EC" sz="1400" dirty="0">
              <a:solidFill>
                <a:prstClr val="black"/>
              </a:solidFill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10139835" y="4412218"/>
            <a:ext cx="1883846" cy="103041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prstClr val="black"/>
                </a:solidFill>
              </a:rPr>
              <a:t>Recolección </a:t>
            </a:r>
            <a:r>
              <a:rPr lang="es-EC" sz="1400" dirty="0">
                <a:solidFill>
                  <a:prstClr val="black"/>
                </a:solidFill>
              </a:rPr>
              <a:t>del </a:t>
            </a:r>
            <a:r>
              <a:rPr lang="es-EC" sz="1400" dirty="0" err="1" smtClean="0">
                <a:solidFill>
                  <a:prstClr val="black"/>
                </a:solidFill>
              </a:rPr>
              <a:t>flóculo</a:t>
            </a:r>
            <a:endParaRPr lang="es-EC" sz="1400" dirty="0" smtClean="0">
              <a:solidFill>
                <a:prstClr val="black"/>
              </a:solidFill>
            </a:endParaRPr>
          </a:p>
          <a:p>
            <a:pPr algn="ctr"/>
            <a:r>
              <a:rPr lang="es-EC" sz="1400" dirty="0" smtClean="0">
                <a:solidFill>
                  <a:prstClr val="black"/>
                </a:solidFill>
              </a:rPr>
              <a:t>(concentrado viral)</a:t>
            </a:r>
            <a:endParaRPr lang="es-EC" sz="1400" dirty="0">
              <a:solidFill>
                <a:prstClr val="black"/>
              </a:solidFill>
            </a:endParaRPr>
          </a:p>
        </p:txBody>
      </p:sp>
      <p:sp>
        <p:nvSpPr>
          <p:cNvPr id="32" name="Rectángulo redondeado 31"/>
          <p:cNvSpPr/>
          <p:nvPr/>
        </p:nvSpPr>
        <p:spPr>
          <a:xfrm>
            <a:off x="2336941" y="4442265"/>
            <a:ext cx="1572822" cy="68668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Pre-</a:t>
            </a:r>
            <a:r>
              <a:rPr lang="en-US" sz="1400" dirty="0" err="1" smtClean="0">
                <a:solidFill>
                  <a:prstClr val="black"/>
                </a:solidFill>
              </a:rPr>
              <a:t>filtrado</a:t>
            </a:r>
            <a:endParaRPr lang="en-US" sz="1400" dirty="0" smtClean="0">
              <a:solidFill>
                <a:prstClr val="black"/>
              </a:solidFill>
            </a:endParaRP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50 </a:t>
            </a:r>
            <a:r>
              <a:rPr lang="el-G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3" name="Rectángulo redondeado 32"/>
          <p:cNvSpPr/>
          <p:nvPr/>
        </p:nvSpPr>
        <p:spPr>
          <a:xfrm>
            <a:off x="4308055" y="4456853"/>
            <a:ext cx="1572822" cy="68668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prstClr val="black"/>
                </a:solidFill>
              </a:rPr>
              <a:t>Ajuste de pH (3.5)</a:t>
            </a:r>
            <a:endParaRPr lang="es-EC" sz="1400" dirty="0">
              <a:solidFill>
                <a:prstClr val="black"/>
              </a:solidFill>
            </a:endParaRPr>
          </a:p>
        </p:txBody>
      </p:sp>
      <p:sp>
        <p:nvSpPr>
          <p:cNvPr id="34" name="Rectángulo redondeado 33"/>
          <p:cNvSpPr/>
          <p:nvPr/>
        </p:nvSpPr>
        <p:spPr>
          <a:xfrm>
            <a:off x="6812924" y="4645942"/>
            <a:ext cx="2759147" cy="68668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prstClr val="black"/>
                </a:solidFill>
              </a:rPr>
              <a:t>Floculación en agitación (8h)</a:t>
            </a:r>
          </a:p>
          <a:p>
            <a:pPr algn="ctr"/>
            <a:r>
              <a:rPr lang="es-EC" sz="1400" dirty="0" smtClean="0">
                <a:solidFill>
                  <a:prstClr val="black"/>
                </a:solidFill>
              </a:rPr>
              <a:t> y </a:t>
            </a:r>
          </a:p>
          <a:p>
            <a:pPr algn="ctr"/>
            <a:r>
              <a:rPr lang="es-EC" sz="1400" dirty="0" smtClean="0">
                <a:solidFill>
                  <a:prstClr val="black"/>
                </a:solidFill>
              </a:rPr>
              <a:t>decantación (8h)</a:t>
            </a:r>
            <a:endParaRPr lang="es-EC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609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582625" y="1005148"/>
            <a:ext cx="11505379" cy="3554569"/>
            <a:chOff x="582625" y="1005148"/>
            <a:chExt cx="11505379" cy="3554569"/>
          </a:xfrm>
        </p:grpSpPr>
        <p:grpSp>
          <p:nvGrpSpPr>
            <p:cNvPr id="9" name="Grupo 8"/>
            <p:cNvGrpSpPr/>
            <p:nvPr/>
          </p:nvGrpSpPr>
          <p:grpSpPr>
            <a:xfrm>
              <a:off x="582625" y="1005148"/>
              <a:ext cx="11505379" cy="3554569"/>
              <a:chOff x="528034" y="1738648"/>
              <a:chExt cx="11505379" cy="3554569"/>
            </a:xfrm>
          </p:grpSpPr>
          <p:grpSp>
            <p:nvGrpSpPr>
              <p:cNvPr id="8" name="Grupo 7"/>
              <p:cNvGrpSpPr/>
              <p:nvPr/>
            </p:nvGrpSpPr>
            <p:grpSpPr>
              <a:xfrm>
                <a:off x="528034" y="1906073"/>
                <a:ext cx="11075832" cy="3387144"/>
                <a:chOff x="528034" y="1906073"/>
                <a:chExt cx="11075832" cy="3387144"/>
              </a:xfrm>
            </p:grpSpPr>
            <p:pic>
              <p:nvPicPr>
                <p:cNvPr id="5" name="Imagen 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206" t="30414" r="7667" b="23283"/>
                <a:stretch/>
              </p:blipFill>
              <p:spPr>
                <a:xfrm>
                  <a:off x="528034" y="1906073"/>
                  <a:ext cx="11075832" cy="3387144"/>
                </a:xfrm>
                <a:prstGeom prst="rect">
                  <a:avLst/>
                </a:prstGeom>
              </p:spPr>
            </p:pic>
            <p:sp>
              <p:nvSpPr>
                <p:cNvPr id="4" name="Rectángulo 3"/>
                <p:cNvSpPr/>
                <p:nvPr/>
              </p:nvSpPr>
              <p:spPr>
                <a:xfrm>
                  <a:off x="1760561" y="3070746"/>
                  <a:ext cx="1815152" cy="14193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/>
                </a:p>
              </p:txBody>
            </p:sp>
          </p:grpSp>
          <p:sp>
            <p:nvSpPr>
              <p:cNvPr id="2" name="CuadroTexto 1"/>
              <p:cNvSpPr txBox="1"/>
              <p:nvPr/>
            </p:nvSpPr>
            <p:spPr>
              <a:xfrm>
                <a:off x="8062174" y="1872806"/>
                <a:ext cx="3971239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EC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*Control de calidad</a:t>
                </a:r>
              </a:p>
              <a:p>
                <a:endParaRPr lang="es-EC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" name="Abrir llave 2"/>
              <p:cNvSpPr/>
              <p:nvPr/>
            </p:nvSpPr>
            <p:spPr>
              <a:xfrm>
                <a:off x="8010659" y="1738648"/>
                <a:ext cx="103031" cy="862884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sp>
          <p:nvSpPr>
            <p:cNvPr id="14" name="Rectángulo 13"/>
            <p:cNvSpPr/>
            <p:nvPr/>
          </p:nvSpPr>
          <p:spPr>
            <a:xfrm>
              <a:off x="1225580" y="1868033"/>
              <a:ext cx="2889220" cy="257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3891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ángulo 19"/>
          <p:cNvSpPr/>
          <p:nvPr/>
        </p:nvSpPr>
        <p:spPr>
          <a:xfrm>
            <a:off x="188814" y="191524"/>
            <a:ext cx="81414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Extracción de ARN total y control de calidad</a:t>
            </a:r>
            <a:endParaRPr lang="es-E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71207" t="54093" r="21241" b="39004"/>
          <a:stretch/>
        </p:blipFill>
        <p:spPr>
          <a:xfrm rot="2539344">
            <a:off x="6153907" y="3481836"/>
            <a:ext cx="982639" cy="50496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45613" t="496" r="1484" b="1381"/>
          <a:stretch/>
        </p:blipFill>
        <p:spPr>
          <a:xfrm>
            <a:off x="5936770" y="4062109"/>
            <a:ext cx="1812629" cy="196557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142973" y="4786322"/>
            <a:ext cx="197756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Preparación de librerías </a:t>
            </a:r>
          </a:p>
          <a:p>
            <a:pPr algn="ctr"/>
            <a:endParaRPr lang="es-EC" b="1" dirty="0"/>
          </a:p>
        </p:txBody>
      </p:sp>
      <p:sp>
        <p:nvSpPr>
          <p:cNvPr id="6" name="Rectángulo 5"/>
          <p:cNvSpPr/>
          <p:nvPr/>
        </p:nvSpPr>
        <p:spPr>
          <a:xfrm>
            <a:off x="9932813" y="2275906"/>
            <a:ext cx="3064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Tombusvirus</a:t>
            </a:r>
            <a:r>
              <a:rPr lang="es-EC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algn="ctr"/>
            <a:r>
              <a:rPr lang="es-EC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 </a:t>
            </a:r>
            <a:r>
              <a:rPr lang="es-EC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HLFPV</a:t>
            </a:r>
          </a:p>
        </p:txBody>
      </p:sp>
      <p:sp>
        <p:nvSpPr>
          <p:cNvPr id="15" name="Elipse 14"/>
          <p:cNvSpPr/>
          <p:nvPr/>
        </p:nvSpPr>
        <p:spPr>
          <a:xfrm>
            <a:off x="582624" y="1169108"/>
            <a:ext cx="399245" cy="399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1</a:t>
            </a:r>
            <a:endParaRPr lang="es-EC" b="1" dirty="0"/>
          </a:p>
        </p:txBody>
      </p:sp>
      <p:sp>
        <p:nvSpPr>
          <p:cNvPr id="17" name="Elipse 16"/>
          <p:cNvSpPr/>
          <p:nvPr/>
        </p:nvSpPr>
        <p:spPr>
          <a:xfrm>
            <a:off x="4932134" y="4387077"/>
            <a:ext cx="399245" cy="399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168221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425" t="36047" r="4995" b="7263"/>
          <a:stretch/>
        </p:blipFill>
        <p:spPr>
          <a:xfrm>
            <a:off x="217714" y="1429554"/>
            <a:ext cx="11655381" cy="414699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3891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217714" y="189148"/>
            <a:ext cx="65197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Secuenciación y análisis de datos</a:t>
            </a:r>
            <a:endParaRPr lang="es-E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482374" y="5048518"/>
            <a:ext cx="1469220" cy="528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217714" y="5229261"/>
            <a:ext cx="873817" cy="3472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err="1" smtClean="0">
                <a:solidFill>
                  <a:schemeClr val="accent1">
                    <a:lumMod val="50000"/>
                  </a:schemeClr>
                </a:solidFill>
              </a:rPr>
              <a:t>Illumina</a:t>
            </a:r>
            <a:endParaRPr lang="es-EC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2" descr="Resultado de imagen para macrog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527" y="4614159"/>
            <a:ext cx="1852717" cy="123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5702" y="4917972"/>
            <a:ext cx="1259997" cy="84496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503" y="4985026"/>
            <a:ext cx="1450863" cy="72543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100240" y="5029358"/>
            <a:ext cx="1597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Otros programas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082119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/>
          <p:cNvSpPr/>
          <p:nvPr/>
        </p:nvSpPr>
        <p:spPr>
          <a:xfrm>
            <a:off x="213052" y="253542"/>
            <a:ext cx="75520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es-E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Flujo de trabajo (pipeline bioinformático)</a:t>
            </a:r>
            <a:endParaRPr lang="es-E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5" name="Imagen 1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" b="4525"/>
          <a:stretch/>
        </p:blipFill>
        <p:spPr>
          <a:xfrm>
            <a:off x="2132138" y="776762"/>
            <a:ext cx="7927724" cy="543488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3891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6578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3891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294166" y="292179"/>
            <a:ext cx="86340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Comparación de herramientas bioinformáticas </a:t>
            </a:r>
            <a:endParaRPr lang="es-E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440840"/>
              </p:ext>
            </p:extLst>
          </p:nvPr>
        </p:nvGraphicFramePr>
        <p:xfrm>
          <a:off x="655092" y="1284661"/>
          <a:ext cx="7150510" cy="450199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843168"/>
                <a:gridCol w="1307342"/>
              </a:tblGrid>
              <a:tr h="3468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400" b="1" dirty="0">
                          <a:effectLst/>
                        </a:rPr>
                        <a:t>Tratamientos (Combinación MINLEN-Ensamblador)</a:t>
                      </a:r>
                      <a:endParaRPr lang="es-EC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400" b="1" dirty="0">
                          <a:effectLst/>
                        </a:rPr>
                        <a:t>Código</a:t>
                      </a:r>
                      <a:endParaRPr lang="es-EC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2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 dirty="0" err="1">
                          <a:effectLst/>
                        </a:rPr>
                        <a:t>Trimmomatic</a:t>
                      </a:r>
                      <a:r>
                        <a:rPr lang="es-EC" sz="1200" dirty="0">
                          <a:effectLst/>
                        </a:rPr>
                        <a:t> con parámetro MINLEN&lt;50 + Ensamblador </a:t>
                      </a:r>
                      <a:r>
                        <a:rPr lang="es-EC" sz="1200" dirty="0" err="1">
                          <a:effectLst/>
                        </a:rPr>
                        <a:t>Velvet</a:t>
                      </a:r>
                      <a:r>
                        <a:rPr lang="es-EC" sz="1200" dirty="0">
                          <a:effectLst/>
                        </a:rPr>
                        <a:t>.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 dirty="0">
                          <a:effectLst/>
                        </a:rPr>
                        <a:t>TDFV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92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 dirty="0" err="1">
                          <a:effectLst/>
                        </a:rPr>
                        <a:t>Trimmomatic</a:t>
                      </a:r>
                      <a:r>
                        <a:rPr lang="es-EC" sz="1200" dirty="0">
                          <a:effectLst/>
                        </a:rPr>
                        <a:t> con parámetro MINLEN&lt;50 + Ensamblador </a:t>
                      </a:r>
                      <a:r>
                        <a:rPr lang="es-EC" sz="1200" dirty="0" err="1">
                          <a:effectLst/>
                        </a:rPr>
                        <a:t>metaSPAdes</a:t>
                      </a:r>
                      <a:r>
                        <a:rPr lang="es-EC" sz="1200" dirty="0">
                          <a:effectLst/>
                        </a:rPr>
                        <a:t>.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>
                          <a:effectLst/>
                        </a:rPr>
                        <a:t>TDFSmeta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92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>
                          <a:effectLst/>
                        </a:rPr>
                        <a:t>Trimmomatic con parámetro MINLEN&lt;50 + Ensamblador MEGAHIT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>
                          <a:effectLst/>
                        </a:rPr>
                        <a:t>TDFM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92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 dirty="0" err="1">
                          <a:effectLst/>
                        </a:rPr>
                        <a:t>Trimmomatic</a:t>
                      </a:r>
                      <a:r>
                        <a:rPr lang="es-EC" sz="1200" dirty="0">
                          <a:effectLst/>
                        </a:rPr>
                        <a:t> con parámetro MINLEN&lt;30 + Ensamblador </a:t>
                      </a:r>
                      <a:r>
                        <a:rPr lang="es-EC" sz="1200" dirty="0" err="1">
                          <a:effectLst/>
                        </a:rPr>
                        <a:t>Velvet</a:t>
                      </a:r>
                      <a:r>
                        <a:rPr lang="es-EC" sz="1200" dirty="0">
                          <a:effectLst/>
                        </a:rPr>
                        <a:t>.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>
                          <a:effectLst/>
                        </a:rPr>
                        <a:t>TUSV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92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>
                          <a:effectLst/>
                        </a:rPr>
                        <a:t>Trimmomatic con parámetro MINLEN&lt;30+ Ensamblador metaSPAdes.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 dirty="0" err="1">
                          <a:effectLst/>
                        </a:rPr>
                        <a:t>TUSSmeta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92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 dirty="0" err="1">
                          <a:effectLst/>
                        </a:rPr>
                        <a:t>Trimmomatic</a:t>
                      </a:r>
                      <a:r>
                        <a:rPr lang="es-EC" sz="1200" dirty="0">
                          <a:effectLst/>
                        </a:rPr>
                        <a:t> con parámetro MINLEN&lt;30+ Ensamblador MEGAHIT.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 dirty="0">
                          <a:effectLst/>
                        </a:rPr>
                        <a:t>TUSM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7923819" y="1922872"/>
            <a:ext cx="395112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Comparación usando </a:t>
            </a:r>
            <a:r>
              <a:rPr lang="es-EC" dirty="0" err="1" smtClean="0"/>
              <a:t>MetaQuast</a:t>
            </a:r>
            <a:r>
              <a:rPr lang="es-EC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Parámetros a comparar: </a:t>
            </a:r>
          </a:p>
          <a:p>
            <a:r>
              <a:rPr lang="es-EC" dirty="0"/>
              <a:t>	-</a:t>
            </a:r>
            <a:r>
              <a:rPr lang="es-EC" dirty="0" smtClean="0"/>
              <a:t>número </a:t>
            </a:r>
            <a:r>
              <a:rPr lang="es-EC" dirty="0"/>
              <a:t>de </a:t>
            </a:r>
            <a:r>
              <a:rPr lang="es-EC" dirty="0" err="1" smtClean="0"/>
              <a:t>contigs</a:t>
            </a:r>
            <a:endParaRPr lang="es-EC" dirty="0"/>
          </a:p>
          <a:p>
            <a:r>
              <a:rPr lang="es-EC" dirty="0"/>
              <a:t>	</a:t>
            </a:r>
            <a:r>
              <a:rPr lang="es-EC" dirty="0" smtClean="0"/>
              <a:t>-estadísticos </a:t>
            </a:r>
            <a:r>
              <a:rPr lang="es-EC" dirty="0"/>
              <a:t>N50 y </a:t>
            </a:r>
            <a:r>
              <a:rPr lang="es-EC" dirty="0" smtClean="0"/>
              <a:t>L50</a:t>
            </a:r>
          </a:p>
          <a:p>
            <a:r>
              <a:rPr lang="es-EC" dirty="0"/>
              <a:t>	-</a:t>
            </a:r>
            <a:r>
              <a:rPr lang="es-EC" dirty="0" smtClean="0"/>
              <a:t>porcentaje </a:t>
            </a:r>
            <a:r>
              <a:rPr lang="es-EC" dirty="0"/>
              <a:t>de </a:t>
            </a:r>
            <a:r>
              <a:rPr lang="es-EC" dirty="0" smtClean="0"/>
              <a:t>alineamiento</a:t>
            </a:r>
            <a:endParaRPr lang="es-EC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3" name="Grupo 112"/>
          <p:cNvGrpSpPr/>
          <p:nvPr/>
        </p:nvGrpSpPr>
        <p:grpSpPr>
          <a:xfrm>
            <a:off x="1990124" y="1220678"/>
            <a:ext cx="8211753" cy="4605356"/>
            <a:chOff x="579549" y="1184856"/>
            <a:chExt cx="7505814" cy="4462904"/>
          </a:xfrm>
        </p:grpSpPr>
        <p:grpSp>
          <p:nvGrpSpPr>
            <p:cNvPr id="110" name="Grupo 109"/>
            <p:cNvGrpSpPr/>
            <p:nvPr/>
          </p:nvGrpSpPr>
          <p:grpSpPr>
            <a:xfrm>
              <a:off x="579549" y="1184856"/>
              <a:ext cx="7505814" cy="4462904"/>
              <a:chOff x="858306" y="815399"/>
              <a:chExt cx="7505814" cy="4462904"/>
            </a:xfrm>
          </p:grpSpPr>
          <p:grpSp>
            <p:nvGrpSpPr>
              <p:cNvPr id="107" name="Grupo 106"/>
              <p:cNvGrpSpPr/>
              <p:nvPr/>
            </p:nvGrpSpPr>
            <p:grpSpPr>
              <a:xfrm>
                <a:off x="858306" y="815399"/>
                <a:ext cx="7505814" cy="4462904"/>
                <a:chOff x="574852" y="1317378"/>
                <a:chExt cx="7505814" cy="4462904"/>
              </a:xfrm>
            </p:grpSpPr>
            <p:grpSp>
              <p:nvGrpSpPr>
                <p:cNvPr id="103" name="Grupo 102"/>
                <p:cNvGrpSpPr/>
                <p:nvPr/>
              </p:nvGrpSpPr>
              <p:grpSpPr>
                <a:xfrm>
                  <a:off x="574852" y="1317378"/>
                  <a:ext cx="7505814" cy="4462904"/>
                  <a:chOff x="574852" y="1184856"/>
                  <a:chExt cx="7505814" cy="4462904"/>
                </a:xfrm>
              </p:grpSpPr>
              <p:grpSp>
                <p:nvGrpSpPr>
                  <p:cNvPr id="71" name="Grupo 70"/>
                  <p:cNvGrpSpPr/>
                  <p:nvPr/>
                </p:nvGrpSpPr>
                <p:grpSpPr>
                  <a:xfrm>
                    <a:off x="574852" y="1184856"/>
                    <a:ext cx="7505814" cy="4462904"/>
                    <a:chOff x="556076" y="1184856"/>
                    <a:chExt cx="7505814" cy="4462904"/>
                  </a:xfrm>
                </p:grpSpPr>
                <p:grpSp>
                  <p:nvGrpSpPr>
                    <p:cNvPr id="65" name="Grupo 64"/>
                    <p:cNvGrpSpPr/>
                    <p:nvPr/>
                  </p:nvGrpSpPr>
                  <p:grpSpPr>
                    <a:xfrm>
                      <a:off x="556076" y="1184856"/>
                      <a:ext cx="7505814" cy="4462904"/>
                      <a:chOff x="250895" y="1184856"/>
                      <a:chExt cx="7505814" cy="4462904"/>
                    </a:xfrm>
                  </p:grpSpPr>
                  <p:grpSp>
                    <p:nvGrpSpPr>
                      <p:cNvPr id="28" name="Grupo 27"/>
                      <p:cNvGrpSpPr/>
                      <p:nvPr/>
                    </p:nvGrpSpPr>
                    <p:grpSpPr>
                      <a:xfrm>
                        <a:off x="250895" y="1184856"/>
                        <a:ext cx="7505814" cy="4462904"/>
                        <a:chOff x="579549" y="1184856"/>
                        <a:chExt cx="7505814" cy="4462904"/>
                      </a:xfrm>
                    </p:grpSpPr>
                    <p:sp>
                      <p:nvSpPr>
                        <p:cNvPr id="6" name="Rectángulo 5"/>
                        <p:cNvSpPr/>
                        <p:nvPr/>
                      </p:nvSpPr>
                      <p:spPr>
                        <a:xfrm>
                          <a:off x="579549" y="1184856"/>
                          <a:ext cx="7505814" cy="446290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C"/>
                        </a:p>
                      </p:txBody>
                    </p:sp>
                    <p:cxnSp>
                      <p:nvCxnSpPr>
                        <p:cNvPr id="14" name="Conector recto 13"/>
                        <p:cNvCxnSpPr/>
                        <p:nvPr/>
                      </p:nvCxnSpPr>
                      <p:spPr>
                        <a:xfrm>
                          <a:off x="2266122" y="1444487"/>
                          <a:ext cx="1470991" cy="0"/>
                        </a:xfrm>
                        <a:prstGeom prst="line">
                          <a:avLst/>
                        </a:prstGeom>
                        <a:ln w="57150"/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" name="Conector recto 16"/>
                        <p:cNvCxnSpPr/>
                        <p:nvPr/>
                      </p:nvCxnSpPr>
                      <p:spPr>
                        <a:xfrm>
                          <a:off x="4101549" y="1634028"/>
                          <a:ext cx="1116000" cy="0"/>
                        </a:xfrm>
                        <a:prstGeom prst="line">
                          <a:avLst/>
                        </a:prstGeom>
                        <a:ln w="57150"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" name="Conector recto 17"/>
                        <p:cNvCxnSpPr/>
                        <p:nvPr/>
                      </p:nvCxnSpPr>
                      <p:spPr>
                        <a:xfrm>
                          <a:off x="3875717" y="1444487"/>
                          <a:ext cx="596891" cy="0"/>
                        </a:xfrm>
                        <a:prstGeom prst="line">
                          <a:avLst/>
                        </a:prstGeom>
                        <a:ln w="57150">
                          <a:solidFill>
                            <a:schemeClr val="accent3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0" name="Conector recto 19"/>
                        <p:cNvCxnSpPr/>
                        <p:nvPr/>
                      </p:nvCxnSpPr>
                      <p:spPr>
                        <a:xfrm>
                          <a:off x="4611213" y="1431235"/>
                          <a:ext cx="324000" cy="0"/>
                        </a:xfrm>
                        <a:prstGeom prst="line">
                          <a:avLst/>
                        </a:prstGeom>
                        <a:ln w="57150"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1" name="Conector recto 20"/>
                        <p:cNvCxnSpPr/>
                        <p:nvPr/>
                      </p:nvCxnSpPr>
                      <p:spPr>
                        <a:xfrm>
                          <a:off x="3399177" y="1643270"/>
                          <a:ext cx="596891" cy="0"/>
                        </a:xfrm>
                        <a:prstGeom prst="line">
                          <a:avLst/>
                        </a:prstGeom>
                        <a:ln w="5715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5" name="Conector recto 24"/>
                        <p:cNvCxnSpPr/>
                        <p:nvPr/>
                      </p:nvCxnSpPr>
                      <p:spPr>
                        <a:xfrm>
                          <a:off x="2458272" y="1642686"/>
                          <a:ext cx="881270" cy="1"/>
                        </a:xfrm>
                        <a:prstGeom prst="line">
                          <a:avLst/>
                        </a:prstGeom>
                        <a:ln w="57150">
                          <a:solidFill>
                            <a:schemeClr val="bg2">
                              <a:lumMod val="2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7" name="CuadroTexto 26"/>
                        <p:cNvSpPr txBox="1"/>
                        <p:nvPr/>
                      </p:nvSpPr>
                      <p:spPr>
                        <a:xfrm>
                          <a:off x="1086286" y="1309506"/>
                          <a:ext cx="1567303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s-EC" dirty="0" err="1" smtClean="0"/>
                            <a:t>Contigs</a:t>
                          </a:r>
                          <a:endParaRPr lang="es-EC" dirty="0"/>
                        </a:p>
                      </p:txBody>
                    </p:sp>
                  </p:grpSp>
                  <p:sp>
                    <p:nvSpPr>
                      <p:cNvPr id="58" name="Flecha abajo 57"/>
                      <p:cNvSpPr/>
                      <p:nvPr/>
                    </p:nvSpPr>
                    <p:spPr>
                      <a:xfrm>
                        <a:off x="3360393" y="1922872"/>
                        <a:ext cx="277209" cy="512304"/>
                      </a:xfrm>
                      <a:prstGeom prst="downArrow">
                        <a:avLst/>
                      </a:prstGeom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C"/>
                      </a:p>
                    </p:txBody>
                  </p:sp>
                  <p:cxnSp>
                    <p:nvCxnSpPr>
                      <p:cNvPr id="59" name="Conector recto 58"/>
                      <p:cNvCxnSpPr/>
                      <p:nvPr/>
                    </p:nvCxnSpPr>
                    <p:spPr>
                      <a:xfrm flipV="1">
                        <a:off x="827310" y="3209235"/>
                        <a:ext cx="1224736" cy="2"/>
                      </a:xfrm>
                      <a:prstGeom prst="line">
                        <a:avLst/>
                      </a:prstGeom>
                      <a:ln w="5715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0" name="CuadroTexto 59"/>
                      <p:cNvSpPr txBox="1"/>
                      <p:nvPr/>
                    </p:nvSpPr>
                    <p:spPr>
                      <a:xfrm>
                        <a:off x="3657481" y="2041420"/>
                        <a:ext cx="289560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s-EC" dirty="0" smtClean="0"/>
                          <a:t>Ensamblaje total 400 kb</a:t>
                        </a:r>
                        <a:endParaRPr lang="es-EC" dirty="0"/>
                      </a:p>
                    </p:txBody>
                  </p:sp>
                  <p:cxnSp>
                    <p:nvCxnSpPr>
                      <p:cNvPr id="61" name="Conector recto 60"/>
                      <p:cNvCxnSpPr/>
                      <p:nvPr/>
                    </p:nvCxnSpPr>
                    <p:spPr>
                      <a:xfrm>
                        <a:off x="2084913" y="3209235"/>
                        <a:ext cx="1008974" cy="0"/>
                      </a:xfrm>
                      <a:prstGeom prst="line">
                        <a:avLst/>
                      </a:prstGeom>
                      <a:ln w="57150">
                        <a:solidFill>
                          <a:schemeClr val="accent2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2" name="Conector recto 61"/>
                      <p:cNvCxnSpPr/>
                      <p:nvPr/>
                    </p:nvCxnSpPr>
                    <p:spPr>
                      <a:xfrm>
                        <a:off x="3145215" y="3209236"/>
                        <a:ext cx="881270" cy="1"/>
                      </a:xfrm>
                      <a:prstGeom prst="line">
                        <a:avLst/>
                      </a:prstGeom>
                      <a:ln w="57150">
                        <a:solidFill>
                          <a:schemeClr val="bg2">
                            <a:lumMod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3" name="Conector recto 62"/>
                      <p:cNvCxnSpPr/>
                      <p:nvPr/>
                    </p:nvCxnSpPr>
                    <p:spPr>
                      <a:xfrm>
                        <a:off x="4679630" y="1426821"/>
                        <a:ext cx="180000" cy="0"/>
                      </a:xfrm>
                      <a:prstGeom prst="line">
                        <a:avLst/>
                      </a:prstGeom>
                      <a:ln w="57150"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Conector recto 63"/>
                      <p:cNvCxnSpPr/>
                      <p:nvPr/>
                    </p:nvCxnSpPr>
                    <p:spPr>
                      <a:xfrm flipH="1">
                        <a:off x="3490255" y="2925028"/>
                        <a:ext cx="6399" cy="692474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50" name="Conector recto 49"/>
                    <p:cNvCxnSpPr/>
                    <p:nvPr/>
                  </p:nvCxnSpPr>
                  <p:spPr>
                    <a:xfrm>
                      <a:off x="6050420" y="3203437"/>
                      <a:ext cx="180000" cy="0"/>
                    </a:xfrm>
                    <a:prstGeom prst="line">
                      <a:avLst/>
                    </a:prstGeom>
                    <a:ln w="571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Conector recto 40"/>
                    <p:cNvCxnSpPr/>
                    <p:nvPr/>
                  </p:nvCxnSpPr>
                  <p:spPr>
                    <a:xfrm>
                      <a:off x="5686664" y="3204178"/>
                      <a:ext cx="324000" cy="0"/>
                    </a:xfrm>
                    <a:prstGeom prst="line">
                      <a:avLst/>
                    </a:prstGeom>
                    <a:ln w="57150"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Conector recto 65"/>
                    <p:cNvCxnSpPr/>
                    <p:nvPr/>
                  </p:nvCxnSpPr>
                  <p:spPr>
                    <a:xfrm>
                      <a:off x="4371594" y="3204919"/>
                      <a:ext cx="596891" cy="0"/>
                    </a:xfrm>
                    <a:prstGeom prst="line">
                      <a:avLst/>
                    </a:prstGeom>
                    <a:ln w="5715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Conector recto 66"/>
                    <p:cNvCxnSpPr/>
                    <p:nvPr/>
                  </p:nvCxnSpPr>
                  <p:spPr>
                    <a:xfrm>
                      <a:off x="5028093" y="3204919"/>
                      <a:ext cx="596891" cy="0"/>
                    </a:xfrm>
                    <a:prstGeom prst="line">
                      <a:avLst/>
                    </a:prstGeom>
                    <a:ln w="57150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9" name="CuadroTexto 68"/>
                    <p:cNvSpPr txBox="1"/>
                    <p:nvPr/>
                  </p:nvSpPr>
                  <p:spPr>
                    <a:xfrm>
                      <a:off x="3118002" y="2588504"/>
                      <a:ext cx="173656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C" dirty="0" smtClean="0"/>
                        <a:t>50% = 200 kb</a:t>
                      </a:r>
                      <a:endParaRPr lang="es-EC" dirty="0"/>
                    </a:p>
                  </p:txBody>
                </p:sp>
              </p:grpSp>
              <p:sp>
                <p:nvSpPr>
                  <p:cNvPr id="72" name="CuadroTexto 71"/>
                  <p:cNvSpPr txBox="1"/>
                  <p:nvPr/>
                </p:nvSpPr>
                <p:spPr>
                  <a:xfrm>
                    <a:off x="1273864" y="3246016"/>
                    <a:ext cx="95140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C" sz="1200" dirty="0" smtClean="0"/>
                      <a:t>100 kb</a:t>
                    </a:r>
                  </a:p>
                  <a:p>
                    <a:pPr algn="ctr"/>
                    <a:r>
                      <a:rPr lang="es-EC" sz="1200" dirty="0" smtClean="0"/>
                      <a:t>(1)</a:t>
                    </a:r>
                    <a:endParaRPr lang="es-EC" sz="1200" dirty="0"/>
                  </a:p>
                </p:txBody>
              </p:sp>
              <p:sp>
                <p:nvSpPr>
                  <p:cNvPr id="73" name="CuadroTexto 72"/>
                  <p:cNvSpPr txBox="1"/>
                  <p:nvPr/>
                </p:nvSpPr>
                <p:spPr>
                  <a:xfrm>
                    <a:off x="2394245" y="3255527"/>
                    <a:ext cx="95140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C" sz="1200" dirty="0" smtClean="0"/>
                      <a:t>80 kb</a:t>
                    </a:r>
                  </a:p>
                  <a:p>
                    <a:pPr algn="ctr"/>
                    <a:r>
                      <a:rPr lang="es-EC" sz="1200" dirty="0" smtClean="0"/>
                      <a:t>(2)</a:t>
                    </a:r>
                    <a:endParaRPr lang="es-EC" sz="1200" dirty="0"/>
                  </a:p>
                </p:txBody>
              </p:sp>
              <p:sp>
                <p:nvSpPr>
                  <p:cNvPr id="74" name="CuadroTexto 73"/>
                  <p:cNvSpPr txBox="1"/>
                  <p:nvPr/>
                </p:nvSpPr>
                <p:spPr>
                  <a:xfrm>
                    <a:off x="3473861" y="3275499"/>
                    <a:ext cx="95140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C" sz="1200" dirty="0" smtClean="0"/>
                      <a:t>75 kb</a:t>
                    </a:r>
                  </a:p>
                  <a:p>
                    <a:pPr algn="ctr"/>
                    <a:r>
                      <a:rPr lang="es-EC" sz="1200" dirty="0" smtClean="0"/>
                      <a:t>(3)</a:t>
                    </a:r>
                    <a:endParaRPr lang="es-EC" sz="1200" dirty="0"/>
                  </a:p>
                </p:txBody>
              </p:sp>
              <p:sp>
                <p:nvSpPr>
                  <p:cNvPr id="98" name="CuadroTexto 97"/>
                  <p:cNvSpPr txBox="1"/>
                  <p:nvPr/>
                </p:nvSpPr>
                <p:spPr>
                  <a:xfrm>
                    <a:off x="4212594" y="3255525"/>
                    <a:ext cx="95140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C" sz="1200" dirty="0" smtClean="0"/>
                      <a:t>50 kb</a:t>
                    </a:r>
                  </a:p>
                  <a:p>
                    <a:pPr algn="ctr"/>
                    <a:r>
                      <a:rPr lang="es-EC" sz="1200" dirty="0" smtClean="0"/>
                      <a:t>(4)</a:t>
                    </a:r>
                    <a:endParaRPr lang="es-EC" sz="1200" dirty="0"/>
                  </a:p>
                </p:txBody>
              </p:sp>
            </p:grpSp>
            <p:sp>
              <p:nvSpPr>
                <p:cNvPr id="104" name="CuadroTexto 103"/>
                <p:cNvSpPr txBox="1"/>
                <p:nvPr/>
              </p:nvSpPr>
              <p:spPr>
                <a:xfrm>
                  <a:off x="4869612" y="3388047"/>
                  <a:ext cx="9514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C" sz="1200" dirty="0"/>
                    <a:t>4</a:t>
                  </a:r>
                  <a:r>
                    <a:rPr lang="es-EC" sz="1200" dirty="0" smtClean="0"/>
                    <a:t>0 kb</a:t>
                  </a:r>
                </a:p>
                <a:p>
                  <a:pPr algn="ctr"/>
                  <a:r>
                    <a:rPr lang="es-EC" sz="1200" dirty="0" smtClean="0"/>
                    <a:t>(5)</a:t>
                  </a:r>
                  <a:endParaRPr lang="es-EC" sz="1200" dirty="0"/>
                </a:p>
              </p:txBody>
            </p:sp>
            <p:sp>
              <p:nvSpPr>
                <p:cNvPr id="105" name="CuadroTexto 104"/>
                <p:cNvSpPr txBox="1"/>
                <p:nvPr/>
              </p:nvSpPr>
              <p:spPr>
                <a:xfrm>
                  <a:off x="5405893" y="3388605"/>
                  <a:ext cx="878949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C" sz="1050" dirty="0" smtClean="0"/>
                    <a:t>30 kb</a:t>
                  </a:r>
                </a:p>
                <a:p>
                  <a:pPr algn="ctr"/>
                  <a:r>
                    <a:rPr lang="es-EC" sz="1050" dirty="0" smtClean="0"/>
                    <a:t>(6)</a:t>
                  </a:r>
                  <a:endParaRPr lang="es-EC" sz="1050" dirty="0"/>
                </a:p>
              </p:txBody>
            </p:sp>
          </p:grpSp>
          <p:sp>
            <p:nvSpPr>
              <p:cNvPr id="109" name="CuadroTexto 108"/>
              <p:cNvSpPr txBox="1"/>
              <p:nvPr/>
            </p:nvSpPr>
            <p:spPr>
              <a:xfrm>
                <a:off x="6078589" y="2889561"/>
                <a:ext cx="87894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1050" dirty="0" smtClean="0"/>
                  <a:t>25 kb</a:t>
                </a:r>
              </a:p>
              <a:p>
                <a:pPr algn="ctr"/>
                <a:r>
                  <a:rPr lang="es-EC" sz="1050" dirty="0" smtClean="0"/>
                  <a:t>(7)</a:t>
                </a:r>
                <a:endParaRPr lang="es-EC" sz="1050" dirty="0"/>
              </a:p>
            </p:txBody>
          </p:sp>
        </p:grpSp>
        <p:sp>
          <p:nvSpPr>
            <p:cNvPr id="111" name="CuadroTexto 110"/>
            <p:cNvSpPr txBox="1"/>
            <p:nvPr/>
          </p:nvSpPr>
          <p:spPr>
            <a:xfrm>
              <a:off x="1058658" y="4254557"/>
              <a:ext cx="67998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dirty="0" smtClean="0"/>
                <a:t>N50 (tamaño del </a:t>
              </a:r>
              <a:r>
                <a:rPr lang="es-EC" dirty="0" err="1" smtClean="0"/>
                <a:t>contig</a:t>
              </a:r>
              <a:r>
                <a:rPr lang="es-EC" dirty="0" smtClean="0"/>
                <a:t> hasta el 50% del ensamblaje) = 75 kb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dirty="0" smtClean="0"/>
                <a:t>L50 (número de </a:t>
              </a:r>
              <a:r>
                <a:rPr lang="es-EC" dirty="0" err="1" smtClean="0"/>
                <a:t>contigs</a:t>
              </a:r>
              <a:r>
                <a:rPr lang="es-EC" dirty="0" smtClean="0"/>
                <a:t> </a:t>
              </a:r>
              <a:r>
                <a:rPr lang="es-EC" dirty="0"/>
                <a:t>hasta el 50% del ensamblaje) = </a:t>
              </a:r>
              <a:r>
                <a:rPr lang="es-EC" dirty="0" smtClean="0"/>
                <a:t>3</a:t>
              </a:r>
              <a:endParaRPr lang="es-EC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C" dirty="0"/>
            </a:p>
          </p:txBody>
        </p:sp>
      </p:grpSp>
    </p:spTree>
    <p:extLst>
      <p:ext uri="{BB962C8B-B14F-4D97-AF65-F5344CB8AC3E}">
        <p14:creationId xmlns:p14="http://schemas.microsoft.com/office/powerpoint/2010/main" val="42215186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3891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228013" y="167488"/>
            <a:ext cx="40281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r>
              <a:rPr lang="es-E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Análisis estadístico </a:t>
            </a:r>
            <a:endParaRPr lang="es-E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SAS – Bloor Resear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803" y="4451033"/>
            <a:ext cx="1819964" cy="116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13148" y="1053638"/>
            <a:ext cx="5457168" cy="3811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Genomas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virus </a:t>
            </a:r>
            <a:r>
              <a:rPr lang="es-EC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fitopatógenos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referencia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1) </a:t>
            </a:r>
            <a:r>
              <a:rPr lang="es-EC" sz="16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Hibiscus</a:t>
            </a:r>
            <a:r>
              <a:rPr lang="es-EC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chlorotic</a:t>
            </a:r>
            <a:r>
              <a:rPr lang="es-EC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ringspot</a:t>
            </a:r>
            <a:r>
              <a:rPr lang="es-EC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virus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HCRSV)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</a:t>
            </a:r>
            <a:r>
              <a:rPr lang="es-EC" sz="16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Hibiscus</a:t>
            </a:r>
            <a:r>
              <a:rPr lang="es-EC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latent</a:t>
            </a:r>
            <a:r>
              <a:rPr lang="es-EC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Fort Pierce virus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HLFPV)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3) </a:t>
            </a:r>
            <a:r>
              <a:rPr lang="es-EC" sz="16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Pepper</a:t>
            </a:r>
            <a:r>
              <a:rPr lang="es-EC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mild</a:t>
            </a:r>
            <a:r>
              <a:rPr lang="es-EC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mottle</a:t>
            </a:r>
            <a:r>
              <a:rPr lang="es-EC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virus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s-EC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PMMoV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4) </a:t>
            </a:r>
            <a:r>
              <a:rPr lang="es-EC" sz="16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Ryegrass</a:t>
            </a:r>
            <a:r>
              <a:rPr lang="es-EC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mottle</a:t>
            </a:r>
            <a:r>
              <a:rPr lang="es-EC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virus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s-EC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RGMoV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5) </a:t>
            </a:r>
            <a:r>
              <a:rPr lang="es-EC" sz="16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Tobacco</a:t>
            </a:r>
            <a:r>
              <a:rPr lang="es-EC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mosaic</a:t>
            </a:r>
            <a:r>
              <a:rPr lang="es-EC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virus 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TMV)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6) </a:t>
            </a:r>
            <a:r>
              <a:rPr lang="es-EC" sz="16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Tomato</a:t>
            </a:r>
            <a:r>
              <a:rPr lang="es-EC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bushy</a:t>
            </a:r>
            <a:r>
              <a:rPr lang="es-EC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stunt virus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(TBSV)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7) </a:t>
            </a:r>
            <a:r>
              <a:rPr lang="es-EC" sz="16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Tomato</a:t>
            </a:r>
            <a:r>
              <a:rPr lang="es-EC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mosaic</a:t>
            </a:r>
            <a:r>
              <a:rPr lang="es-EC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virus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s-EC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ToMV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025963" y="1053638"/>
            <a:ext cx="5804596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Lecturas de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Illumina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generadas 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es-EC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silico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InSilicoSeq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versión 3 (validación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Prueba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normalidad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Shapiro-Wilk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Prueba no paramétrica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Kruskal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-Wallis con un nivel de confianza del 95%. 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Comparación múltiple de las combinaciones MINLEN-Ensamblador mediante el procedimiento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Dwass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Steel,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Critchlow-Fligner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(DSCF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Usando el software </a:t>
            </a: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412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66072" y="231521"/>
            <a:ext cx="3717701" cy="845824"/>
          </a:xfrm>
        </p:spPr>
        <p:txBody>
          <a:bodyPr/>
          <a:lstStyle/>
          <a:p>
            <a:pPr algn="l"/>
            <a:r>
              <a:rPr lang="es-EC" sz="2800" dirty="0">
                <a:solidFill>
                  <a:srgbClr val="002060"/>
                </a:solidFill>
              </a:rPr>
              <a:t>INTRODUCCIÓN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Imagen 27"/>
          <p:cNvPicPr/>
          <p:nvPr/>
        </p:nvPicPr>
        <p:blipFill rotWithShape="1">
          <a:blip r:embed="rId4" cstate="print"/>
          <a:srcRect l="51858" t="23844" r="14805" b="41958"/>
          <a:stretch/>
        </p:blipFill>
        <p:spPr bwMode="auto">
          <a:xfrm>
            <a:off x="1862684" y="1595270"/>
            <a:ext cx="3085570" cy="1744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CuadroTexto 12"/>
          <p:cNvSpPr txBox="1"/>
          <p:nvPr/>
        </p:nvSpPr>
        <p:spPr>
          <a:xfrm>
            <a:off x="6015836" y="1543755"/>
            <a:ext cx="50199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C" sz="2400" b="1" i="1" dirty="0" smtClean="0">
              <a:solidFill>
                <a:prstClr val="black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400" dirty="0" smtClean="0"/>
              <a:t>‘Parásitos </a:t>
            </a:r>
            <a:r>
              <a:rPr lang="es-EC" sz="2400" dirty="0"/>
              <a:t>intracelulares</a:t>
            </a:r>
            <a:r>
              <a:rPr lang="es-EC" sz="2400" dirty="0" smtClean="0"/>
              <a:t>’.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400" dirty="0" smtClean="0"/>
              <a:t>Infectan a eucariotas</a:t>
            </a:r>
            <a:r>
              <a:rPr lang="es-EC" sz="2400" dirty="0"/>
              <a:t>, bacterias y </a:t>
            </a:r>
            <a:r>
              <a:rPr lang="es-EC" sz="2400" dirty="0" smtClean="0"/>
              <a:t>arqueas.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400" dirty="0"/>
              <a:t>P</a:t>
            </a:r>
            <a:r>
              <a:rPr lang="es-EC" sz="2400" dirty="0" smtClean="0"/>
              <a:t>artículas </a:t>
            </a:r>
            <a:r>
              <a:rPr lang="es-EC" sz="2400" dirty="0"/>
              <a:t>virales (</a:t>
            </a:r>
            <a:r>
              <a:rPr lang="es-EC" sz="2400" dirty="0" err="1"/>
              <a:t>viriones</a:t>
            </a:r>
            <a:r>
              <a:rPr lang="es-EC" sz="2400" dirty="0"/>
              <a:t>) </a:t>
            </a:r>
            <a:r>
              <a:rPr lang="es-EC" sz="2400" dirty="0" smtClean="0"/>
              <a:t>constan de: 	</a:t>
            </a:r>
          </a:p>
          <a:p>
            <a:pPr algn="just"/>
            <a:r>
              <a:rPr lang="es-EC" sz="2400" dirty="0"/>
              <a:t>	</a:t>
            </a:r>
            <a:r>
              <a:rPr lang="es-EC" sz="2400" dirty="0" smtClean="0"/>
              <a:t>-genoma </a:t>
            </a:r>
            <a:r>
              <a:rPr lang="es-EC" sz="2400" dirty="0"/>
              <a:t>(ácido </a:t>
            </a:r>
            <a:r>
              <a:rPr lang="es-EC" sz="2400" dirty="0" err="1"/>
              <a:t>nucléico</a:t>
            </a:r>
            <a:r>
              <a:rPr lang="es-EC" sz="2400" dirty="0"/>
              <a:t>) </a:t>
            </a:r>
            <a:endParaRPr lang="es-EC" sz="2400" dirty="0" smtClean="0"/>
          </a:p>
          <a:p>
            <a:pPr algn="just"/>
            <a:r>
              <a:rPr lang="es-EC" sz="2400" dirty="0" smtClean="0"/>
              <a:t>	-cubierta </a:t>
            </a:r>
            <a:r>
              <a:rPr lang="es-EC" sz="2400" dirty="0"/>
              <a:t>proteica (</a:t>
            </a:r>
            <a:r>
              <a:rPr lang="es-EC" sz="2400" dirty="0" err="1" smtClean="0"/>
              <a:t>cápside</a:t>
            </a:r>
            <a:r>
              <a:rPr lang="es-EC" sz="2400" dirty="0" smtClean="0"/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/>
              <a:t>Clasificación depende de su genoma: ADN o ARN</a:t>
            </a:r>
          </a:p>
          <a:p>
            <a:endParaRPr lang="es-EC" sz="2000" dirty="0">
              <a:solidFill>
                <a:prstClr val="black"/>
              </a:solidFill>
            </a:endParaRPr>
          </a:p>
        </p:txBody>
      </p:sp>
      <p:pic>
        <p:nvPicPr>
          <p:cNvPr id="31" name="Imagen 30" descr="http://education.expasy.org/images/Tobamovirus_virion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6264" y="4063547"/>
            <a:ext cx="3658410" cy="1273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7728143" y="1077345"/>
            <a:ext cx="1595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3600" b="1" i="1" dirty="0" smtClean="0">
                <a:solidFill>
                  <a:prstClr val="black"/>
                </a:solidFill>
              </a:rPr>
              <a:t>VIRUS</a:t>
            </a:r>
            <a:endParaRPr lang="es-EC" sz="3600" b="1" i="1" dirty="0">
              <a:solidFill>
                <a:prstClr val="black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862684" y="1166512"/>
            <a:ext cx="3085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Estructura de </a:t>
            </a:r>
            <a:r>
              <a:rPr lang="es-EC" dirty="0" err="1" smtClean="0"/>
              <a:t>Tombusvirus</a:t>
            </a:r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>
            <a:off x="1976448" y="3694215"/>
            <a:ext cx="3085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Estructura de </a:t>
            </a:r>
            <a:r>
              <a:rPr lang="es-EC" dirty="0" err="1" smtClean="0"/>
              <a:t>Tobamovirus</a:t>
            </a:r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2248645" y="5434999"/>
            <a:ext cx="24263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>
                <a:solidFill>
                  <a:schemeClr val="bg1">
                    <a:lumMod val="65000"/>
                  </a:schemeClr>
                </a:solidFill>
              </a:rPr>
              <a:t>Fuente: https://viralzone.expasy.org/</a:t>
            </a:r>
          </a:p>
        </p:txBody>
      </p:sp>
    </p:spTree>
    <p:extLst>
      <p:ext uri="{BB962C8B-B14F-4D97-AF65-F5344CB8AC3E}">
        <p14:creationId xmlns:p14="http://schemas.microsoft.com/office/powerpoint/2010/main" val="3751942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988" y="5969834"/>
            <a:ext cx="3239979" cy="68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15F2BFA2-D7BA-4D8D-97C6-1D769CDE30CB}"/>
              </a:ext>
            </a:extLst>
          </p:cNvPr>
          <p:cNvSpPr txBox="1">
            <a:spLocks/>
          </p:cNvSpPr>
          <p:nvPr/>
        </p:nvSpPr>
        <p:spPr>
          <a:xfrm>
            <a:off x="2125039" y="1622756"/>
            <a:ext cx="7783235" cy="84582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66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66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66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DISCUSIÓN </a:t>
            </a:r>
            <a:endParaRPr kumimoji="0" lang="es-EC" sz="6600" b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210692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47034" y="220176"/>
            <a:ext cx="9601200" cy="110873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i="0" kern="0" dirty="0" smtClean="0">
                <a:solidFill>
                  <a:srgbClr val="002060"/>
                </a:solidFill>
              </a:rPr>
              <a:t>Control de calidad</a:t>
            </a:r>
            <a:endParaRPr lang="es-EC" sz="2000" i="0" kern="0" dirty="0" smtClean="0">
              <a:solidFill>
                <a:schemeClr val="tx1"/>
              </a:solidFill>
            </a:endParaRPr>
          </a:p>
        </p:txBody>
      </p:sp>
      <p:sp>
        <p:nvSpPr>
          <p:cNvPr id="37" name="13 CuadroTexto"/>
          <p:cNvSpPr txBox="1"/>
          <p:nvPr/>
        </p:nvSpPr>
        <p:spPr>
          <a:xfrm>
            <a:off x="1398344" y="4789442"/>
            <a:ext cx="3198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PCR </a:t>
            </a:r>
            <a:r>
              <a:rPr lang="es-EC" sz="1600" b="1" i="1" dirty="0" err="1"/>
              <a:t>Tombusvirus</a:t>
            </a:r>
            <a:r>
              <a:rPr lang="es-EC" sz="1600" b="1" i="1" dirty="0"/>
              <a:t>. </a:t>
            </a:r>
            <a:r>
              <a:rPr lang="es-EC" sz="1600" dirty="0" smtClean="0"/>
              <a:t>Agua de riego</a:t>
            </a:r>
            <a:endParaRPr lang="es-EC" sz="1600" dirty="0"/>
          </a:p>
        </p:txBody>
      </p:sp>
      <p:grpSp>
        <p:nvGrpSpPr>
          <p:cNvPr id="31" name="Grupo 30"/>
          <p:cNvGrpSpPr/>
          <p:nvPr/>
        </p:nvGrpSpPr>
        <p:grpSpPr>
          <a:xfrm>
            <a:off x="547034" y="1867437"/>
            <a:ext cx="4145002" cy="2781836"/>
            <a:chOff x="0" y="0"/>
            <a:chExt cx="3362325" cy="2457450"/>
          </a:xfrm>
        </p:grpSpPr>
        <p:grpSp>
          <p:nvGrpSpPr>
            <p:cNvPr id="32" name="Grupo 31"/>
            <p:cNvGrpSpPr/>
            <p:nvPr/>
          </p:nvGrpSpPr>
          <p:grpSpPr>
            <a:xfrm>
              <a:off x="657225" y="0"/>
              <a:ext cx="2705100" cy="2457450"/>
              <a:chOff x="0" y="0"/>
              <a:chExt cx="2705100" cy="2457450"/>
            </a:xfrm>
          </p:grpSpPr>
          <p:pic>
            <p:nvPicPr>
              <p:cNvPr id="43" name="Imagen 42" descr="C:\Users\Raquel\Downloads\Tombus-20Enero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239"/>
              <a:stretch/>
            </p:blipFill>
            <p:spPr bwMode="auto">
              <a:xfrm>
                <a:off x="0" y="0"/>
                <a:ext cx="2685415" cy="245745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4" name="Cuadro de texto 11"/>
              <p:cNvSpPr txBox="1"/>
              <p:nvPr/>
            </p:nvSpPr>
            <p:spPr>
              <a:xfrm>
                <a:off x="247650" y="123825"/>
                <a:ext cx="2457450" cy="31432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 b="1">
                    <a:solidFill>
                      <a:srgbClr val="FFFFFF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     R1   R2    R3     R4    R5      R6     C(+)     </a:t>
                </a:r>
                <a:endParaRPr lang="es-EC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3" name="Conector recto 32"/>
            <p:cNvCxnSpPr/>
            <p:nvPr/>
          </p:nvCxnSpPr>
          <p:spPr>
            <a:xfrm flipV="1">
              <a:off x="533400" y="962025"/>
              <a:ext cx="314325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ector recto 37"/>
            <p:cNvCxnSpPr/>
            <p:nvPr/>
          </p:nvCxnSpPr>
          <p:spPr>
            <a:xfrm flipV="1">
              <a:off x="542925" y="1181100"/>
              <a:ext cx="314325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ector recto 38"/>
            <p:cNvCxnSpPr/>
            <p:nvPr/>
          </p:nvCxnSpPr>
          <p:spPr>
            <a:xfrm flipV="1">
              <a:off x="542925" y="1304925"/>
              <a:ext cx="31432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Cuadro de texto 19"/>
            <p:cNvSpPr txBox="1"/>
            <p:nvPr/>
          </p:nvSpPr>
          <p:spPr>
            <a:xfrm>
              <a:off x="0" y="756982"/>
              <a:ext cx="647700" cy="30029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500 pb</a:t>
              </a:r>
              <a:endParaRPr lang="es-EC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Cuadro de texto 20"/>
            <p:cNvSpPr txBox="1"/>
            <p:nvPr/>
          </p:nvSpPr>
          <p:spPr>
            <a:xfrm>
              <a:off x="0" y="976398"/>
              <a:ext cx="647700" cy="29042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250 pb</a:t>
              </a:r>
              <a:endParaRPr lang="es-EC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Cuadro de texto 21"/>
            <p:cNvSpPr txBox="1"/>
            <p:nvPr/>
          </p:nvSpPr>
          <p:spPr>
            <a:xfrm>
              <a:off x="0" y="1140959"/>
              <a:ext cx="647700" cy="31117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143 pb</a:t>
              </a:r>
              <a:endParaRPr lang="es-EC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6282055" y="1701285"/>
            <a:ext cx="4252595" cy="3200400"/>
            <a:chOff x="0" y="0"/>
            <a:chExt cx="4252595" cy="3200400"/>
          </a:xfrm>
        </p:grpSpPr>
        <p:grpSp>
          <p:nvGrpSpPr>
            <p:cNvPr id="46" name="Grupo 45"/>
            <p:cNvGrpSpPr/>
            <p:nvPr/>
          </p:nvGrpSpPr>
          <p:grpSpPr>
            <a:xfrm>
              <a:off x="752475" y="0"/>
              <a:ext cx="3500120" cy="3200400"/>
              <a:chOff x="0" y="0"/>
              <a:chExt cx="3500120" cy="3200400"/>
            </a:xfrm>
          </p:grpSpPr>
          <p:pic>
            <p:nvPicPr>
              <p:cNvPr id="53" name="Imagen 52" descr="C:\Users\Raquel\Downloads\Gel-Aguas-HLFPV.jpe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01" b="21423"/>
              <a:stretch/>
            </p:blipFill>
            <p:spPr bwMode="auto">
              <a:xfrm>
                <a:off x="0" y="0"/>
                <a:ext cx="3500120" cy="32004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54" name="Cuadro de texto 7"/>
              <p:cNvSpPr txBox="1"/>
              <p:nvPr/>
            </p:nvSpPr>
            <p:spPr>
              <a:xfrm>
                <a:off x="152400" y="47625"/>
                <a:ext cx="2457450" cy="31432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 b="1">
                    <a:solidFill>
                      <a:srgbClr val="FFFFFF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       R1         R2          R3        C(-)     </a:t>
                </a:r>
                <a:endParaRPr lang="es-EC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7" name="Conector recto 46"/>
            <p:cNvCxnSpPr/>
            <p:nvPr/>
          </p:nvCxnSpPr>
          <p:spPr>
            <a:xfrm flipV="1">
              <a:off x="542925" y="1400175"/>
              <a:ext cx="314325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 flipV="1">
              <a:off x="542925" y="1085850"/>
              <a:ext cx="31432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Cuadro de texto 27"/>
            <p:cNvSpPr txBox="1"/>
            <p:nvPr/>
          </p:nvSpPr>
          <p:spPr>
            <a:xfrm>
              <a:off x="9525" y="1257300"/>
              <a:ext cx="647700" cy="2381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200 pb</a:t>
              </a:r>
              <a:endParaRPr lang="es-EC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Cuadro de texto 28"/>
            <p:cNvSpPr txBox="1"/>
            <p:nvPr/>
          </p:nvSpPr>
          <p:spPr>
            <a:xfrm>
              <a:off x="0" y="962025"/>
              <a:ext cx="647700" cy="2381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500 pb</a:t>
              </a:r>
              <a:endParaRPr lang="es-EC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1" name="Conector recto 50"/>
            <p:cNvCxnSpPr/>
            <p:nvPr/>
          </p:nvCxnSpPr>
          <p:spPr>
            <a:xfrm flipV="1">
              <a:off x="552450" y="1581150"/>
              <a:ext cx="314325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Cuadro de texto 30"/>
            <p:cNvSpPr txBox="1"/>
            <p:nvPr/>
          </p:nvSpPr>
          <p:spPr>
            <a:xfrm>
              <a:off x="19050" y="1438275"/>
              <a:ext cx="647700" cy="2381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100 pb</a:t>
              </a:r>
              <a:endParaRPr lang="es-EC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13 CuadroTexto"/>
          <p:cNvSpPr txBox="1"/>
          <p:nvPr/>
        </p:nvSpPr>
        <p:spPr>
          <a:xfrm>
            <a:off x="7160444" y="5025148"/>
            <a:ext cx="3198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PCR </a:t>
            </a:r>
            <a:r>
              <a:rPr lang="es-EC" sz="1600" b="1" i="1" dirty="0" smtClean="0"/>
              <a:t>HLFPV. </a:t>
            </a:r>
            <a:r>
              <a:rPr lang="es-EC" sz="1600" dirty="0" smtClean="0"/>
              <a:t>Agua de riego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41613699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47034" y="220176"/>
            <a:ext cx="9601200" cy="110873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i="0" kern="0" dirty="0" smtClean="0">
                <a:solidFill>
                  <a:srgbClr val="002060"/>
                </a:solidFill>
              </a:rPr>
              <a:t>Comparación de herramientas bioinformáticas</a:t>
            </a:r>
            <a:endParaRPr lang="es-EC" sz="2800" i="0" kern="0" dirty="0">
              <a:solidFill>
                <a:schemeClr val="tx1"/>
              </a:solidFill>
            </a:endParaRPr>
          </a:p>
          <a:p>
            <a:pPr algn="l"/>
            <a:endParaRPr lang="es-EC" sz="2000" i="0" kern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702716"/>
              </p:ext>
            </p:extLst>
          </p:nvPr>
        </p:nvGraphicFramePr>
        <p:xfrm>
          <a:off x="1959344" y="1996347"/>
          <a:ext cx="8403856" cy="3642453"/>
        </p:xfrm>
        <a:graphic>
          <a:graphicData uri="http://schemas.openxmlformats.org/drawingml/2006/table">
            <a:tbl>
              <a:tblPr firstRow="1" firstCol="1" bandRow="1"/>
              <a:tblGrid>
                <a:gridCol w="1598672"/>
                <a:gridCol w="1599614"/>
                <a:gridCol w="1599614"/>
                <a:gridCol w="1737073"/>
                <a:gridCol w="1868883"/>
              </a:tblGrid>
              <a:tr h="3705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Muestra experimental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Muestra simulada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05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MINLEN &lt;50 </a:t>
                      </a:r>
                      <a:r>
                        <a:rPr lang="es-EC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nt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MINLEN &lt;30 nt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MINLEN &lt;50 nt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MINLEN &lt;30 nt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4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Lecturas crudas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63,909,998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7,999,994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1117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Lecturas del tamaño especificado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61,379,186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62,223,328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7,753,538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7,814,708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0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Lecturas después de deduplicación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32,743,168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33,570,524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7,753,536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7,814,706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547034" y="1328906"/>
            <a:ext cx="5904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Número de lecturas obtenidas después del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pre-procesamiento: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342340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47034" y="220176"/>
            <a:ext cx="9601200" cy="110873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i="0" kern="0" dirty="0" smtClean="0">
                <a:solidFill>
                  <a:srgbClr val="002060"/>
                </a:solidFill>
              </a:rPr>
              <a:t>Comparación de herramientas bioinformáticas</a:t>
            </a:r>
            <a:endParaRPr lang="es-EC" sz="2800" i="0" kern="0" dirty="0">
              <a:solidFill>
                <a:schemeClr val="tx1"/>
              </a:solidFill>
            </a:endParaRPr>
          </a:p>
          <a:p>
            <a:pPr algn="l"/>
            <a:endParaRPr lang="es-EC" sz="2000" i="0" kern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381032"/>
              </p:ext>
            </p:extLst>
          </p:nvPr>
        </p:nvGraphicFramePr>
        <p:xfrm>
          <a:off x="547034" y="1929488"/>
          <a:ext cx="11298604" cy="3265965"/>
        </p:xfrm>
        <a:graphic>
          <a:graphicData uri="http://schemas.openxmlformats.org/drawingml/2006/table">
            <a:tbl>
              <a:tblPr firstRow="1" firstCol="1" bandRow="1"/>
              <a:tblGrid>
                <a:gridCol w="1520242"/>
                <a:gridCol w="1543178"/>
                <a:gridCol w="1748692"/>
                <a:gridCol w="1821171"/>
                <a:gridCol w="1555107"/>
                <a:gridCol w="1555107"/>
                <a:gridCol w="1555107"/>
              </a:tblGrid>
              <a:tr h="653193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Ensambladores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Número de </a:t>
                      </a:r>
                      <a:r>
                        <a:rPr lang="es-EC" sz="16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contigs</a:t>
                      </a:r>
                      <a:r>
                        <a:rPr lang="es-EC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(&gt; = 1000 </a:t>
                      </a:r>
                      <a:r>
                        <a:rPr lang="es-EC" sz="16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nt</a:t>
                      </a:r>
                      <a:r>
                        <a:rPr lang="es-EC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Parámetro estadístico N50 </a:t>
                      </a:r>
                      <a:endParaRPr lang="es-EC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Parámetro estadístico L50 </a:t>
                      </a:r>
                      <a:endParaRPr lang="es-EC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193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MINLEN &lt;50 nt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MINLEN &lt;30 </a:t>
                      </a:r>
                      <a:r>
                        <a:rPr lang="es-EC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nt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MINLEN &lt;50 </a:t>
                      </a:r>
                      <a:r>
                        <a:rPr lang="es-EC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nt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MINLEN &lt;30 </a:t>
                      </a:r>
                      <a:r>
                        <a:rPr lang="es-EC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nt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MINLEN &lt;50 </a:t>
                      </a:r>
                      <a:r>
                        <a:rPr lang="es-EC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nt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MINLEN &lt;30 </a:t>
                      </a:r>
                      <a:r>
                        <a:rPr lang="es-EC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nt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Velvet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57575" algn="l"/>
                        </a:tabLst>
                        <a:defRPr/>
                      </a:pPr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2,594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57575" algn="l"/>
                        </a:tabLst>
                        <a:defRPr/>
                      </a:pPr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2,667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34,391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33,861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metaSPAdes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10,592</a:t>
                      </a:r>
                      <a:endParaRPr lang="es-EC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10,689</a:t>
                      </a:r>
                      <a:endParaRPr lang="es-EC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374</a:t>
                      </a:r>
                      <a:endParaRPr lang="es-EC" sz="1600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374</a:t>
                      </a:r>
                      <a:endParaRPr lang="es-EC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70,540</a:t>
                      </a:r>
                      <a:endParaRPr lang="es-EC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70,878</a:t>
                      </a:r>
                      <a:endParaRPr lang="es-EC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MEGAHIT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9,059</a:t>
                      </a:r>
                      <a:endParaRPr lang="es-EC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9,163</a:t>
                      </a:r>
                      <a:endParaRPr lang="es-EC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36,092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36,444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1308466" y="1328906"/>
            <a:ext cx="4294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Datos obtenidos de la muestra experimental:</a:t>
            </a:r>
            <a:endParaRPr lang="es-EC" dirty="0"/>
          </a:p>
        </p:txBody>
      </p:sp>
      <p:sp>
        <p:nvSpPr>
          <p:cNvPr id="8" name="Elipse 7"/>
          <p:cNvSpPr/>
          <p:nvPr/>
        </p:nvSpPr>
        <p:spPr>
          <a:xfrm>
            <a:off x="10497337" y="3278773"/>
            <a:ext cx="1100575" cy="5541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Elipse 8"/>
          <p:cNvSpPr/>
          <p:nvPr/>
        </p:nvSpPr>
        <p:spPr>
          <a:xfrm>
            <a:off x="5722133" y="4611185"/>
            <a:ext cx="1100575" cy="5541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Elipse 9"/>
          <p:cNvSpPr/>
          <p:nvPr/>
        </p:nvSpPr>
        <p:spPr>
          <a:xfrm>
            <a:off x="3915105" y="3944979"/>
            <a:ext cx="1100575" cy="5541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87388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47034" y="220176"/>
            <a:ext cx="9601200" cy="110873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i="0" kern="0" dirty="0" smtClean="0">
                <a:solidFill>
                  <a:srgbClr val="002060"/>
                </a:solidFill>
              </a:rPr>
              <a:t>Comparación de herramientas bioinformáticas</a:t>
            </a:r>
            <a:endParaRPr lang="es-EC" sz="2800" i="0" kern="0" dirty="0">
              <a:solidFill>
                <a:schemeClr val="tx1"/>
              </a:solidFill>
            </a:endParaRPr>
          </a:p>
          <a:p>
            <a:pPr algn="l"/>
            <a:endParaRPr lang="es-EC" sz="2000" i="0" kern="0" dirty="0" smtClean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190481" y="1566159"/>
            <a:ext cx="268833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Análisis con los datos obtenidos de la muestra experimental y secuencias generadas </a:t>
            </a:r>
            <a:r>
              <a:rPr lang="es-EC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es-EC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silico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Diferencias significativas en A</a:t>
            </a:r>
            <a:r>
              <a:rPr lang="es-EC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 y C (p &lt;0.0001</a:t>
            </a:r>
            <a:r>
              <a:rPr lang="es-EC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s-EC" sz="16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Diferencias entre ensambladores, no afecta la variación MINLEN</a:t>
            </a:r>
            <a:endParaRPr lang="es-EC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5334755" y="5782613"/>
            <a:ext cx="1100575" cy="28117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Elipse 20"/>
          <p:cNvSpPr/>
          <p:nvPr/>
        </p:nvSpPr>
        <p:spPr>
          <a:xfrm>
            <a:off x="7184434" y="5760607"/>
            <a:ext cx="1100575" cy="33622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4" name="Grupo 3"/>
          <p:cNvGrpSpPr/>
          <p:nvPr/>
        </p:nvGrpSpPr>
        <p:grpSpPr>
          <a:xfrm>
            <a:off x="188100" y="648086"/>
            <a:ext cx="8833134" cy="5508062"/>
            <a:chOff x="188100" y="648086"/>
            <a:chExt cx="8833134" cy="5508062"/>
          </a:xfrm>
        </p:grpSpPr>
        <p:grpSp>
          <p:nvGrpSpPr>
            <p:cNvPr id="10" name="Grupo 9"/>
            <p:cNvGrpSpPr/>
            <p:nvPr/>
          </p:nvGrpSpPr>
          <p:grpSpPr>
            <a:xfrm>
              <a:off x="188100" y="648086"/>
              <a:ext cx="8833134" cy="5508062"/>
              <a:chOff x="0" y="0"/>
              <a:chExt cx="6442075" cy="4758690"/>
            </a:xfrm>
          </p:grpSpPr>
          <p:pic>
            <p:nvPicPr>
              <p:cNvPr id="12" name="Imagen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35" t="26982" r="27505" b="15604"/>
              <a:stretch/>
            </p:blipFill>
            <p:spPr bwMode="auto">
              <a:xfrm>
                <a:off x="38100" y="209550"/>
                <a:ext cx="3114675" cy="219202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3" name="Imagen 1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59" t="27609" r="27681" b="15916"/>
              <a:stretch/>
            </p:blipFill>
            <p:spPr bwMode="auto">
              <a:xfrm>
                <a:off x="3228975" y="257175"/>
                <a:ext cx="3136900" cy="21717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4" name="Imagen 1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35" t="26982" r="27681" b="14976"/>
              <a:stretch/>
            </p:blipFill>
            <p:spPr bwMode="auto">
              <a:xfrm>
                <a:off x="0" y="2505075"/>
                <a:ext cx="3152775" cy="225171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5" name="Imagen 1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58" t="27610" r="27505" b="14976"/>
              <a:stretch/>
            </p:blipFill>
            <p:spPr bwMode="auto">
              <a:xfrm>
                <a:off x="3295650" y="2552700"/>
                <a:ext cx="3146425" cy="220599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6" name="Cuadro de texto 62"/>
              <p:cNvSpPr txBox="1"/>
              <p:nvPr/>
            </p:nvSpPr>
            <p:spPr>
              <a:xfrm>
                <a:off x="114300" y="0"/>
                <a:ext cx="345332" cy="31816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endParaRPr lang="es-EC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Cuadro de texto 67"/>
              <p:cNvSpPr txBox="1"/>
              <p:nvPr/>
            </p:nvSpPr>
            <p:spPr>
              <a:xfrm>
                <a:off x="3343275" y="19050"/>
                <a:ext cx="345332" cy="31816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endParaRPr lang="es-EC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Cuadro de texto 68"/>
              <p:cNvSpPr txBox="1"/>
              <p:nvPr/>
            </p:nvSpPr>
            <p:spPr>
              <a:xfrm>
                <a:off x="76200" y="2295525"/>
                <a:ext cx="345332" cy="31816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b="1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lang="es-EC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s-EC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Cuadro de texto 73"/>
              <p:cNvSpPr txBox="1"/>
              <p:nvPr/>
            </p:nvSpPr>
            <p:spPr>
              <a:xfrm>
                <a:off x="3381375" y="2324100"/>
                <a:ext cx="345332" cy="31816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b="1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endParaRPr lang="es-EC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s-EC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CuadroTexto 1"/>
            <p:cNvSpPr txBox="1"/>
            <p:nvPr/>
          </p:nvSpPr>
          <p:spPr>
            <a:xfrm>
              <a:off x="944580" y="752135"/>
              <a:ext cx="2220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C" sz="1200" dirty="0" smtClean="0"/>
                <a:t>a</a:t>
              </a:r>
              <a:endParaRPr lang="es-EC" sz="1200" dirty="0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1560320" y="747065"/>
              <a:ext cx="2220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C" sz="1200" dirty="0" smtClean="0"/>
                <a:t>a</a:t>
              </a:r>
              <a:endParaRPr lang="es-EC" sz="1200" dirty="0"/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2747393" y="739350"/>
              <a:ext cx="2220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C" sz="1200" dirty="0" smtClean="0"/>
                <a:t>a</a:t>
              </a:r>
              <a:endParaRPr lang="es-EC" sz="1200" dirty="0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3373813" y="761400"/>
              <a:ext cx="2220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C" sz="1200" dirty="0" smtClean="0"/>
                <a:t>a</a:t>
              </a:r>
              <a:endParaRPr lang="es-EC" sz="1200" dirty="0"/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2153635" y="2429092"/>
              <a:ext cx="2220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C" sz="1200" dirty="0"/>
                <a:t>b</a:t>
              </a: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3965018" y="2561799"/>
              <a:ext cx="2220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C" sz="1200" dirty="0"/>
                <a:t>b</a:t>
              </a:r>
            </a:p>
          </p:txBody>
        </p:sp>
      </p:grpSp>
      <p:sp>
        <p:nvSpPr>
          <p:cNvPr id="28" name="CuadroTexto 27"/>
          <p:cNvSpPr txBox="1"/>
          <p:nvPr/>
        </p:nvSpPr>
        <p:spPr>
          <a:xfrm>
            <a:off x="5331349" y="2723337"/>
            <a:ext cx="22206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a</a:t>
            </a:r>
            <a:endParaRPr lang="es-EC" sz="12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5947089" y="2718267"/>
            <a:ext cx="22206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a</a:t>
            </a:r>
            <a:endParaRPr lang="es-EC" sz="12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7134162" y="2710552"/>
            <a:ext cx="22206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a</a:t>
            </a:r>
            <a:endParaRPr lang="es-EC" sz="12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7760582" y="2732602"/>
            <a:ext cx="22206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a</a:t>
            </a:r>
            <a:endParaRPr lang="es-EC" sz="12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6570208" y="2156365"/>
            <a:ext cx="22206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1200" dirty="0"/>
              <a:t>b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8387464" y="2163434"/>
            <a:ext cx="22206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1200" dirty="0"/>
              <a:t>b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925709" y="5387061"/>
            <a:ext cx="22206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a</a:t>
            </a:r>
            <a:endParaRPr lang="es-EC" sz="1200" dirty="0"/>
          </a:p>
        </p:txBody>
      </p:sp>
      <p:sp>
        <p:nvSpPr>
          <p:cNvPr id="35" name="CuadroTexto 34"/>
          <p:cNvSpPr txBox="1"/>
          <p:nvPr/>
        </p:nvSpPr>
        <p:spPr>
          <a:xfrm>
            <a:off x="1541449" y="5381991"/>
            <a:ext cx="22206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a</a:t>
            </a:r>
            <a:endParaRPr lang="es-EC" sz="12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2728522" y="5374276"/>
            <a:ext cx="22206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a</a:t>
            </a:r>
            <a:endParaRPr lang="es-EC" sz="1200" dirty="0"/>
          </a:p>
        </p:txBody>
      </p:sp>
      <p:sp>
        <p:nvSpPr>
          <p:cNvPr id="37" name="CuadroTexto 36"/>
          <p:cNvSpPr txBox="1"/>
          <p:nvPr/>
        </p:nvSpPr>
        <p:spPr>
          <a:xfrm>
            <a:off x="3354942" y="5396326"/>
            <a:ext cx="22206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a</a:t>
            </a:r>
            <a:endParaRPr lang="es-EC" sz="1200" dirty="0"/>
          </a:p>
        </p:txBody>
      </p:sp>
      <p:sp>
        <p:nvSpPr>
          <p:cNvPr id="38" name="CuadroTexto 37"/>
          <p:cNvSpPr txBox="1"/>
          <p:nvPr/>
        </p:nvSpPr>
        <p:spPr>
          <a:xfrm>
            <a:off x="2164568" y="4820089"/>
            <a:ext cx="22206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1200" dirty="0"/>
              <a:t>b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3981824" y="4827158"/>
            <a:ext cx="22206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1200" dirty="0"/>
              <a:t>b</a:t>
            </a:r>
          </a:p>
        </p:txBody>
      </p:sp>
      <p:sp>
        <p:nvSpPr>
          <p:cNvPr id="5" name="Elipse 4"/>
          <p:cNvSpPr/>
          <p:nvPr/>
        </p:nvSpPr>
        <p:spPr>
          <a:xfrm>
            <a:off x="5245781" y="5673325"/>
            <a:ext cx="1189549" cy="48061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Elipse 47"/>
          <p:cNvSpPr/>
          <p:nvPr/>
        </p:nvSpPr>
        <p:spPr>
          <a:xfrm>
            <a:off x="8298072" y="5682892"/>
            <a:ext cx="631743" cy="471051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46508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42413" y="134050"/>
            <a:ext cx="9601200" cy="110873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i="0" kern="0" dirty="0" smtClean="0">
                <a:solidFill>
                  <a:srgbClr val="002060"/>
                </a:solidFill>
              </a:rPr>
              <a:t>Resultado secuenciación muestra experimental</a:t>
            </a:r>
            <a:endParaRPr lang="es-EC" sz="2800" i="0" kern="0" dirty="0">
              <a:solidFill>
                <a:schemeClr val="tx1"/>
              </a:solidFill>
            </a:endParaRPr>
          </a:p>
          <a:p>
            <a:pPr algn="l"/>
            <a:endParaRPr lang="es-EC" sz="2000" i="0" kern="0" dirty="0" smtClean="0">
              <a:solidFill>
                <a:schemeClr val="tx1"/>
              </a:solidFill>
            </a:endParaRPr>
          </a:p>
        </p:txBody>
      </p:sp>
      <p:pic>
        <p:nvPicPr>
          <p:cNvPr id="5" name="Imagen 4" descr="C:\Users\Raquel\Downloads\snapshot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9"/>
          <a:stretch/>
        </p:blipFill>
        <p:spPr bwMode="auto">
          <a:xfrm>
            <a:off x="245238" y="579365"/>
            <a:ext cx="9995549" cy="55337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874942" y="1618723"/>
            <a:ext cx="4536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Utilizando el pipeline con el ensamblador </a:t>
            </a:r>
            <a:r>
              <a:rPr lang="es-EC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metaSPAdes</a:t>
            </a:r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es-EC" dirty="0"/>
          </a:p>
          <a:p>
            <a:endParaRPr lang="es-EC" dirty="0" smtClean="0"/>
          </a:p>
        </p:txBody>
      </p:sp>
      <p:sp>
        <p:nvSpPr>
          <p:cNvPr id="8" name="Rectángulo 7"/>
          <p:cNvSpPr/>
          <p:nvPr/>
        </p:nvSpPr>
        <p:spPr>
          <a:xfrm>
            <a:off x="7480542" y="3589552"/>
            <a:ext cx="3513909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ea typeface="Calibri" panose="020F0502020204030204" pitchFamily="34" charset="0"/>
              </a:rPr>
              <a:t>19 familias virales identificadas</a:t>
            </a:r>
          </a:p>
          <a:p>
            <a:pPr algn="ctr"/>
            <a:r>
              <a:rPr lang="es-EC" b="1" dirty="0" smtClean="0">
                <a:ea typeface="Calibri" panose="020F0502020204030204" pitchFamily="34" charset="0"/>
              </a:rPr>
              <a:t>4 familias de virus </a:t>
            </a:r>
            <a:r>
              <a:rPr lang="es-EC" b="1" dirty="0" err="1" smtClean="0">
                <a:ea typeface="Calibri" panose="020F0502020204030204" pitchFamily="34" charset="0"/>
              </a:rPr>
              <a:t>Fitopatógenos</a:t>
            </a:r>
            <a:r>
              <a:rPr lang="es-EC" b="1" dirty="0" smtClean="0">
                <a:ea typeface="Calibri" panose="020F0502020204030204" pitchFamily="34" charset="0"/>
              </a:rPr>
              <a:t>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426927" y="2474945"/>
            <a:ext cx="56211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ea typeface="Calibri" panose="020F0502020204030204" pitchFamily="34" charset="0"/>
              </a:rPr>
              <a:t>60% dominio </a:t>
            </a:r>
            <a:r>
              <a:rPr lang="es-EC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Duplodnaviria</a:t>
            </a:r>
            <a:r>
              <a:rPr lang="es-EC" dirty="0">
                <a:ea typeface="Calibri" panose="020F0502020204030204" pitchFamily="34" charset="0"/>
              </a:rPr>
              <a:t> (virus de ADN) </a:t>
            </a:r>
          </a:p>
          <a:p>
            <a:endParaRPr lang="es-EC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ea typeface="Calibri" panose="020F0502020204030204" pitchFamily="34" charset="0"/>
              </a:rPr>
              <a:t>36% dentro del dominio </a:t>
            </a:r>
            <a:r>
              <a:rPr lang="es-EC" b="1" dirty="0" err="1">
                <a:ea typeface="Calibri" panose="020F0502020204030204" pitchFamily="34" charset="0"/>
              </a:rPr>
              <a:t>Riboviria</a:t>
            </a:r>
            <a:r>
              <a:rPr lang="es-EC" dirty="0">
                <a:ea typeface="Calibri" panose="020F0502020204030204" pitchFamily="34" charset="0"/>
              </a:rPr>
              <a:t> (virus de ARN).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141683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D:\FIAMA\MAESTRIA_BV\TESIS\analisis_bioinformatico\PP_familia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50" y="774541"/>
            <a:ext cx="7608100" cy="546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547034" y="220176"/>
            <a:ext cx="9601200" cy="110873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i="0" kern="0" dirty="0" smtClean="0">
                <a:solidFill>
                  <a:srgbClr val="002060"/>
                </a:solidFill>
              </a:rPr>
              <a:t>Comparación de herramientas bioinformáticas</a:t>
            </a:r>
            <a:endParaRPr lang="es-EC" sz="2800" i="0" kern="0" dirty="0">
              <a:solidFill>
                <a:schemeClr val="tx1"/>
              </a:solidFill>
            </a:endParaRPr>
          </a:p>
          <a:p>
            <a:pPr algn="l"/>
            <a:endParaRPr lang="es-EC" sz="2000" i="0" kern="0" dirty="0" smtClean="0">
              <a:solidFill>
                <a:schemeClr val="tx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09433" y="1856096"/>
            <a:ext cx="2265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 smtClean="0"/>
              <a:t>Código:</a:t>
            </a:r>
          </a:p>
          <a:p>
            <a:r>
              <a:rPr lang="es-EC" dirty="0" smtClean="0"/>
              <a:t>M= </a:t>
            </a:r>
            <a:r>
              <a:rPr lang="es-EC" dirty="0" err="1" smtClean="0"/>
              <a:t>Megahit</a:t>
            </a:r>
            <a:endParaRPr lang="es-EC" dirty="0" smtClean="0"/>
          </a:p>
          <a:p>
            <a:r>
              <a:rPr lang="es-EC" dirty="0" smtClean="0"/>
              <a:t>meta= </a:t>
            </a:r>
            <a:r>
              <a:rPr lang="es-EC" dirty="0" err="1" smtClean="0"/>
              <a:t>metaSPAdes</a:t>
            </a:r>
            <a:endParaRPr lang="es-EC" dirty="0" smtClean="0"/>
          </a:p>
          <a:p>
            <a:r>
              <a:rPr lang="es-EC" dirty="0" smtClean="0"/>
              <a:t>V= </a:t>
            </a:r>
            <a:r>
              <a:rPr lang="es-EC" dirty="0" err="1" smtClean="0"/>
              <a:t>velvet</a:t>
            </a:r>
            <a:endParaRPr lang="es-EC" dirty="0" smtClean="0"/>
          </a:p>
          <a:p>
            <a:endParaRPr lang="es-EC" dirty="0"/>
          </a:p>
          <a:p>
            <a:endParaRPr lang="es-EC" dirty="0" smtClean="0"/>
          </a:p>
        </p:txBody>
      </p:sp>
    </p:spTree>
    <p:extLst>
      <p:ext uri="{BB962C8B-B14F-4D97-AF65-F5344CB8AC3E}">
        <p14:creationId xmlns:p14="http://schemas.microsoft.com/office/powerpoint/2010/main" val="4005966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547034" y="220176"/>
            <a:ext cx="9601200" cy="110873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i="0" kern="0" dirty="0" smtClean="0">
                <a:solidFill>
                  <a:srgbClr val="002060"/>
                </a:solidFill>
              </a:rPr>
              <a:t>Comparación de herramientas bioinformáticas</a:t>
            </a:r>
            <a:endParaRPr lang="es-EC" sz="2800" i="0" kern="0" dirty="0">
              <a:solidFill>
                <a:schemeClr val="tx1"/>
              </a:solidFill>
            </a:endParaRPr>
          </a:p>
          <a:p>
            <a:pPr algn="l"/>
            <a:endParaRPr lang="es-EC" sz="2000" i="0" kern="0" dirty="0" smtClean="0">
              <a:solidFill>
                <a:schemeClr val="tx1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405269" y="877572"/>
            <a:ext cx="8615965" cy="5205972"/>
            <a:chOff x="0" y="0"/>
            <a:chExt cx="5057775" cy="2971800"/>
          </a:xfrm>
        </p:grpSpPr>
        <p:pic>
          <p:nvPicPr>
            <p:cNvPr id="6" name="Imagen 5" descr="D:\FIAMA\MAESTRIA_BV\TESIS\analisis_bioinformatico\barra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812"/>
            <a:stretch/>
          </p:blipFill>
          <p:spPr bwMode="auto">
            <a:xfrm>
              <a:off x="0" y="0"/>
              <a:ext cx="5057775" cy="29718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Cuadro de texto 43"/>
            <p:cNvSpPr txBox="1"/>
            <p:nvPr/>
          </p:nvSpPr>
          <p:spPr>
            <a:xfrm>
              <a:off x="4448175" y="2085975"/>
              <a:ext cx="495300" cy="23812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TBSV</a:t>
              </a:r>
              <a:endParaRPr lang="es-EC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ángulo 7"/>
          <p:cNvSpPr/>
          <p:nvPr/>
        </p:nvSpPr>
        <p:spPr>
          <a:xfrm>
            <a:off x="9021233" y="1328906"/>
            <a:ext cx="30268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ea typeface="Calibri" panose="020F0502020204030204" pitchFamily="34" charset="0"/>
              </a:rPr>
              <a:t>Posible influencia del tipo de genoma ensamblado.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Necesidad de una mayor profundidad de secuenciación (cobertura) para </a:t>
            </a:r>
            <a:r>
              <a:rPr lang="es-EC" dirty="0" err="1" smtClean="0"/>
              <a:t>Velvet</a:t>
            </a:r>
            <a:r>
              <a:rPr lang="es-EC" dirty="0" smtClean="0"/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806024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42413" y="134050"/>
            <a:ext cx="9601200" cy="110873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i="0" kern="0" dirty="0" smtClean="0">
                <a:solidFill>
                  <a:srgbClr val="002060"/>
                </a:solidFill>
              </a:rPr>
              <a:t>Ensamblaje y anotación de genomas</a:t>
            </a:r>
            <a:endParaRPr lang="es-EC" sz="2800" i="0" kern="0" dirty="0">
              <a:solidFill>
                <a:schemeClr val="tx1"/>
              </a:solidFill>
            </a:endParaRPr>
          </a:p>
          <a:p>
            <a:pPr algn="l"/>
            <a:endParaRPr lang="es-EC" sz="2000" i="0" kern="0" dirty="0" smtClean="0">
              <a:solidFill>
                <a:schemeClr val="tx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38012" y="1057536"/>
            <a:ext cx="1019154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dirty="0">
                <a:ea typeface="Calibri" panose="020F0502020204030204" pitchFamily="34" charset="0"/>
              </a:rPr>
              <a:t>El ensamblador </a:t>
            </a:r>
            <a:r>
              <a:rPr lang="es-EC" dirty="0" err="1">
                <a:ea typeface="Calibri" panose="020F0502020204030204" pitchFamily="34" charset="0"/>
              </a:rPr>
              <a:t>metaSPAdes</a:t>
            </a:r>
            <a:r>
              <a:rPr lang="es-EC" dirty="0">
                <a:ea typeface="Calibri" panose="020F0502020204030204" pitchFamily="34" charset="0"/>
              </a:rPr>
              <a:t> dio como resultado un </a:t>
            </a:r>
            <a:r>
              <a:rPr lang="es-EC" dirty="0" err="1">
                <a:ea typeface="Calibri" panose="020F0502020204030204" pitchFamily="34" charset="0"/>
              </a:rPr>
              <a:t>contig</a:t>
            </a:r>
            <a:r>
              <a:rPr lang="es-EC" dirty="0">
                <a:ea typeface="Calibri" panose="020F0502020204030204" pitchFamily="34" charset="0"/>
              </a:rPr>
              <a:t> de 6,313 </a:t>
            </a:r>
            <a:r>
              <a:rPr lang="es-EC" dirty="0" err="1">
                <a:ea typeface="Calibri" panose="020F0502020204030204" pitchFamily="34" charset="0"/>
              </a:rPr>
              <a:t>nt</a:t>
            </a:r>
            <a:r>
              <a:rPr lang="es-EC" dirty="0">
                <a:ea typeface="Calibri" panose="020F0502020204030204" pitchFamily="34" charset="0"/>
              </a:rPr>
              <a:t> identificado como HLFPV.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553" t="41857" r="1829" b="35607"/>
          <a:stretch/>
        </p:blipFill>
        <p:spPr>
          <a:xfrm>
            <a:off x="938012" y="4165755"/>
            <a:ext cx="10315977" cy="136692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28355" y="1657856"/>
            <a:ext cx="92426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Utilizando la herramienta Bowtie2-2.4.1 se mapearon las lecturas crudas frente al genoma de referencia 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(6,431 </a:t>
            </a:r>
            <a:r>
              <a:rPr lang="es-EC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22,914 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lecturas concordantes con una 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profundidad de cobertura 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362× </a:t>
            </a:r>
            <a:endParaRPr lang="es-EC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ensamblaje 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final 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(6,393 </a:t>
            </a:r>
            <a:r>
              <a:rPr lang="es-EC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mostró un 99% de identidad por pares con 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base de datos del 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NCBI.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99.41</a:t>
            </a:r>
            <a:r>
              <a:rPr lang="es-EC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del genoma de HLFPV fue ensamblado. </a:t>
            </a:r>
            <a:endParaRPr lang="es-EC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13 CuadroTexto"/>
          <p:cNvSpPr txBox="1"/>
          <p:nvPr/>
        </p:nvSpPr>
        <p:spPr>
          <a:xfrm>
            <a:off x="292101" y="3435314"/>
            <a:ext cx="3198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Organización del genoma:</a:t>
            </a:r>
            <a:endParaRPr lang="es-EC" sz="1600" dirty="0"/>
          </a:p>
        </p:txBody>
      </p:sp>
      <p:sp>
        <p:nvSpPr>
          <p:cNvPr id="8" name="Rectángulo 7"/>
          <p:cNvSpPr/>
          <p:nvPr/>
        </p:nvSpPr>
        <p:spPr>
          <a:xfrm>
            <a:off x="623215" y="3818829"/>
            <a:ext cx="109455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400" dirty="0"/>
              <a:t>O</a:t>
            </a:r>
            <a:r>
              <a:rPr lang="es-EC" sz="1400" dirty="0" smtClean="0"/>
              <a:t>rganización </a:t>
            </a:r>
            <a:r>
              <a:rPr lang="es-EC" sz="1400" dirty="0"/>
              <a:t>típica de virus del género </a:t>
            </a:r>
            <a:r>
              <a:rPr lang="es-EC" sz="1400" i="1" dirty="0" err="1" smtClean="0"/>
              <a:t>Tobamovirus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5071493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42413" y="134050"/>
            <a:ext cx="9601200" cy="110873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i="0" kern="0" dirty="0" smtClean="0">
                <a:solidFill>
                  <a:srgbClr val="002060"/>
                </a:solidFill>
              </a:rPr>
              <a:t>Ensamblaje y anotación de genomas</a:t>
            </a:r>
            <a:endParaRPr lang="es-EC" sz="2800" i="0" kern="0" dirty="0">
              <a:solidFill>
                <a:schemeClr val="tx1"/>
              </a:solidFill>
            </a:endParaRPr>
          </a:p>
          <a:p>
            <a:pPr algn="l"/>
            <a:endParaRPr lang="es-EC" sz="2000" i="0" kern="0" dirty="0" smtClean="0">
              <a:solidFill>
                <a:schemeClr val="tx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053922" y="1057536"/>
            <a:ext cx="1008415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dirty="0" smtClean="0"/>
              <a:t>Un </a:t>
            </a:r>
            <a:r>
              <a:rPr lang="es-EC" dirty="0"/>
              <a:t>único </a:t>
            </a:r>
            <a:r>
              <a:rPr lang="es-EC" dirty="0" err="1"/>
              <a:t>contig</a:t>
            </a:r>
            <a:r>
              <a:rPr lang="es-EC" dirty="0"/>
              <a:t> de 4,247 </a:t>
            </a:r>
            <a:r>
              <a:rPr lang="es-EC" dirty="0" err="1"/>
              <a:t>nt</a:t>
            </a:r>
            <a:r>
              <a:rPr lang="es-EC" dirty="0"/>
              <a:t> de longitud que se identificó como </a:t>
            </a:r>
            <a:r>
              <a:rPr lang="es-EC" i="1" dirty="0" err="1"/>
              <a:t>Ryegrass</a:t>
            </a:r>
            <a:r>
              <a:rPr lang="es-EC" i="1" dirty="0"/>
              <a:t> </a:t>
            </a:r>
            <a:r>
              <a:rPr lang="es-EC" i="1" dirty="0" err="1"/>
              <a:t>mottle</a:t>
            </a:r>
            <a:r>
              <a:rPr lang="es-EC" i="1" dirty="0"/>
              <a:t> virus</a:t>
            </a:r>
            <a:r>
              <a:rPr lang="es-EC" dirty="0"/>
              <a:t> (</a:t>
            </a:r>
            <a:r>
              <a:rPr lang="es-EC" dirty="0" err="1"/>
              <a:t>RGMoV</a:t>
            </a:r>
            <a:r>
              <a:rPr lang="es-EC" dirty="0" smtClean="0"/>
              <a:t>).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1705190" y="1657856"/>
            <a:ext cx="87816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ea typeface="Calibri" panose="020F0502020204030204" pitchFamily="34" charset="0"/>
              </a:rPr>
              <a:t>95% de identidad por pares con el genoma de referencia (4,212 </a:t>
            </a:r>
            <a:r>
              <a:rPr lang="es-EC" sz="1600" dirty="0" err="1" smtClean="0">
                <a:ea typeface="Calibri" panose="020F0502020204030204" pitchFamily="34" charset="0"/>
              </a:rPr>
              <a:t>nt</a:t>
            </a:r>
            <a:r>
              <a:rPr lang="es-EC" sz="1600" dirty="0" smtClean="0">
                <a:ea typeface="Calibri" panose="020F0502020204030204" pitchFamily="34" charset="0"/>
              </a:rPr>
              <a:t>) 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Profundidad 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cobertura</a:t>
            </a:r>
            <a:r>
              <a:rPr lang="es-EC" sz="1600" dirty="0" smtClean="0">
                <a:ea typeface="Calibri" panose="020F0502020204030204" pitchFamily="34" charset="0"/>
              </a:rPr>
              <a:t> </a:t>
            </a:r>
            <a:r>
              <a:rPr lang="es-EC" sz="1600" dirty="0">
                <a:ea typeface="Calibri" panose="020F0502020204030204" pitchFamily="34" charset="0"/>
              </a:rPr>
              <a:t>de </a:t>
            </a:r>
            <a:r>
              <a:rPr lang="es-EC" sz="1600" dirty="0" smtClean="0">
                <a:ea typeface="Calibri" panose="020F0502020204030204" pitchFamily="34" charset="0"/>
              </a:rPr>
              <a:t>107×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99.72% </a:t>
            </a:r>
            <a:r>
              <a:rPr lang="es-EC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 genoma de </a:t>
            </a:r>
            <a:r>
              <a:rPr lang="es-EC" sz="16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RGMoV</a:t>
            </a:r>
            <a:r>
              <a:rPr lang="es-EC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 ensamblado</a:t>
            </a:r>
            <a:endParaRPr lang="es-EC" sz="1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C" sz="1600" dirty="0"/>
          </a:p>
        </p:txBody>
      </p:sp>
      <p:sp>
        <p:nvSpPr>
          <p:cNvPr id="31" name="13 CuadroTexto"/>
          <p:cNvSpPr txBox="1"/>
          <p:nvPr/>
        </p:nvSpPr>
        <p:spPr>
          <a:xfrm>
            <a:off x="106115" y="2847891"/>
            <a:ext cx="3198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Organización del genoma:</a:t>
            </a:r>
            <a:endParaRPr lang="es-EC" sz="1600" dirty="0"/>
          </a:p>
        </p:txBody>
      </p:sp>
      <p:sp>
        <p:nvSpPr>
          <p:cNvPr id="5" name="Rectángulo 4"/>
          <p:cNvSpPr/>
          <p:nvPr/>
        </p:nvSpPr>
        <p:spPr>
          <a:xfrm>
            <a:off x="623215" y="3286689"/>
            <a:ext cx="109455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400" dirty="0"/>
              <a:t>O</a:t>
            </a:r>
            <a:r>
              <a:rPr lang="es-EC" sz="1400" dirty="0" smtClean="0"/>
              <a:t>rganización </a:t>
            </a:r>
            <a:r>
              <a:rPr lang="es-EC" sz="1400" dirty="0"/>
              <a:t>típica de virus del género </a:t>
            </a:r>
            <a:r>
              <a:rPr lang="es-EC" sz="1400" i="1" dirty="0" err="1"/>
              <a:t>Sobemovirus</a:t>
            </a:r>
            <a:r>
              <a:rPr lang="es-EC" sz="1400" dirty="0"/>
              <a:t> y lo reportado para </a:t>
            </a:r>
            <a:r>
              <a:rPr lang="es-EC" sz="1400" dirty="0" err="1" smtClean="0"/>
              <a:t>RGMoV</a:t>
            </a:r>
            <a:r>
              <a:rPr lang="es-EC" sz="1400" dirty="0" smtClean="0"/>
              <a:t>.</a:t>
            </a:r>
            <a:endParaRPr lang="es-EC" sz="1400" dirty="0"/>
          </a:p>
        </p:txBody>
      </p:sp>
      <p:grpSp>
        <p:nvGrpSpPr>
          <p:cNvPr id="9" name="Grupo 8"/>
          <p:cNvGrpSpPr/>
          <p:nvPr/>
        </p:nvGrpSpPr>
        <p:grpSpPr>
          <a:xfrm>
            <a:off x="2070693" y="3870504"/>
            <a:ext cx="8050615" cy="1825571"/>
            <a:chOff x="0" y="0"/>
            <a:chExt cx="5600700" cy="1387475"/>
          </a:xfrm>
        </p:grpSpPr>
        <p:grpSp>
          <p:nvGrpSpPr>
            <p:cNvPr id="10" name="Grupo 9"/>
            <p:cNvGrpSpPr/>
            <p:nvPr/>
          </p:nvGrpSpPr>
          <p:grpSpPr>
            <a:xfrm>
              <a:off x="0" y="0"/>
              <a:ext cx="5600700" cy="1387475"/>
              <a:chOff x="0" y="0"/>
              <a:chExt cx="5600700" cy="1387475"/>
            </a:xfrm>
          </p:grpSpPr>
          <p:grpSp>
            <p:nvGrpSpPr>
              <p:cNvPr id="14" name="Grupo 13"/>
              <p:cNvGrpSpPr/>
              <p:nvPr/>
            </p:nvGrpSpPr>
            <p:grpSpPr>
              <a:xfrm>
                <a:off x="180975" y="0"/>
                <a:ext cx="5400040" cy="1387475"/>
                <a:chOff x="0" y="0"/>
                <a:chExt cx="5400040" cy="1387475"/>
              </a:xfrm>
            </p:grpSpPr>
            <p:pic>
              <p:nvPicPr>
                <p:cNvPr id="17" name="Imagen 16" descr="Viruses | Free Full-Text | Overview on Sobemoviruses and a Proposal for the  Creation of the Family Sobemoviridae | HTML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400040" cy="13874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" name="Cuadro de texto 79"/>
                <p:cNvSpPr txBox="1"/>
                <p:nvPr/>
              </p:nvSpPr>
              <p:spPr>
                <a:xfrm>
                  <a:off x="2400300" y="857250"/>
                  <a:ext cx="1162050" cy="46672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9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Desplazamiento ribosomal</a:t>
                  </a:r>
                  <a:endParaRPr lang="es-EC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9" name="Conector recto de flecha 18"/>
                <p:cNvCxnSpPr/>
                <p:nvPr/>
              </p:nvCxnSpPr>
              <p:spPr>
                <a:xfrm rot="10800000">
                  <a:off x="2400300" y="904875"/>
                  <a:ext cx="0" cy="409575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Cuadro de texto 83"/>
              <p:cNvSpPr txBox="1"/>
              <p:nvPr/>
            </p:nvSpPr>
            <p:spPr>
              <a:xfrm>
                <a:off x="0" y="199890"/>
                <a:ext cx="543278" cy="27636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9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5’ UTR</a:t>
                </a:r>
                <a:endParaRPr lang="es-EC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Cuadro de texto 84"/>
              <p:cNvSpPr txBox="1"/>
              <p:nvPr/>
            </p:nvSpPr>
            <p:spPr>
              <a:xfrm>
                <a:off x="4978400" y="188132"/>
                <a:ext cx="622300" cy="278594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9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3’ UTR</a:t>
                </a:r>
                <a:endParaRPr lang="es-EC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Cuadro de texto 86"/>
            <p:cNvSpPr txBox="1"/>
            <p:nvPr/>
          </p:nvSpPr>
          <p:spPr>
            <a:xfrm>
              <a:off x="1238250" y="446814"/>
              <a:ext cx="1876425" cy="2485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b="1">
                  <a:effectLst/>
                  <a:latin typeface="Arial Rounded MT Bold" panose="020F07040305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Poliprote</a:t>
              </a:r>
              <a:r>
                <a:rPr lang="es-EC" sz="900" b="1">
                  <a:effectLst/>
                  <a:latin typeface="Arial Rounded MT Bold" panose="020F07040305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í</a:t>
              </a:r>
              <a:r>
                <a:rPr lang="en-US" sz="800" b="1">
                  <a:effectLst/>
                  <a:latin typeface="Arial Rounded MT Bold" panose="020F07040305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na</a:t>
              </a:r>
              <a:endParaRPr lang="es-EC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uadro de texto 87"/>
            <p:cNvSpPr txBox="1"/>
            <p:nvPr/>
          </p:nvSpPr>
          <p:spPr>
            <a:xfrm>
              <a:off x="3171824" y="247650"/>
              <a:ext cx="1000125" cy="24765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900">
                  <a:effectLst/>
                  <a:latin typeface="Arial Rounded MT Bold" panose="020F07040305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Polimerasa</a:t>
              </a:r>
              <a:endParaRPr lang="es-EC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91983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CuadroTexto 12"/>
          <p:cNvSpPr txBox="1"/>
          <p:nvPr/>
        </p:nvSpPr>
        <p:spPr>
          <a:xfrm>
            <a:off x="4881088" y="1339452"/>
            <a:ext cx="66144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C" sz="2000" b="1" i="1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/>
              <a:t>La mayoría </a:t>
            </a:r>
            <a:r>
              <a:rPr lang="es-EC" sz="2400" dirty="0" smtClean="0"/>
              <a:t>posee un </a:t>
            </a:r>
            <a:r>
              <a:rPr lang="es-EC" sz="2400" dirty="0"/>
              <a:t>genoma de </a:t>
            </a:r>
            <a:r>
              <a:rPr lang="es-EC" sz="2400" dirty="0" err="1"/>
              <a:t>ARNss</a:t>
            </a:r>
            <a:r>
              <a:rPr lang="es-EC" sz="2400" dirty="0" smtClean="0"/>
              <a:t>(+).</a:t>
            </a:r>
          </a:p>
          <a:p>
            <a:r>
              <a:rPr lang="es-EC" sz="24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/>
              <a:t>Síntomas de las </a:t>
            </a:r>
            <a:r>
              <a:rPr lang="es-EC" sz="2400" dirty="0"/>
              <a:t>infecciones </a:t>
            </a:r>
            <a:r>
              <a:rPr lang="es-EC" sz="2400" dirty="0" smtClean="0"/>
              <a:t>virales:</a:t>
            </a:r>
          </a:p>
          <a:p>
            <a:r>
              <a:rPr lang="es-EC" sz="2400" dirty="0" smtClean="0"/>
              <a:t>	-manchas </a:t>
            </a:r>
            <a:r>
              <a:rPr lang="es-EC" sz="2400" dirty="0"/>
              <a:t>o </a:t>
            </a:r>
            <a:r>
              <a:rPr lang="es-EC" sz="2400" dirty="0" smtClean="0"/>
              <a:t>mosaicos</a:t>
            </a:r>
          </a:p>
          <a:p>
            <a:r>
              <a:rPr lang="es-EC" sz="2400" dirty="0"/>
              <a:t>	</a:t>
            </a:r>
            <a:r>
              <a:rPr lang="es-EC" sz="2400" dirty="0" smtClean="0"/>
              <a:t>-deformaciones</a:t>
            </a:r>
          </a:p>
          <a:p>
            <a:r>
              <a:rPr lang="es-EC" sz="2400" dirty="0"/>
              <a:t>	</a:t>
            </a:r>
            <a:r>
              <a:rPr lang="es-EC" sz="2400" dirty="0" smtClean="0"/>
              <a:t>-retraso </a:t>
            </a:r>
            <a:r>
              <a:rPr lang="es-EC" sz="2400" dirty="0"/>
              <a:t>en el </a:t>
            </a:r>
            <a:r>
              <a:rPr lang="es-EC" sz="2400" dirty="0" smtClean="0"/>
              <a:t>crecimiento</a:t>
            </a:r>
          </a:p>
          <a:p>
            <a:endParaRPr lang="es-EC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prstClr val="black"/>
                </a:solidFill>
              </a:rPr>
              <a:t>Diferentes mecanismos de transmisión: </a:t>
            </a:r>
          </a:p>
          <a:p>
            <a:r>
              <a:rPr lang="es-EC" sz="2400" dirty="0">
                <a:solidFill>
                  <a:prstClr val="black"/>
                </a:solidFill>
              </a:rPr>
              <a:t>	</a:t>
            </a:r>
            <a:r>
              <a:rPr lang="es-EC" sz="2400" dirty="0" smtClean="0">
                <a:solidFill>
                  <a:prstClr val="black"/>
                </a:solidFill>
              </a:rPr>
              <a:t>-Vectores</a:t>
            </a:r>
          </a:p>
          <a:p>
            <a:r>
              <a:rPr lang="es-EC" sz="2400" dirty="0">
                <a:solidFill>
                  <a:prstClr val="black"/>
                </a:solidFill>
              </a:rPr>
              <a:t>	</a:t>
            </a:r>
            <a:r>
              <a:rPr lang="es-EC" sz="2400" dirty="0" smtClean="0">
                <a:solidFill>
                  <a:prstClr val="black"/>
                </a:solidFill>
              </a:rPr>
              <a:t>-Propagación vegetativa</a:t>
            </a:r>
          </a:p>
          <a:p>
            <a:r>
              <a:rPr lang="es-EC" sz="2400" dirty="0">
                <a:solidFill>
                  <a:prstClr val="black"/>
                </a:solidFill>
              </a:rPr>
              <a:t>	</a:t>
            </a:r>
            <a:r>
              <a:rPr lang="es-EC" sz="2400" dirty="0" smtClean="0">
                <a:solidFill>
                  <a:prstClr val="black"/>
                </a:solidFill>
              </a:rPr>
              <a:t>-Suelo y </a:t>
            </a:r>
            <a:r>
              <a:rPr lang="es-EC" sz="2400" b="1" dirty="0" smtClean="0">
                <a:solidFill>
                  <a:prstClr val="black"/>
                </a:solidFill>
              </a:rPr>
              <a:t>agua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000" b="1" dirty="0" smtClean="0">
              <a:solidFill>
                <a:prstClr val="black"/>
              </a:solidFill>
            </a:endParaRPr>
          </a:p>
          <a:p>
            <a:r>
              <a:rPr lang="es-EC" sz="2000" dirty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887987" y="816232"/>
            <a:ext cx="4430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 b="1" i="1" dirty="0" smtClean="0">
                <a:solidFill>
                  <a:prstClr val="black"/>
                </a:solidFill>
              </a:rPr>
              <a:t>VIRUS FITOPATÓGENOS</a:t>
            </a:r>
            <a:endParaRPr lang="es-EC" sz="2800" b="1" i="1" dirty="0">
              <a:solidFill>
                <a:prstClr val="black"/>
              </a:solidFill>
            </a:endParaRPr>
          </a:p>
        </p:txBody>
      </p:sp>
      <p:pic>
        <p:nvPicPr>
          <p:cNvPr id="4" name="Picture 2" descr="Symptoms of Virus-Infected Plants | SpringerLin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t="42711" r="-353" b="4743"/>
          <a:stretch/>
        </p:blipFill>
        <p:spPr bwMode="auto">
          <a:xfrm>
            <a:off x="769396" y="1068943"/>
            <a:ext cx="3644413" cy="214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thogens Produce Symptoms in Hosts Via Viral Derived siRNAs | LC Sciences  - News &amp;amp; Inform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35" y="3548359"/>
            <a:ext cx="3148575" cy="236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1645550" y="3185967"/>
            <a:ext cx="17716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800" dirty="0" smtClean="0">
                <a:solidFill>
                  <a:schemeClr val="bg1">
                    <a:lumMod val="65000"/>
                  </a:schemeClr>
                </a:solidFill>
                <a:latin typeface="Source Sans Pro"/>
              </a:rPr>
              <a:t>Fuente: </a:t>
            </a:r>
            <a:r>
              <a:rPr lang="es-EC" sz="800" dirty="0" err="1" smtClean="0">
                <a:solidFill>
                  <a:schemeClr val="bg1">
                    <a:lumMod val="65000"/>
                  </a:schemeClr>
                </a:solidFill>
                <a:latin typeface="Source Sans Pro"/>
              </a:rPr>
              <a:t>Bhat</a:t>
            </a:r>
            <a:r>
              <a:rPr lang="es-EC" sz="800" dirty="0" smtClean="0">
                <a:solidFill>
                  <a:schemeClr val="bg1">
                    <a:lumMod val="65000"/>
                  </a:schemeClr>
                </a:solidFill>
                <a:latin typeface="Source Sans Pro"/>
              </a:rPr>
              <a:t> </a:t>
            </a:r>
            <a:r>
              <a:rPr lang="es-EC" sz="800" dirty="0">
                <a:solidFill>
                  <a:schemeClr val="bg1">
                    <a:lumMod val="65000"/>
                  </a:schemeClr>
                </a:solidFill>
                <a:latin typeface="Source Sans Pro"/>
              </a:rPr>
              <a:t>A.I., </a:t>
            </a:r>
            <a:r>
              <a:rPr lang="es-EC" sz="800" dirty="0" err="1">
                <a:solidFill>
                  <a:schemeClr val="bg1">
                    <a:lumMod val="65000"/>
                  </a:schemeClr>
                </a:solidFill>
                <a:latin typeface="Source Sans Pro"/>
              </a:rPr>
              <a:t>Rao</a:t>
            </a:r>
            <a:r>
              <a:rPr lang="es-EC" sz="800" dirty="0">
                <a:solidFill>
                  <a:schemeClr val="bg1">
                    <a:lumMod val="65000"/>
                  </a:schemeClr>
                </a:solidFill>
                <a:latin typeface="Source Sans Pro"/>
              </a:rPr>
              <a:t> G.P. (2020)</a:t>
            </a:r>
            <a:endParaRPr lang="es-EC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69189" y="5909790"/>
            <a:ext cx="4872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dirty="0" smtClean="0">
                <a:solidFill>
                  <a:schemeClr val="bg1">
                    <a:lumMod val="65000"/>
                  </a:schemeClr>
                </a:solidFill>
              </a:rPr>
              <a:t>Fuente: https</a:t>
            </a:r>
            <a:r>
              <a:rPr lang="es-EC" sz="800" dirty="0">
                <a:solidFill>
                  <a:schemeClr val="bg1">
                    <a:lumMod val="65000"/>
                  </a:schemeClr>
                </a:solidFill>
              </a:rPr>
              <a:t>://www.lcsciences.com/news/pathogens-produce-symptoms-in-hosts-via-viral-derived-sirnas/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66072" y="231521"/>
            <a:ext cx="3717701" cy="8458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800" kern="0" smtClean="0">
                <a:solidFill>
                  <a:srgbClr val="002060"/>
                </a:solidFill>
              </a:rPr>
              <a:t>INTRODUCCIÓN</a:t>
            </a:r>
            <a:endParaRPr lang="es-EC" sz="28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14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3891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ángulo 19"/>
          <p:cNvSpPr/>
          <p:nvPr/>
        </p:nvSpPr>
        <p:spPr>
          <a:xfrm>
            <a:off x="172338" y="181538"/>
            <a:ext cx="1032279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Detección e identificación de HLFPV en cucarda (</a:t>
            </a:r>
            <a:r>
              <a:rPr lang="es-EC" sz="2800" b="1" i="1" dirty="0" err="1"/>
              <a:t>Hibiscus</a:t>
            </a:r>
            <a:r>
              <a:rPr lang="es-EC" sz="2800" b="1" i="1" dirty="0"/>
              <a:t> rosa-</a:t>
            </a:r>
            <a:r>
              <a:rPr lang="es-EC" sz="2800" b="1" i="1" dirty="0" err="1"/>
              <a:t>sinensis</a:t>
            </a:r>
            <a:r>
              <a:rPr lang="es-EC" sz="2800" b="1" i="1" dirty="0"/>
              <a:t> </a:t>
            </a:r>
            <a:r>
              <a:rPr lang="es-EC" sz="2800" b="1" dirty="0" smtClean="0"/>
              <a:t>L.</a:t>
            </a:r>
            <a:r>
              <a:rPr lang="es-E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s-E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7206" t="30414" r="7667" b="23283"/>
          <a:stretch/>
        </p:blipFill>
        <p:spPr>
          <a:xfrm>
            <a:off x="528034" y="1738646"/>
            <a:ext cx="11075832" cy="338714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631661" y="1642056"/>
            <a:ext cx="1353311" cy="528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CuadroTexto 1"/>
          <p:cNvSpPr txBox="1"/>
          <p:nvPr/>
        </p:nvSpPr>
        <p:spPr>
          <a:xfrm>
            <a:off x="8010660" y="1846607"/>
            <a:ext cx="2798368" cy="587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2338" y="2860839"/>
            <a:ext cx="1315268" cy="1951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7900815" y="4894092"/>
            <a:ext cx="27983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Primers</a:t>
            </a:r>
            <a:r>
              <a:rPr lang="es-EC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diseñados para la </a:t>
            </a:r>
            <a:r>
              <a:rPr lang="es-EC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cápside</a:t>
            </a:r>
            <a:r>
              <a:rPr lang="es-EC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HLFPV</a:t>
            </a:r>
            <a:endParaRPr lang="es-EC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28034" y="4558351"/>
            <a:ext cx="3129566" cy="718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1020524" y="2232222"/>
            <a:ext cx="2637075" cy="227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CuadroTexto 2"/>
          <p:cNvSpPr txBox="1"/>
          <p:nvPr/>
        </p:nvSpPr>
        <p:spPr>
          <a:xfrm>
            <a:off x="172338" y="5699833"/>
            <a:ext cx="763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 POSITIVO</a:t>
            </a:r>
            <a:r>
              <a:rPr lang="es-EC" dirty="0" smtClean="0">
                <a:solidFill>
                  <a:schemeClr val="accent6">
                    <a:lumMod val="75000"/>
                  </a:schemeClr>
                </a:solidFill>
              </a:rPr>
              <a:t>: presencia de HLFPV en plantas de cucarda</a:t>
            </a:r>
            <a:endParaRPr lang="es-EC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117624" y="5524742"/>
            <a:ext cx="23647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>
                <a:ea typeface="Calibri" panose="020F0502020204030204" pitchFamily="34" charset="0"/>
              </a:rPr>
              <a:t>Fuente: </a:t>
            </a:r>
            <a:r>
              <a:rPr lang="es-EC" sz="1000" dirty="0" err="1" smtClean="0">
                <a:ea typeface="Calibri" panose="020F0502020204030204" pitchFamily="34" charset="0"/>
              </a:rPr>
              <a:t>Kamenova</a:t>
            </a:r>
            <a:r>
              <a:rPr lang="es-EC" sz="1000" dirty="0" smtClean="0">
                <a:ea typeface="Calibri" panose="020F0502020204030204" pitchFamily="34" charset="0"/>
              </a:rPr>
              <a:t> </a:t>
            </a:r>
            <a:r>
              <a:rPr lang="es-EC" sz="1000" dirty="0">
                <a:ea typeface="Calibri" panose="020F0502020204030204" pitchFamily="34" charset="0"/>
              </a:rPr>
              <a:t>and </a:t>
            </a:r>
            <a:r>
              <a:rPr lang="es-EC" sz="1000" dirty="0" err="1">
                <a:ea typeface="Calibri" panose="020F0502020204030204" pitchFamily="34" charset="0"/>
              </a:rPr>
              <a:t>Adkins</a:t>
            </a:r>
            <a:r>
              <a:rPr lang="es-EC" sz="1000" dirty="0">
                <a:ea typeface="Calibri" panose="020F0502020204030204" pitchFamily="34" charset="0"/>
              </a:rPr>
              <a:t> (2004) 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23948557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148174"/>
            <a:ext cx="8882130" cy="845824"/>
          </a:xfrm>
        </p:spPr>
        <p:txBody>
          <a:bodyPr/>
          <a:lstStyle/>
          <a:p>
            <a:pPr algn="l"/>
            <a:r>
              <a:rPr lang="es-EC" i="0" dirty="0">
                <a:solidFill>
                  <a:srgbClr val="002060"/>
                </a:solidFill>
              </a:rPr>
              <a:t>CONCLUSIONES</a:t>
            </a:r>
          </a:p>
        </p:txBody>
      </p:sp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91319" y="1600201"/>
            <a:ext cx="10972800" cy="45259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609600" y="916167"/>
            <a:ext cx="10972800" cy="5365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3457575" algn="l"/>
              </a:tabLst>
            </a:pP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Mediante secuenciación masiva y análisis bioinformático se identificaron 4 familias de virus </a:t>
            </a:r>
            <a:r>
              <a:rPr lang="es-EC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fitopatógenos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s-EC" sz="1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Tombusviridae</a:t>
            </a:r>
            <a:r>
              <a:rPr lang="es-EC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s-EC" sz="1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Virgaviridae</a:t>
            </a:r>
            <a:r>
              <a:rPr lang="es-EC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s-EC" sz="1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Solemoviridae</a:t>
            </a:r>
            <a:r>
              <a:rPr lang="es-EC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lang="es-EC" sz="1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Alphaflexiviridae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un total de 19 familias virales dentro de los dominios </a:t>
            </a:r>
            <a:r>
              <a:rPr lang="es-EC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Duplodnaviria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EC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Riboviria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variación del parámetro de longitud mínima de secuencias (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MINLEN-</a:t>
            </a:r>
            <a:r>
              <a:rPr lang="es-EC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Trimmomatic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presentó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diferencia significativa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las variables analizadas (</a:t>
            </a:r>
            <a:r>
              <a:rPr lang="es-EC" sz="1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número de </a:t>
            </a:r>
            <a:r>
              <a:rPr lang="es-EC" sz="1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contigs</a:t>
            </a:r>
            <a:r>
              <a:rPr lang="es-EC" sz="1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ensamblados, parámetros N50 y L50 o porcentaje de genoma ensamblado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dentro del flujo de trabajo propuesto. </a:t>
            </a:r>
            <a:endParaRPr lang="es-EC" sz="1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tipo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ensamblador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s-EC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Velvet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s-EC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Megahit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s-EC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metaSPAdes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si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presentó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diferencia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significativa en las variables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analizadas.</a:t>
            </a:r>
            <a:endParaRPr lang="es-EC" sz="16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observó que los ensambladores </a:t>
            </a:r>
            <a:r>
              <a:rPr lang="es-EC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metaSPAdes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lang="es-EC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Megahit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 son significativamente diferentes sin embargo, el ensamblador </a:t>
            </a:r>
            <a:r>
              <a:rPr lang="es-EC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metaSPAdes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presentó mayor número de </a:t>
            </a:r>
            <a:r>
              <a:rPr lang="es-EC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contigs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(&gt; = 1000 </a:t>
            </a:r>
            <a:r>
              <a:rPr lang="es-EC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nt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ensamblados, pudiendo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considerarse la mejor herramienta de ensamblaje de las 3 comparadas.</a:t>
            </a:r>
            <a:endParaRPr lang="es-EC" sz="16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Mediante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análisis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bioinformático con el flujo de trabajo propuesto y el ensamblador </a:t>
            </a:r>
            <a:r>
              <a:rPr lang="es-EC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metaSPAdes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obtuvo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99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% de los genomas de </a:t>
            </a:r>
            <a:r>
              <a:rPr lang="es-EC" sz="1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Hibiscus</a:t>
            </a:r>
            <a:r>
              <a:rPr lang="es-EC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C" sz="1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latent</a:t>
            </a:r>
            <a:r>
              <a:rPr lang="es-EC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Fort Pierce virus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(HLFPV) y </a:t>
            </a:r>
            <a:r>
              <a:rPr lang="es-EC" sz="1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Ryegrass</a:t>
            </a:r>
            <a:r>
              <a:rPr lang="es-EC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C" sz="1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mottle</a:t>
            </a:r>
            <a:r>
              <a:rPr lang="es-EC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virus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s-EC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RGMoV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con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&gt;95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% de identidad por </a:t>
            </a:r>
            <a:r>
              <a:rPr lang="es-EC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pares.</a:t>
            </a:r>
          </a:p>
        </p:txBody>
      </p:sp>
    </p:spTree>
    <p:extLst>
      <p:ext uri="{BB962C8B-B14F-4D97-AF65-F5344CB8AC3E}">
        <p14:creationId xmlns:p14="http://schemas.microsoft.com/office/powerpoint/2010/main" val="2991874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429185"/>
            <a:ext cx="8882130" cy="845824"/>
          </a:xfrm>
        </p:spPr>
        <p:txBody>
          <a:bodyPr/>
          <a:lstStyle/>
          <a:p>
            <a:pPr algn="l"/>
            <a:r>
              <a:rPr lang="es-EC" i="0" dirty="0" smtClean="0">
                <a:solidFill>
                  <a:srgbClr val="002060"/>
                </a:solidFill>
              </a:rPr>
              <a:t>RECOMENDACIONES</a:t>
            </a:r>
            <a:endParaRPr lang="es-EC" i="0" dirty="0">
              <a:solidFill>
                <a:srgbClr val="002060"/>
              </a:solidFill>
            </a:endParaRPr>
          </a:p>
        </p:txBody>
      </p:sp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466298" y="1435616"/>
            <a:ext cx="11259403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EC" dirty="0">
                <a:ea typeface="Arial" panose="020B0604020202020204" pitchFamily="34" charset="0"/>
                <a:cs typeface="Arial" panose="020B0604020202020204" pitchFamily="34" charset="0"/>
              </a:rPr>
              <a:t>Realizar ensayos de transmisión </a:t>
            </a:r>
            <a:r>
              <a:rPr lang="es-EC" dirty="0" smtClean="0">
                <a:ea typeface="Arial" panose="020B0604020202020204" pitchFamily="34" charset="0"/>
                <a:cs typeface="Arial" panose="020B0604020202020204" pitchFamily="34" charset="0"/>
              </a:rPr>
              <a:t>de virus utilizando </a:t>
            </a:r>
            <a:r>
              <a:rPr lang="es-EC" dirty="0">
                <a:ea typeface="Arial" panose="020B0604020202020204" pitchFamily="34" charset="0"/>
                <a:cs typeface="Arial" panose="020B0604020202020204" pitchFamily="34" charset="0"/>
              </a:rPr>
              <a:t>el agua de riego </a:t>
            </a:r>
            <a:r>
              <a:rPr lang="es-EC" dirty="0" smtClean="0">
                <a:ea typeface="Arial" panose="020B0604020202020204" pitchFamily="34" charset="0"/>
                <a:cs typeface="Arial" panose="020B0604020202020204" pitchFamily="34" charset="0"/>
              </a:rPr>
              <a:t>para determinar si las partículas virales de </a:t>
            </a:r>
            <a:r>
              <a:rPr lang="es-EC" dirty="0" err="1">
                <a:ea typeface="Arial" panose="020B0604020202020204" pitchFamily="34" charset="0"/>
                <a:cs typeface="Arial" panose="020B0604020202020204" pitchFamily="34" charset="0"/>
              </a:rPr>
              <a:t>RGMoV</a:t>
            </a:r>
            <a:r>
              <a:rPr lang="es-EC" dirty="0">
                <a:ea typeface="Arial" panose="020B0604020202020204" pitchFamily="34" charset="0"/>
                <a:cs typeface="Arial" panose="020B0604020202020204" pitchFamily="34" charset="0"/>
              </a:rPr>
              <a:t> y HLFPV </a:t>
            </a:r>
            <a:r>
              <a:rPr lang="es-EC" dirty="0" smtClean="0">
                <a:ea typeface="Arial" panose="020B0604020202020204" pitchFamily="34" charset="0"/>
                <a:cs typeface="Arial" panose="020B0604020202020204" pitchFamily="34" charset="0"/>
              </a:rPr>
              <a:t>se mantienen infectivas.</a:t>
            </a:r>
            <a:endParaRPr lang="es-EC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s-EC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EC" dirty="0" smtClean="0">
                <a:ea typeface="Arial" panose="020B0604020202020204" pitchFamily="34" charset="0"/>
                <a:cs typeface="Arial" panose="020B0604020202020204" pitchFamily="34" charset="0"/>
              </a:rPr>
              <a:t>Utilizar una cantidad mayor </a:t>
            </a:r>
            <a:r>
              <a:rPr lang="es-EC" dirty="0">
                <a:ea typeface="Arial" panose="020B0604020202020204" pitchFamily="34" charset="0"/>
                <a:cs typeface="Arial" panose="020B0604020202020204" pitchFamily="34" charset="0"/>
              </a:rPr>
              <a:t>de muestras </a:t>
            </a:r>
            <a:r>
              <a:rPr lang="es-EC" dirty="0" smtClean="0">
                <a:ea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C" dirty="0">
                <a:ea typeface="Arial" panose="020B0604020202020204" pitchFamily="34" charset="0"/>
                <a:cs typeface="Arial" panose="020B0604020202020204" pitchFamily="34" charset="0"/>
              </a:rPr>
              <a:t>una comparación más precisa </a:t>
            </a:r>
            <a:r>
              <a:rPr lang="es-EC" dirty="0" smtClean="0">
                <a:ea typeface="Arial" panose="020B0604020202020204" pitchFamily="34" charset="0"/>
                <a:cs typeface="Arial" panose="020B0604020202020204" pitchFamily="34" charset="0"/>
              </a:rPr>
              <a:t>entre ensambladores.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es-EC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EC" dirty="0" smtClean="0">
                <a:ea typeface="Arial" panose="020B0604020202020204" pitchFamily="34" charset="0"/>
                <a:cs typeface="Arial" panose="020B0604020202020204" pitchFamily="34" charset="0"/>
              </a:rPr>
              <a:t>Ampliar </a:t>
            </a:r>
            <a:r>
              <a:rPr lang="es-EC" dirty="0">
                <a:ea typeface="Arial" panose="020B0604020202020204" pitchFamily="34" charset="0"/>
                <a:cs typeface="Arial" panose="020B0604020202020204" pitchFamily="34" charset="0"/>
              </a:rPr>
              <a:t>la zona de investigación y tomar muestras de </a:t>
            </a:r>
            <a:r>
              <a:rPr lang="es-EC" dirty="0" smtClean="0">
                <a:ea typeface="Arial" panose="020B0604020202020204" pitchFamily="34" charset="0"/>
                <a:cs typeface="Arial" panose="020B0604020202020204" pitchFamily="34" charset="0"/>
              </a:rPr>
              <a:t>diferentes </a:t>
            </a:r>
            <a:r>
              <a:rPr lang="es-EC" dirty="0">
                <a:ea typeface="Arial" panose="020B0604020202020204" pitchFamily="34" charset="0"/>
                <a:cs typeface="Arial" panose="020B0604020202020204" pitchFamily="34" charset="0"/>
              </a:rPr>
              <a:t>provincias alrededor del país para determinar la incidencia de </a:t>
            </a:r>
            <a:r>
              <a:rPr lang="es-EC" dirty="0" err="1">
                <a:ea typeface="Arial" panose="020B0604020202020204" pitchFamily="34" charset="0"/>
                <a:cs typeface="Arial" panose="020B0604020202020204" pitchFamily="34" charset="0"/>
              </a:rPr>
              <a:t>RGMoV</a:t>
            </a:r>
            <a:r>
              <a:rPr lang="es-EC" dirty="0">
                <a:ea typeface="Arial" panose="020B0604020202020204" pitchFamily="34" charset="0"/>
                <a:cs typeface="Arial" panose="020B0604020202020204" pitchFamily="34" charset="0"/>
              </a:rPr>
              <a:t> y HLFPV en agua de riego.</a:t>
            </a:r>
            <a:endParaRPr lang="es-EC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9263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148174"/>
            <a:ext cx="8882130" cy="845824"/>
          </a:xfrm>
        </p:spPr>
        <p:txBody>
          <a:bodyPr/>
          <a:lstStyle/>
          <a:p>
            <a:pPr algn="l"/>
            <a:r>
              <a:rPr lang="es-EC" i="0" dirty="0" smtClean="0">
                <a:solidFill>
                  <a:srgbClr val="002060"/>
                </a:solidFill>
              </a:rPr>
              <a:t>PUBLICACIONES</a:t>
            </a:r>
            <a:endParaRPr lang="es-EC" i="0" dirty="0">
              <a:solidFill>
                <a:srgbClr val="002060"/>
              </a:solidFill>
            </a:endParaRPr>
          </a:p>
        </p:txBody>
      </p:sp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932" t="17716" r="24513" b="4788"/>
          <a:stretch/>
        </p:blipFill>
        <p:spPr>
          <a:xfrm>
            <a:off x="418530" y="1161424"/>
            <a:ext cx="5100837" cy="4437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42774" t="14007" r="8481" b="16406"/>
          <a:stretch/>
        </p:blipFill>
        <p:spPr>
          <a:xfrm>
            <a:off x="5882185" y="1261006"/>
            <a:ext cx="5784747" cy="4338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3596" t="38342" r="57643" b="41580"/>
          <a:stretch/>
        </p:blipFill>
        <p:spPr>
          <a:xfrm>
            <a:off x="5869122" y="727718"/>
            <a:ext cx="2403565" cy="69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833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439863"/>
            <a:ext cx="10972800" cy="4660685"/>
          </a:xfrm>
        </p:spPr>
        <p:txBody>
          <a:bodyPr/>
          <a:lstStyle/>
          <a:p>
            <a:r>
              <a:rPr lang="en-US" sz="1800" dirty="0" err="1">
                <a:solidFill>
                  <a:srgbClr val="333333"/>
                </a:solidFill>
                <a:latin typeface="Source Sans Pro"/>
              </a:rPr>
              <a:t>Bhat</a:t>
            </a:r>
            <a:r>
              <a:rPr lang="en-US" sz="1800" dirty="0">
                <a:solidFill>
                  <a:srgbClr val="333333"/>
                </a:solidFill>
                <a:latin typeface="Source Sans Pro"/>
              </a:rPr>
              <a:t> A.I., Rao G.P. (2020) Symptoms of Virus-Infected Plants. In: Characterization of Plant Viruses. Springer Protocols Handbooks. Humana, New York, NY. https://</a:t>
            </a:r>
            <a:r>
              <a:rPr lang="en-US" sz="1800" dirty="0" smtClean="0">
                <a:solidFill>
                  <a:srgbClr val="333333"/>
                </a:solidFill>
                <a:latin typeface="Source Sans Pro"/>
              </a:rPr>
              <a:t>doi.org/10.1007/978-1-0716-0334-5_2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Büttner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C., &amp; Koenig, R. (2017). CHAPTER 10: Plant Viruses in Irrigation Water. In </a:t>
            </a: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Biology, Detection, and Management of Plant Pathogens in Irrigation Water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(pp. 97–110). The American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Phytopathological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Society.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doi.org/doi:10.1094/9780890544914.012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Calgua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B.,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Mengewein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A.,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Grunert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A.,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Bofill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-Mas, A., Clemente-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Casares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P.,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Hundensa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A., . . .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Girones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R. (2008). Development and application of a one-step low cost procedure to concentrate viruses from seawater samples. </a:t>
            </a:r>
            <a:r>
              <a:rPr lang="es-EC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Journal</a:t>
            </a:r>
            <a:r>
              <a:rPr lang="es-EC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es-EC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Virological</a:t>
            </a:r>
            <a:r>
              <a:rPr lang="es-EC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C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Methods</a:t>
            </a:r>
            <a:r>
              <a:rPr lang="es-EC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167-178</a:t>
            </a:r>
            <a:r>
              <a:rPr lang="es-EC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Mehle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N., &amp;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Ravnikar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M. (2012). Plant Viruses in aqueous environment - Survival, mediated transmission and detection. ELSEVIER Review, 4903-4907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Sekse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C., Holst-Jensen, A.,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Dobrindt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U.,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Johannessen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G. S., Li, W.,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Spilsberg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B., &amp; Shi, J. (2017). High Throughput Sequencing for Detection of Foodborne Pathogens. Frontiers in Microbiology, 8, 2029. doi:10.3389/fmicb.2017.02029</a:t>
            </a:r>
            <a:endParaRPr lang="es-EC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429185"/>
            <a:ext cx="8882130" cy="845824"/>
          </a:xfrm>
        </p:spPr>
        <p:txBody>
          <a:bodyPr/>
          <a:lstStyle/>
          <a:p>
            <a:pPr algn="l"/>
            <a:r>
              <a:rPr lang="es-EC" i="0" dirty="0" smtClean="0">
                <a:solidFill>
                  <a:srgbClr val="002060"/>
                </a:solidFill>
              </a:rPr>
              <a:t>REFERENCIAS</a:t>
            </a:r>
            <a:endParaRPr lang="es-EC" i="0" dirty="0">
              <a:solidFill>
                <a:srgbClr val="002060"/>
              </a:solidFill>
            </a:endParaRPr>
          </a:p>
        </p:txBody>
      </p:sp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7114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41839"/>
            <a:ext cx="4578220" cy="845824"/>
          </a:xfrm>
        </p:spPr>
        <p:txBody>
          <a:bodyPr/>
          <a:lstStyle/>
          <a:p>
            <a:pPr algn="l"/>
            <a:r>
              <a:rPr lang="es-EC" dirty="0">
                <a:solidFill>
                  <a:srgbClr val="002060"/>
                </a:solidFill>
              </a:rPr>
              <a:t>AGRADECIMIENTOS</a:t>
            </a:r>
          </a:p>
        </p:txBody>
      </p:sp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lh6.googleusercontent.com/Ipgun149lsDBm32Uv_8pDjVPX5lhWaMDLLitPaBrF6Y-jV04070wUMvNCS0Sq2FjoQvBEhdg85zRn45nockd3UI7UBAk1gQGRd-WIiqqF2AJoHH-BN2HEijD8lWYl9kILykmdWGzsu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73" y="1315375"/>
            <a:ext cx="3447622" cy="8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6.googleusercontent.com/YtgUE-m0TAuaNThD0KPw5vVfxd5No5mFYmglyz7hHH4lT7E4kGxbIGKfxQi1SfgKE4NdwJE5lwvhbcErIAFVRiQMrrsWGVvYrDnNwaZbi9y6-ZTlKLQSoeVNUt6_Iptca3tJ1nBNLX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204" y="1228537"/>
            <a:ext cx="3045796" cy="142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702" y="2307691"/>
            <a:ext cx="57107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solidFill>
                  <a:srgbClr val="006600"/>
                </a:solidFill>
                <a:latin typeface="Arial" panose="020B0604020202020204" pitchFamily="34" charset="0"/>
              </a:rPr>
              <a:t>Departamento de Ciencias de la Vida y la Agricultura</a:t>
            </a:r>
            <a:endParaRPr lang="es-EC" sz="1400" dirty="0"/>
          </a:p>
          <a:p>
            <a:pPr algn="ctr"/>
            <a:r>
              <a:rPr lang="es-EC" sz="1400" b="1" dirty="0">
                <a:solidFill>
                  <a:srgbClr val="006600"/>
                </a:solidFill>
                <a:latin typeface="Arial" panose="020B0604020202020204" pitchFamily="34" charset="0"/>
              </a:rPr>
              <a:t>Carrera de Ingeniería en Biotecnología</a:t>
            </a:r>
            <a:endParaRPr lang="es-EC" sz="1400" dirty="0"/>
          </a:p>
          <a:p>
            <a:pPr algn="ctr"/>
            <a:r>
              <a:rPr lang="es-EC" sz="1400" b="1" dirty="0">
                <a:solidFill>
                  <a:srgbClr val="1155CC"/>
                </a:solidFill>
                <a:latin typeface="Arial" panose="020B0604020202020204" pitchFamily="34" charset="0"/>
              </a:rPr>
              <a:t>Grupo de Investigación en Microbiología y Ambiente (GIMA).</a:t>
            </a:r>
            <a:endParaRPr lang="es-EC" sz="1400" dirty="0"/>
          </a:p>
          <a:p>
            <a:pPr algn="ctr"/>
            <a:r>
              <a:rPr lang="es-EC" sz="1400" dirty="0"/>
              <a:t/>
            </a:r>
            <a:br>
              <a:rPr lang="es-EC" sz="1400" dirty="0"/>
            </a:b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Francisco Flores, </a:t>
            </a:r>
            <a:r>
              <a:rPr lang="es-EC" sz="14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Ph.D</a:t>
            </a:r>
            <a:r>
              <a:rPr lang="es-EC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es-EC" sz="1400" dirty="0"/>
          </a:p>
          <a:p>
            <a:pPr algn="ctr"/>
            <a:r>
              <a:rPr lang="es-EC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Alma </a:t>
            </a: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Koch, </a:t>
            </a:r>
            <a:r>
              <a:rPr lang="es-EC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MSc</a:t>
            </a:r>
            <a:r>
              <a:rPr lang="es-EC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ctr"/>
            <a:r>
              <a:rPr lang="es-EC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Andrés Izquierdo, </a:t>
            </a:r>
            <a:r>
              <a:rPr lang="es-EC" sz="14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Ph.D</a:t>
            </a:r>
            <a:r>
              <a:rPr lang="es-EC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s-EC" sz="1400" dirty="0"/>
          </a:p>
          <a:p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6562680" y="2802240"/>
            <a:ext cx="6096000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400" b="1" dirty="0">
                <a:solidFill>
                  <a:srgbClr val="006600"/>
                </a:solidFill>
                <a:latin typeface="Arial" panose="020B0604020202020204" pitchFamily="34" charset="0"/>
              </a:rPr>
              <a:t>Programa de Fruticultura</a:t>
            </a:r>
            <a:endParaRPr lang="es-EC" sz="1400" dirty="0"/>
          </a:p>
          <a:p>
            <a:pPr algn="ctr"/>
            <a:r>
              <a:rPr lang="es-EC" sz="1400" b="1" dirty="0">
                <a:solidFill>
                  <a:srgbClr val="006600"/>
                </a:solidFill>
                <a:latin typeface="Arial" panose="020B0604020202020204" pitchFamily="34" charset="0"/>
              </a:rPr>
              <a:t>Granja Experimental Tumbaco</a:t>
            </a:r>
            <a:endParaRPr lang="es-EC" sz="1400" dirty="0"/>
          </a:p>
          <a:p>
            <a:pPr algn="ctr"/>
            <a:r>
              <a:rPr lang="es-EC" sz="1400" dirty="0"/>
              <a:t/>
            </a:r>
            <a:br>
              <a:rPr lang="es-EC" sz="1400" dirty="0"/>
            </a:b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William Viera, </a:t>
            </a:r>
            <a:r>
              <a:rPr lang="es-EC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MSc</a:t>
            </a: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s-EC" sz="1400" dirty="0"/>
          </a:p>
          <a:p>
            <a:pPr algn="ctr"/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Andrea Sotomayor, Ing.</a:t>
            </a:r>
            <a:endParaRPr lang="es-EC" sz="1400" dirty="0"/>
          </a:p>
          <a:p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46523" y="948548"/>
            <a:ext cx="1455401" cy="129147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36" y="3976006"/>
            <a:ext cx="4071010" cy="1099566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187820" y="5036768"/>
            <a:ext cx="2799658" cy="72748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0183" tIns="40183" rIns="40183" bIns="40183" numCol="1" spcCol="38100" rtlCol="0" anchor="ctr">
            <a:spAutoFit/>
          </a:bodyPr>
          <a:lstStyle/>
          <a:p>
            <a:pPr algn="ctr"/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Proyecto CEPRA-XI-2017-011, ANÁLISIS NGS DE PATÓGENOS</a:t>
            </a:r>
            <a:endParaRPr lang="es-EC" sz="1400" b="1" dirty="0">
              <a:solidFill>
                <a:srgbClr val="000000"/>
              </a:solidFill>
              <a:latin typeface="Arial" panose="020B0604020202020204" pitchFamily="34" charset="0"/>
              <a:sym typeface="Helvetica Neue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717058" y="5780650"/>
            <a:ext cx="1741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200" b="1" dirty="0">
                <a:solidFill>
                  <a:srgbClr val="000000"/>
                </a:solidFill>
                <a:latin typeface="Arial" panose="020B0604020202020204" pitchFamily="34" charset="0"/>
              </a:rPr>
              <a:t>Carlos Noceda, </a:t>
            </a:r>
            <a:r>
              <a:rPr lang="es-EC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Ph.D</a:t>
            </a:r>
            <a:r>
              <a:rPr lang="es-EC" sz="12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9884637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455773" y="2500604"/>
            <a:ext cx="72804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6000" b="1" dirty="0"/>
              <a:t>GRACIAS </a:t>
            </a:r>
          </a:p>
          <a:p>
            <a:pPr algn="ctr"/>
            <a:r>
              <a:rPr lang="es-ES" sz="6000" b="1" dirty="0"/>
              <a:t>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1494963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303673" y="1132017"/>
            <a:ext cx="6045373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2000" b="1" i="1" dirty="0">
                <a:solidFill>
                  <a:prstClr val="black"/>
                </a:solidFill>
              </a:rPr>
              <a:t>Tecnologías de secuenciación masiva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38" y="1417638"/>
            <a:ext cx="10604724" cy="4778364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66072" y="231521"/>
            <a:ext cx="3717701" cy="8458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800" kern="0" smtClean="0">
                <a:solidFill>
                  <a:srgbClr val="002060"/>
                </a:solidFill>
              </a:rPr>
              <a:t>INTRODUCCIÓN</a:t>
            </a:r>
            <a:endParaRPr lang="es-EC" sz="28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430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372620" y="1087742"/>
            <a:ext cx="409759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2000" b="1" i="1" dirty="0" smtClean="0">
                <a:solidFill>
                  <a:prstClr val="black"/>
                </a:solidFill>
              </a:rPr>
              <a:t>Preparación de librerías </a:t>
            </a:r>
            <a:endParaRPr lang="es-EC" sz="2000" b="1" i="1" dirty="0">
              <a:solidFill>
                <a:prstClr val="black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66072" y="231521"/>
            <a:ext cx="3717701" cy="8458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800" kern="0" smtClean="0">
                <a:solidFill>
                  <a:srgbClr val="002060"/>
                </a:solidFill>
              </a:rPr>
              <a:t>INTRODUCCIÓN</a:t>
            </a:r>
            <a:endParaRPr lang="es-EC" sz="2800" kern="0" dirty="0">
              <a:solidFill>
                <a:srgbClr val="002060"/>
              </a:solidFill>
            </a:endParaRPr>
          </a:p>
        </p:txBody>
      </p:sp>
      <p:pic>
        <p:nvPicPr>
          <p:cNvPr id="5" name="Picture 2" descr="Introduction to Sequence Analysis, R, and Biocondu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277" y="1602893"/>
            <a:ext cx="5860084" cy="445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7692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53193" y="232018"/>
            <a:ext cx="3717701" cy="845824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rgbClr val="002060"/>
                </a:solidFill>
              </a:rPr>
              <a:t>INTRODUCCION</a:t>
            </a:r>
            <a:endParaRPr lang="es-EC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Depth Coverage Calculations for raw NGS data – MicrobHu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372" y="1656612"/>
            <a:ext cx="8723469" cy="33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47973" y="2957475"/>
            <a:ext cx="76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err="1" smtClean="0">
                <a:solidFill>
                  <a:srgbClr val="202020"/>
                </a:solidFill>
                <a:latin typeface="Helvetica" panose="020B0604020202020204" pitchFamily="34" charset="0"/>
              </a:rPr>
              <a:t>Read</a:t>
            </a:r>
            <a:r>
              <a:rPr lang="es-EC" dirty="0" smtClean="0">
                <a:solidFill>
                  <a:srgbClr val="202020"/>
                </a:solidFill>
                <a:latin typeface="Helvetica" panose="020B0604020202020204" pitchFamily="34" charset="0"/>
              </a:rPr>
              <a:t> </a:t>
            </a:r>
            <a:r>
              <a:rPr lang="es-EC" dirty="0" err="1" smtClean="0">
                <a:solidFill>
                  <a:srgbClr val="202020"/>
                </a:solidFill>
                <a:latin typeface="Helvetica" panose="020B0604020202020204" pitchFamily="34" charset="0"/>
              </a:rPr>
              <a:t>depth</a:t>
            </a:r>
            <a:endParaRPr lang="es-EC" dirty="0"/>
          </a:p>
        </p:txBody>
      </p:sp>
      <p:sp>
        <p:nvSpPr>
          <p:cNvPr id="3" name="Rectángulo 2"/>
          <p:cNvSpPr/>
          <p:nvPr/>
        </p:nvSpPr>
        <p:spPr>
          <a:xfrm>
            <a:off x="5642040" y="1287280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202020"/>
                </a:solidFill>
                <a:latin typeface="Helvetica" panose="020B0604020202020204" pitchFamily="34" charset="0"/>
              </a:rPr>
              <a:t>Genome</a:t>
            </a:r>
            <a:r>
              <a:rPr lang="es-EC" dirty="0" smtClean="0">
                <a:solidFill>
                  <a:srgbClr val="202020"/>
                </a:solidFill>
                <a:latin typeface="Helvetica" panose="020B0604020202020204" pitchFamily="34" charset="0"/>
              </a:rPr>
              <a:t> </a:t>
            </a:r>
            <a:r>
              <a:rPr lang="es-EC" dirty="0" err="1" smtClean="0">
                <a:solidFill>
                  <a:srgbClr val="202020"/>
                </a:solidFill>
                <a:latin typeface="Helvetica" panose="020B0604020202020204" pitchFamily="34" charset="0"/>
              </a:rPr>
              <a:t>coverage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787547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CuadroTexto 32"/>
          <p:cNvSpPr txBox="1"/>
          <p:nvPr/>
        </p:nvSpPr>
        <p:spPr>
          <a:xfrm>
            <a:off x="5433217" y="3054849"/>
            <a:ext cx="9289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s-EC" sz="1400" dirty="0"/>
          </a:p>
        </p:txBody>
      </p:sp>
      <p:grpSp>
        <p:nvGrpSpPr>
          <p:cNvPr id="32" name="Grupo 31"/>
          <p:cNvGrpSpPr/>
          <p:nvPr/>
        </p:nvGrpSpPr>
        <p:grpSpPr>
          <a:xfrm>
            <a:off x="3802301" y="747882"/>
            <a:ext cx="5403427" cy="5407165"/>
            <a:chOff x="3759227" y="772438"/>
            <a:chExt cx="4485614" cy="5367415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0387" y="798489"/>
              <a:ext cx="4063295" cy="5341364"/>
            </a:xfrm>
            <a:prstGeom prst="rect">
              <a:avLst/>
            </a:prstGeom>
          </p:spPr>
        </p:pic>
        <p:sp>
          <p:nvSpPr>
            <p:cNvPr id="19" name="CuadroTexto 18"/>
            <p:cNvSpPr txBox="1"/>
            <p:nvPr/>
          </p:nvSpPr>
          <p:spPr>
            <a:xfrm>
              <a:off x="3759227" y="772438"/>
              <a:ext cx="4485614" cy="351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/>
                <a:t>TRANSMISI</a:t>
              </a:r>
              <a:r>
                <a:rPr lang="es-EC" kern="0" dirty="0">
                  <a:solidFill>
                    <a:srgbClr val="002060"/>
                  </a:solidFill>
                </a:rPr>
                <a:t>Ó</a:t>
              </a:r>
              <a:r>
                <a:rPr lang="es-EC" dirty="0" smtClean="0"/>
                <a:t>N DE VIRUS A TRAVES DEL AGUA</a:t>
              </a:r>
              <a:endParaRPr lang="es-EC" dirty="0"/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4130304" y="4675440"/>
              <a:ext cx="1302913" cy="3086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 smtClean="0"/>
                <a:t>Infección viral</a:t>
              </a:r>
              <a:endParaRPr lang="es-EC" sz="1400" dirty="0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6002034" y="4675440"/>
              <a:ext cx="21915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/>
                <a:t>Detección </a:t>
              </a:r>
              <a:r>
                <a:rPr lang="es-EC" sz="1400" dirty="0" smtClean="0"/>
                <a:t>y prevención</a:t>
              </a:r>
              <a:endParaRPr lang="es-EC" sz="1400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409045" y="2884395"/>
              <a:ext cx="103329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dirty="0" smtClean="0">
                  <a:solidFill>
                    <a:schemeClr val="accent6">
                      <a:lumMod val="75000"/>
                    </a:schemeClr>
                  </a:solidFill>
                </a:rPr>
                <a:t>Agua de</a:t>
              </a:r>
            </a:p>
            <a:p>
              <a:pPr algn="ctr"/>
              <a:r>
                <a:rPr lang="es-EC" sz="1600" dirty="0" smtClean="0">
                  <a:solidFill>
                    <a:schemeClr val="accent6">
                      <a:lumMod val="75000"/>
                    </a:schemeClr>
                  </a:solidFill>
                </a:rPr>
                <a:t>riego</a:t>
              </a:r>
              <a:endParaRPr lang="es-EC" sz="16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5324295" y="2223852"/>
              <a:ext cx="2423135" cy="307777"/>
            </a:xfrm>
            <a:prstGeom prst="rect">
              <a:avLst/>
            </a:prstGeom>
            <a:solidFill>
              <a:srgbClr val="38AAF0"/>
            </a:solidFill>
            <a:ln>
              <a:noFill/>
            </a:ln>
            <a:effectLst>
              <a:softEdge rad="127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 smtClean="0"/>
                <a:t>Contaminación con virus</a:t>
              </a:r>
              <a:endParaRPr lang="es-EC" sz="1400" dirty="0"/>
            </a:p>
          </p:txBody>
        </p:sp>
      </p:grpSp>
      <p:sp>
        <p:nvSpPr>
          <p:cNvPr id="39" name="CuadroTexto 38"/>
          <p:cNvSpPr txBox="1"/>
          <p:nvPr/>
        </p:nvSpPr>
        <p:spPr>
          <a:xfrm>
            <a:off x="1402554" y="5908826"/>
            <a:ext cx="36701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>
                <a:solidFill>
                  <a:schemeClr val="bg1">
                    <a:lumMod val="65000"/>
                  </a:schemeClr>
                </a:solidFill>
              </a:rPr>
              <a:t>Imagen modificada de </a:t>
            </a:r>
            <a:r>
              <a:rPr lang="es-EC" sz="1000" dirty="0" err="1" smtClean="0">
                <a:solidFill>
                  <a:schemeClr val="bg1">
                    <a:lumMod val="65000"/>
                  </a:schemeClr>
                </a:solidFill>
              </a:rPr>
              <a:t>Menhle</a:t>
            </a:r>
            <a:r>
              <a:rPr lang="es-EC" sz="1000" dirty="0" smtClean="0">
                <a:solidFill>
                  <a:schemeClr val="bg1">
                    <a:lumMod val="65000"/>
                  </a:schemeClr>
                </a:solidFill>
              </a:rPr>
              <a:t> &amp; </a:t>
            </a:r>
            <a:r>
              <a:rPr lang="es-EC" sz="1000" dirty="0" err="1" smtClean="0">
                <a:solidFill>
                  <a:schemeClr val="bg1">
                    <a:lumMod val="65000"/>
                  </a:schemeClr>
                </a:solidFill>
              </a:rPr>
              <a:t>Ravnikar</a:t>
            </a:r>
            <a:r>
              <a:rPr lang="es-EC" sz="1000" dirty="0" smtClean="0">
                <a:solidFill>
                  <a:schemeClr val="bg1">
                    <a:lumMod val="65000"/>
                  </a:schemeClr>
                </a:solidFill>
              </a:rPr>
              <a:t> (2012)</a:t>
            </a:r>
            <a:endParaRPr lang="es-EC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566072" y="231521"/>
            <a:ext cx="3717701" cy="8458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800" kern="0" dirty="0" smtClean="0">
                <a:solidFill>
                  <a:srgbClr val="002060"/>
                </a:solidFill>
              </a:rPr>
              <a:t>INTRODUCCIÓN</a:t>
            </a:r>
            <a:endParaRPr lang="es-EC" sz="2800" kern="0" dirty="0">
              <a:solidFill>
                <a:srgbClr val="002060"/>
              </a:solidFill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6632812" y="4679789"/>
            <a:ext cx="6823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7406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1997232"/>
              </p:ext>
            </p:extLst>
          </p:nvPr>
        </p:nvGraphicFramePr>
        <p:xfrm>
          <a:off x="1635616" y="1867439"/>
          <a:ext cx="5615189" cy="3219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3370"/>
                <a:gridCol w="2088467"/>
                <a:gridCol w="1783352"/>
              </a:tblGrid>
              <a:tr h="5260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Muestra simulada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260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MINLEN &lt;50 nt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MINLEN &lt;30 nt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60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200">
                          <a:effectLst/>
                        </a:rPr>
                        <a:t>Velvet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200">
                          <a:effectLst/>
                        </a:rPr>
                        <a:t>39,433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200">
                          <a:effectLst/>
                        </a:rPr>
                        <a:t>39,643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155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200">
                          <a:effectLst/>
                        </a:rPr>
                        <a:t>metaSPAdes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60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200">
                          <a:effectLst/>
                        </a:rPr>
                        <a:t>MEGAHIT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457575" algn="l"/>
                        </a:tabLst>
                      </a:pPr>
                      <a:r>
                        <a:rPr lang="es-EC" sz="1200" dirty="0">
                          <a:effectLst/>
                        </a:rPr>
                        <a:t>7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704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487" y="5983576"/>
            <a:ext cx="2862469" cy="6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adroTexto 14"/>
          <p:cNvSpPr txBox="1"/>
          <p:nvPr/>
        </p:nvSpPr>
        <p:spPr>
          <a:xfrm>
            <a:off x="2554648" y="331764"/>
            <a:ext cx="7082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endParaRPr lang="es-EC" b="1" dirty="0">
              <a:solidFill>
                <a:prstClr val="black"/>
              </a:solidFill>
            </a:endParaRPr>
          </a:p>
          <a:p>
            <a:pPr marL="285750" indent="-285750" algn="ctr"/>
            <a:r>
              <a:rPr lang="es-EC" b="1" dirty="0" smtClean="0">
                <a:solidFill>
                  <a:prstClr val="black"/>
                </a:solidFill>
              </a:rPr>
              <a:t>Virus reportados en fuentes de agua </a:t>
            </a:r>
            <a:r>
              <a:rPr lang="es-EC" dirty="0" smtClean="0">
                <a:solidFill>
                  <a:prstClr val="black"/>
                </a:solidFill>
              </a:rPr>
              <a:t>(</a:t>
            </a:r>
            <a:r>
              <a:rPr lang="es-EC" dirty="0" err="1" smtClean="0"/>
              <a:t>Bütter</a:t>
            </a:r>
            <a:r>
              <a:rPr lang="es-EC" dirty="0" smtClean="0"/>
              <a:t> </a:t>
            </a:r>
            <a:r>
              <a:rPr lang="es-EC" dirty="0"/>
              <a:t>y </a:t>
            </a:r>
            <a:r>
              <a:rPr lang="es-EC" dirty="0" err="1"/>
              <a:t>Koenig</a:t>
            </a:r>
            <a:r>
              <a:rPr lang="es-EC" dirty="0"/>
              <a:t>, </a:t>
            </a:r>
            <a:r>
              <a:rPr lang="es-EC" dirty="0" smtClean="0"/>
              <a:t>2017)</a:t>
            </a:r>
            <a:endParaRPr lang="es-EC" dirty="0">
              <a:solidFill>
                <a:prstClr val="black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99753"/>
              </p:ext>
            </p:extLst>
          </p:nvPr>
        </p:nvGraphicFramePr>
        <p:xfrm>
          <a:off x="1656523" y="969259"/>
          <a:ext cx="8878955" cy="49989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6833"/>
                <a:gridCol w="2315143"/>
                <a:gridCol w="4006979"/>
              </a:tblGrid>
              <a:tr h="502192">
                <a:tc>
                  <a:txBody>
                    <a:bodyPr/>
                    <a:lstStyle/>
                    <a:p>
                      <a:pPr algn="ctr"/>
                      <a:r>
                        <a:rPr lang="es-EC" sz="1400" b="0" dirty="0" smtClean="0"/>
                        <a:t>G</a:t>
                      </a:r>
                      <a:r>
                        <a:rPr lang="es-EC" sz="1400" b="0" dirty="0" smtClean="0">
                          <a:solidFill>
                            <a:prstClr val="black"/>
                          </a:solidFill>
                        </a:rPr>
                        <a:t>é</a:t>
                      </a:r>
                      <a:r>
                        <a:rPr lang="es-EC" sz="1400" b="0" dirty="0" smtClean="0"/>
                        <a:t>ne</a:t>
                      </a:r>
                      <a:r>
                        <a:rPr lang="es-EC" sz="1400" dirty="0" smtClean="0"/>
                        <a:t>ro </a:t>
                      </a:r>
                      <a:endParaRPr lang="es-EC" sz="14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Estabilidad de las partículas virales</a:t>
                      </a:r>
                      <a:endParaRPr lang="es-EC" sz="14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Fuente de agua</a:t>
                      </a:r>
                      <a:endParaRPr lang="es-EC" sz="14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407">
                <a:tc>
                  <a:txBody>
                    <a:bodyPr/>
                    <a:lstStyle/>
                    <a:p>
                      <a:pPr algn="ctr"/>
                      <a:r>
                        <a:rPr lang="es-EC" sz="1400" b="1" i="1" dirty="0" err="1" smtClean="0"/>
                        <a:t>Tobamovirus</a:t>
                      </a:r>
                      <a:endParaRPr lang="es-EC" sz="1400" b="1" i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Alta</a:t>
                      </a:r>
                      <a:endParaRPr lang="es-EC" sz="14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Aguas residuales,</a:t>
                      </a:r>
                      <a:r>
                        <a:rPr lang="es-EC" sz="1400" baseline="0" dirty="0" smtClean="0"/>
                        <a:t> rio, estanques, hielo glacial</a:t>
                      </a:r>
                      <a:endParaRPr lang="es-EC" sz="14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02192">
                <a:tc>
                  <a:txBody>
                    <a:bodyPr/>
                    <a:lstStyle/>
                    <a:p>
                      <a:pPr algn="ctr"/>
                      <a:r>
                        <a:rPr lang="es-EC" sz="1400" b="1" i="1" dirty="0" err="1" smtClean="0"/>
                        <a:t>Potexvirus</a:t>
                      </a:r>
                      <a:endParaRPr lang="es-EC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Alta</a:t>
                      </a:r>
                    </a:p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Agua de riego, ríos, arroyos, recirculación de soluciones nutritivas </a:t>
                      </a:r>
                      <a:endParaRPr lang="es-EC" sz="1400" dirty="0"/>
                    </a:p>
                  </a:txBody>
                  <a:tcPr anchor="ctr"/>
                </a:tc>
              </a:tr>
              <a:tr h="502192">
                <a:tc>
                  <a:txBody>
                    <a:bodyPr/>
                    <a:lstStyle/>
                    <a:p>
                      <a:pPr algn="ctr"/>
                      <a:r>
                        <a:rPr lang="es-EC" sz="1400" i="1" dirty="0" err="1" smtClean="0"/>
                        <a:t>Carmovirus</a:t>
                      </a:r>
                      <a:endParaRPr lang="es-EC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Alta</a:t>
                      </a:r>
                    </a:p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Río,</a:t>
                      </a:r>
                      <a:r>
                        <a:rPr lang="es-EC" sz="1400" baseline="0" dirty="0" smtClean="0"/>
                        <a:t> océano, </a:t>
                      </a:r>
                      <a:r>
                        <a:rPr lang="es-EC" sz="1400" baseline="0" dirty="0" err="1" smtClean="0"/>
                        <a:t>sist</a:t>
                      </a:r>
                      <a:r>
                        <a:rPr lang="es-EC" sz="1400" baseline="0" dirty="0" smtClean="0"/>
                        <a:t>. hidropónicos</a:t>
                      </a:r>
                      <a:endParaRPr lang="es-EC" sz="1400" dirty="0"/>
                    </a:p>
                  </a:txBody>
                  <a:tcPr anchor="ctr"/>
                </a:tc>
              </a:tr>
              <a:tr h="589693">
                <a:tc>
                  <a:txBody>
                    <a:bodyPr/>
                    <a:lstStyle/>
                    <a:p>
                      <a:pPr algn="ctr"/>
                      <a:r>
                        <a:rPr lang="es-EC" sz="1400" b="1" i="1" dirty="0" err="1" smtClean="0"/>
                        <a:t>Tombusvirus</a:t>
                      </a:r>
                      <a:endParaRPr lang="es-EC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Alta</a:t>
                      </a:r>
                    </a:p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Agua de riego, ríos, </a:t>
                      </a:r>
                      <a:r>
                        <a:rPr lang="es-EC" sz="1400" baseline="0" dirty="0" err="1" smtClean="0"/>
                        <a:t>sist</a:t>
                      </a:r>
                      <a:r>
                        <a:rPr lang="es-EC" sz="1400" baseline="0" dirty="0" smtClean="0"/>
                        <a:t>. Hidropónicos, diques, arroyos.</a:t>
                      </a:r>
                      <a:endParaRPr lang="es-EC" sz="1400" dirty="0" smtClean="0"/>
                    </a:p>
                  </a:txBody>
                  <a:tcPr anchor="ctr"/>
                </a:tc>
              </a:tr>
              <a:tr h="502192">
                <a:tc>
                  <a:txBody>
                    <a:bodyPr/>
                    <a:lstStyle/>
                    <a:p>
                      <a:pPr algn="ctr"/>
                      <a:r>
                        <a:rPr lang="es-EC" sz="1400" i="1" dirty="0" err="1" smtClean="0"/>
                        <a:t>Dianthovirus</a:t>
                      </a:r>
                      <a:endParaRPr lang="es-EC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Alta</a:t>
                      </a:r>
                    </a:p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Ríos,</a:t>
                      </a:r>
                      <a:r>
                        <a:rPr lang="es-EC" sz="1400" baseline="0" dirty="0" smtClean="0"/>
                        <a:t> océano</a:t>
                      </a:r>
                    </a:p>
                  </a:txBody>
                  <a:tcPr anchor="ctr"/>
                </a:tc>
              </a:tr>
              <a:tr h="502192">
                <a:tc>
                  <a:txBody>
                    <a:bodyPr/>
                    <a:lstStyle/>
                    <a:p>
                      <a:pPr algn="ctr"/>
                      <a:r>
                        <a:rPr lang="es-EC" sz="1400" i="1" dirty="0" err="1" smtClean="0"/>
                        <a:t>Nepovirus</a:t>
                      </a:r>
                      <a:endParaRPr lang="es-EC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Moderada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Agua de riego, río, </a:t>
                      </a:r>
                      <a:r>
                        <a:rPr lang="es-EC" sz="1400" baseline="0" dirty="0" err="1" smtClean="0"/>
                        <a:t>sist</a:t>
                      </a:r>
                      <a:r>
                        <a:rPr lang="es-EC" sz="1400" baseline="0" dirty="0" smtClean="0"/>
                        <a:t>. hidropónicos</a:t>
                      </a:r>
                      <a:endParaRPr lang="es-EC" sz="1400" dirty="0" smtClean="0"/>
                    </a:p>
                    <a:p>
                      <a:pPr algn="ctr"/>
                      <a:endParaRPr lang="es-EC" sz="1400" dirty="0"/>
                    </a:p>
                  </a:txBody>
                  <a:tcPr anchor="ctr"/>
                </a:tc>
              </a:tr>
              <a:tr h="295407">
                <a:tc>
                  <a:txBody>
                    <a:bodyPr/>
                    <a:lstStyle/>
                    <a:p>
                      <a:pPr algn="ctr"/>
                      <a:r>
                        <a:rPr lang="es-EC" sz="1400" i="1" dirty="0" err="1" smtClean="0"/>
                        <a:t>Cucumovirus</a:t>
                      </a:r>
                      <a:endParaRPr lang="es-EC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Baja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ríos, recirculación de soluciones nutritivas </a:t>
                      </a:r>
                      <a:endParaRPr lang="es-EC" sz="1400" dirty="0"/>
                    </a:p>
                  </a:txBody>
                  <a:tcPr anchor="ctr"/>
                </a:tc>
              </a:tr>
              <a:tr h="708978">
                <a:tc>
                  <a:txBody>
                    <a:bodyPr/>
                    <a:lstStyle/>
                    <a:p>
                      <a:pPr algn="ctr"/>
                      <a:r>
                        <a:rPr lang="es-EC" sz="1400" i="1" dirty="0" err="1" smtClean="0"/>
                        <a:t>Tospovirus</a:t>
                      </a:r>
                      <a:endParaRPr lang="es-EC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Baja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ríos, recirculación de soluciones nutritivas </a:t>
                      </a:r>
                    </a:p>
                    <a:p>
                      <a:pPr algn="ctr"/>
                      <a:endParaRPr lang="es-EC" sz="1400" dirty="0"/>
                    </a:p>
                  </a:txBody>
                  <a:tcPr anchor="ctr"/>
                </a:tc>
              </a:tr>
              <a:tr h="477301">
                <a:tc>
                  <a:txBody>
                    <a:bodyPr/>
                    <a:lstStyle/>
                    <a:p>
                      <a:pPr algn="ctr"/>
                      <a:r>
                        <a:rPr lang="es-EC" sz="1400" i="1" dirty="0" err="1" smtClean="0"/>
                        <a:t>Necrovirus</a:t>
                      </a:r>
                      <a:endParaRPr lang="es-EC" sz="1400" i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-</a:t>
                      </a:r>
                      <a:endParaRPr lang="es-EC" sz="14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Agua de drenaje</a:t>
                      </a:r>
                      <a:endParaRPr lang="es-EC" sz="14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ítulo 1"/>
          <p:cNvSpPr txBox="1">
            <a:spLocks/>
          </p:cNvSpPr>
          <p:nvPr/>
        </p:nvSpPr>
        <p:spPr>
          <a:xfrm>
            <a:off x="244100" y="132271"/>
            <a:ext cx="3717701" cy="8458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800" kern="0" smtClean="0">
                <a:solidFill>
                  <a:srgbClr val="002060"/>
                </a:solidFill>
              </a:rPr>
              <a:t>INTRODUCCIÓN</a:t>
            </a:r>
            <a:endParaRPr lang="es-EC" sz="28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937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5813008"/>
              </p:ext>
            </p:extLst>
          </p:nvPr>
        </p:nvGraphicFramePr>
        <p:xfrm>
          <a:off x="566072" y="1406214"/>
          <a:ext cx="11243855" cy="4474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487" y="5983576"/>
            <a:ext cx="2862469" cy="6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66072" y="231521"/>
            <a:ext cx="3717701" cy="8458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800" kern="0" dirty="0" smtClean="0">
                <a:solidFill>
                  <a:srgbClr val="002060"/>
                </a:solidFill>
              </a:rPr>
              <a:t>INTRODUCCIÓN</a:t>
            </a:r>
            <a:endParaRPr lang="es-EC" sz="2800" kern="0" dirty="0">
              <a:solidFill>
                <a:srgbClr val="00206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049607" y="815553"/>
            <a:ext cx="4092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 b="1" i="1" dirty="0" smtClean="0">
                <a:solidFill>
                  <a:prstClr val="black"/>
                </a:solidFill>
              </a:rPr>
              <a:t>DETECCIÓN </a:t>
            </a:r>
            <a:r>
              <a:rPr lang="es-EC" sz="2800" b="1" i="1" dirty="0">
                <a:solidFill>
                  <a:prstClr val="black"/>
                </a:solidFill>
              </a:rPr>
              <a:t>DE VIRUS</a:t>
            </a:r>
          </a:p>
        </p:txBody>
      </p:sp>
    </p:spTree>
    <p:extLst>
      <p:ext uri="{BB962C8B-B14F-4D97-AF65-F5344CB8AC3E}">
        <p14:creationId xmlns:p14="http://schemas.microsoft.com/office/powerpoint/2010/main" val="38149527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4628" t="33583" r="18510" b="8803"/>
          <a:stretch/>
        </p:blipFill>
        <p:spPr>
          <a:xfrm>
            <a:off x="2550015" y="1709061"/>
            <a:ext cx="7398511" cy="421461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32948" y="1193396"/>
            <a:ext cx="100326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i="1" dirty="0">
                <a:solidFill>
                  <a:prstClr val="black"/>
                </a:solidFill>
              </a:rPr>
              <a:t>Secuenciación masiva o de alto rendimiento (High </a:t>
            </a:r>
            <a:r>
              <a:rPr lang="es-EC" sz="2000" b="1" i="1" dirty="0" err="1">
                <a:solidFill>
                  <a:prstClr val="black"/>
                </a:solidFill>
              </a:rPr>
              <a:t>Throughput</a:t>
            </a:r>
            <a:r>
              <a:rPr lang="es-EC" sz="2000" b="1" i="1" dirty="0">
                <a:solidFill>
                  <a:prstClr val="black"/>
                </a:solidFill>
              </a:rPr>
              <a:t> </a:t>
            </a:r>
            <a:r>
              <a:rPr lang="es-EC" sz="2000" b="1" i="1" dirty="0" err="1">
                <a:solidFill>
                  <a:prstClr val="black"/>
                </a:solidFill>
              </a:rPr>
              <a:t>Sequencing</a:t>
            </a:r>
            <a:r>
              <a:rPr lang="es-EC" sz="2000" b="1" i="1" dirty="0">
                <a:solidFill>
                  <a:prstClr val="black"/>
                </a:solidFill>
              </a:rPr>
              <a:t>, HTS)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17793" y="3558534"/>
            <a:ext cx="1907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>
                <a:solidFill>
                  <a:prstClr val="black"/>
                </a:solidFill>
              </a:rPr>
              <a:t>D</a:t>
            </a:r>
            <a:r>
              <a:rPr lang="es-EC" sz="2000" dirty="0" smtClean="0">
                <a:solidFill>
                  <a:prstClr val="black"/>
                </a:solidFill>
              </a:rPr>
              <a:t>os </a:t>
            </a:r>
            <a:r>
              <a:rPr lang="es-EC" sz="2000" dirty="0">
                <a:solidFill>
                  <a:prstClr val="black"/>
                </a:solidFill>
              </a:rPr>
              <a:t>enfoques: </a:t>
            </a:r>
          </a:p>
        </p:txBody>
      </p:sp>
      <p:sp>
        <p:nvSpPr>
          <p:cNvPr id="4" name="Elipse 3"/>
          <p:cNvSpPr/>
          <p:nvPr/>
        </p:nvSpPr>
        <p:spPr>
          <a:xfrm>
            <a:off x="4496547" y="3558534"/>
            <a:ext cx="373487" cy="3568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</a:t>
            </a:r>
            <a:endParaRPr lang="es-EC" dirty="0"/>
          </a:p>
        </p:txBody>
      </p:sp>
      <p:sp>
        <p:nvSpPr>
          <p:cNvPr id="9" name="Elipse 8"/>
          <p:cNvSpPr/>
          <p:nvPr/>
        </p:nvSpPr>
        <p:spPr>
          <a:xfrm>
            <a:off x="7688361" y="3558534"/>
            <a:ext cx="373487" cy="3568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</a:t>
            </a:r>
            <a:endParaRPr lang="es-EC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66072" y="231521"/>
            <a:ext cx="3717701" cy="8458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800" kern="0" dirty="0" smtClean="0">
                <a:solidFill>
                  <a:srgbClr val="002060"/>
                </a:solidFill>
              </a:rPr>
              <a:t>INTRODUCCIÓN</a:t>
            </a:r>
            <a:endParaRPr lang="es-EC" sz="2800" kern="0" dirty="0">
              <a:solidFill>
                <a:srgbClr val="00206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081680" y="5815951"/>
            <a:ext cx="11785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800" dirty="0" smtClean="0">
                <a:solidFill>
                  <a:schemeClr val="bg1">
                    <a:lumMod val="65000"/>
                  </a:schemeClr>
                </a:solidFill>
                <a:latin typeface="Source Sans Pro"/>
              </a:rPr>
              <a:t>Fuente: </a:t>
            </a:r>
            <a:r>
              <a:rPr lang="es-EC" sz="800" dirty="0" err="1" smtClean="0">
                <a:solidFill>
                  <a:schemeClr val="bg1">
                    <a:lumMod val="65000"/>
                  </a:schemeClr>
                </a:solidFill>
                <a:latin typeface="Source Sans Pro"/>
              </a:rPr>
              <a:t>Sekse</a:t>
            </a:r>
            <a:r>
              <a:rPr lang="es-EC" sz="800" dirty="0" smtClean="0">
                <a:solidFill>
                  <a:schemeClr val="bg1">
                    <a:lumMod val="65000"/>
                  </a:schemeClr>
                </a:solidFill>
                <a:latin typeface="Source Sans Pro"/>
              </a:rPr>
              <a:t> (2017)</a:t>
            </a:r>
            <a:endParaRPr lang="es-EC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0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270894" y="731570"/>
            <a:ext cx="462414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2400" b="1" i="1" dirty="0" smtClean="0">
                <a:solidFill>
                  <a:prstClr val="black"/>
                </a:solidFill>
              </a:rPr>
              <a:t>Secuenciación </a:t>
            </a:r>
            <a:r>
              <a:rPr lang="es-EC" sz="2400" b="1" i="1" dirty="0" err="1" smtClean="0">
                <a:solidFill>
                  <a:prstClr val="black"/>
                </a:solidFill>
              </a:rPr>
              <a:t>Illumina</a:t>
            </a:r>
            <a:endParaRPr lang="es-EC" sz="2400" b="1" i="1" dirty="0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462" y="1191563"/>
            <a:ext cx="6248072" cy="478648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143029" y="5951678"/>
            <a:ext cx="31582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>
                <a:solidFill>
                  <a:schemeClr val="bg1">
                    <a:lumMod val="65000"/>
                  </a:schemeClr>
                </a:solidFill>
              </a:rPr>
              <a:t>Fuente: https</a:t>
            </a:r>
            <a:r>
              <a:rPr lang="es-EC" sz="1000" dirty="0">
                <a:solidFill>
                  <a:schemeClr val="bg1">
                    <a:lumMod val="65000"/>
                  </a:schemeClr>
                </a:solidFill>
              </a:rPr>
              <a:t>://www.intechopen.com/chapters/49419</a:t>
            </a:r>
          </a:p>
        </p:txBody>
      </p:sp>
      <p:pic>
        <p:nvPicPr>
          <p:cNvPr id="5" name="Picture 2" descr="Massive Parallel Sequencing | VIB Nucleomics Cor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9" t="1530" r="5861" b="1042"/>
          <a:stretch/>
        </p:blipFill>
        <p:spPr bwMode="auto">
          <a:xfrm>
            <a:off x="791032" y="1738846"/>
            <a:ext cx="2256818" cy="32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1301323" y="1484930"/>
            <a:ext cx="173957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50" dirty="0" smtClean="0"/>
              <a:t>Equipo </a:t>
            </a:r>
            <a:r>
              <a:rPr lang="es-EC" sz="1050" dirty="0" err="1" smtClean="0"/>
              <a:t>Illumina</a:t>
            </a:r>
            <a:r>
              <a:rPr lang="es-EC" sz="1050" dirty="0" smtClean="0"/>
              <a:t> </a:t>
            </a:r>
            <a:r>
              <a:rPr lang="es-EC" sz="1050" dirty="0" err="1" smtClean="0"/>
              <a:t>NovaSeq</a:t>
            </a:r>
            <a:r>
              <a:rPr lang="es-EC" sz="1050" dirty="0" smtClean="0"/>
              <a:t> </a:t>
            </a:r>
            <a:endParaRPr lang="es-EC" sz="1050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66072" y="231521"/>
            <a:ext cx="3717701" cy="8458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800" kern="0" dirty="0" smtClean="0">
                <a:solidFill>
                  <a:srgbClr val="002060"/>
                </a:solidFill>
              </a:rPr>
              <a:t>INTRODUCCIÓN</a:t>
            </a:r>
            <a:endParaRPr lang="es-EC" sz="28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959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1387124"/>
              </p:ext>
            </p:extLst>
          </p:nvPr>
        </p:nvGraphicFramePr>
        <p:xfrm>
          <a:off x="1356571" y="1442433"/>
          <a:ext cx="9629105" cy="4025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09600" y="429185"/>
            <a:ext cx="3035121" cy="845824"/>
          </a:xfrm>
        </p:spPr>
        <p:txBody>
          <a:bodyPr/>
          <a:lstStyle/>
          <a:p>
            <a:pPr algn="l"/>
            <a:r>
              <a:rPr lang="es-EC" i="0" dirty="0">
                <a:solidFill>
                  <a:srgbClr val="002060"/>
                </a:solidFill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9832497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7138</TotalTime>
  <Words>3042</Words>
  <Application>Microsoft Office PowerPoint</Application>
  <PresentationFormat>Panorámica</PresentationFormat>
  <Paragraphs>479</Paragraphs>
  <Slides>40</Slides>
  <Notes>18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1" baseType="lpstr">
      <vt:lpstr>Arial</vt:lpstr>
      <vt:lpstr>Arial Rounded MT Bold</vt:lpstr>
      <vt:lpstr>Calibri</vt:lpstr>
      <vt:lpstr>Helvetica</vt:lpstr>
      <vt:lpstr>Helvetica Neue</vt:lpstr>
      <vt:lpstr>Source Sans Pro</vt:lpstr>
      <vt:lpstr>Symbol</vt:lpstr>
      <vt:lpstr>Times New Roman</vt:lpstr>
      <vt:lpstr>Wingdings</vt:lpstr>
      <vt:lpstr>Diseño predeterminado</vt:lpstr>
      <vt:lpstr>CorelDRAW</vt:lpstr>
      <vt:lpstr>Presentación de PowerPoint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PUBLICACIONES</vt:lpstr>
      <vt:lpstr>REFERENCIAS</vt:lpstr>
      <vt:lpstr>AGRADECIMIENTOS</vt:lpstr>
      <vt:lpstr>Presentación de PowerPoint</vt:lpstr>
      <vt:lpstr>Presentación de PowerPoint</vt:lpstr>
      <vt:lpstr>Presentación de PowerPoint</vt:lpstr>
      <vt:lpstr>INTRODUCCION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Raquel</cp:lastModifiedBy>
  <cp:revision>286</cp:revision>
  <dcterms:created xsi:type="dcterms:W3CDTF">2014-08-08T01:51:36Z</dcterms:created>
  <dcterms:modified xsi:type="dcterms:W3CDTF">2021-07-28T20:48:20Z</dcterms:modified>
</cp:coreProperties>
</file>