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notesMasterIdLst>
    <p:notesMasterId r:id="rId34"/>
  </p:notesMasterIdLst>
  <p:sldIdLst>
    <p:sldId id="383" r:id="rId2"/>
    <p:sldId id="384" r:id="rId3"/>
    <p:sldId id="388" r:id="rId4"/>
    <p:sldId id="387" r:id="rId5"/>
    <p:sldId id="386" r:id="rId6"/>
    <p:sldId id="389" r:id="rId7"/>
    <p:sldId id="391" r:id="rId8"/>
    <p:sldId id="257" r:id="rId9"/>
    <p:sldId id="258" r:id="rId10"/>
    <p:sldId id="259" r:id="rId11"/>
    <p:sldId id="260" r:id="rId12"/>
    <p:sldId id="261" r:id="rId13"/>
    <p:sldId id="262" r:id="rId14"/>
    <p:sldId id="263" r:id="rId15"/>
    <p:sldId id="264" r:id="rId16"/>
    <p:sldId id="265" r:id="rId17"/>
    <p:sldId id="392" r:id="rId18"/>
    <p:sldId id="395" r:id="rId19"/>
    <p:sldId id="396" r:id="rId20"/>
    <p:sldId id="397" r:id="rId21"/>
    <p:sldId id="398" r:id="rId22"/>
    <p:sldId id="399" r:id="rId23"/>
    <p:sldId id="400" r:id="rId24"/>
    <p:sldId id="402" r:id="rId25"/>
    <p:sldId id="403" r:id="rId26"/>
    <p:sldId id="404" r:id="rId27"/>
    <p:sldId id="405" r:id="rId28"/>
    <p:sldId id="406" r:id="rId29"/>
    <p:sldId id="407" r:id="rId30"/>
    <p:sldId id="408" r:id="rId31"/>
    <p:sldId id="410" r:id="rId32"/>
    <p:sldId id="40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85"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1" Type="http://schemas.openxmlformats.org/officeDocument/2006/relationships/image" Target="../media/image2.png"/></Relationships>
</file>

<file path=ppt/diagrams/_rels/data6.xml.rels><?xml version="1.0" encoding="UTF-8" standalone="yes"?>
<Relationships xmlns="http://schemas.openxmlformats.org/package/2006/relationships"><Relationship Id="rId1" Type="http://schemas.openxmlformats.org/officeDocument/2006/relationships/image" Target="../media/image3.jpg"/></Relationships>
</file>

<file path=ppt/diagrams/_rels/drawing5.xml.rels><?xml version="1.0" encoding="UTF-8" standalone="yes"?>
<Relationships xmlns="http://schemas.openxmlformats.org/package/2006/relationships"><Relationship Id="rId1" Type="http://schemas.openxmlformats.org/officeDocument/2006/relationships/image" Target="../media/image2.png"/></Relationships>
</file>

<file path=ppt/diagrams/_rels/drawing6.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5171C6-66B1-4ADE-AA50-66010DFFB2A7}" type="doc">
      <dgm:prSet loTypeId="urn:microsoft.com/office/officeart/2008/layout/VerticalCurvedList" loCatId="list" qsTypeId="urn:microsoft.com/office/officeart/2005/8/quickstyle/simple1" qsCatId="simple" csTypeId="urn:microsoft.com/office/officeart/2005/8/colors/accent6_5" csCatId="accent6" phldr="1"/>
      <dgm:spPr/>
      <dgm:t>
        <a:bodyPr/>
        <a:lstStyle/>
        <a:p>
          <a:endParaRPr lang="es-EC"/>
        </a:p>
      </dgm:t>
    </dgm:pt>
    <dgm:pt modelId="{D5C8C194-383D-43B9-A36A-9C016D73860B}">
      <dgm:prSet phldrT="[Texto]" custT="1"/>
      <dgm:spPr/>
      <dgm:t>
        <a:bodyPr/>
        <a:lstStyle/>
        <a:p>
          <a:r>
            <a:rPr lang="es-EC" sz="1600" dirty="0"/>
            <a:t>El problema</a:t>
          </a:r>
        </a:p>
      </dgm:t>
    </dgm:pt>
    <dgm:pt modelId="{080E996D-98B8-4302-A72F-682CEE788FC1}" type="parTrans" cxnId="{DDE9B97E-ECC7-48F5-99C2-FC4B90C9AE74}">
      <dgm:prSet/>
      <dgm:spPr/>
      <dgm:t>
        <a:bodyPr/>
        <a:lstStyle/>
        <a:p>
          <a:endParaRPr lang="es-EC" sz="2400"/>
        </a:p>
      </dgm:t>
    </dgm:pt>
    <dgm:pt modelId="{6F7BC8F0-27F2-4A19-BEF6-C1151140CE61}" type="sibTrans" cxnId="{DDE9B97E-ECC7-48F5-99C2-FC4B90C9AE74}">
      <dgm:prSet/>
      <dgm:spPr/>
      <dgm:t>
        <a:bodyPr/>
        <a:lstStyle/>
        <a:p>
          <a:endParaRPr lang="es-EC" sz="2400"/>
        </a:p>
      </dgm:t>
    </dgm:pt>
    <dgm:pt modelId="{864AAB9E-6829-44E2-BE02-3A52C309BAEF}">
      <dgm:prSet phldrT="[Texto]"/>
      <dgm:spPr/>
      <dgm:t>
        <a:bodyPr/>
        <a:lstStyle/>
        <a:p>
          <a:r>
            <a:rPr lang="es-EC" sz="1600" dirty="0"/>
            <a:t>Proceso de la </a:t>
          </a:r>
          <a:r>
            <a:rPr lang="es-EC" dirty="0"/>
            <a:t>dirección</a:t>
          </a:r>
          <a:r>
            <a:rPr lang="es-EC" sz="1600" dirty="0"/>
            <a:t> de contratación de bienes estratégicos del MIDENA </a:t>
          </a:r>
        </a:p>
      </dgm:t>
    </dgm:pt>
    <dgm:pt modelId="{3C4FF654-058C-4CD5-9E50-DDEF031F46D9}" type="parTrans" cxnId="{277A5407-7400-4DB8-AED1-D79447BB7ECD}">
      <dgm:prSet/>
      <dgm:spPr/>
      <dgm:t>
        <a:bodyPr/>
        <a:lstStyle/>
        <a:p>
          <a:endParaRPr lang="es-EC" sz="2400"/>
        </a:p>
      </dgm:t>
    </dgm:pt>
    <dgm:pt modelId="{C18855E7-466A-42F5-B475-34101541F7F3}" type="sibTrans" cxnId="{277A5407-7400-4DB8-AED1-D79447BB7ECD}">
      <dgm:prSet/>
      <dgm:spPr/>
      <dgm:t>
        <a:bodyPr/>
        <a:lstStyle/>
        <a:p>
          <a:endParaRPr lang="es-EC" sz="2400"/>
        </a:p>
      </dgm:t>
    </dgm:pt>
    <dgm:pt modelId="{30B0761C-37DF-4C97-9661-D48A7B1076F4}">
      <dgm:prSet custT="1"/>
      <dgm:spPr/>
      <dgm:t>
        <a:bodyPr/>
        <a:lstStyle/>
        <a:p>
          <a:r>
            <a:rPr lang="es-EC" sz="1600" dirty="0"/>
            <a:t>Tipos de contrataciones </a:t>
          </a:r>
        </a:p>
      </dgm:t>
    </dgm:pt>
    <dgm:pt modelId="{9D2417BA-0637-4D88-BC95-8C861F7F202F}" type="parTrans" cxnId="{64597F19-FA16-4B09-BCA1-C98D50AD85A7}">
      <dgm:prSet/>
      <dgm:spPr/>
      <dgm:t>
        <a:bodyPr/>
        <a:lstStyle/>
        <a:p>
          <a:endParaRPr lang="es-EC" sz="2400"/>
        </a:p>
      </dgm:t>
    </dgm:pt>
    <dgm:pt modelId="{F4B00894-F8AA-4140-B6CA-257120C55CD3}" type="sibTrans" cxnId="{64597F19-FA16-4B09-BCA1-C98D50AD85A7}">
      <dgm:prSet/>
      <dgm:spPr/>
      <dgm:t>
        <a:bodyPr/>
        <a:lstStyle/>
        <a:p>
          <a:endParaRPr lang="es-EC" sz="2400"/>
        </a:p>
      </dgm:t>
    </dgm:pt>
    <dgm:pt modelId="{525478C5-9E59-45F3-B206-CF28C43A2F7F}">
      <dgm:prSet custT="1"/>
      <dgm:spPr/>
      <dgm:t>
        <a:bodyPr/>
        <a:lstStyle/>
        <a:p>
          <a:r>
            <a:rPr lang="es-EC" sz="1600" dirty="0"/>
            <a:t>Etapas en los procesos de bienes estratégicos </a:t>
          </a:r>
        </a:p>
      </dgm:t>
    </dgm:pt>
    <dgm:pt modelId="{D85A2196-4CB6-46E0-9037-7C0D3659C585}" type="parTrans" cxnId="{29E69A52-2E1E-4305-B8A4-03CBE35A10B7}">
      <dgm:prSet/>
      <dgm:spPr/>
      <dgm:t>
        <a:bodyPr/>
        <a:lstStyle/>
        <a:p>
          <a:endParaRPr lang="es-EC" sz="2400"/>
        </a:p>
      </dgm:t>
    </dgm:pt>
    <dgm:pt modelId="{5F0E67F6-81CE-49C5-867E-A48CCEA1F20D}" type="sibTrans" cxnId="{29E69A52-2E1E-4305-B8A4-03CBE35A10B7}">
      <dgm:prSet/>
      <dgm:spPr/>
      <dgm:t>
        <a:bodyPr/>
        <a:lstStyle/>
        <a:p>
          <a:endParaRPr lang="es-EC" sz="2400"/>
        </a:p>
      </dgm:t>
    </dgm:pt>
    <dgm:pt modelId="{188DF759-FF74-4F05-B0FD-0DFA90198501}">
      <dgm:prSet custT="1"/>
      <dgm:spPr/>
      <dgm:t>
        <a:bodyPr/>
        <a:lstStyle/>
        <a:p>
          <a:r>
            <a:rPr lang="es-EC" sz="1600" dirty="0"/>
            <a:t>Honorable Junta de Defensa Nacional</a:t>
          </a:r>
        </a:p>
      </dgm:t>
    </dgm:pt>
    <dgm:pt modelId="{5190EB80-D03C-4732-BDBD-96EF6EA01670}" type="parTrans" cxnId="{63E684ED-924D-4A03-9473-8CD41CE016D0}">
      <dgm:prSet/>
      <dgm:spPr/>
      <dgm:t>
        <a:bodyPr/>
        <a:lstStyle/>
        <a:p>
          <a:endParaRPr lang="es-EC" sz="2400"/>
        </a:p>
      </dgm:t>
    </dgm:pt>
    <dgm:pt modelId="{0868C226-C648-47D6-B283-1B7F5FF8EA9E}" type="sibTrans" cxnId="{63E684ED-924D-4A03-9473-8CD41CE016D0}">
      <dgm:prSet/>
      <dgm:spPr/>
      <dgm:t>
        <a:bodyPr/>
        <a:lstStyle/>
        <a:p>
          <a:endParaRPr lang="es-EC" sz="2400"/>
        </a:p>
      </dgm:t>
    </dgm:pt>
    <dgm:pt modelId="{BB62BEAB-34A9-402C-AE54-99F2006B7C83}">
      <dgm:prSet custT="1"/>
      <dgm:spPr/>
      <dgm:t>
        <a:bodyPr/>
        <a:lstStyle/>
        <a:p>
          <a:r>
            <a:rPr lang="es-EC" sz="1600" dirty="0"/>
            <a:t>Organización de las FF.AA para la contratación</a:t>
          </a:r>
        </a:p>
      </dgm:t>
    </dgm:pt>
    <dgm:pt modelId="{9F6BE617-1B54-47F5-88A5-CBD58CB10155}" type="parTrans" cxnId="{642CB552-3689-45E2-9522-DA3EC3759832}">
      <dgm:prSet/>
      <dgm:spPr/>
      <dgm:t>
        <a:bodyPr/>
        <a:lstStyle/>
        <a:p>
          <a:endParaRPr lang="es-EC" sz="2400"/>
        </a:p>
      </dgm:t>
    </dgm:pt>
    <dgm:pt modelId="{E25BE4F4-A2E1-4CFA-840A-8C86ECCF0CF4}" type="sibTrans" cxnId="{642CB552-3689-45E2-9522-DA3EC3759832}">
      <dgm:prSet/>
      <dgm:spPr/>
      <dgm:t>
        <a:bodyPr/>
        <a:lstStyle/>
        <a:p>
          <a:endParaRPr lang="es-EC" sz="2400"/>
        </a:p>
      </dgm:t>
    </dgm:pt>
    <dgm:pt modelId="{EC2DC1F3-CF6A-46F9-9294-DEF3AC93A84C}">
      <dgm:prSet custT="1"/>
      <dgm:spPr/>
      <dgm:t>
        <a:bodyPr/>
        <a:lstStyle/>
        <a:p>
          <a:r>
            <a:rPr lang="es-EC" sz="1600" dirty="0"/>
            <a:t>Análisis comparativo para el sector defensa en la región</a:t>
          </a:r>
        </a:p>
      </dgm:t>
    </dgm:pt>
    <dgm:pt modelId="{B1B4B46C-93AD-4961-BC44-2385467E54A5}" type="parTrans" cxnId="{3EDBE482-26F5-4ACE-A2A2-1EEEFB7A7E26}">
      <dgm:prSet/>
      <dgm:spPr/>
      <dgm:t>
        <a:bodyPr/>
        <a:lstStyle/>
        <a:p>
          <a:endParaRPr lang="es-EC" sz="2400"/>
        </a:p>
      </dgm:t>
    </dgm:pt>
    <dgm:pt modelId="{29D4038F-C6DC-42B7-8E03-6C1AA00FBDFD}" type="sibTrans" cxnId="{3EDBE482-26F5-4ACE-A2A2-1EEEFB7A7E26}">
      <dgm:prSet/>
      <dgm:spPr/>
      <dgm:t>
        <a:bodyPr/>
        <a:lstStyle/>
        <a:p>
          <a:endParaRPr lang="es-EC" sz="2400"/>
        </a:p>
      </dgm:t>
    </dgm:pt>
    <dgm:pt modelId="{D111A498-9D25-4EDD-AF2F-F7C9E45B0A90}">
      <dgm:prSet/>
      <dgm:spPr/>
      <dgm:t>
        <a:bodyPr/>
        <a:lstStyle/>
        <a:p>
          <a:endParaRPr lang="es-EC" sz="2400"/>
        </a:p>
      </dgm:t>
    </dgm:pt>
    <dgm:pt modelId="{156EB171-E3A9-40B8-9A51-EEA9DF520361}" type="parTrans" cxnId="{74A5E0AE-8437-4324-B910-9F57C5A7F78C}">
      <dgm:prSet/>
      <dgm:spPr/>
      <dgm:t>
        <a:bodyPr/>
        <a:lstStyle/>
        <a:p>
          <a:endParaRPr lang="es-EC" sz="2400"/>
        </a:p>
      </dgm:t>
    </dgm:pt>
    <dgm:pt modelId="{3268A8DF-E689-49EB-BD35-2C5A338317BF}" type="sibTrans" cxnId="{74A5E0AE-8437-4324-B910-9F57C5A7F78C}">
      <dgm:prSet/>
      <dgm:spPr/>
      <dgm:t>
        <a:bodyPr/>
        <a:lstStyle/>
        <a:p>
          <a:endParaRPr lang="es-EC" sz="2400"/>
        </a:p>
      </dgm:t>
    </dgm:pt>
    <dgm:pt modelId="{CA97640E-8628-4B34-80C5-AB66EAC7EFC9}" type="pres">
      <dgm:prSet presAssocID="{245171C6-66B1-4ADE-AA50-66010DFFB2A7}" presName="Name0" presStyleCnt="0">
        <dgm:presLayoutVars>
          <dgm:chMax val="7"/>
          <dgm:chPref val="7"/>
          <dgm:dir/>
        </dgm:presLayoutVars>
      </dgm:prSet>
      <dgm:spPr/>
    </dgm:pt>
    <dgm:pt modelId="{A1111B20-723D-4CA7-BAEF-FC89F24B4001}" type="pres">
      <dgm:prSet presAssocID="{245171C6-66B1-4ADE-AA50-66010DFFB2A7}" presName="Name1" presStyleCnt="0"/>
      <dgm:spPr/>
    </dgm:pt>
    <dgm:pt modelId="{05A73AA5-BD99-4358-98F6-B53D86179127}" type="pres">
      <dgm:prSet presAssocID="{245171C6-66B1-4ADE-AA50-66010DFFB2A7}" presName="cycle" presStyleCnt="0"/>
      <dgm:spPr/>
    </dgm:pt>
    <dgm:pt modelId="{0E2037EB-99FD-431F-BC31-02D092EFBE77}" type="pres">
      <dgm:prSet presAssocID="{245171C6-66B1-4ADE-AA50-66010DFFB2A7}" presName="srcNode" presStyleLbl="node1" presStyleIdx="0" presStyleCnt="7"/>
      <dgm:spPr/>
    </dgm:pt>
    <dgm:pt modelId="{CDC4329A-C9F3-404E-AFA7-72B487E897F2}" type="pres">
      <dgm:prSet presAssocID="{245171C6-66B1-4ADE-AA50-66010DFFB2A7}" presName="conn" presStyleLbl="parChTrans1D2" presStyleIdx="0" presStyleCnt="1"/>
      <dgm:spPr/>
    </dgm:pt>
    <dgm:pt modelId="{FE7B6BF5-CD1A-4CC8-A722-DD8D99FFE94C}" type="pres">
      <dgm:prSet presAssocID="{245171C6-66B1-4ADE-AA50-66010DFFB2A7}" presName="extraNode" presStyleLbl="node1" presStyleIdx="0" presStyleCnt="7"/>
      <dgm:spPr/>
    </dgm:pt>
    <dgm:pt modelId="{5C8A242C-B92C-431D-BEF4-52D2C49405CF}" type="pres">
      <dgm:prSet presAssocID="{245171C6-66B1-4ADE-AA50-66010DFFB2A7}" presName="dstNode" presStyleLbl="node1" presStyleIdx="0" presStyleCnt="7"/>
      <dgm:spPr/>
    </dgm:pt>
    <dgm:pt modelId="{0B5C1775-EDC8-4784-982D-034DE52C9F14}" type="pres">
      <dgm:prSet presAssocID="{D5C8C194-383D-43B9-A36A-9C016D73860B}" presName="text_1" presStyleLbl="node1" presStyleIdx="0" presStyleCnt="7">
        <dgm:presLayoutVars>
          <dgm:bulletEnabled val="1"/>
        </dgm:presLayoutVars>
      </dgm:prSet>
      <dgm:spPr/>
    </dgm:pt>
    <dgm:pt modelId="{3B5CBFE8-98A0-4832-9F84-6E524C4713F4}" type="pres">
      <dgm:prSet presAssocID="{D5C8C194-383D-43B9-A36A-9C016D73860B}" presName="accent_1" presStyleCnt="0"/>
      <dgm:spPr/>
    </dgm:pt>
    <dgm:pt modelId="{7CE11BCD-CC7A-4989-963B-EA85DDC5E281}" type="pres">
      <dgm:prSet presAssocID="{D5C8C194-383D-43B9-A36A-9C016D73860B}" presName="accentRepeatNode" presStyleLbl="solidFgAcc1" presStyleIdx="0" presStyleCnt="7"/>
      <dgm:spPr/>
    </dgm:pt>
    <dgm:pt modelId="{A8371849-8CB8-4860-8D47-15D90264853D}" type="pres">
      <dgm:prSet presAssocID="{188DF759-FF74-4F05-B0FD-0DFA90198501}" presName="text_2" presStyleLbl="node1" presStyleIdx="1" presStyleCnt="7">
        <dgm:presLayoutVars>
          <dgm:bulletEnabled val="1"/>
        </dgm:presLayoutVars>
      </dgm:prSet>
      <dgm:spPr/>
    </dgm:pt>
    <dgm:pt modelId="{120A8A4C-FF76-4C15-8ABE-BA08C246DCB7}" type="pres">
      <dgm:prSet presAssocID="{188DF759-FF74-4F05-B0FD-0DFA90198501}" presName="accent_2" presStyleCnt="0"/>
      <dgm:spPr/>
    </dgm:pt>
    <dgm:pt modelId="{31AB4593-7936-458E-BEEC-2299C6249DEF}" type="pres">
      <dgm:prSet presAssocID="{188DF759-FF74-4F05-B0FD-0DFA90198501}" presName="accentRepeatNode" presStyleLbl="solidFgAcc1" presStyleIdx="1" presStyleCnt="7"/>
      <dgm:spPr/>
    </dgm:pt>
    <dgm:pt modelId="{E927B149-87F7-4236-93BD-5EC575705FF4}" type="pres">
      <dgm:prSet presAssocID="{864AAB9E-6829-44E2-BE02-3A52C309BAEF}" presName="text_3" presStyleLbl="node1" presStyleIdx="2" presStyleCnt="7">
        <dgm:presLayoutVars>
          <dgm:bulletEnabled val="1"/>
        </dgm:presLayoutVars>
      </dgm:prSet>
      <dgm:spPr/>
    </dgm:pt>
    <dgm:pt modelId="{94E4EF1F-9089-4C77-94C1-E3AC3EEBE953}" type="pres">
      <dgm:prSet presAssocID="{864AAB9E-6829-44E2-BE02-3A52C309BAEF}" presName="accent_3" presStyleCnt="0"/>
      <dgm:spPr/>
    </dgm:pt>
    <dgm:pt modelId="{F609E501-716A-4934-9A42-17260FB478D0}" type="pres">
      <dgm:prSet presAssocID="{864AAB9E-6829-44E2-BE02-3A52C309BAEF}" presName="accentRepeatNode" presStyleLbl="solidFgAcc1" presStyleIdx="2" presStyleCnt="7"/>
      <dgm:spPr/>
    </dgm:pt>
    <dgm:pt modelId="{FDC69450-5823-4460-B3E5-ED1783219A41}" type="pres">
      <dgm:prSet presAssocID="{525478C5-9E59-45F3-B206-CF28C43A2F7F}" presName="text_4" presStyleLbl="node1" presStyleIdx="3" presStyleCnt="7">
        <dgm:presLayoutVars>
          <dgm:bulletEnabled val="1"/>
        </dgm:presLayoutVars>
      </dgm:prSet>
      <dgm:spPr/>
    </dgm:pt>
    <dgm:pt modelId="{BA217031-E28A-4893-A572-76970112FAA2}" type="pres">
      <dgm:prSet presAssocID="{525478C5-9E59-45F3-B206-CF28C43A2F7F}" presName="accent_4" presStyleCnt="0"/>
      <dgm:spPr/>
    </dgm:pt>
    <dgm:pt modelId="{D13223FF-176E-4372-9764-E8814BDFC186}" type="pres">
      <dgm:prSet presAssocID="{525478C5-9E59-45F3-B206-CF28C43A2F7F}" presName="accentRepeatNode" presStyleLbl="solidFgAcc1" presStyleIdx="3" presStyleCnt="7"/>
      <dgm:spPr/>
    </dgm:pt>
    <dgm:pt modelId="{4035E099-7498-4FE7-867D-FB207B3CEAD4}" type="pres">
      <dgm:prSet presAssocID="{30B0761C-37DF-4C97-9661-D48A7B1076F4}" presName="text_5" presStyleLbl="node1" presStyleIdx="4" presStyleCnt="7">
        <dgm:presLayoutVars>
          <dgm:bulletEnabled val="1"/>
        </dgm:presLayoutVars>
      </dgm:prSet>
      <dgm:spPr/>
    </dgm:pt>
    <dgm:pt modelId="{5EE1C9E2-E50B-4227-B753-7B2CE009C023}" type="pres">
      <dgm:prSet presAssocID="{30B0761C-37DF-4C97-9661-D48A7B1076F4}" presName="accent_5" presStyleCnt="0"/>
      <dgm:spPr/>
    </dgm:pt>
    <dgm:pt modelId="{B5722683-A278-4882-9810-D9ADE599A6D2}" type="pres">
      <dgm:prSet presAssocID="{30B0761C-37DF-4C97-9661-D48A7B1076F4}" presName="accentRepeatNode" presStyleLbl="solidFgAcc1" presStyleIdx="4" presStyleCnt="7"/>
      <dgm:spPr/>
    </dgm:pt>
    <dgm:pt modelId="{BCD17846-AE9F-4043-8A17-8FDF364F96D9}" type="pres">
      <dgm:prSet presAssocID="{BB62BEAB-34A9-402C-AE54-99F2006B7C83}" presName="text_6" presStyleLbl="node1" presStyleIdx="5" presStyleCnt="7">
        <dgm:presLayoutVars>
          <dgm:bulletEnabled val="1"/>
        </dgm:presLayoutVars>
      </dgm:prSet>
      <dgm:spPr/>
    </dgm:pt>
    <dgm:pt modelId="{F242BA43-0A34-4A9D-A04F-3656D444B085}" type="pres">
      <dgm:prSet presAssocID="{BB62BEAB-34A9-402C-AE54-99F2006B7C83}" presName="accent_6" presStyleCnt="0"/>
      <dgm:spPr/>
    </dgm:pt>
    <dgm:pt modelId="{922FD477-B875-4443-9ED7-F945F2116CF8}" type="pres">
      <dgm:prSet presAssocID="{BB62BEAB-34A9-402C-AE54-99F2006B7C83}" presName="accentRepeatNode" presStyleLbl="solidFgAcc1" presStyleIdx="5" presStyleCnt="7"/>
      <dgm:spPr/>
    </dgm:pt>
    <dgm:pt modelId="{10DCFA32-88EE-4E03-93CF-21C504B66C54}" type="pres">
      <dgm:prSet presAssocID="{EC2DC1F3-CF6A-46F9-9294-DEF3AC93A84C}" presName="text_7" presStyleLbl="node1" presStyleIdx="6" presStyleCnt="7">
        <dgm:presLayoutVars>
          <dgm:bulletEnabled val="1"/>
        </dgm:presLayoutVars>
      </dgm:prSet>
      <dgm:spPr/>
    </dgm:pt>
    <dgm:pt modelId="{9BFCB084-FAE7-444F-A27C-063F339C524D}" type="pres">
      <dgm:prSet presAssocID="{EC2DC1F3-CF6A-46F9-9294-DEF3AC93A84C}" presName="accent_7" presStyleCnt="0"/>
      <dgm:spPr/>
    </dgm:pt>
    <dgm:pt modelId="{B40C3207-3958-485A-8EEE-2E5188B925C1}" type="pres">
      <dgm:prSet presAssocID="{EC2DC1F3-CF6A-46F9-9294-DEF3AC93A84C}" presName="accentRepeatNode" presStyleLbl="solidFgAcc1" presStyleIdx="6" presStyleCnt="7"/>
      <dgm:spPr/>
    </dgm:pt>
  </dgm:ptLst>
  <dgm:cxnLst>
    <dgm:cxn modelId="{277A5407-7400-4DB8-AED1-D79447BB7ECD}" srcId="{245171C6-66B1-4ADE-AA50-66010DFFB2A7}" destId="{864AAB9E-6829-44E2-BE02-3A52C309BAEF}" srcOrd="2" destOrd="0" parTransId="{3C4FF654-058C-4CD5-9E50-DDEF031F46D9}" sibTransId="{C18855E7-466A-42F5-B475-34101541F7F3}"/>
    <dgm:cxn modelId="{64597F19-FA16-4B09-BCA1-C98D50AD85A7}" srcId="{245171C6-66B1-4ADE-AA50-66010DFFB2A7}" destId="{30B0761C-37DF-4C97-9661-D48A7B1076F4}" srcOrd="4" destOrd="0" parTransId="{9D2417BA-0637-4D88-BC95-8C861F7F202F}" sibTransId="{F4B00894-F8AA-4140-B6CA-257120C55CD3}"/>
    <dgm:cxn modelId="{1CCF8E5E-449B-4FF6-B05B-D0FFCE712B05}" type="presOf" srcId="{BB62BEAB-34A9-402C-AE54-99F2006B7C83}" destId="{BCD17846-AE9F-4043-8A17-8FDF364F96D9}" srcOrd="0" destOrd="0" presId="urn:microsoft.com/office/officeart/2008/layout/VerticalCurvedList"/>
    <dgm:cxn modelId="{45B32F48-D0D7-446D-9F96-52476C6D2228}" type="presOf" srcId="{864AAB9E-6829-44E2-BE02-3A52C309BAEF}" destId="{E927B149-87F7-4236-93BD-5EC575705FF4}" srcOrd="0" destOrd="0" presId="urn:microsoft.com/office/officeart/2008/layout/VerticalCurvedList"/>
    <dgm:cxn modelId="{FD2ECD4E-CD43-47D5-A99E-DE74FB8464DE}" type="presOf" srcId="{6F7BC8F0-27F2-4A19-BEF6-C1151140CE61}" destId="{CDC4329A-C9F3-404E-AFA7-72B487E897F2}" srcOrd="0" destOrd="0" presId="urn:microsoft.com/office/officeart/2008/layout/VerticalCurvedList"/>
    <dgm:cxn modelId="{29E69A52-2E1E-4305-B8A4-03CBE35A10B7}" srcId="{245171C6-66B1-4ADE-AA50-66010DFFB2A7}" destId="{525478C5-9E59-45F3-B206-CF28C43A2F7F}" srcOrd="3" destOrd="0" parTransId="{D85A2196-4CB6-46E0-9037-7C0D3659C585}" sibTransId="{5F0E67F6-81CE-49C5-867E-A48CCEA1F20D}"/>
    <dgm:cxn modelId="{642CB552-3689-45E2-9522-DA3EC3759832}" srcId="{245171C6-66B1-4ADE-AA50-66010DFFB2A7}" destId="{BB62BEAB-34A9-402C-AE54-99F2006B7C83}" srcOrd="5" destOrd="0" parTransId="{9F6BE617-1B54-47F5-88A5-CBD58CB10155}" sibTransId="{E25BE4F4-A2E1-4CFA-840A-8C86ECCF0CF4}"/>
    <dgm:cxn modelId="{908EDE74-1142-47ED-8AA1-DF04232CE255}" type="presOf" srcId="{EC2DC1F3-CF6A-46F9-9294-DEF3AC93A84C}" destId="{10DCFA32-88EE-4E03-93CF-21C504B66C54}" srcOrd="0" destOrd="0" presId="urn:microsoft.com/office/officeart/2008/layout/VerticalCurvedList"/>
    <dgm:cxn modelId="{DDE9B97E-ECC7-48F5-99C2-FC4B90C9AE74}" srcId="{245171C6-66B1-4ADE-AA50-66010DFFB2A7}" destId="{D5C8C194-383D-43B9-A36A-9C016D73860B}" srcOrd="0" destOrd="0" parTransId="{080E996D-98B8-4302-A72F-682CEE788FC1}" sibTransId="{6F7BC8F0-27F2-4A19-BEF6-C1151140CE61}"/>
    <dgm:cxn modelId="{3EDBE482-26F5-4ACE-A2A2-1EEEFB7A7E26}" srcId="{245171C6-66B1-4ADE-AA50-66010DFFB2A7}" destId="{EC2DC1F3-CF6A-46F9-9294-DEF3AC93A84C}" srcOrd="6" destOrd="0" parTransId="{B1B4B46C-93AD-4961-BC44-2385467E54A5}" sibTransId="{29D4038F-C6DC-42B7-8E03-6C1AA00FBDFD}"/>
    <dgm:cxn modelId="{74A5E0AE-8437-4324-B910-9F57C5A7F78C}" srcId="{245171C6-66B1-4ADE-AA50-66010DFFB2A7}" destId="{D111A498-9D25-4EDD-AF2F-F7C9E45B0A90}" srcOrd="7" destOrd="0" parTransId="{156EB171-E3A9-40B8-9A51-EEA9DF520361}" sibTransId="{3268A8DF-E689-49EB-BD35-2C5A338317BF}"/>
    <dgm:cxn modelId="{D40D6DB2-B6AB-4641-9418-AA8032F9C74F}" type="presOf" srcId="{30B0761C-37DF-4C97-9661-D48A7B1076F4}" destId="{4035E099-7498-4FE7-867D-FB207B3CEAD4}" srcOrd="0" destOrd="0" presId="urn:microsoft.com/office/officeart/2008/layout/VerticalCurvedList"/>
    <dgm:cxn modelId="{D72F0FB3-7B82-46E4-9FEC-2E64338D956F}" type="presOf" srcId="{525478C5-9E59-45F3-B206-CF28C43A2F7F}" destId="{FDC69450-5823-4460-B3E5-ED1783219A41}" srcOrd="0" destOrd="0" presId="urn:microsoft.com/office/officeart/2008/layout/VerticalCurvedList"/>
    <dgm:cxn modelId="{A595EEC9-90DA-4884-9F6C-C502BBFC6305}" type="presOf" srcId="{188DF759-FF74-4F05-B0FD-0DFA90198501}" destId="{A8371849-8CB8-4860-8D47-15D90264853D}" srcOrd="0" destOrd="0" presId="urn:microsoft.com/office/officeart/2008/layout/VerticalCurvedList"/>
    <dgm:cxn modelId="{1381DFDB-A1EE-406B-A121-18FF34C96B3B}" type="presOf" srcId="{245171C6-66B1-4ADE-AA50-66010DFFB2A7}" destId="{CA97640E-8628-4B34-80C5-AB66EAC7EFC9}" srcOrd="0" destOrd="0" presId="urn:microsoft.com/office/officeart/2008/layout/VerticalCurvedList"/>
    <dgm:cxn modelId="{E6DD36DF-A60B-4907-9E52-CAC386F90779}" type="presOf" srcId="{D5C8C194-383D-43B9-A36A-9C016D73860B}" destId="{0B5C1775-EDC8-4784-982D-034DE52C9F14}" srcOrd="0" destOrd="0" presId="urn:microsoft.com/office/officeart/2008/layout/VerticalCurvedList"/>
    <dgm:cxn modelId="{63E684ED-924D-4A03-9473-8CD41CE016D0}" srcId="{245171C6-66B1-4ADE-AA50-66010DFFB2A7}" destId="{188DF759-FF74-4F05-B0FD-0DFA90198501}" srcOrd="1" destOrd="0" parTransId="{5190EB80-D03C-4732-BDBD-96EF6EA01670}" sibTransId="{0868C226-C648-47D6-B283-1B7F5FF8EA9E}"/>
    <dgm:cxn modelId="{50C27A94-FDBE-48D0-B3FF-F21250E54515}" type="presParOf" srcId="{CA97640E-8628-4B34-80C5-AB66EAC7EFC9}" destId="{A1111B20-723D-4CA7-BAEF-FC89F24B4001}" srcOrd="0" destOrd="0" presId="urn:microsoft.com/office/officeart/2008/layout/VerticalCurvedList"/>
    <dgm:cxn modelId="{AD16A389-4243-4D65-BB8D-0BBED42E8B21}" type="presParOf" srcId="{A1111B20-723D-4CA7-BAEF-FC89F24B4001}" destId="{05A73AA5-BD99-4358-98F6-B53D86179127}" srcOrd="0" destOrd="0" presId="urn:microsoft.com/office/officeart/2008/layout/VerticalCurvedList"/>
    <dgm:cxn modelId="{036B98E9-A125-4DD0-858F-9F10AF5F2B1B}" type="presParOf" srcId="{05A73AA5-BD99-4358-98F6-B53D86179127}" destId="{0E2037EB-99FD-431F-BC31-02D092EFBE77}" srcOrd="0" destOrd="0" presId="urn:microsoft.com/office/officeart/2008/layout/VerticalCurvedList"/>
    <dgm:cxn modelId="{E00D1F9E-135F-4913-9CEE-F129F60782C7}" type="presParOf" srcId="{05A73AA5-BD99-4358-98F6-B53D86179127}" destId="{CDC4329A-C9F3-404E-AFA7-72B487E897F2}" srcOrd="1" destOrd="0" presId="urn:microsoft.com/office/officeart/2008/layout/VerticalCurvedList"/>
    <dgm:cxn modelId="{BD597B80-E078-4732-892A-C6AA5B4F292E}" type="presParOf" srcId="{05A73AA5-BD99-4358-98F6-B53D86179127}" destId="{FE7B6BF5-CD1A-4CC8-A722-DD8D99FFE94C}" srcOrd="2" destOrd="0" presId="urn:microsoft.com/office/officeart/2008/layout/VerticalCurvedList"/>
    <dgm:cxn modelId="{D3CBD109-6378-4E53-898A-83B771D6BA83}" type="presParOf" srcId="{05A73AA5-BD99-4358-98F6-B53D86179127}" destId="{5C8A242C-B92C-431D-BEF4-52D2C49405CF}" srcOrd="3" destOrd="0" presId="urn:microsoft.com/office/officeart/2008/layout/VerticalCurvedList"/>
    <dgm:cxn modelId="{3872D8FD-A38B-492F-A421-112F03CC7CD6}" type="presParOf" srcId="{A1111B20-723D-4CA7-BAEF-FC89F24B4001}" destId="{0B5C1775-EDC8-4784-982D-034DE52C9F14}" srcOrd="1" destOrd="0" presId="urn:microsoft.com/office/officeart/2008/layout/VerticalCurvedList"/>
    <dgm:cxn modelId="{CC3323DC-4145-473F-B164-D758C9462102}" type="presParOf" srcId="{A1111B20-723D-4CA7-BAEF-FC89F24B4001}" destId="{3B5CBFE8-98A0-4832-9F84-6E524C4713F4}" srcOrd="2" destOrd="0" presId="urn:microsoft.com/office/officeart/2008/layout/VerticalCurvedList"/>
    <dgm:cxn modelId="{9C9A1366-6010-4635-A670-2370C41974C9}" type="presParOf" srcId="{3B5CBFE8-98A0-4832-9F84-6E524C4713F4}" destId="{7CE11BCD-CC7A-4989-963B-EA85DDC5E281}" srcOrd="0" destOrd="0" presId="urn:microsoft.com/office/officeart/2008/layout/VerticalCurvedList"/>
    <dgm:cxn modelId="{35BAB0A7-2B11-4E24-BC60-4B7F31816A19}" type="presParOf" srcId="{A1111B20-723D-4CA7-BAEF-FC89F24B4001}" destId="{A8371849-8CB8-4860-8D47-15D90264853D}" srcOrd="3" destOrd="0" presId="urn:microsoft.com/office/officeart/2008/layout/VerticalCurvedList"/>
    <dgm:cxn modelId="{B73A64C7-F853-4F7F-9791-3645EFEAD939}" type="presParOf" srcId="{A1111B20-723D-4CA7-BAEF-FC89F24B4001}" destId="{120A8A4C-FF76-4C15-8ABE-BA08C246DCB7}" srcOrd="4" destOrd="0" presId="urn:microsoft.com/office/officeart/2008/layout/VerticalCurvedList"/>
    <dgm:cxn modelId="{389209BA-4142-4004-9848-580A1FF0293F}" type="presParOf" srcId="{120A8A4C-FF76-4C15-8ABE-BA08C246DCB7}" destId="{31AB4593-7936-458E-BEEC-2299C6249DEF}" srcOrd="0" destOrd="0" presId="urn:microsoft.com/office/officeart/2008/layout/VerticalCurvedList"/>
    <dgm:cxn modelId="{B3372919-BE5D-4FDE-93C1-6B55F35BD5D2}" type="presParOf" srcId="{A1111B20-723D-4CA7-BAEF-FC89F24B4001}" destId="{E927B149-87F7-4236-93BD-5EC575705FF4}" srcOrd="5" destOrd="0" presId="urn:microsoft.com/office/officeart/2008/layout/VerticalCurvedList"/>
    <dgm:cxn modelId="{FF1A833F-A23E-453A-AD80-6233E49FFBB2}" type="presParOf" srcId="{A1111B20-723D-4CA7-BAEF-FC89F24B4001}" destId="{94E4EF1F-9089-4C77-94C1-E3AC3EEBE953}" srcOrd="6" destOrd="0" presId="urn:microsoft.com/office/officeart/2008/layout/VerticalCurvedList"/>
    <dgm:cxn modelId="{3E040CAC-1DD2-4A5E-BF69-0BE08E6FECCE}" type="presParOf" srcId="{94E4EF1F-9089-4C77-94C1-E3AC3EEBE953}" destId="{F609E501-716A-4934-9A42-17260FB478D0}" srcOrd="0" destOrd="0" presId="urn:microsoft.com/office/officeart/2008/layout/VerticalCurvedList"/>
    <dgm:cxn modelId="{8928F8C5-8660-43A8-968F-D89E1A531592}" type="presParOf" srcId="{A1111B20-723D-4CA7-BAEF-FC89F24B4001}" destId="{FDC69450-5823-4460-B3E5-ED1783219A41}" srcOrd="7" destOrd="0" presId="urn:microsoft.com/office/officeart/2008/layout/VerticalCurvedList"/>
    <dgm:cxn modelId="{F090D968-294E-4585-A152-56F97398E0D0}" type="presParOf" srcId="{A1111B20-723D-4CA7-BAEF-FC89F24B4001}" destId="{BA217031-E28A-4893-A572-76970112FAA2}" srcOrd="8" destOrd="0" presId="urn:microsoft.com/office/officeart/2008/layout/VerticalCurvedList"/>
    <dgm:cxn modelId="{840BB59F-4435-4A8C-84DA-0BEE1EF66E73}" type="presParOf" srcId="{BA217031-E28A-4893-A572-76970112FAA2}" destId="{D13223FF-176E-4372-9764-E8814BDFC186}" srcOrd="0" destOrd="0" presId="urn:microsoft.com/office/officeart/2008/layout/VerticalCurvedList"/>
    <dgm:cxn modelId="{9FA74BDB-03B4-45EC-BDD2-1C91C4D13162}" type="presParOf" srcId="{A1111B20-723D-4CA7-BAEF-FC89F24B4001}" destId="{4035E099-7498-4FE7-867D-FB207B3CEAD4}" srcOrd="9" destOrd="0" presId="urn:microsoft.com/office/officeart/2008/layout/VerticalCurvedList"/>
    <dgm:cxn modelId="{FF081CCC-97A2-457A-8E58-119359E98C4B}" type="presParOf" srcId="{A1111B20-723D-4CA7-BAEF-FC89F24B4001}" destId="{5EE1C9E2-E50B-4227-B753-7B2CE009C023}" srcOrd="10" destOrd="0" presId="urn:microsoft.com/office/officeart/2008/layout/VerticalCurvedList"/>
    <dgm:cxn modelId="{9E504B40-79FD-4925-9B02-E96E1C471FC9}" type="presParOf" srcId="{5EE1C9E2-E50B-4227-B753-7B2CE009C023}" destId="{B5722683-A278-4882-9810-D9ADE599A6D2}" srcOrd="0" destOrd="0" presId="urn:microsoft.com/office/officeart/2008/layout/VerticalCurvedList"/>
    <dgm:cxn modelId="{F9CBB322-8760-4FD6-85DE-3F4927C7E8D3}" type="presParOf" srcId="{A1111B20-723D-4CA7-BAEF-FC89F24B4001}" destId="{BCD17846-AE9F-4043-8A17-8FDF364F96D9}" srcOrd="11" destOrd="0" presId="urn:microsoft.com/office/officeart/2008/layout/VerticalCurvedList"/>
    <dgm:cxn modelId="{BAE35470-9815-421A-BC81-51B99B55F77F}" type="presParOf" srcId="{A1111B20-723D-4CA7-BAEF-FC89F24B4001}" destId="{F242BA43-0A34-4A9D-A04F-3656D444B085}" srcOrd="12" destOrd="0" presId="urn:microsoft.com/office/officeart/2008/layout/VerticalCurvedList"/>
    <dgm:cxn modelId="{79229252-C179-4567-BCF0-0A97851A3432}" type="presParOf" srcId="{F242BA43-0A34-4A9D-A04F-3656D444B085}" destId="{922FD477-B875-4443-9ED7-F945F2116CF8}" srcOrd="0" destOrd="0" presId="urn:microsoft.com/office/officeart/2008/layout/VerticalCurvedList"/>
    <dgm:cxn modelId="{FE84CA42-A5C2-458E-90D3-5511F351242F}" type="presParOf" srcId="{A1111B20-723D-4CA7-BAEF-FC89F24B4001}" destId="{10DCFA32-88EE-4E03-93CF-21C504B66C54}" srcOrd="13" destOrd="0" presId="urn:microsoft.com/office/officeart/2008/layout/VerticalCurvedList"/>
    <dgm:cxn modelId="{B47566D5-47E1-4B04-879B-88BA519B3F32}" type="presParOf" srcId="{A1111B20-723D-4CA7-BAEF-FC89F24B4001}" destId="{9BFCB084-FAE7-444F-A27C-063F339C524D}" srcOrd="14" destOrd="0" presId="urn:microsoft.com/office/officeart/2008/layout/VerticalCurvedList"/>
    <dgm:cxn modelId="{8821364B-F50C-47B1-BAC1-77438FEEEFF3}" type="presParOf" srcId="{9BFCB084-FAE7-444F-A27C-063F339C524D}" destId="{B40C3207-3958-485A-8EEE-2E5188B925C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5F4A0E-CA85-43CC-A6C1-FF6F637F02E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ES"/>
        </a:p>
      </dgm:t>
    </dgm:pt>
    <dgm:pt modelId="{278F0C4C-5383-4336-88B7-E1EAF8337CB2}">
      <dgm:prSet/>
      <dgm:spPr/>
      <dgm:t>
        <a:bodyPr/>
        <a:lstStyle/>
        <a:p>
          <a:pPr rtl="0"/>
          <a:r>
            <a:rPr lang="es-ES_tradnl" dirty="0">
              <a:latin typeface="Arial" panose="020B0604020202020204" pitchFamily="34" charset="0"/>
              <a:cs typeface="Arial" panose="020B0604020202020204" pitchFamily="34" charset="0"/>
            </a:rPr>
            <a:t>ETAPA PRECONTRACTUAL</a:t>
          </a:r>
          <a:endParaRPr lang="es-EC" dirty="0">
            <a:latin typeface="Arial" panose="020B0604020202020204" pitchFamily="34" charset="0"/>
            <a:cs typeface="Arial" panose="020B0604020202020204" pitchFamily="34" charset="0"/>
          </a:endParaRPr>
        </a:p>
      </dgm:t>
    </dgm:pt>
    <dgm:pt modelId="{D8B57E81-F19A-46F9-88B7-55139F036CD1}" type="parTrans" cxnId="{C9ECAABA-2037-4BDA-BC99-175199B27FC8}">
      <dgm:prSet/>
      <dgm:spPr/>
      <dgm:t>
        <a:bodyPr/>
        <a:lstStyle/>
        <a:p>
          <a:endParaRPr lang="es-ES">
            <a:latin typeface="Arial" panose="020B0604020202020204" pitchFamily="34" charset="0"/>
            <a:cs typeface="Arial" panose="020B0604020202020204" pitchFamily="34" charset="0"/>
          </a:endParaRPr>
        </a:p>
      </dgm:t>
    </dgm:pt>
    <dgm:pt modelId="{2289D2C0-9D57-41FF-B28F-3552B533E4E3}" type="sibTrans" cxnId="{C9ECAABA-2037-4BDA-BC99-175199B27FC8}">
      <dgm:prSet/>
      <dgm:spPr/>
      <dgm:t>
        <a:bodyPr/>
        <a:lstStyle/>
        <a:p>
          <a:endParaRPr lang="es-ES">
            <a:latin typeface="Arial" panose="020B0604020202020204" pitchFamily="34" charset="0"/>
            <a:cs typeface="Arial" panose="020B0604020202020204" pitchFamily="34" charset="0"/>
          </a:endParaRPr>
        </a:p>
      </dgm:t>
    </dgm:pt>
    <dgm:pt modelId="{F0D0FAD3-292F-4AB6-9847-8E45FB47CEC0}">
      <dgm:prSet/>
      <dgm:spPr/>
      <dgm:t>
        <a:bodyPr/>
        <a:lstStyle/>
        <a:p>
          <a:pPr rtl="0"/>
          <a:r>
            <a:rPr lang="es-ES_tradnl" dirty="0">
              <a:latin typeface="Arial" panose="020B0604020202020204" pitchFamily="34" charset="0"/>
              <a:cs typeface="Arial" panose="020B0604020202020204" pitchFamily="34" charset="0"/>
            </a:rPr>
            <a:t>ETAPA CONTRACTUAL (Montos)</a:t>
          </a:r>
          <a:endParaRPr lang="es-EC" dirty="0">
            <a:latin typeface="Arial" panose="020B0604020202020204" pitchFamily="34" charset="0"/>
            <a:cs typeface="Arial" panose="020B0604020202020204" pitchFamily="34" charset="0"/>
          </a:endParaRPr>
        </a:p>
      </dgm:t>
    </dgm:pt>
    <dgm:pt modelId="{4F250E2A-E848-4295-9368-7E3B3A55D10A}" type="parTrans" cxnId="{3FEEBDC0-1FDC-429C-9894-1D7F2A2BDE2A}">
      <dgm:prSet/>
      <dgm:spPr/>
      <dgm:t>
        <a:bodyPr/>
        <a:lstStyle/>
        <a:p>
          <a:endParaRPr lang="es-ES">
            <a:latin typeface="Arial" panose="020B0604020202020204" pitchFamily="34" charset="0"/>
            <a:cs typeface="Arial" panose="020B0604020202020204" pitchFamily="34" charset="0"/>
          </a:endParaRPr>
        </a:p>
      </dgm:t>
    </dgm:pt>
    <dgm:pt modelId="{4CADFFAF-73DA-48EB-88E7-7738B975B07F}" type="sibTrans" cxnId="{3FEEBDC0-1FDC-429C-9894-1D7F2A2BDE2A}">
      <dgm:prSet/>
      <dgm:spPr/>
      <dgm:t>
        <a:bodyPr/>
        <a:lstStyle/>
        <a:p>
          <a:endParaRPr lang="es-ES">
            <a:latin typeface="Arial" panose="020B0604020202020204" pitchFamily="34" charset="0"/>
            <a:cs typeface="Arial" panose="020B0604020202020204" pitchFamily="34" charset="0"/>
          </a:endParaRPr>
        </a:p>
      </dgm:t>
    </dgm:pt>
    <dgm:pt modelId="{BAC38D5E-51C4-4B19-BF91-C62EC47D2858}">
      <dgm:prSet custT="1"/>
      <dgm:spPr/>
      <dgm:t>
        <a:bodyPr/>
        <a:lstStyle/>
        <a:p>
          <a:pPr rtl="0"/>
          <a:r>
            <a:rPr lang="es-ES" sz="1200" dirty="0">
              <a:latin typeface="Arial" panose="020B0604020202020204" pitchFamily="34" charset="0"/>
              <a:cs typeface="Arial" panose="020B0604020202020204" pitchFamily="34" charset="0"/>
            </a:rPr>
            <a:t>0.00003 del Presupuesto del Estado serán adjudicados y suscritos por el Señor Ministro de Defensa Nacional</a:t>
          </a:r>
          <a:r>
            <a:rPr lang="es-EC" sz="1200" dirty="0">
              <a:latin typeface="Arial" panose="020B0604020202020204" pitchFamily="34" charset="0"/>
              <a:cs typeface="Arial" panose="020B0604020202020204" pitchFamily="34" charset="0"/>
            </a:rPr>
            <a:t> </a:t>
          </a:r>
        </a:p>
      </dgm:t>
    </dgm:pt>
    <dgm:pt modelId="{6F38DDCE-0443-4C79-A792-B95777F15D69}" type="parTrans" cxnId="{E1F0EC78-7436-4B75-A18B-B4DF053E8FF3}">
      <dgm:prSet/>
      <dgm:spPr/>
      <dgm:t>
        <a:bodyPr/>
        <a:lstStyle/>
        <a:p>
          <a:endParaRPr lang="es-ES">
            <a:latin typeface="Arial" panose="020B0604020202020204" pitchFamily="34" charset="0"/>
            <a:cs typeface="Arial" panose="020B0604020202020204" pitchFamily="34" charset="0"/>
          </a:endParaRPr>
        </a:p>
      </dgm:t>
    </dgm:pt>
    <dgm:pt modelId="{E2107F79-AE99-40EA-8B58-E1C760499613}" type="sibTrans" cxnId="{E1F0EC78-7436-4B75-A18B-B4DF053E8FF3}">
      <dgm:prSet/>
      <dgm:spPr/>
      <dgm:t>
        <a:bodyPr/>
        <a:lstStyle/>
        <a:p>
          <a:endParaRPr lang="es-ES">
            <a:latin typeface="Arial" panose="020B0604020202020204" pitchFamily="34" charset="0"/>
            <a:cs typeface="Arial" panose="020B0604020202020204" pitchFamily="34" charset="0"/>
          </a:endParaRPr>
        </a:p>
      </dgm:t>
    </dgm:pt>
    <dgm:pt modelId="{7A121D27-1B56-4635-A241-7FF09CA2B29B}">
      <dgm:prSet custT="1"/>
      <dgm:spPr/>
      <dgm:t>
        <a:bodyPr/>
        <a:lstStyle/>
        <a:p>
          <a:pPr rtl="0"/>
          <a:r>
            <a:rPr lang="es-ES" sz="1200" dirty="0">
              <a:latin typeface="Arial" panose="020B0604020202020204" pitchFamily="34" charset="0"/>
              <a:cs typeface="Arial" panose="020B0604020202020204" pitchFamily="34" charset="0"/>
            </a:rPr>
            <a:t>0.00003 hasta el 0,000015 del Presupuesto del Estado serán suscritos por el jefe del Comando Conjunto de las Fuerzas Armadas y los Señores Comandantes Generales de cada una de las Fuerzas Terrestre, Naval o Aérea</a:t>
          </a:r>
          <a:r>
            <a:rPr lang="es-EC" sz="1200" dirty="0">
              <a:latin typeface="Arial" panose="020B0604020202020204" pitchFamily="34" charset="0"/>
              <a:cs typeface="Arial" panose="020B0604020202020204" pitchFamily="34" charset="0"/>
            </a:rPr>
            <a:t> </a:t>
          </a:r>
        </a:p>
      </dgm:t>
    </dgm:pt>
    <dgm:pt modelId="{B5E0FD1B-016A-4A7E-9AFF-C2A7EF215A7C}" type="parTrans" cxnId="{6F77B125-AB54-499A-8C31-F49CE9038F33}">
      <dgm:prSet/>
      <dgm:spPr/>
      <dgm:t>
        <a:bodyPr/>
        <a:lstStyle/>
        <a:p>
          <a:endParaRPr lang="es-ES">
            <a:latin typeface="Arial" panose="020B0604020202020204" pitchFamily="34" charset="0"/>
            <a:cs typeface="Arial" panose="020B0604020202020204" pitchFamily="34" charset="0"/>
          </a:endParaRPr>
        </a:p>
      </dgm:t>
    </dgm:pt>
    <dgm:pt modelId="{CE347D83-2A08-4AF2-AD3D-B9FF569A9375}" type="sibTrans" cxnId="{6F77B125-AB54-499A-8C31-F49CE9038F33}">
      <dgm:prSet/>
      <dgm:spPr/>
      <dgm:t>
        <a:bodyPr/>
        <a:lstStyle/>
        <a:p>
          <a:endParaRPr lang="es-ES">
            <a:latin typeface="Arial" panose="020B0604020202020204" pitchFamily="34" charset="0"/>
            <a:cs typeface="Arial" panose="020B0604020202020204" pitchFamily="34" charset="0"/>
          </a:endParaRPr>
        </a:p>
      </dgm:t>
    </dgm:pt>
    <dgm:pt modelId="{40091949-56DF-4AA8-8FF6-773926C6C3C9}">
      <dgm:prSet custT="1"/>
      <dgm:spPr/>
      <dgm:t>
        <a:bodyPr/>
        <a:lstStyle/>
        <a:p>
          <a:pPr rtl="0"/>
          <a:r>
            <a:rPr lang="es-ES" sz="1200" dirty="0">
              <a:latin typeface="Arial" panose="020B0604020202020204" pitchFamily="34" charset="0"/>
              <a:cs typeface="Arial" panose="020B0604020202020204" pitchFamily="34" charset="0"/>
            </a:rPr>
            <a:t>0.000002 del Presupuesto del Estado, serán suscritos por los Comandantes de Batallones y unidades independientes.  El rango en el que se encuentran estos oficiales es de Mayores o Tenientes Coroneles.</a:t>
          </a:r>
          <a:r>
            <a:rPr lang="es-EC" sz="1200" dirty="0">
              <a:latin typeface="Arial" panose="020B0604020202020204" pitchFamily="34" charset="0"/>
              <a:cs typeface="Arial" panose="020B0604020202020204" pitchFamily="34" charset="0"/>
            </a:rPr>
            <a:t> </a:t>
          </a:r>
        </a:p>
      </dgm:t>
    </dgm:pt>
    <dgm:pt modelId="{8C155FF4-C670-4BE0-9858-1922EC3888B4}" type="parTrans" cxnId="{598D2B6A-C5E6-45F0-A8AC-53D0912EBB50}">
      <dgm:prSet/>
      <dgm:spPr/>
      <dgm:t>
        <a:bodyPr/>
        <a:lstStyle/>
        <a:p>
          <a:endParaRPr lang="es-ES">
            <a:latin typeface="Arial" panose="020B0604020202020204" pitchFamily="34" charset="0"/>
            <a:cs typeface="Arial" panose="020B0604020202020204" pitchFamily="34" charset="0"/>
          </a:endParaRPr>
        </a:p>
      </dgm:t>
    </dgm:pt>
    <dgm:pt modelId="{12FE6EDE-64EE-49EA-A57B-03F2FEDE6271}" type="sibTrans" cxnId="{598D2B6A-C5E6-45F0-A8AC-53D0912EBB50}">
      <dgm:prSet/>
      <dgm:spPr/>
      <dgm:t>
        <a:bodyPr/>
        <a:lstStyle/>
        <a:p>
          <a:endParaRPr lang="es-ES">
            <a:latin typeface="Arial" panose="020B0604020202020204" pitchFamily="34" charset="0"/>
            <a:cs typeface="Arial" panose="020B0604020202020204" pitchFamily="34" charset="0"/>
          </a:endParaRPr>
        </a:p>
      </dgm:t>
    </dgm:pt>
    <dgm:pt modelId="{477890AE-F449-4B14-A59B-818E4C6435AB}">
      <dgm:prSet/>
      <dgm:spPr/>
      <dgm:t>
        <a:bodyPr/>
        <a:lstStyle/>
        <a:p>
          <a:pPr rtl="0"/>
          <a:r>
            <a:rPr lang="es-ES_tradnl" dirty="0">
              <a:latin typeface="Arial" panose="020B0604020202020204" pitchFamily="34" charset="0"/>
              <a:cs typeface="Arial" panose="020B0604020202020204" pitchFamily="34" charset="0"/>
            </a:rPr>
            <a:t>EJECUCIÓN CONTRACTUAL</a:t>
          </a:r>
          <a:endParaRPr lang="es-EC" dirty="0">
            <a:latin typeface="Arial" panose="020B0604020202020204" pitchFamily="34" charset="0"/>
            <a:cs typeface="Arial" panose="020B0604020202020204" pitchFamily="34" charset="0"/>
          </a:endParaRPr>
        </a:p>
      </dgm:t>
    </dgm:pt>
    <dgm:pt modelId="{0A4A4166-12A8-45B6-8EE2-A38EF968599E}" type="parTrans" cxnId="{02306B33-AD36-4839-B3C9-F271C8F54CE9}">
      <dgm:prSet/>
      <dgm:spPr/>
      <dgm:t>
        <a:bodyPr/>
        <a:lstStyle/>
        <a:p>
          <a:endParaRPr lang="es-ES">
            <a:latin typeface="Arial" panose="020B0604020202020204" pitchFamily="34" charset="0"/>
            <a:cs typeface="Arial" panose="020B0604020202020204" pitchFamily="34" charset="0"/>
          </a:endParaRPr>
        </a:p>
      </dgm:t>
    </dgm:pt>
    <dgm:pt modelId="{66144FAA-5A53-40E0-94B7-0AD5E4140737}" type="sibTrans" cxnId="{02306B33-AD36-4839-B3C9-F271C8F54CE9}">
      <dgm:prSet/>
      <dgm:spPr/>
      <dgm:t>
        <a:bodyPr/>
        <a:lstStyle/>
        <a:p>
          <a:endParaRPr lang="es-ES">
            <a:latin typeface="Arial" panose="020B0604020202020204" pitchFamily="34" charset="0"/>
            <a:cs typeface="Arial" panose="020B0604020202020204" pitchFamily="34" charset="0"/>
          </a:endParaRPr>
        </a:p>
      </dgm:t>
    </dgm:pt>
    <dgm:pt modelId="{0B5A6FAE-52CC-42F4-A898-EAABCCFB793C}" type="pres">
      <dgm:prSet presAssocID="{9F5F4A0E-CA85-43CC-A6C1-FF6F637F02E4}" presName="Name0" presStyleCnt="0">
        <dgm:presLayoutVars>
          <dgm:chMax val="7"/>
          <dgm:dir/>
          <dgm:animLvl val="lvl"/>
          <dgm:resizeHandles val="exact"/>
        </dgm:presLayoutVars>
      </dgm:prSet>
      <dgm:spPr/>
    </dgm:pt>
    <dgm:pt modelId="{6C863A17-5D30-4936-965D-A5A3299AEF41}" type="pres">
      <dgm:prSet presAssocID="{278F0C4C-5383-4336-88B7-E1EAF8337CB2}" presName="circle1" presStyleLbl="node1" presStyleIdx="0" presStyleCnt="3"/>
      <dgm:spPr/>
    </dgm:pt>
    <dgm:pt modelId="{6507DBE0-7186-4200-88E9-81EB1913E20D}" type="pres">
      <dgm:prSet presAssocID="{278F0C4C-5383-4336-88B7-E1EAF8337CB2}" presName="space" presStyleCnt="0"/>
      <dgm:spPr/>
    </dgm:pt>
    <dgm:pt modelId="{BA661251-FA1D-41E0-8C32-4F896BE3A502}" type="pres">
      <dgm:prSet presAssocID="{278F0C4C-5383-4336-88B7-E1EAF8337CB2}" presName="rect1" presStyleLbl="alignAcc1" presStyleIdx="0" presStyleCnt="3"/>
      <dgm:spPr/>
    </dgm:pt>
    <dgm:pt modelId="{1AAEF9CD-727C-4825-A69E-6DA38C4042FF}" type="pres">
      <dgm:prSet presAssocID="{F0D0FAD3-292F-4AB6-9847-8E45FB47CEC0}" presName="vertSpace2" presStyleLbl="node1" presStyleIdx="0" presStyleCnt="3"/>
      <dgm:spPr/>
    </dgm:pt>
    <dgm:pt modelId="{67A082B9-6974-4515-9A26-4A84771B9870}" type="pres">
      <dgm:prSet presAssocID="{F0D0FAD3-292F-4AB6-9847-8E45FB47CEC0}" presName="circle2" presStyleLbl="node1" presStyleIdx="1" presStyleCnt="3"/>
      <dgm:spPr/>
    </dgm:pt>
    <dgm:pt modelId="{FCF87445-F13D-4662-AA52-A2FD85ED4377}" type="pres">
      <dgm:prSet presAssocID="{F0D0FAD3-292F-4AB6-9847-8E45FB47CEC0}" presName="rect2" presStyleLbl="alignAcc1" presStyleIdx="1" presStyleCnt="3"/>
      <dgm:spPr/>
    </dgm:pt>
    <dgm:pt modelId="{68D38B54-9136-4E9D-8E45-2EE8F103FBF6}" type="pres">
      <dgm:prSet presAssocID="{477890AE-F449-4B14-A59B-818E4C6435AB}" presName="vertSpace3" presStyleLbl="node1" presStyleIdx="1" presStyleCnt="3"/>
      <dgm:spPr/>
    </dgm:pt>
    <dgm:pt modelId="{BBBDC7BF-67FF-48AF-A889-CE7D89E456A9}" type="pres">
      <dgm:prSet presAssocID="{477890AE-F449-4B14-A59B-818E4C6435AB}" presName="circle3" presStyleLbl="node1" presStyleIdx="2" presStyleCnt="3"/>
      <dgm:spPr/>
    </dgm:pt>
    <dgm:pt modelId="{5BDD2956-64FF-40DC-ACB1-8B5E83F5606D}" type="pres">
      <dgm:prSet presAssocID="{477890AE-F449-4B14-A59B-818E4C6435AB}" presName="rect3" presStyleLbl="alignAcc1" presStyleIdx="2" presStyleCnt="3"/>
      <dgm:spPr/>
    </dgm:pt>
    <dgm:pt modelId="{7FB5EC82-1575-4D0F-B330-F57389C06F42}" type="pres">
      <dgm:prSet presAssocID="{278F0C4C-5383-4336-88B7-E1EAF8337CB2}" presName="rect1ParTx" presStyleLbl="alignAcc1" presStyleIdx="2" presStyleCnt="3">
        <dgm:presLayoutVars>
          <dgm:chMax val="1"/>
          <dgm:bulletEnabled val="1"/>
        </dgm:presLayoutVars>
      </dgm:prSet>
      <dgm:spPr/>
    </dgm:pt>
    <dgm:pt modelId="{9190A126-0A96-416B-97C8-DB0329DD2327}" type="pres">
      <dgm:prSet presAssocID="{278F0C4C-5383-4336-88B7-E1EAF8337CB2}" presName="rect1ChTx" presStyleLbl="alignAcc1" presStyleIdx="2" presStyleCnt="3">
        <dgm:presLayoutVars>
          <dgm:bulletEnabled val="1"/>
        </dgm:presLayoutVars>
      </dgm:prSet>
      <dgm:spPr/>
    </dgm:pt>
    <dgm:pt modelId="{C813CB25-A8EB-4DB5-ACAF-4CD0D929AE3F}" type="pres">
      <dgm:prSet presAssocID="{F0D0FAD3-292F-4AB6-9847-8E45FB47CEC0}" presName="rect2ParTx" presStyleLbl="alignAcc1" presStyleIdx="2" presStyleCnt="3">
        <dgm:presLayoutVars>
          <dgm:chMax val="1"/>
          <dgm:bulletEnabled val="1"/>
        </dgm:presLayoutVars>
      </dgm:prSet>
      <dgm:spPr/>
    </dgm:pt>
    <dgm:pt modelId="{7D00AFDE-CBC1-4DEF-ADFF-44E51237615A}" type="pres">
      <dgm:prSet presAssocID="{F0D0FAD3-292F-4AB6-9847-8E45FB47CEC0}" presName="rect2ChTx" presStyleLbl="alignAcc1" presStyleIdx="2" presStyleCnt="3">
        <dgm:presLayoutVars>
          <dgm:bulletEnabled val="1"/>
        </dgm:presLayoutVars>
      </dgm:prSet>
      <dgm:spPr/>
    </dgm:pt>
    <dgm:pt modelId="{937EE41F-1B55-46F8-BF69-9B74F802C4B8}" type="pres">
      <dgm:prSet presAssocID="{477890AE-F449-4B14-A59B-818E4C6435AB}" presName="rect3ParTx" presStyleLbl="alignAcc1" presStyleIdx="2" presStyleCnt="3">
        <dgm:presLayoutVars>
          <dgm:chMax val="1"/>
          <dgm:bulletEnabled val="1"/>
        </dgm:presLayoutVars>
      </dgm:prSet>
      <dgm:spPr/>
    </dgm:pt>
    <dgm:pt modelId="{255C21DE-C257-43B2-AAD6-A634137047EF}" type="pres">
      <dgm:prSet presAssocID="{477890AE-F449-4B14-A59B-818E4C6435AB}" presName="rect3ChTx" presStyleLbl="alignAcc1" presStyleIdx="2" presStyleCnt="3">
        <dgm:presLayoutVars>
          <dgm:bulletEnabled val="1"/>
        </dgm:presLayoutVars>
      </dgm:prSet>
      <dgm:spPr/>
    </dgm:pt>
  </dgm:ptLst>
  <dgm:cxnLst>
    <dgm:cxn modelId="{6F77B125-AB54-499A-8C31-F49CE9038F33}" srcId="{F0D0FAD3-292F-4AB6-9847-8E45FB47CEC0}" destId="{7A121D27-1B56-4635-A241-7FF09CA2B29B}" srcOrd="1" destOrd="0" parTransId="{B5E0FD1B-016A-4A7E-9AFF-C2A7EF215A7C}" sibTransId="{CE347D83-2A08-4AF2-AD3D-B9FF569A9375}"/>
    <dgm:cxn modelId="{02306B33-AD36-4839-B3C9-F271C8F54CE9}" srcId="{9F5F4A0E-CA85-43CC-A6C1-FF6F637F02E4}" destId="{477890AE-F449-4B14-A59B-818E4C6435AB}" srcOrd="2" destOrd="0" parTransId="{0A4A4166-12A8-45B6-8EE2-A38EF968599E}" sibTransId="{66144FAA-5A53-40E0-94B7-0AD5E4140737}"/>
    <dgm:cxn modelId="{63362634-45CD-498C-97F2-19668E0C423E}" type="presOf" srcId="{BAC38D5E-51C4-4B19-BF91-C62EC47D2858}" destId="{7D00AFDE-CBC1-4DEF-ADFF-44E51237615A}" srcOrd="0" destOrd="0" presId="urn:microsoft.com/office/officeart/2005/8/layout/target3"/>
    <dgm:cxn modelId="{63C39268-109D-4989-94F1-7EF05A969872}" type="presOf" srcId="{477890AE-F449-4B14-A59B-818E4C6435AB}" destId="{5BDD2956-64FF-40DC-ACB1-8B5E83F5606D}" srcOrd="0" destOrd="0" presId="urn:microsoft.com/office/officeart/2005/8/layout/target3"/>
    <dgm:cxn modelId="{598D2B6A-C5E6-45F0-A8AC-53D0912EBB50}" srcId="{F0D0FAD3-292F-4AB6-9847-8E45FB47CEC0}" destId="{40091949-56DF-4AA8-8FF6-773926C6C3C9}" srcOrd="2" destOrd="0" parTransId="{8C155FF4-C670-4BE0-9858-1922EC3888B4}" sibTransId="{12FE6EDE-64EE-49EA-A57B-03F2FEDE6271}"/>
    <dgm:cxn modelId="{AC192273-5E8A-4041-BC20-59A87ADC0D03}" type="presOf" srcId="{40091949-56DF-4AA8-8FF6-773926C6C3C9}" destId="{7D00AFDE-CBC1-4DEF-ADFF-44E51237615A}" srcOrd="0" destOrd="2" presId="urn:microsoft.com/office/officeart/2005/8/layout/target3"/>
    <dgm:cxn modelId="{E1F0EC78-7436-4B75-A18B-B4DF053E8FF3}" srcId="{F0D0FAD3-292F-4AB6-9847-8E45FB47CEC0}" destId="{BAC38D5E-51C4-4B19-BF91-C62EC47D2858}" srcOrd="0" destOrd="0" parTransId="{6F38DDCE-0443-4C79-A792-B95777F15D69}" sibTransId="{E2107F79-AE99-40EA-8B58-E1C760499613}"/>
    <dgm:cxn modelId="{0FF1FC83-278B-4B65-9689-417DF6570789}" type="presOf" srcId="{477890AE-F449-4B14-A59B-818E4C6435AB}" destId="{937EE41F-1B55-46F8-BF69-9B74F802C4B8}" srcOrd="1" destOrd="0" presId="urn:microsoft.com/office/officeart/2005/8/layout/target3"/>
    <dgm:cxn modelId="{D4C4559C-EE93-4230-8D95-FBCEE3844F03}" type="presOf" srcId="{F0D0FAD3-292F-4AB6-9847-8E45FB47CEC0}" destId="{FCF87445-F13D-4662-AA52-A2FD85ED4377}" srcOrd="0" destOrd="0" presId="urn:microsoft.com/office/officeart/2005/8/layout/target3"/>
    <dgm:cxn modelId="{C9ECAABA-2037-4BDA-BC99-175199B27FC8}" srcId="{9F5F4A0E-CA85-43CC-A6C1-FF6F637F02E4}" destId="{278F0C4C-5383-4336-88B7-E1EAF8337CB2}" srcOrd="0" destOrd="0" parTransId="{D8B57E81-F19A-46F9-88B7-55139F036CD1}" sibTransId="{2289D2C0-9D57-41FF-B28F-3552B533E4E3}"/>
    <dgm:cxn modelId="{3A3DEBBD-716B-4341-B6D7-14A17B593086}" type="presOf" srcId="{278F0C4C-5383-4336-88B7-E1EAF8337CB2}" destId="{7FB5EC82-1575-4D0F-B330-F57389C06F42}" srcOrd="1" destOrd="0" presId="urn:microsoft.com/office/officeart/2005/8/layout/target3"/>
    <dgm:cxn modelId="{3FEEBDC0-1FDC-429C-9894-1D7F2A2BDE2A}" srcId="{9F5F4A0E-CA85-43CC-A6C1-FF6F637F02E4}" destId="{F0D0FAD3-292F-4AB6-9847-8E45FB47CEC0}" srcOrd="1" destOrd="0" parTransId="{4F250E2A-E848-4295-9368-7E3B3A55D10A}" sibTransId="{4CADFFAF-73DA-48EB-88E7-7738B975B07F}"/>
    <dgm:cxn modelId="{F90FF9C4-37F8-4196-8516-E51BD101A512}" type="presOf" srcId="{F0D0FAD3-292F-4AB6-9847-8E45FB47CEC0}" destId="{C813CB25-A8EB-4DB5-ACAF-4CD0D929AE3F}" srcOrd="1" destOrd="0" presId="urn:microsoft.com/office/officeart/2005/8/layout/target3"/>
    <dgm:cxn modelId="{5A8A71C5-18CE-4E42-81F4-22656BF2F8C0}" type="presOf" srcId="{278F0C4C-5383-4336-88B7-E1EAF8337CB2}" destId="{BA661251-FA1D-41E0-8C32-4F896BE3A502}" srcOrd="0" destOrd="0" presId="urn:microsoft.com/office/officeart/2005/8/layout/target3"/>
    <dgm:cxn modelId="{0BB8E0EC-9755-44AA-B2AF-AFE62E6D7AAB}" type="presOf" srcId="{9F5F4A0E-CA85-43CC-A6C1-FF6F637F02E4}" destId="{0B5A6FAE-52CC-42F4-A898-EAABCCFB793C}" srcOrd="0" destOrd="0" presId="urn:microsoft.com/office/officeart/2005/8/layout/target3"/>
    <dgm:cxn modelId="{2BDA93F1-318C-47D7-A068-3EF7C6160AE0}" type="presOf" srcId="{7A121D27-1B56-4635-A241-7FF09CA2B29B}" destId="{7D00AFDE-CBC1-4DEF-ADFF-44E51237615A}" srcOrd="0" destOrd="1" presId="urn:microsoft.com/office/officeart/2005/8/layout/target3"/>
    <dgm:cxn modelId="{5E13863C-DA3A-4137-9A86-BA2117CFFA70}" type="presParOf" srcId="{0B5A6FAE-52CC-42F4-A898-EAABCCFB793C}" destId="{6C863A17-5D30-4936-965D-A5A3299AEF41}" srcOrd="0" destOrd="0" presId="urn:microsoft.com/office/officeart/2005/8/layout/target3"/>
    <dgm:cxn modelId="{F05A9EFB-979B-4625-A911-088E6AC1DF4F}" type="presParOf" srcId="{0B5A6FAE-52CC-42F4-A898-EAABCCFB793C}" destId="{6507DBE0-7186-4200-88E9-81EB1913E20D}" srcOrd="1" destOrd="0" presId="urn:microsoft.com/office/officeart/2005/8/layout/target3"/>
    <dgm:cxn modelId="{BD80A317-3DE2-437E-AF36-D1156F2BB633}" type="presParOf" srcId="{0B5A6FAE-52CC-42F4-A898-EAABCCFB793C}" destId="{BA661251-FA1D-41E0-8C32-4F896BE3A502}" srcOrd="2" destOrd="0" presId="urn:microsoft.com/office/officeart/2005/8/layout/target3"/>
    <dgm:cxn modelId="{D620519F-01BD-4B67-8A84-521141E28C5D}" type="presParOf" srcId="{0B5A6FAE-52CC-42F4-A898-EAABCCFB793C}" destId="{1AAEF9CD-727C-4825-A69E-6DA38C4042FF}" srcOrd="3" destOrd="0" presId="urn:microsoft.com/office/officeart/2005/8/layout/target3"/>
    <dgm:cxn modelId="{FCC2092D-AD46-47BD-B1F5-EFCA3FCB0ADB}" type="presParOf" srcId="{0B5A6FAE-52CC-42F4-A898-EAABCCFB793C}" destId="{67A082B9-6974-4515-9A26-4A84771B9870}" srcOrd="4" destOrd="0" presId="urn:microsoft.com/office/officeart/2005/8/layout/target3"/>
    <dgm:cxn modelId="{57993478-D1AE-4E50-AB08-6CCEF66A99FC}" type="presParOf" srcId="{0B5A6FAE-52CC-42F4-A898-EAABCCFB793C}" destId="{FCF87445-F13D-4662-AA52-A2FD85ED4377}" srcOrd="5" destOrd="0" presId="urn:microsoft.com/office/officeart/2005/8/layout/target3"/>
    <dgm:cxn modelId="{532A3136-15AE-41BA-AC4B-B9B4D93EAE47}" type="presParOf" srcId="{0B5A6FAE-52CC-42F4-A898-EAABCCFB793C}" destId="{68D38B54-9136-4E9D-8E45-2EE8F103FBF6}" srcOrd="6" destOrd="0" presId="urn:microsoft.com/office/officeart/2005/8/layout/target3"/>
    <dgm:cxn modelId="{9049915C-7BFE-479C-8BAB-B17790297D1C}" type="presParOf" srcId="{0B5A6FAE-52CC-42F4-A898-EAABCCFB793C}" destId="{BBBDC7BF-67FF-48AF-A889-CE7D89E456A9}" srcOrd="7" destOrd="0" presId="urn:microsoft.com/office/officeart/2005/8/layout/target3"/>
    <dgm:cxn modelId="{B72260CD-ACA6-4BF5-A598-72FC3EB0C18A}" type="presParOf" srcId="{0B5A6FAE-52CC-42F4-A898-EAABCCFB793C}" destId="{5BDD2956-64FF-40DC-ACB1-8B5E83F5606D}" srcOrd="8" destOrd="0" presId="urn:microsoft.com/office/officeart/2005/8/layout/target3"/>
    <dgm:cxn modelId="{A025D289-6446-4168-9CB5-63BD4CB3AADC}" type="presParOf" srcId="{0B5A6FAE-52CC-42F4-A898-EAABCCFB793C}" destId="{7FB5EC82-1575-4D0F-B330-F57389C06F42}" srcOrd="9" destOrd="0" presId="urn:microsoft.com/office/officeart/2005/8/layout/target3"/>
    <dgm:cxn modelId="{63D4B2DA-0BEB-42ED-90D8-CA405B29D187}" type="presParOf" srcId="{0B5A6FAE-52CC-42F4-A898-EAABCCFB793C}" destId="{9190A126-0A96-416B-97C8-DB0329DD2327}" srcOrd="10" destOrd="0" presId="urn:microsoft.com/office/officeart/2005/8/layout/target3"/>
    <dgm:cxn modelId="{5E52CC36-9DA8-4324-A085-B1FB9693E39F}" type="presParOf" srcId="{0B5A6FAE-52CC-42F4-A898-EAABCCFB793C}" destId="{C813CB25-A8EB-4DB5-ACAF-4CD0D929AE3F}" srcOrd="11" destOrd="0" presId="urn:microsoft.com/office/officeart/2005/8/layout/target3"/>
    <dgm:cxn modelId="{90D01F6E-7915-4D54-98EB-CC6B66984F44}" type="presParOf" srcId="{0B5A6FAE-52CC-42F4-A898-EAABCCFB793C}" destId="{7D00AFDE-CBC1-4DEF-ADFF-44E51237615A}" srcOrd="12" destOrd="0" presId="urn:microsoft.com/office/officeart/2005/8/layout/target3"/>
    <dgm:cxn modelId="{24E57782-F495-4C5B-80FD-BEC710C42E57}" type="presParOf" srcId="{0B5A6FAE-52CC-42F4-A898-EAABCCFB793C}" destId="{937EE41F-1B55-46F8-BF69-9B74F802C4B8}" srcOrd="13" destOrd="0" presId="urn:microsoft.com/office/officeart/2005/8/layout/target3"/>
    <dgm:cxn modelId="{385468F5-1C1A-4133-880B-70ACD1630A28}" type="presParOf" srcId="{0B5A6FAE-52CC-42F4-A898-EAABCCFB793C}" destId="{255C21DE-C257-43B2-AAD6-A634137047EF}"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061B677-5A43-45C5-A766-3D51687EE783}"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es-ES"/>
        </a:p>
      </dgm:t>
    </dgm:pt>
    <dgm:pt modelId="{D79A7F16-A525-4F2E-A842-1C7D8B215A7A}">
      <dgm:prSet/>
      <dgm:spPr/>
      <dgm:t>
        <a:bodyPr/>
        <a:lstStyle/>
        <a:p>
          <a:pPr rtl="0"/>
          <a:r>
            <a:rPr lang="es-ES_tradnl" dirty="0">
              <a:latin typeface="Arial" panose="020B0604020202020204" pitchFamily="34" charset="0"/>
              <a:cs typeface="Arial" panose="020B0604020202020204" pitchFamily="34" charset="0"/>
            </a:rPr>
            <a:t>CONTRATOS DE ECXCEPCIÓN</a:t>
          </a:r>
          <a:endParaRPr lang="es-EC" dirty="0">
            <a:latin typeface="Arial" panose="020B0604020202020204" pitchFamily="34" charset="0"/>
            <a:cs typeface="Arial" panose="020B0604020202020204" pitchFamily="34" charset="0"/>
          </a:endParaRPr>
        </a:p>
      </dgm:t>
    </dgm:pt>
    <dgm:pt modelId="{70D67FED-6FDC-4D77-B828-2C0A295A2FED}" type="parTrans" cxnId="{17312919-B84A-4395-8916-4B7016D51949}">
      <dgm:prSet/>
      <dgm:spPr/>
      <dgm:t>
        <a:bodyPr/>
        <a:lstStyle/>
        <a:p>
          <a:endParaRPr lang="es-ES">
            <a:latin typeface="Arial" panose="020B0604020202020204" pitchFamily="34" charset="0"/>
            <a:cs typeface="Arial" panose="020B0604020202020204" pitchFamily="34" charset="0"/>
          </a:endParaRPr>
        </a:p>
      </dgm:t>
    </dgm:pt>
    <dgm:pt modelId="{596EF996-87A7-447F-8C0C-AF3093650439}" type="sibTrans" cxnId="{17312919-B84A-4395-8916-4B7016D51949}">
      <dgm:prSet/>
      <dgm:spPr/>
      <dgm:t>
        <a:bodyPr/>
        <a:lstStyle/>
        <a:p>
          <a:endParaRPr lang="es-ES">
            <a:latin typeface="Arial" panose="020B0604020202020204" pitchFamily="34" charset="0"/>
            <a:cs typeface="Arial" panose="020B0604020202020204" pitchFamily="34" charset="0"/>
          </a:endParaRPr>
        </a:p>
      </dgm:t>
    </dgm:pt>
    <dgm:pt modelId="{A7D5210D-E0E5-4F9C-BC6B-9FBFC266B608}">
      <dgm:prSet/>
      <dgm:spPr/>
      <dgm:t>
        <a:bodyPr/>
        <a:lstStyle/>
        <a:p>
          <a:pPr rtl="0"/>
          <a:r>
            <a:rPr lang="es-ES_tradnl" dirty="0">
              <a:latin typeface="Arial" panose="020B0604020202020204" pitchFamily="34" charset="0"/>
              <a:cs typeface="Arial" panose="020B0604020202020204" pitchFamily="34" charset="0"/>
            </a:rPr>
            <a:t>CONTRATACIÓN DE BIENES ESTRATÉGICOS Y SERVICIOS CONEXOS CON ÚNICO PROVEEDOR O QUE IMPLIQUE USO DE PATENTES O MARCAS EXCLUSIVAS.</a:t>
          </a:r>
          <a:endParaRPr lang="es-EC" dirty="0">
            <a:latin typeface="Arial" panose="020B0604020202020204" pitchFamily="34" charset="0"/>
            <a:cs typeface="Arial" panose="020B0604020202020204" pitchFamily="34" charset="0"/>
          </a:endParaRPr>
        </a:p>
      </dgm:t>
    </dgm:pt>
    <dgm:pt modelId="{7548B53B-A342-4F85-9537-6FB85A90AE0A}" type="parTrans" cxnId="{1EF36663-8D64-44EB-82AC-3BB338D06CEF}">
      <dgm:prSet/>
      <dgm:spPr/>
      <dgm:t>
        <a:bodyPr/>
        <a:lstStyle/>
        <a:p>
          <a:endParaRPr lang="es-ES">
            <a:latin typeface="Arial" panose="020B0604020202020204" pitchFamily="34" charset="0"/>
            <a:cs typeface="Arial" panose="020B0604020202020204" pitchFamily="34" charset="0"/>
          </a:endParaRPr>
        </a:p>
      </dgm:t>
    </dgm:pt>
    <dgm:pt modelId="{EE45CACF-00AA-4721-9F48-3587BBACA4F2}" type="sibTrans" cxnId="{1EF36663-8D64-44EB-82AC-3BB338D06CEF}">
      <dgm:prSet/>
      <dgm:spPr/>
      <dgm:t>
        <a:bodyPr/>
        <a:lstStyle/>
        <a:p>
          <a:endParaRPr lang="es-ES">
            <a:latin typeface="Arial" panose="020B0604020202020204" pitchFamily="34" charset="0"/>
            <a:cs typeface="Arial" panose="020B0604020202020204" pitchFamily="34" charset="0"/>
          </a:endParaRPr>
        </a:p>
      </dgm:t>
    </dgm:pt>
    <dgm:pt modelId="{B40942E4-3C35-49E0-88D6-82CBA77BE258}">
      <dgm:prSet/>
      <dgm:spPr/>
      <dgm:t>
        <a:bodyPr/>
        <a:lstStyle/>
        <a:p>
          <a:pPr rtl="0"/>
          <a:r>
            <a:rPr lang="es-ES_tradnl" dirty="0">
              <a:latin typeface="Arial" panose="020B0604020202020204" pitchFamily="34" charset="0"/>
              <a:cs typeface="Arial" panose="020B0604020202020204" pitchFamily="34" charset="0"/>
            </a:rPr>
            <a:t>CONTRATACIÓN DE BIENES EN EL EXTERIOR</a:t>
          </a:r>
          <a:endParaRPr lang="es-EC" dirty="0">
            <a:latin typeface="Arial" panose="020B0604020202020204" pitchFamily="34" charset="0"/>
            <a:cs typeface="Arial" panose="020B0604020202020204" pitchFamily="34" charset="0"/>
          </a:endParaRPr>
        </a:p>
      </dgm:t>
    </dgm:pt>
    <dgm:pt modelId="{92D5FD5B-8DB4-4AAC-8611-75CDEEAF075F}" type="parTrans" cxnId="{9E0AE192-81F6-4FA6-BF2F-9ADCE929C25F}">
      <dgm:prSet/>
      <dgm:spPr/>
      <dgm:t>
        <a:bodyPr/>
        <a:lstStyle/>
        <a:p>
          <a:endParaRPr lang="es-ES">
            <a:latin typeface="Arial" panose="020B0604020202020204" pitchFamily="34" charset="0"/>
            <a:cs typeface="Arial" panose="020B0604020202020204" pitchFamily="34" charset="0"/>
          </a:endParaRPr>
        </a:p>
      </dgm:t>
    </dgm:pt>
    <dgm:pt modelId="{CCAB7EF4-1743-4EBA-B5B2-425A199285C1}" type="sibTrans" cxnId="{9E0AE192-81F6-4FA6-BF2F-9ADCE929C25F}">
      <dgm:prSet/>
      <dgm:spPr/>
      <dgm:t>
        <a:bodyPr/>
        <a:lstStyle/>
        <a:p>
          <a:endParaRPr lang="es-ES">
            <a:latin typeface="Arial" panose="020B0604020202020204" pitchFamily="34" charset="0"/>
            <a:cs typeface="Arial" panose="020B0604020202020204" pitchFamily="34" charset="0"/>
          </a:endParaRPr>
        </a:p>
      </dgm:t>
    </dgm:pt>
    <dgm:pt modelId="{EAF7F2D1-6528-44B0-958F-D77AD3E1632B}">
      <dgm:prSet/>
      <dgm:spPr/>
      <dgm:t>
        <a:bodyPr/>
        <a:lstStyle/>
        <a:p>
          <a:pPr rtl="0"/>
          <a:r>
            <a:rPr lang="es-ES_tradnl" dirty="0">
              <a:latin typeface="Arial" panose="020B0604020202020204" pitchFamily="34" charset="0"/>
              <a:cs typeface="Arial" panose="020B0604020202020204" pitchFamily="34" charset="0"/>
            </a:rPr>
            <a:t>CONTRATACIÓN DE SERVICIOS PARA LA REPARACIÓN, OVERHAUL, CORE EXCHANGE, CAMBIO ESTÁNDAR E INSPECCIÓN MAYOR DE MOTORES, HÉLICES, TRANSMISIONES PRINCIPALES, CONEXOS Y AFINES DE BIENES DE LAS FUERZAS ARMADAS. </a:t>
          </a:r>
          <a:endParaRPr lang="es-EC" dirty="0">
            <a:latin typeface="Arial" panose="020B0604020202020204" pitchFamily="34" charset="0"/>
            <a:cs typeface="Arial" panose="020B0604020202020204" pitchFamily="34" charset="0"/>
          </a:endParaRPr>
        </a:p>
      </dgm:t>
    </dgm:pt>
    <dgm:pt modelId="{D287151F-2B00-4E43-BAAC-54AE7646911F}" type="parTrans" cxnId="{65CF2D21-3F98-40F4-9DF6-35C1C7956284}">
      <dgm:prSet/>
      <dgm:spPr/>
      <dgm:t>
        <a:bodyPr/>
        <a:lstStyle/>
        <a:p>
          <a:endParaRPr lang="es-ES">
            <a:latin typeface="Arial" panose="020B0604020202020204" pitchFamily="34" charset="0"/>
            <a:cs typeface="Arial" panose="020B0604020202020204" pitchFamily="34" charset="0"/>
          </a:endParaRPr>
        </a:p>
      </dgm:t>
    </dgm:pt>
    <dgm:pt modelId="{E89E75CF-0FEA-4F9E-9145-472D9E2D1E8F}" type="sibTrans" cxnId="{65CF2D21-3F98-40F4-9DF6-35C1C7956284}">
      <dgm:prSet/>
      <dgm:spPr/>
      <dgm:t>
        <a:bodyPr/>
        <a:lstStyle/>
        <a:p>
          <a:endParaRPr lang="es-ES">
            <a:latin typeface="Arial" panose="020B0604020202020204" pitchFamily="34" charset="0"/>
            <a:cs typeface="Arial" panose="020B0604020202020204" pitchFamily="34" charset="0"/>
          </a:endParaRPr>
        </a:p>
      </dgm:t>
    </dgm:pt>
    <dgm:pt modelId="{40CDC366-081A-4F96-B111-2021D1BB23CA}">
      <dgm:prSet/>
      <dgm:spPr/>
      <dgm:t>
        <a:bodyPr/>
        <a:lstStyle/>
        <a:p>
          <a:pPr rtl="0"/>
          <a:r>
            <a:rPr lang="es-ES_tradnl" dirty="0">
              <a:latin typeface="Arial" panose="020B0604020202020204" pitchFamily="34" charset="0"/>
              <a:cs typeface="Arial" panose="020B0604020202020204" pitchFamily="34" charset="0"/>
            </a:rPr>
            <a:t>CONTRATACIÓN POR DECLARATORIA DE ESTADO DE EXCEPCIÓN.</a:t>
          </a:r>
          <a:endParaRPr lang="es-EC" dirty="0">
            <a:latin typeface="Arial" panose="020B0604020202020204" pitchFamily="34" charset="0"/>
            <a:cs typeface="Arial" panose="020B0604020202020204" pitchFamily="34" charset="0"/>
          </a:endParaRPr>
        </a:p>
      </dgm:t>
    </dgm:pt>
    <dgm:pt modelId="{55FAE2EA-ADD7-4779-93BF-2A728CCFFFB2}" type="parTrans" cxnId="{D6FBB581-3D1C-4A83-BB8B-911CA2090FE9}">
      <dgm:prSet/>
      <dgm:spPr/>
      <dgm:t>
        <a:bodyPr/>
        <a:lstStyle/>
        <a:p>
          <a:endParaRPr lang="es-ES">
            <a:latin typeface="Arial" panose="020B0604020202020204" pitchFamily="34" charset="0"/>
            <a:cs typeface="Arial" panose="020B0604020202020204" pitchFamily="34" charset="0"/>
          </a:endParaRPr>
        </a:p>
      </dgm:t>
    </dgm:pt>
    <dgm:pt modelId="{C62DB128-6CF1-4E7E-BB40-B3336CB35BC2}" type="sibTrans" cxnId="{D6FBB581-3D1C-4A83-BB8B-911CA2090FE9}">
      <dgm:prSet/>
      <dgm:spPr/>
      <dgm:t>
        <a:bodyPr/>
        <a:lstStyle/>
        <a:p>
          <a:endParaRPr lang="es-ES">
            <a:latin typeface="Arial" panose="020B0604020202020204" pitchFamily="34" charset="0"/>
            <a:cs typeface="Arial" panose="020B0604020202020204" pitchFamily="34" charset="0"/>
          </a:endParaRPr>
        </a:p>
      </dgm:t>
    </dgm:pt>
    <dgm:pt modelId="{5E02BC8E-6E51-4708-AC2A-DCD6D9D5BA36}">
      <dgm:prSet/>
      <dgm:spPr/>
      <dgm:t>
        <a:bodyPr/>
        <a:lstStyle/>
        <a:p>
          <a:pPr rtl="0"/>
          <a:r>
            <a:rPr lang="es-ES_tradnl" dirty="0">
              <a:latin typeface="Arial" panose="020B0604020202020204" pitchFamily="34" charset="0"/>
              <a:cs typeface="Arial" panose="020B0604020202020204" pitchFamily="34" charset="0"/>
            </a:rPr>
            <a:t>CONTRATOS DE GOBIERNO A GOBIERNO</a:t>
          </a:r>
          <a:endParaRPr lang="es-EC" dirty="0">
            <a:latin typeface="Arial" panose="020B0604020202020204" pitchFamily="34" charset="0"/>
            <a:cs typeface="Arial" panose="020B0604020202020204" pitchFamily="34" charset="0"/>
          </a:endParaRPr>
        </a:p>
      </dgm:t>
    </dgm:pt>
    <dgm:pt modelId="{18B3896F-DEF0-4EE4-9F49-97309D4A1E67}" type="parTrans" cxnId="{9F2FE6AD-9C80-41AB-A8E1-9E58E5F0381D}">
      <dgm:prSet/>
      <dgm:spPr/>
      <dgm:t>
        <a:bodyPr/>
        <a:lstStyle/>
        <a:p>
          <a:endParaRPr lang="es-ES">
            <a:latin typeface="Arial" panose="020B0604020202020204" pitchFamily="34" charset="0"/>
            <a:cs typeface="Arial" panose="020B0604020202020204" pitchFamily="34" charset="0"/>
          </a:endParaRPr>
        </a:p>
      </dgm:t>
    </dgm:pt>
    <dgm:pt modelId="{8E87AFEB-F482-46B1-B0E9-E26D066F89EB}" type="sibTrans" cxnId="{9F2FE6AD-9C80-41AB-A8E1-9E58E5F0381D}">
      <dgm:prSet/>
      <dgm:spPr/>
      <dgm:t>
        <a:bodyPr/>
        <a:lstStyle/>
        <a:p>
          <a:endParaRPr lang="es-ES">
            <a:latin typeface="Arial" panose="020B0604020202020204" pitchFamily="34" charset="0"/>
            <a:cs typeface="Arial" panose="020B0604020202020204" pitchFamily="34" charset="0"/>
          </a:endParaRPr>
        </a:p>
      </dgm:t>
    </dgm:pt>
    <dgm:pt modelId="{0AD1221D-14EC-47E9-A50A-2A650488D6CA}" type="pres">
      <dgm:prSet presAssocID="{6061B677-5A43-45C5-A766-3D51687EE783}" presName="Name0" presStyleCnt="0">
        <dgm:presLayoutVars>
          <dgm:dir/>
          <dgm:resizeHandles val="exact"/>
        </dgm:presLayoutVars>
      </dgm:prSet>
      <dgm:spPr/>
    </dgm:pt>
    <dgm:pt modelId="{557B0D8D-155C-4372-A91A-2CC32B4C910C}" type="pres">
      <dgm:prSet presAssocID="{6061B677-5A43-45C5-A766-3D51687EE783}" presName="arrow" presStyleLbl="bgShp" presStyleIdx="0" presStyleCnt="1"/>
      <dgm:spPr/>
    </dgm:pt>
    <dgm:pt modelId="{392216FC-3CA5-4611-B365-741536B234D7}" type="pres">
      <dgm:prSet presAssocID="{6061B677-5A43-45C5-A766-3D51687EE783}" presName="points" presStyleCnt="0"/>
      <dgm:spPr/>
    </dgm:pt>
    <dgm:pt modelId="{0AA85934-8369-4900-972A-2484BC46E477}" type="pres">
      <dgm:prSet presAssocID="{D79A7F16-A525-4F2E-A842-1C7D8B215A7A}" presName="compositeA" presStyleCnt="0"/>
      <dgm:spPr/>
    </dgm:pt>
    <dgm:pt modelId="{AE2A4520-6ED7-4907-B956-2A465C90A536}" type="pres">
      <dgm:prSet presAssocID="{D79A7F16-A525-4F2E-A842-1C7D8B215A7A}" presName="textA" presStyleLbl="revTx" presStyleIdx="0" presStyleCnt="6">
        <dgm:presLayoutVars>
          <dgm:bulletEnabled val="1"/>
        </dgm:presLayoutVars>
      </dgm:prSet>
      <dgm:spPr/>
    </dgm:pt>
    <dgm:pt modelId="{CE2FD07A-5165-47A3-9A78-D9908AF724F3}" type="pres">
      <dgm:prSet presAssocID="{D79A7F16-A525-4F2E-A842-1C7D8B215A7A}" presName="circleA" presStyleLbl="node1" presStyleIdx="0" presStyleCnt="6"/>
      <dgm:spPr/>
    </dgm:pt>
    <dgm:pt modelId="{7B067BF6-C9A2-4863-A7DD-0FADD9353BBB}" type="pres">
      <dgm:prSet presAssocID="{D79A7F16-A525-4F2E-A842-1C7D8B215A7A}" presName="spaceA" presStyleCnt="0"/>
      <dgm:spPr/>
    </dgm:pt>
    <dgm:pt modelId="{0C47DECD-DF0F-4C75-9C4D-0AFE27338DF3}" type="pres">
      <dgm:prSet presAssocID="{596EF996-87A7-447F-8C0C-AF3093650439}" presName="space" presStyleCnt="0"/>
      <dgm:spPr/>
    </dgm:pt>
    <dgm:pt modelId="{14B3F72B-8A3E-494C-B92C-F706DCF41F1E}" type="pres">
      <dgm:prSet presAssocID="{A7D5210D-E0E5-4F9C-BC6B-9FBFC266B608}" presName="compositeB" presStyleCnt="0"/>
      <dgm:spPr/>
    </dgm:pt>
    <dgm:pt modelId="{57138845-27D5-45D4-BFB0-5885A5806A1D}" type="pres">
      <dgm:prSet presAssocID="{A7D5210D-E0E5-4F9C-BC6B-9FBFC266B608}" presName="textB" presStyleLbl="revTx" presStyleIdx="1" presStyleCnt="6">
        <dgm:presLayoutVars>
          <dgm:bulletEnabled val="1"/>
        </dgm:presLayoutVars>
      </dgm:prSet>
      <dgm:spPr/>
    </dgm:pt>
    <dgm:pt modelId="{61123981-FCB2-4751-9C92-944EF026A7C1}" type="pres">
      <dgm:prSet presAssocID="{A7D5210D-E0E5-4F9C-BC6B-9FBFC266B608}" presName="circleB" presStyleLbl="node1" presStyleIdx="1" presStyleCnt="6"/>
      <dgm:spPr/>
    </dgm:pt>
    <dgm:pt modelId="{9910008B-3707-42C6-A2E9-D8531DF76E06}" type="pres">
      <dgm:prSet presAssocID="{A7D5210D-E0E5-4F9C-BC6B-9FBFC266B608}" presName="spaceB" presStyleCnt="0"/>
      <dgm:spPr/>
    </dgm:pt>
    <dgm:pt modelId="{626BA84F-1FC5-40B4-8D5E-C3B59EC76BA4}" type="pres">
      <dgm:prSet presAssocID="{EE45CACF-00AA-4721-9F48-3587BBACA4F2}" presName="space" presStyleCnt="0"/>
      <dgm:spPr/>
    </dgm:pt>
    <dgm:pt modelId="{2CBAB9DC-37DA-4EFE-8960-1940E9EA7E66}" type="pres">
      <dgm:prSet presAssocID="{B40942E4-3C35-49E0-88D6-82CBA77BE258}" presName="compositeA" presStyleCnt="0"/>
      <dgm:spPr/>
    </dgm:pt>
    <dgm:pt modelId="{A0C1F06C-0B46-4E32-BCF1-DBBC5F543F2B}" type="pres">
      <dgm:prSet presAssocID="{B40942E4-3C35-49E0-88D6-82CBA77BE258}" presName="textA" presStyleLbl="revTx" presStyleIdx="2" presStyleCnt="6">
        <dgm:presLayoutVars>
          <dgm:bulletEnabled val="1"/>
        </dgm:presLayoutVars>
      </dgm:prSet>
      <dgm:spPr/>
    </dgm:pt>
    <dgm:pt modelId="{1BC62169-B00D-4C11-AC6D-D02387428550}" type="pres">
      <dgm:prSet presAssocID="{B40942E4-3C35-49E0-88D6-82CBA77BE258}" presName="circleA" presStyleLbl="node1" presStyleIdx="2" presStyleCnt="6"/>
      <dgm:spPr/>
    </dgm:pt>
    <dgm:pt modelId="{CC31342C-E4C2-493C-A57F-99098D538C3B}" type="pres">
      <dgm:prSet presAssocID="{B40942E4-3C35-49E0-88D6-82CBA77BE258}" presName="spaceA" presStyleCnt="0"/>
      <dgm:spPr/>
    </dgm:pt>
    <dgm:pt modelId="{42D85CF1-6744-4D5A-BD26-776664874D1A}" type="pres">
      <dgm:prSet presAssocID="{CCAB7EF4-1743-4EBA-B5B2-425A199285C1}" presName="space" presStyleCnt="0"/>
      <dgm:spPr/>
    </dgm:pt>
    <dgm:pt modelId="{9520F1D1-FEDA-4EA4-84C8-EF646D869577}" type="pres">
      <dgm:prSet presAssocID="{EAF7F2D1-6528-44B0-958F-D77AD3E1632B}" presName="compositeB" presStyleCnt="0"/>
      <dgm:spPr/>
    </dgm:pt>
    <dgm:pt modelId="{24CB874D-896F-4964-AC56-51100619F6AF}" type="pres">
      <dgm:prSet presAssocID="{EAF7F2D1-6528-44B0-958F-D77AD3E1632B}" presName="textB" presStyleLbl="revTx" presStyleIdx="3" presStyleCnt="6">
        <dgm:presLayoutVars>
          <dgm:bulletEnabled val="1"/>
        </dgm:presLayoutVars>
      </dgm:prSet>
      <dgm:spPr/>
    </dgm:pt>
    <dgm:pt modelId="{FDCE03A4-4031-430E-B038-E6B18AB4BFC2}" type="pres">
      <dgm:prSet presAssocID="{EAF7F2D1-6528-44B0-958F-D77AD3E1632B}" presName="circleB" presStyleLbl="node1" presStyleIdx="3" presStyleCnt="6"/>
      <dgm:spPr/>
    </dgm:pt>
    <dgm:pt modelId="{329C768F-D5CA-4526-8B1E-E21C2C8D83F8}" type="pres">
      <dgm:prSet presAssocID="{EAF7F2D1-6528-44B0-958F-D77AD3E1632B}" presName="spaceB" presStyleCnt="0"/>
      <dgm:spPr/>
    </dgm:pt>
    <dgm:pt modelId="{535405B1-0F74-44FD-9FFF-4FFDB10D754F}" type="pres">
      <dgm:prSet presAssocID="{E89E75CF-0FEA-4F9E-9145-472D9E2D1E8F}" presName="space" presStyleCnt="0"/>
      <dgm:spPr/>
    </dgm:pt>
    <dgm:pt modelId="{C88B8828-4504-4AF6-9F85-890FD9A310FD}" type="pres">
      <dgm:prSet presAssocID="{40CDC366-081A-4F96-B111-2021D1BB23CA}" presName="compositeA" presStyleCnt="0"/>
      <dgm:spPr/>
    </dgm:pt>
    <dgm:pt modelId="{F3CEF715-7D59-4FEC-B806-DDD8778263D4}" type="pres">
      <dgm:prSet presAssocID="{40CDC366-081A-4F96-B111-2021D1BB23CA}" presName="textA" presStyleLbl="revTx" presStyleIdx="4" presStyleCnt="6">
        <dgm:presLayoutVars>
          <dgm:bulletEnabled val="1"/>
        </dgm:presLayoutVars>
      </dgm:prSet>
      <dgm:spPr/>
    </dgm:pt>
    <dgm:pt modelId="{DFE24DBF-9067-4CCE-97F9-EB0C082B6990}" type="pres">
      <dgm:prSet presAssocID="{40CDC366-081A-4F96-B111-2021D1BB23CA}" presName="circleA" presStyleLbl="node1" presStyleIdx="4" presStyleCnt="6"/>
      <dgm:spPr/>
    </dgm:pt>
    <dgm:pt modelId="{71874BC8-2155-4045-9847-CA284D418813}" type="pres">
      <dgm:prSet presAssocID="{40CDC366-081A-4F96-B111-2021D1BB23CA}" presName="spaceA" presStyleCnt="0"/>
      <dgm:spPr/>
    </dgm:pt>
    <dgm:pt modelId="{3CB84577-FEEE-40DF-81BD-FAC477E2960F}" type="pres">
      <dgm:prSet presAssocID="{C62DB128-6CF1-4E7E-BB40-B3336CB35BC2}" presName="space" presStyleCnt="0"/>
      <dgm:spPr/>
    </dgm:pt>
    <dgm:pt modelId="{E2CFB9A7-BA71-4DB0-994C-41E83794149F}" type="pres">
      <dgm:prSet presAssocID="{5E02BC8E-6E51-4708-AC2A-DCD6D9D5BA36}" presName="compositeB" presStyleCnt="0"/>
      <dgm:spPr/>
    </dgm:pt>
    <dgm:pt modelId="{C65B9857-20EA-490D-A810-9C323FB310BA}" type="pres">
      <dgm:prSet presAssocID="{5E02BC8E-6E51-4708-AC2A-DCD6D9D5BA36}" presName="textB" presStyleLbl="revTx" presStyleIdx="5" presStyleCnt="6">
        <dgm:presLayoutVars>
          <dgm:bulletEnabled val="1"/>
        </dgm:presLayoutVars>
      </dgm:prSet>
      <dgm:spPr/>
    </dgm:pt>
    <dgm:pt modelId="{F111D182-5285-41A4-AC0F-BFF7DC8BBA6C}" type="pres">
      <dgm:prSet presAssocID="{5E02BC8E-6E51-4708-AC2A-DCD6D9D5BA36}" presName="circleB" presStyleLbl="node1" presStyleIdx="5" presStyleCnt="6"/>
      <dgm:spPr/>
    </dgm:pt>
    <dgm:pt modelId="{FBC88A70-F240-4AAC-8A91-5C6E0EF80103}" type="pres">
      <dgm:prSet presAssocID="{5E02BC8E-6E51-4708-AC2A-DCD6D9D5BA36}" presName="spaceB" presStyleCnt="0"/>
      <dgm:spPr/>
    </dgm:pt>
  </dgm:ptLst>
  <dgm:cxnLst>
    <dgm:cxn modelId="{1CBCC206-E5FF-4C3E-AEBA-7198ADBD113C}" type="presOf" srcId="{D79A7F16-A525-4F2E-A842-1C7D8B215A7A}" destId="{AE2A4520-6ED7-4907-B956-2A465C90A536}" srcOrd="0" destOrd="0" presId="urn:microsoft.com/office/officeart/2005/8/layout/hProcess11"/>
    <dgm:cxn modelId="{17312919-B84A-4395-8916-4B7016D51949}" srcId="{6061B677-5A43-45C5-A766-3D51687EE783}" destId="{D79A7F16-A525-4F2E-A842-1C7D8B215A7A}" srcOrd="0" destOrd="0" parTransId="{70D67FED-6FDC-4D77-B828-2C0A295A2FED}" sibTransId="{596EF996-87A7-447F-8C0C-AF3093650439}"/>
    <dgm:cxn modelId="{65CF2D21-3F98-40F4-9DF6-35C1C7956284}" srcId="{6061B677-5A43-45C5-A766-3D51687EE783}" destId="{EAF7F2D1-6528-44B0-958F-D77AD3E1632B}" srcOrd="3" destOrd="0" parTransId="{D287151F-2B00-4E43-BAAC-54AE7646911F}" sibTransId="{E89E75CF-0FEA-4F9E-9145-472D9E2D1E8F}"/>
    <dgm:cxn modelId="{1EF36663-8D64-44EB-82AC-3BB338D06CEF}" srcId="{6061B677-5A43-45C5-A766-3D51687EE783}" destId="{A7D5210D-E0E5-4F9C-BC6B-9FBFC266B608}" srcOrd="1" destOrd="0" parTransId="{7548B53B-A342-4F85-9537-6FB85A90AE0A}" sibTransId="{EE45CACF-00AA-4721-9F48-3587BBACA4F2}"/>
    <dgm:cxn modelId="{281EE475-FCA8-484D-B42E-B423B21C6732}" type="presOf" srcId="{6061B677-5A43-45C5-A766-3D51687EE783}" destId="{0AD1221D-14EC-47E9-A50A-2A650488D6CA}" srcOrd="0" destOrd="0" presId="urn:microsoft.com/office/officeart/2005/8/layout/hProcess11"/>
    <dgm:cxn modelId="{D6FBB581-3D1C-4A83-BB8B-911CA2090FE9}" srcId="{6061B677-5A43-45C5-A766-3D51687EE783}" destId="{40CDC366-081A-4F96-B111-2021D1BB23CA}" srcOrd="4" destOrd="0" parTransId="{55FAE2EA-ADD7-4779-93BF-2A728CCFFFB2}" sibTransId="{C62DB128-6CF1-4E7E-BB40-B3336CB35BC2}"/>
    <dgm:cxn modelId="{4206E086-8183-4482-94D4-C8BC81C17A9E}" type="presOf" srcId="{A7D5210D-E0E5-4F9C-BC6B-9FBFC266B608}" destId="{57138845-27D5-45D4-BFB0-5885A5806A1D}" srcOrd="0" destOrd="0" presId="urn:microsoft.com/office/officeart/2005/8/layout/hProcess11"/>
    <dgm:cxn modelId="{9E0AE192-81F6-4FA6-BF2F-9ADCE929C25F}" srcId="{6061B677-5A43-45C5-A766-3D51687EE783}" destId="{B40942E4-3C35-49E0-88D6-82CBA77BE258}" srcOrd="2" destOrd="0" parTransId="{92D5FD5B-8DB4-4AAC-8611-75CDEEAF075F}" sibTransId="{CCAB7EF4-1743-4EBA-B5B2-425A199285C1}"/>
    <dgm:cxn modelId="{9F2FE6AD-9C80-41AB-A8E1-9E58E5F0381D}" srcId="{6061B677-5A43-45C5-A766-3D51687EE783}" destId="{5E02BC8E-6E51-4708-AC2A-DCD6D9D5BA36}" srcOrd="5" destOrd="0" parTransId="{18B3896F-DEF0-4EE4-9F49-97309D4A1E67}" sibTransId="{8E87AFEB-F482-46B1-B0E9-E26D066F89EB}"/>
    <dgm:cxn modelId="{B0F830CC-D2D2-495D-B189-E380AECEA431}" type="presOf" srcId="{40CDC366-081A-4F96-B111-2021D1BB23CA}" destId="{F3CEF715-7D59-4FEC-B806-DDD8778263D4}" srcOrd="0" destOrd="0" presId="urn:microsoft.com/office/officeart/2005/8/layout/hProcess11"/>
    <dgm:cxn modelId="{99C44ACE-0A1F-41D2-8E2A-0DC3E054CFB6}" type="presOf" srcId="{B40942E4-3C35-49E0-88D6-82CBA77BE258}" destId="{A0C1F06C-0B46-4E32-BCF1-DBBC5F543F2B}" srcOrd="0" destOrd="0" presId="urn:microsoft.com/office/officeart/2005/8/layout/hProcess11"/>
    <dgm:cxn modelId="{BF53C2EB-A0F6-4623-BD1A-5235EC98BAA4}" type="presOf" srcId="{5E02BC8E-6E51-4708-AC2A-DCD6D9D5BA36}" destId="{C65B9857-20EA-490D-A810-9C323FB310BA}" srcOrd="0" destOrd="0" presId="urn:microsoft.com/office/officeart/2005/8/layout/hProcess11"/>
    <dgm:cxn modelId="{8FAFA0F6-3087-43EC-AFA1-DD82899CC1AD}" type="presOf" srcId="{EAF7F2D1-6528-44B0-958F-D77AD3E1632B}" destId="{24CB874D-896F-4964-AC56-51100619F6AF}" srcOrd="0" destOrd="0" presId="urn:microsoft.com/office/officeart/2005/8/layout/hProcess11"/>
    <dgm:cxn modelId="{82D05F80-3ED3-4F86-AC6C-8E31B479F995}" type="presParOf" srcId="{0AD1221D-14EC-47E9-A50A-2A650488D6CA}" destId="{557B0D8D-155C-4372-A91A-2CC32B4C910C}" srcOrd="0" destOrd="0" presId="urn:microsoft.com/office/officeart/2005/8/layout/hProcess11"/>
    <dgm:cxn modelId="{E64B1E98-1F87-457B-A5B7-0DBA74446027}" type="presParOf" srcId="{0AD1221D-14EC-47E9-A50A-2A650488D6CA}" destId="{392216FC-3CA5-4611-B365-741536B234D7}" srcOrd="1" destOrd="0" presId="urn:microsoft.com/office/officeart/2005/8/layout/hProcess11"/>
    <dgm:cxn modelId="{C82D8D87-3D90-4EA5-9882-8896DD19A72D}" type="presParOf" srcId="{392216FC-3CA5-4611-B365-741536B234D7}" destId="{0AA85934-8369-4900-972A-2484BC46E477}" srcOrd="0" destOrd="0" presId="urn:microsoft.com/office/officeart/2005/8/layout/hProcess11"/>
    <dgm:cxn modelId="{2A5B6426-5ABF-44A0-9CBC-EE4F9EF6573F}" type="presParOf" srcId="{0AA85934-8369-4900-972A-2484BC46E477}" destId="{AE2A4520-6ED7-4907-B956-2A465C90A536}" srcOrd="0" destOrd="0" presId="urn:microsoft.com/office/officeart/2005/8/layout/hProcess11"/>
    <dgm:cxn modelId="{135D988A-E8F4-4A19-825E-1D764BC08831}" type="presParOf" srcId="{0AA85934-8369-4900-972A-2484BC46E477}" destId="{CE2FD07A-5165-47A3-9A78-D9908AF724F3}" srcOrd="1" destOrd="0" presId="urn:microsoft.com/office/officeart/2005/8/layout/hProcess11"/>
    <dgm:cxn modelId="{39C36874-27E7-4729-A9BF-0C0C4FA8407F}" type="presParOf" srcId="{0AA85934-8369-4900-972A-2484BC46E477}" destId="{7B067BF6-C9A2-4863-A7DD-0FADD9353BBB}" srcOrd="2" destOrd="0" presId="urn:microsoft.com/office/officeart/2005/8/layout/hProcess11"/>
    <dgm:cxn modelId="{3938219B-AEF1-4F42-A253-3D9784FC736B}" type="presParOf" srcId="{392216FC-3CA5-4611-B365-741536B234D7}" destId="{0C47DECD-DF0F-4C75-9C4D-0AFE27338DF3}" srcOrd="1" destOrd="0" presId="urn:microsoft.com/office/officeart/2005/8/layout/hProcess11"/>
    <dgm:cxn modelId="{096B038A-5606-485A-AE7D-61D1BA2BE800}" type="presParOf" srcId="{392216FC-3CA5-4611-B365-741536B234D7}" destId="{14B3F72B-8A3E-494C-B92C-F706DCF41F1E}" srcOrd="2" destOrd="0" presId="urn:microsoft.com/office/officeart/2005/8/layout/hProcess11"/>
    <dgm:cxn modelId="{8B986C8D-3076-4AC1-9225-EA3868E5093B}" type="presParOf" srcId="{14B3F72B-8A3E-494C-B92C-F706DCF41F1E}" destId="{57138845-27D5-45D4-BFB0-5885A5806A1D}" srcOrd="0" destOrd="0" presId="urn:microsoft.com/office/officeart/2005/8/layout/hProcess11"/>
    <dgm:cxn modelId="{D518344A-F744-44BE-BAE3-C2748754259C}" type="presParOf" srcId="{14B3F72B-8A3E-494C-B92C-F706DCF41F1E}" destId="{61123981-FCB2-4751-9C92-944EF026A7C1}" srcOrd="1" destOrd="0" presId="urn:microsoft.com/office/officeart/2005/8/layout/hProcess11"/>
    <dgm:cxn modelId="{552AC402-3383-4B4D-8475-C344CF967705}" type="presParOf" srcId="{14B3F72B-8A3E-494C-B92C-F706DCF41F1E}" destId="{9910008B-3707-42C6-A2E9-D8531DF76E06}" srcOrd="2" destOrd="0" presId="urn:microsoft.com/office/officeart/2005/8/layout/hProcess11"/>
    <dgm:cxn modelId="{4CAF5D4A-54E0-4C9E-8D0B-0BE3B1D1E7AD}" type="presParOf" srcId="{392216FC-3CA5-4611-B365-741536B234D7}" destId="{626BA84F-1FC5-40B4-8D5E-C3B59EC76BA4}" srcOrd="3" destOrd="0" presId="urn:microsoft.com/office/officeart/2005/8/layout/hProcess11"/>
    <dgm:cxn modelId="{42AF3260-3EE4-4309-9158-38339ADCC55E}" type="presParOf" srcId="{392216FC-3CA5-4611-B365-741536B234D7}" destId="{2CBAB9DC-37DA-4EFE-8960-1940E9EA7E66}" srcOrd="4" destOrd="0" presId="urn:microsoft.com/office/officeart/2005/8/layout/hProcess11"/>
    <dgm:cxn modelId="{23A72106-683F-4B75-B31F-1483E069E7F5}" type="presParOf" srcId="{2CBAB9DC-37DA-4EFE-8960-1940E9EA7E66}" destId="{A0C1F06C-0B46-4E32-BCF1-DBBC5F543F2B}" srcOrd="0" destOrd="0" presId="urn:microsoft.com/office/officeart/2005/8/layout/hProcess11"/>
    <dgm:cxn modelId="{D68EE840-2ADC-412E-8FCE-135B33EC3800}" type="presParOf" srcId="{2CBAB9DC-37DA-4EFE-8960-1940E9EA7E66}" destId="{1BC62169-B00D-4C11-AC6D-D02387428550}" srcOrd="1" destOrd="0" presId="urn:microsoft.com/office/officeart/2005/8/layout/hProcess11"/>
    <dgm:cxn modelId="{1D6277D3-04FE-4359-901E-AF0DF2FD86B3}" type="presParOf" srcId="{2CBAB9DC-37DA-4EFE-8960-1940E9EA7E66}" destId="{CC31342C-E4C2-493C-A57F-99098D538C3B}" srcOrd="2" destOrd="0" presId="urn:microsoft.com/office/officeart/2005/8/layout/hProcess11"/>
    <dgm:cxn modelId="{8ABD29A0-799A-4C7C-A820-716FA646AE9F}" type="presParOf" srcId="{392216FC-3CA5-4611-B365-741536B234D7}" destId="{42D85CF1-6744-4D5A-BD26-776664874D1A}" srcOrd="5" destOrd="0" presId="urn:microsoft.com/office/officeart/2005/8/layout/hProcess11"/>
    <dgm:cxn modelId="{157CCCC3-EF4C-4CF0-B808-73AA50BF6830}" type="presParOf" srcId="{392216FC-3CA5-4611-B365-741536B234D7}" destId="{9520F1D1-FEDA-4EA4-84C8-EF646D869577}" srcOrd="6" destOrd="0" presId="urn:microsoft.com/office/officeart/2005/8/layout/hProcess11"/>
    <dgm:cxn modelId="{A2CADE39-B2FA-4CBC-99F4-F25DF345F6B8}" type="presParOf" srcId="{9520F1D1-FEDA-4EA4-84C8-EF646D869577}" destId="{24CB874D-896F-4964-AC56-51100619F6AF}" srcOrd="0" destOrd="0" presId="urn:microsoft.com/office/officeart/2005/8/layout/hProcess11"/>
    <dgm:cxn modelId="{05D78C19-4798-432E-8492-FA77DB7A3B74}" type="presParOf" srcId="{9520F1D1-FEDA-4EA4-84C8-EF646D869577}" destId="{FDCE03A4-4031-430E-B038-E6B18AB4BFC2}" srcOrd="1" destOrd="0" presId="urn:microsoft.com/office/officeart/2005/8/layout/hProcess11"/>
    <dgm:cxn modelId="{902C09A5-2976-4012-A5C9-6F424C5B5CB2}" type="presParOf" srcId="{9520F1D1-FEDA-4EA4-84C8-EF646D869577}" destId="{329C768F-D5CA-4526-8B1E-E21C2C8D83F8}" srcOrd="2" destOrd="0" presId="urn:microsoft.com/office/officeart/2005/8/layout/hProcess11"/>
    <dgm:cxn modelId="{A1F66195-1EF0-411A-891D-C8A11B74623F}" type="presParOf" srcId="{392216FC-3CA5-4611-B365-741536B234D7}" destId="{535405B1-0F74-44FD-9FFF-4FFDB10D754F}" srcOrd="7" destOrd="0" presId="urn:microsoft.com/office/officeart/2005/8/layout/hProcess11"/>
    <dgm:cxn modelId="{AC163A0D-B466-48F0-84BE-4DA548211864}" type="presParOf" srcId="{392216FC-3CA5-4611-B365-741536B234D7}" destId="{C88B8828-4504-4AF6-9F85-890FD9A310FD}" srcOrd="8" destOrd="0" presId="urn:microsoft.com/office/officeart/2005/8/layout/hProcess11"/>
    <dgm:cxn modelId="{1F35E761-2FFB-4DFA-A3C5-FF2132F4C06F}" type="presParOf" srcId="{C88B8828-4504-4AF6-9F85-890FD9A310FD}" destId="{F3CEF715-7D59-4FEC-B806-DDD8778263D4}" srcOrd="0" destOrd="0" presId="urn:microsoft.com/office/officeart/2005/8/layout/hProcess11"/>
    <dgm:cxn modelId="{57D612F1-0BCC-4F4B-B115-6281159BACA1}" type="presParOf" srcId="{C88B8828-4504-4AF6-9F85-890FD9A310FD}" destId="{DFE24DBF-9067-4CCE-97F9-EB0C082B6990}" srcOrd="1" destOrd="0" presId="urn:microsoft.com/office/officeart/2005/8/layout/hProcess11"/>
    <dgm:cxn modelId="{1ABC75FD-B9F3-4378-8E1F-C56D1838CB01}" type="presParOf" srcId="{C88B8828-4504-4AF6-9F85-890FD9A310FD}" destId="{71874BC8-2155-4045-9847-CA284D418813}" srcOrd="2" destOrd="0" presId="urn:microsoft.com/office/officeart/2005/8/layout/hProcess11"/>
    <dgm:cxn modelId="{5884FDAB-5B82-418F-A3F0-5B6639DF390B}" type="presParOf" srcId="{392216FC-3CA5-4611-B365-741536B234D7}" destId="{3CB84577-FEEE-40DF-81BD-FAC477E2960F}" srcOrd="9" destOrd="0" presId="urn:microsoft.com/office/officeart/2005/8/layout/hProcess11"/>
    <dgm:cxn modelId="{958B5BDB-D793-41C3-8A02-7B355A31FECB}" type="presParOf" srcId="{392216FC-3CA5-4611-B365-741536B234D7}" destId="{E2CFB9A7-BA71-4DB0-994C-41E83794149F}" srcOrd="10" destOrd="0" presId="urn:microsoft.com/office/officeart/2005/8/layout/hProcess11"/>
    <dgm:cxn modelId="{EF534A91-B861-477D-B43C-688A28D28655}" type="presParOf" srcId="{E2CFB9A7-BA71-4DB0-994C-41E83794149F}" destId="{C65B9857-20EA-490D-A810-9C323FB310BA}" srcOrd="0" destOrd="0" presId="urn:microsoft.com/office/officeart/2005/8/layout/hProcess11"/>
    <dgm:cxn modelId="{AD848BDC-C41A-47DC-97AF-F418AB3B1429}" type="presParOf" srcId="{E2CFB9A7-BA71-4DB0-994C-41E83794149F}" destId="{F111D182-5285-41A4-AC0F-BFF7DC8BBA6C}" srcOrd="1" destOrd="0" presId="urn:microsoft.com/office/officeart/2005/8/layout/hProcess11"/>
    <dgm:cxn modelId="{163FC2A6-70B3-4C2E-9389-7D55AC00B3F2}" type="presParOf" srcId="{E2CFB9A7-BA71-4DB0-994C-41E83794149F}" destId="{FBC88A70-F240-4AAC-8A91-5C6E0EF80103}"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26536C-0BCB-4670-BF42-E3BAFFA3F15D}" type="doc">
      <dgm:prSet loTypeId="urn:microsoft.com/office/officeart/2009/3/layout/DescendingProcess" loCatId="process" qsTypeId="urn:microsoft.com/office/officeart/2005/8/quickstyle/simple1" qsCatId="simple" csTypeId="urn:microsoft.com/office/officeart/2005/8/colors/accent1_2" csCatId="accent1"/>
      <dgm:spPr/>
      <dgm:t>
        <a:bodyPr/>
        <a:lstStyle/>
        <a:p>
          <a:endParaRPr lang="es-ES"/>
        </a:p>
      </dgm:t>
    </dgm:pt>
    <dgm:pt modelId="{6C16CA2A-B709-4582-9143-CA94148B3467}">
      <dgm:prSet custT="1"/>
      <dgm:spPr/>
      <dgm:t>
        <a:bodyPr/>
        <a:lstStyle/>
        <a:p>
          <a:pPr rtl="0"/>
          <a:r>
            <a:rPr lang="es-ES_tradnl" sz="1400" dirty="0">
              <a:latin typeface="Arial" panose="020B0604020202020204" pitchFamily="34" charset="0"/>
              <a:cs typeface="Arial" panose="020B0604020202020204" pitchFamily="34" charset="0"/>
            </a:rPr>
            <a:t>RECURSOS PÚBLICOS</a:t>
          </a:r>
          <a:endParaRPr lang="es-EC" sz="1400" dirty="0">
            <a:latin typeface="Arial" panose="020B0604020202020204" pitchFamily="34" charset="0"/>
            <a:cs typeface="Arial" panose="020B0604020202020204" pitchFamily="34" charset="0"/>
          </a:endParaRPr>
        </a:p>
      </dgm:t>
    </dgm:pt>
    <dgm:pt modelId="{4AB862A3-2E5C-4CF2-BFCB-978BDAD33EC0}" type="parTrans" cxnId="{32AAAFFA-E73E-4649-87F1-24C3E0991188}">
      <dgm:prSet/>
      <dgm:spPr/>
      <dgm:t>
        <a:bodyPr/>
        <a:lstStyle/>
        <a:p>
          <a:endParaRPr lang="es-ES" sz="1400">
            <a:latin typeface="Arial" panose="020B0604020202020204" pitchFamily="34" charset="0"/>
            <a:cs typeface="Arial" panose="020B0604020202020204" pitchFamily="34" charset="0"/>
          </a:endParaRPr>
        </a:p>
      </dgm:t>
    </dgm:pt>
    <dgm:pt modelId="{803E68C6-971D-48EB-AAB4-5C144A274B98}" type="sibTrans" cxnId="{32AAAFFA-E73E-4649-87F1-24C3E0991188}">
      <dgm:prSet/>
      <dgm:spPr/>
      <dgm:t>
        <a:bodyPr/>
        <a:lstStyle/>
        <a:p>
          <a:endParaRPr lang="es-ES" sz="1400">
            <a:latin typeface="Arial" panose="020B0604020202020204" pitchFamily="34" charset="0"/>
            <a:cs typeface="Arial" panose="020B0604020202020204" pitchFamily="34" charset="0"/>
          </a:endParaRPr>
        </a:p>
      </dgm:t>
    </dgm:pt>
    <dgm:pt modelId="{EC6D0CF6-5315-4598-B7BD-EC1DE800DF7E}">
      <dgm:prSet custT="1"/>
      <dgm:spPr/>
      <dgm:t>
        <a:bodyPr/>
        <a:lstStyle/>
        <a:p>
          <a:pPr rtl="0"/>
          <a:r>
            <a:rPr lang="es-ES_tradnl" sz="1400" dirty="0">
              <a:latin typeface="Arial" panose="020B0604020202020204" pitchFamily="34" charset="0"/>
              <a:cs typeface="Arial" panose="020B0604020202020204" pitchFamily="34" charset="0"/>
            </a:rPr>
            <a:t>ORDENADORES DE GASTO</a:t>
          </a:r>
          <a:endParaRPr lang="es-EC" sz="1400" dirty="0">
            <a:latin typeface="Arial" panose="020B0604020202020204" pitchFamily="34" charset="0"/>
            <a:cs typeface="Arial" panose="020B0604020202020204" pitchFamily="34" charset="0"/>
          </a:endParaRPr>
        </a:p>
      </dgm:t>
    </dgm:pt>
    <dgm:pt modelId="{D0CAA46A-7A28-476E-9BEB-9EC989C92532}" type="parTrans" cxnId="{6B74B082-48A4-4C35-A63B-682A36DC4C3A}">
      <dgm:prSet/>
      <dgm:spPr/>
      <dgm:t>
        <a:bodyPr/>
        <a:lstStyle/>
        <a:p>
          <a:endParaRPr lang="es-ES" sz="1400">
            <a:latin typeface="Arial" panose="020B0604020202020204" pitchFamily="34" charset="0"/>
            <a:cs typeface="Arial" panose="020B0604020202020204" pitchFamily="34" charset="0"/>
          </a:endParaRPr>
        </a:p>
      </dgm:t>
    </dgm:pt>
    <dgm:pt modelId="{C1E44B8F-66E7-4514-96FC-BF45B123B6C2}" type="sibTrans" cxnId="{6B74B082-48A4-4C35-A63B-682A36DC4C3A}">
      <dgm:prSet/>
      <dgm:spPr/>
      <dgm:t>
        <a:bodyPr/>
        <a:lstStyle/>
        <a:p>
          <a:endParaRPr lang="es-ES" sz="1400">
            <a:latin typeface="Arial" panose="020B0604020202020204" pitchFamily="34" charset="0"/>
            <a:cs typeface="Arial" panose="020B0604020202020204" pitchFamily="34" charset="0"/>
          </a:endParaRPr>
        </a:p>
      </dgm:t>
    </dgm:pt>
    <dgm:pt modelId="{38877CDA-DD18-4344-B3D8-7FFDD3229F0A}">
      <dgm:prSet custT="1"/>
      <dgm:spPr/>
      <dgm:t>
        <a:bodyPr/>
        <a:lstStyle/>
        <a:p>
          <a:pPr rtl="0"/>
          <a:r>
            <a:rPr lang="es-ES_tradnl" sz="1400" dirty="0">
              <a:latin typeface="Arial" panose="020B0604020202020204" pitchFamily="34" charset="0"/>
              <a:cs typeface="Arial" panose="020B0604020202020204" pitchFamily="34" charset="0"/>
            </a:rPr>
            <a:t>EJECUCIÓN PRESUPUESTARIA</a:t>
          </a:r>
          <a:endParaRPr lang="es-EC" sz="1400" dirty="0">
            <a:latin typeface="Arial" panose="020B0604020202020204" pitchFamily="34" charset="0"/>
            <a:cs typeface="Arial" panose="020B0604020202020204" pitchFamily="34" charset="0"/>
          </a:endParaRPr>
        </a:p>
      </dgm:t>
    </dgm:pt>
    <dgm:pt modelId="{D6C5F588-5BCD-4F0D-A920-398EC5A6AB25}" type="parTrans" cxnId="{5FB60AA4-3FDE-4BDE-AA2F-8C935F1E5A5A}">
      <dgm:prSet/>
      <dgm:spPr/>
      <dgm:t>
        <a:bodyPr/>
        <a:lstStyle/>
        <a:p>
          <a:endParaRPr lang="es-ES" sz="1400">
            <a:latin typeface="Arial" panose="020B0604020202020204" pitchFamily="34" charset="0"/>
            <a:cs typeface="Arial" panose="020B0604020202020204" pitchFamily="34" charset="0"/>
          </a:endParaRPr>
        </a:p>
      </dgm:t>
    </dgm:pt>
    <dgm:pt modelId="{F74F8348-7E47-424F-940F-C7C1A86FF786}" type="sibTrans" cxnId="{5FB60AA4-3FDE-4BDE-AA2F-8C935F1E5A5A}">
      <dgm:prSet/>
      <dgm:spPr/>
      <dgm:t>
        <a:bodyPr/>
        <a:lstStyle/>
        <a:p>
          <a:endParaRPr lang="es-ES" sz="1400">
            <a:latin typeface="Arial" panose="020B0604020202020204" pitchFamily="34" charset="0"/>
            <a:cs typeface="Arial" panose="020B0604020202020204" pitchFamily="34" charset="0"/>
          </a:endParaRPr>
        </a:p>
      </dgm:t>
    </dgm:pt>
    <dgm:pt modelId="{EE9EB935-6F7C-4070-B796-6CF70A5C0221}">
      <dgm:prSet custT="1"/>
      <dgm:spPr/>
      <dgm:t>
        <a:bodyPr/>
        <a:lstStyle/>
        <a:p>
          <a:pPr rtl="0"/>
          <a:r>
            <a:rPr lang="es-ES_tradnl" sz="1400" dirty="0">
              <a:latin typeface="Arial" panose="020B0604020202020204" pitchFamily="34" charset="0"/>
              <a:cs typeface="Arial" panose="020B0604020202020204" pitchFamily="34" charset="0"/>
            </a:rPr>
            <a:t>CONTROL PREVIO AL GASRTO</a:t>
          </a:r>
          <a:endParaRPr lang="es-EC" sz="1400" dirty="0">
            <a:latin typeface="Arial" panose="020B0604020202020204" pitchFamily="34" charset="0"/>
            <a:cs typeface="Arial" panose="020B0604020202020204" pitchFamily="34" charset="0"/>
          </a:endParaRPr>
        </a:p>
      </dgm:t>
    </dgm:pt>
    <dgm:pt modelId="{E06E8CC9-10B3-402E-A5C8-B5B55E3B26CF}" type="parTrans" cxnId="{34CD4476-154B-4AA8-82DF-C34F7F3BEA0B}">
      <dgm:prSet/>
      <dgm:spPr/>
      <dgm:t>
        <a:bodyPr/>
        <a:lstStyle/>
        <a:p>
          <a:endParaRPr lang="es-ES" sz="1400">
            <a:latin typeface="Arial" panose="020B0604020202020204" pitchFamily="34" charset="0"/>
            <a:cs typeface="Arial" panose="020B0604020202020204" pitchFamily="34" charset="0"/>
          </a:endParaRPr>
        </a:p>
      </dgm:t>
    </dgm:pt>
    <dgm:pt modelId="{9323E0D1-2A22-4B6B-986C-8C36D7D700EB}" type="sibTrans" cxnId="{34CD4476-154B-4AA8-82DF-C34F7F3BEA0B}">
      <dgm:prSet/>
      <dgm:spPr/>
      <dgm:t>
        <a:bodyPr/>
        <a:lstStyle/>
        <a:p>
          <a:endParaRPr lang="es-ES" sz="1400">
            <a:latin typeface="Arial" panose="020B0604020202020204" pitchFamily="34" charset="0"/>
            <a:cs typeface="Arial" panose="020B0604020202020204" pitchFamily="34" charset="0"/>
          </a:endParaRPr>
        </a:p>
      </dgm:t>
    </dgm:pt>
    <dgm:pt modelId="{9E7C3ECD-31CA-46D5-A0C6-45A16BE0AA0D}">
      <dgm:prSet custT="1"/>
      <dgm:spPr/>
      <dgm:t>
        <a:bodyPr/>
        <a:lstStyle/>
        <a:p>
          <a:pPr rtl="0"/>
          <a:r>
            <a:rPr lang="es-ES_tradnl" sz="1400" dirty="0">
              <a:latin typeface="Arial" panose="020B0604020202020204" pitchFamily="34" charset="0"/>
              <a:cs typeface="Arial" panose="020B0604020202020204" pitchFamily="34" charset="0"/>
            </a:rPr>
            <a:t>GARANTIAS EXIGIDAS </a:t>
          </a:r>
          <a:endParaRPr lang="es-EC" sz="1400" dirty="0">
            <a:latin typeface="Arial" panose="020B0604020202020204" pitchFamily="34" charset="0"/>
            <a:cs typeface="Arial" panose="020B0604020202020204" pitchFamily="34" charset="0"/>
          </a:endParaRPr>
        </a:p>
      </dgm:t>
    </dgm:pt>
    <dgm:pt modelId="{2D129D0B-5139-4065-8D17-F78B1A442864}" type="parTrans" cxnId="{7E2D019B-448A-402C-B937-8B6FAE5D5949}">
      <dgm:prSet/>
      <dgm:spPr/>
      <dgm:t>
        <a:bodyPr/>
        <a:lstStyle/>
        <a:p>
          <a:endParaRPr lang="es-ES" sz="1400">
            <a:latin typeface="Arial" panose="020B0604020202020204" pitchFamily="34" charset="0"/>
            <a:cs typeface="Arial" panose="020B0604020202020204" pitchFamily="34" charset="0"/>
          </a:endParaRPr>
        </a:p>
      </dgm:t>
    </dgm:pt>
    <dgm:pt modelId="{5FD113BE-586C-41A8-B753-C50F7E7D132D}" type="sibTrans" cxnId="{7E2D019B-448A-402C-B937-8B6FAE5D5949}">
      <dgm:prSet/>
      <dgm:spPr/>
      <dgm:t>
        <a:bodyPr/>
        <a:lstStyle/>
        <a:p>
          <a:endParaRPr lang="es-ES" sz="1400">
            <a:latin typeface="Arial" panose="020B0604020202020204" pitchFamily="34" charset="0"/>
            <a:cs typeface="Arial" panose="020B0604020202020204" pitchFamily="34" charset="0"/>
          </a:endParaRPr>
        </a:p>
      </dgm:t>
    </dgm:pt>
    <dgm:pt modelId="{24499BAA-9897-4C39-8543-1B19399E1D27}">
      <dgm:prSet custT="1"/>
      <dgm:spPr/>
      <dgm:t>
        <a:bodyPr/>
        <a:lstStyle/>
        <a:p>
          <a:pPr rtl="0"/>
          <a:r>
            <a:rPr lang="es-ES_tradnl" sz="1400" dirty="0">
              <a:latin typeface="Arial" panose="020B0604020202020204" pitchFamily="34" charset="0"/>
              <a:cs typeface="Arial" panose="020B0604020202020204" pitchFamily="34" charset="0"/>
            </a:rPr>
            <a:t>Fiel cumplimiento</a:t>
          </a:r>
          <a:endParaRPr lang="es-EC" sz="1400" dirty="0">
            <a:latin typeface="Arial" panose="020B0604020202020204" pitchFamily="34" charset="0"/>
            <a:cs typeface="Arial" panose="020B0604020202020204" pitchFamily="34" charset="0"/>
          </a:endParaRPr>
        </a:p>
      </dgm:t>
    </dgm:pt>
    <dgm:pt modelId="{42528250-0E32-46FC-BED6-45AA9BC0A6B7}" type="parTrans" cxnId="{E01CA6DC-8296-4029-9F0A-1063F605B768}">
      <dgm:prSet/>
      <dgm:spPr/>
      <dgm:t>
        <a:bodyPr/>
        <a:lstStyle/>
        <a:p>
          <a:endParaRPr lang="es-ES" sz="1400">
            <a:latin typeface="Arial" panose="020B0604020202020204" pitchFamily="34" charset="0"/>
            <a:cs typeface="Arial" panose="020B0604020202020204" pitchFamily="34" charset="0"/>
          </a:endParaRPr>
        </a:p>
      </dgm:t>
    </dgm:pt>
    <dgm:pt modelId="{47C15374-AA08-4FF1-947A-1A0C3315FCE3}" type="sibTrans" cxnId="{E01CA6DC-8296-4029-9F0A-1063F605B768}">
      <dgm:prSet/>
      <dgm:spPr/>
      <dgm:t>
        <a:bodyPr/>
        <a:lstStyle/>
        <a:p>
          <a:endParaRPr lang="es-ES" sz="1400">
            <a:latin typeface="Arial" panose="020B0604020202020204" pitchFamily="34" charset="0"/>
            <a:cs typeface="Arial" panose="020B0604020202020204" pitchFamily="34" charset="0"/>
          </a:endParaRPr>
        </a:p>
      </dgm:t>
    </dgm:pt>
    <dgm:pt modelId="{FFAAFADC-02F3-46F2-B8BF-34D47BE0F7A5}">
      <dgm:prSet custT="1"/>
      <dgm:spPr/>
      <dgm:t>
        <a:bodyPr/>
        <a:lstStyle/>
        <a:p>
          <a:pPr rtl="0"/>
          <a:r>
            <a:rPr lang="es-ES_tradnl" sz="1400" dirty="0">
              <a:latin typeface="Arial" panose="020B0604020202020204" pitchFamily="34" charset="0"/>
              <a:cs typeface="Arial" panose="020B0604020202020204" pitchFamily="34" charset="0"/>
            </a:rPr>
            <a:t>Por anticipo</a:t>
          </a:r>
          <a:endParaRPr lang="es-EC" sz="1400" dirty="0">
            <a:latin typeface="Arial" panose="020B0604020202020204" pitchFamily="34" charset="0"/>
            <a:cs typeface="Arial" panose="020B0604020202020204" pitchFamily="34" charset="0"/>
          </a:endParaRPr>
        </a:p>
      </dgm:t>
    </dgm:pt>
    <dgm:pt modelId="{00812BCA-3E62-471F-9B7E-8F8D4C724728}" type="parTrans" cxnId="{FBD6ED0F-A690-4F4E-8342-2F2E82E14323}">
      <dgm:prSet/>
      <dgm:spPr/>
      <dgm:t>
        <a:bodyPr/>
        <a:lstStyle/>
        <a:p>
          <a:endParaRPr lang="es-ES" sz="1400">
            <a:latin typeface="Arial" panose="020B0604020202020204" pitchFamily="34" charset="0"/>
            <a:cs typeface="Arial" panose="020B0604020202020204" pitchFamily="34" charset="0"/>
          </a:endParaRPr>
        </a:p>
      </dgm:t>
    </dgm:pt>
    <dgm:pt modelId="{C3865B75-A03D-448F-B7A4-BA72B661566B}" type="sibTrans" cxnId="{FBD6ED0F-A690-4F4E-8342-2F2E82E14323}">
      <dgm:prSet/>
      <dgm:spPr/>
      <dgm:t>
        <a:bodyPr/>
        <a:lstStyle/>
        <a:p>
          <a:endParaRPr lang="es-ES" sz="1400">
            <a:latin typeface="Arial" panose="020B0604020202020204" pitchFamily="34" charset="0"/>
            <a:cs typeface="Arial" panose="020B0604020202020204" pitchFamily="34" charset="0"/>
          </a:endParaRPr>
        </a:p>
      </dgm:t>
    </dgm:pt>
    <dgm:pt modelId="{F53532C2-1806-4F9D-9A70-B277C9E0D777}">
      <dgm:prSet custT="1"/>
      <dgm:spPr/>
      <dgm:t>
        <a:bodyPr/>
        <a:lstStyle/>
        <a:p>
          <a:pPr rtl="0"/>
          <a:r>
            <a:rPr lang="es-ES_tradnl" sz="1400" dirty="0">
              <a:latin typeface="Arial" panose="020B0604020202020204" pitchFamily="34" charset="0"/>
              <a:cs typeface="Arial" panose="020B0604020202020204" pitchFamily="34" charset="0"/>
            </a:rPr>
            <a:t>Técnica</a:t>
          </a:r>
          <a:endParaRPr lang="es-EC" sz="1400" dirty="0">
            <a:latin typeface="Arial" panose="020B0604020202020204" pitchFamily="34" charset="0"/>
            <a:cs typeface="Arial" panose="020B0604020202020204" pitchFamily="34" charset="0"/>
          </a:endParaRPr>
        </a:p>
      </dgm:t>
    </dgm:pt>
    <dgm:pt modelId="{24EAB6DC-741C-4C6C-B5D6-880939DDC340}" type="parTrans" cxnId="{497D4C9F-C8E8-4C6D-87B7-24C8342AB3CD}">
      <dgm:prSet/>
      <dgm:spPr/>
      <dgm:t>
        <a:bodyPr/>
        <a:lstStyle/>
        <a:p>
          <a:endParaRPr lang="es-ES" sz="1400">
            <a:latin typeface="Arial" panose="020B0604020202020204" pitchFamily="34" charset="0"/>
            <a:cs typeface="Arial" panose="020B0604020202020204" pitchFamily="34" charset="0"/>
          </a:endParaRPr>
        </a:p>
      </dgm:t>
    </dgm:pt>
    <dgm:pt modelId="{8690A068-D35C-4A50-8103-1759D7D42238}" type="sibTrans" cxnId="{497D4C9F-C8E8-4C6D-87B7-24C8342AB3CD}">
      <dgm:prSet/>
      <dgm:spPr/>
      <dgm:t>
        <a:bodyPr/>
        <a:lstStyle/>
        <a:p>
          <a:endParaRPr lang="es-ES" sz="1400">
            <a:latin typeface="Arial" panose="020B0604020202020204" pitchFamily="34" charset="0"/>
            <a:cs typeface="Arial" panose="020B0604020202020204" pitchFamily="34" charset="0"/>
          </a:endParaRPr>
        </a:p>
      </dgm:t>
    </dgm:pt>
    <dgm:pt modelId="{ADD1E933-60CA-4C0A-9349-0D9E02DC99B9}">
      <dgm:prSet custT="1"/>
      <dgm:spPr/>
      <dgm:t>
        <a:bodyPr/>
        <a:lstStyle/>
        <a:p>
          <a:pPr rtl="0"/>
          <a:r>
            <a:rPr lang="es-ES_tradnl" sz="1400" dirty="0">
              <a:latin typeface="Arial" panose="020B0604020202020204" pitchFamily="34" charset="0"/>
              <a:cs typeface="Arial" panose="020B0604020202020204" pitchFamily="34" charset="0"/>
            </a:rPr>
            <a:t>Devolución de garantías</a:t>
          </a:r>
          <a:endParaRPr lang="es-EC" sz="1400" dirty="0">
            <a:latin typeface="Arial" panose="020B0604020202020204" pitchFamily="34" charset="0"/>
            <a:cs typeface="Arial" panose="020B0604020202020204" pitchFamily="34" charset="0"/>
          </a:endParaRPr>
        </a:p>
      </dgm:t>
    </dgm:pt>
    <dgm:pt modelId="{EF2B35E9-CCB3-4A9C-A75A-6BCA36805382}" type="parTrans" cxnId="{D3459DC7-65AE-4FEE-9B3B-956ECDEE73B5}">
      <dgm:prSet/>
      <dgm:spPr/>
      <dgm:t>
        <a:bodyPr/>
        <a:lstStyle/>
        <a:p>
          <a:endParaRPr lang="es-ES" sz="1400">
            <a:latin typeface="Arial" panose="020B0604020202020204" pitchFamily="34" charset="0"/>
            <a:cs typeface="Arial" panose="020B0604020202020204" pitchFamily="34" charset="0"/>
          </a:endParaRPr>
        </a:p>
      </dgm:t>
    </dgm:pt>
    <dgm:pt modelId="{2089F8ED-5BA5-4BAF-BE70-E56D324E5D74}" type="sibTrans" cxnId="{D3459DC7-65AE-4FEE-9B3B-956ECDEE73B5}">
      <dgm:prSet/>
      <dgm:spPr/>
      <dgm:t>
        <a:bodyPr/>
        <a:lstStyle/>
        <a:p>
          <a:endParaRPr lang="es-ES" sz="1400">
            <a:latin typeface="Arial" panose="020B0604020202020204" pitchFamily="34" charset="0"/>
            <a:cs typeface="Arial" panose="020B0604020202020204" pitchFamily="34" charset="0"/>
          </a:endParaRPr>
        </a:p>
      </dgm:t>
    </dgm:pt>
    <dgm:pt modelId="{BCFBEBFB-F482-400E-850E-37F29959984A}" type="pres">
      <dgm:prSet presAssocID="{8726536C-0BCB-4670-BF42-E3BAFFA3F15D}" presName="Name0" presStyleCnt="0">
        <dgm:presLayoutVars>
          <dgm:chMax val="7"/>
          <dgm:chPref val="5"/>
        </dgm:presLayoutVars>
      </dgm:prSet>
      <dgm:spPr/>
    </dgm:pt>
    <dgm:pt modelId="{9B35BABE-236B-4940-B404-ADBD20BD891C}" type="pres">
      <dgm:prSet presAssocID="{8726536C-0BCB-4670-BF42-E3BAFFA3F15D}" presName="arrowNode" presStyleLbl="node1" presStyleIdx="0" presStyleCnt="1"/>
      <dgm:spPr/>
    </dgm:pt>
    <dgm:pt modelId="{3973B4DE-47EA-492D-8D45-C65330F704B5}" type="pres">
      <dgm:prSet presAssocID="{6C16CA2A-B709-4582-9143-CA94148B3467}" presName="txNode1" presStyleLbl="revTx" presStyleIdx="0" presStyleCnt="5">
        <dgm:presLayoutVars>
          <dgm:bulletEnabled val="1"/>
        </dgm:presLayoutVars>
      </dgm:prSet>
      <dgm:spPr/>
    </dgm:pt>
    <dgm:pt modelId="{6FF55C37-D214-4C80-A4FD-F679C63E7022}" type="pres">
      <dgm:prSet presAssocID="{EC6D0CF6-5315-4598-B7BD-EC1DE800DF7E}" presName="txNode2" presStyleLbl="revTx" presStyleIdx="1" presStyleCnt="5">
        <dgm:presLayoutVars>
          <dgm:bulletEnabled val="1"/>
        </dgm:presLayoutVars>
      </dgm:prSet>
      <dgm:spPr/>
    </dgm:pt>
    <dgm:pt modelId="{0D264655-B1AD-416F-9BD4-6DDB68241A0C}" type="pres">
      <dgm:prSet presAssocID="{C1E44B8F-66E7-4514-96FC-BF45B123B6C2}" presName="dotNode2" presStyleCnt="0"/>
      <dgm:spPr/>
    </dgm:pt>
    <dgm:pt modelId="{0748FEF0-501C-4C4D-BE0E-30845123F023}" type="pres">
      <dgm:prSet presAssocID="{C1E44B8F-66E7-4514-96FC-BF45B123B6C2}" presName="dotRepeatNode" presStyleLbl="fgShp" presStyleIdx="0" presStyleCnt="3"/>
      <dgm:spPr/>
    </dgm:pt>
    <dgm:pt modelId="{1B2C2165-725E-4B3F-8C20-CF9B1BED48C0}" type="pres">
      <dgm:prSet presAssocID="{38877CDA-DD18-4344-B3D8-7FFDD3229F0A}" presName="txNode3" presStyleLbl="revTx" presStyleIdx="2" presStyleCnt="5">
        <dgm:presLayoutVars>
          <dgm:bulletEnabled val="1"/>
        </dgm:presLayoutVars>
      </dgm:prSet>
      <dgm:spPr/>
    </dgm:pt>
    <dgm:pt modelId="{FD00AC13-A007-4A8F-B1AD-A5DEA013FC0E}" type="pres">
      <dgm:prSet presAssocID="{F74F8348-7E47-424F-940F-C7C1A86FF786}" presName="dotNode3" presStyleCnt="0"/>
      <dgm:spPr/>
    </dgm:pt>
    <dgm:pt modelId="{056FE474-4503-4DA2-BDFF-12AB7609F6E3}" type="pres">
      <dgm:prSet presAssocID="{F74F8348-7E47-424F-940F-C7C1A86FF786}" presName="dotRepeatNode" presStyleLbl="fgShp" presStyleIdx="1" presStyleCnt="3"/>
      <dgm:spPr/>
    </dgm:pt>
    <dgm:pt modelId="{DAF17BB9-1A70-44C3-8FFC-DC104A1BBD05}" type="pres">
      <dgm:prSet presAssocID="{EE9EB935-6F7C-4070-B796-6CF70A5C0221}" presName="txNode4" presStyleLbl="revTx" presStyleIdx="3" presStyleCnt="5">
        <dgm:presLayoutVars>
          <dgm:bulletEnabled val="1"/>
        </dgm:presLayoutVars>
      </dgm:prSet>
      <dgm:spPr/>
    </dgm:pt>
    <dgm:pt modelId="{163D3DED-965D-4A4F-872A-553C5E23222F}" type="pres">
      <dgm:prSet presAssocID="{9323E0D1-2A22-4B6B-986C-8C36D7D700EB}" presName="dotNode4" presStyleCnt="0"/>
      <dgm:spPr/>
    </dgm:pt>
    <dgm:pt modelId="{3BB79A91-E1DC-4672-AE72-16BC474BDAC6}" type="pres">
      <dgm:prSet presAssocID="{9323E0D1-2A22-4B6B-986C-8C36D7D700EB}" presName="dotRepeatNode" presStyleLbl="fgShp" presStyleIdx="2" presStyleCnt="3"/>
      <dgm:spPr/>
    </dgm:pt>
    <dgm:pt modelId="{CF9D1CBF-C660-4249-8DA6-FC58132DBC91}" type="pres">
      <dgm:prSet presAssocID="{9E7C3ECD-31CA-46D5-A0C6-45A16BE0AA0D}" presName="txNode5" presStyleLbl="revTx" presStyleIdx="4" presStyleCnt="5">
        <dgm:presLayoutVars>
          <dgm:bulletEnabled val="1"/>
        </dgm:presLayoutVars>
      </dgm:prSet>
      <dgm:spPr/>
    </dgm:pt>
  </dgm:ptLst>
  <dgm:cxnLst>
    <dgm:cxn modelId="{14F26307-306D-415F-B856-5074A7E3913C}" type="presOf" srcId="{EC6D0CF6-5315-4598-B7BD-EC1DE800DF7E}" destId="{6FF55C37-D214-4C80-A4FD-F679C63E7022}" srcOrd="0" destOrd="0" presId="urn:microsoft.com/office/officeart/2009/3/layout/DescendingProcess"/>
    <dgm:cxn modelId="{E48CD708-AC2D-4D0D-97AC-A53BB26ADB46}" type="presOf" srcId="{9E7C3ECD-31CA-46D5-A0C6-45A16BE0AA0D}" destId="{CF9D1CBF-C660-4249-8DA6-FC58132DBC91}" srcOrd="0" destOrd="0" presId="urn:microsoft.com/office/officeart/2009/3/layout/DescendingProcess"/>
    <dgm:cxn modelId="{FBD6ED0F-A690-4F4E-8342-2F2E82E14323}" srcId="{9E7C3ECD-31CA-46D5-A0C6-45A16BE0AA0D}" destId="{FFAAFADC-02F3-46F2-B8BF-34D47BE0F7A5}" srcOrd="1" destOrd="0" parTransId="{00812BCA-3E62-471F-9B7E-8F8D4C724728}" sibTransId="{C3865B75-A03D-448F-B7A4-BA72B661566B}"/>
    <dgm:cxn modelId="{03B94216-3933-4840-ACC1-A38776B06D6E}" type="presOf" srcId="{C1E44B8F-66E7-4514-96FC-BF45B123B6C2}" destId="{0748FEF0-501C-4C4D-BE0E-30845123F023}" srcOrd="0" destOrd="0" presId="urn:microsoft.com/office/officeart/2009/3/layout/DescendingProcess"/>
    <dgm:cxn modelId="{B02F0118-6823-40EB-B2FC-059444CFB59D}" type="presOf" srcId="{8726536C-0BCB-4670-BF42-E3BAFFA3F15D}" destId="{BCFBEBFB-F482-400E-850E-37F29959984A}" srcOrd="0" destOrd="0" presId="urn:microsoft.com/office/officeart/2009/3/layout/DescendingProcess"/>
    <dgm:cxn modelId="{4B134139-7294-4958-BD6C-9419FD4BE671}" type="presOf" srcId="{F53532C2-1806-4F9D-9A70-B277C9E0D777}" destId="{CF9D1CBF-C660-4249-8DA6-FC58132DBC91}" srcOrd="0" destOrd="3" presId="urn:microsoft.com/office/officeart/2009/3/layout/DescendingProcess"/>
    <dgm:cxn modelId="{2293506D-BEDC-4F48-808C-B1FC2A47F5E6}" type="presOf" srcId="{38877CDA-DD18-4344-B3D8-7FFDD3229F0A}" destId="{1B2C2165-725E-4B3F-8C20-CF9B1BED48C0}" srcOrd="0" destOrd="0" presId="urn:microsoft.com/office/officeart/2009/3/layout/DescendingProcess"/>
    <dgm:cxn modelId="{34CD4476-154B-4AA8-82DF-C34F7F3BEA0B}" srcId="{8726536C-0BCB-4670-BF42-E3BAFFA3F15D}" destId="{EE9EB935-6F7C-4070-B796-6CF70A5C0221}" srcOrd="3" destOrd="0" parTransId="{E06E8CC9-10B3-402E-A5C8-B5B55E3B26CF}" sibTransId="{9323E0D1-2A22-4B6B-986C-8C36D7D700EB}"/>
    <dgm:cxn modelId="{6B74B082-48A4-4C35-A63B-682A36DC4C3A}" srcId="{8726536C-0BCB-4670-BF42-E3BAFFA3F15D}" destId="{EC6D0CF6-5315-4598-B7BD-EC1DE800DF7E}" srcOrd="1" destOrd="0" parTransId="{D0CAA46A-7A28-476E-9BEB-9EC989C92532}" sibTransId="{C1E44B8F-66E7-4514-96FC-BF45B123B6C2}"/>
    <dgm:cxn modelId="{978BEA84-103A-4BC0-9FB2-E695BB142CCE}" type="presOf" srcId="{ADD1E933-60CA-4C0A-9349-0D9E02DC99B9}" destId="{CF9D1CBF-C660-4249-8DA6-FC58132DBC91}" srcOrd="0" destOrd="4" presId="urn:microsoft.com/office/officeart/2009/3/layout/DescendingProcess"/>
    <dgm:cxn modelId="{64DBCA95-A032-46BE-9882-B38AA2A8F6C2}" type="presOf" srcId="{FFAAFADC-02F3-46F2-B8BF-34D47BE0F7A5}" destId="{CF9D1CBF-C660-4249-8DA6-FC58132DBC91}" srcOrd="0" destOrd="2" presId="urn:microsoft.com/office/officeart/2009/3/layout/DescendingProcess"/>
    <dgm:cxn modelId="{7E2D019B-448A-402C-B937-8B6FAE5D5949}" srcId="{8726536C-0BCB-4670-BF42-E3BAFFA3F15D}" destId="{9E7C3ECD-31CA-46D5-A0C6-45A16BE0AA0D}" srcOrd="4" destOrd="0" parTransId="{2D129D0B-5139-4065-8D17-F78B1A442864}" sibTransId="{5FD113BE-586C-41A8-B753-C50F7E7D132D}"/>
    <dgm:cxn modelId="{497D4C9F-C8E8-4C6D-87B7-24C8342AB3CD}" srcId="{9E7C3ECD-31CA-46D5-A0C6-45A16BE0AA0D}" destId="{F53532C2-1806-4F9D-9A70-B277C9E0D777}" srcOrd="2" destOrd="0" parTransId="{24EAB6DC-741C-4C6C-B5D6-880939DDC340}" sibTransId="{8690A068-D35C-4A50-8103-1759D7D42238}"/>
    <dgm:cxn modelId="{5FB60AA4-3FDE-4BDE-AA2F-8C935F1E5A5A}" srcId="{8726536C-0BCB-4670-BF42-E3BAFFA3F15D}" destId="{38877CDA-DD18-4344-B3D8-7FFDD3229F0A}" srcOrd="2" destOrd="0" parTransId="{D6C5F588-5BCD-4F0D-A920-398EC5A6AB25}" sibTransId="{F74F8348-7E47-424F-940F-C7C1A86FF786}"/>
    <dgm:cxn modelId="{51854CB5-016D-47CF-B59C-56C20029913C}" type="presOf" srcId="{6C16CA2A-B709-4582-9143-CA94148B3467}" destId="{3973B4DE-47EA-492D-8D45-C65330F704B5}" srcOrd="0" destOrd="0" presId="urn:microsoft.com/office/officeart/2009/3/layout/DescendingProcess"/>
    <dgm:cxn modelId="{16E600BB-A5CA-4624-850D-33DFF50E08B7}" type="presOf" srcId="{EE9EB935-6F7C-4070-B796-6CF70A5C0221}" destId="{DAF17BB9-1A70-44C3-8FFC-DC104A1BBD05}" srcOrd="0" destOrd="0" presId="urn:microsoft.com/office/officeart/2009/3/layout/DescendingProcess"/>
    <dgm:cxn modelId="{3A8EC0BE-4F97-442E-A079-7851F1FAA02A}" type="presOf" srcId="{24499BAA-9897-4C39-8543-1B19399E1D27}" destId="{CF9D1CBF-C660-4249-8DA6-FC58132DBC91}" srcOrd="0" destOrd="1" presId="urn:microsoft.com/office/officeart/2009/3/layout/DescendingProcess"/>
    <dgm:cxn modelId="{E482A1BF-E3DA-442E-9635-A18C66DA9F09}" type="presOf" srcId="{F74F8348-7E47-424F-940F-C7C1A86FF786}" destId="{056FE474-4503-4DA2-BDFF-12AB7609F6E3}" srcOrd="0" destOrd="0" presId="urn:microsoft.com/office/officeart/2009/3/layout/DescendingProcess"/>
    <dgm:cxn modelId="{D3459DC7-65AE-4FEE-9B3B-956ECDEE73B5}" srcId="{9E7C3ECD-31CA-46D5-A0C6-45A16BE0AA0D}" destId="{ADD1E933-60CA-4C0A-9349-0D9E02DC99B9}" srcOrd="3" destOrd="0" parTransId="{EF2B35E9-CCB3-4A9C-A75A-6BCA36805382}" sibTransId="{2089F8ED-5BA5-4BAF-BE70-E56D324E5D74}"/>
    <dgm:cxn modelId="{E01CA6DC-8296-4029-9F0A-1063F605B768}" srcId="{9E7C3ECD-31CA-46D5-A0C6-45A16BE0AA0D}" destId="{24499BAA-9897-4C39-8543-1B19399E1D27}" srcOrd="0" destOrd="0" parTransId="{42528250-0E32-46FC-BED6-45AA9BC0A6B7}" sibTransId="{47C15374-AA08-4FF1-947A-1A0C3315FCE3}"/>
    <dgm:cxn modelId="{D62607DF-EE1F-4060-BF4A-943962339AA5}" type="presOf" srcId="{9323E0D1-2A22-4B6B-986C-8C36D7D700EB}" destId="{3BB79A91-E1DC-4672-AE72-16BC474BDAC6}" srcOrd="0" destOrd="0" presId="urn:microsoft.com/office/officeart/2009/3/layout/DescendingProcess"/>
    <dgm:cxn modelId="{32AAAFFA-E73E-4649-87F1-24C3E0991188}" srcId="{8726536C-0BCB-4670-BF42-E3BAFFA3F15D}" destId="{6C16CA2A-B709-4582-9143-CA94148B3467}" srcOrd="0" destOrd="0" parTransId="{4AB862A3-2E5C-4CF2-BFCB-978BDAD33EC0}" sibTransId="{803E68C6-971D-48EB-AAB4-5C144A274B98}"/>
    <dgm:cxn modelId="{08C47FB5-ACFA-4AE5-A1C4-F22615F5EB0B}" type="presParOf" srcId="{BCFBEBFB-F482-400E-850E-37F29959984A}" destId="{9B35BABE-236B-4940-B404-ADBD20BD891C}" srcOrd="0" destOrd="0" presId="urn:microsoft.com/office/officeart/2009/3/layout/DescendingProcess"/>
    <dgm:cxn modelId="{DC2B3C1B-E83C-42D8-99CF-801523FD1D39}" type="presParOf" srcId="{BCFBEBFB-F482-400E-850E-37F29959984A}" destId="{3973B4DE-47EA-492D-8D45-C65330F704B5}" srcOrd="1" destOrd="0" presId="urn:microsoft.com/office/officeart/2009/3/layout/DescendingProcess"/>
    <dgm:cxn modelId="{F2A25203-AB6B-4139-A88E-8E276A7722AB}" type="presParOf" srcId="{BCFBEBFB-F482-400E-850E-37F29959984A}" destId="{6FF55C37-D214-4C80-A4FD-F679C63E7022}" srcOrd="2" destOrd="0" presId="urn:microsoft.com/office/officeart/2009/3/layout/DescendingProcess"/>
    <dgm:cxn modelId="{27A5702F-0E47-4FFB-BE17-5BD45F3CB83E}" type="presParOf" srcId="{BCFBEBFB-F482-400E-850E-37F29959984A}" destId="{0D264655-B1AD-416F-9BD4-6DDB68241A0C}" srcOrd="3" destOrd="0" presId="urn:microsoft.com/office/officeart/2009/3/layout/DescendingProcess"/>
    <dgm:cxn modelId="{32165EA0-DA18-44BE-897E-8D513E052EBC}" type="presParOf" srcId="{0D264655-B1AD-416F-9BD4-6DDB68241A0C}" destId="{0748FEF0-501C-4C4D-BE0E-30845123F023}" srcOrd="0" destOrd="0" presId="urn:microsoft.com/office/officeart/2009/3/layout/DescendingProcess"/>
    <dgm:cxn modelId="{C8E4D640-6963-4F39-9C2C-D2A7D0FBBAC8}" type="presParOf" srcId="{BCFBEBFB-F482-400E-850E-37F29959984A}" destId="{1B2C2165-725E-4B3F-8C20-CF9B1BED48C0}" srcOrd="4" destOrd="0" presId="urn:microsoft.com/office/officeart/2009/3/layout/DescendingProcess"/>
    <dgm:cxn modelId="{5D934085-B46F-41D5-8C15-B6C06118E3BA}" type="presParOf" srcId="{BCFBEBFB-F482-400E-850E-37F29959984A}" destId="{FD00AC13-A007-4A8F-B1AD-A5DEA013FC0E}" srcOrd="5" destOrd="0" presId="urn:microsoft.com/office/officeart/2009/3/layout/DescendingProcess"/>
    <dgm:cxn modelId="{8E775A72-1113-4537-BF1A-92BF25AB8DD7}" type="presParOf" srcId="{FD00AC13-A007-4A8F-B1AD-A5DEA013FC0E}" destId="{056FE474-4503-4DA2-BDFF-12AB7609F6E3}" srcOrd="0" destOrd="0" presId="urn:microsoft.com/office/officeart/2009/3/layout/DescendingProcess"/>
    <dgm:cxn modelId="{8672A4EE-0CD3-4FB1-AEEA-A57D4E47B005}" type="presParOf" srcId="{BCFBEBFB-F482-400E-850E-37F29959984A}" destId="{DAF17BB9-1A70-44C3-8FFC-DC104A1BBD05}" srcOrd="6" destOrd="0" presId="urn:microsoft.com/office/officeart/2009/3/layout/DescendingProcess"/>
    <dgm:cxn modelId="{12EF1281-C116-453A-B5C6-B87CEC3B2CA2}" type="presParOf" srcId="{BCFBEBFB-F482-400E-850E-37F29959984A}" destId="{163D3DED-965D-4A4F-872A-553C5E23222F}" srcOrd="7" destOrd="0" presId="urn:microsoft.com/office/officeart/2009/3/layout/DescendingProcess"/>
    <dgm:cxn modelId="{4B4AB9AE-0417-446B-B17A-BB79BF9426B9}" type="presParOf" srcId="{163D3DED-965D-4A4F-872A-553C5E23222F}" destId="{3BB79A91-E1DC-4672-AE72-16BC474BDAC6}" srcOrd="0" destOrd="0" presId="urn:microsoft.com/office/officeart/2009/3/layout/DescendingProcess"/>
    <dgm:cxn modelId="{589C4840-7D63-485C-911E-85CD1F8907CB}" type="presParOf" srcId="{BCFBEBFB-F482-400E-850E-37F29959984A}" destId="{CF9D1CBF-C660-4249-8DA6-FC58132DBC91}"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A7B952-E50C-4171-9D46-0F75AD385F79}"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s-ES"/>
        </a:p>
      </dgm:t>
    </dgm:pt>
    <dgm:pt modelId="{CB76B885-33A5-456E-A33B-044D62C9295D}">
      <dgm:prSet custT="1"/>
      <dgm:spPr/>
      <dgm:t>
        <a:bodyPr/>
        <a:lstStyle/>
        <a:p>
          <a:pPr algn="just" rtl="0"/>
          <a:r>
            <a:rPr lang="es-ES" sz="1400" b="1" dirty="0"/>
            <a:t>La creación de la Honorable Junta de Defensa Nacional obedeció a la necesidad de dotar a las Fuerzas Armadas de un organismo que administre los recursos del estado de manera eficiente y eficaz a fin de obtener bienes y servicios que les permita satisfacer sus necesidades y desempeñarse de la mejor manera en la defensa del país. </a:t>
          </a:r>
          <a:endParaRPr lang="es-EC" sz="1400" dirty="0"/>
        </a:p>
      </dgm:t>
    </dgm:pt>
    <dgm:pt modelId="{F1EA85EC-D4E5-4F2B-AC25-844AAE3904A2}" type="parTrans" cxnId="{877741F1-6874-4189-82D5-D0784ED7F653}">
      <dgm:prSet/>
      <dgm:spPr/>
      <dgm:t>
        <a:bodyPr/>
        <a:lstStyle/>
        <a:p>
          <a:endParaRPr lang="es-ES"/>
        </a:p>
      </dgm:t>
    </dgm:pt>
    <dgm:pt modelId="{5AE2ACEE-E73B-46F3-92C3-459BAF5E6E82}" type="sibTrans" cxnId="{877741F1-6874-4189-82D5-D0784ED7F653}">
      <dgm:prSet/>
      <dgm:spPr/>
      <dgm:t>
        <a:bodyPr/>
        <a:lstStyle/>
        <a:p>
          <a:endParaRPr lang="es-ES"/>
        </a:p>
      </dgm:t>
    </dgm:pt>
    <dgm:pt modelId="{A66B36AF-6B45-4BF8-B910-D2D42E64452F}">
      <dgm:prSet/>
      <dgm:spPr/>
      <dgm:t>
        <a:bodyPr/>
        <a:lstStyle/>
        <a:p>
          <a:pPr rtl="0"/>
          <a:r>
            <a:rPr lang="es-ES" b="1" dirty="0"/>
            <a:t>La Defensa y Seguridad Nacional son responsabilidad ineludible del Estado, así como la existencia de unas Fuerzas Armadas altamente preparadas y profesionales, cuya organización, equipamiento, adiestramiento y empleo debe ser producto de un proceso planificado y sustentado económicamente por lo que los procesos de contratación pública deben ser transparentes y estar al alcance de la ciudadanía. </a:t>
          </a:r>
          <a:endParaRPr lang="es-EC" dirty="0"/>
        </a:p>
      </dgm:t>
    </dgm:pt>
    <dgm:pt modelId="{2523AA7C-CD71-4A16-96E1-6432D03AC20C}" type="parTrans" cxnId="{006E04B4-5885-454C-822B-90B3755A5F62}">
      <dgm:prSet/>
      <dgm:spPr/>
      <dgm:t>
        <a:bodyPr/>
        <a:lstStyle/>
        <a:p>
          <a:endParaRPr lang="es-ES"/>
        </a:p>
      </dgm:t>
    </dgm:pt>
    <dgm:pt modelId="{17C4F32B-B34F-4648-AB6D-2A5F190FC4C4}" type="sibTrans" cxnId="{006E04B4-5885-454C-822B-90B3755A5F62}">
      <dgm:prSet/>
      <dgm:spPr/>
      <dgm:t>
        <a:bodyPr/>
        <a:lstStyle/>
        <a:p>
          <a:endParaRPr lang="es-ES"/>
        </a:p>
      </dgm:t>
    </dgm:pt>
    <dgm:pt modelId="{641B01E9-5AB8-471D-9D96-B0CEC52D5A2C}">
      <dgm:prSet/>
      <dgm:spPr/>
      <dgm:t>
        <a:bodyPr/>
        <a:lstStyle/>
        <a:p>
          <a:pPr rtl="0"/>
          <a:r>
            <a:rPr lang="es-ES" b="1" dirty="0"/>
            <a:t>El Ministerio de Defensa Nacional, deberá contar con un Plan Anual de Contrataciones de Bienes Estratégicos en el que consten los bienes y servicios necesarios para la defensa nacional, en función de las expectativas institucionales. El plan será elaborado por el Comando Conjunto de las Fuerzas Armadas, en coordinación con las Comandancias Generales de la Fuerza Terrestre, Naval y Aérea y la Subsecretaría de Planificación del Ministerio de Defensa Nacional. </a:t>
          </a:r>
          <a:endParaRPr lang="es-EC" dirty="0"/>
        </a:p>
      </dgm:t>
    </dgm:pt>
    <dgm:pt modelId="{49E4FF80-03BC-4F34-BA64-A3F7E20E615E}" type="parTrans" cxnId="{D375226B-D363-4667-B747-CD1034FFCBD8}">
      <dgm:prSet/>
      <dgm:spPr/>
      <dgm:t>
        <a:bodyPr/>
        <a:lstStyle/>
        <a:p>
          <a:endParaRPr lang="es-ES"/>
        </a:p>
      </dgm:t>
    </dgm:pt>
    <dgm:pt modelId="{E246EFA0-0CD9-4882-A32E-8364CC3B3894}" type="sibTrans" cxnId="{D375226B-D363-4667-B747-CD1034FFCBD8}">
      <dgm:prSet/>
      <dgm:spPr/>
      <dgm:t>
        <a:bodyPr/>
        <a:lstStyle/>
        <a:p>
          <a:endParaRPr lang="es-ES"/>
        </a:p>
      </dgm:t>
    </dgm:pt>
    <dgm:pt modelId="{9901DD64-FBB4-40D3-ABCC-05529507B45D}" type="pres">
      <dgm:prSet presAssocID="{48A7B952-E50C-4171-9D46-0F75AD385F79}" presName="arrowDiagram" presStyleCnt="0">
        <dgm:presLayoutVars>
          <dgm:chMax val="5"/>
          <dgm:dir/>
          <dgm:resizeHandles val="exact"/>
        </dgm:presLayoutVars>
      </dgm:prSet>
      <dgm:spPr/>
    </dgm:pt>
    <dgm:pt modelId="{F3E7E1BA-3374-4445-A8BE-FED4B159B94B}" type="pres">
      <dgm:prSet presAssocID="{48A7B952-E50C-4171-9D46-0F75AD385F79}" presName="arrow" presStyleLbl="bgShp" presStyleIdx="0" presStyleCnt="1" custLinFactNeighborX="1259" custLinFactNeighborY="-3987"/>
      <dgm:spPr/>
    </dgm:pt>
    <dgm:pt modelId="{671AB722-B812-4834-A184-29476411024A}" type="pres">
      <dgm:prSet presAssocID="{48A7B952-E50C-4171-9D46-0F75AD385F79}" presName="arrowDiagram3" presStyleCnt="0"/>
      <dgm:spPr/>
    </dgm:pt>
    <dgm:pt modelId="{DE9B5546-8781-4999-8FE6-94C6845120A0}" type="pres">
      <dgm:prSet presAssocID="{CB76B885-33A5-456E-A33B-044D62C9295D}" presName="bullet3a" presStyleLbl="node1" presStyleIdx="0" presStyleCnt="3"/>
      <dgm:spPr/>
    </dgm:pt>
    <dgm:pt modelId="{9CB9AECB-1956-42CD-BBB6-1F468DCF67D0}" type="pres">
      <dgm:prSet presAssocID="{CB76B885-33A5-456E-A33B-044D62C9295D}" presName="textBox3a" presStyleLbl="revTx" presStyleIdx="0" presStyleCnt="3" custScaleX="135297" custLinFactNeighborX="-23671" custLinFactNeighborY="7012">
        <dgm:presLayoutVars>
          <dgm:bulletEnabled val="1"/>
        </dgm:presLayoutVars>
      </dgm:prSet>
      <dgm:spPr/>
    </dgm:pt>
    <dgm:pt modelId="{13FCF4CF-4B03-4723-9A15-AF22D0CAE670}" type="pres">
      <dgm:prSet presAssocID="{A66B36AF-6B45-4BF8-B910-D2D42E64452F}" presName="bullet3b" presStyleLbl="node1" presStyleIdx="1" presStyleCnt="3"/>
      <dgm:spPr/>
    </dgm:pt>
    <dgm:pt modelId="{8D827C0C-8134-4572-B8C8-1F0D0BEA1517}" type="pres">
      <dgm:prSet presAssocID="{A66B36AF-6B45-4BF8-B910-D2D42E64452F}" presName="textBox3b" presStyleLbl="revTx" presStyleIdx="1" presStyleCnt="3" custLinFactNeighborX="9873" custLinFactNeighborY="-7330">
        <dgm:presLayoutVars>
          <dgm:bulletEnabled val="1"/>
        </dgm:presLayoutVars>
      </dgm:prSet>
      <dgm:spPr/>
    </dgm:pt>
    <dgm:pt modelId="{B8D7CDC0-F1A8-42F1-AD8F-37C4B74A6686}" type="pres">
      <dgm:prSet presAssocID="{641B01E9-5AB8-471D-9D96-B0CEC52D5A2C}" presName="bullet3c" presStyleLbl="node1" presStyleIdx="2" presStyleCnt="3"/>
      <dgm:spPr/>
    </dgm:pt>
    <dgm:pt modelId="{A87DE9BA-E880-4379-B7B7-451CF1A72B30}" type="pres">
      <dgm:prSet presAssocID="{641B01E9-5AB8-471D-9D96-B0CEC52D5A2C}" presName="textBox3c" presStyleLbl="revTx" presStyleIdx="2" presStyleCnt="3" custLinFactNeighborX="6809" custLinFactNeighborY="-5831">
        <dgm:presLayoutVars>
          <dgm:bulletEnabled val="1"/>
        </dgm:presLayoutVars>
      </dgm:prSet>
      <dgm:spPr/>
    </dgm:pt>
  </dgm:ptLst>
  <dgm:cxnLst>
    <dgm:cxn modelId="{01CB070C-50EB-4D32-AD3C-3C38071024F9}" type="presOf" srcId="{A66B36AF-6B45-4BF8-B910-D2D42E64452F}" destId="{8D827C0C-8134-4572-B8C8-1F0D0BEA1517}" srcOrd="0" destOrd="0" presId="urn:microsoft.com/office/officeart/2005/8/layout/arrow2"/>
    <dgm:cxn modelId="{0A69205B-47B1-4412-AD96-921609C4A54A}" type="presOf" srcId="{641B01E9-5AB8-471D-9D96-B0CEC52D5A2C}" destId="{A87DE9BA-E880-4379-B7B7-451CF1A72B30}" srcOrd="0" destOrd="0" presId="urn:microsoft.com/office/officeart/2005/8/layout/arrow2"/>
    <dgm:cxn modelId="{D375226B-D363-4667-B747-CD1034FFCBD8}" srcId="{48A7B952-E50C-4171-9D46-0F75AD385F79}" destId="{641B01E9-5AB8-471D-9D96-B0CEC52D5A2C}" srcOrd="2" destOrd="0" parTransId="{49E4FF80-03BC-4F34-BA64-A3F7E20E615E}" sibTransId="{E246EFA0-0CD9-4882-A32E-8364CC3B3894}"/>
    <dgm:cxn modelId="{313EDD85-C71D-4EF9-801F-773241C48528}" type="presOf" srcId="{CB76B885-33A5-456E-A33B-044D62C9295D}" destId="{9CB9AECB-1956-42CD-BBB6-1F468DCF67D0}" srcOrd="0" destOrd="0" presId="urn:microsoft.com/office/officeart/2005/8/layout/arrow2"/>
    <dgm:cxn modelId="{006E04B4-5885-454C-822B-90B3755A5F62}" srcId="{48A7B952-E50C-4171-9D46-0F75AD385F79}" destId="{A66B36AF-6B45-4BF8-B910-D2D42E64452F}" srcOrd="1" destOrd="0" parTransId="{2523AA7C-CD71-4A16-96E1-6432D03AC20C}" sibTransId="{17C4F32B-B34F-4648-AB6D-2A5F190FC4C4}"/>
    <dgm:cxn modelId="{E06DDDB8-0719-4B30-9736-62951F2AE0EA}" type="presOf" srcId="{48A7B952-E50C-4171-9D46-0F75AD385F79}" destId="{9901DD64-FBB4-40D3-ABCC-05529507B45D}" srcOrd="0" destOrd="0" presId="urn:microsoft.com/office/officeart/2005/8/layout/arrow2"/>
    <dgm:cxn modelId="{877741F1-6874-4189-82D5-D0784ED7F653}" srcId="{48A7B952-E50C-4171-9D46-0F75AD385F79}" destId="{CB76B885-33A5-456E-A33B-044D62C9295D}" srcOrd="0" destOrd="0" parTransId="{F1EA85EC-D4E5-4F2B-AC25-844AAE3904A2}" sibTransId="{5AE2ACEE-E73B-46F3-92C3-459BAF5E6E82}"/>
    <dgm:cxn modelId="{D38F163E-EF2A-4E34-96E6-2B46BB298B96}" type="presParOf" srcId="{9901DD64-FBB4-40D3-ABCC-05529507B45D}" destId="{F3E7E1BA-3374-4445-A8BE-FED4B159B94B}" srcOrd="0" destOrd="0" presId="urn:microsoft.com/office/officeart/2005/8/layout/arrow2"/>
    <dgm:cxn modelId="{EDD288A5-8897-4E35-B3A6-28AEE5E9BE85}" type="presParOf" srcId="{9901DD64-FBB4-40D3-ABCC-05529507B45D}" destId="{671AB722-B812-4834-A184-29476411024A}" srcOrd="1" destOrd="0" presId="urn:microsoft.com/office/officeart/2005/8/layout/arrow2"/>
    <dgm:cxn modelId="{52474821-AA9B-4FED-B36A-61B31B771B81}" type="presParOf" srcId="{671AB722-B812-4834-A184-29476411024A}" destId="{DE9B5546-8781-4999-8FE6-94C6845120A0}" srcOrd="0" destOrd="0" presId="urn:microsoft.com/office/officeart/2005/8/layout/arrow2"/>
    <dgm:cxn modelId="{4EEFD32B-9C91-4766-99E1-F57F5CF532F9}" type="presParOf" srcId="{671AB722-B812-4834-A184-29476411024A}" destId="{9CB9AECB-1956-42CD-BBB6-1F468DCF67D0}" srcOrd="1" destOrd="0" presId="urn:microsoft.com/office/officeart/2005/8/layout/arrow2"/>
    <dgm:cxn modelId="{5DCD0F99-C396-440A-A963-0CA57B591243}" type="presParOf" srcId="{671AB722-B812-4834-A184-29476411024A}" destId="{13FCF4CF-4B03-4723-9A15-AF22D0CAE670}" srcOrd="2" destOrd="0" presId="urn:microsoft.com/office/officeart/2005/8/layout/arrow2"/>
    <dgm:cxn modelId="{C5F7524D-0BE7-46EB-9139-9C0C784AC9F9}" type="presParOf" srcId="{671AB722-B812-4834-A184-29476411024A}" destId="{8D827C0C-8134-4572-B8C8-1F0D0BEA1517}" srcOrd="3" destOrd="0" presId="urn:microsoft.com/office/officeart/2005/8/layout/arrow2"/>
    <dgm:cxn modelId="{0FECD516-5913-43F3-A188-DC27710602BC}" type="presParOf" srcId="{671AB722-B812-4834-A184-29476411024A}" destId="{B8D7CDC0-F1A8-42F1-AD8F-37C4B74A6686}" srcOrd="4" destOrd="0" presId="urn:microsoft.com/office/officeart/2005/8/layout/arrow2"/>
    <dgm:cxn modelId="{8D3B82B1-BAE2-4C03-9F72-59E209590611}" type="presParOf" srcId="{671AB722-B812-4834-A184-29476411024A}" destId="{A87DE9BA-E880-4379-B7B7-451CF1A72B3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57FD1C1-3CA0-458E-840D-FFFFCDD79CA5}"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s-ES"/>
        </a:p>
      </dgm:t>
    </dgm:pt>
    <dgm:pt modelId="{848BBAD3-7CAE-461F-815B-65AA0981F226}">
      <dgm:prSet custT="1"/>
      <dgm:spPr/>
      <dgm:t>
        <a:bodyPr/>
        <a:lstStyle/>
        <a:p>
          <a:pPr algn="just" rtl="0"/>
          <a:r>
            <a:rPr lang="es-ES" sz="1400" b="1" dirty="0">
              <a:latin typeface="Arial" panose="020B0604020202020204" pitchFamily="34" charset="0"/>
              <a:cs typeface="Arial" panose="020B0604020202020204" pitchFamily="34" charset="0"/>
            </a:rPr>
            <a:t>Se debe contar con un Registro (inventario o nomina) de Proveedores de Bienes Estratégicos, en el cual se incluirá a las personas naturales y jurídicas, nacionales y extranjeras, con capacidad para contratar, estos entes deben presentar la información de su situación legal, técnica, financiera y acreditar su experiencia</a:t>
          </a:r>
          <a:endParaRPr lang="es-EC" sz="1400" dirty="0">
            <a:latin typeface="Arial" panose="020B0604020202020204" pitchFamily="34" charset="0"/>
            <a:cs typeface="Arial" panose="020B0604020202020204" pitchFamily="34" charset="0"/>
          </a:endParaRPr>
        </a:p>
      </dgm:t>
    </dgm:pt>
    <dgm:pt modelId="{DD45036B-7DC3-4C07-AA4F-06A103926EE1}" type="parTrans" cxnId="{F8879773-ED21-4C8D-A8F1-6229EDEB390C}">
      <dgm:prSet/>
      <dgm:spPr/>
      <dgm:t>
        <a:bodyPr/>
        <a:lstStyle/>
        <a:p>
          <a:endParaRPr lang="es-ES" sz="1200">
            <a:latin typeface="Arial" panose="020B0604020202020204" pitchFamily="34" charset="0"/>
            <a:cs typeface="Arial" panose="020B0604020202020204" pitchFamily="34" charset="0"/>
          </a:endParaRPr>
        </a:p>
      </dgm:t>
    </dgm:pt>
    <dgm:pt modelId="{AA063E08-AC37-48A6-889C-9DB9A6252CC9}" type="sibTrans" cxnId="{F8879773-ED21-4C8D-A8F1-6229EDEB390C}">
      <dgm:prSet/>
      <dgm:spPr/>
      <dgm:t>
        <a:bodyPr/>
        <a:lstStyle/>
        <a:p>
          <a:endParaRPr lang="es-ES" sz="1200">
            <a:latin typeface="Arial" panose="020B0604020202020204" pitchFamily="34" charset="0"/>
            <a:cs typeface="Arial" panose="020B0604020202020204" pitchFamily="34" charset="0"/>
          </a:endParaRPr>
        </a:p>
      </dgm:t>
    </dgm:pt>
    <dgm:pt modelId="{6B3DFB47-DD87-4CE5-A09A-6685AE41F430}">
      <dgm:prSet custT="1"/>
      <dgm:spPr/>
      <dgm:t>
        <a:bodyPr/>
        <a:lstStyle/>
        <a:p>
          <a:pPr algn="just" rtl="0"/>
          <a:r>
            <a:rPr lang="es-ES" sz="1600" b="1" dirty="0">
              <a:latin typeface="Arial" panose="020B0604020202020204" pitchFamily="34" charset="0"/>
              <a:cs typeface="Arial" panose="020B0604020202020204" pitchFamily="34" charset="0"/>
            </a:rPr>
            <a:t>Se considera como Bien Estratégico a aquel relacionado con la defensa y seguridad nacional. </a:t>
          </a:r>
          <a:endParaRPr lang="es-EC" sz="1600" dirty="0">
            <a:latin typeface="Arial" panose="020B0604020202020204" pitchFamily="34" charset="0"/>
            <a:cs typeface="Arial" panose="020B0604020202020204" pitchFamily="34" charset="0"/>
          </a:endParaRPr>
        </a:p>
      </dgm:t>
    </dgm:pt>
    <dgm:pt modelId="{766C93C0-D787-4094-A8CB-4156F15C0A6F}" type="parTrans" cxnId="{F9EFC451-79D4-4404-A15B-212138CA66AB}">
      <dgm:prSet/>
      <dgm:spPr/>
      <dgm:t>
        <a:bodyPr/>
        <a:lstStyle/>
        <a:p>
          <a:endParaRPr lang="es-ES" sz="1200">
            <a:latin typeface="Arial" panose="020B0604020202020204" pitchFamily="34" charset="0"/>
            <a:cs typeface="Arial" panose="020B0604020202020204" pitchFamily="34" charset="0"/>
          </a:endParaRPr>
        </a:p>
      </dgm:t>
    </dgm:pt>
    <dgm:pt modelId="{B80C0D90-335E-476E-9879-74AF3602E5FF}" type="sibTrans" cxnId="{F9EFC451-79D4-4404-A15B-212138CA66AB}">
      <dgm:prSet/>
      <dgm:spPr/>
      <dgm:t>
        <a:bodyPr/>
        <a:lstStyle/>
        <a:p>
          <a:endParaRPr lang="es-ES" sz="1200">
            <a:latin typeface="Arial" panose="020B0604020202020204" pitchFamily="34" charset="0"/>
            <a:cs typeface="Arial" panose="020B0604020202020204" pitchFamily="34" charset="0"/>
          </a:endParaRPr>
        </a:p>
      </dgm:t>
    </dgm:pt>
    <dgm:pt modelId="{5BA60E12-0211-47FD-A39D-54EB1D16BA35}">
      <dgm:prSet custT="1"/>
      <dgm:spPr/>
      <dgm:t>
        <a:bodyPr/>
        <a:lstStyle/>
        <a:p>
          <a:pPr algn="just" rtl="0"/>
          <a:r>
            <a:rPr lang="es-ES" sz="1400" b="1" dirty="0">
              <a:latin typeface="Arial" panose="020B0604020202020204" pitchFamily="34" charset="0"/>
              <a:cs typeface="Arial" panose="020B0604020202020204" pitchFamily="34" charset="0"/>
            </a:rPr>
            <a:t>Previo a iniciar un proceso para adquisición de bienes estratégicos, la Dirección de Contratación de Bienes Estratégicos del Ministerio de Defensa Nacional, contará con tres documentos fundamentales que son la motivación técnica que consiste en la descripción del bien o servicio y como éste va a ser usado en cuestiones de defensa nacional, la calificación del bien como necesario para la seguridad nacional, emanada por el Ministro de Defensa Nacional, mediante resolución y la certificación financiera o presupuestaria para cubrir las obligaciones derivadas de la contratación. </a:t>
          </a:r>
          <a:endParaRPr lang="es-EC" sz="1400" dirty="0">
            <a:latin typeface="Arial" panose="020B0604020202020204" pitchFamily="34" charset="0"/>
            <a:cs typeface="Arial" panose="020B0604020202020204" pitchFamily="34" charset="0"/>
          </a:endParaRPr>
        </a:p>
      </dgm:t>
    </dgm:pt>
    <dgm:pt modelId="{D898460B-420A-4F31-98BA-DF4BB994F189}" type="parTrans" cxnId="{132520C5-ABE1-435B-A669-E7B89E0DEF80}">
      <dgm:prSet/>
      <dgm:spPr/>
      <dgm:t>
        <a:bodyPr/>
        <a:lstStyle/>
        <a:p>
          <a:endParaRPr lang="es-ES" sz="1200">
            <a:latin typeface="Arial" panose="020B0604020202020204" pitchFamily="34" charset="0"/>
            <a:cs typeface="Arial" panose="020B0604020202020204" pitchFamily="34" charset="0"/>
          </a:endParaRPr>
        </a:p>
      </dgm:t>
    </dgm:pt>
    <dgm:pt modelId="{572E9AE3-6083-4BA3-AE7E-052E03B69EBC}" type="sibTrans" cxnId="{132520C5-ABE1-435B-A669-E7B89E0DEF80}">
      <dgm:prSet/>
      <dgm:spPr/>
      <dgm:t>
        <a:bodyPr/>
        <a:lstStyle/>
        <a:p>
          <a:endParaRPr lang="es-ES" sz="1200">
            <a:latin typeface="Arial" panose="020B0604020202020204" pitchFamily="34" charset="0"/>
            <a:cs typeface="Arial" panose="020B0604020202020204" pitchFamily="34" charset="0"/>
          </a:endParaRPr>
        </a:p>
      </dgm:t>
    </dgm:pt>
    <dgm:pt modelId="{A97B8E76-BD04-4123-9CCD-C26EA7441060}" type="pres">
      <dgm:prSet presAssocID="{F57FD1C1-3CA0-458E-840D-FFFFCDD79CA5}" presName="Name0" presStyleCnt="0">
        <dgm:presLayoutVars>
          <dgm:dir/>
          <dgm:resizeHandles val="exact"/>
        </dgm:presLayoutVars>
      </dgm:prSet>
      <dgm:spPr/>
    </dgm:pt>
    <dgm:pt modelId="{B0D804B4-4ECD-42C3-A257-EDDBD4D89DD4}" type="pres">
      <dgm:prSet presAssocID="{F57FD1C1-3CA0-458E-840D-FFFFCDD79CA5}" presName="arrow" presStyleLbl="bgShp" presStyleIdx="0" presStyleCnt="1"/>
      <dgm:spPr/>
    </dgm:pt>
    <dgm:pt modelId="{4113F6C7-CFBA-4ADB-B981-9CA28CECCB13}" type="pres">
      <dgm:prSet presAssocID="{F57FD1C1-3CA0-458E-840D-FFFFCDD79CA5}" presName="points" presStyleCnt="0"/>
      <dgm:spPr/>
    </dgm:pt>
    <dgm:pt modelId="{0CE5D6B9-B16F-4572-B377-D4259EDF818F}" type="pres">
      <dgm:prSet presAssocID="{848BBAD3-7CAE-461F-815B-65AA0981F226}" presName="compositeA" presStyleCnt="0"/>
      <dgm:spPr/>
    </dgm:pt>
    <dgm:pt modelId="{F0A0D83D-58E1-4DB5-9D74-F9A8F39F646F}" type="pres">
      <dgm:prSet presAssocID="{848BBAD3-7CAE-461F-815B-65AA0981F226}" presName="textA" presStyleLbl="revTx" presStyleIdx="0" presStyleCnt="3" custScaleX="188012" custLinFactNeighborX="14133" custLinFactNeighborY="-1784">
        <dgm:presLayoutVars>
          <dgm:bulletEnabled val="1"/>
        </dgm:presLayoutVars>
      </dgm:prSet>
      <dgm:spPr/>
    </dgm:pt>
    <dgm:pt modelId="{7368A7DC-10DF-4ECE-8125-D655F66FFB05}" type="pres">
      <dgm:prSet presAssocID="{848BBAD3-7CAE-461F-815B-65AA0981F226}" presName="circleA" presStyleLbl="node1" presStyleIdx="0" presStyleCnt="3"/>
      <dgm:spPr/>
    </dgm:pt>
    <dgm:pt modelId="{337A7DA6-44E1-4852-B4A9-EFFE89D85648}" type="pres">
      <dgm:prSet presAssocID="{848BBAD3-7CAE-461F-815B-65AA0981F226}" presName="spaceA" presStyleCnt="0"/>
      <dgm:spPr/>
    </dgm:pt>
    <dgm:pt modelId="{74C2A14F-9611-400B-B96B-3371710F8FA3}" type="pres">
      <dgm:prSet presAssocID="{AA063E08-AC37-48A6-889C-9DB9A6252CC9}" presName="space" presStyleCnt="0"/>
      <dgm:spPr/>
    </dgm:pt>
    <dgm:pt modelId="{D8C60D07-882A-4B5A-9E6D-4EA5188984D2}" type="pres">
      <dgm:prSet presAssocID="{6B3DFB47-DD87-4CE5-A09A-6685AE41F430}" presName="compositeB" presStyleCnt="0"/>
      <dgm:spPr/>
    </dgm:pt>
    <dgm:pt modelId="{0855D737-0BAF-4DF1-8C39-CDE624AA9069}" type="pres">
      <dgm:prSet presAssocID="{6B3DFB47-DD87-4CE5-A09A-6685AE41F430}" presName="textB" presStyleLbl="revTx" presStyleIdx="1" presStyleCnt="3" custScaleX="138704">
        <dgm:presLayoutVars>
          <dgm:bulletEnabled val="1"/>
        </dgm:presLayoutVars>
      </dgm:prSet>
      <dgm:spPr/>
    </dgm:pt>
    <dgm:pt modelId="{30CE67C1-604F-44D0-B11C-5C3B516D5E94}" type="pres">
      <dgm:prSet presAssocID="{6B3DFB47-DD87-4CE5-A09A-6685AE41F430}" presName="circleB" presStyleLbl="node1" presStyleIdx="1" presStyleCnt="3"/>
      <dgm:spPr/>
    </dgm:pt>
    <dgm:pt modelId="{98766407-09A6-4F05-959C-B33C1BA4E3BC}" type="pres">
      <dgm:prSet presAssocID="{6B3DFB47-DD87-4CE5-A09A-6685AE41F430}" presName="spaceB" presStyleCnt="0"/>
      <dgm:spPr/>
    </dgm:pt>
    <dgm:pt modelId="{3CD29C81-7937-44A9-B53D-D0A71AED570B}" type="pres">
      <dgm:prSet presAssocID="{B80C0D90-335E-476E-9879-74AF3602E5FF}" presName="space" presStyleCnt="0"/>
      <dgm:spPr/>
    </dgm:pt>
    <dgm:pt modelId="{7DA31777-E31B-47D4-8129-7FA5F0180556}" type="pres">
      <dgm:prSet presAssocID="{5BA60E12-0211-47FD-A39D-54EB1D16BA35}" presName="compositeA" presStyleCnt="0"/>
      <dgm:spPr/>
    </dgm:pt>
    <dgm:pt modelId="{8B33C61A-5B7D-45D9-B951-6500FA33CE3A}" type="pres">
      <dgm:prSet presAssocID="{5BA60E12-0211-47FD-A39D-54EB1D16BA35}" presName="textA" presStyleLbl="revTx" presStyleIdx="2" presStyleCnt="3" custScaleX="252327" custScaleY="105344">
        <dgm:presLayoutVars>
          <dgm:bulletEnabled val="1"/>
        </dgm:presLayoutVars>
      </dgm:prSet>
      <dgm:spPr/>
    </dgm:pt>
    <dgm:pt modelId="{630C75A8-DDE4-4688-9FDF-6981458BE19A}" type="pres">
      <dgm:prSet presAssocID="{5BA60E12-0211-47FD-A39D-54EB1D16BA35}" presName="circleA" presStyleLbl="node1" presStyleIdx="2" presStyleCnt="3"/>
      <dgm:spPr/>
    </dgm:pt>
    <dgm:pt modelId="{F99E17E2-9A32-4E99-806B-F60AE830D7B9}" type="pres">
      <dgm:prSet presAssocID="{5BA60E12-0211-47FD-A39D-54EB1D16BA35}" presName="spaceA" presStyleCnt="0"/>
      <dgm:spPr/>
    </dgm:pt>
  </dgm:ptLst>
  <dgm:cxnLst>
    <dgm:cxn modelId="{F9EFC451-79D4-4404-A15B-212138CA66AB}" srcId="{F57FD1C1-3CA0-458E-840D-FFFFCDD79CA5}" destId="{6B3DFB47-DD87-4CE5-A09A-6685AE41F430}" srcOrd="1" destOrd="0" parTransId="{766C93C0-D787-4094-A8CB-4156F15C0A6F}" sibTransId="{B80C0D90-335E-476E-9879-74AF3602E5FF}"/>
    <dgm:cxn modelId="{F8879773-ED21-4C8D-A8F1-6229EDEB390C}" srcId="{F57FD1C1-3CA0-458E-840D-FFFFCDD79CA5}" destId="{848BBAD3-7CAE-461F-815B-65AA0981F226}" srcOrd="0" destOrd="0" parTransId="{DD45036B-7DC3-4C07-AA4F-06A103926EE1}" sibTransId="{AA063E08-AC37-48A6-889C-9DB9A6252CC9}"/>
    <dgm:cxn modelId="{132520C5-ABE1-435B-A669-E7B89E0DEF80}" srcId="{F57FD1C1-3CA0-458E-840D-FFFFCDD79CA5}" destId="{5BA60E12-0211-47FD-A39D-54EB1D16BA35}" srcOrd="2" destOrd="0" parTransId="{D898460B-420A-4F31-98BA-DF4BB994F189}" sibTransId="{572E9AE3-6083-4BA3-AE7E-052E03B69EBC}"/>
    <dgm:cxn modelId="{2E475FD5-4DF3-4370-9EAA-90C3FB36D8B4}" type="presOf" srcId="{5BA60E12-0211-47FD-A39D-54EB1D16BA35}" destId="{8B33C61A-5B7D-45D9-B951-6500FA33CE3A}" srcOrd="0" destOrd="0" presId="urn:microsoft.com/office/officeart/2005/8/layout/hProcess11"/>
    <dgm:cxn modelId="{7F7180DF-9732-484F-BA21-9925677DDB4F}" type="presOf" srcId="{6B3DFB47-DD87-4CE5-A09A-6685AE41F430}" destId="{0855D737-0BAF-4DF1-8C39-CDE624AA9069}" srcOrd="0" destOrd="0" presId="urn:microsoft.com/office/officeart/2005/8/layout/hProcess11"/>
    <dgm:cxn modelId="{4A8BBFF1-9EC3-4D80-BED3-D3D252D8FBCB}" type="presOf" srcId="{F57FD1C1-3CA0-458E-840D-FFFFCDD79CA5}" destId="{A97B8E76-BD04-4123-9CCD-C26EA7441060}" srcOrd="0" destOrd="0" presId="urn:microsoft.com/office/officeart/2005/8/layout/hProcess11"/>
    <dgm:cxn modelId="{7888DAF1-EA30-444C-8576-206DC363793B}" type="presOf" srcId="{848BBAD3-7CAE-461F-815B-65AA0981F226}" destId="{F0A0D83D-58E1-4DB5-9D74-F9A8F39F646F}" srcOrd="0" destOrd="0" presId="urn:microsoft.com/office/officeart/2005/8/layout/hProcess11"/>
    <dgm:cxn modelId="{CBBA0AB7-8DC0-4BCE-9DEC-E7DBAC56F827}" type="presParOf" srcId="{A97B8E76-BD04-4123-9CCD-C26EA7441060}" destId="{B0D804B4-4ECD-42C3-A257-EDDBD4D89DD4}" srcOrd="0" destOrd="0" presId="urn:microsoft.com/office/officeart/2005/8/layout/hProcess11"/>
    <dgm:cxn modelId="{6AA0BFF4-CCF3-4528-886E-5C2B4D5A5BCB}" type="presParOf" srcId="{A97B8E76-BD04-4123-9CCD-C26EA7441060}" destId="{4113F6C7-CFBA-4ADB-B981-9CA28CECCB13}" srcOrd="1" destOrd="0" presId="urn:microsoft.com/office/officeart/2005/8/layout/hProcess11"/>
    <dgm:cxn modelId="{4E894972-5BE9-4587-B8A5-0292561EDED8}" type="presParOf" srcId="{4113F6C7-CFBA-4ADB-B981-9CA28CECCB13}" destId="{0CE5D6B9-B16F-4572-B377-D4259EDF818F}" srcOrd="0" destOrd="0" presId="urn:microsoft.com/office/officeart/2005/8/layout/hProcess11"/>
    <dgm:cxn modelId="{BAC388D6-F809-4E94-9B84-C3612DF49F4C}" type="presParOf" srcId="{0CE5D6B9-B16F-4572-B377-D4259EDF818F}" destId="{F0A0D83D-58E1-4DB5-9D74-F9A8F39F646F}" srcOrd="0" destOrd="0" presId="urn:microsoft.com/office/officeart/2005/8/layout/hProcess11"/>
    <dgm:cxn modelId="{27E22626-4C42-436A-8597-6D6C83CC0C85}" type="presParOf" srcId="{0CE5D6B9-B16F-4572-B377-D4259EDF818F}" destId="{7368A7DC-10DF-4ECE-8125-D655F66FFB05}" srcOrd="1" destOrd="0" presId="urn:microsoft.com/office/officeart/2005/8/layout/hProcess11"/>
    <dgm:cxn modelId="{90987995-F26F-4E45-BDCD-EAB193E40881}" type="presParOf" srcId="{0CE5D6B9-B16F-4572-B377-D4259EDF818F}" destId="{337A7DA6-44E1-4852-B4A9-EFFE89D85648}" srcOrd="2" destOrd="0" presId="urn:microsoft.com/office/officeart/2005/8/layout/hProcess11"/>
    <dgm:cxn modelId="{4068075B-2586-4A5E-9165-EBE2DE6702CA}" type="presParOf" srcId="{4113F6C7-CFBA-4ADB-B981-9CA28CECCB13}" destId="{74C2A14F-9611-400B-B96B-3371710F8FA3}" srcOrd="1" destOrd="0" presId="urn:microsoft.com/office/officeart/2005/8/layout/hProcess11"/>
    <dgm:cxn modelId="{1A10AC1D-E43B-43F0-A33F-98EEF99B1A95}" type="presParOf" srcId="{4113F6C7-CFBA-4ADB-B981-9CA28CECCB13}" destId="{D8C60D07-882A-4B5A-9E6D-4EA5188984D2}" srcOrd="2" destOrd="0" presId="urn:microsoft.com/office/officeart/2005/8/layout/hProcess11"/>
    <dgm:cxn modelId="{D2333AD6-F2DB-4A4E-87D3-8A88E715E474}" type="presParOf" srcId="{D8C60D07-882A-4B5A-9E6D-4EA5188984D2}" destId="{0855D737-0BAF-4DF1-8C39-CDE624AA9069}" srcOrd="0" destOrd="0" presId="urn:microsoft.com/office/officeart/2005/8/layout/hProcess11"/>
    <dgm:cxn modelId="{179FC242-2865-404B-8C65-5817C81ABEAD}" type="presParOf" srcId="{D8C60D07-882A-4B5A-9E6D-4EA5188984D2}" destId="{30CE67C1-604F-44D0-B11C-5C3B516D5E94}" srcOrd="1" destOrd="0" presId="urn:microsoft.com/office/officeart/2005/8/layout/hProcess11"/>
    <dgm:cxn modelId="{0C36BBF9-9150-44DF-BE9F-1091AC4833DD}" type="presParOf" srcId="{D8C60D07-882A-4B5A-9E6D-4EA5188984D2}" destId="{98766407-09A6-4F05-959C-B33C1BA4E3BC}" srcOrd="2" destOrd="0" presId="urn:microsoft.com/office/officeart/2005/8/layout/hProcess11"/>
    <dgm:cxn modelId="{C0E4710D-8A9E-453B-8108-819954731F16}" type="presParOf" srcId="{4113F6C7-CFBA-4ADB-B981-9CA28CECCB13}" destId="{3CD29C81-7937-44A9-B53D-D0A71AED570B}" srcOrd="3" destOrd="0" presId="urn:microsoft.com/office/officeart/2005/8/layout/hProcess11"/>
    <dgm:cxn modelId="{317DF898-7938-4BE4-AC4F-B81A6A0D3A42}" type="presParOf" srcId="{4113F6C7-CFBA-4ADB-B981-9CA28CECCB13}" destId="{7DA31777-E31B-47D4-8129-7FA5F0180556}" srcOrd="4" destOrd="0" presId="urn:microsoft.com/office/officeart/2005/8/layout/hProcess11"/>
    <dgm:cxn modelId="{D8A889ED-55BA-4C24-8878-62079F03940B}" type="presParOf" srcId="{7DA31777-E31B-47D4-8129-7FA5F0180556}" destId="{8B33C61A-5B7D-45D9-B951-6500FA33CE3A}" srcOrd="0" destOrd="0" presId="urn:microsoft.com/office/officeart/2005/8/layout/hProcess11"/>
    <dgm:cxn modelId="{2D852668-8868-41BF-826C-E531863A7173}" type="presParOf" srcId="{7DA31777-E31B-47D4-8129-7FA5F0180556}" destId="{630C75A8-DDE4-4688-9FDF-6981458BE19A}" srcOrd="1" destOrd="0" presId="urn:microsoft.com/office/officeart/2005/8/layout/hProcess11"/>
    <dgm:cxn modelId="{4C7F5D58-BD71-41B6-A5DC-4608F2ACB725}" type="presParOf" srcId="{7DA31777-E31B-47D4-8129-7FA5F0180556}" destId="{F99E17E2-9A32-4E99-806B-F60AE830D7B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EC8813-5C79-4237-9ACD-A25144D6A57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9503A1F7-0BC0-4871-B860-891D14FB7E27}">
      <dgm:prSet custT="1"/>
      <dgm:spPr/>
      <dgm:t>
        <a:bodyPr/>
        <a:lstStyle/>
        <a:p>
          <a:pPr algn="just" rtl="0"/>
          <a:r>
            <a:rPr lang="es-ES" sz="1600" b="1" dirty="0">
              <a:latin typeface="Arial" panose="020B0604020202020204" pitchFamily="34" charset="0"/>
              <a:cs typeface="Arial" panose="020B0604020202020204" pitchFamily="34" charset="0"/>
            </a:rPr>
            <a:t>El Comando Conjunto de las Fuerzas Armadas o la Comandancia General de Fuerza Terrestre, Naval o Aérea, que requiera un bien estratégico, remitirá a la Dirección de Contratación de Bienes Estratégicos del Ministerio de Defensa Nacional, las especificaciones generales y técnicas, estudios, programación presupuestaria, plazos y formas de entrega que consideren necesarios. Con esta información la Dirección de Contratación de Bienes Estratégicos del Ministerio de Defensa Nacional, elaborará los pliegos que serán aprobados por el Comité de Contrataciones. El presidente de este órgano invitará de manera directa a los proveedores registrados para ofertar el objeto de la contratación. Se designará una Comisión Técnica para el análisis técnico, financiero y jurídico de las ofertas, luego de lo cual presentará un informe en el que conste la recomendación expresa y motivada, así como contemplará la prelación de las ofertas. La adjudicación del contrato la hará el Comité de Contrataciones, al oferente cuya propuesta cumpla con las especificaciones y requerimientos técnicos, legales y financieros exigidos y represente el mejor costo de acuerdo con lo que establece la Ley Orgánica del Sistema Nacional de Contratación Pública.</a:t>
          </a:r>
          <a:endParaRPr lang="es-EC" sz="1600" dirty="0">
            <a:latin typeface="Arial" panose="020B0604020202020204" pitchFamily="34" charset="0"/>
            <a:cs typeface="Arial" panose="020B0604020202020204" pitchFamily="34" charset="0"/>
          </a:endParaRPr>
        </a:p>
      </dgm:t>
    </dgm:pt>
    <dgm:pt modelId="{6204119B-9C6B-477A-BECE-4A2ED3761457}" type="parTrans" cxnId="{7C46CBEC-1223-4E72-9B19-30D34646BEDE}">
      <dgm:prSet/>
      <dgm:spPr/>
      <dgm:t>
        <a:bodyPr/>
        <a:lstStyle/>
        <a:p>
          <a:endParaRPr lang="es-ES">
            <a:latin typeface="Arial" panose="020B0604020202020204" pitchFamily="34" charset="0"/>
            <a:cs typeface="Arial" panose="020B0604020202020204" pitchFamily="34" charset="0"/>
          </a:endParaRPr>
        </a:p>
      </dgm:t>
    </dgm:pt>
    <dgm:pt modelId="{487DE3D0-8832-451E-AEE8-8286E1D1590C}" type="sibTrans" cxnId="{7C46CBEC-1223-4E72-9B19-30D34646BEDE}">
      <dgm:prSet/>
      <dgm:spPr/>
      <dgm:t>
        <a:bodyPr/>
        <a:lstStyle/>
        <a:p>
          <a:endParaRPr lang="es-ES">
            <a:latin typeface="Arial" panose="020B0604020202020204" pitchFamily="34" charset="0"/>
            <a:cs typeface="Arial" panose="020B0604020202020204" pitchFamily="34" charset="0"/>
          </a:endParaRPr>
        </a:p>
      </dgm:t>
    </dgm:pt>
    <dgm:pt modelId="{C97E81CF-B928-442D-ACB6-BCEF557F8D66}" type="pres">
      <dgm:prSet presAssocID="{EAEC8813-5C79-4237-9ACD-A25144D6A57F}" presName="CompostProcess" presStyleCnt="0">
        <dgm:presLayoutVars>
          <dgm:dir/>
          <dgm:resizeHandles val="exact"/>
        </dgm:presLayoutVars>
      </dgm:prSet>
      <dgm:spPr/>
    </dgm:pt>
    <dgm:pt modelId="{6A9A8C74-D1F7-4391-BD3F-58E2868A4535}" type="pres">
      <dgm:prSet presAssocID="{EAEC8813-5C79-4237-9ACD-A25144D6A57F}" presName="arrow" presStyleLbl="bgShp" presStyleIdx="0" presStyleCnt="1"/>
      <dgm:spPr/>
    </dgm:pt>
    <dgm:pt modelId="{786199E1-EFFE-44FD-8371-126B2EBDBC10}" type="pres">
      <dgm:prSet presAssocID="{EAEC8813-5C79-4237-9ACD-A25144D6A57F}" presName="linearProcess" presStyleCnt="0"/>
      <dgm:spPr/>
    </dgm:pt>
    <dgm:pt modelId="{9A1784F5-1778-4BDD-A3FE-C5490A0A8F51}" type="pres">
      <dgm:prSet presAssocID="{9503A1F7-0BC0-4871-B860-891D14FB7E27}" presName="textNode" presStyleLbl="node1" presStyleIdx="0" presStyleCnt="1" custScaleX="123657" custScaleY="149852">
        <dgm:presLayoutVars>
          <dgm:bulletEnabled val="1"/>
        </dgm:presLayoutVars>
      </dgm:prSet>
      <dgm:spPr/>
    </dgm:pt>
  </dgm:ptLst>
  <dgm:cxnLst>
    <dgm:cxn modelId="{D6BC7B64-D20E-4CB4-8D98-1EE895F84750}" type="presOf" srcId="{EAEC8813-5C79-4237-9ACD-A25144D6A57F}" destId="{C97E81CF-B928-442D-ACB6-BCEF557F8D66}" srcOrd="0" destOrd="0" presId="urn:microsoft.com/office/officeart/2005/8/layout/hProcess9"/>
    <dgm:cxn modelId="{2A54D5A7-1864-4736-BFAB-06CE2F4D47E2}" type="presOf" srcId="{9503A1F7-0BC0-4871-B860-891D14FB7E27}" destId="{9A1784F5-1778-4BDD-A3FE-C5490A0A8F51}" srcOrd="0" destOrd="0" presId="urn:microsoft.com/office/officeart/2005/8/layout/hProcess9"/>
    <dgm:cxn modelId="{7C46CBEC-1223-4E72-9B19-30D34646BEDE}" srcId="{EAEC8813-5C79-4237-9ACD-A25144D6A57F}" destId="{9503A1F7-0BC0-4871-B860-891D14FB7E27}" srcOrd="0" destOrd="0" parTransId="{6204119B-9C6B-477A-BECE-4A2ED3761457}" sibTransId="{487DE3D0-8832-451E-AEE8-8286E1D1590C}"/>
    <dgm:cxn modelId="{2AAA7E98-E3D1-4E0A-979B-4101D8080A57}" type="presParOf" srcId="{C97E81CF-B928-442D-ACB6-BCEF557F8D66}" destId="{6A9A8C74-D1F7-4391-BD3F-58E2868A4535}" srcOrd="0" destOrd="0" presId="urn:microsoft.com/office/officeart/2005/8/layout/hProcess9"/>
    <dgm:cxn modelId="{DE1C8148-8FCA-4899-95D9-E484D9657EA9}" type="presParOf" srcId="{C97E81CF-B928-442D-ACB6-BCEF557F8D66}" destId="{786199E1-EFFE-44FD-8371-126B2EBDBC10}" srcOrd="1" destOrd="0" presId="urn:microsoft.com/office/officeart/2005/8/layout/hProcess9"/>
    <dgm:cxn modelId="{B39994BD-DCC1-4118-9ACC-6C4A0FC56769}" type="presParOf" srcId="{786199E1-EFFE-44FD-8371-126B2EBDBC10}" destId="{9A1784F5-1778-4BDD-A3FE-C5490A0A8F5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AE3E2EF-D971-406B-87EF-101EA0C5A0F3}"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s-ES"/>
        </a:p>
      </dgm:t>
    </dgm:pt>
    <dgm:pt modelId="{F1AD33F6-20EA-4773-A789-568C1A142129}">
      <dgm:prSet/>
      <dgm:spPr/>
      <dgm:t>
        <a:bodyPr/>
        <a:lstStyle/>
        <a:p>
          <a:pPr rtl="0"/>
          <a:r>
            <a:rPr lang="es-ES" b="0" dirty="0">
              <a:latin typeface="Arial" panose="020B0604020202020204" pitchFamily="34" charset="0"/>
              <a:cs typeface="Arial" panose="020B0604020202020204" pitchFamily="34" charset="0"/>
            </a:rPr>
            <a:t>La suscripción de los contratos será de responsabilidad del Ministro de Defensa Nacional, Jefe del Comando Conjunto de las Fuerzas Armadas o Comandantes Generales de las  Fuerzas Terrestre, Aérea o Naval, de acuerdo a los montos establecidos para el efecto, pero la Dirección de Contrataciones de Bienes Estratégicos del Ministerio de Defensa Nacional será responsable de elaborar el  contrato, previo la firma, exigir las garantías al adjudicatario y velar por la ejecución correcta del mismo de acuerdo a lo que establece la Ley Orgánica del Sistema Nacional de Contratación Pública. </a:t>
          </a:r>
          <a:endParaRPr lang="es-EC" b="0" dirty="0">
            <a:latin typeface="Arial" panose="020B0604020202020204" pitchFamily="34" charset="0"/>
            <a:cs typeface="Arial" panose="020B0604020202020204" pitchFamily="34" charset="0"/>
          </a:endParaRPr>
        </a:p>
      </dgm:t>
    </dgm:pt>
    <dgm:pt modelId="{20F657E6-FE06-4B87-BB78-FA3B35375DA7}" type="parTrans" cxnId="{53E6CEE9-0F34-4A13-A118-A78BAF677472}">
      <dgm:prSet/>
      <dgm:spPr/>
      <dgm:t>
        <a:bodyPr/>
        <a:lstStyle/>
        <a:p>
          <a:endParaRPr lang="es-ES" b="0">
            <a:latin typeface="Arial" panose="020B0604020202020204" pitchFamily="34" charset="0"/>
            <a:cs typeface="Arial" panose="020B0604020202020204" pitchFamily="34" charset="0"/>
          </a:endParaRPr>
        </a:p>
      </dgm:t>
    </dgm:pt>
    <dgm:pt modelId="{2553CB48-2057-4DF1-B8C6-370A213D7B6D}" type="sibTrans" cxnId="{53E6CEE9-0F34-4A13-A118-A78BAF677472}">
      <dgm:prSet/>
      <dgm:spPr/>
      <dgm:t>
        <a:bodyPr/>
        <a:lstStyle/>
        <a:p>
          <a:endParaRPr lang="es-ES" b="0">
            <a:latin typeface="Arial" panose="020B0604020202020204" pitchFamily="34" charset="0"/>
            <a:cs typeface="Arial" panose="020B0604020202020204" pitchFamily="34" charset="0"/>
          </a:endParaRPr>
        </a:p>
      </dgm:t>
    </dgm:pt>
    <dgm:pt modelId="{BD320082-0B4A-49C6-B865-C613E42752AF}">
      <dgm:prSet/>
      <dgm:spPr/>
      <dgm:t>
        <a:bodyPr/>
        <a:lstStyle/>
        <a:p>
          <a:pPr rtl="0"/>
          <a:r>
            <a:rPr lang="es-ES" b="0" dirty="0">
              <a:latin typeface="Arial" panose="020B0604020202020204" pitchFamily="34" charset="0"/>
              <a:cs typeface="Arial" panose="020B0604020202020204" pitchFamily="34" charset="0"/>
            </a:rPr>
            <a:t>En caso de requerirse un bien estratégico cuyo proveedor sea único o implique el uso de patentes o marcas exclusivas, la Dirección de Contratación de Bienes Estratégicos del Ministerio de Defensa Nacional, realizará un estudio de mercado y certificará que el bien tiene esta condición, se hace necesaria también la motivación técnica, calificación del bien como estratégico y certificación de fondos. Con todo esto, el Comité de Contrataciones elaborará los pliegos y enviará la invitación directa al proveedor único, se nombrará la respectiva comisión técnica para el análisis de la oferta, misma que de reunir todos los requisitos, será aceptada y se procederá a la adjudicación y firma del contrato.   </a:t>
          </a:r>
          <a:endParaRPr lang="es-EC" b="0" dirty="0">
            <a:latin typeface="Arial" panose="020B0604020202020204" pitchFamily="34" charset="0"/>
            <a:cs typeface="Arial" panose="020B0604020202020204" pitchFamily="34" charset="0"/>
          </a:endParaRPr>
        </a:p>
      </dgm:t>
    </dgm:pt>
    <dgm:pt modelId="{EE7D7A98-BE0B-4A3B-B1F0-3EF548A5646B}" type="parTrans" cxnId="{B9D70FD5-651F-40B8-8A9D-F4925833410B}">
      <dgm:prSet/>
      <dgm:spPr/>
      <dgm:t>
        <a:bodyPr/>
        <a:lstStyle/>
        <a:p>
          <a:endParaRPr lang="es-ES" b="0">
            <a:latin typeface="Arial" panose="020B0604020202020204" pitchFamily="34" charset="0"/>
            <a:cs typeface="Arial" panose="020B0604020202020204" pitchFamily="34" charset="0"/>
          </a:endParaRPr>
        </a:p>
      </dgm:t>
    </dgm:pt>
    <dgm:pt modelId="{E5B57F13-546E-4BE4-BBAC-AA7ACCBB11A4}" type="sibTrans" cxnId="{B9D70FD5-651F-40B8-8A9D-F4925833410B}">
      <dgm:prSet/>
      <dgm:spPr/>
      <dgm:t>
        <a:bodyPr/>
        <a:lstStyle/>
        <a:p>
          <a:endParaRPr lang="es-ES" b="0">
            <a:latin typeface="Arial" panose="020B0604020202020204" pitchFamily="34" charset="0"/>
            <a:cs typeface="Arial" panose="020B0604020202020204" pitchFamily="34" charset="0"/>
          </a:endParaRPr>
        </a:p>
      </dgm:t>
    </dgm:pt>
    <dgm:pt modelId="{A0EBE036-7A07-4710-A150-CFA1CB6B86E4}" type="pres">
      <dgm:prSet presAssocID="{8AE3E2EF-D971-406B-87EF-101EA0C5A0F3}" presName="Name0" presStyleCnt="0">
        <dgm:presLayoutVars>
          <dgm:chMax val="7"/>
          <dgm:dir/>
          <dgm:animLvl val="lvl"/>
          <dgm:resizeHandles val="exact"/>
        </dgm:presLayoutVars>
      </dgm:prSet>
      <dgm:spPr/>
    </dgm:pt>
    <dgm:pt modelId="{A164D9F6-DBF3-48CD-AD44-70D59B5DF426}" type="pres">
      <dgm:prSet presAssocID="{F1AD33F6-20EA-4773-A789-568C1A142129}" presName="circle1" presStyleLbl="node1" presStyleIdx="0" presStyleCnt="2"/>
      <dgm:spPr/>
    </dgm:pt>
    <dgm:pt modelId="{F6DDD849-F361-49D4-8295-082E808B34F6}" type="pres">
      <dgm:prSet presAssocID="{F1AD33F6-20EA-4773-A789-568C1A142129}" presName="space" presStyleCnt="0"/>
      <dgm:spPr/>
    </dgm:pt>
    <dgm:pt modelId="{48CEEEB2-D915-45F1-95D1-F48FC702BA1C}" type="pres">
      <dgm:prSet presAssocID="{F1AD33F6-20EA-4773-A789-568C1A142129}" presName="rect1" presStyleLbl="alignAcc1" presStyleIdx="0" presStyleCnt="2"/>
      <dgm:spPr/>
    </dgm:pt>
    <dgm:pt modelId="{178F421C-FEA4-4E1D-BED4-3CA9325ECF04}" type="pres">
      <dgm:prSet presAssocID="{BD320082-0B4A-49C6-B865-C613E42752AF}" presName="vertSpace2" presStyleLbl="node1" presStyleIdx="0" presStyleCnt="2"/>
      <dgm:spPr/>
    </dgm:pt>
    <dgm:pt modelId="{685B9211-B1B2-4D4A-A78E-179FCEAD0A1D}" type="pres">
      <dgm:prSet presAssocID="{BD320082-0B4A-49C6-B865-C613E42752AF}" presName="circle2" presStyleLbl="node1" presStyleIdx="1" presStyleCnt="2"/>
      <dgm:spPr/>
    </dgm:pt>
    <dgm:pt modelId="{11B5C33E-0FC3-4A47-881A-584EDC14DAE0}" type="pres">
      <dgm:prSet presAssocID="{BD320082-0B4A-49C6-B865-C613E42752AF}" presName="rect2" presStyleLbl="alignAcc1" presStyleIdx="1" presStyleCnt="2"/>
      <dgm:spPr/>
    </dgm:pt>
    <dgm:pt modelId="{D367729B-29B2-4910-94FC-630004FC1A93}" type="pres">
      <dgm:prSet presAssocID="{F1AD33F6-20EA-4773-A789-568C1A142129}" presName="rect1ParTxNoCh" presStyleLbl="alignAcc1" presStyleIdx="1" presStyleCnt="2">
        <dgm:presLayoutVars>
          <dgm:chMax val="1"/>
          <dgm:bulletEnabled val="1"/>
        </dgm:presLayoutVars>
      </dgm:prSet>
      <dgm:spPr/>
    </dgm:pt>
    <dgm:pt modelId="{0E10A531-BD58-43FA-A827-4195070D7117}" type="pres">
      <dgm:prSet presAssocID="{BD320082-0B4A-49C6-B865-C613E42752AF}" presName="rect2ParTxNoCh" presStyleLbl="alignAcc1" presStyleIdx="1" presStyleCnt="2">
        <dgm:presLayoutVars>
          <dgm:chMax val="1"/>
          <dgm:bulletEnabled val="1"/>
        </dgm:presLayoutVars>
      </dgm:prSet>
      <dgm:spPr/>
    </dgm:pt>
  </dgm:ptLst>
  <dgm:cxnLst>
    <dgm:cxn modelId="{454D9C59-4E87-4C12-8260-DE992DF95A5A}" type="presOf" srcId="{F1AD33F6-20EA-4773-A789-568C1A142129}" destId="{48CEEEB2-D915-45F1-95D1-F48FC702BA1C}" srcOrd="0" destOrd="0" presId="urn:microsoft.com/office/officeart/2005/8/layout/target3"/>
    <dgm:cxn modelId="{D4241596-0DDF-4FB2-A5CB-88B90D6D9D77}" type="presOf" srcId="{F1AD33F6-20EA-4773-A789-568C1A142129}" destId="{D367729B-29B2-4910-94FC-630004FC1A93}" srcOrd="1" destOrd="0" presId="urn:microsoft.com/office/officeart/2005/8/layout/target3"/>
    <dgm:cxn modelId="{B9D70FD5-651F-40B8-8A9D-F4925833410B}" srcId="{8AE3E2EF-D971-406B-87EF-101EA0C5A0F3}" destId="{BD320082-0B4A-49C6-B865-C613E42752AF}" srcOrd="1" destOrd="0" parTransId="{EE7D7A98-BE0B-4A3B-B1F0-3EF548A5646B}" sibTransId="{E5B57F13-546E-4BE4-BBAC-AA7ACCBB11A4}"/>
    <dgm:cxn modelId="{91C916D6-3457-4C82-AE90-DF080213C4F9}" type="presOf" srcId="{BD320082-0B4A-49C6-B865-C613E42752AF}" destId="{11B5C33E-0FC3-4A47-881A-584EDC14DAE0}" srcOrd="0" destOrd="0" presId="urn:microsoft.com/office/officeart/2005/8/layout/target3"/>
    <dgm:cxn modelId="{0EA171E9-A63B-4403-9151-50FFD7962384}" type="presOf" srcId="{8AE3E2EF-D971-406B-87EF-101EA0C5A0F3}" destId="{A0EBE036-7A07-4710-A150-CFA1CB6B86E4}" srcOrd="0" destOrd="0" presId="urn:microsoft.com/office/officeart/2005/8/layout/target3"/>
    <dgm:cxn modelId="{53E6CEE9-0F34-4A13-A118-A78BAF677472}" srcId="{8AE3E2EF-D971-406B-87EF-101EA0C5A0F3}" destId="{F1AD33F6-20EA-4773-A789-568C1A142129}" srcOrd="0" destOrd="0" parTransId="{20F657E6-FE06-4B87-BB78-FA3B35375DA7}" sibTransId="{2553CB48-2057-4DF1-B8C6-370A213D7B6D}"/>
    <dgm:cxn modelId="{63CBECED-5E0C-4C22-A404-FACE8D12C09E}" type="presOf" srcId="{BD320082-0B4A-49C6-B865-C613E42752AF}" destId="{0E10A531-BD58-43FA-A827-4195070D7117}" srcOrd="1" destOrd="0" presId="urn:microsoft.com/office/officeart/2005/8/layout/target3"/>
    <dgm:cxn modelId="{715B1D83-BB68-4673-97C9-F6CC79575560}" type="presParOf" srcId="{A0EBE036-7A07-4710-A150-CFA1CB6B86E4}" destId="{A164D9F6-DBF3-48CD-AD44-70D59B5DF426}" srcOrd="0" destOrd="0" presId="urn:microsoft.com/office/officeart/2005/8/layout/target3"/>
    <dgm:cxn modelId="{6E767642-60D7-4D15-AEB7-56325FD6C838}" type="presParOf" srcId="{A0EBE036-7A07-4710-A150-CFA1CB6B86E4}" destId="{F6DDD849-F361-49D4-8295-082E808B34F6}" srcOrd="1" destOrd="0" presId="urn:microsoft.com/office/officeart/2005/8/layout/target3"/>
    <dgm:cxn modelId="{666DEEA4-0328-4FD3-8C3D-2A225E034145}" type="presParOf" srcId="{A0EBE036-7A07-4710-A150-CFA1CB6B86E4}" destId="{48CEEEB2-D915-45F1-95D1-F48FC702BA1C}" srcOrd="2" destOrd="0" presId="urn:microsoft.com/office/officeart/2005/8/layout/target3"/>
    <dgm:cxn modelId="{CD776A75-740D-43BE-AD5F-8CBD24FDA186}" type="presParOf" srcId="{A0EBE036-7A07-4710-A150-CFA1CB6B86E4}" destId="{178F421C-FEA4-4E1D-BED4-3CA9325ECF04}" srcOrd="3" destOrd="0" presId="urn:microsoft.com/office/officeart/2005/8/layout/target3"/>
    <dgm:cxn modelId="{DED219D4-0299-40C0-89DC-D5FAF69A5844}" type="presParOf" srcId="{A0EBE036-7A07-4710-A150-CFA1CB6B86E4}" destId="{685B9211-B1B2-4D4A-A78E-179FCEAD0A1D}" srcOrd="4" destOrd="0" presId="urn:microsoft.com/office/officeart/2005/8/layout/target3"/>
    <dgm:cxn modelId="{56460C44-70CE-479E-BC71-7ADA07ECA4C5}" type="presParOf" srcId="{A0EBE036-7A07-4710-A150-CFA1CB6B86E4}" destId="{11B5C33E-0FC3-4A47-881A-584EDC14DAE0}" srcOrd="5" destOrd="0" presId="urn:microsoft.com/office/officeart/2005/8/layout/target3"/>
    <dgm:cxn modelId="{692BD1C1-3B92-48F3-87AE-AE39B644F8DF}" type="presParOf" srcId="{A0EBE036-7A07-4710-A150-CFA1CB6B86E4}" destId="{D367729B-29B2-4910-94FC-630004FC1A93}" srcOrd="6" destOrd="0" presId="urn:microsoft.com/office/officeart/2005/8/layout/target3"/>
    <dgm:cxn modelId="{9EB8A4FA-1F2F-48F8-9ABC-749F2A088A93}" type="presParOf" srcId="{A0EBE036-7A07-4710-A150-CFA1CB6B86E4}" destId="{0E10A531-BD58-43FA-A827-4195070D7117}"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F5ADC62-7911-4048-8DBB-56E59397EF21}"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es-ES"/>
        </a:p>
      </dgm:t>
    </dgm:pt>
    <dgm:pt modelId="{4684E126-9A22-4F1D-AC07-6E9C08F68657}">
      <dgm:prSet custT="1"/>
      <dgm:spPr/>
      <dgm:t>
        <a:bodyPr/>
        <a:lstStyle/>
        <a:p>
          <a:pPr algn="just" rtl="0"/>
          <a:r>
            <a:rPr lang="es-ES" sz="1800" b="1" dirty="0"/>
            <a:t>Para el caso de contrataciones en el exterior con compañías que no tienen representante en el país; o, cuando la selección del proveedor no pueda hacerse en el país, el usuario, remitirá a la Dirección de Contratación de Bienes Estratégicos del </a:t>
          </a:r>
          <a:r>
            <a:rPr lang="es-ES" sz="1800" b="1" dirty="0">
              <a:latin typeface="Arial" panose="020B0604020202020204" pitchFamily="34" charset="0"/>
              <a:cs typeface="Arial" panose="020B0604020202020204" pitchFamily="34" charset="0"/>
            </a:rPr>
            <a:t>Ministerio</a:t>
          </a:r>
          <a:r>
            <a:rPr lang="es-ES" sz="1800" b="1" dirty="0"/>
            <a:t> de Defensa Nacional, las especificaciones generales y técnicas del bien y la lista de proveedores en el extranjero. Se elaborará los pliegos que serán enviados directamente a los proveedores extranjeros, para que, vía internet, remitan sus ofertas. Se formará una Comisión Técnica para el análisis de las ofertas, en base a cuyo informe y recomendación de adjudicación el Comité de Contrataciones elaborará la resolución. En este caso, será el Agregado Militar, Naval o Aéreo del Ecuador el que se encargue de la firma y ejecución del contrato </a:t>
          </a:r>
          <a:endParaRPr lang="es-EC" sz="1800" dirty="0"/>
        </a:p>
      </dgm:t>
    </dgm:pt>
    <dgm:pt modelId="{310FF68A-7376-4D66-90C3-0BC6D2B53CBA}" type="parTrans" cxnId="{A713D641-179D-4929-9FC4-F5D4EA8588E4}">
      <dgm:prSet/>
      <dgm:spPr/>
      <dgm:t>
        <a:bodyPr/>
        <a:lstStyle/>
        <a:p>
          <a:endParaRPr lang="es-ES"/>
        </a:p>
      </dgm:t>
    </dgm:pt>
    <dgm:pt modelId="{BB8B9161-50AA-4273-812A-44DBA6C639B4}" type="sibTrans" cxnId="{A713D641-179D-4929-9FC4-F5D4EA8588E4}">
      <dgm:prSet/>
      <dgm:spPr/>
      <dgm:t>
        <a:bodyPr/>
        <a:lstStyle/>
        <a:p>
          <a:endParaRPr lang="es-ES"/>
        </a:p>
      </dgm:t>
    </dgm:pt>
    <dgm:pt modelId="{ABBA6117-2579-4354-BA9F-C36814F6E896}" type="pres">
      <dgm:prSet presAssocID="{EF5ADC62-7911-4048-8DBB-56E59397EF21}" presName="Name0" presStyleCnt="0">
        <dgm:presLayoutVars>
          <dgm:dir/>
          <dgm:resizeHandles val="exact"/>
        </dgm:presLayoutVars>
      </dgm:prSet>
      <dgm:spPr/>
    </dgm:pt>
    <dgm:pt modelId="{D485A58D-4AE8-410E-8D3C-0E89C51FA3C5}" type="pres">
      <dgm:prSet presAssocID="{EF5ADC62-7911-4048-8DBB-56E59397EF21}" presName="arrow" presStyleLbl="bgShp" presStyleIdx="0" presStyleCnt="1"/>
      <dgm:spPr/>
    </dgm:pt>
    <dgm:pt modelId="{DBA2014C-BC0F-4EB6-BFBD-8C03BC3620F8}" type="pres">
      <dgm:prSet presAssocID="{EF5ADC62-7911-4048-8DBB-56E59397EF21}" presName="points" presStyleCnt="0"/>
      <dgm:spPr/>
    </dgm:pt>
    <dgm:pt modelId="{D2062A75-1A36-42D5-93AC-EB56CAD7F978}" type="pres">
      <dgm:prSet presAssocID="{4684E126-9A22-4F1D-AC07-6E9C08F68657}" presName="compositeA" presStyleCnt="0"/>
      <dgm:spPr/>
    </dgm:pt>
    <dgm:pt modelId="{D26BA5F2-2696-470F-B3AD-1561BF21A5CF}" type="pres">
      <dgm:prSet presAssocID="{4684E126-9A22-4F1D-AC07-6E9C08F68657}" presName="textA" presStyleLbl="revTx" presStyleIdx="0" presStyleCnt="1">
        <dgm:presLayoutVars>
          <dgm:bulletEnabled val="1"/>
        </dgm:presLayoutVars>
      </dgm:prSet>
      <dgm:spPr/>
    </dgm:pt>
    <dgm:pt modelId="{F4DA24F3-116A-4C80-8CF2-6A0708E094CF}" type="pres">
      <dgm:prSet presAssocID="{4684E126-9A22-4F1D-AC07-6E9C08F68657}" presName="circleA" presStyleLbl="node1" presStyleIdx="0" presStyleCnt="1"/>
      <dgm:spPr/>
    </dgm:pt>
    <dgm:pt modelId="{23F9E50E-6CE0-4C41-B802-CA9E9B2AE8EA}" type="pres">
      <dgm:prSet presAssocID="{4684E126-9A22-4F1D-AC07-6E9C08F68657}" presName="spaceA" presStyleCnt="0"/>
      <dgm:spPr/>
    </dgm:pt>
  </dgm:ptLst>
  <dgm:cxnLst>
    <dgm:cxn modelId="{A713D641-179D-4929-9FC4-F5D4EA8588E4}" srcId="{EF5ADC62-7911-4048-8DBB-56E59397EF21}" destId="{4684E126-9A22-4F1D-AC07-6E9C08F68657}" srcOrd="0" destOrd="0" parTransId="{310FF68A-7376-4D66-90C3-0BC6D2B53CBA}" sibTransId="{BB8B9161-50AA-4273-812A-44DBA6C639B4}"/>
    <dgm:cxn modelId="{21FBC18E-C474-4382-B8A5-72B5A04016DF}" type="presOf" srcId="{4684E126-9A22-4F1D-AC07-6E9C08F68657}" destId="{D26BA5F2-2696-470F-B3AD-1561BF21A5CF}" srcOrd="0" destOrd="0" presId="urn:microsoft.com/office/officeart/2005/8/layout/hProcess11"/>
    <dgm:cxn modelId="{38C637BF-57EF-4CD9-B44E-843A2E4E19FD}" type="presOf" srcId="{EF5ADC62-7911-4048-8DBB-56E59397EF21}" destId="{ABBA6117-2579-4354-BA9F-C36814F6E896}" srcOrd="0" destOrd="0" presId="urn:microsoft.com/office/officeart/2005/8/layout/hProcess11"/>
    <dgm:cxn modelId="{962506DB-B284-4B46-9FC4-67A1F3519C52}" type="presParOf" srcId="{ABBA6117-2579-4354-BA9F-C36814F6E896}" destId="{D485A58D-4AE8-410E-8D3C-0E89C51FA3C5}" srcOrd="0" destOrd="0" presId="urn:microsoft.com/office/officeart/2005/8/layout/hProcess11"/>
    <dgm:cxn modelId="{6D6A33F3-40D3-4AC9-A708-C135240B4E0B}" type="presParOf" srcId="{ABBA6117-2579-4354-BA9F-C36814F6E896}" destId="{DBA2014C-BC0F-4EB6-BFBD-8C03BC3620F8}" srcOrd="1" destOrd="0" presId="urn:microsoft.com/office/officeart/2005/8/layout/hProcess11"/>
    <dgm:cxn modelId="{D6A1DE35-C429-49B6-B853-285CF983A28B}" type="presParOf" srcId="{DBA2014C-BC0F-4EB6-BFBD-8C03BC3620F8}" destId="{D2062A75-1A36-42D5-93AC-EB56CAD7F978}" srcOrd="0" destOrd="0" presId="urn:microsoft.com/office/officeart/2005/8/layout/hProcess11"/>
    <dgm:cxn modelId="{53C3620B-BB45-4B72-88F7-98D4AB6A7357}" type="presParOf" srcId="{D2062A75-1A36-42D5-93AC-EB56CAD7F978}" destId="{D26BA5F2-2696-470F-B3AD-1561BF21A5CF}" srcOrd="0" destOrd="0" presId="urn:microsoft.com/office/officeart/2005/8/layout/hProcess11"/>
    <dgm:cxn modelId="{5403E2AC-E933-4E60-87A1-8CE6BCB3A586}" type="presParOf" srcId="{D2062A75-1A36-42D5-93AC-EB56CAD7F978}" destId="{F4DA24F3-116A-4C80-8CF2-6A0708E094CF}" srcOrd="1" destOrd="0" presId="urn:microsoft.com/office/officeart/2005/8/layout/hProcess11"/>
    <dgm:cxn modelId="{E9394397-57B6-4FF4-B54E-EE38113304FD}" type="presParOf" srcId="{D2062A75-1A36-42D5-93AC-EB56CAD7F978}" destId="{23F9E50E-6CE0-4C41-B802-CA9E9B2AE8E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E067A9F-DDBD-40A6-AB68-75205D2998B3}" type="doc">
      <dgm:prSet loTypeId="urn:microsoft.com/office/officeart/2005/8/layout/process1" loCatId="process" qsTypeId="urn:microsoft.com/office/officeart/2005/8/quickstyle/3d7" qsCatId="3D" csTypeId="urn:microsoft.com/office/officeart/2005/8/colors/accent1_2" csCatId="accent1"/>
      <dgm:spPr/>
      <dgm:t>
        <a:bodyPr/>
        <a:lstStyle/>
        <a:p>
          <a:endParaRPr lang="es-ES"/>
        </a:p>
      </dgm:t>
    </dgm:pt>
    <dgm:pt modelId="{DBF2656D-CBCA-4053-B933-A974E781F862}">
      <dgm:prSet/>
      <dgm:spPr/>
      <dgm:t>
        <a:bodyPr/>
        <a:lstStyle/>
        <a:p>
          <a:pPr algn="just" rtl="0"/>
          <a:r>
            <a:rPr lang="es-ES" b="1" dirty="0">
              <a:latin typeface="Arial" panose="020B0604020202020204" pitchFamily="34" charset="0"/>
              <a:cs typeface="Arial" panose="020B0604020202020204" pitchFamily="34" charset="0"/>
            </a:rPr>
            <a:t>En la contratación de servicios para reparación, overhaul, core exchange, cambio estándar e inspección mayor de motores, hélices, transmisiones principales, conexos y afines de bienes de las Fuerzas Armadas, entendiéndose que estas son partes principalmente de aeronaves, la fuerza que requiera estas contrataciones deberá iniciar el proceso a través de la Dirección de Logística, seleccionando el proveedor o taller autorizado, en base a la capacidad técnica, tiempo, condiciones de traslado. Esta selección será remitida al Comandante de Fuerza quien designará dos técnicos especialistas para que presencien y verifiquen la apertura del motor, hélice o transmisión y constaten los daños y trabajos a ejecutar. El oferente enviará su propuesta técnica y económica al Comité de Contrataciones de Bienes Estratégicos y Servicios Conexos que emitirá la resolución de adjudicación del contrato, de convenir a los intereses de la institución. </a:t>
          </a:r>
          <a:endParaRPr lang="es-EC" dirty="0">
            <a:latin typeface="Arial" panose="020B0604020202020204" pitchFamily="34" charset="0"/>
            <a:cs typeface="Arial" panose="020B0604020202020204" pitchFamily="34" charset="0"/>
          </a:endParaRPr>
        </a:p>
      </dgm:t>
    </dgm:pt>
    <dgm:pt modelId="{B3722C49-C88B-4CD6-A5A0-1E47FB792365}" type="parTrans" cxnId="{76542B4C-25E0-48B4-8362-EB7AC71BA5E7}">
      <dgm:prSet/>
      <dgm:spPr/>
      <dgm:t>
        <a:bodyPr/>
        <a:lstStyle/>
        <a:p>
          <a:endParaRPr lang="es-ES">
            <a:latin typeface="Arial" panose="020B0604020202020204" pitchFamily="34" charset="0"/>
            <a:cs typeface="Arial" panose="020B0604020202020204" pitchFamily="34" charset="0"/>
          </a:endParaRPr>
        </a:p>
      </dgm:t>
    </dgm:pt>
    <dgm:pt modelId="{DDE5454E-316A-42D2-B338-45B00119F85C}" type="sibTrans" cxnId="{76542B4C-25E0-48B4-8362-EB7AC71BA5E7}">
      <dgm:prSet/>
      <dgm:spPr/>
      <dgm:t>
        <a:bodyPr/>
        <a:lstStyle/>
        <a:p>
          <a:endParaRPr lang="es-ES" dirty="0">
            <a:latin typeface="Arial" panose="020B0604020202020204" pitchFamily="34" charset="0"/>
            <a:cs typeface="Arial" panose="020B0604020202020204" pitchFamily="34" charset="0"/>
          </a:endParaRPr>
        </a:p>
      </dgm:t>
    </dgm:pt>
    <dgm:pt modelId="{17EC06AD-A2D5-4ACA-A5B3-28C4BDCC41AC}">
      <dgm:prSet custT="1"/>
      <dgm:spPr/>
      <dgm:t>
        <a:bodyPr/>
        <a:lstStyle/>
        <a:p>
          <a:pPr algn="just" rtl="0"/>
          <a:r>
            <a:rPr lang="es-ES" sz="1800" b="1" dirty="0">
              <a:latin typeface="Arial" panose="020B0604020202020204" pitchFamily="34" charset="0"/>
              <a:cs typeface="Arial" panose="020B0604020202020204" pitchFamily="34" charset="0"/>
            </a:rPr>
            <a:t>Durante un estado de excepción Fuerzas Armadas realizará la contratación de bienes y servicios para lo cual la unidad usuaria remitirá a la Dirección de Contratación de Bienes del Ministerio de Defensa el requerimiento, certificación de fondos y el formulario de pliegos. El presidente del Comité enviará la invitación directa al proveedor elegido y este a su vez aceptará las condiciones de los pliegos. Con esta documentación se realizará el contrato. </a:t>
          </a:r>
          <a:endParaRPr lang="es-EC" sz="1800" dirty="0">
            <a:latin typeface="Arial" panose="020B0604020202020204" pitchFamily="34" charset="0"/>
            <a:cs typeface="Arial" panose="020B0604020202020204" pitchFamily="34" charset="0"/>
          </a:endParaRPr>
        </a:p>
      </dgm:t>
    </dgm:pt>
    <dgm:pt modelId="{A77DD50A-5F87-4A88-8394-4342F658EB1D}" type="parTrans" cxnId="{725AADCD-A996-4730-9CDC-D8CD82486D73}">
      <dgm:prSet/>
      <dgm:spPr/>
      <dgm:t>
        <a:bodyPr/>
        <a:lstStyle/>
        <a:p>
          <a:endParaRPr lang="es-ES">
            <a:latin typeface="Arial" panose="020B0604020202020204" pitchFamily="34" charset="0"/>
            <a:cs typeface="Arial" panose="020B0604020202020204" pitchFamily="34" charset="0"/>
          </a:endParaRPr>
        </a:p>
      </dgm:t>
    </dgm:pt>
    <dgm:pt modelId="{944CE9F5-1D41-4A37-ABD3-D45ACCA53FF9}" type="sibTrans" cxnId="{725AADCD-A996-4730-9CDC-D8CD82486D73}">
      <dgm:prSet/>
      <dgm:spPr/>
      <dgm:t>
        <a:bodyPr/>
        <a:lstStyle/>
        <a:p>
          <a:endParaRPr lang="es-ES">
            <a:latin typeface="Arial" panose="020B0604020202020204" pitchFamily="34" charset="0"/>
            <a:cs typeface="Arial" panose="020B0604020202020204" pitchFamily="34" charset="0"/>
          </a:endParaRPr>
        </a:p>
      </dgm:t>
    </dgm:pt>
    <dgm:pt modelId="{1CB2DF66-FA37-4E17-99D8-36948F85D56C}" type="pres">
      <dgm:prSet presAssocID="{CE067A9F-DDBD-40A6-AB68-75205D2998B3}" presName="Name0" presStyleCnt="0">
        <dgm:presLayoutVars>
          <dgm:dir/>
          <dgm:resizeHandles val="exact"/>
        </dgm:presLayoutVars>
      </dgm:prSet>
      <dgm:spPr/>
    </dgm:pt>
    <dgm:pt modelId="{095EDBFE-FCE4-48D1-991E-AF5D79779755}" type="pres">
      <dgm:prSet presAssocID="{DBF2656D-CBCA-4053-B933-A974E781F862}" presName="node" presStyleLbl="node1" presStyleIdx="0" presStyleCnt="2">
        <dgm:presLayoutVars>
          <dgm:bulletEnabled val="1"/>
        </dgm:presLayoutVars>
      </dgm:prSet>
      <dgm:spPr/>
    </dgm:pt>
    <dgm:pt modelId="{5CE71CE8-EA8D-4C71-AF5C-6590AA50CEA2}" type="pres">
      <dgm:prSet presAssocID="{DDE5454E-316A-42D2-B338-45B00119F85C}" presName="sibTrans" presStyleLbl="sibTrans2D1" presStyleIdx="0" presStyleCnt="1"/>
      <dgm:spPr/>
    </dgm:pt>
    <dgm:pt modelId="{B77FDDBB-978A-46E5-BEF3-C8BB498DDEC2}" type="pres">
      <dgm:prSet presAssocID="{DDE5454E-316A-42D2-B338-45B00119F85C}" presName="connectorText" presStyleLbl="sibTrans2D1" presStyleIdx="0" presStyleCnt="1"/>
      <dgm:spPr/>
    </dgm:pt>
    <dgm:pt modelId="{6808974D-FA38-4AFB-AE39-D47627252BFA}" type="pres">
      <dgm:prSet presAssocID="{17EC06AD-A2D5-4ACA-A5B3-28C4BDCC41AC}" presName="node" presStyleLbl="node1" presStyleIdx="1" presStyleCnt="2">
        <dgm:presLayoutVars>
          <dgm:bulletEnabled val="1"/>
        </dgm:presLayoutVars>
      </dgm:prSet>
      <dgm:spPr/>
    </dgm:pt>
  </dgm:ptLst>
  <dgm:cxnLst>
    <dgm:cxn modelId="{2545441C-7507-4C11-B544-98B9A5FEC816}" type="presOf" srcId="{17EC06AD-A2D5-4ACA-A5B3-28C4BDCC41AC}" destId="{6808974D-FA38-4AFB-AE39-D47627252BFA}" srcOrd="0" destOrd="0" presId="urn:microsoft.com/office/officeart/2005/8/layout/process1"/>
    <dgm:cxn modelId="{67C61843-C993-4472-99A8-D1516DE10288}" type="presOf" srcId="{DDE5454E-316A-42D2-B338-45B00119F85C}" destId="{5CE71CE8-EA8D-4C71-AF5C-6590AA50CEA2}" srcOrd="0" destOrd="0" presId="urn:microsoft.com/office/officeart/2005/8/layout/process1"/>
    <dgm:cxn modelId="{68286B43-F6B5-4147-8FD6-AC474D5F2FE3}" type="presOf" srcId="{CE067A9F-DDBD-40A6-AB68-75205D2998B3}" destId="{1CB2DF66-FA37-4E17-99D8-36948F85D56C}" srcOrd="0" destOrd="0" presId="urn:microsoft.com/office/officeart/2005/8/layout/process1"/>
    <dgm:cxn modelId="{76542B4C-25E0-48B4-8362-EB7AC71BA5E7}" srcId="{CE067A9F-DDBD-40A6-AB68-75205D2998B3}" destId="{DBF2656D-CBCA-4053-B933-A974E781F862}" srcOrd="0" destOrd="0" parTransId="{B3722C49-C88B-4CD6-A5A0-1E47FB792365}" sibTransId="{DDE5454E-316A-42D2-B338-45B00119F85C}"/>
    <dgm:cxn modelId="{99656396-6FD1-4957-88DE-B3C1F4A4D9B4}" type="presOf" srcId="{DDE5454E-316A-42D2-B338-45B00119F85C}" destId="{B77FDDBB-978A-46E5-BEF3-C8BB498DDEC2}" srcOrd="1" destOrd="0" presId="urn:microsoft.com/office/officeart/2005/8/layout/process1"/>
    <dgm:cxn modelId="{725AADCD-A996-4730-9CDC-D8CD82486D73}" srcId="{CE067A9F-DDBD-40A6-AB68-75205D2998B3}" destId="{17EC06AD-A2D5-4ACA-A5B3-28C4BDCC41AC}" srcOrd="1" destOrd="0" parTransId="{A77DD50A-5F87-4A88-8394-4342F658EB1D}" sibTransId="{944CE9F5-1D41-4A37-ABD3-D45ACCA53FF9}"/>
    <dgm:cxn modelId="{EBCFB1EB-0916-4068-8690-EA77AF64BB12}" type="presOf" srcId="{DBF2656D-CBCA-4053-B933-A974E781F862}" destId="{095EDBFE-FCE4-48D1-991E-AF5D79779755}" srcOrd="0" destOrd="0" presId="urn:microsoft.com/office/officeart/2005/8/layout/process1"/>
    <dgm:cxn modelId="{8B9F6B98-9056-429D-8415-530D9E1D3AA3}" type="presParOf" srcId="{1CB2DF66-FA37-4E17-99D8-36948F85D56C}" destId="{095EDBFE-FCE4-48D1-991E-AF5D79779755}" srcOrd="0" destOrd="0" presId="urn:microsoft.com/office/officeart/2005/8/layout/process1"/>
    <dgm:cxn modelId="{EF05A25E-9CED-4779-BE13-D884BD0DF0A9}" type="presParOf" srcId="{1CB2DF66-FA37-4E17-99D8-36948F85D56C}" destId="{5CE71CE8-EA8D-4C71-AF5C-6590AA50CEA2}" srcOrd="1" destOrd="0" presId="urn:microsoft.com/office/officeart/2005/8/layout/process1"/>
    <dgm:cxn modelId="{6F14AFF8-6A27-4B05-B8B3-A54503E4D6A6}" type="presParOf" srcId="{5CE71CE8-EA8D-4C71-AF5C-6590AA50CEA2}" destId="{B77FDDBB-978A-46E5-BEF3-C8BB498DDEC2}" srcOrd="0" destOrd="0" presId="urn:microsoft.com/office/officeart/2005/8/layout/process1"/>
    <dgm:cxn modelId="{DA0FE656-07CB-412E-B970-696B6FAD90A9}" type="presParOf" srcId="{1CB2DF66-FA37-4E17-99D8-36948F85D56C}" destId="{6808974D-FA38-4AFB-AE39-D47627252BF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7524639-4C4E-4663-9725-F449EB141460}" type="doc">
      <dgm:prSet loTypeId="urn:microsoft.com/office/officeart/2009/3/layout/StepUpProcess" loCatId="process" qsTypeId="urn:microsoft.com/office/officeart/2005/8/quickstyle/simple1" qsCatId="simple" csTypeId="urn:microsoft.com/office/officeart/2005/8/colors/accent1_2" csCatId="accent1"/>
      <dgm:spPr/>
      <dgm:t>
        <a:bodyPr/>
        <a:lstStyle/>
        <a:p>
          <a:endParaRPr lang="es-ES"/>
        </a:p>
      </dgm:t>
    </dgm:pt>
    <dgm:pt modelId="{127AEBCC-E09C-4F29-B27B-BD64D964E9A1}">
      <dgm:prSet custT="1"/>
      <dgm:spPr/>
      <dgm:t>
        <a:bodyPr/>
        <a:lstStyle/>
        <a:p>
          <a:pPr algn="just" rtl="0"/>
          <a:r>
            <a:rPr lang="es-ES" sz="1400" b="1" dirty="0">
              <a:latin typeface="Arial" panose="020B0604020202020204" pitchFamily="34" charset="0"/>
              <a:cs typeface="Arial" panose="020B0604020202020204" pitchFamily="34" charset="0"/>
            </a:rPr>
            <a:t>Los Contratos de Gobierno a Gobierno, se negocian con personas jurídicas de derecho público de la Comunidad Internacional y con personas jurídicas de derecho privado que actúen con el respaldo y autorización de transferencia tecnológica del Estado al que pertenecen. Para la evaluación de las ofertas enviadas por el país interesado se nombrará una Comisión Técnica que verificará el cumplimiento de los requisitos de los pliegos y elaborará un informe que contenga el análisis técnico, económico y legal de la oferta. El Comité de Contrataciones luego de conocer el informe adjudicará el contrato a la propuesta que más convenga a los intereses institucionales. </a:t>
          </a:r>
          <a:endParaRPr lang="es-EC" sz="1400" dirty="0">
            <a:latin typeface="Arial" panose="020B0604020202020204" pitchFamily="34" charset="0"/>
            <a:cs typeface="Arial" panose="020B0604020202020204" pitchFamily="34" charset="0"/>
          </a:endParaRPr>
        </a:p>
      </dgm:t>
    </dgm:pt>
    <dgm:pt modelId="{C633DF9F-D1AD-4E84-A5B0-EDFCA410C670}" type="parTrans" cxnId="{1CDFFB54-5886-42F4-9C77-F8DA500B44B4}">
      <dgm:prSet/>
      <dgm:spPr/>
      <dgm:t>
        <a:bodyPr/>
        <a:lstStyle/>
        <a:p>
          <a:endParaRPr lang="es-ES"/>
        </a:p>
      </dgm:t>
    </dgm:pt>
    <dgm:pt modelId="{7E8EAB1E-FB1E-4C9A-A8B1-6DC340B24550}" type="sibTrans" cxnId="{1CDFFB54-5886-42F4-9C77-F8DA500B44B4}">
      <dgm:prSet/>
      <dgm:spPr/>
      <dgm:t>
        <a:bodyPr/>
        <a:lstStyle/>
        <a:p>
          <a:endParaRPr lang="es-ES"/>
        </a:p>
      </dgm:t>
    </dgm:pt>
    <dgm:pt modelId="{69512496-70A9-440F-BA3D-E28C0ACD3544}">
      <dgm:prSet custT="1"/>
      <dgm:spPr/>
      <dgm:t>
        <a:bodyPr/>
        <a:lstStyle/>
        <a:p>
          <a:pPr algn="just" rtl="0"/>
          <a:r>
            <a:rPr lang="es-ES" sz="1400" b="1" dirty="0"/>
            <a:t>Al analizar y comparar la legislación y estructura de los sistemas de contratación para FF. AA con los países amigos se puede colegir que: en Argentina no se cuenta </a:t>
          </a:r>
          <a:r>
            <a:rPr lang="es-ES" sz="1400" b="1" dirty="0">
              <a:latin typeface="Arial" panose="020B0604020202020204" pitchFamily="34" charset="0"/>
              <a:cs typeface="Arial" panose="020B0604020202020204" pitchFamily="34" charset="0"/>
            </a:rPr>
            <a:t>con</a:t>
          </a:r>
          <a:r>
            <a:rPr lang="es-ES" sz="1400" b="1" dirty="0"/>
            <a:t> una normativa específica debiendo someterse para todos los procesos del sector defensa al procedimiento ordinario igual que si se tratare de una adquisición de carácter administrativo. En Ecuador existe una dualidad dado que la LOSCP rige a todas las instituciones del estado incluido FF. AA, sin embargo, al tratarse de bienes y servicios calificados como estratégicos, por el órgano competente, se somete al procedimiento y normativa de la Dirección de Bienes Estratégicos del MIDENA. Notándose que Chile goza de una gran ventaja al contar con una ley específica para el sector defensa de la cual se desprende el reglamento a la ley y hasta un manual para las unidades ejecutoras en los diferentes niveles</a:t>
          </a:r>
          <a:r>
            <a:rPr lang="es-ES" sz="1400" dirty="0"/>
            <a:t>. </a:t>
          </a:r>
          <a:endParaRPr lang="es-EC" sz="1400" dirty="0"/>
        </a:p>
      </dgm:t>
    </dgm:pt>
    <dgm:pt modelId="{CB00CD43-3631-45FE-892C-D46EEBD91D56}" type="parTrans" cxnId="{222D4031-7CB1-4DBD-BD51-768D0E64FF7C}">
      <dgm:prSet/>
      <dgm:spPr/>
      <dgm:t>
        <a:bodyPr/>
        <a:lstStyle/>
        <a:p>
          <a:endParaRPr lang="es-ES"/>
        </a:p>
      </dgm:t>
    </dgm:pt>
    <dgm:pt modelId="{D641E93B-8771-4E7B-A6C6-AF9AA2BD87B6}" type="sibTrans" cxnId="{222D4031-7CB1-4DBD-BD51-768D0E64FF7C}">
      <dgm:prSet/>
      <dgm:spPr/>
      <dgm:t>
        <a:bodyPr/>
        <a:lstStyle/>
        <a:p>
          <a:endParaRPr lang="es-ES"/>
        </a:p>
      </dgm:t>
    </dgm:pt>
    <dgm:pt modelId="{C4293C4E-D603-4311-88EE-B3AFB63CD3E4}" type="pres">
      <dgm:prSet presAssocID="{97524639-4C4E-4663-9725-F449EB141460}" presName="rootnode" presStyleCnt="0">
        <dgm:presLayoutVars>
          <dgm:chMax/>
          <dgm:chPref/>
          <dgm:dir/>
          <dgm:animLvl val="lvl"/>
        </dgm:presLayoutVars>
      </dgm:prSet>
      <dgm:spPr/>
    </dgm:pt>
    <dgm:pt modelId="{86033347-ED5E-4EBF-AF7E-6E43532B3612}" type="pres">
      <dgm:prSet presAssocID="{127AEBCC-E09C-4F29-B27B-BD64D964E9A1}" presName="composite" presStyleCnt="0"/>
      <dgm:spPr/>
    </dgm:pt>
    <dgm:pt modelId="{B5AD6AD5-EF84-468C-86C3-67A4DC94C0C0}" type="pres">
      <dgm:prSet presAssocID="{127AEBCC-E09C-4F29-B27B-BD64D964E9A1}" presName="LShape" presStyleLbl="alignNode1" presStyleIdx="0" presStyleCnt="3"/>
      <dgm:spPr/>
    </dgm:pt>
    <dgm:pt modelId="{E9017A6D-BF88-43E4-89F5-7DF909E792A9}" type="pres">
      <dgm:prSet presAssocID="{127AEBCC-E09C-4F29-B27B-BD64D964E9A1}" presName="ParentText" presStyleLbl="revTx" presStyleIdx="0" presStyleCnt="2">
        <dgm:presLayoutVars>
          <dgm:chMax val="0"/>
          <dgm:chPref val="0"/>
          <dgm:bulletEnabled val="1"/>
        </dgm:presLayoutVars>
      </dgm:prSet>
      <dgm:spPr/>
    </dgm:pt>
    <dgm:pt modelId="{10D59D62-DE0A-4216-A883-9B48FCCB01F9}" type="pres">
      <dgm:prSet presAssocID="{127AEBCC-E09C-4F29-B27B-BD64D964E9A1}" presName="Triangle" presStyleLbl="alignNode1" presStyleIdx="1" presStyleCnt="3"/>
      <dgm:spPr/>
    </dgm:pt>
    <dgm:pt modelId="{077D0A9E-C92E-4D8A-9DCF-3F0E009DB285}" type="pres">
      <dgm:prSet presAssocID="{7E8EAB1E-FB1E-4C9A-A8B1-6DC340B24550}" presName="sibTrans" presStyleCnt="0"/>
      <dgm:spPr/>
    </dgm:pt>
    <dgm:pt modelId="{A4479F66-7125-4452-A78D-16AB9B64545D}" type="pres">
      <dgm:prSet presAssocID="{7E8EAB1E-FB1E-4C9A-A8B1-6DC340B24550}" presName="space" presStyleCnt="0"/>
      <dgm:spPr/>
    </dgm:pt>
    <dgm:pt modelId="{E5EF3BDA-4003-48D6-89BC-54495123DAF2}" type="pres">
      <dgm:prSet presAssocID="{69512496-70A9-440F-BA3D-E28C0ACD3544}" presName="composite" presStyleCnt="0"/>
      <dgm:spPr/>
    </dgm:pt>
    <dgm:pt modelId="{E257F3C0-1FB8-4E47-9DCE-1C69E0A445BC}" type="pres">
      <dgm:prSet presAssocID="{69512496-70A9-440F-BA3D-E28C0ACD3544}" presName="LShape" presStyleLbl="alignNode1" presStyleIdx="2" presStyleCnt="3"/>
      <dgm:spPr/>
    </dgm:pt>
    <dgm:pt modelId="{BCB73929-C956-4421-847E-1A396C7A21CA}" type="pres">
      <dgm:prSet presAssocID="{69512496-70A9-440F-BA3D-E28C0ACD3544}" presName="ParentText" presStyleLbl="revTx" presStyleIdx="1" presStyleCnt="2">
        <dgm:presLayoutVars>
          <dgm:chMax val="0"/>
          <dgm:chPref val="0"/>
          <dgm:bulletEnabled val="1"/>
        </dgm:presLayoutVars>
      </dgm:prSet>
      <dgm:spPr/>
    </dgm:pt>
  </dgm:ptLst>
  <dgm:cxnLst>
    <dgm:cxn modelId="{222D4031-7CB1-4DBD-BD51-768D0E64FF7C}" srcId="{97524639-4C4E-4663-9725-F449EB141460}" destId="{69512496-70A9-440F-BA3D-E28C0ACD3544}" srcOrd="1" destOrd="0" parTransId="{CB00CD43-3631-45FE-892C-D46EEBD91D56}" sibTransId="{D641E93B-8771-4E7B-A6C6-AF9AA2BD87B6}"/>
    <dgm:cxn modelId="{1CDFFB54-5886-42F4-9C77-F8DA500B44B4}" srcId="{97524639-4C4E-4663-9725-F449EB141460}" destId="{127AEBCC-E09C-4F29-B27B-BD64D964E9A1}" srcOrd="0" destOrd="0" parTransId="{C633DF9F-D1AD-4E84-A5B0-EDFCA410C670}" sibTransId="{7E8EAB1E-FB1E-4C9A-A8B1-6DC340B24550}"/>
    <dgm:cxn modelId="{017E1756-7CAD-44FD-B849-F0DAFABE4DA3}" type="presOf" srcId="{127AEBCC-E09C-4F29-B27B-BD64D964E9A1}" destId="{E9017A6D-BF88-43E4-89F5-7DF909E792A9}" srcOrd="0" destOrd="0" presId="urn:microsoft.com/office/officeart/2009/3/layout/StepUpProcess"/>
    <dgm:cxn modelId="{70DDBCCF-A81E-48E4-BF04-E4DC270328E1}" type="presOf" srcId="{69512496-70A9-440F-BA3D-E28C0ACD3544}" destId="{BCB73929-C956-4421-847E-1A396C7A21CA}" srcOrd="0" destOrd="0" presId="urn:microsoft.com/office/officeart/2009/3/layout/StepUpProcess"/>
    <dgm:cxn modelId="{89893EFF-34E2-4405-87B0-A027C0403043}" type="presOf" srcId="{97524639-4C4E-4663-9725-F449EB141460}" destId="{C4293C4E-D603-4311-88EE-B3AFB63CD3E4}" srcOrd="0" destOrd="0" presId="urn:microsoft.com/office/officeart/2009/3/layout/StepUpProcess"/>
    <dgm:cxn modelId="{24624F72-B8E2-4B5E-8DF3-41BA918FD6DF}" type="presParOf" srcId="{C4293C4E-D603-4311-88EE-B3AFB63CD3E4}" destId="{86033347-ED5E-4EBF-AF7E-6E43532B3612}" srcOrd="0" destOrd="0" presId="urn:microsoft.com/office/officeart/2009/3/layout/StepUpProcess"/>
    <dgm:cxn modelId="{AC94D1AE-68D7-4EE1-B5D4-8B35BF422AC3}" type="presParOf" srcId="{86033347-ED5E-4EBF-AF7E-6E43532B3612}" destId="{B5AD6AD5-EF84-468C-86C3-67A4DC94C0C0}" srcOrd="0" destOrd="0" presId="urn:microsoft.com/office/officeart/2009/3/layout/StepUpProcess"/>
    <dgm:cxn modelId="{B491A3C0-0FD3-4264-B428-ECC0936231DA}" type="presParOf" srcId="{86033347-ED5E-4EBF-AF7E-6E43532B3612}" destId="{E9017A6D-BF88-43E4-89F5-7DF909E792A9}" srcOrd="1" destOrd="0" presId="urn:microsoft.com/office/officeart/2009/3/layout/StepUpProcess"/>
    <dgm:cxn modelId="{EB085D19-58B6-46AD-A513-76995A9A95F1}" type="presParOf" srcId="{86033347-ED5E-4EBF-AF7E-6E43532B3612}" destId="{10D59D62-DE0A-4216-A883-9B48FCCB01F9}" srcOrd="2" destOrd="0" presId="urn:microsoft.com/office/officeart/2009/3/layout/StepUpProcess"/>
    <dgm:cxn modelId="{5A341156-0B45-4F5C-9635-AF25EDAEEB6A}" type="presParOf" srcId="{C4293C4E-D603-4311-88EE-B3AFB63CD3E4}" destId="{077D0A9E-C92E-4D8A-9DCF-3F0E009DB285}" srcOrd="1" destOrd="0" presId="urn:microsoft.com/office/officeart/2009/3/layout/StepUpProcess"/>
    <dgm:cxn modelId="{36092DBB-79DD-4605-94EB-787DC74C1C79}" type="presParOf" srcId="{077D0A9E-C92E-4D8A-9DCF-3F0E009DB285}" destId="{A4479F66-7125-4452-A78D-16AB9B64545D}" srcOrd="0" destOrd="0" presId="urn:microsoft.com/office/officeart/2009/3/layout/StepUpProcess"/>
    <dgm:cxn modelId="{F77E6C70-6BA2-42D1-BA5C-E04AEE400B20}" type="presParOf" srcId="{C4293C4E-D603-4311-88EE-B3AFB63CD3E4}" destId="{E5EF3BDA-4003-48D6-89BC-54495123DAF2}" srcOrd="2" destOrd="0" presId="urn:microsoft.com/office/officeart/2009/3/layout/StepUpProcess"/>
    <dgm:cxn modelId="{73132433-13F3-46C8-BE03-7BE42E923362}" type="presParOf" srcId="{E5EF3BDA-4003-48D6-89BC-54495123DAF2}" destId="{E257F3C0-1FB8-4E47-9DCE-1C69E0A445BC}" srcOrd="0" destOrd="0" presId="urn:microsoft.com/office/officeart/2009/3/layout/StepUpProcess"/>
    <dgm:cxn modelId="{0924CAC4-8F04-43EE-BC65-EB9F5BC3329F}" type="presParOf" srcId="{E5EF3BDA-4003-48D6-89BC-54495123DAF2}" destId="{BCB73929-C956-4421-847E-1A396C7A21C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6CE12B-C920-4FA9-A93B-50348C3F499B}" type="doc">
      <dgm:prSet loTypeId="urn:microsoft.com/office/officeart/2009/3/layout/StepUpProcess" loCatId="process" qsTypeId="urn:microsoft.com/office/officeart/2005/8/quickstyle/simple1" qsCatId="simple" csTypeId="urn:microsoft.com/office/officeart/2005/8/colors/accent6_4" csCatId="accent6" phldr="1"/>
      <dgm:spPr/>
      <dgm:t>
        <a:bodyPr/>
        <a:lstStyle/>
        <a:p>
          <a:endParaRPr lang="es-ES"/>
        </a:p>
      </dgm:t>
    </dgm:pt>
    <dgm:pt modelId="{28A38531-1EE1-4AB0-B002-269DBED99E1D}">
      <dgm:prSet phldrT="[Texto]" custT="1"/>
      <dgm:spPr/>
      <dgm:t>
        <a:bodyPr/>
        <a:lstStyle/>
        <a:p>
          <a:r>
            <a:rPr lang="es-EC" sz="1800" dirty="0">
              <a:latin typeface="Arial" panose="020B0604020202020204" pitchFamily="34" charset="0"/>
              <a:cs typeface="Arial" panose="020B0604020202020204" pitchFamily="34" charset="0"/>
            </a:rPr>
            <a:t>Derogatoria 9 a la LOSNCP ( excepciones )</a:t>
          </a:r>
          <a:endParaRPr lang="es-ES" sz="1800" dirty="0"/>
        </a:p>
      </dgm:t>
    </dgm:pt>
    <dgm:pt modelId="{A34C2489-3D2A-4F02-947A-71BDF94F66AF}" type="parTrans" cxnId="{16715CD1-6D77-4FBC-9623-326601BD3AEB}">
      <dgm:prSet/>
      <dgm:spPr/>
      <dgm:t>
        <a:bodyPr/>
        <a:lstStyle/>
        <a:p>
          <a:endParaRPr lang="es-ES"/>
        </a:p>
      </dgm:t>
    </dgm:pt>
    <dgm:pt modelId="{C94AF756-FAEF-4E4E-A6A6-308A7131AEA6}" type="sibTrans" cxnId="{16715CD1-6D77-4FBC-9623-326601BD3AEB}">
      <dgm:prSet/>
      <dgm:spPr/>
      <dgm:t>
        <a:bodyPr/>
        <a:lstStyle/>
        <a:p>
          <a:endParaRPr lang="es-ES"/>
        </a:p>
      </dgm:t>
    </dgm:pt>
    <dgm:pt modelId="{AEB35C29-4391-4D85-B168-3DB4A801EC01}">
      <dgm:prSet phldrT="[Texto]" custT="1"/>
      <dgm:spPr/>
      <dgm:t>
        <a:bodyPr/>
        <a:lstStyle/>
        <a:p>
          <a:r>
            <a:rPr lang="es-ES" sz="1800" dirty="0">
              <a:latin typeface="Arial" panose="020B0604020202020204" pitchFamily="34" charset="0"/>
              <a:cs typeface="Arial" panose="020B0604020202020204" pitchFamily="34" charset="0"/>
            </a:rPr>
            <a:t>Las contrataciones en actividades de exploración y explotación de los recursos hidrocarburíferos; </a:t>
          </a:r>
          <a:r>
            <a:rPr lang="es-ES" sz="1800" u="sng" dirty="0">
              <a:latin typeface="Arial" panose="020B0604020202020204" pitchFamily="34" charset="0"/>
              <a:cs typeface="Arial" panose="020B0604020202020204" pitchFamily="34" charset="0"/>
            </a:rPr>
            <a:t>las contrataciones de bienes de carácter estratégico necesarias para la defensa nacional</a:t>
          </a:r>
          <a:r>
            <a:rPr lang="es-ES" sz="1800" dirty="0">
              <a:latin typeface="Arial" panose="020B0604020202020204" pitchFamily="34" charset="0"/>
              <a:cs typeface="Arial" panose="020B0604020202020204" pitchFamily="34" charset="0"/>
            </a:rPr>
            <a:t>, que no se refieran al ámbito de la presente Ley”, y en su Reglamento en  las Secciones III Seguridad Interna y  Externa y VII Repuestos y Accesorios</a:t>
          </a:r>
          <a:endParaRPr lang="es-ES" sz="1800" dirty="0"/>
        </a:p>
      </dgm:t>
    </dgm:pt>
    <dgm:pt modelId="{D8FB05B1-0BD1-4C6C-9116-0264A227BF12}" type="parTrans" cxnId="{58662B04-3803-408B-8252-52246CFCFD04}">
      <dgm:prSet/>
      <dgm:spPr/>
      <dgm:t>
        <a:bodyPr/>
        <a:lstStyle/>
        <a:p>
          <a:endParaRPr lang="es-ES"/>
        </a:p>
      </dgm:t>
    </dgm:pt>
    <dgm:pt modelId="{A3C7EE67-112B-4492-97C0-FD60CE8B437E}" type="sibTrans" cxnId="{58662B04-3803-408B-8252-52246CFCFD04}">
      <dgm:prSet/>
      <dgm:spPr/>
      <dgm:t>
        <a:bodyPr/>
        <a:lstStyle/>
        <a:p>
          <a:endParaRPr lang="es-ES"/>
        </a:p>
      </dgm:t>
    </dgm:pt>
    <dgm:pt modelId="{C1C53173-D606-4777-9DA3-2B2444959061}">
      <dgm:prSet phldrT="[Texto]" custT="1"/>
      <dgm:spPr/>
      <dgm:t>
        <a:bodyPr/>
        <a:lstStyle/>
        <a:p>
          <a:r>
            <a:rPr lang="es-ES" sz="1800" dirty="0">
              <a:effectLst/>
              <a:latin typeface="Arial" panose="020B0604020202020204" pitchFamily="34" charset="0"/>
              <a:ea typeface="Calibri" panose="020F0502020204030204" pitchFamily="34" charset="0"/>
              <a:cs typeface="Arial" panose="020B0604020202020204" pitchFamily="34" charset="0"/>
            </a:rPr>
            <a:t>La Contraloría General del Estado, tendrá la potestad de ejercer control sobre los</a:t>
          </a:r>
          <a:r>
            <a:rPr lang="es-ES" sz="1800" b="1" dirty="0">
              <a:effectLst/>
              <a:latin typeface="Arial" panose="020B0604020202020204" pitchFamily="34" charset="0"/>
              <a:ea typeface="Calibri" panose="020F0502020204030204" pitchFamily="34" charset="0"/>
              <a:cs typeface="Arial" panose="020B0604020202020204" pitchFamily="34" charset="0"/>
            </a:rPr>
            <a:t> </a:t>
          </a:r>
          <a:r>
            <a:rPr lang="es-ES" sz="1800" dirty="0">
              <a:effectLst/>
              <a:latin typeface="Arial" panose="020B0604020202020204" pitchFamily="34" charset="0"/>
              <a:ea typeface="Calibri" panose="020F0502020204030204" pitchFamily="34" charset="0"/>
              <a:cs typeface="Arial" panose="020B0604020202020204" pitchFamily="34" charset="0"/>
            </a:rPr>
            <a:t>procedimientos de contratación pública calificados como estratégicos que se ejecutan en la Fuerza Terrestre y podrá establecer responsabilidades administrativas, civiles y hasta penales contra los funcionarios a cuyo cargo se encuentran estos procesos.</a:t>
          </a:r>
          <a:endParaRPr lang="es-ES" sz="1800" dirty="0"/>
        </a:p>
      </dgm:t>
    </dgm:pt>
    <dgm:pt modelId="{B6DA0D09-4BB5-49F7-A573-C9302D8D841C}" type="parTrans" cxnId="{02E82C8E-E0F5-4A3D-8964-6382E45373E2}">
      <dgm:prSet/>
      <dgm:spPr/>
      <dgm:t>
        <a:bodyPr/>
        <a:lstStyle/>
        <a:p>
          <a:endParaRPr lang="es-ES"/>
        </a:p>
      </dgm:t>
    </dgm:pt>
    <dgm:pt modelId="{1545F665-6A15-423A-A64C-EE021847EF94}" type="sibTrans" cxnId="{02E82C8E-E0F5-4A3D-8964-6382E45373E2}">
      <dgm:prSet/>
      <dgm:spPr/>
      <dgm:t>
        <a:bodyPr/>
        <a:lstStyle/>
        <a:p>
          <a:endParaRPr lang="es-ES"/>
        </a:p>
      </dgm:t>
    </dgm:pt>
    <dgm:pt modelId="{2E91CF4A-D5BB-4E2F-AA49-AE8BD0955D4B}" type="pres">
      <dgm:prSet presAssocID="{406CE12B-C920-4FA9-A93B-50348C3F499B}" presName="rootnode" presStyleCnt="0">
        <dgm:presLayoutVars>
          <dgm:chMax/>
          <dgm:chPref/>
          <dgm:dir/>
          <dgm:animLvl val="lvl"/>
        </dgm:presLayoutVars>
      </dgm:prSet>
      <dgm:spPr/>
    </dgm:pt>
    <dgm:pt modelId="{B7C0800F-D0BD-421E-8DD7-10BB14AF1B72}" type="pres">
      <dgm:prSet presAssocID="{28A38531-1EE1-4AB0-B002-269DBED99E1D}" presName="composite" presStyleCnt="0"/>
      <dgm:spPr/>
    </dgm:pt>
    <dgm:pt modelId="{93667F86-953A-4B61-AA87-8D8D66F966D8}" type="pres">
      <dgm:prSet presAssocID="{28A38531-1EE1-4AB0-B002-269DBED99E1D}" presName="LShape" presStyleLbl="alignNode1" presStyleIdx="0" presStyleCnt="5"/>
      <dgm:spPr/>
    </dgm:pt>
    <dgm:pt modelId="{8869932B-CB3C-4868-9F25-AE3CEABC1EAA}" type="pres">
      <dgm:prSet presAssocID="{28A38531-1EE1-4AB0-B002-269DBED99E1D}" presName="ParentText" presStyleLbl="revTx" presStyleIdx="0" presStyleCnt="3">
        <dgm:presLayoutVars>
          <dgm:chMax val="0"/>
          <dgm:chPref val="0"/>
          <dgm:bulletEnabled val="1"/>
        </dgm:presLayoutVars>
      </dgm:prSet>
      <dgm:spPr/>
    </dgm:pt>
    <dgm:pt modelId="{B1162785-9F43-43DB-9C0D-C2E406AF9F81}" type="pres">
      <dgm:prSet presAssocID="{28A38531-1EE1-4AB0-B002-269DBED99E1D}" presName="Triangle" presStyleLbl="alignNode1" presStyleIdx="1" presStyleCnt="5"/>
      <dgm:spPr/>
    </dgm:pt>
    <dgm:pt modelId="{E8B1BF1A-A43D-4252-BC57-233128861629}" type="pres">
      <dgm:prSet presAssocID="{C94AF756-FAEF-4E4E-A6A6-308A7131AEA6}" presName="sibTrans" presStyleCnt="0"/>
      <dgm:spPr/>
    </dgm:pt>
    <dgm:pt modelId="{A4343B74-FFEF-435A-84D4-7FF49B56BEDA}" type="pres">
      <dgm:prSet presAssocID="{C94AF756-FAEF-4E4E-A6A6-308A7131AEA6}" presName="space" presStyleCnt="0"/>
      <dgm:spPr/>
    </dgm:pt>
    <dgm:pt modelId="{1040D885-370B-4E12-BBAE-3248399B36FA}" type="pres">
      <dgm:prSet presAssocID="{AEB35C29-4391-4D85-B168-3DB4A801EC01}" presName="composite" presStyleCnt="0"/>
      <dgm:spPr/>
    </dgm:pt>
    <dgm:pt modelId="{DD288AA3-5BEE-4244-A2AC-D946E2977E4B}" type="pres">
      <dgm:prSet presAssocID="{AEB35C29-4391-4D85-B168-3DB4A801EC01}" presName="LShape" presStyleLbl="alignNode1" presStyleIdx="2" presStyleCnt="5"/>
      <dgm:spPr/>
    </dgm:pt>
    <dgm:pt modelId="{CB8449C0-DA41-4592-90DC-85BAB73C8C0B}" type="pres">
      <dgm:prSet presAssocID="{AEB35C29-4391-4D85-B168-3DB4A801EC01}" presName="ParentText" presStyleLbl="revTx" presStyleIdx="1" presStyleCnt="3">
        <dgm:presLayoutVars>
          <dgm:chMax val="0"/>
          <dgm:chPref val="0"/>
          <dgm:bulletEnabled val="1"/>
        </dgm:presLayoutVars>
      </dgm:prSet>
      <dgm:spPr/>
    </dgm:pt>
    <dgm:pt modelId="{2B76B87D-BDC4-4E18-9E77-5717BC76525A}" type="pres">
      <dgm:prSet presAssocID="{AEB35C29-4391-4D85-B168-3DB4A801EC01}" presName="Triangle" presStyleLbl="alignNode1" presStyleIdx="3" presStyleCnt="5"/>
      <dgm:spPr/>
    </dgm:pt>
    <dgm:pt modelId="{F0AA5A84-AE59-4011-AA8E-C7B3A4B98186}" type="pres">
      <dgm:prSet presAssocID="{A3C7EE67-112B-4492-97C0-FD60CE8B437E}" presName="sibTrans" presStyleCnt="0"/>
      <dgm:spPr/>
    </dgm:pt>
    <dgm:pt modelId="{17D375C7-8964-4CE4-8CBB-C3E5712FD354}" type="pres">
      <dgm:prSet presAssocID="{A3C7EE67-112B-4492-97C0-FD60CE8B437E}" presName="space" presStyleCnt="0"/>
      <dgm:spPr/>
    </dgm:pt>
    <dgm:pt modelId="{87406A98-5164-4410-9B5D-4B6654B05864}" type="pres">
      <dgm:prSet presAssocID="{C1C53173-D606-4777-9DA3-2B2444959061}" presName="composite" presStyleCnt="0"/>
      <dgm:spPr/>
    </dgm:pt>
    <dgm:pt modelId="{45626287-9851-4FBF-81BA-2FA9AEE7405F}" type="pres">
      <dgm:prSet presAssocID="{C1C53173-D606-4777-9DA3-2B2444959061}" presName="LShape" presStyleLbl="alignNode1" presStyleIdx="4" presStyleCnt="5"/>
      <dgm:spPr/>
    </dgm:pt>
    <dgm:pt modelId="{FB3DAF8F-A81D-49CA-9A88-27A0B79AB6A0}" type="pres">
      <dgm:prSet presAssocID="{C1C53173-D606-4777-9DA3-2B2444959061}" presName="ParentText" presStyleLbl="revTx" presStyleIdx="2" presStyleCnt="3">
        <dgm:presLayoutVars>
          <dgm:chMax val="0"/>
          <dgm:chPref val="0"/>
          <dgm:bulletEnabled val="1"/>
        </dgm:presLayoutVars>
      </dgm:prSet>
      <dgm:spPr/>
    </dgm:pt>
  </dgm:ptLst>
  <dgm:cxnLst>
    <dgm:cxn modelId="{58662B04-3803-408B-8252-52246CFCFD04}" srcId="{406CE12B-C920-4FA9-A93B-50348C3F499B}" destId="{AEB35C29-4391-4D85-B168-3DB4A801EC01}" srcOrd="1" destOrd="0" parTransId="{D8FB05B1-0BD1-4C6C-9116-0264A227BF12}" sibTransId="{A3C7EE67-112B-4492-97C0-FD60CE8B437E}"/>
    <dgm:cxn modelId="{42213F72-6FE3-40E5-BA32-E5E31A31C4A8}" type="presOf" srcId="{406CE12B-C920-4FA9-A93B-50348C3F499B}" destId="{2E91CF4A-D5BB-4E2F-AA49-AE8BD0955D4B}" srcOrd="0" destOrd="0" presId="urn:microsoft.com/office/officeart/2009/3/layout/StepUpProcess"/>
    <dgm:cxn modelId="{02E82C8E-E0F5-4A3D-8964-6382E45373E2}" srcId="{406CE12B-C920-4FA9-A93B-50348C3F499B}" destId="{C1C53173-D606-4777-9DA3-2B2444959061}" srcOrd="2" destOrd="0" parTransId="{B6DA0D09-4BB5-49F7-A573-C9302D8D841C}" sibTransId="{1545F665-6A15-423A-A64C-EE021847EF94}"/>
    <dgm:cxn modelId="{EBBAB3CE-8BD5-4B62-9A2E-F97B70C452EC}" type="presOf" srcId="{28A38531-1EE1-4AB0-B002-269DBED99E1D}" destId="{8869932B-CB3C-4868-9F25-AE3CEABC1EAA}" srcOrd="0" destOrd="0" presId="urn:microsoft.com/office/officeart/2009/3/layout/StepUpProcess"/>
    <dgm:cxn modelId="{16715CD1-6D77-4FBC-9623-326601BD3AEB}" srcId="{406CE12B-C920-4FA9-A93B-50348C3F499B}" destId="{28A38531-1EE1-4AB0-B002-269DBED99E1D}" srcOrd="0" destOrd="0" parTransId="{A34C2489-3D2A-4F02-947A-71BDF94F66AF}" sibTransId="{C94AF756-FAEF-4E4E-A6A6-308A7131AEA6}"/>
    <dgm:cxn modelId="{C5E866D7-6695-4D91-8536-2C9FE255D3AA}" type="presOf" srcId="{C1C53173-D606-4777-9DA3-2B2444959061}" destId="{FB3DAF8F-A81D-49CA-9A88-27A0B79AB6A0}" srcOrd="0" destOrd="0" presId="urn:microsoft.com/office/officeart/2009/3/layout/StepUpProcess"/>
    <dgm:cxn modelId="{EC5801F0-207A-4C41-AD07-14CD10A930E4}" type="presOf" srcId="{AEB35C29-4391-4D85-B168-3DB4A801EC01}" destId="{CB8449C0-DA41-4592-90DC-85BAB73C8C0B}" srcOrd="0" destOrd="0" presId="urn:microsoft.com/office/officeart/2009/3/layout/StepUpProcess"/>
    <dgm:cxn modelId="{D9AC0658-BB1B-4D99-84D1-8D20F5E8DFFB}" type="presParOf" srcId="{2E91CF4A-D5BB-4E2F-AA49-AE8BD0955D4B}" destId="{B7C0800F-D0BD-421E-8DD7-10BB14AF1B72}" srcOrd="0" destOrd="0" presId="urn:microsoft.com/office/officeart/2009/3/layout/StepUpProcess"/>
    <dgm:cxn modelId="{A165446A-2326-4EE8-B1C1-EA4E26ADCDAB}" type="presParOf" srcId="{B7C0800F-D0BD-421E-8DD7-10BB14AF1B72}" destId="{93667F86-953A-4B61-AA87-8D8D66F966D8}" srcOrd="0" destOrd="0" presId="urn:microsoft.com/office/officeart/2009/3/layout/StepUpProcess"/>
    <dgm:cxn modelId="{D64F5871-0509-49FF-8F25-67ABC8AF23E8}" type="presParOf" srcId="{B7C0800F-D0BD-421E-8DD7-10BB14AF1B72}" destId="{8869932B-CB3C-4868-9F25-AE3CEABC1EAA}" srcOrd="1" destOrd="0" presId="urn:microsoft.com/office/officeart/2009/3/layout/StepUpProcess"/>
    <dgm:cxn modelId="{1C16815E-39DC-470E-AB29-DD37FACCD812}" type="presParOf" srcId="{B7C0800F-D0BD-421E-8DD7-10BB14AF1B72}" destId="{B1162785-9F43-43DB-9C0D-C2E406AF9F81}" srcOrd="2" destOrd="0" presId="urn:microsoft.com/office/officeart/2009/3/layout/StepUpProcess"/>
    <dgm:cxn modelId="{7E1AEAE6-40D4-466D-8E88-A949CD707D9B}" type="presParOf" srcId="{2E91CF4A-D5BB-4E2F-AA49-AE8BD0955D4B}" destId="{E8B1BF1A-A43D-4252-BC57-233128861629}" srcOrd="1" destOrd="0" presId="urn:microsoft.com/office/officeart/2009/3/layout/StepUpProcess"/>
    <dgm:cxn modelId="{793ED464-0E51-42AD-A1A2-BB3EF31F0E4D}" type="presParOf" srcId="{E8B1BF1A-A43D-4252-BC57-233128861629}" destId="{A4343B74-FFEF-435A-84D4-7FF49B56BEDA}" srcOrd="0" destOrd="0" presId="urn:microsoft.com/office/officeart/2009/3/layout/StepUpProcess"/>
    <dgm:cxn modelId="{406065D0-5F25-465D-8E6E-09A8C8751A9A}" type="presParOf" srcId="{2E91CF4A-D5BB-4E2F-AA49-AE8BD0955D4B}" destId="{1040D885-370B-4E12-BBAE-3248399B36FA}" srcOrd="2" destOrd="0" presId="urn:microsoft.com/office/officeart/2009/3/layout/StepUpProcess"/>
    <dgm:cxn modelId="{86FFE213-7C69-482C-81EE-98A910F37AC1}" type="presParOf" srcId="{1040D885-370B-4E12-BBAE-3248399B36FA}" destId="{DD288AA3-5BEE-4244-A2AC-D946E2977E4B}" srcOrd="0" destOrd="0" presId="urn:microsoft.com/office/officeart/2009/3/layout/StepUpProcess"/>
    <dgm:cxn modelId="{A6E4DA95-6CFC-45CF-9BC0-FD22267DE325}" type="presParOf" srcId="{1040D885-370B-4E12-BBAE-3248399B36FA}" destId="{CB8449C0-DA41-4592-90DC-85BAB73C8C0B}" srcOrd="1" destOrd="0" presId="urn:microsoft.com/office/officeart/2009/3/layout/StepUpProcess"/>
    <dgm:cxn modelId="{50927242-3B98-458F-9BE0-E850235A0B6C}" type="presParOf" srcId="{1040D885-370B-4E12-BBAE-3248399B36FA}" destId="{2B76B87D-BDC4-4E18-9E77-5717BC76525A}" srcOrd="2" destOrd="0" presId="urn:microsoft.com/office/officeart/2009/3/layout/StepUpProcess"/>
    <dgm:cxn modelId="{06629D7C-B209-42AB-8DE1-EA17C3B45516}" type="presParOf" srcId="{2E91CF4A-D5BB-4E2F-AA49-AE8BD0955D4B}" destId="{F0AA5A84-AE59-4011-AA8E-C7B3A4B98186}" srcOrd="3" destOrd="0" presId="urn:microsoft.com/office/officeart/2009/3/layout/StepUpProcess"/>
    <dgm:cxn modelId="{ADD8802C-14B5-4F9F-99C0-7D2B16F31FC3}" type="presParOf" srcId="{F0AA5A84-AE59-4011-AA8E-C7B3A4B98186}" destId="{17D375C7-8964-4CE4-8CBB-C3E5712FD354}" srcOrd="0" destOrd="0" presId="urn:microsoft.com/office/officeart/2009/3/layout/StepUpProcess"/>
    <dgm:cxn modelId="{2921739F-AC22-4B72-9306-C800E427294B}" type="presParOf" srcId="{2E91CF4A-D5BB-4E2F-AA49-AE8BD0955D4B}" destId="{87406A98-5164-4410-9B5D-4B6654B05864}" srcOrd="4" destOrd="0" presId="urn:microsoft.com/office/officeart/2009/3/layout/StepUpProcess"/>
    <dgm:cxn modelId="{C51C6975-0310-4740-B160-ED33B9D8D79D}" type="presParOf" srcId="{87406A98-5164-4410-9B5D-4B6654B05864}" destId="{45626287-9851-4FBF-81BA-2FA9AEE7405F}" srcOrd="0" destOrd="0" presId="urn:microsoft.com/office/officeart/2009/3/layout/StepUpProcess"/>
    <dgm:cxn modelId="{096CFFB1-38DE-4560-AE1F-E48C5452364B}" type="presParOf" srcId="{87406A98-5164-4410-9B5D-4B6654B05864}" destId="{FB3DAF8F-A81D-49CA-9A88-27A0B79AB6A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0087B91-953C-495B-9BA9-1AFF243166D6}" type="doc">
      <dgm:prSet loTypeId="urn:microsoft.com/office/officeart/2009/3/layout/StepUpProcess" loCatId="process" qsTypeId="urn:microsoft.com/office/officeart/2005/8/quickstyle/3d5" qsCatId="3D" csTypeId="urn:microsoft.com/office/officeart/2005/8/colors/colorful2" csCatId="colorful"/>
      <dgm:spPr/>
      <dgm:t>
        <a:bodyPr/>
        <a:lstStyle/>
        <a:p>
          <a:endParaRPr lang="es-ES"/>
        </a:p>
      </dgm:t>
    </dgm:pt>
    <dgm:pt modelId="{66E7E327-A339-4CD7-A265-BDA5A0AA4FD5}">
      <dgm:prSet custT="1"/>
      <dgm:spPr/>
      <dgm:t>
        <a:bodyPr/>
        <a:lstStyle/>
        <a:p>
          <a:pPr rtl="0"/>
          <a:r>
            <a:rPr lang="es-ES" sz="2800" b="1" dirty="0"/>
            <a:t>Conclusión General:</a:t>
          </a:r>
          <a:endParaRPr lang="es-EC" sz="2800" dirty="0"/>
        </a:p>
      </dgm:t>
    </dgm:pt>
    <dgm:pt modelId="{29ECAB99-AE79-4867-9F20-078106A53D1C}" type="parTrans" cxnId="{48F493DE-B606-44AE-A94F-9E32A18170D1}">
      <dgm:prSet/>
      <dgm:spPr/>
      <dgm:t>
        <a:bodyPr/>
        <a:lstStyle/>
        <a:p>
          <a:endParaRPr lang="es-ES"/>
        </a:p>
      </dgm:t>
    </dgm:pt>
    <dgm:pt modelId="{19346EF4-DC22-4589-9F6F-FA901E0A1E37}" type="sibTrans" cxnId="{48F493DE-B606-44AE-A94F-9E32A18170D1}">
      <dgm:prSet/>
      <dgm:spPr/>
      <dgm:t>
        <a:bodyPr/>
        <a:lstStyle/>
        <a:p>
          <a:endParaRPr lang="es-ES"/>
        </a:p>
      </dgm:t>
    </dgm:pt>
    <dgm:pt modelId="{96C76995-CAFD-4649-AAED-91E025958C71}">
      <dgm:prSet custT="1"/>
      <dgm:spPr/>
      <dgm:t>
        <a:bodyPr/>
        <a:lstStyle/>
        <a:p>
          <a:pPr algn="just" rtl="0"/>
          <a:r>
            <a:rPr lang="es-ES" sz="1600" b="1" dirty="0"/>
            <a:t>A lo largo de la historia de nuestro Ecuador, se ha visto la necesidad de que Fuerzas Armadas cumpla con su misión constitucional de dar seguridad externa e interna en caso de ser necesario, para lo cual debemos contar con bienes, obras y servicios que nos permitan cumplir a cabalidad nuestro deber. Con el paso de los años y a fin de evitar abusos en la administración de estos bienes y servicios se ha creado organismos encargados de transparentar las contrataciones y optimizar los recursos. En la actualidad el mando militar tiene claro que debe someterse a las normas y que no puede tener un régimen de excepción para sus adquisiciones por lo que también se ha acogido a la Ley Orgánica </a:t>
          </a:r>
          <a:r>
            <a:rPr lang="es-ES" sz="1400" b="1" dirty="0"/>
            <a:t>del Sistema Nacional de Contratación Pública y se encuentra aplicando estos procedimientos en beneficio de la institución y el país.  </a:t>
          </a:r>
          <a:endParaRPr lang="es-EC" sz="1400" dirty="0"/>
        </a:p>
      </dgm:t>
    </dgm:pt>
    <dgm:pt modelId="{B81F5EE1-F95D-4F63-824C-790DD9B0875D}" type="parTrans" cxnId="{61700A95-0B24-4281-BE90-2316DB30F98D}">
      <dgm:prSet/>
      <dgm:spPr/>
      <dgm:t>
        <a:bodyPr/>
        <a:lstStyle/>
        <a:p>
          <a:endParaRPr lang="es-ES"/>
        </a:p>
      </dgm:t>
    </dgm:pt>
    <dgm:pt modelId="{56602EF4-C025-4EC1-B3F1-AF75556E1533}" type="sibTrans" cxnId="{61700A95-0B24-4281-BE90-2316DB30F98D}">
      <dgm:prSet/>
      <dgm:spPr/>
      <dgm:t>
        <a:bodyPr/>
        <a:lstStyle/>
        <a:p>
          <a:endParaRPr lang="es-ES"/>
        </a:p>
      </dgm:t>
    </dgm:pt>
    <dgm:pt modelId="{A9A7F095-2269-4A48-BE73-F32C250C74BE}" type="pres">
      <dgm:prSet presAssocID="{20087B91-953C-495B-9BA9-1AFF243166D6}" presName="rootnode" presStyleCnt="0">
        <dgm:presLayoutVars>
          <dgm:chMax/>
          <dgm:chPref/>
          <dgm:dir/>
          <dgm:animLvl val="lvl"/>
        </dgm:presLayoutVars>
      </dgm:prSet>
      <dgm:spPr/>
    </dgm:pt>
    <dgm:pt modelId="{8582C403-92E2-4877-8424-2B5A1AFD7924}" type="pres">
      <dgm:prSet presAssocID="{66E7E327-A339-4CD7-A265-BDA5A0AA4FD5}" presName="composite" presStyleCnt="0"/>
      <dgm:spPr/>
    </dgm:pt>
    <dgm:pt modelId="{5E8B11A3-0498-407E-A977-282A8C5AE965}" type="pres">
      <dgm:prSet presAssocID="{66E7E327-A339-4CD7-A265-BDA5A0AA4FD5}" presName="LShape" presStyleLbl="alignNode1" presStyleIdx="0" presStyleCnt="3"/>
      <dgm:spPr/>
    </dgm:pt>
    <dgm:pt modelId="{F0CF2EED-391F-4908-A43C-3EFB7C973781}" type="pres">
      <dgm:prSet presAssocID="{66E7E327-A339-4CD7-A265-BDA5A0AA4FD5}" presName="ParentText" presStyleLbl="revTx" presStyleIdx="0" presStyleCnt="2">
        <dgm:presLayoutVars>
          <dgm:chMax val="0"/>
          <dgm:chPref val="0"/>
          <dgm:bulletEnabled val="1"/>
        </dgm:presLayoutVars>
      </dgm:prSet>
      <dgm:spPr/>
    </dgm:pt>
    <dgm:pt modelId="{B7DB0613-8E4B-4D06-8E7A-D500ECA2AE38}" type="pres">
      <dgm:prSet presAssocID="{66E7E327-A339-4CD7-A265-BDA5A0AA4FD5}" presName="Triangle" presStyleLbl="alignNode1" presStyleIdx="1" presStyleCnt="3"/>
      <dgm:spPr/>
    </dgm:pt>
    <dgm:pt modelId="{CF934DFA-44B6-4472-B8DF-8BFD5928444F}" type="pres">
      <dgm:prSet presAssocID="{19346EF4-DC22-4589-9F6F-FA901E0A1E37}" presName="sibTrans" presStyleCnt="0"/>
      <dgm:spPr/>
    </dgm:pt>
    <dgm:pt modelId="{BCEF6CEC-6D45-487B-A833-332689754E23}" type="pres">
      <dgm:prSet presAssocID="{19346EF4-DC22-4589-9F6F-FA901E0A1E37}" presName="space" presStyleCnt="0"/>
      <dgm:spPr/>
    </dgm:pt>
    <dgm:pt modelId="{97E46A32-C9F7-4DAF-836F-51024561B5BA}" type="pres">
      <dgm:prSet presAssocID="{96C76995-CAFD-4649-AAED-91E025958C71}" presName="composite" presStyleCnt="0"/>
      <dgm:spPr/>
    </dgm:pt>
    <dgm:pt modelId="{7694DD0F-A6FE-4F45-8C4C-E16E7B675177}" type="pres">
      <dgm:prSet presAssocID="{96C76995-CAFD-4649-AAED-91E025958C71}" presName="LShape" presStyleLbl="alignNode1" presStyleIdx="2" presStyleCnt="3"/>
      <dgm:spPr/>
    </dgm:pt>
    <dgm:pt modelId="{39172F76-4E55-4DCE-BF03-4D07E6B4DBC6}" type="pres">
      <dgm:prSet presAssocID="{96C76995-CAFD-4649-AAED-91E025958C71}" presName="ParentText" presStyleLbl="revTx" presStyleIdx="1" presStyleCnt="2">
        <dgm:presLayoutVars>
          <dgm:chMax val="0"/>
          <dgm:chPref val="0"/>
          <dgm:bulletEnabled val="1"/>
        </dgm:presLayoutVars>
      </dgm:prSet>
      <dgm:spPr/>
    </dgm:pt>
  </dgm:ptLst>
  <dgm:cxnLst>
    <dgm:cxn modelId="{865F1C72-FBD4-44BE-B47B-E0FB4837EF83}" type="presOf" srcId="{96C76995-CAFD-4649-AAED-91E025958C71}" destId="{39172F76-4E55-4DCE-BF03-4D07E6B4DBC6}" srcOrd="0" destOrd="0" presId="urn:microsoft.com/office/officeart/2009/3/layout/StepUpProcess"/>
    <dgm:cxn modelId="{512B2159-C110-4991-9AC0-32E94A5F81C0}" type="presOf" srcId="{20087B91-953C-495B-9BA9-1AFF243166D6}" destId="{A9A7F095-2269-4A48-BE73-F32C250C74BE}" srcOrd="0" destOrd="0" presId="urn:microsoft.com/office/officeart/2009/3/layout/StepUpProcess"/>
    <dgm:cxn modelId="{61700A95-0B24-4281-BE90-2316DB30F98D}" srcId="{20087B91-953C-495B-9BA9-1AFF243166D6}" destId="{96C76995-CAFD-4649-AAED-91E025958C71}" srcOrd="1" destOrd="0" parTransId="{B81F5EE1-F95D-4F63-824C-790DD9B0875D}" sibTransId="{56602EF4-C025-4EC1-B3F1-AF75556E1533}"/>
    <dgm:cxn modelId="{34BBF397-6333-448B-BEF3-C26CBDAEC019}" type="presOf" srcId="{66E7E327-A339-4CD7-A265-BDA5A0AA4FD5}" destId="{F0CF2EED-391F-4908-A43C-3EFB7C973781}" srcOrd="0" destOrd="0" presId="urn:microsoft.com/office/officeart/2009/3/layout/StepUpProcess"/>
    <dgm:cxn modelId="{48F493DE-B606-44AE-A94F-9E32A18170D1}" srcId="{20087B91-953C-495B-9BA9-1AFF243166D6}" destId="{66E7E327-A339-4CD7-A265-BDA5A0AA4FD5}" srcOrd="0" destOrd="0" parTransId="{29ECAB99-AE79-4867-9F20-078106A53D1C}" sibTransId="{19346EF4-DC22-4589-9F6F-FA901E0A1E37}"/>
    <dgm:cxn modelId="{10329F8E-8EE6-47CD-9AE0-3B1BD30DC89A}" type="presParOf" srcId="{A9A7F095-2269-4A48-BE73-F32C250C74BE}" destId="{8582C403-92E2-4877-8424-2B5A1AFD7924}" srcOrd="0" destOrd="0" presId="urn:microsoft.com/office/officeart/2009/3/layout/StepUpProcess"/>
    <dgm:cxn modelId="{0F42EF4E-900E-499A-A08D-7234E4268BFC}" type="presParOf" srcId="{8582C403-92E2-4877-8424-2B5A1AFD7924}" destId="{5E8B11A3-0498-407E-A977-282A8C5AE965}" srcOrd="0" destOrd="0" presId="urn:microsoft.com/office/officeart/2009/3/layout/StepUpProcess"/>
    <dgm:cxn modelId="{A02A0448-4946-4548-A6AF-298A048F5EAD}" type="presParOf" srcId="{8582C403-92E2-4877-8424-2B5A1AFD7924}" destId="{F0CF2EED-391F-4908-A43C-3EFB7C973781}" srcOrd="1" destOrd="0" presId="urn:microsoft.com/office/officeart/2009/3/layout/StepUpProcess"/>
    <dgm:cxn modelId="{ACE198C9-EB1D-44F1-8E5F-D027A0BE6774}" type="presParOf" srcId="{8582C403-92E2-4877-8424-2B5A1AFD7924}" destId="{B7DB0613-8E4B-4D06-8E7A-D500ECA2AE38}" srcOrd="2" destOrd="0" presId="urn:microsoft.com/office/officeart/2009/3/layout/StepUpProcess"/>
    <dgm:cxn modelId="{8141614E-FECF-43CD-AEE0-A1A7953B4CC6}" type="presParOf" srcId="{A9A7F095-2269-4A48-BE73-F32C250C74BE}" destId="{CF934DFA-44B6-4472-B8DF-8BFD5928444F}" srcOrd="1" destOrd="0" presId="urn:microsoft.com/office/officeart/2009/3/layout/StepUpProcess"/>
    <dgm:cxn modelId="{E85451E3-1DE6-4D45-BBC6-08AF2FC041E5}" type="presParOf" srcId="{CF934DFA-44B6-4472-B8DF-8BFD5928444F}" destId="{BCEF6CEC-6D45-487B-A833-332689754E23}" srcOrd="0" destOrd="0" presId="urn:microsoft.com/office/officeart/2009/3/layout/StepUpProcess"/>
    <dgm:cxn modelId="{E5D09A1C-A1F8-44BB-947E-1FDAB47C936B}" type="presParOf" srcId="{A9A7F095-2269-4A48-BE73-F32C250C74BE}" destId="{97E46A32-C9F7-4DAF-836F-51024561B5BA}" srcOrd="2" destOrd="0" presId="urn:microsoft.com/office/officeart/2009/3/layout/StepUpProcess"/>
    <dgm:cxn modelId="{87FAF741-FDFD-41C5-9367-AC3D98A8AE0E}" type="presParOf" srcId="{97E46A32-C9F7-4DAF-836F-51024561B5BA}" destId="{7694DD0F-A6FE-4F45-8C4C-E16E7B675177}" srcOrd="0" destOrd="0" presId="urn:microsoft.com/office/officeart/2009/3/layout/StepUpProcess"/>
    <dgm:cxn modelId="{442AEECD-57EE-422D-81CB-14AE2E7D1B3B}" type="presParOf" srcId="{97E46A32-C9F7-4DAF-836F-51024561B5BA}" destId="{39172F76-4E55-4DCE-BF03-4D07E6B4DBC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9D0B4ED-4B4C-477B-95E1-A7371EE5976D}" type="doc">
      <dgm:prSet loTypeId="urn:microsoft.com/office/officeart/2005/8/layout/hProcess11" loCatId="process" qsTypeId="urn:microsoft.com/office/officeart/2005/8/quickstyle/3d3" qsCatId="3D" csTypeId="urn:microsoft.com/office/officeart/2005/8/colors/accent1_2" csCatId="accent1"/>
      <dgm:spPr/>
      <dgm:t>
        <a:bodyPr/>
        <a:lstStyle/>
        <a:p>
          <a:endParaRPr lang="es-ES"/>
        </a:p>
      </dgm:t>
    </dgm:pt>
    <dgm:pt modelId="{769BA1B6-089D-459C-A63D-AC9CF7B6F7ED}">
      <dgm:prSet custT="1"/>
      <dgm:spPr/>
      <dgm:t>
        <a:bodyPr/>
        <a:lstStyle/>
        <a:p>
          <a:pPr algn="just" rtl="0"/>
          <a:r>
            <a:rPr lang="es-ES" sz="1200" b="1" dirty="0">
              <a:latin typeface="Arial" panose="020B0604020202020204" pitchFamily="34" charset="0"/>
              <a:cs typeface="Arial" panose="020B0604020202020204" pitchFamily="34" charset="0"/>
            </a:rPr>
            <a:t>El MIDENA debe fomentar e impulsar el trabajo que se encuentra realizando la Dirección de Contrataciones de Bienes Estratégicos del Ministerio de Defensa Nacional con personal altamente capacitado para aplicar la normativa de Contratación Pública de las Fuerzas Armadas a fin de que realicen su trabajo de la mejor manera posible en beneficio de Fuerzas Armadas. </a:t>
          </a:r>
          <a:endParaRPr lang="es-EC" sz="1200" dirty="0">
            <a:latin typeface="Arial" panose="020B0604020202020204" pitchFamily="34" charset="0"/>
            <a:cs typeface="Arial" panose="020B0604020202020204" pitchFamily="34" charset="0"/>
          </a:endParaRPr>
        </a:p>
      </dgm:t>
    </dgm:pt>
    <dgm:pt modelId="{FD1DFF0D-9975-4F22-A7E6-A8B7DDA5514D}" type="parTrans" cxnId="{AB090A81-2503-4437-811E-0EB6B767BF55}">
      <dgm:prSet/>
      <dgm:spPr/>
      <dgm:t>
        <a:bodyPr/>
        <a:lstStyle/>
        <a:p>
          <a:endParaRPr lang="es-ES"/>
        </a:p>
      </dgm:t>
    </dgm:pt>
    <dgm:pt modelId="{327C7E2E-1462-42B5-81A5-5037BE062AD6}" type="sibTrans" cxnId="{AB090A81-2503-4437-811E-0EB6B767BF55}">
      <dgm:prSet/>
      <dgm:spPr/>
      <dgm:t>
        <a:bodyPr/>
        <a:lstStyle/>
        <a:p>
          <a:endParaRPr lang="es-ES"/>
        </a:p>
      </dgm:t>
    </dgm:pt>
    <dgm:pt modelId="{8C2708D8-02EB-4924-8BC3-4A4784BDE0AC}">
      <dgm:prSet/>
      <dgm:spPr/>
      <dgm:t>
        <a:bodyPr/>
        <a:lstStyle/>
        <a:p>
          <a:pPr algn="just" rtl="0"/>
          <a:r>
            <a:rPr lang="es-ES" b="1" dirty="0"/>
            <a:t>El MIDENA solicite al INCOP sea flexible en el análisis de los procesos de contratación ya que se trata de </a:t>
          </a:r>
          <a:r>
            <a:rPr lang="es-ES" b="1" dirty="0">
              <a:latin typeface="Arial" panose="020B0604020202020204" pitchFamily="34" charset="0"/>
              <a:cs typeface="Arial" panose="020B0604020202020204" pitchFamily="34" charset="0"/>
            </a:rPr>
            <a:t>adquisición</a:t>
          </a:r>
          <a:r>
            <a:rPr lang="es-ES" b="1" dirty="0"/>
            <a:t> de bienes, prestación de servicios y ejecución de obras necesarios para la seguridad nacional, a los que se les debe dar un tratamiento especial por el fin que van a cumplir. </a:t>
          </a:r>
          <a:endParaRPr lang="es-EC" dirty="0"/>
        </a:p>
      </dgm:t>
    </dgm:pt>
    <dgm:pt modelId="{98AF7716-A6E9-4442-87F0-29B1033E9C09}" type="parTrans" cxnId="{F03CDCE0-1E74-4102-B5AF-CA45707C746A}">
      <dgm:prSet/>
      <dgm:spPr/>
      <dgm:t>
        <a:bodyPr/>
        <a:lstStyle/>
        <a:p>
          <a:endParaRPr lang="es-ES"/>
        </a:p>
      </dgm:t>
    </dgm:pt>
    <dgm:pt modelId="{70BE1582-598D-4BFF-8B8E-255FD90825D6}" type="sibTrans" cxnId="{F03CDCE0-1E74-4102-B5AF-CA45707C746A}">
      <dgm:prSet/>
      <dgm:spPr/>
      <dgm:t>
        <a:bodyPr/>
        <a:lstStyle/>
        <a:p>
          <a:endParaRPr lang="es-ES"/>
        </a:p>
      </dgm:t>
    </dgm:pt>
    <dgm:pt modelId="{B97A749E-3E99-4177-B170-CC445753B009}">
      <dgm:prSet custT="1"/>
      <dgm:spPr/>
      <dgm:t>
        <a:bodyPr/>
        <a:lstStyle/>
        <a:p>
          <a:pPr algn="just" rtl="0"/>
          <a:r>
            <a:rPr lang="es-ES" sz="1200" b="1" dirty="0"/>
            <a:t>Las unidades ejecutoras de procesos calificados como estratégicos deben realizar una selección previa de los oferentes que van a ser considerados dentro de los procesos de adquisición de bienes, prestación de servicios y ejecución de obras necesarios para la seguridad nacional, ya que estos deben ser personas naturales o jurídicas de alta solvencia moral. </a:t>
          </a:r>
          <a:endParaRPr lang="es-EC" sz="1200" dirty="0"/>
        </a:p>
      </dgm:t>
    </dgm:pt>
    <dgm:pt modelId="{EF9B2BE1-D96F-44C5-BF18-C628BA39147E}" type="parTrans" cxnId="{6CBD25AB-3470-4C47-9DC1-6C112EA6A279}">
      <dgm:prSet/>
      <dgm:spPr/>
      <dgm:t>
        <a:bodyPr/>
        <a:lstStyle/>
        <a:p>
          <a:endParaRPr lang="es-ES"/>
        </a:p>
      </dgm:t>
    </dgm:pt>
    <dgm:pt modelId="{9F8D55FC-FEA8-49CB-B5E0-B3CEB2A2B0E9}" type="sibTrans" cxnId="{6CBD25AB-3470-4C47-9DC1-6C112EA6A279}">
      <dgm:prSet/>
      <dgm:spPr/>
      <dgm:t>
        <a:bodyPr/>
        <a:lstStyle/>
        <a:p>
          <a:endParaRPr lang="es-ES"/>
        </a:p>
      </dgm:t>
    </dgm:pt>
    <dgm:pt modelId="{64C79826-C294-441C-AE1E-86187FBDD4EA}" type="pres">
      <dgm:prSet presAssocID="{79D0B4ED-4B4C-477B-95E1-A7371EE5976D}" presName="Name0" presStyleCnt="0">
        <dgm:presLayoutVars>
          <dgm:dir/>
          <dgm:resizeHandles val="exact"/>
        </dgm:presLayoutVars>
      </dgm:prSet>
      <dgm:spPr/>
    </dgm:pt>
    <dgm:pt modelId="{E5A7EB67-FB66-4F06-AB1B-3968283E9050}" type="pres">
      <dgm:prSet presAssocID="{79D0B4ED-4B4C-477B-95E1-A7371EE5976D}" presName="arrow" presStyleLbl="bgShp" presStyleIdx="0" presStyleCnt="1"/>
      <dgm:spPr/>
    </dgm:pt>
    <dgm:pt modelId="{6624A4E3-B799-4737-B9B9-63A0BDDBFF15}" type="pres">
      <dgm:prSet presAssocID="{79D0B4ED-4B4C-477B-95E1-A7371EE5976D}" presName="points" presStyleCnt="0"/>
      <dgm:spPr/>
    </dgm:pt>
    <dgm:pt modelId="{8428CE9B-9EEF-4A0C-B02D-A46D015FB571}" type="pres">
      <dgm:prSet presAssocID="{769BA1B6-089D-459C-A63D-AC9CF7B6F7ED}" presName="compositeA" presStyleCnt="0"/>
      <dgm:spPr/>
    </dgm:pt>
    <dgm:pt modelId="{4CE1C3E0-4609-45D5-BD6A-E3A9BFB13686}" type="pres">
      <dgm:prSet presAssocID="{769BA1B6-089D-459C-A63D-AC9CF7B6F7ED}" presName="textA" presStyleLbl="revTx" presStyleIdx="0" presStyleCnt="3">
        <dgm:presLayoutVars>
          <dgm:bulletEnabled val="1"/>
        </dgm:presLayoutVars>
      </dgm:prSet>
      <dgm:spPr/>
    </dgm:pt>
    <dgm:pt modelId="{2ABA619F-5C1B-4354-9A39-4D1D855472F0}" type="pres">
      <dgm:prSet presAssocID="{769BA1B6-089D-459C-A63D-AC9CF7B6F7ED}" presName="circleA" presStyleLbl="node1" presStyleIdx="0" presStyleCnt="3"/>
      <dgm:spPr/>
    </dgm:pt>
    <dgm:pt modelId="{2BC9225B-F1A0-41D8-927D-06F5E1917029}" type="pres">
      <dgm:prSet presAssocID="{769BA1B6-089D-459C-A63D-AC9CF7B6F7ED}" presName="spaceA" presStyleCnt="0"/>
      <dgm:spPr/>
    </dgm:pt>
    <dgm:pt modelId="{96BEDAC3-FDB6-4B70-82D5-9461F61BCFF6}" type="pres">
      <dgm:prSet presAssocID="{327C7E2E-1462-42B5-81A5-5037BE062AD6}" presName="space" presStyleCnt="0"/>
      <dgm:spPr/>
    </dgm:pt>
    <dgm:pt modelId="{25C0FD80-4EC1-4CBF-9065-4C986F3C92C5}" type="pres">
      <dgm:prSet presAssocID="{8C2708D8-02EB-4924-8BC3-4A4784BDE0AC}" presName="compositeB" presStyleCnt="0"/>
      <dgm:spPr/>
    </dgm:pt>
    <dgm:pt modelId="{7EA4FED3-9129-485A-AAC9-B4F790C78C26}" type="pres">
      <dgm:prSet presAssocID="{8C2708D8-02EB-4924-8BC3-4A4784BDE0AC}" presName="textB" presStyleLbl="revTx" presStyleIdx="1" presStyleCnt="3">
        <dgm:presLayoutVars>
          <dgm:bulletEnabled val="1"/>
        </dgm:presLayoutVars>
      </dgm:prSet>
      <dgm:spPr/>
    </dgm:pt>
    <dgm:pt modelId="{CF946681-F114-4899-ADCF-548735150BCC}" type="pres">
      <dgm:prSet presAssocID="{8C2708D8-02EB-4924-8BC3-4A4784BDE0AC}" presName="circleB" presStyleLbl="node1" presStyleIdx="1" presStyleCnt="3"/>
      <dgm:spPr/>
    </dgm:pt>
    <dgm:pt modelId="{5F6F4A67-7E2C-4955-BCE1-08DAD4A6B39B}" type="pres">
      <dgm:prSet presAssocID="{8C2708D8-02EB-4924-8BC3-4A4784BDE0AC}" presName="spaceB" presStyleCnt="0"/>
      <dgm:spPr/>
    </dgm:pt>
    <dgm:pt modelId="{E21554D8-1447-412F-A0FD-D0131325F0C5}" type="pres">
      <dgm:prSet presAssocID="{70BE1582-598D-4BFF-8B8E-255FD90825D6}" presName="space" presStyleCnt="0"/>
      <dgm:spPr/>
    </dgm:pt>
    <dgm:pt modelId="{09CA1E79-83EE-4075-9E83-C3ABF51E5674}" type="pres">
      <dgm:prSet presAssocID="{B97A749E-3E99-4177-B170-CC445753B009}" presName="compositeA" presStyleCnt="0"/>
      <dgm:spPr/>
    </dgm:pt>
    <dgm:pt modelId="{DD002C2A-9DED-4E09-8065-C16375054B06}" type="pres">
      <dgm:prSet presAssocID="{B97A749E-3E99-4177-B170-CC445753B009}" presName="textA" presStyleLbl="revTx" presStyleIdx="2" presStyleCnt="3">
        <dgm:presLayoutVars>
          <dgm:bulletEnabled val="1"/>
        </dgm:presLayoutVars>
      </dgm:prSet>
      <dgm:spPr/>
    </dgm:pt>
    <dgm:pt modelId="{514629F6-6EC4-4B9D-AA3A-2E767D8CA639}" type="pres">
      <dgm:prSet presAssocID="{B97A749E-3E99-4177-B170-CC445753B009}" presName="circleA" presStyleLbl="node1" presStyleIdx="2" presStyleCnt="3"/>
      <dgm:spPr/>
    </dgm:pt>
    <dgm:pt modelId="{8D9E1446-0D77-4431-BFC4-AF91C1A14B65}" type="pres">
      <dgm:prSet presAssocID="{B97A749E-3E99-4177-B170-CC445753B009}" presName="spaceA" presStyleCnt="0"/>
      <dgm:spPr/>
    </dgm:pt>
  </dgm:ptLst>
  <dgm:cxnLst>
    <dgm:cxn modelId="{8A062C15-43FF-47E0-B07B-E3961131CC6E}" type="presOf" srcId="{B97A749E-3E99-4177-B170-CC445753B009}" destId="{DD002C2A-9DED-4E09-8065-C16375054B06}" srcOrd="0" destOrd="0" presId="urn:microsoft.com/office/officeart/2005/8/layout/hProcess11"/>
    <dgm:cxn modelId="{AB090A81-2503-4437-811E-0EB6B767BF55}" srcId="{79D0B4ED-4B4C-477B-95E1-A7371EE5976D}" destId="{769BA1B6-089D-459C-A63D-AC9CF7B6F7ED}" srcOrd="0" destOrd="0" parTransId="{FD1DFF0D-9975-4F22-A7E6-A8B7DDA5514D}" sibTransId="{327C7E2E-1462-42B5-81A5-5037BE062AD6}"/>
    <dgm:cxn modelId="{6CBD25AB-3470-4C47-9DC1-6C112EA6A279}" srcId="{79D0B4ED-4B4C-477B-95E1-A7371EE5976D}" destId="{B97A749E-3E99-4177-B170-CC445753B009}" srcOrd="2" destOrd="0" parTransId="{EF9B2BE1-D96F-44C5-BF18-C628BA39147E}" sibTransId="{9F8D55FC-FEA8-49CB-B5E0-B3CEB2A2B0E9}"/>
    <dgm:cxn modelId="{C0D136AC-E2C0-45C6-A892-8AC334DB2CED}" type="presOf" srcId="{79D0B4ED-4B4C-477B-95E1-A7371EE5976D}" destId="{64C79826-C294-441C-AE1E-86187FBDD4EA}" srcOrd="0" destOrd="0" presId="urn:microsoft.com/office/officeart/2005/8/layout/hProcess11"/>
    <dgm:cxn modelId="{5E7B74BB-E3AD-4025-9B7B-19FE5E1BD2A2}" type="presOf" srcId="{8C2708D8-02EB-4924-8BC3-4A4784BDE0AC}" destId="{7EA4FED3-9129-485A-AAC9-B4F790C78C26}" srcOrd="0" destOrd="0" presId="urn:microsoft.com/office/officeart/2005/8/layout/hProcess11"/>
    <dgm:cxn modelId="{F03CDCE0-1E74-4102-B5AF-CA45707C746A}" srcId="{79D0B4ED-4B4C-477B-95E1-A7371EE5976D}" destId="{8C2708D8-02EB-4924-8BC3-4A4784BDE0AC}" srcOrd="1" destOrd="0" parTransId="{98AF7716-A6E9-4442-87F0-29B1033E9C09}" sibTransId="{70BE1582-598D-4BFF-8B8E-255FD90825D6}"/>
    <dgm:cxn modelId="{F3606BE9-3E33-4894-93D8-6421883B4F20}" type="presOf" srcId="{769BA1B6-089D-459C-A63D-AC9CF7B6F7ED}" destId="{4CE1C3E0-4609-45D5-BD6A-E3A9BFB13686}" srcOrd="0" destOrd="0" presId="urn:microsoft.com/office/officeart/2005/8/layout/hProcess11"/>
    <dgm:cxn modelId="{C80445C3-F068-4C26-AA45-93A79FDFC589}" type="presParOf" srcId="{64C79826-C294-441C-AE1E-86187FBDD4EA}" destId="{E5A7EB67-FB66-4F06-AB1B-3968283E9050}" srcOrd="0" destOrd="0" presId="urn:microsoft.com/office/officeart/2005/8/layout/hProcess11"/>
    <dgm:cxn modelId="{9E3EA800-0D1B-47EE-8638-E9E4D3C8C0FC}" type="presParOf" srcId="{64C79826-C294-441C-AE1E-86187FBDD4EA}" destId="{6624A4E3-B799-4737-B9B9-63A0BDDBFF15}" srcOrd="1" destOrd="0" presId="urn:microsoft.com/office/officeart/2005/8/layout/hProcess11"/>
    <dgm:cxn modelId="{B3E392B5-DC10-4ADD-ABDE-EC07750176BC}" type="presParOf" srcId="{6624A4E3-B799-4737-B9B9-63A0BDDBFF15}" destId="{8428CE9B-9EEF-4A0C-B02D-A46D015FB571}" srcOrd="0" destOrd="0" presId="urn:microsoft.com/office/officeart/2005/8/layout/hProcess11"/>
    <dgm:cxn modelId="{6CB19721-F2CA-424A-A167-EDDACD340C48}" type="presParOf" srcId="{8428CE9B-9EEF-4A0C-B02D-A46D015FB571}" destId="{4CE1C3E0-4609-45D5-BD6A-E3A9BFB13686}" srcOrd="0" destOrd="0" presId="urn:microsoft.com/office/officeart/2005/8/layout/hProcess11"/>
    <dgm:cxn modelId="{5B28D08E-3AFC-4778-A86C-1DD19BCB1AC5}" type="presParOf" srcId="{8428CE9B-9EEF-4A0C-B02D-A46D015FB571}" destId="{2ABA619F-5C1B-4354-9A39-4D1D855472F0}" srcOrd="1" destOrd="0" presId="urn:microsoft.com/office/officeart/2005/8/layout/hProcess11"/>
    <dgm:cxn modelId="{60F091F4-B199-4401-870B-AC9EEE6758F4}" type="presParOf" srcId="{8428CE9B-9EEF-4A0C-B02D-A46D015FB571}" destId="{2BC9225B-F1A0-41D8-927D-06F5E1917029}" srcOrd="2" destOrd="0" presId="urn:microsoft.com/office/officeart/2005/8/layout/hProcess11"/>
    <dgm:cxn modelId="{26C61F27-D422-4234-9709-8182A298E6EF}" type="presParOf" srcId="{6624A4E3-B799-4737-B9B9-63A0BDDBFF15}" destId="{96BEDAC3-FDB6-4B70-82D5-9461F61BCFF6}" srcOrd="1" destOrd="0" presId="urn:microsoft.com/office/officeart/2005/8/layout/hProcess11"/>
    <dgm:cxn modelId="{4C7275A7-5C03-4A3A-AD8D-99E706DD5076}" type="presParOf" srcId="{6624A4E3-B799-4737-B9B9-63A0BDDBFF15}" destId="{25C0FD80-4EC1-4CBF-9065-4C986F3C92C5}" srcOrd="2" destOrd="0" presId="urn:microsoft.com/office/officeart/2005/8/layout/hProcess11"/>
    <dgm:cxn modelId="{2522C657-4E5A-4D06-B090-72A388D0618F}" type="presParOf" srcId="{25C0FD80-4EC1-4CBF-9065-4C986F3C92C5}" destId="{7EA4FED3-9129-485A-AAC9-B4F790C78C26}" srcOrd="0" destOrd="0" presId="urn:microsoft.com/office/officeart/2005/8/layout/hProcess11"/>
    <dgm:cxn modelId="{C2E86FF5-E91B-4022-A0F7-19F218A82BAF}" type="presParOf" srcId="{25C0FD80-4EC1-4CBF-9065-4C986F3C92C5}" destId="{CF946681-F114-4899-ADCF-548735150BCC}" srcOrd="1" destOrd="0" presId="urn:microsoft.com/office/officeart/2005/8/layout/hProcess11"/>
    <dgm:cxn modelId="{8DFD358E-CB3E-402E-B954-C10D39899387}" type="presParOf" srcId="{25C0FD80-4EC1-4CBF-9065-4C986F3C92C5}" destId="{5F6F4A67-7E2C-4955-BCE1-08DAD4A6B39B}" srcOrd="2" destOrd="0" presId="urn:microsoft.com/office/officeart/2005/8/layout/hProcess11"/>
    <dgm:cxn modelId="{9F8D535D-3E05-4C63-84C3-EB14B8092871}" type="presParOf" srcId="{6624A4E3-B799-4737-B9B9-63A0BDDBFF15}" destId="{E21554D8-1447-412F-A0FD-D0131325F0C5}" srcOrd="3" destOrd="0" presId="urn:microsoft.com/office/officeart/2005/8/layout/hProcess11"/>
    <dgm:cxn modelId="{08522B77-FA53-4275-AE66-10AC706932E9}" type="presParOf" srcId="{6624A4E3-B799-4737-B9B9-63A0BDDBFF15}" destId="{09CA1E79-83EE-4075-9E83-C3ABF51E5674}" srcOrd="4" destOrd="0" presId="urn:microsoft.com/office/officeart/2005/8/layout/hProcess11"/>
    <dgm:cxn modelId="{85BFF2EC-CD10-4AA7-A79E-50DB70819403}" type="presParOf" srcId="{09CA1E79-83EE-4075-9E83-C3ABF51E5674}" destId="{DD002C2A-9DED-4E09-8065-C16375054B06}" srcOrd="0" destOrd="0" presId="urn:microsoft.com/office/officeart/2005/8/layout/hProcess11"/>
    <dgm:cxn modelId="{48D0C662-741D-469C-817D-7218076C67A9}" type="presParOf" srcId="{09CA1E79-83EE-4075-9E83-C3ABF51E5674}" destId="{514629F6-6EC4-4B9D-AA3A-2E767D8CA639}" srcOrd="1" destOrd="0" presId="urn:microsoft.com/office/officeart/2005/8/layout/hProcess11"/>
    <dgm:cxn modelId="{0B91DA50-0B91-403E-8249-486EAE3641A0}" type="presParOf" srcId="{09CA1E79-83EE-4075-9E83-C3ABF51E5674}" destId="{8D9E1446-0D77-4431-BFC4-AF91C1A14B6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2FD4192-BB18-4C94-B282-0DCAA65CABC5}" type="doc">
      <dgm:prSet loTypeId="urn:microsoft.com/office/officeart/2009/3/layout/StepUpProcess" loCatId="process" qsTypeId="urn:microsoft.com/office/officeart/2005/8/quickstyle/simple4" qsCatId="simple" csTypeId="urn:microsoft.com/office/officeart/2005/8/colors/colorful1" csCatId="colorful"/>
      <dgm:spPr/>
      <dgm:t>
        <a:bodyPr/>
        <a:lstStyle/>
        <a:p>
          <a:endParaRPr lang="es-ES"/>
        </a:p>
      </dgm:t>
    </dgm:pt>
    <dgm:pt modelId="{4C4E28C7-BEFA-45B6-9670-46DDE695C5CD}">
      <dgm:prSet custT="1"/>
      <dgm:spPr/>
      <dgm:t>
        <a:bodyPr/>
        <a:lstStyle/>
        <a:p>
          <a:pPr algn="just" rtl="0"/>
          <a:r>
            <a:rPr lang="es-ES_tradnl" sz="1200" b="1" dirty="0"/>
            <a:t>El MIDENA debe velar por que la Dirección de Contratación de Bienes Estratégicos del Ministerio de Defensa Nacional, entidad autónoma, de carácter reservado que administra  en la actualidad, los fondos destinados para la defensa nacional, realice los procesos de contratación con ética y eficacia, permitiendo el cumplimiento de objetivos institucionales de la Fuerza Pública, teniendo como </a:t>
          </a:r>
          <a:r>
            <a:rPr lang="es-EC" sz="1200" b="1" dirty="0"/>
            <a:t>lineamiento primordial que el presupuesto reservado para la defensa nacional no sea utilizado en gasto ordinario corriente sino solo en la inversión de bienes, servicios y ejecución de obras requeridas por las Fuerzas Armadas vinculadas exclusivamente con los programas de defensa y seguridad nacional. </a:t>
          </a:r>
          <a:endParaRPr lang="es-EC" sz="1200" dirty="0"/>
        </a:p>
      </dgm:t>
    </dgm:pt>
    <dgm:pt modelId="{D0B3EFDA-A225-4766-AA41-882924FD5042}" type="parTrans" cxnId="{CE9A1CBD-5B38-43A1-8A53-AD7000B26EAF}">
      <dgm:prSet/>
      <dgm:spPr/>
      <dgm:t>
        <a:bodyPr/>
        <a:lstStyle/>
        <a:p>
          <a:endParaRPr lang="es-ES"/>
        </a:p>
      </dgm:t>
    </dgm:pt>
    <dgm:pt modelId="{CDB55A78-EECF-44BA-9193-F8EC8B90A6A7}" type="sibTrans" cxnId="{CE9A1CBD-5B38-43A1-8A53-AD7000B26EAF}">
      <dgm:prSet/>
      <dgm:spPr/>
      <dgm:t>
        <a:bodyPr/>
        <a:lstStyle/>
        <a:p>
          <a:endParaRPr lang="es-ES"/>
        </a:p>
      </dgm:t>
    </dgm:pt>
    <dgm:pt modelId="{B0F283FF-E480-41AA-A7DA-775EEFBA620C}">
      <dgm:prSet/>
      <dgm:spPr/>
      <dgm:t>
        <a:bodyPr/>
        <a:lstStyle/>
        <a:p>
          <a:pPr algn="just" rtl="0"/>
          <a:r>
            <a:rPr lang="es-ES_tradnl" b="1" dirty="0"/>
            <a:t>La Dirección de Contratación de Bienes Estratégicos del Ministerio de Defensa Nacional </a:t>
          </a:r>
          <a:r>
            <a:rPr lang="es-ES" b="1" dirty="0"/>
            <a:t>debe contar con un Plan Anual de Contrataciones de Bienes Estratégicos en el que consten los bienes y servicios necesarios para la defensa nacional, en función de las expectativas institucionales. </a:t>
          </a:r>
          <a:endParaRPr lang="es-EC" dirty="0"/>
        </a:p>
      </dgm:t>
    </dgm:pt>
    <dgm:pt modelId="{ACC78AA3-502F-47B1-B421-EACED322439B}" type="parTrans" cxnId="{C6D72AD6-051A-4F61-A146-8FFBFD5F4340}">
      <dgm:prSet/>
      <dgm:spPr/>
      <dgm:t>
        <a:bodyPr/>
        <a:lstStyle/>
        <a:p>
          <a:endParaRPr lang="es-ES"/>
        </a:p>
      </dgm:t>
    </dgm:pt>
    <dgm:pt modelId="{937276B5-1187-4DD7-B233-D959262C5EB5}" type="sibTrans" cxnId="{C6D72AD6-051A-4F61-A146-8FFBFD5F4340}">
      <dgm:prSet/>
      <dgm:spPr/>
      <dgm:t>
        <a:bodyPr/>
        <a:lstStyle/>
        <a:p>
          <a:endParaRPr lang="es-ES"/>
        </a:p>
      </dgm:t>
    </dgm:pt>
    <dgm:pt modelId="{C6A05FD5-BC6A-44D2-A3D0-E04C664CF781}">
      <dgm:prSet/>
      <dgm:spPr/>
      <dgm:t>
        <a:bodyPr/>
        <a:lstStyle/>
        <a:p>
          <a:pPr algn="just" rtl="0"/>
          <a:r>
            <a:rPr lang="es-ES_tradnl" b="1" dirty="0"/>
            <a:t>La Dirección de Contratación de Bienes Estratégicos del Ministerio de Defensa Nacional </a:t>
          </a:r>
          <a:r>
            <a:rPr lang="es-ES" b="1" dirty="0"/>
            <a:t>y las unidades ejecutoras debe verificar que previo a iniciar un proceso para adquisición de bienes estratégicos, se cuente con la documentación necesaria para el efecto, esto es la motivación técnica, calificación del bien como necesario para la seguridad nacional y certificación financiera o presupuestaria para cubrir las obligaciones derivadas de la contratación. </a:t>
          </a:r>
          <a:endParaRPr lang="es-EC" dirty="0"/>
        </a:p>
      </dgm:t>
    </dgm:pt>
    <dgm:pt modelId="{506A3CD1-1155-4DD0-AC74-F9BCE4DB06B7}" type="parTrans" cxnId="{E1FF50EB-6BD7-41DC-AF5E-57BACE4AEC7E}">
      <dgm:prSet/>
      <dgm:spPr/>
      <dgm:t>
        <a:bodyPr/>
        <a:lstStyle/>
        <a:p>
          <a:endParaRPr lang="es-ES"/>
        </a:p>
      </dgm:t>
    </dgm:pt>
    <dgm:pt modelId="{54EB5232-E01B-43A0-B27E-4D172FF2AF53}" type="sibTrans" cxnId="{E1FF50EB-6BD7-41DC-AF5E-57BACE4AEC7E}">
      <dgm:prSet/>
      <dgm:spPr/>
      <dgm:t>
        <a:bodyPr/>
        <a:lstStyle/>
        <a:p>
          <a:endParaRPr lang="es-ES"/>
        </a:p>
      </dgm:t>
    </dgm:pt>
    <dgm:pt modelId="{D6919BEA-5CD7-47DE-BDA3-07681753F2F7}" type="pres">
      <dgm:prSet presAssocID="{62FD4192-BB18-4C94-B282-0DCAA65CABC5}" presName="rootnode" presStyleCnt="0">
        <dgm:presLayoutVars>
          <dgm:chMax/>
          <dgm:chPref/>
          <dgm:dir/>
          <dgm:animLvl val="lvl"/>
        </dgm:presLayoutVars>
      </dgm:prSet>
      <dgm:spPr/>
    </dgm:pt>
    <dgm:pt modelId="{A7318784-349B-4446-A139-DFD1D8268416}" type="pres">
      <dgm:prSet presAssocID="{4C4E28C7-BEFA-45B6-9670-46DDE695C5CD}" presName="composite" presStyleCnt="0"/>
      <dgm:spPr/>
    </dgm:pt>
    <dgm:pt modelId="{E617149A-8CC3-48F8-9A4D-F9AA8A3D6C48}" type="pres">
      <dgm:prSet presAssocID="{4C4E28C7-BEFA-45B6-9670-46DDE695C5CD}" presName="LShape" presStyleLbl="alignNode1" presStyleIdx="0" presStyleCnt="5"/>
      <dgm:spPr/>
    </dgm:pt>
    <dgm:pt modelId="{62BF8DF3-E016-4ADF-B3DF-A2A6B00653F0}" type="pres">
      <dgm:prSet presAssocID="{4C4E28C7-BEFA-45B6-9670-46DDE695C5CD}" presName="ParentText" presStyleLbl="revTx" presStyleIdx="0" presStyleCnt="3">
        <dgm:presLayoutVars>
          <dgm:chMax val="0"/>
          <dgm:chPref val="0"/>
          <dgm:bulletEnabled val="1"/>
        </dgm:presLayoutVars>
      </dgm:prSet>
      <dgm:spPr/>
    </dgm:pt>
    <dgm:pt modelId="{9F4D753B-662A-4C64-B157-807D230C181F}" type="pres">
      <dgm:prSet presAssocID="{4C4E28C7-BEFA-45B6-9670-46DDE695C5CD}" presName="Triangle" presStyleLbl="alignNode1" presStyleIdx="1" presStyleCnt="5"/>
      <dgm:spPr/>
    </dgm:pt>
    <dgm:pt modelId="{5FD84EAF-6A24-4622-9F4C-15EADC0DCCD9}" type="pres">
      <dgm:prSet presAssocID="{CDB55A78-EECF-44BA-9193-F8EC8B90A6A7}" presName="sibTrans" presStyleCnt="0"/>
      <dgm:spPr/>
    </dgm:pt>
    <dgm:pt modelId="{13A25F3D-E760-44AD-A9D7-DAB0C6EF1EC1}" type="pres">
      <dgm:prSet presAssocID="{CDB55A78-EECF-44BA-9193-F8EC8B90A6A7}" presName="space" presStyleCnt="0"/>
      <dgm:spPr/>
    </dgm:pt>
    <dgm:pt modelId="{A7C0B8A8-4E89-4F54-A0A4-6BDE4B2800A8}" type="pres">
      <dgm:prSet presAssocID="{B0F283FF-E480-41AA-A7DA-775EEFBA620C}" presName="composite" presStyleCnt="0"/>
      <dgm:spPr/>
    </dgm:pt>
    <dgm:pt modelId="{96698982-7949-45C0-AABA-4D2DA440F88F}" type="pres">
      <dgm:prSet presAssocID="{B0F283FF-E480-41AA-A7DA-775EEFBA620C}" presName="LShape" presStyleLbl="alignNode1" presStyleIdx="2" presStyleCnt="5"/>
      <dgm:spPr/>
    </dgm:pt>
    <dgm:pt modelId="{A17F59EF-EF56-4A24-85F1-39FC552F2B70}" type="pres">
      <dgm:prSet presAssocID="{B0F283FF-E480-41AA-A7DA-775EEFBA620C}" presName="ParentText" presStyleLbl="revTx" presStyleIdx="1" presStyleCnt="3">
        <dgm:presLayoutVars>
          <dgm:chMax val="0"/>
          <dgm:chPref val="0"/>
          <dgm:bulletEnabled val="1"/>
        </dgm:presLayoutVars>
      </dgm:prSet>
      <dgm:spPr/>
    </dgm:pt>
    <dgm:pt modelId="{09DF4039-EBE7-45DB-9777-40D281B4E477}" type="pres">
      <dgm:prSet presAssocID="{B0F283FF-E480-41AA-A7DA-775EEFBA620C}" presName="Triangle" presStyleLbl="alignNode1" presStyleIdx="3" presStyleCnt="5"/>
      <dgm:spPr/>
    </dgm:pt>
    <dgm:pt modelId="{BBC47C05-ACF1-4BC6-BAD2-D97720797D16}" type="pres">
      <dgm:prSet presAssocID="{937276B5-1187-4DD7-B233-D959262C5EB5}" presName="sibTrans" presStyleCnt="0"/>
      <dgm:spPr/>
    </dgm:pt>
    <dgm:pt modelId="{F92720BE-DF8F-4001-8B45-3ABE46BDC991}" type="pres">
      <dgm:prSet presAssocID="{937276B5-1187-4DD7-B233-D959262C5EB5}" presName="space" presStyleCnt="0"/>
      <dgm:spPr/>
    </dgm:pt>
    <dgm:pt modelId="{814CA874-BC83-4575-A06E-0B8AED0E5ECD}" type="pres">
      <dgm:prSet presAssocID="{C6A05FD5-BC6A-44D2-A3D0-E04C664CF781}" presName="composite" presStyleCnt="0"/>
      <dgm:spPr/>
    </dgm:pt>
    <dgm:pt modelId="{DE6F63DB-1448-4F7B-A2A2-B93AF4BED298}" type="pres">
      <dgm:prSet presAssocID="{C6A05FD5-BC6A-44D2-A3D0-E04C664CF781}" presName="LShape" presStyleLbl="alignNode1" presStyleIdx="4" presStyleCnt="5"/>
      <dgm:spPr/>
    </dgm:pt>
    <dgm:pt modelId="{DD311973-DBD2-4BE0-B7F2-9A725C51548E}" type="pres">
      <dgm:prSet presAssocID="{C6A05FD5-BC6A-44D2-A3D0-E04C664CF781}" presName="ParentText" presStyleLbl="revTx" presStyleIdx="2" presStyleCnt="3">
        <dgm:presLayoutVars>
          <dgm:chMax val="0"/>
          <dgm:chPref val="0"/>
          <dgm:bulletEnabled val="1"/>
        </dgm:presLayoutVars>
      </dgm:prSet>
      <dgm:spPr/>
    </dgm:pt>
  </dgm:ptLst>
  <dgm:cxnLst>
    <dgm:cxn modelId="{DC261769-47A6-488E-B2DA-14E87A9CCDD4}" type="presOf" srcId="{B0F283FF-E480-41AA-A7DA-775EEFBA620C}" destId="{A17F59EF-EF56-4A24-85F1-39FC552F2B70}" srcOrd="0" destOrd="0" presId="urn:microsoft.com/office/officeart/2009/3/layout/StepUpProcess"/>
    <dgm:cxn modelId="{3D9908AB-D3FC-4237-8014-6A15FA77EC58}" type="presOf" srcId="{C6A05FD5-BC6A-44D2-A3D0-E04C664CF781}" destId="{DD311973-DBD2-4BE0-B7F2-9A725C51548E}" srcOrd="0" destOrd="0" presId="urn:microsoft.com/office/officeart/2009/3/layout/StepUpProcess"/>
    <dgm:cxn modelId="{316E7EB5-AFC8-4B68-ACE3-F10302BA009C}" type="presOf" srcId="{4C4E28C7-BEFA-45B6-9670-46DDE695C5CD}" destId="{62BF8DF3-E016-4ADF-B3DF-A2A6B00653F0}" srcOrd="0" destOrd="0" presId="urn:microsoft.com/office/officeart/2009/3/layout/StepUpProcess"/>
    <dgm:cxn modelId="{CE9A1CBD-5B38-43A1-8A53-AD7000B26EAF}" srcId="{62FD4192-BB18-4C94-B282-0DCAA65CABC5}" destId="{4C4E28C7-BEFA-45B6-9670-46DDE695C5CD}" srcOrd="0" destOrd="0" parTransId="{D0B3EFDA-A225-4766-AA41-882924FD5042}" sibTransId="{CDB55A78-EECF-44BA-9193-F8EC8B90A6A7}"/>
    <dgm:cxn modelId="{C6D72AD6-051A-4F61-A146-8FFBFD5F4340}" srcId="{62FD4192-BB18-4C94-B282-0DCAA65CABC5}" destId="{B0F283FF-E480-41AA-A7DA-775EEFBA620C}" srcOrd="1" destOrd="0" parTransId="{ACC78AA3-502F-47B1-B421-EACED322439B}" sibTransId="{937276B5-1187-4DD7-B233-D959262C5EB5}"/>
    <dgm:cxn modelId="{E997C1E0-4546-495F-995B-701D3A028527}" type="presOf" srcId="{62FD4192-BB18-4C94-B282-0DCAA65CABC5}" destId="{D6919BEA-5CD7-47DE-BDA3-07681753F2F7}" srcOrd="0" destOrd="0" presId="urn:microsoft.com/office/officeart/2009/3/layout/StepUpProcess"/>
    <dgm:cxn modelId="{E1FF50EB-6BD7-41DC-AF5E-57BACE4AEC7E}" srcId="{62FD4192-BB18-4C94-B282-0DCAA65CABC5}" destId="{C6A05FD5-BC6A-44D2-A3D0-E04C664CF781}" srcOrd="2" destOrd="0" parTransId="{506A3CD1-1155-4DD0-AC74-F9BCE4DB06B7}" sibTransId="{54EB5232-E01B-43A0-B27E-4D172FF2AF53}"/>
    <dgm:cxn modelId="{E0C212D4-FBE8-4A8C-988D-41C82F212596}" type="presParOf" srcId="{D6919BEA-5CD7-47DE-BDA3-07681753F2F7}" destId="{A7318784-349B-4446-A139-DFD1D8268416}" srcOrd="0" destOrd="0" presId="urn:microsoft.com/office/officeart/2009/3/layout/StepUpProcess"/>
    <dgm:cxn modelId="{F165A2D9-E065-48E4-BDA5-D7DFAD3D2A9F}" type="presParOf" srcId="{A7318784-349B-4446-A139-DFD1D8268416}" destId="{E617149A-8CC3-48F8-9A4D-F9AA8A3D6C48}" srcOrd="0" destOrd="0" presId="urn:microsoft.com/office/officeart/2009/3/layout/StepUpProcess"/>
    <dgm:cxn modelId="{40D0D29E-23DE-4416-A58E-8B46AA6C688C}" type="presParOf" srcId="{A7318784-349B-4446-A139-DFD1D8268416}" destId="{62BF8DF3-E016-4ADF-B3DF-A2A6B00653F0}" srcOrd="1" destOrd="0" presId="urn:microsoft.com/office/officeart/2009/3/layout/StepUpProcess"/>
    <dgm:cxn modelId="{A73F7528-8FAB-46A0-80AF-31E2955DFF7E}" type="presParOf" srcId="{A7318784-349B-4446-A139-DFD1D8268416}" destId="{9F4D753B-662A-4C64-B157-807D230C181F}" srcOrd="2" destOrd="0" presId="urn:microsoft.com/office/officeart/2009/3/layout/StepUpProcess"/>
    <dgm:cxn modelId="{E5927641-22A2-4FBF-9871-1F66FBA3882B}" type="presParOf" srcId="{D6919BEA-5CD7-47DE-BDA3-07681753F2F7}" destId="{5FD84EAF-6A24-4622-9F4C-15EADC0DCCD9}" srcOrd="1" destOrd="0" presId="urn:microsoft.com/office/officeart/2009/3/layout/StepUpProcess"/>
    <dgm:cxn modelId="{851717F7-0676-4AFA-A979-F513C34BD69D}" type="presParOf" srcId="{5FD84EAF-6A24-4622-9F4C-15EADC0DCCD9}" destId="{13A25F3D-E760-44AD-A9D7-DAB0C6EF1EC1}" srcOrd="0" destOrd="0" presId="urn:microsoft.com/office/officeart/2009/3/layout/StepUpProcess"/>
    <dgm:cxn modelId="{011036F3-F5F8-48C9-995E-95334B59B66B}" type="presParOf" srcId="{D6919BEA-5CD7-47DE-BDA3-07681753F2F7}" destId="{A7C0B8A8-4E89-4F54-A0A4-6BDE4B2800A8}" srcOrd="2" destOrd="0" presId="urn:microsoft.com/office/officeart/2009/3/layout/StepUpProcess"/>
    <dgm:cxn modelId="{C327656B-BD45-4DF5-B490-D30AC3ADE85B}" type="presParOf" srcId="{A7C0B8A8-4E89-4F54-A0A4-6BDE4B2800A8}" destId="{96698982-7949-45C0-AABA-4D2DA440F88F}" srcOrd="0" destOrd="0" presId="urn:microsoft.com/office/officeart/2009/3/layout/StepUpProcess"/>
    <dgm:cxn modelId="{88178514-19C9-4343-9810-2EDF8AEF768E}" type="presParOf" srcId="{A7C0B8A8-4E89-4F54-A0A4-6BDE4B2800A8}" destId="{A17F59EF-EF56-4A24-85F1-39FC552F2B70}" srcOrd="1" destOrd="0" presId="urn:microsoft.com/office/officeart/2009/3/layout/StepUpProcess"/>
    <dgm:cxn modelId="{48779284-54FA-4BF6-BC1B-53B193AFE98C}" type="presParOf" srcId="{A7C0B8A8-4E89-4F54-A0A4-6BDE4B2800A8}" destId="{09DF4039-EBE7-45DB-9777-40D281B4E477}" srcOrd="2" destOrd="0" presId="urn:microsoft.com/office/officeart/2009/3/layout/StepUpProcess"/>
    <dgm:cxn modelId="{38F957B0-CA15-4298-87DA-B531595A031A}" type="presParOf" srcId="{D6919BEA-5CD7-47DE-BDA3-07681753F2F7}" destId="{BBC47C05-ACF1-4BC6-BAD2-D97720797D16}" srcOrd="3" destOrd="0" presId="urn:microsoft.com/office/officeart/2009/3/layout/StepUpProcess"/>
    <dgm:cxn modelId="{B6C82182-0F73-4768-8E7A-B901C7AF7A71}" type="presParOf" srcId="{BBC47C05-ACF1-4BC6-BAD2-D97720797D16}" destId="{F92720BE-DF8F-4001-8B45-3ABE46BDC991}" srcOrd="0" destOrd="0" presId="urn:microsoft.com/office/officeart/2009/3/layout/StepUpProcess"/>
    <dgm:cxn modelId="{E5D9EBA4-4E48-46EF-B06A-ECBCD067AE5C}" type="presParOf" srcId="{D6919BEA-5CD7-47DE-BDA3-07681753F2F7}" destId="{814CA874-BC83-4575-A06E-0B8AED0E5ECD}" srcOrd="4" destOrd="0" presId="urn:microsoft.com/office/officeart/2009/3/layout/StepUpProcess"/>
    <dgm:cxn modelId="{369DD122-20AD-4964-BE13-74157C98BFFB}" type="presParOf" srcId="{814CA874-BC83-4575-A06E-0B8AED0E5ECD}" destId="{DE6F63DB-1448-4F7B-A2A2-B93AF4BED298}" srcOrd="0" destOrd="0" presId="urn:microsoft.com/office/officeart/2009/3/layout/StepUpProcess"/>
    <dgm:cxn modelId="{6924B5F3-239A-4FED-BE8A-A1124E971E4F}" type="presParOf" srcId="{814CA874-BC83-4575-A06E-0B8AED0E5ECD}" destId="{DD311973-DBD2-4BE0-B7F2-9A725C51548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1A4BD7C-9D07-40AA-A700-9135C41F586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s-ES"/>
        </a:p>
      </dgm:t>
    </dgm:pt>
    <dgm:pt modelId="{B1041872-C7A7-4C1A-B72C-89401B7989CE}">
      <dgm:prSet custT="1"/>
      <dgm:spPr/>
      <dgm:t>
        <a:bodyPr/>
        <a:lstStyle/>
        <a:p>
          <a:pPr algn="just" rtl="0"/>
          <a:r>
            <a:rPr lang="es-ES" sz="1400" dirty="0">
              <a:latin typeface="Arial" panose="020B0604020202020204" pitchFamily="34" charset="0"/>
              <a:cs typeface="Arial" panose="020B0604020202020204" pitchFamily="34" charset="0"/>
            </a:rPr>
            <a:t>1.Realizar una capacitación periódica a efectos de contar con personal calificado en todos los niveles para la conformación de las Comisiones Técnicas a fin de que los bienes, servicios u obras sean entregados en las mejores condiciones y en beneficio de la Institución. </a:t>
          </a:r>
        </a:p>
        <a:p>
          <a:pPr algn="l" rtl="0"/>
          <a:r>
            <a:rPr lang="es-ES" sz="1050" dirty="0">
              <a:latin typeface="Arial" panose="020B0604020202020204" pitchFamily="34" charset="0"/>
              <a:cs typeface="Arial" panose="020B0604020202020204" pitchFamily="34" charset="0"/>
            </a:rPr>
            <a:t> </a:t>
          </a:r>
        </a:p>
        <a:p>
          <a:pPr algn="l" rtl="0"/>
          <a:endParaRPr lang="es-EC" sz="1050" dirty="0">
            <a:latin typeface="Arial" panose="020B0604020202020204" pitchFamily="34" charset="0"/>
            <a:cs typeface="Arial" panose="020B0604020202020204" pitchFamily="34" charset="0"/>
          </a:endParaRPr>
        </a:p>
      </dgm:t>
    </dgm:pt>
    <dgm:pt modelId="{B823664E-2D29-41AB-B5D4-04A7E871EE2F}" type="parTrans" cxnId="{3018472B-9D1D-4232-A3D8-0AB2A62D8648}">
      <dgm:prSet/>
      <dgm:spPr/>
      <dgm:t>
        <a:bodyPr/>
        <a:lstStyle/>
        <a:p>
          <a:endParaRPr lang="es-ES" sz="1050">
            <a:latin typeface="Arial" panose="020B0604020202020204" pitchFamily="34" charset="0"/>
            <a:cs typeface="Arial" panose="020B0604020202020204" pitchFamily="34" charset="0"/>
          </a:endParaRPr>
        </a:p>
      </dgm:t>
    </dgm:pt>
    <dgm:pt modelId="{87D57B54-1D0C-4BF3-AF5E-9A93690A4849}" type="sibTrans" cxnId="{3018472B-9D1D-4232-A3D8-0AB2A62D8648}">
      <dgm:prSet/>
      <dgm:spPr/>
      <dgm:t>
        <a:bodyPr/>
        <a:lstStyle/>
        <a:p>
          <a:endParaRPr lang="es-ES" sz="1050">
            <a:latin typeface="Arial" panose="020B0604020202020204" pitchFamily="34" charset="0"/>
            <a:cs typeface="Arial" panose="020B0604020202020204" pitchFamily="34" charset="0"/>
          </a:endParaRPr>
        </a:p>
      </dgm:t>
    </dgm:pt>
    <dgm:pt modelId="{383523AD-CC04-429D-A024-D5AC34219EE2}">
      <dgm:prSet custT="1"/>
      <dgm:spPr/>
      <dgm:t>
        <a:bodyPr/>
        <a:lstStyle/>
        <a:p>
          <a:pPr algn="just" rtl="0"/>
          <a:r>
            <a:rPr lang="es-ES" sz="1400" dirty="0">
              <a:latin typeface="Arial" panose="020B0604020202020204" pitchFamily="34" charset="0"/>
              <a:cs typeface="Arial" panose="020B0604020202020204" pitchFamily="34" charset="0"/>
            </a:rPr>
            <a:t>3. Verificar que en caso de requerirse un bien estratégico cuyo proveedor sea único o implique el uso de patentes o marcas exclusivas, la Dirección de Contratación de Bienes Estratégicos del Ministerio de Defensa Nacional, realice los estudios de mercado necesarios previo al inicio del proceso a fin de evitar la presencia de intermediarios. </a:t>
          </a:r>
          <a:endParaRPr lang="es-EC" sz="1400" dirty="0">
            <a:latin typeface="Arial" panose="020B0604020202020204" pitchFamily="34" charset="0"/>
            <a:cs typeface="Arial" panose="020B0604020202020204" pitchFamily="34" charset="0"/>
          </a:endParaRPr>
        </a:p>
      </dgm:t>
    </dgm:pt>
    <dgm:pt modelId="{7098BF1C-6588-405D-9130-CF0A19738D2D}" type="parTrans" cxnId="{4ACA88F3-33EB-4172-BBE9-3ADAF3904265}">
      <dgm:prSet/>
      <dgm:spPr/>
      <dgm:t>
        <a:bodyPr/>
        <a:lstStyle/>
        <a:p>
          <a:endParaRPr lang="es-ES" sz="1050">
            <a:latin typeface="Arial" panose="020B0604020202020204" pitchFamily="34" charset="0"/>
            <a:cs typeface="Arial" panose="020B0604020202020204" pitchFamily="34" charset="0"/>
          </a:endParaRPr>
        </a:p>
      </dgm:t>
    </dgm:pt>
    <dgm:pt modelId="{5B73699E-0120-46BC-B57D-5292F1AFD680}" type="sibTrans" cxnId="{4ACA88F3-33EB-4172-BBE9-3ADAF3904265}">
      <dgm:prSet/>
      <dgm:spPr/>
      <dgm:t>
        <a:bodyPr/>
        <a:lstStyle/>
        <a:p>
          <a:endParaRPr lang="es-ES" sz="1050">
            <a:latin typeface="Arial" panose="020B0604020202020204" pitchFamily="34" charset="0"/>
            <a:cs typeface="Arial" panose="020B0604020202020204" pitchFamily="34" charset="0"/>
          </a:endParaRPr>
        </a:p>
      </dgm:t>
    </dgm:pt>
    <dgm:pt modelId="{D7388A48-60F5-4F41-AD27-40B8826DED66}">
      <dgm:prSet custT="1"/>
      <dgm:spPr/>
      <dgm:t>
        <a:bodyPr/>
        <a:lstStyle/>
        <a:p>
          <a:pPr algn="just" rtl="0"/>
          <a:r>
            <a:rPr lang="es-ES" sz="1400" dirty="0">
              <a:latin typeface="Arial" panose="020B0604020202020204" pitchFamily="34" charset="0"/>
              <a:cs typeface="Arial" panose="020B0604020202020204" pitchFamily="34" charset="0"/>
            </a:rPr>
            <a:t>2. Las unidades ejecutoras deben exigir las garantías al adjudicatario y velar por la ejecución correcta de los contratos de acuerdo con lo que establece la Ley Orgánica del Sistema Nacional de Contratación Pública. </a:t>
          </a:r>
        </a:p>
        <a:p>
          <a:pPr algn="l" rtl="0"/>
          <a:endParaRPr lang="es-EC" sz="1050" dirty="0">
            <a:latin typeface="Arial" panose="020B0604020202020204" pitchFamily="34" charset="0"/>
            <a:cs typeface="Arial" panose="020B0604020202020204" pitchFamily="34" charset="0"/>
          </a:endParaRPr>
        </a:p>
      </dgm:t>
    </dgm:pt>
    <dgm:pt modelId="{9371D107-484E-491A-821C-6D8E9C951C92}" type="sibTrans" cxnId="{2EDBC50A-01EF-456D-A85C-CDC87F9B411F}">
      <dgm:prSet/>
      <dgm:spPr/>
      <dgm:t>
        <a:bodyPr/>
        <a:lstStyle/>
        <a:p>
          <a:endParaRPr lang="es-ES" sz="1050">
            <a:latin typeface="Arial" panose="020B0604020202020204" pitchFamily="34" charset="0"/>
            <a:cs typeface="Arial" panose="020B0604020202020204" pitchFamily="34" charset="0"/>
          </a:endParaRPr>
        </a:p>
      </dgm:t>
    </dgm:pt>
    <dgm:pt modelId="{52082D2C-7BD2-43DF-873D-2BFCF6DE9AE5}" type="parTrans" cxnId="{2EDBC50A-01EF-456D-A85C-CDC87F9B411F}">
      <dgm:prSet/>
      <dgm:spPr/>
      <dgm:t>
        <a:bodyPr/>
        <a:lstStyle/>
        <a:p>
          <a:endParaRPr lang="es-ES" sz="1050">
            <a:latin typeface="Arial" panose="020B0604020202020204" pitchFamily="34" charset="0"/>
            <a:cs typeface="Arial" panose="020B0604020202020204" pitchFamily="34" charset="0"/>
          </a:endParaRPr>
        </a:p>
      </dgm:t>
    </dgm:pt>
    <dgm:pt modelId="{03A9ACE2-9FA4-4D06-927C-CFBCBCE9753C}" type="pres">
      <dgm:prSet presAssocID="{31A4BD7C-9D07-40AA-A700-9135C41F5862}" presName="arrowDiagram" presStyleCnt="0">
        <dgm:presLayoutVars>
          <dgm:chMax val="5"/>
          <dgm:dir/>
          <dgm:resizeHandles val="exact"/>
        </dgm:presLayoutVars>
      </dgm:prSet>
      <dgm:spPr/>
    </dgm:pt>
    <dgm:pt modelId="{4169AADE-E0EB-4203-822B-E39C75D75606}" type="pres">
      <dgm:prSet presAssocID="{31A4BD7C-9D07-40AA-A700-9135C41F5862}" presName="arrow" presStyleLbl="bgShp" presStyleIdx="0" presStyleCnt="1" custLinFactNeighborX="176"/>
      <dgm:spPr/>
    </dgm:pt>
    <dgm:pt modelId="{607534F3-C773-4A9F-88D2-7D48AAE4BEBA}" type="pres">
      <dgm:prSet presAssocID="{31A4BD7C-9D07-40AA-A700-9135C41F5862}" presName="arrowDiagram3" presStyleCnt="0"/>
      <dgm:spPr/>
    </dgm:pt>
    <dgm:pt modelId="{82B4B048-6388-451F-9853-ADB1E63C4CCC}" type="pres">
      <dgm:prSet presAssocID="{B1041872-C7A7-4C1A-B72C-89401B7989CE}" presName="bullet3a" presStyleLbl="node1" presStyleIdx="0" presStyleCnt="3"/>
      <dgm:spPr/>
    </dgm:pt>
    <dgm:pt modelId="{B0C89AD6-4591-48AA-BEAD-C8BDAD75612D}" type="pres">
      <dgm:prSet presAssocID="{B1041872-C7A7-4C1A-B72C-89401B7989CE}" presName="textBox3a" presStyleLbl="revTx" presStyleIdx="0" presStyleCnt="3" custScaleX="169298" custScaleY="105030" custLinFactNeighborX="-52852" custLinFactNeighborY="9289">
        <dgm:presLayoutVars>
          <dgm:bulletEnabled val="1"/>
        </dgm:presLayoutVars>
      </dgm:prSet>
      <dgm:spPr/>
    </dgm:pt>
    <dgm:pt modelId="{56A891A6-F4DF-40D1-8F33-C5577B8CDC6E}" type="pres">
      <dgm:prSet presAssocID="{383523AD-CC04-429D-A024-D5AC34219EE2}" presName="bullet3b" presStyleLbl="node1" presStyleIdx="1" presStyleCnt="3"/>
      <dgm:spPr/>
    </dgm:pt>
    <dgm:pt modelId="{47FC6538-DF43-4E57-A00E-62261EBD03E9}" type="pres">
      <dgm:prSet presAssocID="{383523AD-CC04-429D-A024-D5AC34219EE2}" presName="textBox3b" presStyleLbl="revTx" presStyleIdx="1" presStyleCnt="3" custScaleX="159194" custLinFactX="54404" custLinFactNeighborX="100000" custLinFactNeighborY="-41659">
        <dgm:presLayoutVars>
          <dgm:bulletEnabled val="1"/>
        </dgm:presLayoutVars>
      </dgm:prSet>
      <dgm:spPr/>
    </dgm:pt>
    <dgm:pt modelId="{147D3F70-26D5-4D57-929C-138B0ED3161F}" type="pres">
      <dgm:prSet presAssocID="{D7388A48-60F5-4F41-AD27-40B8826DED66}" presName="bullet3c" presStyleLbl="node1" presStyleIdx="2" presStyleCnt="3"/>
      <dgm:spPr/>
    </dgm:pt>
    <dgm:pt modelId="{F586401F-B678-44D8-8274-6AD64FF96EA5}" type="pres">
      <dgm:prSet presAssocID="{D7388A48-60F5-4F41-AD27-40B8826DED66}" presName="textBox3c" presStyleLbl="revTx" presStyleIdx="2" presStyleCnt="3" custScaleX="150084" custScaleY="75483" custLinFactX="-19553" custLinFactNeighborX="-100000" custLinFactNeighborY="12781">
        <dgm:presLayoutVars>
          <dgm:bulletEnabled val="1"/>
        </dgm:presLayoutVars>
      </dgm:prSet>
      <dgm:spPr/>
    </dgm:pt>
  </dgm:ptLst>
  <dgm:cxnLst>
    <dgm:cxn modelId="{2EDBC50A-01EF-456D-A85C-CDC87F9B411F}" srcId="{31A4BD7C-9D07-40AA-A700-9135C41F5862}" destId="{D7388A48-60F5-4F41-AD27-40B8826DED66}" srcOrd="2" destOrd="0" parTransId="{52082D2C-7BD2-43DF-873D-2BFCF6DE9AE5}" sibTransId="{9371D107-484E-491A-821C-6D8E9C951C92}"/>
    <dgm:cxn modelId="{3018472B-9D1D-4232-A3D8-0AB2A62D8648}" srcId="{31A4BD7C-9D07-40AA-A700-9135C41F5862}" destId="{B1041872-C7A7-4C1A-B72C-89401B7989CE}" srcOrd="0" destOrd="0" parTransId="{B823664E-2D29-41AB-B5D4-04A7E871EE2F}" sibTransId="{87D57B54-1D0C-4BF3-AF5E-9A93690A4849}"/>
    <dgm:cxn modelId="{51E31638-ABAE-49AC-AA39-D72D4C36B5A7}" type="presOf" srcId="{383523AD-CC04-429D-A024-D5AC34219EE2}" destId="{47FC6538-DF43-4E57-A00E-62261EBD03E9}" srcOrd="0" destOrd="0" presId="urn:microsoft.com/office/officeart/2005/8/layout/arrow2"/>
    <dgm:cxn modelId="{98F6D5A5-756D-40BA-96EA-340EF5DD9768}" type="presOf" srcId="{B1041872-C7A7-4C1A-B72C-89401B7989CE}" destId="{B0C89AD6-4591-48AA-BEAD-C8BDAD75612D}" srcOrd="0" destOrd="0" presId="urn:microsoft.com/office/officeart/2005/8/layout/arrow2"/>
    <dgm:cxn modelId="{E8FF34B7-06FF-4FA1-88A6-B1500A330B87}" type="presOf" srcId="{D7388A48-60F5-4F41-AD27-40B8826DED66}" destId="{F586401F-B678-44D8-8274-6AD64FF96EA5}" srcOrd="0" destOrd="0" presId="urn:microsoft.com/office/officeart/2005/8/layout/arrow2"/>
    <dgm:cxn modelId="{4ACA88F3-33EB-4172-BBE9-3ADAF3904265}" srcId="{31A4BD7C-9D07-40AA-A700-9135C41F5862}" destId="{383523AD-CC04-429D-A024-D5AC34219EE2}" srcOrd="1" destOrd="0" parTransId="{7098BF1C-6588-405D-9130-CF0A19738D2D}" sibTransId="{5B73699E-0120-46BC-B57D-5292F1AFD680}"/>
    <dgm:cxn modelId="{AC4108FB-4841-40DC-B122-4C57D87DCB90}" type="presOf" srcId="{31A4BD7C-9D07-40AA-A700-9135C41F5862}" destId="{03A9ACE2-9FA4-4D06-927C-CFBCBCE9753C}" srcOrd="0" destOrd="0" presId="urn:microsoft.com/office/officeart/2005/8/layout/arrow2"/>
    <dgm:cxn modelId="{6D6E9DC3-CE5E-4CA4-8C94-5F37A7C6D979}" type="presParOf" srcId="{03A9ACE2-9FA4-4D06-927C-CFBCBCE9753C}" destId="{4169AADE-E0EB-4203-822B-E39C75D75606}" srcOrd="0" destOrd="0" presId="urn:microsoft.com/office/officeart/2005/8/layout/arrow2"/>
    <dgm:cxn modelId="{2AC6B973-6B8A-47FB-BC89-3425FEA19530}" type="presParOf" srcId="{03A9ACE2-9FA4-4D06-927C-CFBCBCE9753C}" destId="{607534F3-C773-4A9F-88D2-7D48AAE4BEBA}" srcOrd="1" destOrd="0" presId="urn:microsoft.com/office/officeart/2005/8/layout/arrow2"/>
    <dgm:cxn modelId="{430A5B93-C14B-42D9-8ACF-631F19C08F98}" type="presParOf" srcId="{607534F3-C773-4A9F-88D2-7D48AAE4BEBA}" destId="{82B4B048-6388-451F-9853-ADB1E63C4CCC}" srcOrd="0" destOrd="0" presId="urn:microsoft.com/office/officeart/2005/8/layout/arrow2"/>
    <dgm:cxn modelId="{EF4D4E98-59B9-4FD9-8161-8BC023D218D5}" type="presParOf" srcId="{607534F3-C773-4A9F-88D2-7D48AAE4BEBA}" destId="{B0C89AD6-4591-48AA-BEAD-C8BDAD75612D}" srcOrd="1" destOrd="0" presId="urn:microsoft.com/office/officeart/2005/8/layout/arrow2"/>
    <dgm:cxn modelId="{571F15C1-C361-4435-9D19-0D4FAAA0A091}" type="presParOf" srcId="{607534F3-C773-4A9F-88D2-7D48AAE4BEBA}" destId="{56A891A6-F4DF-40D1-8F33-C5577B8CDC6E}" srcOrd="2" destOrd="0" presId="urn:microsoft.com/office/officeart/2005/8/layout/arrow2"/>
    <dgm:cxn modelId="{1DE08A6B-CC72-4671-9A4C-8C55A49CFC8A}" type="presParOf" srcId="{607534F3-C773-4A9F-88D2-7D48AAE4BEBA}" destId="{47FC6538-DF43-4E57-A00E-62261EBD03E9}" srcOrd="3" destOrd="0" presId="urn:microsoft.com/office/officeart/2005/8/layout/arrow2"/>
    <dgm:cxn modelId="{07C70A54-CA88-4198-80C2-37C1B2D33F2E}" type="presParOf" srcId="{607534F3-C773-4A9F-88D2-7D48AAE4BEBA}" destId="{147D3F70-26D5-4D57-929C-138B0ED3161F}" srcOrd="4" destOrd="0" presId="urn:microsoft.com/office/officeart/2005/8/layout/arrow2"/>
    <dgm:cxn modelId="{D39323BE-1741-4606-BB5C-15012882DE01}" type="presParOf" srcId="{607534F3-C773-4A9F-88D2-7D48AAE4BEBA}" destId="{F586401F-B678-44D8-8274-6AD64FF96EA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6F190E9-970E-4CEF-9535-794932137480}" type="doc">
      <dgm:prSet loTypeId="urn:microsoft.com/office/officeart/2005/8/layout/hProcess11" loCatId="process" qsTypeId="urn:microsoft.com/office/officeart/2005/8/quickstyle/3d4" qsCatId="3D" csTypeId="urn:microsoft.com/office/officeart/2005/8/colors/accent6_3" csCatId="accent6"/>
      <dgm:spPr/>
      <dgm:t>
        <a:bodyPr/>
        <a:lstStyle/>
        <a:p>
          <a:endParaRPr lang="es-ES"/>
        </a:p>
      </dgm:t>
    </dgm:pt>
    <dgm:pt modelId="{ECDDD4CC-7960-4E1F-B3BB-855D41E30BFA}">
      <dgm:prSet custT="1"/>
      <dgm:spPr/>
      <dgm:t>
        <a:bodyPr/>
        <a:lstStyle/>
        <a:p>
          <a:pPr algn="just" rtl="0"/>
          <a:r>
            <a:rPr lang="es-ES" sz="1600" b="1" dirty="0">
              <a:latin typeface="Arial" panose="020B0604020202020204" pitchFamily="34" charset="0"/>
              <a:cs typeface="Arial" panose="020B0604020202020204" pitchFamily="34" charset="0"/>
            </a:rPr>
            <a:t>Solicitar al Comando Conjunto de las Fuerzas Armadas que a través de los Señores oficiales o voluntarios que se encuentren cumpliendo las funciones de Agregados Militares, Navales o Aéreos o Adjuntos del Ecuador sea el que  realice la compra de bienes, se haga cargo de verificar que estos cumplan con las especificaciones técnicas solicitadas en las bases. </a:t>
          </a:r>
          <a:endParaRPr lang="es-EC" sz="1600" dirty="0">
            <a:latin typeface="Arial" panose="020B0604020202020204" pitchFamily="34" charset="0"/>
            <a:cs typeface="Arial" panose="020B0604020202020204" pitchFamily="34" charset="0"/>
          </a:endParaRPr>
        </a:p>
      </dgm:t>
    </dgm:pt>
    <dgm:pt modelId="{AD1B913D-D8E6-424D-A2F5-4EDD7C426295}" type="parTrans" cxnId="{CCA7E9D4-1BF8-41C7-94DA-3F405C0D4AB3}">
      <dgm:prSet/>
      <dgm:spPr/>
      <dgm:t>
        <a:bodyPr/>
        <a:lstStyle/>
        <a:p>
          <a:endParaRPr lang="es-ES" sz="1200">
            <a:latin typeface="Arial" panose="020B0604020202020204" pitchFamily="34" charset="0"/>
            <a:cs typeface="Arial" panose="020B0604020202020204" pitchFamily="34" charset="0"/>
          </a:endParaRPr>
        </a:p>
      </dgm:t>
    </dgm:pt>
    <dgm:pt modelId="{84BABF43-4FB8-48F6-A40D-9231762228EB}" type="sibTrans" cxnId="{CCA7E9D4-1BF8-41C7-94DA-3F405C0D4AB3}">
      <dgm:prSet/>
      <dgm:spPr/>
      <dgm:t>
        <a:bodyPr/>
        <a:lstStyle/>
        <a:p>
          <a:endParaRPr lang="es-ES" sz="1200">
            <a:latin typeface="Arial" panose="020B0604020202020204" pitchFamily="34" charset="0"/>
            <a:cs typeface="Arial" panose="020B0604020202020204" pitchFamily="34" charset="0"/>
          </a:endParaRPr>
        </a:p>
      </dgm:t>
    </dgm:pt>
    <dgm:pt modelId="{9CFAA94D-A917-4E54-92CD-D6FFF4DDFCD8}">
      <dgm:prSet custT="1"/>
      <dgm:spPr/>
      <dgm:t>
        <a:bodyPr/>
        <a:lstStyle/>
        <a:p>
          <a:pPr algn="just" rtl="0"/>
          <a:r>
            <a:rPr lang="es-ES" sz="1600" b="1" dirty="0">
              <a:latin typeface="Arial" panose="020B0604020202020204" pitchFamily="34" charset="0"/>
              <a:cs typeface="Arial" panose="020B0604020202020204" pitchFamily="34" charset="0"/>
            </a:rPr>
            <a:t>La contratación de servicios para reparación, overhaul, core exchange, cambio estándar e inspección mayor de motores, hélices, transmisiones principales, conexos y afines de bienes de las Fuerzas Armadas, entendiéndose que estas son partes principalmente de aeronaves, por el alto valor que tiene deben realizarse en base a una selección de proveedor o taller autorizado, con capacidad técnica acorde a las necesidades y experiencia en este tipo de trabajos. </a:t>
          </a:r>
          <a:endParaRPr lang="es-EC" sz="1600" dirty="0">
            <a:latin typeface="Arial" panose="020B0604020202020204" pitchFamily="34" charset="0"/>
            <a:cs typeface="Arial" panose="020B0604020202020204" pitchFamily="34" charset="0"/>
          </a:endParaRPr>
        </a:p>
      </dgm:t>
    </dgm:pt>
    <dgm:pt modelId="{3D9F0773-C337-41B8-AA98-3F8839846139}" type="parTrans" cxnId="{A07267F2-2278-45E4-9E97-2CD57430DFD7}">
      <dgm:prSet/>
      <dgm:spPr/>
      <dgm:t>
        <a:bodyPr/>
        <a:lstStyle/>
        <a:p>
          <a:endParaRPr lang="es-ES" sz="1200">
            <a:latin typeface="Arial" panose="020B0604020202020204" pitchFamily="34" charset="0"/>
            <a:cs typeface="Arial" panose="020B0604020202020204" pitchFamily="34" charset="0"/>
          </a:endParaRPr>
        </a:p>
      </dgm:t>
    </dgm:pt>
    <dgm:pt modelId="{E16617C5-456E-46F8-B7B3-C2651C0B47CA}" type="sibTrans" cxnId="{A07267F2-2278-45E4-9E97-2CD57430DFD7}">
      <dgm:prSet/>
      <dgm:spPr/>
      <dgm:t>
        <a:bodyPr/>
        <a:lstStyle/>
        <a:p>
          <a:endParaRPr lang="es-ES" sz="1200">
            <a:latin typeface="Arial" panose="020B0604020202020204" pitchFamily="34" charset="0"/>
            <a:cs typeface="Arial" panose="020B0604020202020204" pitchFamily="34" charset="0"/>
          </a:endParaRPr>
        </a:p>
      </dgm:t>
    </dgm:pt>
    <dgm:pt modelId="{BF3A66E7-5315-4BA1-A268-0D0EBD14409E}" type="pres">
      <dgm:prSet presAssocID="{C6F190E9-970E-4CEF-9535-794932137480}" presName="Name0" presStyleCnt="0">
        <dgm:presLayoutVars>
          <dgm:dir/>
          <dgm:resizeHandles val="exact"/>
        </dgm:presLayoutVars>
      </dgm:prSet>
      <dgm:spPr/>
    </dgm:pt>
    <dgm:pt modelId="{4ACCABB5-387C-4970-AB5A-832B9626386E}" type="pres">
      <dgm:prSet presAssocID="{C6F190E9-970E-4CEF-9535-794932137480}" presName="arrow" presStyleLbl="bgShp" presStyleIdx="0" presStyleCnt="1"/>
      <dgm:spPr/>
    </dgm:pt>
    <dgm:pt modelId="{0350F75A-2826-42E5-9DC6-79ED06DB36A4}" type="pres">
      <dgm:prSet presAssocID="{C6F190E9-970E-4CEF-9535-794932137480}" presName="points" presStyleCnt="0"/>
      <dgm:spPr/>
    </dgm:pt>
    <dgm:pt modelId="{D7AE72D4-9DDF-4777-864C-713BD7662899}" type="pres">
      <dgm:prSet presAssocID="{ECDDD4CC-7960-4E1F-B3BB-855D41E30BFA}" presName="compositeA" presStyleCnt="0"/>
      <dgm:spPr/>
    </dgm:pt>
    <dgm:pt modelId="{1117B4FD-89D6-4007-A2EF-12E61FCB1F2B}" type="pres">
      <dgm:prSet presAssocID="{ECDDD4CC-7960-4E1F-B3BB-855D41E30BFA}" presName="textA" presStyleLbl="revTx" presStyleIdx="0" presStyleCnt="2">
        <dgm:presLayoutVars>
          <dgm:bulletEnabled val="1"/>
        </dgm:presLayoutVars>
      </dgm:prSet>
      <dgm:spPr/>
    </dgm:pt>
    <dgm:pt modelId="{B657A31C-33DA-4BB9-B670-5275046F5CD3}" type="pres">
      <dgm:prSet presAssocID="{ECDDD4CC-7960-4E1F-B3BB-855D41E30BFA}" presName="circleA" presStyleLbl="node1" presStyleIdx="0" presStyleCnt="2"/>
      <dgm:spPr/>
    </dgm:pt>
    <dgm:pt modelId="{12DC8BED-EF40-4DD4-9C50-66FD4FBDE8DC}" type="pres">
      <dgm:prSet presAssocID="{ECDDD4CC-7960-4E1F-B3BB-855D41E30BFA}" presName="spaceA" presStyleCnt="0"/>
      <dgm:spPr/>
    </dgm:pt>
    <dgm:pt modelId="{378299BB-508F-4AEC-8211-673E7558DED4}" type="pres">
      <dgm:prSet presAssocID="{84BABF43-4FB8-48F6-A40D-9231762228EB}" presName="space" presStyleCnt="0"/>
      <dgm:spPr/>
    </dgm:pt>
    <dgm:pt modelId="{658AAFF7-8100-493F-B224-EFD5C5546232}" type="pres">
      <dgm:prSet presAssocID="{9CFAA94D-A917-4E54-92CD-D6FFF4DDFCD8}" presName="compositeB" presStyleCnt="0"/>
      <dgm:spPr/>
    </dgm:pt>
    <dgm:pt modelId="{436B17A4-F9D3-4199-B474-00C3DC5E79CA}" type="pres">
      <dgm:prSet presAssocID="{9CFAA94D-A917-4E54-92CD-D6FFF4DDFCD8}" presName="textB" presStyleLbl="revTx" presStyleIdx="1" presStyleCnt="2">
        <dgm:presLayoutVars>
          <dgm:bulletEnabled val="1"/>
        </dgm:presLayoutVars>
      </dgm:prSet>
      <dgm:spPr/>
    </dgm:pt>
    <dgm:pt modelId="{3A04FC90-6F8D-4756-B983-FA48FE7701EC}" type="pres">
      <dgm:prSet presAssocID="{9CFAA94D-A917-4E54-92CD-D6FFF4DDFCD8}" presName="circleB" presStyleLbl="node1" presStyleIdx="1" presStyleCnt="2"/>
      <dgm:spPr/>
    </dgm:pt>
    <dgm:pt modelId="{865AE9F7-87E9-40EF-9A1B-0E4B42310ECB}" type="pres">
      <dgm:prSet presAssocID="{9CFAA94D-A917-4E54-92CD-D6FFF4DDFCD8}" presName="spaceB" presStyleCnt="0"/>
      <dgm:spPr/>
    </dgm:pt>
  </dgm:ptLst>
  <dgm:cxnLst>
    <dgm:cxn modelId="{9CF3FD54-BC00-4794-B281-A99152AB11AA}" type="presOf" srcId="{9CFAA94D-A917-4E54-92CD-D6FFF4DDFCD8}" destId="{436B17A4-F9D3-4199-B474-00C3DC5E79CA}" srcOrd="0" destOrd="0" presId="urn:microsoft.com/office/officeart/2005/8/layout/hProcess11"/>
    <dgm:cxn modelId="{564A8D5A-6128-4DB9-878E-56666F9760A5}" type="presOf" srcId="{C6F190E9-970E-4CEF-9535-794932137480}" destId="{BF3A66E7-5315-4BA1-A268-0D0EBD14409E}" srcOrd="0" destOrd="0" presId="urn:microsoft.com/office/officeart/2005/8/layout/hProcess11"/>
    <dgm:cxn modelId="{3309D2A6-8698-478A-8D18-B45D489E72BC}" type="presOf" srcId="{ECDDD4CC-7960-4E1F-B3BB-855D41E30BFA}" destId="{1117B4FD-89D6-4007-A2EF-12E61FCB1F2B}" srcOrd="0" destOrd="0" presId="urn:microsoft.com/office/officeart/2005/8/layout/hProcess11"/>
    <dgm:cxn modelId="{CCA7E9D4-1BF8-41C7-94DA-3F405C0D4AB3}" srcId="{C6F190E9-970E-4CEF-9535-794932137480}" destId="{ECDDD4CC-7960-4E1F-B3BB-855D41E30BFA}" srcOrd="0" destOrd="0" parTransId="{AD1B913D-D8E6-424D-A2F5-4EDD7C426295}" sibTransId="{84BABF43-4FB8-48F6-A40D-9231762228EB}"/>
    <dgm:cxn modelId="{A07267F2-2278-45E4-9E97-2CD57430DFD7}" srcId="{C6F190E9-970E-4CEF-9535-794932137480}" destId="{9CFAA94D-A917-4E54-92CD-D6FFF4DDFCD8}" srcOrd="1" destOrd="0" parTransId="{3D9F0773-C337-41B8-AA98-3F8839846139}" sibTransId="{E16617C5-456E-46F8-B7B3-C2651C0B47CA}"/>
    <dgm:cxn modelId="{A0468511-FB57-421F-9F11-326455BADDE8}" type="presParOf" srcId="{BF3A66E7-5315-4BA1-A268-0D0EBD14409E}" destId="{4ACCABB5-387C-4970-AB5A-832B9626386E}" srcOrd="0" destOrd="0" presId="urn:microsoft.com/office/officeart/2005/8/layout/hProcess11"/>
    <dgm:cxn modelId="{85F2EA43-3A50-4B1A-B58F-6C1748730B7E}" type="presParOf" srcId="{BF3A66E7-5315-4BA1-A268-0D0EBD14409E}" destId="{0350F75A-2826-42E5-9DC6-79ED06DB36A4}" srcOrd="1" destOrd="0" presId="urn:microsoft.com/office/officeart/2005/8/layout/hProcess11"/>
    <dgm:cxn modelId="{64820881-9E80-4756-B61D-A7943B3A72FD}" type="presParOf" srcId="{0350F75A-2826-42E5-9DC6-79ED06DB36A4}" destId="{D7AE72D4-9DDF-4777-864C-713BD7662899}" srcOrd="0" destOrd="0" presId="urn:microsoft.com/office/officeart/2005/8/layout/hProcess11"/>
    <dgm:cxn modelId="{78C2E2B5-2DD1-4299-9EF5-E80EC58D86A9}" type="presParOf" srcId="{D7AE72D4-9DDF-4777-864C-713BD7662899}" destId="{1117B4FD-89D6-4007-A2EF-12E61FCB1F2B}" srcOrd="0" destOrd="0" presId="urn:microsoft.com/office/officeart/2005/8/layout/hProcess11"/>
    <dgm:cxn modelId="{EF606CF6-76F1-43E0-99E8-A85598411458}" type="presParOf" srcId="{D7AE72D4-9DDF-4777-864C-713BD7662899}" destId="{B657A31C-33DA-4BB9-B670-5275046F5CD3}" srcOrd="1" destOrd="0" presId="urn:microsoft.com/office/officeart/2005/8/layout/hProcess11"/>
    <dgm:cxn modelId="{B9C3149A-32F1-41C8-B7FB-6A2DCC5CC598}" type="presParOf" srcId="{D7AE72D4-9DDF-4777-864C-713BD7662899}" destId="{12DC8BED-EF40-4DD4-9C50-66FD4FBDE8DC}" srcOrd="2" destOrd="0" presId="urn:microsoft.com/office/officeart/2005/8/layout/hProcess11"/>
    <dgm:cxn modelId="{1F6B3C34-C3FE-417E-A6CB-399182F4B5C3}" type="presParOf" srcId="{0350F75A-2826-42E5-9DC6-79ED06DB36A4}" destId="{378299BB-508F-4AEC-8211-673E7558DED4}" srcOrd="1" destOrd="0" presId="urn:microsoft.com/office/officeart/2005/8/layout/hProcess11"/>
    <dgm:cxn modelId="{73A82B44-3A77-4E11-A0B6-0789EB298B84}" type="presParOf" srcId="{0350F75A-2826-42E5-9DC6-79ED06DB36A4}" destId="{658AAFF7-8100-493F-B224-EFD5C5546232}" srcOrd="2" destOrd="0" presId="urn:microsoft.com/office/officeart/2005/8/layout/hProcess11"/>
    <dgm:cxn modelId="{2DC216D1-F8A2-4CBC-A806-5C36EBF9433D}" type="presParOf" srcId="{658AAFF7-8100-493F-B224-EFD5C5546232}" destId="{436B17A4-F9D3-4199-B474-00C3DC5E79CA}" srcOrd="0" destOrd="0" presId="urn:microsoft.com/office/officeart/2005/8/layout/hProcess11"/>
    <dgm:cxn modelId="{6F90A0E8-E2AF-49CC-8BC2-B8E0DCF3353A}" type="presParOf" srcId="{658AAFF7-8100-493F-B224-EFD5C5546232}" destId="{3A04FC90-6F8D-4756-B983-FA48FE7701EC}" srcOrd="1" destOrd="0" presId="urn:microsoft.com/office/officeart/2005/8/layout/hProcess11"/>
    <dgm:cxn modelId="{D7768B37-3EA5-403D-9E9C-1F2CFE97ECA0}" type="presParOf" srcId="{658AAFF7-8100-493F-B224-EFD5C5546232}" destId="{865AE9F7-87E9-40EF-9A1B-0E4B42310EC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35D634-6D7F-4955-92D2-17EE6E5D70E4}" type="doc">
      <dgm:prSet loTypeId="urn:microsoft.com/office/officeart/2009/3/layout/StepUpProcess" loCatId="process" qsTypeId="urn:microsoft.com/office/officeart/2005/8/quickstyle/simple1" qsCatId="simple" csTypeId="urn:microsoft.com/office/officeart/2005/8/colors/accent6_4" csCatId="accent6"/>
      <dgm:spPr/>
      <dgm:t>
        <a:bodyPr/>
        <a:lstStyle/>
        <a:p>
          <a:endParaRPr lang="es-ES"/>
        </a:p>
      </dgm:t>
    </dgm:pt>
    <dgm:pt modelId="{F14282A0-B6DF-4B27-91FD-AA0D00DB8D93}">
      <dgm:prSet/>
      <dgm:spPr/>
      <dgm:t>
        <a:bodyPr/>
        <a:lstStyle/>
        <a:p>
          <a:pPr algn="just" rtl="0"/>
          <a:r>
            <a:rPr lang="es-ES" dirty="0"/>
            <a:t>¿Los errores o </a:t>
          </a:r>
          <a:r>
            <a:rPr lang="es-ES" dirty="0">
              <a:latin typeface="Arial" panose="020B0604020202020204" pitchFamily="34" charset="0"/>
              <a:cs typeface="Arial" panose="020B0604020202020204" pitchFamily="34" charset="0"/>
            </a:rPr>
            <a:t>equívocos</a:t>
          </a:r>
          <a:r>
            <a:rPr lang="es-ES" dirty="0"/>
            <a:t> en los procesos de contratación ocasionan que la Contraloría General del Estado, ejerza la potestad de realizar control sobre los procedimientos de contratación pública calificados como estratégicos que se ejecutan en la Fuerza Terrestre y pueda establecer responsabilidades administrativas, civiles y hasta penales contra los funcionarios a cuyo cargo se encuentran los procesos?</a:t>
          </a:r>
          <a:endParaRPr lang="es-EC" dirty="0"/>
        </a:p>
      </dgm:t>
    </dgm:pt>
    <dgm:pt modelId="{2737038E-B8C3-47A6-BF8B-226C00CFE28D}" type="parTrans" cxnId="{6F2BCE85-F491-42F5-B57A-69C9E73842F3}">
      <dgm:prSet/>
      <dgm:spPr/>
      <dgm:t>
        <a:bodyPr/>
        <a:lstStyle/>
        <a:p>
          <a:endParaRPr lang="es-ES"/>
        </a:p>
      </dgm:t>
    </dgm:pt>
    <dgm:pt modelId="{767FB8E0-E095-4496-B4F1-999F98B8C096}" type="sibTrans" cxnId="{6F2BCE85-F491-42F5-B57A-69C9E73842F3}">
      <dgm:prSet/>
      <dgm:spPr/>
      <dgm:t>
        <a:bodyPr/>
        <a:lstStyle/>
        <a:p>
          <a:endParaRPr lang="es-ES"/>
        </a:p>
      </dgm:t>
    </dgm:pt>
    <dgm:pt modelId="{94C94C67-BB3F-4C16-A446-AF09879130AE}">
      <dgm:prSet/>
      <dgm:spPr/>
      <dgm:t>
        <a:bodyPr/>
        <a:lstStyle/>
        <a:p>
          <a:pPr algn="just" rtl="0"/>
          <a:r>
            <a:rPr lang="es-ES" dirty="0"/>
            <a:t>¿La falta de claridad en la normativa, así como la contraposición de resoluciones del SERCOP, inducen al error en los procesos precontractuales en FF.AA.?</a:t>
          </a:r>
          <a:endParaRPr lang="es-EC" dirty="0"/>
        </a:p>
      </dgm:t>
    </dgm:pt>
    <dgm:pt modelId="{F45BC05D-0341-4730-9DA4-F2DF2B7247B9}" type="parTrans" cxnId="{EE0D40F3-403F-4FA0-85AB-B8757C5879C0}">
      <dgm:prSet/>
      <dgm:spPr/>
      <dgm:t>
        <a:bodyPr/>
        <a:lstStyle/>
        <a:p>
          <a:endParaRPr lang="es-ES"/>
        </a:p>
      </dgm:t>
    </dgm:pt>
    <dgm:pt modelId="{8883862C-09F9-44FF-A924-C918D149759C}" type="sibTrans" cxnId="{EE0D40F3-403F-4FA0-85AB-B8757C5879C0}">
      <dgm:prSet/>
      <dgm:spPr/>
      <dgm:t>
        <a:bodyPr/>
        <a:lstStyle/>
        <a:p>
          <a:endParaRPr lang="es-ES"/>
        </a:p>
      </dgm:t>
    </dgm:pt>
    <dgm:pt modelId="{A950E8C7-F837-4685-BF1B-B31A39FBCC8B}" type="pres">
      <dgm:prSet presAssocID="{1035D634-6D7F-4955-92D2-17EE6E5D70E4}" presName="rootnode" presStyleCnt="0">
        <dgm:presLayoutVars>
          <dgm:chMax/>
          <dgm:chPref/>
          <dgm:dir/>
          <dgm:animLvl val="lvl"/>
        </dgm:presLayoutVars>
      </dgm:prSet>
      <dgm:spPr/>
    </dgm:pt>
    <dgm:pt modelId="{5A069EDC-9C14-40B5-BBB3-BB194CD32534}" type="pres">
      <dgm:prSet presAssocID="{F14282A0-B6DF-4B27-91FD-AA0D00DB8D93}" presName="composite" presStyleCnt="0"/>
      <dgm:spPr/>
    </dgm:pt>
    <dgm:pt modelId="{61312998-FBD7-4C30-B5BC-D52FBBBB4D8B}" type="pres">
      <dgm:prSet presAssocID="{F14282A0-B6DF-4B27-91FD-AA0D00DB8D93}" presName="LShape" presStyleLbl="alignNode1" presStyleIdx="0" presStyleCnt="3"/>
      <dgm:spPr/>
    </dgm:pt>
    <dgm:pt modelId="{9F8C238C-E44D-46EF-9E3F-9EACB01E8B06}" type="pres">
      <dgm:prSet presAssocID="{F14282A0-B6DF-4B27-91FD-AA0D00DB8D93}" presName="ParentText" presStyleLbl="revTx" presStyleIdx="0" presStyleCnt="2">
        <dgm:presLayoutVars>
          <dgm:chMax val="0"/>
          <dgm:chPref val="0"/>
          <dgm:bulletEnabled val="1"/>
        </dgm:presLayoutVars>
      </dgm:prSet>
      <dgm:spPr/>
    </dgm:pt>
    <dgm:pt modelId="{7F1E620F-3B8C-4D89-9125-11533E6116C6}" type="pres">
      <dgm:prSet presAssocID="{F14282A0-B6DF-4B27-91FD-AA0D00DB8D93}" presName="Triangle" presStyleLbl="alignNode1" presStyleIdx="1" presStyleCnt="3"/>
      <dgm:spPr/>
    </dgm:pt>
    <dgm:pt modelId="{B61BC966-0D0D-4FE2-8FAF-8D0749D74E4E}" type="pres">
      <dgm:prSet presAssocID="{767FB8E0-E095-4496-B4F1-999F98B8C096}" presName="sibTrans" presStyleCnt="0"/>
      <dgm:spPr/>
    </dgm:pt>
    <dgm:pt modelId="{7B6B3EE6-CCEF-4718-9555-50374EBC9B7D}" type="pres">
      <dgm:prSet presAssocID="{767FB8E0-E095-4496-B4F1-999F98B8C096}" presName="space" presStyleCnt="0"/>
      <dgm:spPr/>
    </dgm:pt>
    <dgm:pt modelId="{A9B27465-8B3B-489C-BCE8-36E0BAD89921}" type="pres">
      <dgm:prSet presAssocID="{94C94C67-BB3F-4C16-A446-AF09879130AE}" presName="composite" presStyleCnt="0"/>
      <dgm:spPr/>
    </dgm:pt>
    <dgm:pt modelId="{7639A926-7DB3-487A-97A6-6669AEB18EEB}" type="pres">
      <dgm:prSet presAssocID="{94C94C67-BB3F-4C16-A446-AF09879130AE}" presName="LShape" presStyleLbl="alignNode1" presStyleIdx="2" presStyleCnt="3"/>
      <dgm:spPr/>
    </dgm:pt>
    <dgm:pt modelId="{3973C2E5-4681-4902-9363-288FEFAC2DC0}" type="pres">
      <dgm:prSet presAssocID="{94C94C67-BB3F-4C16-A446-AF09879130AE}" presName="ParentText" presStyleLbl="revTx" presStyleIdx="1" presStyleCnt="2">
        <dgm:presLayoutVars>
          <dgm:chMax val="0"/>
          <dgm:chPref val="0"/>
          <dgm:bulletEnabled val="1"/>
        </dgm:presLayoutVars>
      </dgm:prSet>
      <dgm:spPr/>
    </dgm:pt>
  </dgm:ptLst>
  <dgm:cxnLst>
    <dgm:cxn modelId="{41A0A35D-8860-4048-BA36-CB19B09E1804}" type="presOf" srcId="{F14282A0-B6DF-4B27-91FD-AA0D00DB8D93}" destId="{9F8C238C-E44D-46EF-9E3F-9EACB01E8B06}" srcOrd="0" destOrd="0" presId="urn:microsoft.com/office/officeart/2009/3/layout/StepUpProcess"/>
    <dgm:cxn modelId="{1B56FB6E-B4D5-438B-B60F-3EB95EAAF297}" type="presOf" srcId="{1035D634-6D7F-4955-92D2-17EE6E5D70E4}" destId="{A950E8C7-F837-4685-BF1B-B31A39FBCC8B}" srcOrd="0" destOrd="0" presId="urn:microsoft.com/office/officeart/2009/3/layout/StepUpProcess"/>
    <dgm:cxn modelId="{6F2BCE85-F491-42F5-B57A-69C9E73842F3}" srcId="{1035D634-6D7F-4955-92D2-17EE6E5D70E4}" destId="{F14282A0-B6DF-4B27-91FD-AA0D00DB8D93}" srcOrd="0" destOrd="0" parTransId="{2737038E-B8C3-47A6-BF8B-226C00CFE28D}" sibTransId="{767FB8E0-E095-4496-B4F1-999F98B8C096}"/>
    <dgm:cxn modelId="{5707B89D-8B95-462E-BFB4-287356DFC0E2}" type="presOf" srcId="{94C94C67-BB3F-4C16-A446-AF09879130AE}" destId="{3973C2E5-4681-4902-9363-288FEFAC2DC0}" srcOrd="0" destOrd="0" presId="urn:microsoft.com/office/officeart/2009/3/layout/StepUpProcess"/>
    <dgm:cxn modelId="{EE0D40F3-403F-4FA0-85AB-B8757C5879C0}" srcId="{1035D634-6D7F-4955-92D2-17EE6E5D70E4}" destId="{94C94C67-BB3F-4C16-A446-AF09879130AE}" srcOrd="1" destOrd="0" parTransId="{F45BC05D-0341-4730-9DA4-F2DF2B7247B9}" sibTransId="{8883862C-09F9-44FF-A924-C918D149759C}"/>
    <dgm:cxn modelId="{9B54CD36-0AAE-43EB-A54F-F30E2A769D74}" type="presParOf" srcId="{A950E8C7-F837-4685-BF1B-B31A39FBCC8B}" destId="{5A069EDC-9C14-40B5-BBB3-BB194CD32534}" srcOrd="0" destOrd="0" presId="urn:microsoft.com/office/officeart/2009/3/layout/StepUpProcess"/>
    <dgm:cxn modelId="{3FACE326-0D3F-4384-8045-D2FAE12C7F88}" type="presParOf" srcId="{5A069EDC-9C14-40B5-BBB3-BB194CD32534}" destId="{61312998-FBD7-4C30-B5BC-D52FBBBB4D8B}" srcOrd="0" destOrd="0" presId="urn:microsoft.com/office/officeart/2009/3/layout/StepUpProcess"/>
    <dgm:cxn modelId="{416AC6E1-9DAA-4058-8618-D5A93531440E}" type="presParOf" srcId="{5A069EDC-9C14-40B5-BBB3-BB194CD32534}" destId="{9F8C238C-E44D-46EF-9E3F-9EACB01E8B06}" srcOrd="1" destOrd="0" presId="urn:microsoft.com/office/officeart/2009/3/layout/StepUpProcess"/>
    <dgm:cxn modelId="{294508F2-CED4-4487-9415-B69DF6F5BB73}" type="presParOf" srcId="{5A069EDC-9C14-40B5-BBB3-BB194CD32534}" destId="{7F1E620F-3B8C-4D89-9125-11533E6116C6}" srcOrd="2" destOrd="0" presId="urn:microsoft.com/office/officeart/2009/3/layout/StepUpProcess"/>
    <dgm:cxn modelId="{1545626A-D7B2-4558-B851-EAA12D6C09D3}" type="presParOf" srcId="{A950E8C7-F837-4685-BF1B-B31A39FBCC8B}" destId="{B61BC966-0D0D-4FE2-8FAF-8D0749D74E4E}" srcOrd="1" destOrd="0" presId="urn:microsoft.com/office/officeart/2009/3/layout/StepUpProcess"/>
    <dgm:cxn modelId="{B1B32E06-700C-4854-A092-6D65DF53D729}" type="presParOf" srcId="{B61BC966-0D0D-4FE2-8FAF-8D0749D74E4E}" destId="{7B6B3EE6-CCEF-4718-9555-50374EBC9B7D}" srcOrd="0" destOrd="0" presId="urn:microsoft.com/office/officeart/2009/3/layout/StepUpProcess"/>
    <dgm:cxn modelId="{11944337-E38C-4CFF-9610-A9A3F21B6575}" type="presParOf" srcId="{A950E8C7-F837-4685-BF1B-B31A39FBCC8B}" destId="{A9B27465-8B3B-489C-BCE8-36E0BAD89921}" srcOrd="2" destOrd="0" presId="urn:microsoft.com/office/officeart/2009/3/layout/StepUpProcess"/>
    <dgm:cxn modelId="{54F25FC2-F14B-44D6-81EC-FAEE0247E5C5}" type="presParOf" srcId="{A9B27465-8B3B-489C-BCE8-36E0BAD89921}" destId="{7639A926-7DB3-487A-97A6-6669AEB18EEB}" srcOrd="0" destOrd="0" presId="urn:microsoft.com/office/officeart/2009/3/layout/StepUpProcess"/>
    <dgm:cxn modelId="{75D1A4DF-95BB-43B2-B77E-13E837140E65}" type="presParOf" srcId="{A9B27465-8B3B-489C-BCE8-36E0BAD89921}" destId="{3973C2E5-4681-4902-9363-288FEFAC2DC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CF407A-1F17-48C9-AA15-834C290B3FFB}" type="doc">
      <dgm:prSet loTypeId="urn:microsoft.com/office/officeart/2005/8/layout/chevron2" loCatId="process" qsTypeId="urn:microsoft.com/office/officeart/2005/8/quickstyle/simple1" qsCatId="simple" csTypeId="urn:microsoft.com/office/officeart/2005/8/colors/accent6_5" csCatId="accent6" phldr="1"/>
      <dgm:spPr/>
      <dgm:t>
        <a:bodyPr/>
        <a:lstStyle/>
        <a:p>
          <a:endParaRPr lang="es-ES"/>
        </a:p>
      </dgm:t>
    </dgm:pt>
    <dgm:pt modelId="{19AE3891-26CC-42B9-A197-9D4482DC80E1}">
      <dgm:prSet custT="1"/>
      <dgm:spPr/>
      <dgm:t>
        <a:bodyPr/>
        <a:lstStyle/>
        <a:p>
          <a:pPr rtl="0"/>
          <a:r>
            <a:rPr lang="es-ES" sz="1800" b="1" dirty="0">
              <a:latin typeface="Arial" panose="020B0604020202020204" pitchFamily="34" charset="0"/>
              <a:cs typeface="Arial" panose="020B0604020202020204" pitchFamily="34" charset="0"/>
            </a:rPr>
            <a:t>GENERAL:</a:t>
          </a:r>
          <a:endParaRPr lang="es-EC" sz="1800" dirty="0">
            <a:latin typeface="Arial" panose="020B0604020202020204" pitchFamily="34" charset="0"/>
            <a:cs typeface="Arial" panose="020B0604020202020204" pitchFamily="34" charset="0"/>
          </a:endParaRPr>
        </a:p>
      </dgm:t>
    </dgm:pt>
    <dgm:pt modelId="{052C853E-3652-42C0-B9D5-094CE3D273CA}" type="parTrans" cxnId="{9BB0A742-969D-4918-92FC-BA05B85E6852}">
      <dgm:prSet/>
      <dgm:spPr/>
      <dgm:t>
        <a:bodyPr/>
        <a:lstStyle/>
        <a:p>
          <a:endParaRPr lang="es-ES"/>
        </a:p>
      </dgm:t>
    </dgm:pt>
    <dgm:pt modelId="{0A38F507-69EA-4C71-869C-ABDF469404A8}" type="sibTrans" cxnId="{9BB0A742-969D-4918-92FC-BA05B85E6852}">
      <dgm:prSet/>
      <dgm:spPr/>
      <dgm:t>
        <a:bodyPr/>
        <a:lstStyle/>
        <a:p>
          <a:endParaRPr lang="es-ES"/>
        </a:p>
      </dgm:t>
    </dgm:pt>
    <dgm:pt modelId="{B98703D2-DBDC-4431-BC5A-2247CEE157EF}">
      <dgm:prSet custT="1"/>
      <dgm:spPr/>
      <dgm:t>
        <a:bodyPr/>
        <a:lstStyle/>
        <a:p>
          <a:pPr algn="just" rtl="0"/>
          <a:r>
            <a:rPr lang="es-ES" sz="1400" b="1" dirty="0">
              <a:latin typeface="Arial" panose="020B0604020202020204" pitchFamily="34" charset="0"/>
              <a:cs typeface="Arial" panose="020B0604020202020204" pitchFamily="34" charset="0"/>
            </a:rPr>
            <a:t>Analizar la legislación ecuatoriana inherente al área de Contratación Pública (LOSNCP y su reglamento), así como la normativa existente para la contratación de bienes estratégicos y su aplicación en el ámbito de la defensa, a efectos de identificar los óbices legales y procedimentales en materia de contratación al interior de Fuerzas Armadas y establecer las recomendaciones pertinentes para mejorar los procesos.</a:t>
          </a:r>
          <a:endParaRPr lang="es-EC" sz="1400" dirty="0">
            <a:latin typeface="Arial" panose="020B0604020202020204" pitchFamily="34" charset="0"/>
            <a:cs typeface="Arial" panose="020B0604020202020204" pitchFamily="34" charset="0"/>
          </a:endParaRPr>
        </a:p>
      </dgm:t>
    </dgm:pt>
    <dgm:pt modelId="{A0AAE75B-036F-4E4A-842D-71B90BD6DCE3}" type="parTrans" cxnId="{A3DD57F7-99F1-450C-96F9-077EBE29A7E9}">
      <dgm:prSet/>
      <dgm:spPr/>
      <dgm:t>
        <a:bodyPr/>
        <a:lstStyle/>
        <a:p>
          <a:endParaRPr lang="es-ES"/>
        </a:p>
      </dgm:t>
    </dgm:pt>
    <dgm:pt modelId="{B633D919-D0FC-495E-A384-DAE1EAD32B48}" type="sibTrans" cxnId="{A3DD57F7-99F1-450C-96F9-077EBE29A7E9}">
      <dgm:prSet/>
      <dgm:spPr/>
      <dgm:t>
        <a:bodyPr/>
        <a:lstStyle/>
        <a:p>
          <a:endParaRPr lang="es-ES"/>
        </a:p>
      </dgm:t>
    </dgm:pt>
    <dgm:pt modelId="{F675C39F-8180-4D40-9FDC-EB797941A96E}">
      <dgm:prSet custT="1"/>
      <dgm:spPr/>
      <dgm:t>
        <a:bodyPr/>
        <a:lstStyle/>
        <a:p>
          <a:pPr rtl="0"/>
          <a:r>
            <a:rPr lang="es-ES" sz="1800" b="1" dirty="0">
              <a:latin typeface="Arial" panose="020B0604020202020204" pitchFamily="34" charset="0"/>
              <a:cs typeface="Arial" panose="020B0604020202020204" pitchFamily="34" charset="0"/>
            </a:rPr>
            <a:t>ESPECIFICOS</a:t>
          </a:r>
          <a:r>
            <a:rPr lang="es-ES" sz="1600" b="1" dirty="0">
              <a:latin typeface="Arial" panose="020B0604020202020204" pitchFamily="34" charset="0"/>
              <a:cs typeface="Arial" panose="020B0604020202020204" pitchFamily="34" charset="0"/>
            </a:rPr>
            <a:t>:</a:t>
          </a:r>
          <a:endParaRPr lang="es-EC" sz="1600" dirty="0">
            <a:latin typeface="Arial" panose="020B0604020202020204" pitchFamily="34" charset="0"/>
            <a:cs typeface="Arial" panose="020B0604020202020204" pitchFamily="34" charset="0"/>
          </a:endParaRPr>
        </a:p>
      </dgm:t>
    </dgm:pt>
    <dgm:pt modelId="{8D8BAF7E-6D72-4A9D-B22B-D5CA5D38BA6C}" type="parTrans" cxnId="{39C5FA97-99CE-4A83-BD2E-69469210CBD2}">
      <dgm:prSet/>
      <dgm:spPr/>
      <dgm:t>
        <a:bodyPr/>
        <a:lstStyle/>
        <a:p>
          <a:endParaRPr lang="es-ES"/>
        </a:p>
      </dgm:t>
    </dgm:pt>
    <dgm:pt modelId="{6C87AF6F-23A1-4568-A02A-5255424A2EC8}" type="sibTrans" cxnId="{39C5FA97-99CE-4A83-BD2E-69469210CBD2}">
      <dgm:prSet/>
      <dgm:spPr/>
      <dgm:t>
        <a:bodyPr/>
        <a:lstStyle/>
        <a:p>
          <a:endParaRPr lang="es-ES"/>
        </a:p>
      </dgm:t>
    </dgm:pt>
    <dgm:pt modelId="{B7107DCC-247D-41CC-831C-382EB15BDBC7}">
      <dgm:prSet custT="1"/>
      <dgm:spPr/>
      <dgm:t>
        <a:bodyPr/>
        <a:lstStyle/>
        <a:p>
          <a:pPr rtl="0"/>
          <a:r>
            <a:rPr lang="es-ES" sz="1400" b="1" dirty="0">
              <a:latin typeface="Arial" panose="020B0604020202020204" pitchFamily="34" charset="0"/>
              <a:cs typeface="Arial" panose="020B0604020202020204" pitchFamily="34" charset="0"/>
            </a:rPr>
            <a:t>Verificar que los procedimientos que se ejecutan en la unidad de Contratación Pública de la Fuerza Terrestre, se encuentran amparados por la legislación ecuatoriana. </a:t>
          </a:r>
          <a:endParaRPr lang="es-EC" sz="1400" dirty="0">
            <a:latin typeface="Arial" panose="020B0604020202020204" pitchFamily="34" charset="0"/>
            <a:cs typeface="Arial" panose="020B0604020202020204" pitchFamily="34" charset="0"/>
          </a:endParaRPr>
        </a:p>
      </dgm:t>
    </dgm:pt>
    <dgm:pt modelId="{06FD8AFF-86F8-4BB6-AC62-004DB2F1FE45}" type="parTrans" cxnId="{D91C552E-5F00-4E8B-AB7A-78ADA394E190}">
      <dgm:prSet/>
      <dgm:spPr/>
      <dgm:t>
        <a:bodyPr/>
        <a:lstStyle/>
        <a:p>
          <a:endParaRPr lang="es-ES"/>
        </a:p>
      </dgm:t>
    </dgm:pt>
    <dgm:pt modelId="{702838D1-6329-41C0-A149-83BC5467E744}" type="sibTrans" cxnId="{D91C552E-5F00-4E8B-AB7A-78ADA394E190}">
      <dgm:prSet/>
      <dgm:spPr/>
      <dgm:t>
        <a:bodyPr/>
        <a:lstStyle/>
        <a:p>
          <a:endParaRPr lang="es-ES"/>
        </a:p>
      </dgm:t>
    </dgm:pt>
    <dgm:pt modelId="{3E7E1D85-CBD4-41E3-8147-F7EDBA20B545}">
      <dgm:prSet custT="1"/>
      <dgm:spPr/>
      <dgm:t>
        <a:bodyPr/>
        <a:lstStyle/>
        <a:p>
          <a:pPr rtl="0"/>
          <a:r>
            <a:rPr lang="es-ES" sz="1400" b="1" dirty="0">
              <a:latin typeface="Arial" panose="020B0604020202020204" pitchFamily="34" charset="0"/>
              <a:cs typeface="Arial" panose="020B0604020202020204" pitchFamily="34" charset="0"/>
            </a:rPr>
            <a:t>Demostrar la eficacia del trabajo que realiza cada uno de los entes encargados de realizar adquisiciones dentro de la institución militar a fin de aprovechar de mejor manera los recursos asignados.</a:t>
          </a:r>
          <a:endParaRPr lang="es-EC" sz="1400" dirty="0">
            <a:latin typeface="Arial" panose="020B0604020202020204" pitchFamily="34" charset="0"/>
            <a:cs typeface="Arial" panose="020B0604020202020204" pitchFamily="34" charset="0"/>
          </a:endParaRPr>
        </a:p>
      </dgm:t>
    </dgm:pt>
    <dgm:pt modelId="{32577615-D560-427B-83F8-AF601D89E8AA}" type="parTrans" cxnId="{230698C1-1545-4DC9-AAE0-3A0179697106}">
      <dgm:prSet/>
      <dgm:spPr/>
      <dgm:t>
        <a:bodyPr/>
        <a:lstStyle/>
        <a:p>
          <a:endParaRPr lang="es-ES"/>
        </a:p>
      </dgm:t>
    </dgm:pt>
    <dgm:pt modelId="{3446F449-7B9C-47C3-8FB5-0D7CF521D543}" type="sibTrans" cxnId="{230698C1-1545-4DC9-AAE0-3A0179697106}">
      <dgm:prSet/>
      <dgm:spPr/>
      <dgm:t>
        <a:bodyPr/>
        <a:lstStyle/>
        <a:p>
          <a:endParaRPr lang="es-ES"/>
        </a:p>
      </dgm:t>
    </dgm:pt>
    <dgm:pt modelId="{F7152660-147B-4AAA-A7C5-13C7CCF2429B}">
      <dgm:prSet custT="1"/>
      <dgm:spPr/>
      <dgm:t>
        <a:bodyPr/>
        <a:lstStyle/>
        <a:p>
          <a:pPr rtl="0"/>
          <a:r>
            <a:rPr lang="es-ES" sz="1400" b="1" dirty="0">
              <a:latin typeface="Arial" panose="020B0604020202020204" pitchFamily="34" charset="0"/>
              <a:cs typeface="Arial" panose="020B0604020202020204" pitchFamily="34" charset="0"/>
            </a:rPr>
            <a:t>Establecer que el sector defensa dentro de los procesos precontractuales y contractuales para la adquisición de bienes, prestación de servicios y ejecución de obras se sujeta a la legislación ecuatoriana vigente, aún cuando las mismas sean de carácter reservado por ser inherentes a la seguridad nacional.</a:t>
          </a:r>
          <a:endParaRPr lang="es-EC" sz="1400" dirty="0">
            <a:latin typeface="Arial" panose="020B0604020202020204" pitchFamily="34" charset="0"/>
            <a:cs typeface="Arial" panose="020B0604020202020204" pitchFamily="34" charset="0"/>
          </a:endParaRPr>
        </a:p>
      </dgm:t>
    </dgm:pt>
    <dgm:pt modelId="{6B29A9F0-0FB1-4150-A0F4-C926CF287BEC}" type="parTrans" cxnId="{AA58FF4A-561B-4CAA-A7BA-3DB450D0199F}">
      <dgm:prSet/>
      <dgm:spPr/>
      <dgm:t>
        <a:bodyPr/>
        <a:lstStyle/>
        <a:p>
          <a:endParaRPr lang="es-ES"/>
        </a:p>
      </dgm:t>
    </dgm:pt>
    <dgm:pt modelId="{551ACDD6-92B8-46AD-90C2-E980E399737A}" type="sibTrans" cxnId="{AA58FF4A-561B-4CAA-A7BA-3DB450D0199F}">
      <dgm:prSet/>
      <dgm:spPr/>
      <dgm:t>
        <a:bodyPr/>
        <a:lstStyle/>
        <a:p>
          <a:endParaRPr lang="es-ES"/>
        </a:p>
      </dgm:t>
    </dgm:pt>
    <dgm:pt modelId="{0F53331B-6133-4423-B4E8-D25A96919C9B}">
      <dgm:prSet custT="1"/>
      <dgm:spPr/>
      <dgm:t>
        <a:bodyPr/>
        <a:lstStyle/>
        <a:p>
          <a:pPr rtl="0"/>
          <a:r>
            <a:rPr lang="es-ES" sz="1400" b="1" dirty="0">
              <a:latin typeface="Arial" panose="020B0604020202020204" pitchFamily="34" charset="0"/>
              <a:cs typeface="Arial" panose="020B0604020202020204" pitchFamily="34" charset="0"/>
            </a:rPr>
            <a:t>Identificar posibles problemas derivados del exceso de normas y contraposición de resoluciones del SERCOP. Determinar los factores legales o procedimentales que ocasionan complicaciones en los procesos de contratación pública para la adquisición de bienes, ejecución de obras o prestación de servicios de carácter estratégico. (MIDENA)</a:t>
          </a:r>
          <a:endParaRPr lang="es-EC" sz="1400" dirty="0">
            <a:latin typeface="Arial" panose="020B0604020202020204" pitchFamily="34" charset="0"/>
            <a:cs typeface="Arial" panose="020B0604020202020204" pitchFamily="34" charset="0"/>
          </a:endParaRPr>
        </a:p>
      </dgm:t>
    </dgm:pt>
    <dgm:pt modelId="{F9A3C303-4BAA-439F-874E-281F8DD58557}" type="parTrans" cxnId="{DEF47052-C663-4DE6-A9D1-AAA2F7075B22}">
      <dgm:prSet/>
      <dgm:spPr/>
      <dgm:t>
        <a:bodyPr/>
        <a:lstStyle/>
        <a:p>
          <a:endParaRPr lang="es-ES"/>
        </a:p>
      </dgm:t>
    </dgm:pt>
    <dgm:pt modelId="{05476C4F-104F-4BC2-9C54-178DDDEF3366}" type="sibTrans" cxnId="{DEF47052-C663-4DE6-A9D1-AAA2F7075B22}">
      <dgm:prSet/>
      <dgm:spPr/>
      <dgm:t>
        <a:bodyPr/>
        <a:lstStyle/>
        <a:p>
          <a:endParaRPr lang="es-ES"/>
        </a:p>
      </dgm:t>
    </dgm:pt>
    <dgm:pt modelId="{F88A7F1C-9570-4364-9418-86E86B781FD1}" type="pres">
      <dgm:prSet presAssocID="{B3CF407A-1F17-48C9-AA15-834C290B3FFB}" presName="linearFlow" presStyleCnt="0">
        <dgm:presLayoutVars>
          <dgm:dir/>
          <dgm:animLvl val="lvl"/>
          <dgm:resizeHandles val="exact"/>
        </dgm:presLayoutVars>
      </dgm:prSet>
      <dgm:spPr/>
    </dgm:pt>
    <dgm:pt modelId="{DDEAD6F3-91C5-4D00-8648-7358EDE73F41}" type="pres">
      <dgm:prSet presAssocID="{19AE3891-26CC-42B9-A197-9D4482DC80E1}" presName="composite" presStyleCnt="0"/>
      <dgm:spPr/>
    </dgm:pt>
    <dgm:pt modelId="{DB26CA86-96A5-45EA-8C19-14794B1ADD49}" type="pres">
      <dgm:prSet presAssocID="{19AE3891-26CC-42B9-A197-9D4482DC80E1}" presName="parentText" presStyleLbl="alignNode1" presStyleIdx="0" presStyleCnt="2" custScaleX="114903">
        <dgm:presLayoutVars>
          <dgm:chMax val="1"/>
          <dgm:bulletEnabled val="1"/>
        </dgm:presLayoutVars>
      </dgm:prSet>
      <dgm:spPr/>
    </dgm:pt>
    <dgm:pt modelId="{E25F8A71-B053-468F-9A6D-BE594B8879CD}" type="pres">
      <dgm:prSet presAssocID="{19AE3891-26CC-42B9-A197-9D4482DC80E1}" presName="descendantText" presStyleLbl="alignAcc1" presStyleIdx="0" presStyleCnt="2" custScaleX="95644" custScaleY="107904">
        <dgm:presLayoutVars>
          <dgm:bulletEnabled val="1"/>
        </dgm:presLayoutVars>
      </dgm:prSet>
      <dgm:spPr/>
    </dgm:pt>
    <dgm:pt modelId="{427568A1-3A89-4C4D-A22D-46865727E29F}" type="pres">
      <dgm:prSet presAssocID="{0A38F507-69EA-4C71-869C-ABDF469404A8}" presName="sp" presStyleCnt="0"/>
      <dgm:spPr/>
    </dgm:pt>
    <dgm:pt modelId="{DF2D0D55-19AA-4C76-A9BE-613873E1214B}" type="pres">
      <dgm:prSet presAssocID="{F675C39F-8180-4D40-9FDC-EB797941A96E}" presName="composite" presStyleCnt="0"/>
      <dgm:spPr/>
    </dgm:pt>
    <dgm:pt modelId="{D7DA73CE-94F8-468C-915B-78897D2BE376}" type="pres">
      <dgm:prSet presAssocID="{F675C39F-8180-4D40-9FDC-EB797941A96E}" presName="parentText" presStyleLbl="alignNode1" presStyleIdx="1" presStyleCnt="2" custScaleX="125624">
        <dgm:presLayoutVars>
          <dgm:chMax val="1"/>
          <dgm:bulletEnabled val="1"/>
        </dgm:presLayoutVars>
      </dgm:prSet>
      <dgm:spPr/>
    </dgm:pt>
    <dgm:pt modelId="{6F83B136-EBAD-47C5-9A7F-8E1D92810810}" type="pres">
      <dgm:prSet presAssocID="{F675C39F-8180-4D40-9FDC-EB797941A96E}" presName="descendantText" presStyleLbl="alignAcc1" presStyleIdx="1" presStyleCnt="2" custScaleX="97802" custScaleY="197406">
        <dgm:presLayoutVars>
          <dgm:bulletEnabled val="1"/>
        </dgm:presLayoutVars>
      </dgm:prSet>
      <dgm:spPr/>
    </dgm:pt>
  </dgm:ptLst>
  <dgm:cxnLst>
    <dgm:cxn modelId="{3F1A9216-ECF6-4277-B585-9C91284FFD5D}" type="presOf" srcId="{F675C39F-8180-4D40-9FDC-EB797941A96E}" destId="{D7DA73CE-94F8-468C-915B-78897D2BE376}" srcOrd="0" destOrd="0" presId="urn:microsoft.com/office/officeart/2005/8/layout/chevron2"/>
    <dgm:cxn modelId="{D91C552E-5F00-4E8B-AB7A-78ADA394E190}" srcId="{F675C39F-8180-4D40-9FDC-EB797941A96E}" destId="{B7107DCC-247D-41CC-831C-382EB15BDBC7}" srcOrd="0" destOrd="0" parTransId="{06FD8AFF-86F8-4BB6-AC62-004DB2F1FE45}" sibTransId="{702838D1-6329-41C0-A149-83BC5467E744}"/>
    <dgm:cxn modelId="{136B483C-B79E-4C81-97E5-379364BD39AA}" type="presOf" srcId="{0F53331B-6133-4423-B4E8-D25A96919C9B}" destId="{6F83B136-EBAD-47C5-9A7F-8E1D92810810}" srcOrd="0" destOrd="3" presId="urn:microsoft.com/office/officeart/2005/8/layout/chevron2"/>
    <dgm:cxn modelId="{9BB0A742-969D-4918-92FC-BA05B85E6852}" srcId="{B3CF407A-1F17-48C9-AA15-834C290B3FFB}" destId="{19AE3891-26CC-42B9-A197-9D4482DC80E1}" srcOrd="0" destOrd="0" parTransId="{052C853E-3652-42C0-B9D5-094CE3D273CA}" sibTransId="{0A38F507-69EA-4C71-869C-ABDF469404A8}"/>
    <dgm:cxn modelId="{AA58FF4A-561B-4CAA-A7BA-3DB450D0199F}" srcId="{F675C39F-8180-4D40-9FDC-EB797941A96E}" destId="{F7152660-147B-4AAA-A7C5-13C7CCF2429B}" srcOrd="2" destOrd="0" parTransId="{6B29A9F0-0FB1-4150-A0F4-C926CF287BEC}" sibTransId="{551ACDD6-92B8-46AD-90C2-E980E399737A}"/>
    <dgm:cxn modelId="{CF991570-78F6-4F35-9405-D9F931C41861}" type="presOf" srcId="{B7107DCC-247D-41CC-831C-382EB15BDBC7}" destId="{6F83B136-EBAD-47C5-9A7F-8E1D92810810}" srcOrd="0" destOrd="0" presId="urn:microsoft.com/office/officeart/2005/8/layout/chevron2"/>
    <dgm:cxn modelId="{E26E6871-5E9E-4927-AF66-7DC66E60345F}" type="presOf" srcId="{B3CF407A-1F17-48C9-AA15-834C290B3FFB}" destId="{F88A7F1C-9570-4364-9418-86E86B781FD1}" srcOrd="0" destOrd="0" presId="urn:microsoft.com/office/officeart/2005/8/layout/chevron2"/>
    <dgm:cxn modelId="{DEF47052-C663-4DE6-A9D1-AAA2F7075B22}" srcId="{F675C39F-8180-4D40-9FDC-EB797941A96E}" destId="{0F53331B-6133-4423-B4E8-D25A96919C9B}" srcOrd="3" destOrd="0" parTransId="{F9A3C303-4BAA-439F-874E-281F8DD58557}" sibTransId="{05476C4F-104F-4BC2-9C54-178DDDEF3366}"/>
    <dgm:cxn modelId="{EA9E3679-4522-4AA2-867B-FC3701266632}" type="presOf" srcId="{19AE3891-26CC-42B9-A197-9D4482DC80E1}" destId="{DB26CA86-96A5-45EA-8C19-14794B1ADD49}" srcOrd="0" destOrd="0" presId="urn:microsoft.com/office/officeart/2005/8/layout/chevron2"/>
    <dgm:cxn modelId="{39C5FA97-99CE-4A83-BD2E-69469210CBD2}" srcId="{B3CF407A-1F17-48C9-AA15-834C290B3FFB}" destId="{F675C39F-8180-4D40-9FDC-EB797941A96E}" srcOrd="1" destOrd="0" parTransId="{8D8BAF7E-6D72-4A9D-B22B-D5CA5D38BA6C}" sibTransId="{6C87AF6F-23A1-4568-A02A-5255424A2EC8}"/>
    <dgm:cxn modelId="{230698C1-1545-4DC9-AAE0-3A0179697106}" srcId="{F675C39F-8180-4D40-9FDC-EB797941A96E}" destId="{3E7E1D85-CBD4-41E3-8147-F7EDBA20B545}" srcOrd="1" destOrd="0" parTransId="{32577615-D560-427B-83F8-AF601D89E8AA}" sibTransId="{3446F449-7B9C-47C3-8FB5-0D7CF521D543}"/>
    <dgm:cxn modelId="{38FFB0CD-DC7D-4BE7-ABAD-B6A42B3F4F40}" type="presOf" srcId="{3E7E1D85-CBD4-41E3-8147-F7EDBA20B545}" destId="{6F83B136-EBAD-47C5-9A7F-8E1D92810810}" srcOrd="0" destOrd="1" presId="urn:microsoft.com/office/officeart/2005/8/layout/chevron2"/>
    <dgm:cxn modelId="{19BB77F5-226D-402B-AE09-5001859EDF00}" type="presOf" srcId="{F7152660-147B-4AAA-A7C5-13C7CCF2429B}" destId="{6F83B136-EBAD-47C5-9A7F-8E1D92810810}" srcOrd="0" destOrd="2" presId="urn:microsoft.com/office/officeart/2005/8/layout/chevron2"/>
    <dgm:cxn modelId="{A3DD57F7-99F1-450C-96F9-077EBE29A7E9}" srcId="{19AE3891-26CC-42B9-A197-9D4482DC80E1}" destId="{B98703D2-DBDC-4431-BC5A-2247CEE157EF}" srcOrd="0" destOrd="0" parTransId="{A0AAE75B-036F-4E4A-842D-71B90BD6DCE3}" sibTransId="{B633D919-D0FC-495E-A384-DAE1EAD32B48}"/>
    <dgm:cxn modelId="{B0674CF9-E627-4576-A058-3C376D342A5E}" type="presOf" srcId="{B98703D2-DBDC-4431-BC5A-2247CEE157EF}" destId="{E25F8A71-B053-468F-9A6D-BE594B8879CD}" srcOrd="0" destOrd="0" presId="urn:microsoft.com/office/officeart/2005/8/layout/chevron2"/>
    <dgm:cxn modelId="{EF3BFA7F-1B90-49AA-84A7-C241E6BD9590}" type="presParOf" srcId="{F88A7F1C-9570-4364-9418-86E86B781FD1}" destId="{DDEAD6F3-91C5-4D00-8648-7358EDE73F41}" srcOrd="0" destOrd="0" presId="urn:microsoft.com/office/officeart/2005/8/layout/chevron2"/>
    <dgm:cxn modelId="{39CBF159-C63D-45A9-8361-D0FD7BE72353}" type="presParOf" srcId="{DDEAD6F3-91C5-4D00-8648-7358EDE73F41}" destId="{DB26CA86-96A5-45EA-8C19-14794B1ADD49}" srcOrd="0" destOrd="0" presId="urn:microsoft.com/office/officeart/2005/8/layout/chevron2"/>
    <dgm:cxn modelId="{72915266-87EB-4C07-A722-531890C79D49}" type="presParOf" srcId="{DDEAD6F3-91C5-4D00-8648-7358EDE73F41}" destId="{E25F8A71-B053-468F-9A6D-BE594B8879CD}" srcOrd="1" destOrd="0" presId="urn:microsoft.com/office/officeart/2005/8/layout/chevron2"/>
    <dgm:cxn modelId="{FDE41862-0AB8-463F-97A7-58A66941C201}" type="presParOf" srcId="{F88A7F1C-9570-4364-9418-86E86B781FD1}" destId="{427568A1-3A89-4C4D-A22D-46865727E29F}" srcOrd="1" destOrd="0" presId="urn:microsoft.com/office/officeart/2005/8/layout/chevron2"/>
    <dgm:cxn modelId="{4FC46E4A-4EA1-48C2-98EA-86A0C0B25B15}" type="presParOf" srcId="{F88A7F1C-9570-4364-9418-86E86B781FD1}" destId="{DF2D0D55-19AA-4C76-A9BE-613873E1214B}" srcOrd="2" destOrd="0" presId="urn:microsoft.com/office/officeart/2005/8/layout/chevron2"/>
    <dgm:cxn modelId="{CE241B12-A88E-4F91-83C8-263D60AA1BEF}" type="presParOf" srcId="{DF2D0D55-19AA-4C76-A9BE-613873E1214B}" destId="{D7DA73CE-94F8-468C-915B-78897D2BE376}" srcOrd="0" destOrd="0" presId="urn:microsoft.com/office/officeart/2005/8/layout/chevron2"/>
    <dgm:cxn modelId="{0835FCB6-830C-4A76-9D58-F2F8779E7E5F}" type="presParOf" srcId="{DF2D0D55-19AA-4C76-A9BE-613873E1214B}" destId="{6F83B136-EBAD-47C5-9A7F-8E1D9281081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D8047C-892E-4422-8F00-CC372909AE5D}"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s-ES"/>
        </a:p>
      </dgm:t>
    </dgm:pt>
    <dgm:pt modelId="{5ED2E1E8-E760-4690-9FF9-C6DE44DBF301}">
      <dgm:prSet/>
      <dgm:spPr/>
      <dgm:t>
        <a:bodyPr/>
        <a:lstStyle/>
        <a:p>
          <a:pPr rtl="0"/>
          <a:r>
            <a:rPr lang="es-ES" dirty="0">
              <a:latin typeface="Arial" panose="020B0604020202020204" pitchFamily="34" charset="0"/>
              <a:cs typeface="Arial" panose="020B0604020202020204" pitchFamily="34" charset="0"/>
            </a:rPr>
            <a:t>CHILE</a:t>
          </a:r>
          <a:endParaRPr lang="es-EC" dirty="0">
            <a:latin typeface="Arial" panose="020B0604020202020204" pitchFamily="34" charset="0"/>
            <a:cs typeface="Arial" panose="020B0604020202020204" pitchFamily="34" charset="0"/>
          </a:endParaRPr>
        </a:p>
      </dgm:t>
    </dgm:pt>
    <dgm:pt modelId="{F00F7268-83C6-4CA7-8A24-6D4C8D94860D}" type="parTrans" cxnId="{BBB86558-A284-4122-92BF-1218B0C5E22B}">
      <dgm:prSet/>
      <dgm:spPr/>
      <dgm:t>
        <a:bodyPr/>
        <a:lstStyle/>
        <a:p>
          <a:endParaRPr lang="es-ES"/>
        </a:p>
      </dgm:t>
    </dgm:pt>
    <dgm:pt modelId="{8C28B578-5CD5-4894-9F45-D1EBD136F648}" type="sibTrans" cxnId="{BBB86558-A284-4122-92BF-1218B0C5E22B}">
      <dgm:prSet/>
      <dgm:spPr/>
      <dgm:t>
        <a:bodyPr/>
        <a:lstStyle/>
        <a:p>
          <a:endParaRPr lang="es-ES"/>
        </a:p>
      </dgm:t>
    </dgm:pt>
    <dgm:pt modelId="{5E1C87A9-B9AD-485D-B259-CD578453D96F}">
      <dgm:prSet custT="1"/>
      <dgm:spPr/>
      <dgm:t>
        <a:bodyPr/>
        <a:lstStyle/>
        <a:p>
          <a:pPr rtl="0"/>
          <a:r>
            <a:rPr lang="es-ES" sz="1800" dirty="0">
              <a:latin typeface="Arial" panose="020B0604020202020204" pitchFamily="34" charset="0"/>
              <a:cs typeface="Arial" panose="020B0604020202020204" pitchFamily="34" charset="0"/>
            </a:rPr>
            <a:t>Ley Orgánica del Ministerio de Defensa Nacional mediante la Ley 20.424, del 4 de febrero de 2010, aprobó para que el Ministro de Defensa “proponga al Presidente de la República, la aprobación de los proyectos de adquisición e inversión de material de guerra, cuando corresponda. </a:t>
          </a:r>
          <a:endParaRPr lang="es-EC" sz="1800" dirty="0">
            <a:latin typeface="Arial" panose="020B0604020202020204" pitchFamily="34" charset="0"/>
            <a:cs typeface="Arial" panose="020B0604020202020204" pitchFamily="34" charset="0"/>
          </a:endParaRPr>
        </a:p>
      </dgm:t>
    </dgm:pt>
    <dgm:pt modelId="{63110311-00DC-4744-B3C0-86F24C6557FA}" type="parTrans" cxnId="{FB594E08-D384-4A89-B6B1-5ED71E475FD1}">
      <dgm:prSet/>
      <dgm:spPr/>
      <dgm:t>
        <a:bodyPr/>
        <a:lstStyle/>
        <a:p>
          <a:endParaRPr lang="es-ES"/>
        </a:p>
      </dgm:t>
    </dgm:pt>
    <dgm:pt modelId="{1F7F69A7-8C23-4A9C-B7D2-90C73EEB7A45}" type="sibTrans" cxnId="{FB594E08-D384-4A89-B6B1-5ED71E475FD1}">
      <dgm:prSet/>
      <dgm:spPr/>
      <dgm:t>
        <a:bodyPr/>
        <a:lstStyle/>
        <a:p>
          <a:endParaRPr lang="es-ES"/>
        </a:p>
      </dgm:t>
    </dgm:pt>
    <dgm:pt modelId="{2EBC71B3-7E8C-483A-88F9-924F28267D12}">
      <dgm:prSet custT="1"/>
      <dgm:spPr/>
      <dgm:t>
        <a:bodyPr/>
        <a:lstStyle/>
        <a:p>
          <a:pPr rtl="0"/>
          <a:r>
            <a:rPr lang="es-ES" sz="1800" dirty="0">
              <a:latin typeface="Arial" panose="020B0604020202020204" pitchFamily="34" charset="0"/>
              <a:cs typeface="Arial" panose="020B0604020202020204" pitchFamily="34" charset="0"/>
            </a:rPr>
            <a:t>La Subsecretaría de Defensa:</a:t>
          </a:r>
          <a:endParaRPr lang="es-EC" sz="1800" dirty="0">
            <a:latin typeface="Arial" panose="020B0604020202020204" pitchFamily="34" charset="0"/>
            <a:cs typeface="Arial" panose="020B0604020202020204" pitchFamily="34" charset="0"/>
          </a:endParaRPr>
        </a:p>
      </dgm:t>
    </dgm:pt>
    <dgm:pt modelId="{33EE3336-2209-483E-84AE-3BF7E036DAB8}" type="parTrans" cxnId="{3E6501CC-1ABF-45E6-B1F9-235770CE2F6F}">
      <dgm:prSet/>
      <dgm:spPr/>
      <dgm:t>
        <a:bodyPr/>
        <a:lstStyle/>
        <a:p>
          <a:endParaRPr lang="es-ES"/>
        </a:p>
      </dgm:t>
    </dgm:pt>
    <dgm:pt modelId="{1BB51D50-C6D2-4B72-B0E5-BB61CB6BC836}" type="sibTrans" cxnId="{3E6501CC-1ABF-45E6-B1F9-235770CE2F6F}">
      <dgm:prSet/>
      <dgm:spPr/>
      <dgm:t>
        <a:bodyPr/>
        <a:lstStyle/>
        <a:p>
          <a:endParaRPr lang="es-ES"/>
        </a:p>
      </dgm:t>
    </dgm:pt>
    <dgm:pt modelId="{8B9802C2-B154-4EAF-A3ED-58E31243AE9F}">
      <dgm:prSet custT="1"/>
      <dgm:spPr/>
      <dgm:t>
        <a:bodyPr/>
        <a:lstStyle/>
        <a:p>
          <a:pPr rtl="0"/>
          <a:r>
            <a:rPr lang="es-ES" sz="1800" dirty="0">
              <a:latin typeface="Arial" panose="020B0604020202020204" pitchFamily="34" charset="0"/>
              <a:cs typeface="Arial" panose="020B0604020202020204" pitchFamily="34" charset="0"/>
            </a:rPr>
            <a:t>Orientación para las adquisiciones de las FF.AA. </a:t>
          </a:r>
          <a:endParaRPr lang="es-EC" sz="1800" dirty="0">
            <a:latin typeface="Arial" panose="020B0604020202020204" pitchFamily="34" charset="0"/>
            <a:cs typeface="Arial" panose="020B0604020202020204" pitchFamily="34" charset="0"/>
          </a:endParaRPr>
        </a:p>
      </dgm:t>
    </dgm:pt>
    <dgm:pt modelId="{E117BEBA-FF8F-48EF-8BC3-02EA383982B2}" type="parTrans" cxnId="{E40A2160-09EC-4FC3-B44F-909351E7F0A5}">
      <dgm:prSet/>
      <dgm:spPr/>
      <dgm:t>
        <a:bodyPr/>
        <a:lstStyle/>
        <a:p>
          <a:endParaRPr lang="es-ES"/>
        </a:p>
      </dgm:t>
    </dgm:pt>
    <dgm:pt modelId="{CFEC9030-C7A4-4FE0-9D03-EFB5706E9AE3}" type="sibTrans" cxnId="{E40A2160-09EC-4FC3-B44F-909351E7F0A5}">
      <dgm:prSet/>
      <dgm:spPr/>
      <dgm:t>
        <a:bodyPr/>
        <a:lstStyle/>
        <a:p>
          <a:endParaRPr lang="es-ES"/>
        </a:p>
      </dgm:t>
    </dgm:pt>
    <dgm:pt modelId="{6E32F97E-F9F8-4717-9601-DFF410930F35}">
      <dgm:prSet custT="1"/>
      <dgm:spPr/>
      <dgm:t>
        <a:bodyPr/>
        <a:lstStyle/>
        <a:p>
          <a:pPr rtl="0"/>
          <a:r>
            <a:rPr lang="es-ES" sz="1800" dirty="0">
              <a:latin typeface="Arial" panose="020B0604020202020204" pitchFamily="34" charset="0"/>
              <a:cs typeface="Arial" panose="020B0604020202020204" pitchFamily="34" charset="0"/>
            </a:rPr>
            <a:t>Informará sobre las adquisiciones efectuadas y los proveedores respectivos.</a:t>
          </a:r>
          <a:endParaRPr lang="es-EC" sz="1800" dirty="0">
            <a:latin typeface="Arial" panose="020B0604020202020204" pitchFamily="34" charset="0"/>
            <a:cs typeface="Arial" panose="020B0604020202020204" pitchFamily="34" charset="0"/>
          </a:endParaRPr>
        </a:p>
      </dgm:t>
    </dgm:pt>
    <dgm:pt modelId="{080CC263-11CD-47AA-A4B8-F2A077FCF91F}" type="parTrans" cxnId="{AF95BA32-9C8A-4F43-BF54-340ACDC8034B}">
      <dgm:prSet/>
      <dgm:spPr/>
      <dgm:t>
        <a:bodyPr/>
        <a:lstStyle/>
        <a:p>
          <a:endParaRPr lang="es-ES"/>
        </a:p>
      </dgm:t>
    </dgm:pt>
    <dgm:pt modelId="{F5DE8C9E-866D-499D-9951-5FD09DEE9F2F}" type="sibTrans" cxnId="{AF95BA32-9C8A-4F43-BF54-340ACDC8034B}">
      <dgm:prSet/>
      <dgm:spPr/>
      <dgm:t>
        <a:bodyPr/>
        <a:lstStyle/>
        <a:p>
          <a:endParaRPr lang="es-ES"/>
        </a:p>
      </dgm:t>
    </dgm:pt>
    <dgm:pt modelId="{8B5BFEE3-9223-4833-AEB0-D3118DB27DD8}">
      <dgm:prSet custT="1"/>
      <dgm:spPr/>
      <dgm:t>
        <a:bodyPr/>
        <a:lstStyle/>
        <a:p>
          <a:pPr rtl="0"/>
          <a:r>
            <a:rPr lang="es-ES" sz="1800" dirty="0">
              <a:latin typeface="Arial" panose="020B0604020202020204" pitchFamily="34" charset="0"/>
              <a:cs typeface="Arial" panose="020B0604020202020204" pitchFamily="34" charset="0"/>
            </a:rPr>
            <a:t>Evaluar los proyectos de adquisición e inversión presentados por los organismos del sector Defensa</a:t>
          </a:r>
          <a:r>
            <a:rPr lang="es-ES" sz="1700" dirty="0"/>
            <a:t>. </a:t>
          </a:r>
          <a:endParaRPr lang="es-EC" sz="1700" dirty="0"/>
        </a:p>
      </dgm:t>
    </dgm:pt>
    <dgm:pt modelId="{F1395B42-E860-4BD0-AA84-B2A2216AAB84}" type="parTrans" cxnId="{E55F7E53-E192-4443-8281-FFB0784467F5}">
      <dgm:prSet/>
      <dgm:spPr/>
      <dgm:t>
        <a:bodyPr/>
        <a:lstStyle/>
        <a:p>
          <a:endParaRPr lang="es-ES"/>
        </a:p>
      </dgm:t>
    </dgm:pt>
    <dgm:pt modelId="{F3D3CC12-7B14-4F8F-9C2B-52890EE8B441}" type="sibTrans" cxnId="{E55F7E53-E192-4443-8281-FFB0784467F5}">
      <dgm:prSet/>
      <dgm:spPr/>
      <dgm:t>
        <a:bodyPr/>
        <a:lstStyle/>
        <a:p>
          <a:endParaRPr lang="es-ES"/>
        </a:p>
      </dgm:t>
    </dgm:pt>
    <dgm:pt modelId="{61FB9D9F-38FF-407E-995B-D429C186D047}" type="pres">
      <dgm:prSet presAssocID="{52D8047C-892E-4422-8F00-CC372909AE5D}" presName="diagram" presStyleCnt="0">
        <dgm:presLayoutVars>
          <dgm:dir/>
          <dgm:animLvl val="lvl"/>
          <dgm:resizeHandles val="exact"/>
        </dgm:presLayoutVars>
      </dgm:prSet>
      <dgm:spPr/>
    </dgm:pt>
    <dgm:pt modelId="{570E195A-698C-406F-8053-91DC5FEC7113}" type="pres">
      <dgm:prSet presAssocID="{5ED2E1E8-E760-4690-9FF9-C6DE44DBF301}" presName="compNode" presStyleCnt="0"/>
      <dgm:spPr/>
    </dgm:pt>
    <dgm:pt modelId="{028F6218-1FED-4E1E-9D12-45B529016259}" type="pres">
      <dgm:prSet presAssocID="{5ED2E1E8-E760-4690-9FF9-C6DE44DBF301}" presName="childRect" presStyleLbl="bgAcc1" presStyleIdx="0" presStyleCnt="1" custScaleX="134732">
        <dgm:presLayoutVars>
          <dgm:bulletEnabled val="1"/>
        </dgm:presLayoutVars>
      </dgm:prSet>
      <dgm:spPr/>
    </dgm:pt>
    <dgm:pt modelId="{5A90F6C0-3B4F-4445-8D73-81C348F39A2A}" type="pres">
      <dgm:prSet presAssocID="{5ED2E1E8-E760-4690-9FF9-C6DE44DBF301}" presName="parentText" presStyleLbl="node1" presStyleIdx="0" presStyleCnt="0">
        <dgm:presLayoutVars>
          <dgm:chMax val="0"/>
          <dgm:bulletEnabled val="1"/>
        </dgm:presLayoutVars>
      </dgm:prSet>
      <dgm:spPr/>
    </dgm:pt>
    <dgm:pt modelId="{757FEA3D-17AD-4555-A5A7-8F97AE8E7CC1}" type="pres">
      <dgm:prSet presAssocID="{5ED2E1E8-E760-4690-9FF9-C6DE44DBF301}" presName="parentRect" presStyleLbl="alignNode1" presStyleIdx="0" presStyleCnt="1" custScaleX="134562"/>
      <dgm:spPr/>
    </dgm:pt>
    <dgm:pt modelId="{79C9158E-B401-40DC-B06A-A3E40658572E}" type="pres">
      <dgm:prSet presAssocID="{5ED2E1E8-E760-4690-9FF9-C6DE44DBF301}" presName="adorn" presStyleLbl="fgAccFollowNode1" presStyleIdx="0" presStyleCnt="1" custScaleX="115587" custScaleY="125173" custLinFactNeighborX="80130" custLinFactNeighborY="-18000"/>
      <dgm:spPr>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dgm:spPr>
    </dgm:pt>
  </dgm:ptLst>
  <dgm:cxnLst>
    <dgm:cxn modelId="{831C5703-8439-4AC6-B139-A83F7C1FE428}" type="presOf" srcId="{52D8047C-892E-4422-8F00-CC372909AE5D}" destId="{61FB9D9F-38FF-407E-995B-D429C186D047}" srcOrd="0" destOrd="0" presId="urn:microsoft.com/office/officeart/2005/8/layout/bList2"/>
    <dgm:cxn modelId="{FB594E08-D384-4A89-B6B1-5ED71E475FD1}" srcId="{5ED2E1E8-E760-4690-9FF9-C6DE44DBF301}" destId="{5E1C87A9-B9AD-485D-B259-CD578453D96F}" srcOrd="0" destOrd="0" parTransId="{63110311-00DC-4744-B3C0-86F24C6557FA}" sibTransId="{1F7F69A7-8C23-4A9C-B7D2-90C73EEB7A45}"/>
    <dgm:cxn modelId="{13D1741A-EDF4-4185-96D8-CDA239CBBED0}" type="presOf" srcId="{8B5BFEE3-9223-4833-AEB0-D3118DB27DD8}" destId="{028F6218-1FED-4E1E-9D12-45B529016259}" srcOrd="0" destOrd="4" presId="urn:microsoft.com/office/officeart/2005/8/layout/bList2"/>
    <dgm:cxn modelId="{6179622F-6A4E-4331-AF47-E6673C745E77}" type="presOf" srcId="{5E1C87A9-B9AD-485D-B259-CD578453D96F}" destId="{028F6218-1FED-4E1E-9D12-45B529016259}" srcOrd="0" destOrd="0" presId="urn:microsoft.com/office/officeart/2005/8/layout/bList2"/>
    <dgm:cxn modelId="{AF95BA32-9C8A-4F43-BF54-340ACDC8034B}" srcId="{2EBC71B3-7E8C-483A-88F9-924F28267D12}" destId="{6E32F97E-F9F8-4717-9601-DFF410930F35}" srcOrd="1" destOrd="0" parTransId="{080CC263-11CD-47AA-A4B8-F2A077FCF91F}" sibTransId="{F5DE8C9E-866D-499D-9951-5FD09DEE9F2F}"/>
    <dgm:cxn modelId="{E40A2160-09EC-4FC3-B44F-909351E7F0A5}" srcId="{2EBC71B3-7E8C-483A-88F9-924F28267D12}" destId="{8B9802C2-B154-4EAF-A3ED-58E31243AE9F}" srcOrd="0" destOrd="0" parTransId="{E117BEBA-FF8F-48EF-8BC3-02EA383982B2}" sibTransId="{CFEC9030-C7A4-4FE0-9D03-EFB5706E9AE3}"/>
    <dgm:cxn modelId="{9EFFE54B-F670-4599-A756-CFFF945B83B8}" type="presOf" srcId="{6E32F97E-F9F8-4717-9601-DFF410930F35}" destId="{028F6218-1FED-4E1E-9D12-45B529016259}" srcOrd="0" destOrd="3" presId="urn:microsoft.com/office/officeart/2005/8/layout/bList2"/>
    <dgm:cxn modelId="{E55F7E53-E192-4443-8281-FFB0784467F5}" srcId="{2EBC71B3-7E8C-483A-88F9-924F28267D12}" destId="{8B5BFEE3-9223-4833-AEB0-D3118DB27DD8}" srcOrd="2" destOrd="0" parTransId="{F1395B42-E860-4BD0-AA84-B2A2216AAB84}" sibTransId="{F3D3CC12-7B14-4F8F-9C2B-52890EE8B441}"/>
    <dgm:cxn modelId="{BBB86558-A284-4122-92BF-1218B0C5E22B}" srcId="{52D8047C-892E-4422-8F00-CC372909AE5D}" destId="{5ED2E1E8-E760-4690-9FF9-C6DE44DBF301}" srcOrd="0" destOrd="0" parTransId="{F00F7268-83C6-4CA7-8A24-6D4C8D94860D}" sibTransId="{8C28B578-5CD5-4894-9F45-D1EBD136F648}"/>
    <dgm:cxn modelId="{A1534494-82EE-4AEE-B4AE-42EDA7AAE694}" type="presOf" srcId="{8B9802C2-B154-4EAF-A3ED-58E31243AE9F}" destId="{028F6218-1FED-4E1E-9D12-45B529016259}" srcOrd="0" destOrd="2" presId="urn:microsoft.com/office/officeart/2005/8/layout/bList2"/>
    <dgm:cxn modelId="{D9ABD8B3-F912-4DA1-950C-D34F6D1C483D}" type="presOf" srcId="{5ED2E1E8-E760-4690-9FF9-C6DE44DBF301}" destId="{757FEA3D-17AD-4555-A5A7-8F97AE8E7CC1}" srcOrd="1" destOrd="0" presId="urn:microsoft.com/office/officeart/2005/8/layout/bList2"/>
    <dgm:cxn modelId="{3E6501CC-1ABF-45E6-B1F9-235770CE2F6F}" srcId="{5ED2E1E8-E760-4690-9FF9-C6DE44DBF301}" destId="{2EBC71B3-7E8C-483A-88F9-924F28267D12}" srcOrd="1" destOrd="0" parTransId="{33EE3336-2209-483E-84AE-3BF7E036DAB8}" sibTransId="{1BB51D50-C6D2-4B72-B0E5-BB61CB6BC836}"/>
    <dgm:cxn modelId="{F5A0D2EF-56CA-45CB-B031-B6B10DABBD1A}" type="presOf" srcId="{5ED2E1E8-E760-4690-9FF9-C6DE44DBF301}" destId="{5A90F6C0-3B4F-4445-8D73-81C348F39A2A}" srcOrd="0" destOrd="0" presId="urn:microsoft.com/office/officeart/2005/8/layout/bList2"/>
    <dgm:cxn modelId="{868465F4-65AD-446F-93A8-A4ABA0697F2F}" type="presOf" srcId="{2EBC71B3-7E8C-483A-88F9-924F28267D12}" destId="{028F6218-1FED-4E1E-9D12-45B529016259}" srcOrd="0" destOrd="1" presId="urn:microsoft.com/office/officeart/2005/8/layout/bList2"/>
    <dgm:cxn modelId="{F0034794-5CD0-45FF-AB9D-0B40820519FF}" type="presParOf" srcId="{61FB9D9F-38FF-407E-995B-D429C186D047}" destId="{570E195A-698C-406F-8053-91DC5FEC7113}" srcOrd="0" destOrd="0" presId="urn:microsoft.com/office/officeart/2005/8/layout/bList2"/>
    <dgm:cxn modelId="{F4934FC7-0F09-4CB0-B6AC-153141DEC269}" type="presParOf" srcId="{570E195A-698C-406F-8053-91DC5FEC7113}" destId="{028F6218-1FED-4E1E-9D12-45B529016259}" srcOrd="0" destOrd="0" presId="urn:microsoft.com/office/officeart/2005/8/layout/bList2"/>
    <dgm:cxn modelId="{BFD75AF3-538C-41F4-87B4-45E2BFBF4F34}" type="presParOf" srcId="{570E195A-698C-406F-8053-91DC5FEC7113}" destId="{5A90F6C0-3B4F-4445-8D73-81C348F39A2A}" srcOrd="1" destOrd="0" presId="urn:microsoft.com/office/officeart/2005/8/layout/bList2"/>
    <dgm:cxn modelId="{92A5CA60-80B8-48EA-858C-8C5E4D56BBCF}" type="presParOf" srcId="{570E195A-698C-406F-8053-91DC5FEC7113}" destId="{757FEA3D-17AD-4555-A5A7-8F97AE8E7CC1}" srcOrd="2" destOrd="0" presId="urn:microsoft.com/office/officeart/2005/8/layout/bList2"/>
    <dgm:cxn modelId="{E08FA32F-6424-4107-80A0-E206B85897FE}" type="presParOf" srcId="{570E195A-698C-406F-8053-91DC5FEC7113}" destId="{79C9158E-B401-40DC-B06A-A3E40658572E}"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FCB2B2-CF47-423B-8AF5-3EF40705D4C3}"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s-ES"/>
        </a:p>
      </dgm:t>
    </dgm:pt>
    <dgm:pt modelId="{EE3456C3-A0A1-4FB1-9ABE-132894A9E28C}">
      <dgm:prSet/>
      <dgm:spPr/>
      <dgm:t>
        <a:bodyPr/>
        <a:lstStyle/>
        <a:p>
          <a:pPr rtl="0"/>
          <a:r>
            <a:rPr lang="es-EC" dirty="0">
              <a:latin typeface="Arial" panose="020B0604020202020204" pitchFamily="34" charset="0"/>
              <a:cs typeface="Arial" panose="020B0604020202020204" pitchFamily="34" charset="0"/>
            </a:rPr>
            <a:t>ARGENTINA</a:t>
          </a:r>
        </a:p>
      </dgm:t>
    </dgm:pt>
    <dgm:pt modelId="{216EB62B-6485-435F-A67E-97AED4DB7EA4}" type="parTrans" cxnId="{2C3FC231-58B8-43C8-A12F-380C8F64BAA6}">
      <dgm:prSet/>
      <dgm:spPr/>
      <dgm:t>
        <a:bodyPr/>
        <a:lstStyle/>
        <a:p>
          <a:endParaRPr lang="es-ES"/>
        </a:p>
      </dgm:t>
    </dgm:pt>
    <dgm:pt modelId="{33A4927B-028B-4A84-9E8F-02CDA8752375}" type="sibTrans" cxnId="{2C3FC231-58B8-43C8-A12F-380C8F64BAA6}">
      <dgm:prSet/>
      <dgm:spPr/>
      <dgm:t>
        <a:bodyPr/>
        <a:lstStyle/>
        <a:p>
          <a:endParaRPr lang="es-ES"/>
        </a:p>
      </dgm:t>
    </dgm:pt>
    <dgm:pt modelId="{B91C1C24-9380-4A96-B118-FE044A2C58AD}">
      <dgm:prSet custT="1"/>
      <dgm:spPr/>
      <dgm:t>
        <a:bodyPr/>
        <a:lstStyle/>
        <a:p>
          <a:pPr rtl="0"/>
          <a:r>
            <a:rPr lang="es-ES" sz="1600" dirty="0">
              <a:latin typeface="Arial" panose="020B0604020202020204" pitchFamily="34" charset="0"/>
              <a:cs typeface="Arial" panose="020B0604020202020204" pitchFamily="34" charset="0"/>
            </a:rPr>
            <a:t>Las compras y contrataciones públicas constituyen un factor clave para que las instituciones estatales (educación, salud, justicia, defensa, etc.) puedan cumplir con sus importantes procesos de compras públicas. </a:t>
          </a:r>
          <a:endParaRPr lang="es-EC" sz="1600" dirty="0">
            <a:latin typeface="Arial" panose="020B0604020202020204" pitchFamily="34" charset="0"/>
            <a:cs typeface="Arial" panose="020B0604020202020204" pitchFamily="34" charset="0"/>
          </a:endParaRPr>
        </a:p>
      </dgm:t>
    </dgm:pt>
    <dgm:pt modelId="{341E9A2C-770E-4A99-A246-9D2FBD2E0607}" type="parTrans" cxnId="{BD3EA7B2-1660-4233-B731-5D688BF39B79}">
      <dgm:prSet/>
      <dgm:spPr/>
      <dgm:t>
        <a:bodyPr/>
        <a:lstStyle/>
        <a:p>
          <a:endParaRPr lang="es-ES"/>
        </a:p>
      </dgm:t>
    </dgm:pt>
    <dgm:pt modelId="{3BC79C0C-9AE5-4867-8D54-E14C17F322DB}" type="sibTrans" cxnId="{BD3EA7B2-1660-4233-B731-5D688BF39B79}">
      <dgm:prSet/>
      <dgm:spPr/>
      <dgm:t>
        <a:bodyPr/>
        <a:lstStyle/>
        <a:p>
          <a:endParaRPr lang="es-ES"/>
        </a:p>
      </dgm:t>
    </dgm:pt>
    <dgm:pt modelId="{A76B8FA0-A40E-4C5A-81E5-1967BD0520B1}">
      <dgm:prSet custT="1"/>
      <dgm:spPr/>
      <dgm:t>
        <a:bodyPr/>
        <a:lstStyle/>
        <a:p>
          <a:pPr rtl="0"/>
          <a:r>
            <a:rPr lang="es-ES" sz="1600" dirty="0">
              <a:latin typeface="Arial" panose="020B0604020202020204" pitchFamily="34" charset="0"/>
              <a:cs typeface="Arial" panose="020B0604020202020204" pitchFamily="34" charset="0"/>
            </a:rPr>
            <a:t>Gran incidencia de adquisición se debe promover la transparencia en esos procedimientos</a:t>
          </a:r>
          <a:endParaRPr lang="es-EC" sz="1600" dirty="0">
            <a:latin typeface="Arial" panose="020B0604020202020204" pitchFamily="34" charset="0"/>
            <a:cs typeface="Arial" panose="020B0604020202020204" pitchFamily="34" charset="0"/>
          </a:endParaRPr>
        </a:p>
      </dgm:t>
    </dgm:pt>
    <dgm:pt modelId="{12EAE35F-451F-4758-9093-61454A8554C3}" type="parTrans" cxnId="{1D54ADA6-020D-4900-8F4E-F84C4ED26403}">
      <dgm:prSet/>
      <dgm:spPr/>
      <dgm:t>
        <a:bodyPr/>
        <a:lstStyle/>
        <a:p>
          <a:endParaRPr lang="es-ES"/>
        </a:p>
      </dgm:t>
    </dgm:pt>
    <dgm:pt modelId="{22433C77-A9A9-48E6-8735-658266922CF8}" type="sibTrans" cxnId="{1D54ADA6-020D-4900-8F4E-F84C4ED26403}">
      <dgm:prSet/>
      <dgm:spPr/>
      <dgm:t>
        <a:bodyPr/>
        <a:lstStyle/>
        <a:p>
          <a:endParaRPr lang="es-ES"/>
        </a:p>
      </dgm:t>
    </dgm:pt>
    <dgm:pt modelId="{ADDDA2FD-059A-4266-83A1-A02185E5C181}">
      <dgm:prSet custT="1"/>
      <dgm:spPr/>
      <dgm:t>
        <a:bodyPr/>
        <a:lstStyle/>
        <a:p>
          <a:pPr rtl="0"/>
          <a:r>
            <a:rPr lang="es-ES" sz="1600" dirty="0">
              <a:latin typeface="Arial" panose="020B0604020202020204" pitchFamily="34" charset="0"/>
              <a:cs typeface="Arial" panose="020B0604020202020204" pitchFamily="34" charset="0"/>
            </a:rPr>
            <a:t>Investigar y sancionar eventuales hechos de corrupción</a:t>
          </a:r>
          <a:endParaRPr lang="es-EC" sz="1600" dirty="0">
            <a:latin typeface="Arial" panose="020B0604020202020204" pitchFamily="34" charset="0"/>
            <a:cs typeface="Arial" panose="020B0604020202020204" pitchFamily="34" charset="0"/>
          </a:endParaRPr>
        </a:p>
      </dgm:t>
    </dgm:pt>
    <dgm:pt modelId="{03C44337-AE7B-4425-9CE5-A4A68FA03796}" type="parTrans" cxnId="{ABA6F8AD-354D-4AF4-8A3A-00B6709B7890}">
      <dgm:prSet/>
      <dgm:spPr/>
      <dgm:t>
        <a:bodyPr/>
        <a:lstStyle/>
        <a:p>
          <a:endParaRPr lang="es-ES"/>
        </a:p>
      </dgm:t>
    </dgm:pt>
    <dgm:pt modelId="{6EEF258F-1823-40CC-A920-9448CA619E00}" type="sibTrans" cxnId="{ABA6F8AD-354D-4AF4-8A3A-00B6709B7890}">
      <dgm:prSet/>
      <dgm:spPr/>
      <dgm:t>
        <a:bodyPr/>
        <a:lstStyle/>
        <a:p>
          <a:endParaRPr lang="es-ES"/>
        </a:p>
      </dgm:t>
    </dgm:pt>
    <dgm:pt modelId="{BFAB9840-82DA-4FE3-BD0C-22AA60A027BC}">
      <dgm:prSet custT="1"/>
      <dgm:spPr/>
      <dgm:t>
        <a:bodyPr/>
        <a:lstStyle/>
        <a:p>
          <a:pPr rtl="0"/>
          <a:r>
            <a:rPr lang="es-ES" sz="1600" dirty="0">
              <a:latin typeface="Arial" panose="020B0604020202020204" pitchFamily="34" charset="0"/>
              <a:cs typeface="Arial" panose="020B0604020202020204" pitchFamily="34" charset="0"/>
            </a:rPr>
            <a:t>Optimiza el gasto y se utilizan más eficientemente los recursos.</a:t>
          </a:r>
          <a:endParaRPr lang="es-EC" sz="1600" dirty="0">
            <a:latin typeface="Arial" panose="020B0604020202020204" pitchFamily="34" charset="0"/>
            <a:cs typeface="Arial" panose="020B0604020202020204" pitchFamily="34" charset="0"/>
          </a:endParaRPr>
        </a:p>
      </dgm:t>
    </dgm:pt>
    <dgm:pt modelId="{06FA2106-2F30-40BA-92B4-61F1A3B0C11E}" type="parTrans" cxnId="{B3129812-3501-4BA2-B79B-17ECEC0D7459}">
      <dgm:prSet/>
      <dgm:spPr/>
      <dgm:t>
        <a:bodyPr/>
        <a:lstStyle/>
        <a:p>
          <a:endParaRPr lang="es-ES"/>
        </a:p>
      </dgm:t>
    </dgm:pt>
    <dgm:pt modelId="{4BA8912A-F44C-496B-9FDD-861E00D10339}" type="sibTrans" cxnId="{B3129812-3501-4BA2-B79B-17ECEC0D7459}">
      <dgm:prSet/>
      <dgm:spPr/>
      <dgm:t>
        <a:bodyPr/>
        <a:lstStyle/>
        <a:p>
          <a:endParaRPr lang="es-ES"/>
        </a:p>
      </dgm:t>
    </dgm:pt>
    <dgm:pt modelId="{E7398702-8773-44CF-A019-239A5EFCF703}">
      <dgm:prSet custT="1"/>
      <dgm:spPr/>
      <dgm:t>
        <a:bodyPr/>
        <a:lstStyle/>
        <a:p>
          <a:pPr rtl="0"/>
          <a:r>
            <a:rPr lang="es-ES" sz="1600" dirty="0">
              <a:latin typeface="Arial" panose="020B0604020202020204" pitchFamily="34" charset="0"/>
              <a:cs typeface="Arial" panose="020B0604020202020204" pitchFamily="34" charset="0"/>
            </a:rPr>
            <a:t>La Oficina Anticorrupción realiza estudios, elabora diagnósticos, interviene en procedimientos de adquisiciones y propone políticas generales para mejorar la transparencia en los procesos de compras y contrataciones públicas</a:t>
          </a:r>
          <a:endParaRPr lang="es-EC" sz="1600" dirty="0">
            <a:latin typeface="Arial" panose="020B0604020202020204" pitchFamily="34" charset="0"/>
            <a:cs typeface="Arial" panose="020B0604020202020204" pitchFamily="34" charset="0"/>
          </a:endParaRPr>
        </a:p>
      </dgm:t>
    </dgm:pt>
    <dgm:pt modelId="{316D07A5-C0FB-4138-BFC2-D16D420DA2A5}" type="parTrans" cxnId="{922338F6-2E02-4035-B0EA-C9D0FD63DAF8}">
      <dgm:prSet/>
      <dgm:spPr/>
      <dgm:t>
        <a:bodyPr/>
        <a:lstStyle/>
        <a:p>
          <a:endParaRPr lang="es-ES"/>
        </a:p>
      </dgm:t>
    </dgm:pt>
    <dgm:pt modelId="{57054118-1B87-4DE6-9AF0-91AE3915EFC6}" type="sibTrans" cxnId="{922338F6-2E02-4035-B0EA-C9D0FD63DAF8}">
      <dgm:prSet/>
      <dgm:spPr/>
      <dgm:t>
        <a:bodyPr/>
        <a:lstStyle/>
        <a:p>
          <a:endParaRPr lang="es-ES"/>
        </a:p>
      </dgm:t>
    </dgm:pt>
    <dgm:pt modelId="{DDEB489D-1988-4625-A038-2D27610089A3}">
      <dgm:prSet custT="1"/>
      <dgm:spPr/>
      <dgm:t>
        <a:bodyPr/>
        <a:lstStyle/>
        <a:p>
          <a:pPr rtl="0"/>
          <a:r>
            <a:rPr lang="es-ES" sz="1600" dirty="0">
              <a:latin typeface="Arial" panose="020B0604020202020204" pitchFamily="34" charset="0"/>
              <a:cs typeface="Arial" panose="020B0604020202020204" pitchFamily="34" charset="0"/>
            </a:rPr>
            <a:t>.</a:t>
          </a:r>
          <a:endParaRPr lang="es-EC" sz="1600" dirty="0">
            <a:latin typeface="Arial" panose="020B0604020202020204" pitchFamily="34" charset="0"/>
            <a:cs typeface="Arial" panose="020B0604020202020204" pitchFamily="34" charset="0"/>
          </a:endParaRPr>
        </a:p>
      </dgm:t>
    </dgm:pt>
    <dgm:pt modelId="{651AAB4B-6306-4430-A64B-F5BD3EFA4132}" type="parTrans" cxnId="{BF5889CC-962B-4C86-A0BC-E765A7FE8CD1}">
      <dgm:prSet/>
      <dgm:spPr/>
      <dgm:t>
        <a:bodyPr/>
        <a:lstStyle/>
        <a:p>
          <a:endParaRPr lang="es-ES"/>
        </a:p>
      </dgm:t>
    </dgm:pt>
    <dgm:pt modelId="{555FD82C-115C-4354-BFF6-8DC07516380E}" type="sibTrans" cxnId="{BF5889CC-962B-4C86-A0BC-E765A7FE8CD1}">
      <dgm:prSet/>
      <dgm:spPr/>
      <dgm:t>
        <a:bodyPr/>
        <a:lstStyle/>
        <a:p>
          <a:endParaRPr lang="es-ES"/>
        </a:p>
      </dgm:t>
    </dgm:pt>
    <dgm:pt modelId="{19F86199-AFA2-477E-B573-F650AFE5A7CC}" type="pres">
      <dgm:prSet presAssocID="{3EFCB2B2-CF47-423B-8AF5-3EF40705D4C3}" presName="diagram" presStyleCnt="0">
        <dgm:presLayoutVars>
          <dgm:dir/>
          <dgm:animLvl val="lvl"/>
          <dgm:resizeHandles val="exact"/>
        </dgm:presLayoutVars>
      </dgm:prSet>
      <dgm:spPr/>
    </dgm:pt>
    <dgm:pt modelId="{AAABD194-14E0-4E1A-94C1-88C8F56B31AC}" type="pres">
      <dgm:prSet presAssocID="{EE3456C3-A0A1-4FB1-9ABE-132894A9E28C}" presName="compNode" presStyleCnt="0"/>
      <dgm:spPr/>
    </dgm:pt>
    <dgm:pt modelId="{46365547-EFA9-46EF-A537-3E6BCF13F594}" type="pres">
      <dgm:prSet presAssocID="{EE3456C3-A0A1-4FB1-9ABE-132894A9E28C}" presName="childRect" presStyleLbl="bgAcc1" presStyleIdx="0" presStyleCnt="1" custScaleX="148308" custScaleY="117504">
        <dgm:presLayoutVars>
          <dgm:bulletEnabled val="1"/>
        </dgm:presLayoutVars>
      </dgm:prSet>
      <dgm:spPr/>
    </dgm:pt>
    <dgm:pt modelId="{51D2F9CB-D093-4A3E-B91D-E34CD6E2A085}" type="pres">
      <dgm:prSet presAssocID="{EE3456C3-A0A1-4FB1-9ABE-132894A9E28C}" presName="parentText" presStyleLbl="node1" presStyleIdx="0" presStyleCnt="0">
        <dgm:presLayoutVars>
          <dgm:chMax val="0"/>
          <dgm:bulletEnabled val="1"/>
        </dgm:presLayoutVars>
      </dgm:prSet>
      <dgm:spPr/>
    </dgm:pt>
    <dgm:pt modelId="{EA8E05CB-5B4E-412C-A127-ABC460B0D8AF}" type="pres">
      <dgm:prSet presAssocID="{EE3456C3-A0A1-4FB1-9ABE-132894A9E28C}" presName="parentRect" presStyleLbl="alignNode1" presStyleIdx="0" presStyleCnt="1" custScaleX="148110" custLinFactNeighborY="16275"/>
      <dgm:spPr/>
    </dgm:pt>
    <dgm:pt modelId="{73AA8831-CF40-42FE-9DB5-36A1E8727037}" type="pres">
      <dgm:prSet presAssocID="{EE3456C3-A0A1-4FB1-9ABE-132894A9E28C}" presName="adorn" presStyleLbl="fgAccFollowNode1" presStyleIdx="0" presStyleCnt="1" custScaleX="134786" custScaleY="128934" custLinFactNeighborX="84372" custLinFactNeighborY="-16299"/>
      <dgm:spPr>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dgm:spPr>
    </dgm:pt>
  </dgm:ptLst>
  <dgm:cxnLst>
    <dgm:cxn modelId="{57CA5002-5EA7-4077-868A-65D9254DCA2F}" type="presOf" srcId="{DDEB489D-1988-4625-A038-2D27610089A3}" destId="{46365547-EFA9-46EF-A537-3E6BCF13F594}" srcOrd="0" destOrd="5" presId="urn:microsoft.com/office/officeart/2005/8/layout/bList2"/>
    <dgm:cxn modelId="{B3129812-3501-4BA2-B79B-17ECEC0D7459}" srcId="{EE3456C3-A0A1-4FB1-9ABE-132894A9E28C}" destId="{BFAB9840-82DA-4FE3-BD0C-22AA60A027BC}" srcOrd="3" destOrd="0" parTransId="{06FA2106-2F30-40BA-92B4-61F1A3B0C11E}" sibTransId="{4BA8912A-F44C-496B-9FDD-861E00D10339}"/>
    <dgm:cxn modelId="{E7ED0125-1961-4983-9CCE-110417CD0943}" type="presOf" srcId="{BFAB9840-82DA-4FE3-BD0C-22AA60A027BC}" destId="{46365547-EFA9-46EF-A537-3E6BCF13F594}" srcOrd="0" destOrd="3" presId="urn:microsoft.com/office/officeart/2005/8/layout/bList2"/>
    <dgm:cxn modelId="{2C3FC231-58B8-43C8-A12F-380C8F64BAA6}" srcId="{3EFCB2B2-CF47-423B-8AF5-3EF40705D4C3}" destId="{EE3456C3-A0A1-4FB1-9ABE-132894A9E28C}" srcOrd="0" destOrd="0" parTransId="{216EB62B-6485-435F-A67E-97AED4DB7EA4}" sibTransId="{33A4927B-028B-4A84-9E8F-02CDA8752375}"/>
    <dgm:cxn modelId="{951B3E35-14EB-4983-8319-6DA7E4428ABA}" type="presOf" srcId="{A76B8FA0-A40E-4C5A-81E5-1967BD0520B1}" destId="{46365547-EFA9-46EF-A537-3E6BCF13F594}" srcOrd="0" destOrd="1" presId="urn:microsoft.com/office/officeart/2005/8/layout/bList2"/>
    <dgm:cxn modelId="{46366449-2EFC-4A07-98A6-B77532E829E1}" type="presOf" srcId="{ADDDA2FD-059A-4266-83A1-A02185E5C181}" destId="{46365547-EFA9-46EF-A537-3E6BCF13F594}" srcOrd="0" destOrd="2" presId="urn:microsoft.com/office/officeart/2005/8/layout/bList2"/>
    <dgm:cxn modelId="{EB99CE6B-6C51-4B6D-91FE-097F2F948846}" type="presOf" srcId="{EE3456C3-A0A1-4FB1-9ABE-132894A9E28C}" destId="{EA8E05CB-5B4E-412C-A127-ABC460B0D8AF}" srcOrd="1" destOrd="0" presId="urn:microsoft.com/office/officeart/2005/8/layout/bList2"/>
    <dgm:cxn modelId="{DA8C30A2-6789-483D-8310-7293CD1F937F}" type="presOf" srcId="{EE3456C3-A0A1-4FB1-9ABE-132894A9E28C}" destId="{51D2F9CB-D093-4A3E-B91D-E34CD6E2A085}" srcOrd="0" destOrd="0" presId="urn:microsoft.com/office/officeart/2005/8/layout/bList2"/>
    <dgm:cxn modelId="{1D54ADA6-020D-4900-8F4E-F84C4ED26403}" srcId="{EE3456C3-A0A1-4FB1-9ABE-132894A9E28C}" destId="{A76B8FA0-A40E-4C5A-81E5-1967BD0520B1}" srcOrd="1" destOrd="0" parTransId="{12EAE35F-451F-4758-9093-61454A8554C3}" sibTransId="{22433C77-A9A9-48E6-8735-658266922CF8}"/>
    <dgm:cxn modelId="{ABA6F8AD-354D-4AF4-8A3A-00B6709B7890}" srcId="{EE3456C3-A0A1-4FB1-9ABE-132894A9E28C}" destId="{ADDDA2FD-059A-4266-83A1-A02185E5C181}" srcOrd="2" destOrd="0" parTransId="{03C44337-AE7B-4425-9CE5-A4A68FA03796}" sibTransId="{6EEF258F-1823-40CC-A920-9448CA619E00}"/>
    <dgm:cxn modelId="{BD3EA7B2-1660-4233-B731-5D688BF39B79}" srcId="{EE3456C3-A0A1-4FB1-9ABE-132894A9E28C}" destId="{B91C1C24-9380-4A96-B118-FE044A2C58AD}" srcOrd="0" destOrd="0" parTransId="{341E9A2C-770E-4A99-A246-9D2FBD2E0607}" sibTransId="{3BC79C0C-9AE5-4867-8D54-E14C17F322DB}"/>
    <dgm:cxn modelId="{8787ABB5-05B3-4662-AEE5-DCC8C931AC43}" type="presOf" srcId="{3EFCB2B2-CF47-423B-8AF5-3EF40705D4C3}" destId="{19F86199-AFA2-477E-B573-F650AFE5A7CC}" srcOrd="0" destOrd="0" presId="urn:microsoft.com/office/officeart/2005/8/layout/bList2"/>
    <dgm:cxn modelId="{BF5889CC-962B-4C86-A0BC-E765A7FE8CD1}" srcId="{EE3456C3-A0A1-4FB1-9ABE-132894A9E28C}" destId="{DDEB489D-1988-4625-A038-2D27610089A3}" srcOrd="5" destOrd="0" parTransId="{651AAB4B-6306-4430-A64B-F5BD3EFA4132}" sibTransId="{555FD82C-115C-4354-BFF6-8DC07516380E}"/>
    <dgm:cxn modelId="{BB51D5CD-5BCD-4640-9E8D-A0EFCA937FE5}" type="presOf" srcId="{B91C1C24-9380-4A96-B118-FE044A2C58AD}" destId="{46365547-EFA9-46EF-A537-3E6BCF13F594}" srcOrd="0" destOrd="0" presId="urn:microsoft.com/office/officeart/2005/8/layout/bList2"/>
    <dgm:cxn modelId="{19D649E9-F310-4CBA-BDA4-E9C2E61CB4C0}" type="presOf" srcId="{E7398702-8773-44CF-A019-239A5EFCF703}" destId="{46365547-EFA9-46EF-A537-3E6BCF13F594}" srcOrd="0" destOrd="4" presId="urn:microsoft.com/office/officeart/2005/8/layout/bList2"/>
    <dgm:cxn modelId="{922338F6-2E02-4035-B0EA-C9D0FD63DAF8}" srcId="{EE3456C3-A0A1-4FB1-9ABE-132894A9E28C}" destId="{E7398702-8773-44CF-A019-239A5EFCF703}" srcOrd="4" destOrd="0" parTransId="{316D07A5-C0FB-4138-BFC2-D16D420DA2A5}" sibTransId="{57054118-1B87-4DE6-9AF0-91AE3915EFC6}"/>
    <dgm:cxn modelId="{0FCD5C64-2DCC-4720-86E6-6AC578ADF000}" type="presParOf" srcId="{19F86199-AFA2-477E-B573-F650AFE5A7CC}" destId="{AAABD194-14E0-4E1A-94C1-88C8F56B31AC}" srcOrd="0" destOrd="0" presId="urn:microsoft.com/office/officeart/2005/8/layout/bList2"/>
    <dgm:cxn modelId="{59B9AEC2-54DE-42F0-95F1-82A309D273AE}" type="presParOf" srcId="{AAABD194-14E0-4E1A-94C1-88C8F56B31AC}" destId="{46365547-EFA9-46EF-A537-3E6BCF13F594}" srcOrd="0" destOrd="0" presId="urn:microsoft.com/office/officeart/2005/8/layout/bList2"/>
    <dgm:cxn modelId="{FA202DA4-0B7A-44B3-8C22-B143C5169B20}" type="presParOf" srcId="{AAABD194-14E0-4E1A-94C1-88C8F56B31AC}" destId="{51D2F9CB-D093-4A3E-B91D-E34CD6E2A085}" srcOrd="1" destOrd="0" presId="urn:microsoft.com/office/officeart/2005/8/layout/bList2"/>
    <dgm:cxn modelId="{1AD7AE0C-43F1-4B9B-BD6E-9D73081CE8D6}" type="presParOf" srcId="{AAABD194-14E0-4E1A-94C1-88C8F56B31AC}" destId="{EA8E05CB-5B4E-412C-A127-ABC460B0D8AF}" srcOrd="2" destOrd="0" presId="urn:microsoft.com/office/officeart/2005/8/layout/bList2"/>
    <dgm:cxn modelId="{6DE52A27-B569-4D25-B38F-F63E89CDA5B0}" type="presParOf" srcId="{AAABD194-14E0-4E1A-94C1-88C8F56B31AC}" destId="{73AA8831-CF40-42FE-9DB5-36A1E8727037}"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9FC360-4114-4423-A1D2-1262D8D68B3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s-ES"/>
        </a:p>
      </dgm:t>
    </dgm:pt>
    <dgm:pt modelId="{1A298BDA-8E69-40F4-87BC-C29FEA61573A}">
      <dgm:prSet custT="1"/>
      <dgm:spPr/>
      <dgm:t>
        <a:bodyPr/>
        <a:lstStyle/>
        <a:p>
          <a:pPr rtl="0"/>
          <a:r>
            <a:rPr lang="es-ES" sz="1400" dirty="0">
              <a:latin typeface="Arial" panose="020B0604020202020204" pitchFamily="34" charset="0"/>
              <a:cs typeface="Arial" panose="020B0604020202020204" pitchFamily="34" charset="0"/>
            </a:rPr>
            <a:t>Organismo con características especiales que permitan en el futuro, velar por la defensa de la soberanía nacional y su integridad territorial</a:t>
          </a:r>
          <a:endParaRPr lang="es-EC" sz="1400" dirty="0">
            <a:latin typeface="Arial" panose="020B0604020202020204" pitchFamily="34" charset="0"/>
            <a:cs typeface="Arial" panose="020B0604020202020204" pitchFamily="34" charset="0"/>
          </a:endParaRPr>
        </a:p>
      </dgm:t>
    </dgm:pt>
    <dgm:pt modelId="{460C4754-4EC5-4C6E-889B-872E5A7C72A8}" type="parTrans" cxnId="{A05E7230-85DB-406A-BDA4-329F02FA3A83}">
      <dgm:prSet/>
      <dgm:spPr/>
      <dgm:t>
        <a:bodyPr/>
        <a:lstStyle/>
        <a:p>
          <a:endParaRPr lang="es-ES" sz="1400">
            <a:latin typeface="Arial" panose="020B0604020202020204" pitchFamily="34" charset="0"/>
            <a:cs typeface="Arial" panose="020B0604020202020204" pitchFamily="34" charset="0"/>
          </a:endParaRPr>
        </a:p>
      </dgm:t>
    </dgm:pt>
    <dgm:pt modelId="{D272792F-7BAB-4956-AF58-794858FFE05B}" type="sibTrans" cxnId="{A05E7230-85DB-406A-BDA4-329F02FA3A83}">
      <dgm:prSet/>
      <dgm:spPr/>
      <dgm:t>
        <a:bodyPr/>
        <a:lstStyle/>
        <a:p>
          <a:endParaRPr lang="es-ES" sz="1400">
            <a:latin typeface="Arial" panose="020B0604020202020204" pitchFamily="34" charset="0"/>
            <a:cs typeface="Arial" panose="020B0604020202020204" pitchFamily="34" charset="0"/>
          </a:endParaRPr>
        </a:p>
      </dgm:t>
    </dgm:pt>
    <dgm:pt modelId="{39F86A02-9050-4599-BBA3-9BB7EEB7CA78}">
      <dgm:prSet custT="1"/>
      <dgm:spPr/>
      <dgm:t>
        <a:bodyPr/>
        <a:lstStyle/>
        <a:p>
          <a:pPr rtl="0"/>
          <a:r>
            <a:rPr lang="es-ES" sz="1400" dirty="0">
              <a:latin typeface="Arial" panose="020B0604020202020204" pitchFamily="34" charset="0"/>
              <a:cs typeface="Arial" panose="020B0604020202020204" pitchFamily="34" charset="0"/>
            </a:rPr>
            <a:t>Mediante Decreto Ejecutivo de 06 de noviembre de 1949 publicado en el Registro Oficial No. 399 del 28 de diciembre de ese mismo año, se creó la </a:t>
          </a:r>
          <a:r>
            <a:rPr lang="es-ES" sz="1400" b="1" dirty="0">
              <a:latin typeface="Arial" panose="020B0604020202020204" pitchFamily="34" charset="0"/>
              <a:cs typeface="Arial" panose="020B0604020202020204" pitchFamily="34" charset="0"/>
            </a:rPr>
            <a:t>“</a:t>
          </a:r>
          <a:r>
            <a:rPr lang="es-ES" sz="1400" b="0" dirty="0">
              <a:latin typeface="Arial" panose="020B0604020202020204" pitchFamily="34" charset="0"/>
              <a:cs typeface="Arial" panose="020B0604020202020204" pitchFamily="34" charset="0"/>
            </a:rPr>
            <a:t>Junta Administradora del Presupuesto Reservado para la Defensa Nacional”</a:t>
          </a:r>
          <a:r>
            <a:rPr lang="es-EC" sz="1400" b="0" dirty="0">
              <a:latin typeface="Arial" panose="020B0604020202020204" pitchFamily="34" charset="0"/>
              <a:cs typeface="Arial" panose="020B0604020202020204" pitchFamily="34" charset="0"/>
            </a:rPr>
            <a:t> </a:t>
          </a:r>
        </a:p>
      </dgm:t>
    </dgm:pt>
    <dgm:pt modelId="{EA78351E-08CC-470E-84DE-75AFA587AF62}" type="parTrans" cxnId="{E961FB9A-969D-49D5-9686-4873BD13E3BB}">
      <dgm:prSet/>
      <dgm:spPr/>
      <dgm:t>
        <a:bodyPr/>
        <a:lstStyle/>
        <a:p>
          <a:endParaRPr lang="es-ES" sz="1400">
            <a:latin typeface="Arial" panose="020B0604020202020204" pitchFamily="34" charset="0"/>
            <a:cs typeface="Arial" panose="020B0604020202020204" pitchFamily="34" charset="0"/>
          </a:endParaRPr>
        </a:p>
      </dgm:t>
    </dgm:pt>
    <dgm:pt modelId="{BAFD1CD0-467C-41D1-AE0B-FC1E0F8D5DBC}" type="sibTrans" cxnId="{E961FB9A-969D-49D5-9686-4873BD13E3BB}">
      <dgm:prSet/>
      <dgm:spPr/>
      <dgm:t>
        <a:bodyPr/>
        <a:lstStyle/>
        <a:p>
          <a:endParaRPr lang="es-ES" sz="1400">
            <a:latin typeface="Arial" panose="020B0604020202020204" pitchFamily="34" charset="0"/>
            <a:cs typeface="Arial" panose="020B0604020202020204" pitchFamily="34" charset="0"/>
          </a:endParaRPr>
        </a:p>
      </dgm:t>
    </dgm:pt>
    <dgm:pt modelId="{E10DC785-CE67-432B-898A-3FCCC96F5223}">
      <dgm:prSet custT="1"/>
      <dgm:spPr/>
      <dgm:t>
        <a:bodyPr/>
        <a:lstStyle/>
        <a:p>
          <a:pPr rtl="0"/>
          <a:r>
            <a:rPr lang="es-ES" sz="1400" dirty="0">
              <a:latin typeface="Arial" panose="020B0604020202020204" pitchFamily="34" charset="0"/>
              <a:cs typeface="Arial" panose="020B0604020202020204" pitchFamily="34" charset="0"/>
            </a:rPr>
            <a:t>Mediante Decreto Ejecutivo No. 12 de 05 de enero de 1951 se dictó el Reglamento para el funcionamiento de la Junta Administradora del Presupuesto Reservado, siendo importante destacar, la disposición constante en el Art.  22 </a:t>
          </a:r>
          <a:endParaRPr lang="es-EC" sz="1400" dirty="0">
            <a:latin typeface="Arial" panose="020B0604020202020204" pitchFamily="34" charset="0"/>
            <a:cs typeface="Arial" panose="020B0604020202020204" pitchFamily="34" charset="0"/>
          </a:endParaRPr>
        </a:p>
      </dgm:t>
    </dgm:pt>
    <dgm:pt modelId="{FADB4697-F9E5-4E58-99B3-0508ABFBDDD3}" type="parTrans" cxnId="{0EB3CEE6-C86B-4BB1-8F0E-B75E1406302C}">
      <dgm:prSet/>
      <dgm:spPr/>
      <dgm:t>
        <a:bodyPr/>
        <a:lstStyle/>
        <a:p>
          <a:endParaRPr lang="es-ES" sz="1400">
            <a:latin typeface="Arial" panose="020B0604020202020204" pitchFamily="34" charset="0"/>
            <a:cs typeface="Arial" panose="020B0604020202020204" pitchFamily="34" charset="0"/>
          </a:endParaRPr>
        </a:p>
      </dgm:t>
    </dgm:pt>
    <dgm:pt modelId="{F3A1897E-DF35-4D94-A36B-DBA8D4AB769A}" type="sibTrans" cxnId="{0EB3CEE6-C86B-4BB1-8F0E-B75E1406302C}">
      <dgm:prSet/>
      <dgm:spPr/>
      <dgm:t>
        <a:bodyPr/>
        <a:lstStyle/>
        <a:p>
          <a:endParaRPr lang="es-ES" sz="1400">
            <a:latin typeface="Arial" panose="020B0604020202020204" pitchFamily="34" charset="0"/>
            <a:cs typeface="Arial" panose="020B0604020202020204" pitchFamily="34" charset="0"/>
          </a:endParaRPr>
        </a:p>
      </dgm:t>
    </dgm:pt>
    <dgm:pt modelId="{98B0EBF4-E843-4E1E-894B-E5F30E0C9E17}">
      <dgm:prSet custT="1"/>
      <dgm:spPr/>
      <dgm:t>
        <a:bodyPr/>
        <a:lstStyle/>
        <a:p>
          <a:pPr rtl="0"/>
          <a:r>
            <a:rPr lang="es-ES_tradnl" sz="1400" dirty="0">
              <a:latin typeface="Arial" panose="020B0604020202020204" pitchFamily="34" charset="0"/>
              <a:cs typeface="Arial" panose="020B0604020202020204" pitchFamily="34" charset="0"/>
            </a:rPr>
            <a:t>Gobernantes y políticos crearon rentas especiales destinadas exclusivamente al presupuesto reservado de la defensa nacional, garantizando su autonomía financiera.</a:t>
          </a:r>
          <a:r>
            <a:rPr lang="es-EC" sz="1400" dirty="0">
              <a:latin typeface="Arial" panose="020B0604020202020204" pitchFamily="34" charset="0"/>
              <a:cs typeface="Arial" panose="020B0604020202020204" pitchFamily="34" charset="0"/>
            </a:rPr>
            <a:t> </a:t>
          </a:r>
        </a:p>
      </dgm:t>
    </dgm:pt>
    <dgm:pt modelId="{3C055FBD-1E5F-41DB-9E3B-553B9F773269}" type="parTrans" cxnId="{BF904B40-1F07-4A0E-AB72-84AB252C2BB2}">
      <dgm:prSet/>
      <dgm:spPr/>
      <dgm:t>
        <a:bodyPr/>
        <a:lstStyle/>
        <a:p>
          <a:endParaRPr lang="es-ES" sz="1400">
            <a:latin typeface="Arial" panose="020B0604020202020204" pitchFamily="34" charset="0"/>
            <a:cs typeface="Arial" panose="020B0604020202020204" pitchFamily="34" charset="0"/>
          </a:endParaRPr>
        </a:p>
      </dgm:t>
    </dgm:pt>
    <dgm:pt modelId="{B8104367-3046-4060-9D0C-5B1582FF84DB}" type="sibTrans" cxnId="{BF904B40-1F07-4A0E-AB72-84AB252C2BB2}">
      <dgm:prSet/>
      <dgm:spPr/>
      <dgm:t>
        <a:bodyPr/>
        <a:lstStyle/>
        <a:p>
          <a:endParaRPr lang="es-ES" sz="1400">
            <a:latin typeface="Arial" panose="020B0604020202020204" pitchFamily="34" charset="0"/>
            <a:cs typeface="Arial" panose="020B0604020202020204" pitchFamily="34" charset="0"/>
          </a:endParaRPr>
        </a:p>
      </dgm:t>
    </dgm:pt>
    <dgm:pt modelId="{A9EF33AB-47DD-437B-8E91-2585EE3C9795}">
      <dgm:prSet custT="1"/>
      <dgm:spPr/>
      <dgm:t>
        <a:bodyPr/>
        <a:lstStyle/>
        <a:p>
          <a:pPr rtl="0"/>
          <a:r>
            <a:rPr lang="es-ES" sz="1400" b="0" dirty="0">
              <a:latin typeface="Arial" panose="020B0604020202020204" pitchFamily="34" charset="0"/>
              <a:cs typeface="Arial" panose="020B0604020202020204" pitchFamily="34" charset="0"/>
            </a:rPr>
            <a:t>Para fortalecer la capacidad operativa de las Fuerzas Armadas al iniciar la era petrolera se establecieron las siguientes rentas</a:t>
          </a:r>
          <a:r>
            <a:rPr lang="es-ES" sz="1400" b="1" dirty="0">
              <a:latin typeface="Arial" panose="020B0604020202020204" pitchFamily="34" charset="0"/>
              <a:cs typeface="Arial" panose="020B0604020202020204" pitchFamily="34" charset="0"/>
            </a:rPr>
            <a:t>: </a:t>
          </a:r>
          <a:r>
            <a:rPr lang="es-ES_tradnl" sz="1400" dirty="0">
              <a:latin typeface="Arial" panose="020B0604020202020204" pitchFamily="34" charset="0"/>
              <a:cs typeface="Arial" panose="020B0604020202020204" pitchFamily="34" charset="0"/>
            </a:rPr>
            <a:t>Participación en el 50% de las regalías petroleras, participación en el 8% del saldo exportable de petróleo, Impuesto a la renta petrolera, 40% del diferencial cambiario entre los tipos de compra y venta de divisas negociadas por el Banco Central del Ecuador, participación en las utilidades del Banco Central del Ecuador</a:t>
          </a:r>
          <a:r>
            <a:rPr lang="es-EC" sz="1400" dirty="0">
              <a:latin typeface="Arial" panose="020B0604020202020204" pitchFamily="34" charset="0"/>
              <a:cs typeface="Arial" panose="020B0604020202020204" pitchFamily="34" charset="0"/>
            </a:rPr>
            <a:t> </a:t>
          </a:r>
        </a:p>
      </dgm:t>
    </dgm:pt>
    <dgm:pt modelId="{8CC1E313-937F-4F2C-BF32-1DDEFFE826AA}" type="parTrans" cxnId="{382F3801-6780-4071-B2F0-ABDAC9833557}">
      <dgm:prSet/>
      <dgm:spPr/>
      <dgm:t>
        <a:bodyPr/>
        <a:lstStyle/>
        <a:p>
          <a:endParaRPr lang="es-ES" sz="1400">
            <a:latin typeface="Arial" panose="020B0604020202020204" pitchFamily="34" charset="0"/>
            <a:cs typeface="Arial" panose="020B0604020202020204" pitchFamily="34" charset="0"/>
          </a:endParaRPr>
        </a:p>
      </dgm:t>
    </dgm:pt>
    <dgm:pt modelId="{4E819CF5-99AA-4C68-B95B-11EDA61C6B3F}" type="sibTrans" cxnId="{382F3801-6780-4071-B2F0-ABDAC9833557}">
      <dgm:prSet/>
      <dgm:spPr/>
      <dgm:t>
        <a:bodyPr/>
        <a:lstStyle/>
        <a:p>
          <a:endParaRPr lang="es-ES" sz="1400">
            <a:latin typeface="Arial" panose="020B0604020202020204" pitchFamily="34" charset="0"/>
            <a:cs typeface="Arial" panose="020B0604020202020204" pitchFamily="34" charset="0"/>
          </a:endParaRPr>
        </a:p>
      </dgm:t>
    </dgm:pt>
    <dgm:pt modelId="{A27329BA-B80F-478D-A406-98F2E781C779}" type="pres">
      <dgm:prSet presAssocID="{D99FC360-4114-4423-A1D2-1262D8D68B32}" presName="arrowDiagram" presStyleCnt="0">
        <dgm:presLayoutVars>
          <dgm:chMax val="5"/>
          <dgm:dir/>
          <dgm:resizeHandles val="exact"/>
        </dgm:presLayoutVars>
      </dgm:prSet>
      <dgm:spPr/>
    </dgm:pt>
    <dgm:pt modelId="{2AD71DE0-F488-4730-A83B-9E3A1639594D}" type="pres">
      <dgm:prSet presAssocID="{D99FC360-4114-4423-A1D2-1262D8D68B32}" presName="arrow" presStyleLbl="bgShp" presStyleIdx="0" presStyleCnt="1" custLinFactNeighborY="292"/>
      <dgm:spPr/>
    </dgm:pt>
    <dgm:pt modelId="{751CD0B5-1222-475B-A655-78CAECD4A14A}" type="pres">
      <dgm:prSet presAssocID="{D99FC360-4114-4423-A1D2-1262D8D68B32}" presName="arrowDiagram5" presStyleCnt="0"/>
      <dgm:spPr/>
    </dgm:pt>
    <dgm:pt modelId="{32EC5446-7FD4-4446-872E-9166A8118839}" type="pres">
      <dgm:prSet presAssocID="{1A298BDA-8E69-40F4-87BC-C29FEA61573A}" presName="bullet5a" presStyleLbl="node1" presStyleIdx="0" presStyleCnt="5" custLinFactNeighborX="-45696" custLinFactNeighborY="22848"/>
      <dgm:spPr/>
    </dgm:pt>
    <dgm:pt modelId="{F4CC7897-B67E-4D5D-B8A6-C53A0E84717E}" type="pres">
      <dgm:prSet presAssocID="{1A298BDA-8E69-40F4-87BC-C29FEA61573A}" presName="textBox5a" presStyleLbl="revTx" presStyleIdx="0" presStyleCnt="5" custScaleX="139139" custLinFactNeighborX="13590">
        <dgm:presLayoutVars>
          <dgm:bulletEnabled val="1"/>
        </dgm:presLayoutVars>
      </dgm:prSet>
      <dgm:spPr/>
    </dgm:pt>
    <dgm:pt modelId="{6ACD11A4-F045-4F1B-A678-1921AC2C3C51}" type="pres">
      <dgm:prSet presAssocID="{39F86A02-9050-4599-BBA3-9BB7EEB7CA78}" presName="bullet5b" presStyleLbl="node1" presStyleIdx="1" presStyleCnt="5" custLinFactNeighborY="8"/>
      <dgm:spPr/>
    </dgm:pt>
    <dgm:pt modelId="{47B34A00-C80A-4A2B-A25A-9AB76E4FEBF1}" type="pres">
      <dgm:prSet presAssocID="{39F86A02-9050-4599-BBA3-9BB7EEB7CA78}" presName="textBox5b" presStyleLbl="revTx" presStyleIdx="1" presStyleCnt="5" custLinFactNeighborX="12078" custLinFactNeighborY="-4875">
        <dgm:presLayoutVars>
          <dgm:bulletEnabled val="1"/>
        </dgm:presLayoutVars>
      </dgm:prSet>
      <dgm:spPr/>
    </dgm:pt>
    <dgm:pt modelId="{1F99EDB0-FC9F-4584-A82F-82377FF27EC4}" type="pres">
      <dgm:prSet presAssocID="{E10DC785-CE67-432B-898A-3FCCC96F5223}" presName="bullet5c" presStyleLbl="node1" presStyleIdx="2" presStyleCnt="5" custLinFactNeighborY="-6"/>
      <dgm:spPr/>
    </dgm:pt>
    <dgm:pt modelId="{C0E31791-572C-4556-9A75-BEA2FDA974E0}" type="pres">
      <dgm:prSet presAssocID="{E10DC785-CE67-432B-898A-3FCCC96F5223}" presName="textBox5c" presStyleLbl="revTx" presStyleIdx="2" presStyleCnt="5" custScaleX="113511" custLinFactNeighborX="8431" custLinFactNeighborY="-4152">
        <dgm:presLayoutVars>
          <dgm:bulletEnabled val="1"/>
        </dgm:presLayoutVars>
      </dgm:prSet>
      <dgm:spPr/>
    </dgm:pt>
    <dgm:pt modelId="{B77335BB-66AA-43AC-B212-D45F1D5BE253}" type="pres">
      <dgm:prSet presAssocID="{98B0EBF4-E843-4E1E-894B-E5F30E0C9E17}" presName="bullet5d" presStyleLbl="node1" presStyleIdx="3" presStyleCnt="5" custLinFactNeighborY="6"/>
      <dgm:spPr/>
    </dgm:pt>
    <dgm:pt modelId="{690623FF-5FEC-443E-9461-731952C91F6E}" type="pres">
      <dgm:prSet presAssocID="{98B0EBF4-E843-4E1E-894B-E5F30E0C9E17}" presName="textBox5d" presStyleLbl="revTx" presStyleIdx="3" presStyleCnt="5" custScaleX="115218" custLinFactNeighborX="9120" custLinFactNeighborY="-2620">
        <dgm:presLayoutVars>
          <dgm:bulletEnabled val="1"/>
        </dgm:presLayoutVars>
      </dgm:prSet>
      <dgm:spPr/>
    </dgm:pt>
    <dgm:pt modelId="{1E807248-4EFA-481C-BD19-DDA02CCCABBF}" type="pres">
      <dgm:prSet presAssocID="{A9EF33AB-47DD-437B-8E91-2585EE3C9795}" presName="bullet5e" presStyleLbl="node1" presStyleIdx="4" presStyleCnt="5" custLinFactNeighborY="0"/>
      <dgm:spPr/>
    </dgm:pt>
    <dgm:pt modelId="{2E00EF5C-5C19-41CB-A90B-582D970343C4}" type="pres">
      <dgm:prSet presAssocID="{A9EF33AB-47DD-437B-8E91-2585EE3C9795}" presName="textBox5e" presStyleLbl="revTx" presStyleIdx="4" presStyleCnt="5" custScaleX="124620" custScaleY="86540" custLinFactNeighborX="14592" custLinFactNeighborY="-8722">
        <dgm:presLayoutVars>
          <dgm:bulletEnabled val="1"/>
        </dgm:presLayoutVars>
      </dgm:prSet>
      <dgm:spPr/>
    </dgm:pt>
  </dgm:ptLst>
  <dgm:cxnLst>
    <dgm:cxn modelId="{382F3801-6780-4071-B2F0-ABDAC9833557}" srcId="{D99FC360-4114-4423-A1D2-1262D8D68B32}" destId="{A9EF33AB-47DD-437B-8E91-2585EE3C9795}" srcOrd="4" destOrd="0" parTransId="{8CC1E313-937F-4F2C-BF32-1DDEFFE826AA}" sibTransId="{4E819CF5-99AA-4C68-B95B-11EDA61C6B3F}"/>
    <dgm:cxn modelId="{99B1202F-3D60-42EC-84C9-7F0D79B77C62}" type="presOf" srcId="{1A298BDA-8E69-40F4-87BC-C29FEA61573A}" destId="{F4CC7897-B67E-4D5D-B8A6-C53A0E84717E}" srcOrd="0" destOrd="0" presId="urn:microsoft.com/office/officeart/2005/8/layout/arrow2"/>
    <dgm:cxn modelId="{A05E7230-85DB-406A-BDA4-329F02FA3A83}" srcId="{D99FC360-4114-4423-A1D2-1262D8D68B32}" destId="{1A298BDA-8E69-40F4-87BC-C29FEA61573A}" srcOrd="0" destOrd="0" parTransId="{460C4754-4EC5-4C6E-889B-872E5A7C72A8}" sibTransId="{D272792F-7BAB-4956-AF58-794858FFE05B}"/>
    <dgm:cxn modelId="{BF904B40-1F07-4A0E-AB72-84AB252C2BB2}" srcId="{D99FC360-4114-4423-A1D2-1262D8D68B32}" destId="{98B0EBF4-E843-4E1E-894B-E5F30E0C9E17}" srcOrd="3" destOrd="0" parTransId="{3C055FBD-1E5F-41DB-9E3B-553B9F773269}" sibTransId="{B8104367-3046-4060-9D0C-5B1582FF84DB}"/>
    <dgm:cxn modelId="{58E2685E-0164-4918-A1DE-DCDFE413C360}" type="presOf" srcId="{E10DC785-CE67-432B-898A-3FCCC96F5223}" destId="{C0E31791-572C-4556-9A75-BEA2FDA974E0}" srcOrd="0" destOrd="0" presId="urn:microsoft.com/office/officeart/2005/8/layout/arrow2"/>
    <dgm:cxn modelId="{0FE7A259-C287-4191-9016-AA4F7F60F964}" type="presOf" srcId="{A9EF33AB-47DD-437B-8E91-2585EE3C9795}" destId="{2E00EF5C-5C19-41CB-A90B-582D970343C4}" srcOrd="0" destOrd="0" presId="urn:microsoft.com/office/officeart/2005/8/layout/arrow2"/>
    <dgm:cxn modelId="{CB992E88-EAE7-4B4C-8928-80D5F2DFF0A7}" type="presOf" srcId="{98B0EBF4-E843-4E1E-894B-E5F30E0C9E17}" destId="{690623FF-5FEC-443E-9461-731952C91F6E}" srcOrd="0" destOrd="0" presId="urn:microsoft.com/office/officeart/2005/8/layout/arrow2"/>
    <dgm:cxn modelId="{E961FB9A-969D-49D5-9686-4873BD13E3BB}" srcId="{D99FC360-4114-4423-A1D2-1262D8D68B32}" destId="{39F86A02-9050-4599-BBA3-9BB7EEB7CA78}" srcOrd="1" destOrd="0" parTransId="{EA78351E-08CC-470E-84DE-75AFA587AF62}" sibTransId="{BAFD1CD0-467C-41D1-AE0B-FC1E0F8D5DBC}"/>
    <dgm:cxn modelId="{CF564C9C-26CB-4420-8F75-DE5137B2AF7F}" type="presOf" srcId="{D99FC360-4114-4423-A1D2-1262D8D68B32}" destId="{A27329BA-B80F-478D-A406-98F2E781C779}" srcOrd="0" destOrd="0" presId="urn:microsoft.com/office/officeart/2005/8/layout/arrow2"/>
    <dgm:cxn modelId="{0EB3CEE6-C86B-4BB1-8F0E-B75E1406302C}" srcId="{D99FC360-4114-4423-A1D2-1262D8D68B32}" destId="{E10DC785-CE67-432B-898A-3FCCC96F5223}" srcOrd="2" destOrd="0" parTransId="{FADB4697-F9E5-4E58-99B3-0508ABFBDDD3}" sibTransId="{F3A1897E-DF35-4D94-A36B-DBA8D4AB769A}"/>
    <dgm:cxn modelId="{BDF632F5-64C6-4C1E-B7E4-5286A74072B3}" type="presOf" srcId="{39F86A02-9050-4599-BBA3-9BB7EEB7CA78}" destId="{47B34A00-C80A-4A2B-A25A-9AB76E4FEBF1}" srcOrd="0" destOrd="0" presId="urn:microsoft.com/office/officeart/2005/8/layout/arrow2"/>
    <dgm:cxn modelId="{CAB846FE-90B4-4DFF-BB34-67C83504A6D1}" type="presParOf" srcId="{A27329BA-B80F-478D-A406-98F2E781C779}" destId="{2AD71DE0-F488-4730-A83B-9E3A1639594D}" srcOrd="0" destOrd="0" presId="urn:microsoft.com/office/officeart/2005/8/layout/arrow2"/>
    <dgm:cxn modelId="{77DC35F6-C495-4246-8163-C7EBDD115D52}" type="presParOf" srcId="{A27329BA-B80F-478D-A406-98F2E781C779}" destId="{751CD0B5-1222-475B-A655-78CAECD4A14A}" srcOrd="1" destOrd="0" presId="urn:microsoft.com/office/officeart/2005/8/layout/arrow2"/>
    <dgm:cxn modelId="{94824D0E-34D6-42E6-9C55-3F4703D215D6}" type="presParOf" srcId="{751CD0B5-1222-475B-A655-78CAECD4A14A}" destId="{32EC5446-7FD4-4446-872E-9166A8118839}" srcOrd="0" destOrd="0" presId="urn:microsoft.com/office/officeart/2005/8/layout/arrow2"/>
    <dgm:cxn modelId="{D6B4E023-0C5E-462D-A974-162542D1EFE9}" type="presParOf" srcId="{751CD0B5-1222-475B-A655-78CAECD4A14A}" destId="{F4CC7897-B67E-4D5D-B8A6-C53A0E84717E}" srcOrd="1" destOrd="0" presId="urn:microsoft.com/office/officeart/2005/8/layout/arrow2"/>
    <dgm:cxn modelId="{7CD9AD0B-7595-4998-9B02-5CA2C7059043}" type="presParOf" srcId="{751CD0B5-1222-475B-A655-78CAECD4A14A}" destId="{6ACD11A4-F045-4F1B-A678-1921AC2C3C51}" srcOrd="2" destOrd="0" presId="urn:microsoft.com/office/officeart/2005/8/layout/arrow2"/>
    <dgm:cxn modelId="{D1B98BF4-E318-4CC6-845A-BAFE78D4B997}" type="presParOf" srcId="{751CD0B5-1222-475B-A655-78CAECD4A14A}" destId="{47B34A00-C80A-4A2B-A25A-9AB76E4FEBF1}" srcOrd="3" destOrd="0" presId="urn:microsoft.com/office/officeart/2005/8/layout/arrow2"/>
    <dgm:cxn modelId="{6FB1516B-16C3-4089-A412-9C270401B1A3}" type="presParOf" srcId="{751CD0B5-1222-475B-A655-78CAECD4A14A}" destId="{1F99EDB0-FC9F-4584-A82F-82377FF27EC4}" srcOrd="4" destOrd="0" presId="urn:microsoft.com/office/officeart/2005/8/layout/arrow2"/>
    <dgm:cxn modelId="{96ECE1DB-A71F-4ED4-9EDA-342287D7C5CC}" type="presParOf" srcId="{751CD0B5-1222-475B-A655-78CAECD4A14A}" destId="{C0E31791-572C-4556-9A75-BEA2FDA974E0}" srcOrd="5" destOrd="0" presId="urn:microsoft.com/office/officeart/2005/8/layout/arrow2"/>
    <dgm:cxn modelId="{A5A14792-2EAA-496E-8BA9-EC0F8B027AD1}" type="presParOf" srcId="{751CD0B5-1222-475B-A655-78CAECD4A14A}" destId="{B77335BB-66AA-43AC-B212-D45F1D5BE253}" srcOrd="6" destOrd="0" presId="urn:microsoft.com/office/officeart/2005/8/layout/arrow2"/>
    <dgm:cxn modelId="{A0F4CD1F-1B33-4132-824E-1CE8A48E3FB7}" type="presParOf" srcId="{751CD0B5-1222-475B-A655-78CAECD4A14A}" destId="{690623FF-5FEC-443E-9461-731952C91F6E}" srcOrd="7" destOrd="0" presId="urn:microsoft.com/office/officeart/2005/8/layout/arrow2"/>
    <dgm:cxn modelId="{CF531FC0-A717-45F8-AB68-E5B8D3C58356}" type="presParOf" srcId="{751CD0B5-1222-475B-A655-78CAECD4A14A}" destId="{1E807248-4EFA-481C-BD19-DDA02CCCABBF}" srcOrd="8" destOrd="0" presId="urn:microsoft.com/office/officeart/2005/8/layout/arrow2"/>
    <dgm:cxn modelId="{D0DF5D2D-0177-4B40-84D1-3EA9479AADC5}" type="presParOf" srcId="{751CD0B5-1222-475B-A655-78CAECD4A14A}" destId="{2E00EF5C-5C19-41CB-A90B-582D970343C4}"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AA90DA-CF68-4D85-A995-9A13642F116E}"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ES"/>
        </a:p>
      </dgm:t>
    </dgm:pt>
    <dgm:pt modelId="{FF821545-2AD4-4E72-9D0B-004A14D3CBA2}">
      <dgm:prSet/>
      <dgm:spPr/>
      <dgm:t>
        <a:bodyPr/>
        <a:lstStyle/>
        <a:p>
          <a:pPr rtl="0"/>
          <a:r>
            <a:rPr lang="es-ES" dirty="0"/>
            <a:t>Mediante Decreto Ejecutivo No. 1484 </a:t>
          </a:r>
          <a:endParaRPr lang="es-EC" dirty="0"/>
        </a:p>
      </dgm:t>
    </dgm:pt>
    <dgm:pt modelId="{B44D6F6B-A542-4304-A833-CAD098AC4B08}" type="parTrans" cxnId="{A8DD2A63-4885-44B4-BD7B-45B814391576}">
      <dgm:prSet/>
      <dgm:spPr/>
      <dgm:t>
        <a:bodyPr/>
        <a:lstStyle/>
        <a:p>
          <a:endParaRPr lang="es-ES"/>
        </a:p>
      </dgm:t>
    </dgm:pt>
    <dgm:pt modelId="{D0224BAC-BFFA-41A0-BC65-2D4D1DC884B7}" type="sibTrans" cxnId="{A8DD2A63-4885-44B4-BD7B-45B814391576}">
      <dgm:prSet/>
      <dgm:spPr/>
      <dgm:t>
        <a:bodyPr/>
        <a:lstStyle/>
        <a:p>
          <a:endParaRPr lang="es-ES"/>
        </a:p>
      </dgm:t>
    </dgm:pt>
    <dgm:pt modelId="{F8F6C1CB-CFE7-40FC-B293-CCCACD7A00A2}">
      <dgm:prSet/>
      <dgm:spPr/>
      <dgm:t>
        <a:bodyPr/>
        <a:lstStyle/>
        <a:p>
          <a:pPr rtl="0"/>
          <a:r>
            <a:rPr lang="es-ES" dirty="0"/>
            <a:t>Del 15 de diciembre del 2008, el Señor Presidente de la República, dispuso la extinción de la H. Junta de Defensa Nacional a partir del 1 de enero del 2009.</a:t>
          </a:r>
          <a:endParaRPr lang="es-EC" dirty="0"/>
        </a:p>
      </dgm:t>
    </dgm:pt>
    <dgm:pt modelId="{D1195C92-96B7-4136-AAD8-F549E0A9E646}" type="parTrans" cxnId="{317119A7-FC90-454C-9E2A-2199A18B5968}">
      <dgm:prSet/>
      <dgm:spPr/>
      <dgm:t>
        <a:bodyPr/>
        <a:lstStyle/>
        <a:p>
          <a:endParaRPr lang="es-ES"/>
        </a:p>
      </dgm:t>
    </dgm:pt>
    <dgm:pt modelId="{96D4BAEF-8420-4798-B897-4DF6A7B8402E}" type="sibTrans" cxnId="{317119A7-FC90-454C-9E2A-2199A18B5968}">
      <dgm:prSet/>
      <dgm:spPr/>
      <dgm:t>
        <a:bodyPr/>
        <a:lstStyle/>
        <a:p>
          <a:endParaRPr lang="es-ES"/>
        </a:p>
      </dgm:t>
    </dgm:pt>
    <dgm:pt modelId="{619C6D97-7DA3-4AFC-8529-C6A2BF52253D}">
      <dgm:prSet/>
      <dgm:spPr/>
      <dgm:t>
        <a:bodyPr/>
        <a:lstStyle/>
        <a:p>
          <a:pPr rtl="0"/>
          <a:r>
            <a:rPr lang="es-ES" dirty="0"/>
            <a:t>El artículo 2 del Decreto Ejecutivo en el que se ordenó la extinción de este organismo, estableció que, para la ejecución de contrataciones de bienes estratégicos, entendiéndose por éstos a aquellos que guardan relación con la Defensa Nacional, dispuso que el Ministerio de Defensa Nacional cree los organismos que considere necesarios para esta actividad, incorporándolos a su estructura orgánica.</a:t>
          </a:r>
          <a:r>
            <a:rPr lang="es-EC" dirty="0"/>
            <a:t> </a:t>
          </a:r>
        </a:p>
      </dgm:t>
    </dgm:pt>
    <dgm:pt modelId="{AFB98D49-D99B-4633-8998-8C047E5678C2}" type="parTrans" cxnId="{6CA51A1D-35BC-466A-B3FD-FC4DB411E10E}">
      <dgm:prSet/>
      <dgm:spPr/>
      <dgm:t>
        <a:bodyPr/>
        <a:lstStyle/>
        <a:p>
          <a:endParaRPr lang="es-ES"/>
        </a:p>
      </dgm:t>
    </dgm:pt>
    <dgm:pt modelId="{3BA0C9BC-A440-44C5-81AB-D62B53B0D86A}" type="sibTrans" cxnId="{6CA51A1D-35BC-466A-B3FD-FC4DB411E10E}">
      <dgm:prSet/>
      <dgm:spPr/>
      <dgm:t>
        <a:bodyPr/>
        <a:lstStyle/>
        <a:p>
          <a:endParaRPr lang="es-ES"/>
        </a:p>
      </dgm:t>
    </dgm:pt>
    <dgm:pt modelId="{5CDA1352-5B58-4538-B12C-85802EAF05FB}" type="pres">
      <dgm:prSet presAssocID="{21AA90DA-CF68-4D85-A995-9A13642F116E}" presName="Name0" presStyleCnt="0">
        <dgm:presLayoutVars>
          <dgm:dir/>
          <dgm:animLvl val="lvl"/>
          <dgm:resizeHandles val="exact"/>
        </dgm:presLayoutVars>
      </dgm:prSet>
      <dgm:spPr/>
    </dgm:pt>
    <dgm:pt modelId="{69B8E2CD-4BC0-4C03-9F57-440CDF365D5A}" type="pres">
      <dgm:prSet presAssocID="{FF821545-2AD4-4E72-9D0B-004A14D3CBA2}" presName="composite" presStyleCnt="0"/>
      <dgm:spPr/>
    </dgm:pt>
    <dgm:pt modelId="{98CBDFAF-F60A-45C2-95B8-52D4A2950C03}" type="pres">
      <dgm:prSet presAssocID="{FF821545-2AD4-4E72-9D0B-004A14D3CBA2}" presName="parTx" presStyleLbl="alignNode1" presStyleIdx="0" presStyleCnt="1">
        <dgm:presLayoutVars>
          <dgm:chMax val="0"/>
          <dgm:chPref val="0"/>
          <dgm:bulletEnabled val="1"/>
        </dgm:presLayoutVars>
      </dgm:prSet>
      <dgm:spPr/>
    </dgm:pt>
    <dgm:pt modelId="{3E9BEEF8-DBD1-4400-A1AE-109AF2D7B5A0}" type="pres">
      <dgm:prSet presAssocID="{FF821545-2AD4-4E72-9D0B-004A14D3CBA2}" presName="desTx" presStyleLbl="alignAccFollowNode1" presStyleIdx="0" presStyleCnt="1">
        <dgm:presLayoutVars>
          <dgm:bulletEnabled val="1"/>
        </dgm:presLayoutVars>
      </dgm:prSet>
      <dgm:spPr/>
    </dgm:pt>
  </dgm:ptLst>
  <dgm:cxnLst>
    <dgm:cxn modelId="{6CA51A1D-35BC-466A-B3FD-FC4DB411E10E}" srcId="{FF821545-2AD4-4E72-9D0B-004A14D3CBA2}" destId="{619C6D97-7DA3-4AFC-8529-C6A2BF52253D}" srcOrd="1" destOrd="0" parTransId="{AFB98D49-D99B-4633-8998-8C047E5678C2}" sibTransId="{3BA0C9BC-A440-44C5-81AB-D62B53B0D86A}"/>
    <dgm:cxn modelId="{A8DD2A63-4885-44B4-BD7B-45B814391576}" srcId="{21AA90DA-CF68-4D85-A995-9A13642F116E}" destId="{FF821545-2AD4-4E72-9D0B-004A14D3CBA2}" srcOrd="0" destOrd="0" parTransId="{B44D6F6B-A542-4304-A833-CAD098AC4B08}" sibTransId="{D0224BAC-BFFA-41A0-BC65-2D4D1DC884B7}"/>
    <dgm:cxn modelId="{60323764-99C6-47F2-975A-5EB7AF358EBD}" type="presOf" srcId="{FF821545-2AD4-4E72-9D0B-004A14D3CBA2}" destId="{98CBDFAF-F60A-45C2-95B8-52D4A2950C03}" srcOrd="0" destOrd="0" presId="urn:microsoft.com/office/officeart/2005/8/layout/hList1"/>
    <dgm:cxn modelId="{317119A7-FC90-454C-9E2A-2199A18B5968}" srcId="{FF821545-2AD4-4E72-9D0B-004A14D3CBA2}" destId="{F8F6C1CB-CFE7-40FC-B293-CCCACD7A00A2}" srcOrd="0" destOrd="0" parTransId="{D1195C92-96B7-4136-AAD8-F549E0A9E646}" sibTransId="{96D4BAEF-8420-4798-B897-4DF6A7B8402E}"/>
    <dgm:cxn modelId="{823C0BAE-90E0-4BDE-AF27-29EFDCA20AD1}" type="presOf" srcId="{619C6D97-7DA3-4AFC-8529-C6A2BF52253D}" destId="{3E9BEEF8-DBD1-4400-A1AE-109AF2D7B5A0}" srcOrd="0" destOrd="1" presId="urn:microsoft.com/office/officeart/2005/8/layout/hList1"/>
    <dgm:cxn modelId="{260C52EA-1DE8-4501-A965-3FDDD8467CD9}" type="presOf" srcId="{21AA90DA-CF68-4D85-A995-9A13642F116E}" destId="{5CDA1352-5B58-4538-B12C-85802EAF05FB}" srcOrd="0" destOrd="0" presId="urn:microsoft.com/office/officeart/2005/8/layout/hList1"/>
    <dgm:cxn modelId="{D20DDCEA-B9F0-4029-96A2-1C7BC68B72A0}" type="presOf" srcId="{F8F6C1CB-CFE7-40FC-B293-CCCACD7A00A2}" destId="{3E9BEEF8-DBD1-4400-A1AE-109AF2D7B5A0}" srcOrd="0" destOrd="0" presId="urn:microsoft.com/office/officeart/2005/8/layout/hList1"/>
    <dgm:cxn modelId="{7841F2F7-72A3-4544-ACEF-7F890057FEB1}" type="presParOf" srcId="{5CDA1352-5B58-4538-B12C-85802EAF05FB}" destId="{69B8E2CD-4BC0-4C03-9F57-440CDF365D5A}" srcOrd="0" destOrd="0" presId="urn:microsoft.com/office/officeart/2005/8/layout/hList1"/>
    <dgm:cxn modelId="{A0AB3F4F-2877-42CA-A6D9-614DC6B0CDE4}" type="presParOf" srcId="{69B8E2CD-4BC0-4C03-9F57-440CDF365D5A}" destId="{98CBDFAF-F60A-45C2-95B8-52D4A2950C03}" srcOrd="0" destOrd="0" presId="urn:microsoft.com/office/officeart/2005/8/layout/hList1"/>
    <dgm:cxn modelId="{A4011335-0B8E-4DD1-8260-13028A647D38}" type="presParOf" srcId="{69B8E2CD-4BC0-4C03-9F57-440CDF365D5A}" destId="{3E9BEEF8-DBD1-4400-A1AE-109AF2D7B5A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B6E7E9-DE93-4D3A-9520-157176402FEA}" type="doc">
      <dgm:prSet loTypeId="urn:microsoft.com/office/officeart/2005/8/layout/hProcess11" loCatId="process" qsTypeId="urn:microsoft.com/office/officeart/2005/8/quickstyle/3d1" qsCatId="3D" csTypeId="urn:microsoft.com/office/officeart/2005/8/colors/accent6_3" csCatId="accent6" phldr="1"/>
      <dgm:spPr/>
      <dgm:t>
        <a:bodyPr/>
        <a:lstStyle/>
        <a:p>
          <a:endParaRPr lang="es-ES"/>
        </a:p>
      </dgm:t>
    </dgm:pt>
    <dgm:pt modelId="{FF8D4FB0-DC16-4CA3-87F7-D15BCD133769}">
      <dgm:prSet custT="1"/>
      <dgm:spPr/>
      <dgm:t>
        <a:bodyPr/>
        <a:lstStyle/>
        <a:p>
          <a:pPr rtl="0"/>
          <a:r>
            <a:rPr lang="es-ES_tradnl" sz="1200" dirty="0">
              <a:latin typeface="Arial" panose="020B0604020202020204" pitchFamily="34" charset="0"/>
              <a:cs typeface="Arial" panose="020B0604020202020204" pitchFamily="34" charset="0"/>
            </a:rPr>
            <a:t>PACBE</a:t>
          </a:r>
          <a:endParaRPr lang="es-EC" sz="1200" dirty="0">
            <a:latin typeface="Arial" panose="020B0604020202020204" pitchFamily="34" charset="0"/>
            <a:cs typeface="Arial" panose="020B0604020202020204" pitchFamily="34" charset="0"/>
          </a:endParaRPr>
        </a:p>
      </dgm:t>
    </dgm:pt>
    <dgm:pt modelId="{14C3CFE2-5BA7-4F6B-AFAA-091FBB100123}" type="parTrans" cxnId="{F822A173-73AF-46C9-81BB-59CF6A70075D}">
      <dgm:prSet/>
      <dgm:spPr/>
      <dgm:t>
        <a:bodyPr/>
        <a:lstStyle/>
        <a:p>
          <a:endParaRPr lang="es-ES" sz="1200">
            <a:latin typeface="Arial" panose="020B0604020202020204" pitchFamily="34" charset="0"/>
            <a:cs typeface="Arial" panose="020B0604020202020204" pitchFamily="34" charset="0"/>
          </a:endParaRPr>
        </a:p>
      </dgm:t>
    </dgm:pt>
    <dgm:pt modelId="{63DF28E1-05F3-492B-A8FD-F000E51ACA51}" type="sibTrans" cxnId="{F822A173-73AF-46C9-81BB-59CF6A70075D}">
      <dgm:prSet/>
      <dgm:spPr/>
      <dgm:t>
        <a:bodyPr/>
        <a:lstStyle/>
        <a:p>
          <a:endParaRPr lang="es-ES" sz="1200">
            <a:latin typeface="Arial" panose="020B0604020202020204" pitchFamily="34" charset="0"/>
            <a:cs typeface="Arial" panose="020B0604020202020204" pitchFamily="34" charset="0"/>
          </a:endParaRPr>
        </a:p>
      </dgm:t>
    </dgm:pt>
    <dgm:pt modelId="{24CFBC8E-B41E-4EC0-BE21-0E374ED60B23}">
      <dgm:prSet custT="1"/>
      <dgm:spPr/>
      <dgm:t>
        <a:bodyPr/>
        <a:lstStyle/>
        <a:p>
          <a:pPr rtl="0"/>
          <a:r>
            <a:rPr lang="es-ES_tradnl" sz="1200" dirty="0">
              <a:latin typeface="Arial" panose="020B0604020202020204" pitchFamily="34" charset="0"/>
              <a:cs typeface="Arial" panose="020B0604020202020204" pitchFamily="34" charset="0"/>
            </a:rPr>
            <a:t>REGISTRO DE PROVEEDORES DE BIENES DE CARACTER ESTAREGICO</a:t>
          </a:r>
          <a:endParaRPr lang="es-EC" sz="1200" dirty="0">
            <a:latin typeface="Arial" panose="020B0604020202020204" pitchFamily="34" charset="0"/>
            <a:cs typeface="Arial" panose="020B0604020202020204" pitchFamily="34" charset="0"/>
          </a:endParaRPr>
        </a:p>
      </dgm:t>
    </dgm:pt>
    <dgm:pt modelId="{EB5EAF94-89D9-49EF-88FD-24507B96D980}" type="parTrans" cxnId="{833265B0-3C71-49C5-898F-918FE690D6D3}">
      <dgm:prSet/>
      <dgm:spPr/>
      <dgm:t>
        <a:bodyPr/>
        <a:lstStyle/>
        <a:p>
          <a:endParaRPr lang="es-ES" sz="1200">
            <a:latin typeface="Arial" panose="020B0604020202020204" pitchFamily="34" charset="0"/>
            <a:cs typeface="Arial" panose="020B0604020202020204" pitchFamily="34" charset="0"/>
          </a:endParaRPr>
        </a:p>
      </dgm:t>
    </dgm:pt>
    <dgm:pt modelId="{20A3ACD5-44F2-4492-A399-F77FB57F3597}" type="sibTrans" cxnId="{833265B0-3C71-49C5-898F-918FE690D6D3}">
      <dgm:prSet/>
      <dgm:spPr/>
      <dgm:t>
        <a:bodyPr/>
        <a:lstStyle/>
        <a:p>
          <a:endParaRPr lang="es-ES" sz="1200">
            <a:latin typeface="Arial" panose="020B0604020202020204" pitchFamily="34" charset="0"/>
            <a:cs typeface="Arial" panose="020B0604020202020204" pitchFamily="34" charset="0"/>
          </a:endParaRPr>
        </a:p>
      </dgm:t>
    </dgm:pt>
    <dgm:pt modelId="{C5841F7D-6F1E-4FA1-BACA-A82AB000CB4D}">
      <dgm:prSet custT="1"/>
      <dgm:spPr/>
      <dgm:t>
        <a:bodyPr/>
        <a:lstStyle/>
        <a:p>
          <a:pPr rtl="0"/>
          <a:r>
            <a:rPr lang="es-ES_tradnl" sz="1200" dirty="0">
              <a:latin typeface="Arial" panose="020B0604020202020204" pitchFamily="34" charset="0"/>
              <a:cs typeface="Arial" panose="020B0604020202020204" pitchFamily="34" charset="0"/>
            </a:rPr>
            <a:t>CALIFICACION DE BIENES ESTRATEGICOS:</a:t>
          </a:r>
          <a:endParaRPr lang="es-EC" sz="1200" dirty="0">
            <a:latin typeface="Arial" panose="020B0604020202020204" pitchFamily="34" charset="0"/>
            <a:cs typeface="Arial" panose="020B0604020202020204" pitchFamily="34" charset="0"/>
          </a:endParaRPr>
        </a:p>
      </dgm:t>
    </dgm:pt>
    <dgm:pt modelId="{88F0568A-C5DB-4453-ADB8-F2DC966052F6}" type="parTrans" cxnId="{1E846F50-F8A4-42E0-8F05-034B1D0EF800}">
      <dgm:prSet/>
      <dgm:spPr/>
      <dgm:t>
        <a:bodyPr/>
        <a:lstStyle/>
        <a:p>
          <a:endParaRPr lang="es-ES" sz="1200">
            <a:latin typeface="Arial" panose="020B0604020202020204" pitchFamily="34" charset="0"/>
            <a:cs typeface="Arial" panose="020B0604020202020204" pitchFamily="34" charset="0"/>
          </a:endParaRPr>
        </a:p>
      </dgm:t>
    </dgm:pt>
    <dgm:pt modelId="{D20FAE76-63D6-4D30-9342-F1A4316F8800}" type="sibTrans" cxnId="{1E846F50-F8A4-42E0-8F05-034B1D0EF800}">
      <dgm:prSet/>
      <dgm:spPr/>
      <dgm:t>
        <a:bodyPr/>
        <a:lstStyle/>
        <a:p>
          <a:endParaRPr lang="es-ES" sz="1200">
            <a:latin typeface="Arial" panose="020B0604020202020204" pitchFamily="34" charset="0"/>
            <a:cs typeface="Arial" panose="020B0604020202020204" pitchFamily="34" charset="0"/>
          </a:endParaRPr>
        </a:p>
      </dgm:t>
    </dgm:pt>
    <dgm:pt modelId="{8DF0B158-19F1-4370-AF6D-07F5F9D7D415}">
      <dgm:prSet custT="1"/>
      <dgm:spPr/>
      <dgm:t>
        <a:bodyPr/>
        <a:lstStyle/>
        <a:p>
          <a:pPr rtl="0"/>
          <a:r>
            <a:rPr lang="es-ES_tradnl" sz="1200" dirty="0">
              <a:latin typeface="Arial" panose="020B0604020202020204" pitchFamily="34" charset="0"/>
              <a:cs typeface="Arial" panose="020B0604020202020204" pitchFamily="34" charset="0"/>
            </a:rPr>
            <a:t>Sistemas de Armas</a:t>
          </a:r>
          <a:endParaRPr lang="es-EC" sz="1200" dirty="0">
            <a:latin typeface="Arial" panose="020B0604020202020204" pitchFamily="34" charset="0"/>
            <a:cs typeface="Arial" panose="020B0604020202020204" pitchFamily="34" charset="0"/>
          </a:endParaRPr>
        </a:p>
      </dgm:t>
    </dgm:pt>
    <dgm:pt modelId="{2999AA34-A1A3-4A18-B579-7C01D7646BDD}" type="parTrans" cxnId="{D54CB5EB-2034-4B4F-AE23-EE72E8751A52}">
      <dgm:prSet/>
      <dgm:spPr/>
      <dgm:t>
        <a:bodyPr/>
        <a:lstStyle/>
        <a:p>
          <a:endParaRPr lang="es-ES" sz="1200">
            <a:latin typeface="Arial" panose="020B0604020202020204" pitchFamily="34" charset="0"/>
            <a:cs typeface="Arial" panose="020B0604020202020204" pitchFamily="34" charset="0"/>
          </a:endParaRPr>
        </a:p>
      </dgm:t>
    </dgm:pt>
    <dgm:pt modelId="{7A42B287-4AAD-4650-B224-333B1AE48546}" type="sibTrans" cxnId="{D54CB5EB-2034-4B4F-AE23-EE72E8751A52}">
      <dgm:prSet/>
      <dgm:spPr/>
      <dgm:t>
        <a:bodyPr/>
        <a:lstStyle/>
        <a:p>
          <a:endParaRPr lang="es-ES" sz="1200">
            <a:latin typeface="Arial" panose="020B0604020202020204" pitchFamily="34" charset="0"/>
            <a:cs typeface="Arial" panose="020B0604020202020204" pitchFamily="34" charset="0"/>
          </a:endParaRPr>
        </a:p>
      </dgm:t>
    </dgm:pt>
    <dgm:pt modelId="{33DB1A39-AD82-41C3-BD6D-37BA20416CA8}">
      <dgm:prSet custT="1"/>
      <dgm:spPr/>
      <dgm:t>
        <a:bodyPr/>
        <a:lstStyle/>
        <a:p>
          <a:pPr rtl="0"/>
          <a:r>
            <a:rPr lang="es-ES_tradnl" sz="1200" dirty="0">
              <a:latin typeface="Arial" panose="020B0604020202020204" pitchFamily="34" charset="0"/>
              <a:cs typeface="Arial" panose="020B0604020202020204" pitchFamily="34" charset="0"/>
            </a:rPr>
            <a:t>Aeronaves, vehículos blindados, vehículos navales, Defensa aérea, Artillería AA., sistema . Mando y Control., sistema de Comunicaciones Militar, G.E., armamento, explosivos, sistema de IM y CI, Accesorios y repuestos.</a:t>
          </a:r>
          <a:endParaRPr lang="es-EC" sz="1200" dirty="0">
            <a:latin typeface="Arial" panose="020B0604020202020204" pitchFamily="34" charset="0"/>
            <a:cs typeface="Arial" panose="020B0604020202020204" pitchFamily="34" charset="0"/>
          </a:endParaRPr>
        </a:p>
      </dgm:t>
    </dgm:pt>
    <dgm:pt modelId="{414AF752-A3F8-43F3-8126-540167080D6B}" type="parTrans" cxnId="{A02BC02A-FDB2-4980-B574-4F010B03151B}">
      <dgm:prSet/>
      <dgm:spPr/>
      <dgm:t>
        <a:bodyPr/>
        <a:lstStyle/>
        <a:p>
          <a:endParaRPr lang="es-ES" sz="1200">
            <a:latin typeface="Arial" panose="020B0604020202020204" pitchFamily="34" charset="0"/>
            <a:cs typeface="Arial" panose="020B0604020202020204" pitchFamily="34" charset="0"/>
          </a:endParaRPr>
        </a:p>
      </dgm:t>
    </dgm:pt>
    <dgm:pt modelId="{60DC762B-D6A3-44CB-8F3E-DDD94925898C}" type="sibTrans" cxnId="{A02BC02A-FDB2-4980-B574-4F010B03151B}">
      <dgm:prSet/>
      <dgm:spPr/>
      <dgm:t>
        <a:bodyPr/>
        <a:lstStyle/>
        <a:p>
          <a:endParaRPr lang="es-ES" sz="1200">
            <a:latin typeface="Arial" panose="020B0604020202020204" pitchFamily="34" charset="0"/>
            <a:cs typeface="Arial" panose="020B0604020202020204" pitchFamily="34" charset="0"/>
          </a:endParaRPr>
        </a:p>
      </dgm:t>
    </dgm:pt>
    <dgm:pt modelId="{9CAD819B-05B5-401D-9204-4C1A078A3391}">
      <dgm:prSet custT="1"/>
      <dgm:spPr/>
      <dgm:t>
        <a:bodyPr/>
        <a:lstStyle/>
        <a:p>
          <a:pPr rtl="0"/>
          <a:r>
            <a:rPr lang="es-ES_tradnl" sz="1200" dirty="0">
              <a:latin typeface="Arial" panose="020B0604020202020204" pitchFamily="34" charset="0"/>
              <a:cs typeface="Arial" panose="020B0604020202020204" pitchFamily="34" charset="0"/>
            </a:rPr>
            <a:t>DOCUMENTOS PREVIOS</a:t>
          </a:r>
          <a:endParaRPr lang="es-EC" sz="1200" dirty="0">
            <a:latin typeface="Arial" panose="020B0604020202020204" pitchFamily="34" charset="0"/>
            <a:cs typeface="Arial" panose="020B0604020202020204" pitchFamily="34" charset="0"/>
          </a:endParaRPr>
        </a:p>
      </dgm:t>
    </dgm:pt>
    <dgm:pt modelId="{2A98A03A-6929-4E2F-A4E5-D3EC90CFE954}" type="parTrans" cxnId="{5BA55496-C5AF-4A91-A100-AA8545502455}">
      <dgm:prSet/>
      <dgm:spPr/>
      <dgm:t>
        <a:bodyPr/>
        <a:lstStyle/>
        <a:p>
          <a:endParaRPr lang="es-ES" sz="1200">
            <a:latin typeface="Arial" panose="020B0604020202020204" pitchFamily="34" charset="0"/>
            <a:cs typeface="Arial" panose="020B0604020202020204" pitchFamily="34" charset="0"/>
          </a:endParaRPr>
        </a:p>
      </dgm:t>
    </dgm:pt>
    <dgm:pt modelId="{1314E353-399D-468E-B681-0A5365B30BC7}" type="sibTrans" cxnId="{5BA55496-C5AF-4A91-A100-AA8545502455}">
      <dgm:prSet/>
      <dgm:spPr/>
      <dgm:t>
        <a:bodyPr/>
        <a:lstStyle/>
        <a:p>
          <a:endParaRPr lang="es-ES" sz="1200">
            <a:latin typeface="Arial" panose="020B0604020202020204" pitchFamily="34" charset="0"/>
            <a:cs typeface="Arial" panose="020B0604020202020204" pitchFamily="34" charset="0"/>
          </a:endParaRPr>
        </a:p>
      </dgm:t>
    </dgm:pt>
    <dgm:pt modelId="{FA9B0D90-2FA5-4D05-A158-F40639975309}">
      <dgm:prSet custT="1"/>
      <dgm:spPr/>
      <dgm:t>
        <a:bodyPr/>
        <a:lstStyle/>
        <a:p>
          <a:pPr rtl="0"/>
          <a:r>
            <a:rPr lang="es-ES_tradnl" sz="1200" dirty="0">
              <a:latin typeface="Arial" panose="020B0604020202020204" pitchFamily="34" charset="0"/>
              <a:cs typeface="Arial" panose="020B0604020202020204" pitchFamily="34" charset="0"/>
            </a:rPr>
            <a:t>COMITÉ DE CONTRATACIONES</a:t>
          </a:r>
          <a:endParaRPr lang="es-EC" sz="1200" dirty="0">
            <a:latin typeface="Arial" panose="020B0604020202020204" pitchFamily="34" charset="0"/>
            <a:cs typeface="Arial" panose="020B0604020202020204" pitchFamily="34" charset="0"/>
          </a:endParaRPr>
        </a:p>
      </dgm:t>
    </dgm:pt>
    <dgm:pt modelId="{6C57CB55-33D2-4D5D-8703-917F5A84A55D}" type="parTrans" cxnId="{654D1DEE-592F-4993-9D1D-C24F52C3B178}">
      <dgm:prSet/>
      <dgm:spPr/>
      <dgm:t>
        <a:bodyPr/>
        <a:lstStyle/>
        <a:p>
          <a:endParaRPr lang="es-ES" sz="1200">
            <a:latin typeface="Arial" panose="020B0604020202020204" pitchFamily="34" charset="0"/>
            <a:cs typeface="Arial" panose="020B0604020202020204" pitchFamily="34" charset="0"/>
          </a:endParaRPr>
        </a:p>
      </dgm:t>
    </dgm:pt>
    <dgm:pt modelId="{62851B64-85F2-466B-8238-31F527E93A7F}" type="sibTrans" cxnId="{654D1DEE-592F-4993-9D1D-C24F52C3B178}">
      <dgm:prSet/>
      <dgm:spPr/>
      <dgm:t>
        <a:bodyPr/>
        <a:lstStyle/>
        <a:p>
          <a:endParaRPr lang="es-ES" sz="1200">
            <a:latin typeface="Arial" panose="020B0604020202020204" pitchFamily="34" charset="0"/>
            <a:cs typeface="Arial" panose="020B0604020202020204" pitchFamily="34" charset="0"/>
          </a:endParaRPr>
        </a:p>
      </dgm:t>
    </dgm:pt>
    <dgm:pt modelId="{2923B8F7-BC0A-4D47-8A95-CCC14A2B85D0}" type="pres">
      <dgm:prSet presAssocID="{46B6E7E9-DE93-4D3A-9520-157176402FEA}" presName="Name0" presStyleCnt="0">
        <dgm:presLayoutVars>
          <dgm:dir/>
          <dgm:resizeHandles val="exact"/>
        </dgm:presLayoutVars>
      </dgm:prSet>
      <dgm:spPr/>
    </dgm:pt>
    <dgm:pt modelId="{BAFDB384-47B8-4BF5-B26E-FFFE3AB5D4FC}" type="pres">
      <dgm:prSet presAssocID="{46B6E7E9-DE93-4D3A-9520-157176402FEA}" presName="arrow" presStyleLbl="bgShp" presStyleIdx="0" presStyleCnt="1"/>
      <dgm:spPr/>
    </dgm:pt>
    <dgm:pt modelId="{86F9FCD4-8A87-48A2-BF88-B3EB162B2572}" type="pres">
      <dgm:prSet presAssocID="{46B6E7E9-DE93-4D3A-9520-157176402FEA}" presName="points" presStyleCnt="0"/>
      <dgm:spPr/>
    </dgm:pt>
    <dgm:pt modelId="{5BB6A482-25C0-482E-9476-A8086D946025}" type="pres">
      <dgm:prSet presAssocID="{FF8D4FB0-DC16-4CA3-87F7-D15BCD133769}" presName="compositeA" presStyleCnt="0"/>
      <dgm:spPr/>
    </dgm:pt>
    <dgm:pt modelId="{D8E9D95E-AED5-463A-A954-93FADF96B995}" type="pres">
      <dgm:prSet presAssocID="{FF8D4FB0-DC16-4CA3-87F7-D15BCD133769}" presName="textA" presStyleLbl="revTx" presStyleIdx="0" presStyleCnt="5" custScaleX="525690" custScaleY="93781">
        <dgm:presLayoutVars>
          <dgm:bulletEnabled val="1"/>
        </dgm:presLayoutVars>
      </dgm:prSet>
      <dgm:spPr/>
    </dgm:pt>
    <dgm:pt modelId="{E9684A8C-4405-4664-A022-AF4625B21234}" type="pres">
      <dgm:prSet presAssocID="{FF8D4FB0-DC16-4CA3-87F7-D15BCD133769}" presName="circleA" presStyleLbl="node1" presStyleIdx="0" presStyleCnt="5"/>
      <dgm:spPr/>
    </dgm:pt>
    <dgm:pt modelId="{574A4506-43E9-48F5-AC33-D063332E7EBB}" type="pres">
      <dgm:prSet presAssocID="{FF8D4FB0-DC16-4CA3-87F7-D15BCD133769}" presName="spaceA" presStyleCnt="0"/>
      <dgm:spPr/>
    </dgm:pt>
    <dgm:pt modelId="{77CE3468-7A4C-4A24-B11C-CAE690EF0CBD}" type="pres">
      <dgm:prSet presAssocID="{63DF28E1-05F3-492B-A8FD-F000E51ACA51}" presName="space" presStyleCnt="0"/>
      <dgm:spPr/>
    </dgm:pt>
    <dgm:pt modelId="{C87010AE-CBDD-465C-89D2-73A719DE60E5}" type="pres">
      <dgm:prSet presAssocID="{24CFBC8E-B41E-4EC0-BE21-0E374ED60B23}" presName="compositeB" presStyleCnt="0"/>
      <dgm:spPr/>
    </dgm:pt>
    <dgm:pt modelId="{64794246-57E3-49B3-A1DE-CC648EB9F468}" type="pres">
      <dgm:prSet presAssocID="{24CFBC8E-B41E-4EC0-BE21-0E374ED60B23}" presName="textB" presStyleLbl="revTx" presStyleIdx="1" presStyleCnt="5" custScaleX="529056">
        <dgm:presLayoutVars>
          <dgm:bulletEnabled val="1"/>
        </dgm:presLayoutVars>
      </dgm:prSet>
      <dgm:spPr/>
    </dgm:pt>
    <dgm:pt modelId="{71DBC2AA-37E8-4F09-AECC-DA11E8DBAE1E}" type="pres">
      <dgm:prSet presAssocID="{24CFBC8E-B41E-4EC0-BE21-0E374ED60B23}" presName="circleB" presStyleLbl="node1" presStyleIdx="1" presStyleCnt="5"/>
      <dgm:spPr/>
    </dgm:pt>
    <dgm:pt modelId="{711AF045-2463-4550-9DA5-D50B05993A8B}" type="pres">
      <dgm:prSet presAssocID="{24CFBC8E-B41E-4EC0-BE21-0E374ED60B23}" presName="spaceB" presStyleCnt="0"/>
      <dgm:spPr/>
    </dgm:pt>
    <dgm:pt modelId="{B307422F-7559-47D0-8A88-3D73CF9AA6B7}" type="pres">
      <dgm:prSet presAssocID="{20A3ACD5-44F2-4492-A399-F77FB57F3597}" presName="space" presStyleCnt="0"/>
      <dgm:spPr/>
    </dgm:pt>
    <dgm:pt modelId="{4DDC08FD-4F01-4E75-BC16-0D65DE9A2FCC}" type="pres">
      <dgm:prSet presAssocID="{C5841F7D-6F1E-4FA1-BACA-A82AB000CB4D}" presName="compositeA" presStyleCnt="0"/>
      <dgm:spPr/>
    </dgm:pt>
    <dgm:pt modelId="{10AE44F3-0B8B-454E-8D77-C0B29109881E}" type="pres">
      <dgm:prSet presAssocID="{C5841F7D-6F1E-4FA1-BACA-A82AB000CB4D}" presName="textA" presStyleLbl="revTx" presStyleIdx="2" presStyleCnt="5" custScaleX="888397">
        <dgm:presLayoutVars>
          <dgm:bulletEnabled val="1"/>
        </dgm:presLayoutVars>
      </dgm:prSet>
      <dgm:spPr/>
    </dgm:pt>
    <dgm:pt modelId="{2F8FA59E-DEC9-4105-862F-AC1E1A5C0BEC}" type="pres">
      <dgm:prSet presAssocID="{C5841F7D-6F1E-4FA1-BACA-A82AB000CB4D}" presName="circleA" presStyleLbl="node1" presStyleIdx="2" presStyleCnt="5"/>
      <dgm:spPr/>
    </dgm:pt>
    <dgm:pt modelId="{9A2E62D8-9747-4E5D-811D-231D2F480A88}" type="pres">
      <dgm:prSet presAssocID="{C5841F7D-6F1E-4FA1-BACA-A82AB000CB4D}" presName="spaceA" presStyleCnt="0"/>
      <dgm:spPr/>
    </dgm:pt>
    <dgm:pt modelId="{CBDAD499-05BF-47E4-B321-7E62FB27E673}" type="pres">
      <dgm:prSet presAssocID="{D20FAE76-63D6-4D30-9342-F1A4316F8800}" presName="space" presStyleCnt="0"/>
      <dgm:spPr/>
    </dgm:pt>
    <dgm:pt modelId="{C38FC813-674D-4D0D-A35C-38D9C1D3975F}" type="pres">
      <dgm:prSet presAssocID="{9CAD819B-05B5-401D-9204-4C1A078A3391}" presName="compositeB" presStyleCnt="0"/>
      <dgm:spPr/>
    </dgm:pt>
    <dgm:pt modelId="{5D1CBB52-BE64-4C53-8010-2F8E74924418}" type="pres">
      <dgm:prSet presAssocID="{9CAD819B-05B5-401D-9204-4C1A078A3391}" presName="textB" presStyleLbl="revTx" presStyleIdx="3" presStyleCnt="5" custScaleX="384484">
        <dgm:presLayoutVars>
          <dgm:bulletEnabled val="1"/>
        </dgm:presLayoutVars>
      </dgm:prSet>
      <dgm:spPr/>
    </dgm:pt>
    <dgm:pt modelId="{FF3860B3-DA40-442C-B90A-0E5C352FDE01}" type="pres">
      <dgm:prSet presAssocID="{9CAD819B-05B5-401D-9204-4C1A078A3391}" presName="circleB" presStyleLbl="node1" presStyleIdx="3" presStyleCnt="5"/>
      <dgm:spPr/>
    </dgm:pt>
    <dgm:pt modelId="{7D691348-6065-4B0C-A4DD-62E343153740}" type="pres">
      <dgm:prSet presAssocID="{9CAD819B-05B5-401D-9204-4C1A078A3391}" presName="spaceB" presStyleCnt="0"/>
      <dgm:spPr/>
    </dgm:pt>
    <dgm:pt modelId="{58E5BD8F-1043-4AE4-98D7-3A087FDF3A2E}" type="pres">
      <dgm:prSet presAssocID="{1314E353-399D-468E-B681-0A5365B30BC7}" presName="space" presStyleCnt="0"/>
      <dgm:spPr/>
    </dgm:pt>
    <dgm:pt modelId="{6F23F652-9E76-4D2E-8757-9AE83D831502}" type="pres">
      <dgm:prSet presAssocID="{FA9B0D90-2FA5-4D05-A158-F40639975309}" presName="compositeA" presStyleCnt="0"/>
      <dgm:spPr/>
    </dgm:pt>
    <dgm:pt modelId="{0917D8DA-D5D3-4F78-8AE9-E00345B3D6D5}" type="pres">
      <dgm:prSet presAssocID="{FA9B0D90-2FA5-4D05-A158-F40639975309}" presName="textA" presStyleLbl="revTx" presStyleIdx="4" presStyleCnt="5" custScaleX="686855">
        <dgm:presLayoutVars>
          <dgm:bulletEnabled val="1"/>
        </dgm:presLayoutVars>
      </dgm:prSet>
      <dgm:spPr/>
    </dgm:pt>
    <dgm:pt modelId="{E168F0E5-42D8-49AF-AF17-64D79023B4E5}" type="pres">
      <dgm:prSet presAssocID="{FA9B0D90-2FA5-4D05-A158-F40639975309}" presName="circleA" presStyleLbl="node1" presStyleIdx="4" presStyleCnt="5"/>
      <dgm:spPr/>
    </dgm:pt>
    <dgm:pt modelId="{0D162285-26E6-47EF-87CA-B56DA978879E}" type="pres">
      <dgm:prSet presAssocID="{FA9B0D90-2FA5-4D05-A158-F40639975309}" presName="spaceA" presStyleCnt="0"/>
      <dgm:spPr/>
    </dgm:pt>
  </dgm:ptLst>
  <dgm:cxnLst>
    <dgm:cxn modelId="{A02BC02A-FDB2-4980-B574-4F010B03151B}" srcId="{C5841F7D-6F1E-4FA1-BACA-A82AB000CB4D}" destId="{33DB1A39-AD82-41C3-BD6D-37BA20416CA8}" srcOrd="1" destOrd="0" parTransId="{414AF752-A3F8-43F3-8126-540167080D6B}" sibTransId="{60DC762B-D6A3-44CB-8F3E-DDD94925898C}"/>
    <dgm:cxn modelId="{E923802E-2D96-4979-B1C2-97837D8CA63A}" type="presOf" srcId="{C5841F7D-6F1E-4FA1-BACA-A82AB000CB4D}" destId="{10AE44F3-0B8B-454E-8D77-C0B29109881E}" srcOrd="0" destOrd="0" presId="urn:microsoft.com/office/officeart/2005/8/layout/hProcess11"/>
    <dgm:cxn modelId="{1E846F50-F8A4-42E0-8F05-034B1D0EF800}" srcId="{46B6E7E9-DE93-4D3A-9520-157176402FEA}" destId="{C5841F7D-6F1E-4FA1-BACA-A82AB000CB4D}" srcOrd="2" destOrd="0" parTransId="{88F0568A-C5DB-4453-ADB8-F2DC966052F6}" sibTransId="{D20FAE76-63D6-4D30-9342-F1A4316F8800}"/>
    <dgm:cxn modelId="{F822A173-73AF-46C9-81BB-59CF6A70075D}" srcId="{46B6E7E9-DE93-4D3A-9520-157176402FEA}" destId="{FF8D4FB0-DC16-4CA3-87F7-D15BCD133769}" srcOrd="0" destOrd="0" parTransId="{14C3CFE2-5BA7-4F6B-AFAA-091FBB100123}" sibTransId="{63DF28E1-05F3-492B-A8FD-F000E51ACA51}"/>
    <dgm:cxn modelId="{F3D10376-96E9-441F-A867-CC37C4684A86}" type="presOf" srcId="{9CAD819B-05B5-401D-9204-4C1A078A3391}" destId="{5D1CBB52-BE64-4C53-8010-2F8E74924418}" srcOrd="0" destOrd="0" presId="urn:microsoft.com/office/officeart/2005/8/layout/hProcess11"/>
    <dgm:cxn modelId="{86556D94-88C0-4F4A-ABDE-7DF303FC1B52}" type="presOf" srcId="{FF8D4FB0-DC16-4CA3-87F7-D15BCD133769}" destId="{D8E9D95E-AED5-463A-A954-93FADF96B995}" srcOrd="0" destOrd="0" presId="urn:microsoft.com/office/officeart/2005/8/layout/hProcess11"/>
    <dgm:cxn modelId="{5BA55496-C5AF-4A91-A100-AA8545502455}" srcId="{46B6E7E9-DE93-4D3A-9520-157176402FEA}" destId="{9CAD819B-05B5-401D-9204-4C1A078A3391}" srcOrd="3" destOrd="0" parTransId="{2A98A03A-6929-4E2F-A4E5-D3EC90CFE954}" sibTransId="{1314E353-399D-468E-B681-0A5365B30BC7}"/>
    <dgm:cxn modelId="{4A5A309E-AAD6-4D4D-9563-09120F535639}" type="presOf" srcId="{8DF0B158-19F1-4370-AF6D-07F5F9D7D415}" destId="{10AE44F3-0B8B-454E-8D77-C0B29109881E}" srcOrd="0" destOrd="1" presId="urn:microsoft.com/office/officeart/2005/8/layout/hProcess11"/>
    <dgm:cxn modelId="{8BA3B6A2-88DB-47DA-B3DF-2E24817D757D}" type="presOf" srcId="{46B6E7E9-DE93-4D3A-9520-157176402FEA}" destId="{2923B8F7-BC0A-4D47-8A95-CCC14A2B85D0}" srcOrd="0" destOrd="0" presId="urn:microsoft.com/office/officeart/2005/8/layout/hProcess11"/>
    <dgm:cxn modelId="{833265B0-3C71-49C5-898F-918FE690D6D3}" srcId="{46B6E7E9-DE93-4D3A-9520-157176402FEA}" destId="{24CFBC8E-B41E-4EC0-BE21-0E374ED60B23}" srcOrd="1" destOrd="0" parTransId="{EB5EAF94-89D9-49EF-88FD-24507B96D980}" sibTransId="{20A3ACD5-44F2-4492-A399-F77FB57F3597}"/>
    <dgm:cxn modelId="{3A268CB8-5F89-42C4-BE2B-4ACB19DDF93E}" type="presOf" srcId="{FA9B0D90-2FA5-4D05-A158-F40639975309}" destId="{0917D8DA-D5D3-4F78-8AE9-E00345B3D6D5}" srcOrd="0" destOrd="0" presId="urn:microsoft.com/office/officeart/2005/8/layout/hProcess11"/>
    <dgm:cxn modelId="{E93659C4-4F1C-4A42-8847-8C4B0C44A3FD}" type="presOf" srcId="{33DB1A39-AD82-41C3-BD6D-37BA20416CA8}" destId="{10AE44F3-0B8B-454E-8D77-C0B29109881E}" srcOrd="0" destOrd="2" presId="urn:microsoft.com/office/officeart/2005/8/layout/hProcess11"/>
    <dgm:cxn modelId="{D54CB5EB-2034-4B4F-AE23-EE72E8751A52}" srcId="{C5841F7D-6F1E-4FA1-BACA-A82AB000CB4D}" destId="{8DF0B158-19F1-4370-AF6D-07F5F9D7D415}" srcOrd="0" destOrd="0" parTransId="{2999AA34-A1A3-4A18-B579-7C01D7646BDD}" sibTransId="{7A42B287-4AAD-4650-B224-333B1AE48546}"/>
    <dgm:cxn modelId="{654D1DEE-592F-4993-9D1D-C24F52C3B178}" srcId="{46B6E7E9-DE93-4D3A-9520-157176402FEA}" destId="{FA9B0D90-2FA5-4D05-A158-F40639975309}" srcOrd="4" destOrd="0" parTransId="{6C57CB55-33D2-4D5D-8703-917F5A84A55D}" sibTransId="{62851B64-85F2-466B-8238-31F527E93A7F}"/>
    <dgm:cxn modelId="{BDE373F7-7004-48EE-B119-E6B99AFFF96F}" type="presOf" srcId="{24CFBC8E-B41E-4EC0-BE21-0E374ED60B23}" destId="{64794246-57E3-49B3-A1DE-CC648EB9F468}" srcOrd="0" destOrd="0" presId="urn:microsoft.com/office/officeart/2005/8/layout/hProcess11"/>
    <dgm:cxn modelId="{28ACF2DD-2DB1-44B5-80C9-6C7337180E69}" type="presParOf" srcId="{2923B8F7-BC0A-4D47-8A95-CCC14A2B85D0}" destId="{BAFDB384-47B8-4BF5-B26E-FFFE3AB5D4FC}" srcOrd="0" destOrd="0" presId="urn:microsoft.com/office/officeart/2005/8/layout/hProcess11"/>
    <dgm:cxn modelId="{EED0B482-440E-4C67-B340-B657765C70EC}" type="presParOf" srcId="{2923B8F7-BC0A-4D47-8A95-CCC14A2B85D0}" destId="{86F9FCD4-8A87-48A2-BF88-B3EB162B2572}" srcOrd="1" destOrd="0" presId="urn:microsoft.com/office/officeart/2005/8/layout/hProcess11"/>
    <dgm:cxn modelId="{23992824-34BA-4A16-A53A-4359125D2A56}" type="presParOf" srcId="{86F9FCD4-8A87-48A2-BF88-B3EB162B2572}" destId="{5BB6A482-25C0-482E-9476-A8086D946025}" srcOrd="0" destOrd="0" presId="urn:microsoft.com/office/officeart/2005/8/layout/hProcess11"/>
    <dgm:cxn modelId="{3632BA3C-A4DD-4EE2-A622-84A32DA23E0F}" type="presParOf" srcId="{5BB6A482-25C0-482E-9476-A8086D946025}" destId="{D8E9D95E-AED5-463A-A954-93FADF96B995}" srcOrd="0" destOrd="0" presId="urn:microsoft.com/office/officeart/2005/8/layout/hProcess11"/>
    <dgm:cxn modelId="{F9FEAEAA-C6E4-4E2B-8CC0-7A838118A066}" type="presParOf" srcId="{5BB6A482-25C0-482E-9476-A8086D946025}" destId="{E9684A8C-4405-4664-A022-AF4625B21234}" srcOrd="1" destOrd="0" presId="urn:microsoft.com/office/officeart/2005/8/layout/hProcess11"/>
    <dgm:cxn modelId="{DF3F3DCC-57C0-49CC-B045-EBA6A8E2F446}" type="presParOf" srcId="{5BB6A482-25C0-482E-9476-A8086D946025}" destId="{574A4506-43E9-48F5-AC33-D063332E7EBB}" srcOrd="2" destOrd="0" presId="urn:microsoft.com/office/officeart/2005/8/layout/hProcess11"/>
    <dgm:cxn modelId="{E3FFB609-BF6A-4AE9-936D-1A1ADD51E001}" type="presParOf" srcId="{86F9FCD4-8A87-48A2-BF88-B3EB162B2572}" destId="{77CE3468-7A4C-4A24-B11C-CAE690EF0CBD}" srcOrd="1" destOrd="0" presId="urn:microsoft.com/office/officeart/2005/8/layout/hProcess11"/>
    <dgm:cxn modelId="{5127D57A-9926-43CA-91DE-23B29381E500}" type="presParOf" srcId="{86F9FCD4-8A87-48A2-BF88-B3EB162B2572}" destId="{C87010AE-CBDD-465C-89D2-73A719DE60E5}" srcOrd="2" destOrd="0" presId="urn:microsoft.com/office/officeart/2005/8/layout/hProcess11"/>
    <dgm:cxn modelId="{23A3DFC6-A760-4C92-A961-8ED840C72C64}" type="presParOf" srcId="{C87010AE-CBDD-465C-89D2-73A719DE60E5}" destId="{64794246-57E3-49B3-A1DE-CC648EB9F468}" srcOrd="0" destOrd="0" presId="urn:microsoft.com/office/officeart/2005/8/layout/hProcess11"/>
    <dgm:cxn modelId="{FC0C8149-50FE-49D3-8E3B-09D9B8F651C3}" type="presParOf" srcId="{C87010AE-CBDD-465C-89D2-73A719DE60E5}" destId="{71DBC2AA-37E8-4F09-AECC-DA11E8DBAE1E}" srcOrd="1" destOrd="0" presId="urn:microsoft.com/office/officeart/2005/8/layout/hProcess11"/>
    <dgm:cxn modelId="{4F1723DC-84B6-479E-8B11-4053E16A708B}" type="presParOf" srcId="{C87010AE-CBDD-465C-89D2-73A719DE60E5}" destId="{711AF045-2463-4550-9DA5-D50B05993A8B}" srcOrd="2" destOrd="0" presId="urn:microsoft.com/office/officeart/2005/8/layout/hProcess11"/>
    <dgm:cxn modelId="{7E0413CB-C339-4B5F-9B9A-390F874265CC}" type="presParOf" srcId="{86F9FCD4-8A87-48A2-BF88-B3EB162B2572}" destId="{B307422F-7559-47D0-8A88-3D73CF9AA6B7}" srcOrd="3" destOrd="0" presId="urn:microsoft.com/office/officeart/2005/8/layout/hProcess11"/>
    <dgm:cxn modelId="{BC91635F-A665-4EF2-BF38-C08A3F23A09D}" type="presParOf" srcId="{86F9FCD4-8A87-48A2-BF88-B3EB162B2572}" destId="{4DDC08FD-4F01-4E75-BC16-0D65DE9A2FCC}" srcOrd="4" destOrd="0" presId="urn:microsoft.com/office/officeart/2005/8/layout/hProcess11"/>
    <dgm:cxn modelId="{3B27AA6E-778F-4C2B-B3AC-51D9276E68F6}" type="presParOf" srcId="{4DDC08FD-4F01-4E75-BC16-0D65DE9A2FCC}" destId="{10AE44F3-0B8B-454E-8D77-C0B29109881E}" srcOrd="0" destOrd="0" presId="urn:microsoft.com/office/officeart/2005/8/layout/hProcess11"/>
    <dgm:cxn modelId="{AA14AA17-D607-4FC4-832E-A3810A63B20C}" type="presParOf" srcId="{4DDC08FD-4F01-4E75-BC16-0D65DE9A2FCC}" destId="{2F8FA59E-DEC9-4105-862F-AC1E1A5C0BEC}" srcOrd="1" destOrd="0" presId="urn:microsoft.com/office/officeart/2005/8/layout/hProcess11"/>
    <dgm:cxn modelId="{2B8A3705-5167-48DA-9D6C-91E17FD6EA34}" type="presParOf" srcId="{4DDC08FD-4F01-4E75-BC16-0D65DE9A2FCC}" destId="{9A2E62D8-9747-4E5D-811D-231D2F480A88}" srcOrd="2" destOrd="0" presId="urn:microsoft.com/office/officeart/2005/8/layout/hProcess11"/>
    <dgm:cxn modelId="{36DFCA6E-6C67-4E55-83E5-7FC4662CFA2A}" type="presParOf" srcId="{86F9FCD4-8A87-48A2-BF88-B3EB162B2572}" destId="{CBDAD499-05BF-47E4-B321-7E62FB27E673}" srcOrd="5" destOrd="0" presId="urn:microsoft.com/office/officeart/2005/8/layout/hProcess11"/>
    <dgm:cxn modelId="{8279C1B8-A78B-49E4-9862-2EDFB68B1533}" type="presParOf" srcId="{86F9FCD4-8A87-48A2-BF88-B3EB162B2572}" destId="{C38FC813-674D-4D0D-A35C-38D9C1D3975F}" srcOrd="6" destOrd="0" presId="urn:microsoft.com/office/officeart/2005/8/layout/hProcess11"/>
    <dgm:cxn modelId="{3C2CE1FB-5A67-4047-BF93-FBA8CF064EC6}" type="presParOf" srcId="{C38FC813-674D-4D0D-A35C-38D9C1D3975F}" destId="{5D1CBB52-BE64-4C53-8010-2F8E74924418}" srcOrd="0" destOrd="0" presId="urn:microsoft.com/office/officeart/2005/8/layout/hProcess11"/>
    <dgm:cxn modelId="{21B29E01-7810-4DAD-9E33-5FBECBD2DEF1}" type="presParOf" srcId="{C38FC813-674D-4D0D-A35C-38D9C1D3975F}" destId="{FF3860B3-DA40-442C-B90A-0E5C352FDE01}" srcOrd="1" destOrd="0" presId="urn:microsoft.com/office/officeart/2005/8/layout/hProcess11"/>
    <dgm:cxn modelId="{31076AAB-D71B-4562-9A85-E9B42509A3CB}" type="presParOf" srcId="{C38FC813-674D-4D0D-A35C-38D9C1D3975F}" destId="{7D691348-6065-4B0C-A4DD-62E343153740}" srcOrd="2" destOrd="0" presId="urn:microsoft.com/office/officeart/2005/8/layout/hProcess11"/>
    <dgm:cxn modelId="{7349B091-B636-4983-8885-7BC44AB2FEC7}" type="presParOf" srcId="{86F9FCD4-8A87-48A2-BF88-B3EB162B2572}" destId="{58E5BD8F-1043-4AE4-98D7-3A087FDF3A2E}" srcOrd="7" destOrd="0" presId="urn:microsoft.com/office/officeart/2005/8/layout/hProcess11"/>
    <dgm:cxn modelId="{5B4D4844-54DF-4C02-BB8C-176BCCF4A4FC}" type="presParOf" srcId="{86F9FCD4-8A87-48A2-BF88-B3EB162B2572}" destId="{6F23F652-9E76-4D2E-8757-9AE83D831502}" srcOrd="8" destOrd="0" presId="urn:microsoft.com/office/officeart/2005/8/layout/hProcess11"/>
    <dgm:cxn modelId="{CC12DA3D-E1D3-4A10-A574-F61C4A84900F}" type="presParOf" srcId="{6F23F652-9E76-4D2E-8757-9AE83D831502}" destId="{0917D8DA-D5D3-4F78-8AE9-E00345B3D6D5}" srcOrd="0" destOrd="0" presId="urn:microsoft.com/office/officeart/2005/8/layout/hProcess11"/>
    <dgm:cxn modelId="{CFA2EDF8-59DC-4036-A0E2-22BA560CAD6F}" type="presParOf" srcId="{6F23F652-9E76-4D2E-8757-9AE83D831502}" destId="{E168F0E5-42D8-49AF-AF17-64D79023B4E5}" srcOrd="1" destOrd="0" presId="urn:microsoft.com/office/officeart/2005/8/layout/hProcess11"/>
    <dgm:cxn modelId="{DB96F3FC-F584-435B-8A8B-B56C75FC5F72}" type="presParOf" srcId="{6F23F652-9E76-4D2E-8757-9AE83D831502}" destId="{0D162285-26E6-47EF-87CA-B56DA978879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4329A-C9F3-404E-AFA7-72B487E897F2}">
      <dsp:nvSpPr>
        <dsp:cNvPr id="0" name=""/>
        <dsp:cNvSpPr/>
      </dsp:nvSpPr>
      <dsp:spPr>
        <a:xfrm>
          <a:off x="-5536617" y="-848111"/>
          <a:ext cx="6595711" cy="6595711"/>
        </a:xfrm>
        <a:prstGeom prst="blockArc">
          <a:avLst>
            <a:gd name="adj1" fmla="val 18900000"/>
            <a:gd name="adj2" fmla="val 2700000"/>
            <a:gd name="adj3" fmla="val 327"/>
          </a:avLst>
        </a:prstGeom>
        <a:noFill/>
        <a:ln w="19050" cap="rnd"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5C1775-EDC8-4784-982D-034DE52C9F14}">
      <dsp:nvSpPr>
        <dsp:cNvPr id="0" name=""/>
        <dsp:cNvSpPr/>
      </dsp:nvSpPr>
      <dsp:spPr>
        <a:xfrm>
          <a:off x="343699" y="222730"/>
          <a:ext cx="5099728" cy="445265"/>
        </a:xfrm>
        <a:prstGeom prst="rect">
          <a:avLst/>
        </a:prstGeom>
        <a:solidFill>
          <a:schemeClr val="accent6">
            <a:alpha val="9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El problema</a:t>
          </a:r>
        </a:p>
      </dsp:txBody>
      <dsp:txXfrm>
        <a:off x="343699" y="222730"/>
        <a:ext cx="5099728" cy="445265"/>
      </dsp:txXfrm>
    </dsp:sp>
    <dsp:sp modelId="{7CE11BCD-CC7A-4989-963B-EA85DDC5E281}">
      <dsp:nvSpPr>
        <dsp:cNvPr id="0" name=""/>
        <dsp:cNvSpPr/>
      </dsp:nvSpPr>
      <dsp:spPr>
        <a:xfrm>
          <a:off x="65408" y="167072"/>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371849-8CB8-4860-8D47-15D90264853D}">
      <dsp:nvSpPr>
        <dsp:cNvPr id="0" name=""/>
        <dsp:cNvSpPr/>
      </dsp:nvSpPr>
      <dsp:spPr>
        <a:xfrm>
          <a:off x="746926" y="891020"/>
          <a:ext cx="4696500" cy="445265"/>
        </a:xfrm>
        <a:prstGeom prst="rect">
          <a:avLst/>
        </a:prstGeom>
        <a:solidFill>
          <a:schemeClr val="accent6">
            <a:alpha val="90000"/>
            <a:hueOff val="0"/>
            <a:satOff val="0"/>
            <a:lumOff val="0"/>
            <a:alphaOff val="-6667"/>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Honorable Junta de Defensa Nacional</a:t>
          </a:r>
        </a:p>
      </dsp:txBody>
      <dsp:txXfrm>
        <a:off x="746926" y="891020"/>
        <a:ext cx="4696500" cy="445265"/>
      </dsp:txXfrm>
    </dsp:sp>
    <dsp:sp modelId="{31AB4593-7936-458E-BEEC-2299C6249DEF}">
      <dsp:nvSpPr>
        <dsp:cNvPr id="0" name=""/>
        <dsp:cNvSpPr/>
      </dsp:nvSpPr>
      <dsp:spPr>
        <a:xfrm>
          <a:off x="468636" y="835362"/>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6667"/>
            </a:schemeClr>
          </a:solidFill>
          <a:prstDash val="solid"/>
        </a:ln>
        <a:effectLst/>
      </dsp:spPr>
      <dsp:style>
        <a:lnRef idx="2">
          <a:scrgbClr r="0" g="0" b="0"/>
        </a:lnRef>
        <a:fillRef idx="1">
          <a:scrgbClr r="0" g="0" b="0"/>
        </a:fillRef>
        <a:effectRef idx="0">
          <a:scrgbClr r="0" g="0" b="0"/>
        </a:effectRef>
        <a:fontRef idx="minor"/>
      </dsp:style>
    </dsp:sp>
    <dsp:sp modelId="{E927B149-87F7-4236-93BD-5EC575705FF4}">
      <dsp:nvSpPr>
        <dsp:cNvPr id="0" name=""/>
        <dsp:cNvSpPr/>
      </dsp:nvSpPr>
      <dsp:spPr>
        <a:xfrm>
          <a:off x="967893" y="1558821"/>
          <a:ext cx="4475533" cy="445265"/>
        </a:xfrm>
        <a:prstGeom prst="rect">
          <a:avLst/>
        </a:prstGeom>
        <a:solidFill>
          <a:schemeClr val="accent6">
            <a:alpha val="90000"/>
            <a:hueOff val="0"/>
            <a:satOff val="0"/>
            <a:lumOff val="0"/>
            <a:alphaOff val="-13333"/>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35560" rIns="35560" bIns="35560" numCol="1" spcCol="1270" anchor="ctr" anchorCtr="0">
          <a:noAutofit/>
        </a:bodyPr>
        <a:lstStyle/>
        <a:p>
          <a:pPr marL="0" lvl="0" indent="0" algn="l" defTabSz="622300">
            <a:lnSpc>
              <a:spcPct val="90000"/>
            </a:lnSpc>
            <a:spcBef>
              <a:spcPct val="0"/>
            </a:spcBef>
            <a:spcAft>
              <a:spcPct val="35000"/>
            </a:spcAft>
            <a:buNone/>
          </a:pPr>
          <a:r>
            <a:rPr lang="es-EC" sz="1400" kern="1200" dirty="0"/>
            <a:t>Proceso de la dirección de contratación de bienes estratégicos del MIDENA </a:t>
          </a:r>
        </a:p>
      </dsp:txBody>
      <dsp:txXfrm>
        <a:off x="967893" y="1558821"/>
        <a:ext cx="4475533" cy="445265"/>
      </dsp:txXfrm>
    </dsp:sp>
    <dsp:sp modelId="{F609E501-716A-4934-9A42-17260FB478D0}">
      <dsp:nvSpPr>
        <dsp:cNvPr id="0" name=""/>
        <dsp:cNvSpPr/>
      </dsp:nvSpPr>
      <dsp:spPr>
        <a:xfrm>
          <a:off x="689602" y="1503162"/>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FDC69450-5823-4460-B3E5-ED1783219A41}">
      <dsp:nvSpPr>
        <dsp:cNvPr id="0" name=""/>
        <dsp:cNvSpPr/>
      </dsp:nvSpPr>
      <dsp:spPr>
        <a:xfrm>
          <a:off x="1038446" y="2227111"/>
          <a:ext cx="4404981" cy="445265"/>
        </a:xfrm>
        <a:prstGeom prst="rect">
          <a:avLst/>
        </a:prstGeom>
        <a:solidFill>
          <a:schemeClr val="accent6">
            <a:alpha val="90000"/>
            <a:hueOff val="0"/>
            <a:satOff val="0"/>
            <a:lumOff val="0"/>
            <a:alphaOff val="-2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Etapas en los procesos de bienes estratégicos </a:t>
          </a:r>
        </a:p>
      </dsp:txBody>
      <dsp:txXfrm>
        <a:off x="1038446" y="2227111"/>
        <a:ext cx="4404981" cy="445265"/>
      </dsp:txXfrm>
    </dsp:sp>
    <dsp:sp modelId="{D13223FF-176E-4372-9764-E8814BDFC186}">
      <dsp:nvSpPr>
        <dsp:cNvPr id="0" name=""/>
        <dsp:cNvSpPr/>
      </dsp:nvSpPr>
      <dsp:spPr>
        <a:xfrm>
          <a:off x="760155" y="2171453"/>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4035E099-7498-4FE7-867D-FB207B3CEAD4}">
      <dsp:nvSpPr>
        <dsp:cNvPr id="0" name=""/>
        <dsp:cNvSpPr/>
      </dsp:nvSpPr>
      <dsp:spPr>
        <a:xfrm>
          <a:off x="967893" y="2895401"/>
          <a:ext cx="4475533" cy="445265"/>
        </a:xfrm>
        <a:prstGeom prst="rect">
          <a:avLst/>
        </a:prstGeom>
        <a:solidFill>
          <a:schemeClr val="accent6">
            <a:alpha val="90000"/>
            <a:hueOff val="0"/>
            <a:satOff val="0"/>
            <a:lumOff val="0"/>
            <a:alphaOff val="-26667"/>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Tipos de contrataciones </a:t>
          </a:r>
        </a:p>
      </dsp:txBody>
      <dsp:txXfrm>
        <a:off x="967893" y="2895401"/>
        <a:ext cx="4475533" cy="445265"/>
      </dsp:txXfrm>
    </dsp:sp>
    <dsp:sp modelId="{B5722683-A278-4882-9810-D9ADE599A6D2}">
      <dsp:nvSpPr>
        <dsp:cNvPr id="0" name=""/>
        <dsp:cNvSpPr/>
      </dsp:nvSpPr>
      <dsp:spPr>
        <a:xfrm>
          <a:off x="689602" y="2839743"/>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BCD17846-AE9F-4043-8A17-8FDF364F96D9}">
      <dsp:nvSpPr>
        <dsp:cNvPr id="0" name=""/>
        <dsp:cNvSpPr/>
      </dsp:nvSpPr>
      <dsp:spPr>
        <a:xfrm>
          <a:off x="746926" y="3563201"/>
          <a:ext cx="4696500" cy="445265"/>
        </a:xfrm>
        <a:prstGeom prst="rect">
          <a:avLst/>
        </a:prstGeom>
        <a:solidFill>
          <a:schemeClr val="accent6">
            <a:alpha val="90000"/>
            <a:hueOff val="0"/>
            <a:satOff val="0"/>
            <a:lumOff val="0"/>
            <a:alphaOff val="-33333"/>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Organización de las FF.AA para la contratación</a:t>
          </a:r>
        </a:p>
      </dsp:txBody>
      <dsp:txXfrm>
        <a:off x="746926" y="3563201"/>
        <a:ext cx="4696500" cy="445265"/>
      </dsp:txXfrm>
    </dsp:sp>
    <dsp:sp modelId="{922FD477-B875-4443-9ED7-F945F2116CF8}">
      <dsp:nvSpPr>
        <dsp:cNvPr id="0" name=""/>
        <dsp:cNvSpPr/>
      </dsp:nvSpPr>
      <dsp:spPr>
        <a:xfrm>
          <a:off x="468636" y="3507543"/>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33333"/>
            </a:schemeClr>
          </a:solidFill>
          <a:prstDash val="solid"/>
        </a:ln>
        <a:effectLst/>
      </dsp:spPr>
      <dsp:style>
        <a:lnRef idx="2">
          <a:scrgbClr r="0" g="0" b="0"/>
        </a:lnRef>
        <a:fillRef idx="1">
          <a:scrgbClr r="0" g="0" b="0"/>
        </a:fillRef>
        <a:effectRef idx="0">
          <a:scrgbClr r="0" g="0" b="0"/>
        </a:effectRef>
        <a:fontRef idx="minor"/>
      </dsp:style>
    </dsp:sp>
    <dsp:sp modelId="{10DCFA32-88EE-4E03-93CF-21C504B66C54}">
      <dsp:nvSpPr>
        <dsp:cNvPr id="0" name=""/>
        <dsp:cNvSpPr/>
      </dsp:nvSpPr>
      <dsp:spPr>
        <a:xfrm>
          <a:off x="343699" y="4231491"/>
          <a:ext cx="5099728" cy="445265"/>
        </a:xfrm>
        <a:prstGeom prst="rect">
          <a:avLst/>
        </a:prstGeom>
        <a:solidFill>
          <a:schemeClr val="accent6">
            <a:alpha val="90000"/>
            <a:hueOff val="0"/>
            <a:satOff val="0"/>
            <a:lumOff val="0"/>
            <a:alpha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kern="1200" dirty="0"/>
            <a:t>Análisis comparativo para el sector defensa en la región</a:t>
          </a:r>
        </a:p>
      </dsp:txBody>
      <dsp:txXfrm>
        <a:off x="343699" y="4231491"/>
        <a:ext cx="5099728" cy="445265"/>
      </dsp:txXfrm>
    </dsp:sp>
    <dsp:sp modelId="{B40C3207-3958-485A-8EEE-2E5188B925C1}">
      <dsp:nvSpPr>
        <dsp:cNvPr id="0" name=""/>
        <dsp:cNvSpPr/>
      </dsp:nvSpPr>
      <dsp:spPr>
        <a:xfrm>
          <a:off x="65408" y="4175833"/>
          <a:ext cx="556581" cy="556581"/>
        </a:xfrm>
        <a:prstGeom prst="ellipse">
          <a:avLst/>
        </a:prstGeom>
        <a:solidFill>
          <a:schemeClr val="lt1">
            <a:hueOff val="0"/>
            <a:satOff val="0"/>
            <a:lumOff val="0"/>
            <a:alphaOff val="0"/>
          </a:schemeClr>
        </a:solidFill>
        <a:ln w="19050" cap="rnd"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63A17-5D30-4936-965D-A5A3299AEF41}">
      <dsp:nvSpPr>
        <dsp:cNvPr id="0" name=""/>
        <dsp:cNvSpPr/>
      </dsp:nvSpPr>
      <dsp:spPr>
        <a:xfrm>
          <a:off x="0" y="0"/>
          <a:ext cx="4787533" cy="4787533"/>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661251-FA1D-41E0-8C32-4F896BE3A502}">
      <dsp:nvSpPr>
        <dsp:cNvPr id="0" name=""/>
        <dsp:cNvSpPr/>
      </dsp:nvSpPr>
      <dsp:spPr>
        <a:xfrm>
          <a:off x="2393766" y="0"/>
          <a:ext cx="6732987" cy="4787533"/>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_tradnl" sz="2400" kern="1200" dirty="0">
              <a:latin typeface="Arial" panose="020B0604020202020204" pitchFamily="34" charset="0"/>
              <a:cs typeface="Arial" panose="020B0604020202020204" pitchFamily="34" charset="0"/>
            </a:rPr>
            <a:t>ETAPA PRECONTRACTUAL</a:t>
          </a:r>
          <a:endParaRPr lang="es-EC" sz="2400" kern="1200" dirty="0">
            <a:latin typeface="Arial" panose="020B0604020202020204" pitchFamily="34" charset="0"/>
            <a:cs typeface="Arial" panose="020B0604020202020204" pitchFamily="34" charset="0"/>
          </a:endParaRPr>
        </a:p>
      </dsp:txBody>
      <dsp:txXfrm>
        <a:off x="2393766" y="0"/>
        <a:ext cx="3366493" cy="1436263"/>
      </dsp:txXfrm>
    </dsp:sp>
    <dsp:sp modelId="{67A082B9-6974-4515-9A26-4A84771B9870}">
      <dsp:nvSpPr>
        <dsp:cNvPr id="0" name=""/>
        <dsp:cNvSpPr/>
      </dsp:nvSpPr>
      <dsp:spPr>
        <a:xfrm>
          <a:off x="837820" y="1436263"/>
          <a:ext cx="3111893" cy="3111893"/>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F87445-F13D-4662-AA52-A2FD85ED4377}">
      <dsp:nvSpPr>
        <dsp:cNvPr id="0" name=""/>
        <dsp:cNvSpPr/>
      </dsp:nvSpPr>
      <dsp:spPr>
        <a:xfrm>
          <a:off x="2393766" y="1436263"/>
          <a:ext cx="6732987" cy="3111893"/>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_tradnl" sz="2400" kern="1200" dirty="0">
              <a:latin typeface="Arial" panose="020B0604020202020204" pitchFamily="34" charset="0"/>
              <a:cs typeface="Arial" panose="020B0604020202020204" pitchFamily="34" charset="0"/>
            </a:rPr>
            <a:t>ETAPA CONTRACTUAL (Montos)</a:t>
          </a:r>
          <a:endParaRPr lang="es-EC" sz="2400" kern="1200" dirty="0">
            <a:latin typeface="Arial" panose="020B0604020202020204" pitchFamily="34" charset="0"/>
            <a:cs typeface="Arial" panose="020B0604020202020204" pitchFamily="34" charset="0"/>
          </a:endParaRPr>
        </a:p>
      </dsp:txBody>
      <dsp:txXfrm>
        <a:off x="2393766" y="1436263"/>
        <a:ext cx="3366493" cy="1436258"/>
      </dsp:txXfrm>
    </dsp:sp>
    <dsp:sp modelId="{BBBDC7BF-67FF-48AF-A889-CE7D89E456A9}">
      <dsp:nvSpPr>
        <dsp:cNvPr id="0" name=""/>
        <dsp:cNvSpPr/>
      </dsp:nvSpPr>
      <dsp:spPr>
        <a:xfrm>
          <a:off x="1675637" y="2872521"/>
          <a:ext cx="1436258" cy="1436258"/>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D2956-64FF-40DC-ACB1-8B5E83F5606D}">
      <dsp:nvSpPr>
        <dsp:cNvPr id="0" name=""/>
        <dsp:cNvSpPr/>
      </dsp:nvSpPr>
      <dsp:spPr>
        <a:xfrm>
          <a:off x="2393766" y="2872521"/>
          <a:ext cx="6732987" cy="1436258"/>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_tradnl" sz="2400" kern="1200" dirty="0">
              <a:latin typeface="Arial" panose="020B0604020202020204" pitchFamily="34" charset="0"/>
              <a:cs typeface="Arial" panose="020B0604020202020204" pitchFamily="34" charset="0"/>
            </a:rPr>
            <a:t>EJECUCIÓN CONTRACTUAL</a:t>
          </a:r>
          <a:endParaRPr lang="es-EC" sz="2400" kern="1200" dirty="0">
            <a:latin typeface="Arial" panose="020B0604020202020204" pitchFamily="34" charset="0"/>
            <a:cs typeface="Arial" panose="020B0604020202020204" pitchFamily="34" charset="0"/>
          </a:endParaRPr>
        </a:p>
      </dsp:txBody>
      <dsp:txXfrm>
        <a:off x="2393766" y="2872521"/>
        <a:ext cx="3366493" cy="1436258"/>
      </dsp:txXfrm>
    </dsp:sp>
    <dsp:sp modelId="{7D00AFDE-CBC1-4DEF-ADFF-44E51237615A}">
      <dsp:nvSpPr>
        <dsp:cNvPr id="0" name=""/>
        <dsp:cNvSpPr/>
      </dsp:nvSpPr>
      <dsp:spPr>
        <a:xfrm>
          <a:off x="5760260" y="1436263"/>
          <a:ext cx="3366493" cy="143625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rtl="0">
            <a:lnSpc>
              <a:spcPct val="90000"/>
            </a:lnSpc>
            <a:spcBef>
              <a:spcPct val="0"/>
            </a:spcBef>
            <a:spcAft>
              <a:spcPct val="15000"/>
            </a:spcAft>
            <a:buChar char="•"/>
          </a:pPr>
          <a:r>
            <a:rPr lang="es-ES" sz="1200" kern="1200" dirty="0">
              <a:latin typeface="Arial" panose="020B0604020202020204" pitchFamily="34" charset="0"/>
              <a:cs typeface="Arial" panose="020B0604020202020204" pitchFamily="34" charset="0"/>
            </a:rPr>
            <a:t>0.00003 del Presupuesto del Estado serán adjudicados y suscritos por el Señor Ministro de Defensa Nacional</a:t>
          </a:r>
          <a:r>
            <a:rPr lang="es-EC" sz="1200" kern="1200" dirty="0">
              <a:latin typeface="Arial" panose="020B0604020202020204" pitchFamily="34" charset="0"/>
              <a:cs typeface="Arial" panose="020B0604020202020204" pitchFamily="34" charset="0"/>
            </a:rPr>
            <a:t> </a:t>
          </a:r>
        </a:p>
        <a:p>
          <a:pPr marL="114300" lvl="1" indent="-114300" algn="l" defTabSz="533400" rtl="0">
            <a:lnSpc>
              <a:spcPct val="90000"/>
            </a:lnSpc>
            <a:spcBef>
              <a:spcPct val="0"/>
            </a:spcBef>
            <a:spcAft>
              <a:spcPct val="15000"/>
            </a:spcAft>
            <a:buChar char="•"/>
          </a:pPr>
          <a:r>
            <a:rPr lang="es-ES" sz="1200" kern="1200" dirty="0">
              <a:latin typeface="Arial" panose="020B0604020202020204" pitchFamily="34" charset="0"/>
              <a:cs typeface="Arial" panose="020B0604020202020204" pitchFamily="34" charset="0"/>
            </a:rPr>
            <a:t>0.00003 hasta el 0,000015 del Presupuesto del Estado serán suscritos por el jefe del Comando Conjunto de las Fuerzas Armadas y los Señores Comandantes Generales de cada una de las Fuerzas Terrestre, Naval o Aérea</a:t>
          </a:r>
          <a:r>
            <a:rPr lang="es-EC" sz="1200" kern="1200" dirty="0">
              <a:latin typeface="Arial" panose="020B0604020202020204" pitchFamily="34" charset="0"/>
              <a:cs typeface="Arial" panose="020B0604020202020204" pitchFamily="34" charset="0"/>
            </a:rPr>
            <a:t> </a:t>
          </a:r>
        </a:p>
        <a:p>
          <a:pPr marL="114300" lvl="1" indent="-114300" algn="l" defTabSz="533400" rtl="0">
            <a:lnSpc>
              <a:spcPct val="90000"/>
            </a:lnSpc>
            <a:spcBef>
              <a:spcPct val="0"/>
            </a:spcBef>
            <a:spcAft>
              <a:spcPct val="15000"/>
            </a:spcAft>
            <a:buChar char="•"/>
          </a:pPr>
          <a:r>
            <a:rPr lang="es-ES" sz="1200" kern="1200" dirty="0">
              <a:latin typeface="Arial" panose="020B0604020202020204" pitchFamily="34" charset="0"/>
              <a:cs typeface="Arial" panose="020B0604020202020204" pitchFamily="34" charset="0"/>
            </a:rPr>
            <a:t>0.000002 del Presupuesto del Estado, serán suscritos por los Comandantes de Batallones y unidades independientes.  El rango en el que se encuentran estos oficiales es de Mayores o Tenientes Coroneles.</a:t>
          </a:r>
          <a:r>
            <a:rPr lang="es-EC" sz="1200" kern="1200" dirty="0">
              <a:latin typeface="Arial" panose="020B0604020202020204" pitchFamily="34" charset="0"/>
              <a:cs typeface="Arial" panose="020B0604020202020204" pitchFamily="34" charset="0"/>
            </a:rPr>
            <a:t> </a:t>
          </a:r>
        </a:p>
      </dsp:txBody>
      <dsp:txXfrm>
        <a:off x="5760260" y="1436263"/>
        <a:ext cx="3366493" cy="14362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B0D8D-155C-4372-A91A-2CC32B4C910C}">
      <dsp:nvSpPr>
        <dsp:cNvPr id="0" name=""/>
        <dsp:cNvSpPr/>
      </dsp:nvSpPr>
      <dsp:spPr>
        <a:xfrm>
          <a:off x="0" y="1578768"/>
          <a:ext cx="10515600" cy="210502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2A4520-6ED7-4907-B956-2A465C90A536}">
      <dsp:nvSpPr>
        <dsp:cNvPr id="0" name=""/>
        <dsp:cNvSpPr/>
      </dsp:nvSpPr>
      <dsp:spPr>
        <a:xfrm>
          <a:off x="2599" y="0"/>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CONTRATOS DE ECXCEPCIÓN</a:t>
          </a:r>
          <a:endParaRPr lang="es-EC" sz="1000" kern="1200" dirty="0">
            <a:latin typeface="Arial" panose="020B0604020202020204" pitchFamily="34" charset="0"/>
            <a:cs typeface="Arial" panose="020B0604020202020204" pitchFamily="34" charset="0"/>
          </a:endParaRPr>
        </a:p>
      </dsp:txBody>
      <dsp:txXfrm>
        <a:off x="2599" y="0"/>
        <a:ext cx="1513414" cy="2105025"/>
      </dsp:txXfrm>
    </dsp:sp>
    <dsp:sp modelId="{CE2FD07A-5165-47A3-9A78-D9908AF724F3}">
      <dsp:nvSpPr>
        <dsp:cNvPr id="0" name=""/>
        <dsp:cNvSpPr/>
      </dsp:nvSpPr>
      <dsp:spPr>
        <a:xfrm>
          <a:off x="496178"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138845-27D5-45D4-BFB0-5885A5806A1D}">
      <dsp:nvSpPr>
        <dsp:cNvPr id="0" name=""/>
        <dsp:cNvSpPr/>
      </dsp:nvSpPr>
      <dsp:spPr>
        <a:xfrm>
          <a:off x="1591684" y="3157537"/>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CONTRATACIÓN DE BIENES ESTRATÉGICOS Y SERVICIOS CONEXOS CON ÚNICO PROVEEDOR O QUE IMPLIQUE USO DE PATENTES O MARCAS EXCLUSIVAS.</a:t>
          </a:r>
          <a:endParaRPr lang="es-EC" sz="1000" kern="1200" dirty="0">
            <a:latin typeface="Arial" panose="020B0604020202020204" pitchFamily="34" charset="0"/>
            <a:cs typeface="Arial" panose="020B0604020202020204" pitchFamily="34" charset="0"/>
          </a:endParaRPr>
        </a:p>
      </dsp:txBody>
      <dsp:txXfrm>
        <a:off x="1591684" y="3157537"/>
        <a:ext cx="1513414" cy="2105025"/>
      </dsp:txXfrm>
    </dsp:sp>
    <dsp:sp modelId="{61123981-FCB2-4751-9C92-944EF026A7C1}">
      <dsp:nvSpPr>
        <dsp:cNvPr id="0" name=""/>
        <dsp:cNvSpPr/>
      </dsp:nvSpPr>
      <dsp:spPr>
        <a:xfrm>
          <a:off x="2085263"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C1F06C-0B46-4E32-BCF1-DBBC5F543F2B}">
      <dsp:nvSpPr>
        <dsp:cNvPr id="0" name=""/>
        <dsp:cNvSpPr/>
      </dsp:nvSpPr>
      <dsp:spPr>
        <a:xfrm>
          <a:off x="3180770" y="0"/>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CONTRATACIÓN DE BIENES EN EL EXTERIOR</a:t>
          </a:r>
          <a:endParaRPr lang="es-EC" sz="1000" kern="1200" dirty="0">
            <a:latin typeface="Arial" panose="020B0604020202020204" pitchFamily="34" charset="0"/>
            <a:cs typeface="Arial" panose="020B0604020202020204" pitchFamily="34" charset="0"/>
          </a:endParaRPr>
        </a:p>
      </dsp:txBody>
      <dsp:txXfrm>
        <a:off x="3180770" y="0"/>
        <a:ext cx="1513414" cy="2105025"/>
      </dsp:txXfrm>
    </dsp:sp>
    <dsp:sp modelId="{1BC62169-B00D-4C11-AC6D-D02387428550}">
      <dsp:nvSpPr>
        <dsp:cNvPr id="0" name=""/>
        <dsp:cNvSpPr/>
      </dsp:nvSpPr>
      <dsp:spPr>
        <a:xfrm>
          <a:off x="3674349"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B874D-896F-4964-AC56-51100619F6AF}">
      <dsp:nvSpPr>
        <dsp:cNvPr id="0" name=""/>
        <dsp:cNvSpPr/>
      </dsp:nvSpPr>
      <dsp:spPr>
        <a:xfrm>
          <a:off x="4769855" y="3157537"/>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CONTRATACIÓN DE SERVICIOS PARA LA REPARACIÓN, OVERHAUL, CORE EXCHANGE, CAMBIO ESTÁNDAR E INSPECCIÓN MAYOR DE MOTORES, HÉLICES, TRANSMISIONES PRINCIPALES, CONEXOS Y AFINES DE BIENES DE LAS FUERZAS ARMADAS. </a:t>
          </a:r>
          <a:endParaRPr lang="es-EC" sz="1000" kern="1200" dirty="0">
            <a:latin typeface="Arial" panose="020B0604020202020204" pitchFamily="34" charset="0"/>
            <a:cs typeface="Arial" panose="020B0604020202020204" pitchFamily="34" charset="0"/>
          </a:endParaRPr>
        </a:p>
      </dsp:txBody>
      <dsp:txXfrm>
        <a:off x="4769855" y="3157537"/>
        <a:ext cx="1513414" cy="2105025"/>
      </dsp:txXfrm>
    </dsp:sp>
    <dsp:sp modelId="{FDCE03A4-4031-430E-B038-E6B18AB4BFC2}">
      <dsp:nvSpPr>
        <dsp:cNvPr id="0" name=""/>
        <dsp:cNvSpPr/>
      </dsp:nvSpPr>
      <dsp:spPr>
        <a:xfrm>
          <a:off x="5263434"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CEF715-7D59-4FEC-B806-DDD8778263D4}">
      <dsp:nvSpPr>
        <dsp:cNvPr id="0" name=""/>
        <dsp:cNvSpPr/>
      </dsp:nvSpPr>
      <dsp:spPr>
        <a:xfrm>
          <a:off x="6358940" y="0"/>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CONTRATACIÓN POR DECLARATORIA DE ESTADO DE EXCEPCIÓN.</a:t>
          </a:r>
          <a:endParaRPr lang="es-EC" sz="1000" kern="1200" dirty="0">
            <a:latin typeface="Arial" panose="020B0604020202020204" pitchFamily="34" charset="0"/>
            <a:cs typeface="Arial" panose="020B0604020202020204" pitchFamily="34" charset="0"/>
          </a:endParaRPr>
        </a:p>
      </dsp:txBody>
      <dsp:txXfrm>
        <a:off x="6358940" y="0"/>
        <a:ext cx="1513414" cy="2105025"/>
      </dsp:txXfrm>
    </dsp:sp>
    <dsp:sp modelId="{DFE24DBF-9067-4CCE-97F9-EB0C082B6990}">
      <dsp:nvSpPr>
        <dsp:cNvPr id="0" name=""/>
        <dsp:cNvSpPr/>
      </dsp:nvSpPr>
      <dsp:spPr>
        <a:xfrm>
          <a:off x="6852519"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5B9857-20EA-490D-A810-9C323FB310BA}">
      <dsp:nvSpPr>
        <dsp:cNvPr id="0" name=""/>
        <dsp:cNvSpPr/>
      </dsp:nvSpPr>
      <dsp:spPr>
        <a:xfrm>
          <a:off x="7948026" y="3157537"/>
          <a:ext cx="1513414" cy="210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rtl="0">
            <a:lnSpc>
              <a:spcPct val="90000"/>
            </a:lnSpc>
            <a:spcBef>
              <a:spcPct val="0"/>
            </a:spcBef>
            <a:spcAft>
              <a:spcPct val="35000"/>
            </a:spcAft>
            <a:buNone/>
          </a:pPr>
          <a:r>
            <a:rPr lang="es-ES_tradnl" sz="1000" kern="1200" dirty="0">
              <a:latin typeface="Arial" panose="020B0604020202020204" pitchFamily="34" charset="0"/>
              <a:cs typeface="Arial" panose="020B0604020202020204" pitchFamily="34" charset="0"/>
            </a:rPr>
            <a:t>CONTRATOS DE GOBIERNO A GOBIERNO</a:t>
          </a:r>
          <a:endParaRPr lang="es-EC" sz="1000" kern="1200" dirty="0">
            <a:latin typeface="Arial" panose="020B0604020202020204" pitchFamily="34" charset="0"/>
            <a:cs typeface="Arial" panose="020B0604020202020204" pitchFamily="34" charset="0"/>
          </a:endParaRPr>
        </a:p>
      </dsp:txBody>
      <dsp:txXfrm>
        <a:off x="7948026" y="3157537"/>
        <a:ext cx="1513414" cy="2105025"/>
      </dsp:txXfrm>
    </dsp:sp>
    <dsp:sp modelId="{F111D182-5285-41A4-AC0F-BFF7DC8BBA6C}">
      <dsp:nvSpPr>
        <dsp:cNvPr id="0" name=""/>
        <dsp:cNvSpPr/>
      </dsp:nvSpPr>
      <dsp:spPr>
        <a:xfrm>
          <a:off x="8441605" y="2368153"/>
          <a:ext cx="526256" cy="526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5BABE-236B-4940-B404-ADBD20BD891C}">
      <dsp:nvSpPr>
        <dsp:cNvPr id="0" name=""/>
        <dsp:cNvSpPr/>
      </dsp:nvSpPr>
      <dsp:spPr>
        <a:xfrm rot="4396374">
          <a:off x="2759242" y="1010289"/>
          <a:ext cx="4382794" cy="3056452"/>
        </a:xfrm>
        <a:prstGeom prst="swooshArrow">
          <a:avLst>
            <a:gd name="adj1" fmla="val 16310"/>
            <a:gd name="adj2" fmla="val 313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8FEF0-501C-4C4D-BE0E-30845123F023}">
      <dsp:nvSpPr>
        <dsp:cNvPr id="0" name=""/>
        <dsp:cNvSpPr/>
      </dsp:nvSpPr>
      <dsp:spPr>
        <a:xfrm>
          <a:off x="4401051" y="1409383"/>
          <a:ext cx="110679" cy="110679"/>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6FE474-4503-4DA2-BDFF-12AB7609F6E3}">
      <dsp:nvSpPr>
        <dsp:cNvPr id="0" name=""/>
        <dsp:cNvSpPr/>
      </dsp:nvSpPr>
      <dsp:spPr>
        <a:xfrm>
          <a:off x="5158899" y="2020658"/>
          <a:ext cx="110679" cy="110679"/>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B79A91-E1DC-4672-AE72-16BC474BDAC6}">
      <dsp:nvSpPr>
        <dsp:cNvPr id="0" name=""/>
        <dsp:cNvSpPr/>
      </dsp:nvSpPr>
      <dsp:spPr>
        <a:xfrm>
          <a:off x="5726866" y="2735504"/>
          <a:ext cx="110679" cy="110679"/>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3B4DE-47EA-492D-8D45-C65330F704B5}">
      <dsp:nvSpPr>
        <dsp:cNvPr id="0" name=""/>
        <dsp:cNvSpPr/>
      </dsp:nvSpPr>
      <dsp:spPr>
        <a:xfrm>
          <a:off x="2465432" y="0"/>
          <a:ext cx="2066351" cy="81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b" anchorCtr="0">
          <a:noAutofit/>
        </a:bodyPr>
        <a:lstStyle/>
        <a:p>
          <a:pPr marL="0" lvl="0" indent="0" algn="ctr"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RECURSOS PÚBLICOS</a:t>
          </a:r>
          <a:endParaRPr lang="es-EC" sz="1400" kern="1200" dirty="0">
            <a:latin typeface="Arial" panose="020B0604020202020204" pitchFamily="34" charset="0"/>
            <a:cs typeface="Arial" panose="020B0604020202020204" pitchFamily="34" charset="0"/>
          </a:endParaRPr>
        </a:p>
      </dsp:txBody>
      <dsp:txXfrm>
        <a:off x="2465432" y="0"/>
        <a:ext cx="2066351" cy="812324"/>
      </dsp:txXfrm>
    </dsp:sp>
    <dsp:sp modelId="{6FF55C37-D214-4C80-A4FD-F679C63E7022}">
      <dsp:nvSpPr>
        <dsp:cNvPr id="0" name=""/>
        <dsp:cNvSpPr/>
      </dsp:nvSpPr>
      <dsp:spPr>
        <a:xfrm>
          <a:off x="5034410" y="1058560"/>
          <a:ext cx="3015756" cy="81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ORDENADORES DE GASTO</a:t>
          </a:r>
          <a:endParaRPr lang="es-EC" sz="1400" kern="1200" dirty="0">
            <a:latin typeface="Arial" panose="020B0604020202020204" pitchFamily="34" charset="0"/>
            <a:cs typeface="Arial" panose="020B0604020202020204" pitchFamily="34" charset="0"/>
          </a:endParaRPr>
        </a:p>
      </dsp:txBody>
      <dsp:txXfrm>
        <a:off x="5034410" y="1058560"/>
        <a:ext cx="3015756" cy="812324"/>
      </dsp:txXfrm>
    </dsp:sp>
    <dsp:sp modelId="{1B2C2165-725E-4B3F-8C20-CF9B1BED48C0}">
      <dsp:nvSpPr>
        <dsp:cNvPr id="0" name=""/>
        <dsp:cNvSpPr/>
      </dsp:nvSpPr>
      <dsp:spPr>
        <a:xfrm>
          <a:off x="2465432" y="1669835"/>
          <a:ext cx="2401435" cy="81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r"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EJECUCIÓN PRESUPUESTARIA</a:t>
          </a:r>
          <a:endParaRPr lang="es-EC" sz="1400" kern="1200" dirty="0">
            <a:latin typeface="Arial" panose="020B0604020202020204" pitchFamily="34" charset="0"/>
            <a:cs typeface="Arial" panose="020B0604020202020204" pitchFamily="34" charset="0"/>
          </a:endParaRPr>
        </a:p>
      </dsp:txBody>
      <dsp:txXfrm>
        <a:off x="2465432" y="1669835"/>
        <a:ext cx="2401435" cy="812324"/>
      </dsp:txXfrm>
    </dsp:sp>
    <dsp:sp modelId="{DAF17BB9-1A70-44C3-8FFC-DC104A1BBD05}">
      <dsp:nvSpPr>
        <dsp:cNvPr id="0" name=""/>
        <dsp:cNvSpPr/>
      </dsp:nvSpPr>
      <dsp:spPr>
        <a:xfrm>
          <a:off x="6207204" y="2384681"/>
          <a:ext cx="1842962" cy="81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CONTROL PREVIO AL GASRTO</a:t>
          </a:r>
          <a:endParaRPr lang="es-EC" sz="1400" kern="1200" dirty="0">
            <a:latin typeface="Arial" panose="020B0604020202020204" pitchFamily="34" charset="0"/>
            <a:cs typeface="Arial" panose="020B0604020202020204" pitchFamily="34" charset="0"/>
          </a:endParaRPr>
        </a:p>
      </dsp:txBody>
      <dsp:txXfrm>
        <a:off x="6207204" y="2384681"/>
        <a:ext cx="1842962" cy="812324"/>
      </dsp:txXfrm>
    </dsp:sp>
    <dsp:sp modelId="{CF9D1CBF-C660-4249-8DA6-FC58132DBC91}">
      <dsp:nvSpPr>
        <dsp:cNvPr id="0" name=""/>
        <dsp:cNvSpPr/>
      </dsp:nvSpPr>
      <dsp:spPr>
        <a:xfrm>
          <a:off x="5257800" y="4264706"/>
          <a:ext cx="2792367" cy="81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GARANTIAS EXIGIDAS </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_tradnl" sz="1400" kern="1200" dirty="0">
              <a:latin typeface="Arial" panose="020B0604020202020204" pitchFamily="34" charset="0"/>
              <a:cs typeface="Arial" panose="020B0604020202020204" pitchFamily="34" charset="0"/>
            </a:rPr>
            <a:t>Fiel cumplimiento</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_tradnl" sz="1400" kern="1200" dirty="0">
              <a:latin typeface="Arial" panose="020B0604020202020204" pitchFamily="34" charset="0"/>
              <a:cs typeface="Arial" panose="020B0604020202020204" pitchFamily="34" charset="0"/>
            </a:rPr>
            <a:t>Por anticipo</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_tradnl" sz="1400" kern="1200" dirty="0">
              <a:latin typeface="Arial" panose="020B0604020202020204" pitchFamily="34" charset="0"/>
              <a:cs typeface="Arial" panose="020B0604020202020204" pitchFamily="34" charset="0"/>
            </a:rPr>
            <a:t>Técnica</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_tradnl" sz="1400" kern="1200" dirty="0">
              <a:latin typeface="Arial" panose="020B0604020202020204" pitchFamily="34" charset="0"/>
              <a:cs typeface="Arial" panose="020B0604020202020204" pitchFamily="34" charset="0"/>
            </a:rPr>
            <a:t>Devolución de garantías</a:t>
          </a:r>
          <a:endParaRPr lang="es-EC" sz="1400" kern="1200" dirty="0">
            <a:latin typeface="Arial" panose="020B0604020202020204" pitchFamily="34" charset="0"/>
            <a:cs typeface="Arial" panose="020B0604020202020204" pitchFamily="34" charset="0"/>
          </a:endParaRPr>
        </a:p>
      </dsp:txBody>
      <dsp:txXfrm>
        <a:off x="5257800" y="4264706"/>
        <a:ext cx="2792367" cy="8123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7E1BA-3374-4445-A8BE-FED4B159B94B}">
      <dsp:nvSpPr>
        <dsp:cNvPr id="0" name=""/>
        <dsp:cNvSpPr/>
      </dsp:nvSpPr>
      <dsp:spPr>
        <a:xfrm>
          <a:off x="745815" y="0"/>
          <a:ext cx="10607691" cy="662980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9B5546-8781-4999-8FE6-94C6845120A0}">
      <dsp:nvSpPr>
        <dsp:cNvPr id="0" name=""/>
        <dsp:cNvSpPr/>
      </dsp:nvSpPr>
      <dsp:spPr>
        <a:xfrm>
          <a:off x="1959441" y="4575892"/>
          <a:ext cx="275799" cy="27579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9AECB-1956-42CD-BBB6-1F468DCF67D0}">
      <dsp:nvSpPr>
        <dsp:cNvPr id="0" name=""/>
        <dsp:cNvSpPr/>
      </dsp:nvSpPr>
      <dsp:spPr>
        <a:xfrm>
          <a:off x="1076092" y="4713792"/>
          <a:ext cx="3343989" cy="1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141" tIns="0" rIns="0" bIns="0" numCol="1" spcCol="1270" anchor="t" anchorCtr="0">
          <a:noAutofit/>
        </a:bodyPr>
        <a:lstStyle/>
        <a:p>
          <a:pPr marL="0" lvl="0" indent="0" algn="just" defTabSz="622300" rtl="0">
            <a:lnSpc>
              <a:spcPct val="90000"/>
            </a:lnSpc>
            <a:spcBef>
              <a:spcPct val="0"/>
            </a:spcBef>
            <a:spcAft>
              <a:spcPct val="35000"/>
            </a:spcAft>
            <a:buNone/>
          </a:pPr>
          <a:r>
            <a:rPr lang="es-ES" sz="1400" b="1" kern="1200" dirty="0"/>
            <a:t>La creación de la Honorable Junta de Defensa Nacional obedeció a la necesidad de dotar a las Fuerzas Armadas de un organismo que administre los recursos del estado de manera eficiente y eficaz a fin de obtener bienes y servicios que les permita satisfacer sus necesidades y desempeñarse de la mejor manera en la defensa del país. </a:t>
          </a:r>
          <a:endParaRPr lang="es-EC" sz="1400" kern="1200" dirty="0"/>
        </a:p>
      </dsp:txBody>
      <dsp:txXfrm>
        <a:off x="1076092" y="4713792"/>
        <a:ext cx="3343989" cy="1916014"/>
      </dsp:txXfrm>
    </dsp:sp>
    <dsp:sp modelId="{13FCF4CF-4B03-4723-9A15-AF22D0CAE670}">
      <dsp:nvSpPr>
        <dsp:cNvPr id="0" name=""/>
        <dsp:cNvSpPr/>
      </dsp:nvSpPr>
      <dsp:spPr>
        <a:xfrm>
          <a:off x="4393906" y="2773911"/>
          <a:ext cx="498561" cy="49856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827C0C-8134-4572-B8C8-1F0D0BEA1517}">
      <dsp:nvSpPr>
        <dsp:cNvPr id="0" name=""/>
        <dsp:cNvSpPr/>
      </dsp:nvSpPr>
      <dsp:spPr>
        <a:xfrm>
          <a:off x="4894538" y="2758827"/>
          <a:ext cx="2545845" cy="3606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177" tIns="0" rIns="0" bIns="0" numCol="1" spcCol="1270" anchor="t" anchorCtr="0">
          <a:noAutofit/>
        </a:bodyPr>
        <a:lstStyle/>
        <a:p>
          <a:pPr marL="0" lvl="0" indent="0" algn="l" defTabSz="622300" rtl="0">
            <a:lnSpc>
              <a:spcPct val="90000"/>
            </a:lnSpc>
            <a:spcBef>
              <a:spcPct val="0"/>
            </a:spcBef>
            <a:spcAft>
              <a:spcPct val="35000"/>
            </a:spcAft>
            <a:buNone/>
          </a:pPr>
          <a:r>
            <a:rPr lang="es-ES" sz="1400" b="1" kern="1200" dirty="0"/>
            <a:t>La Defensa y Seguridad Nacional son responsabilidad ineludible del Estado, así como la existencia de unas Fuerzas Armadas altamente preparadas y profesionales, cuya organización, equipamiento, adiestramiento y empleo debe ser producto de un proceso planificado y sustentado económicamente por lo que los procesos de contratación pública deben ser transparentes y estar al alcance de la ciudadanía. </a:t>
          </a:r>
          <a:endParaRPr lang="es-EC" sz="1400" kern="1200" dirty="0"/>
        </a:p>
      </dsp:txBody>
      <dsp:txXfrm>
        <a:off x="4894538" y="2758827"/>
        <a:ext cx="2545845" cy="3606615"/>
      </dsp:txXfrm>
    </dsp:sp>
    <dsp:sp modelId="{B8D7CDC0-F1A8-42F1-AD8F-37C4B74A6686}">
      <dsp:nvSpPr>
        <dsp:cNvPr id="0" name=""/>
        <dsp:cNvSpPr/>
      </dsp:nvSpPr>
      <dsp:spPr>
        <a:xfrm>
          <a:off x="7321629" y="1677341"/>
          <a:ext cx="689499" cy="68949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7DE9BA-E880-4379-B7B7-451CF1A72B30}">
      <dsp:nvSpPr>
        <dsp:cNvPr id="0" name=""/>
        <dsp:cNvSpPr/>
      </dsp:nvSpPr>
      <dsp:spPr>
        <a:xfrm>
          <a:off x="7839726" y="1753415"/>
          <a:ext cx="2545845" cy="4607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352" tIns="0" rIns="0" bIns="0" numCol="1" spcCol="1270" anchor="t" anchorCtr="0">
          <a:noAutofit/>
        </a:bodyPr>
        <a:lstStyle/>
        <a:p>
          <a:pPr marL="0" lvl="0" indent="0" algn="l" defTabSz="622300" rtl="0">
            <a:lnSpc>
              <a:spcPct val="90000"/>
            </a:lnSpc>
            <a:spcBef>
              <a:spcPct val="0"/>
            </a:spcBef>
            <a:spcAft>
              <a:spcPct val="35000"/>
            </a:spcAft>
            <a:buNone/>
          </a:pPr>
          <a:r>
            <a:rPr lang="es-ES" sz="1400" b="1" kern="1200" dirty="0"/>
            <a:t>El Ministerio de Defensa Nacional, deberá contar con un Plan Anual de Contrataciones de Bienes Estratégicos en el que consten los bienes y servicios necesarios para la defensa nacional, en función de las expectativas institucionales. El plan será elaborado por el Comando Conjunto de las Fuerzas Armadas, en coordinación con las Comandancias Generales de la Fuerza Terrestre, Naval y Aérea y la Subsecretaría de Planificación del Ministerio de Defensa Nacional. </a:t>
          </a:r>
          <a:endParaRPr lang="es-EC" sz="1400" kern="1200" dirty="0"/>
        </a:p>
      </dsp:txBody>
      <dsp:txXfrm>
        <a:off x="7839726" y="1753415"/>
        <a:ext cx="2545845" cy="460771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804B4-4ECD-42C3-A257-EDDBD4D89DD4}">
      <dsp:nvSpPr>
        <dsp:cNvPr id="0" name=""/>
        <dsp:cNvSpPr/>
      </dsp:nvSpPr>
      <dsp:spPr>
        <a:xfrm>
          <a:off x="0" y="1648853"/>
          <a:ext cx="10543309" cy="219847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A0D83D-58E1-4DB5-9D74-F9A8F39F646F}">
      <dsp:nvSpPr>
        <dsp:cNvPr id="0" name=""/>
        <dsp:cNvSpPr/>
      </dsp:nvSpPr>
      <dsp:spPr>
        <a:xfrm>
          <a:off x="234451" y="0"/>
          <a:ext cx="3024165" cy="2198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just" defTabSz="622300" rtl="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Se debe contar con un Registro (inventario o nomina) de Proveedores de Bienes Estratégicos, en el cual se incluirá a las personas naturales y jurídicas, nacionales y extranjeras, con capacidad para contratar, estos entes deben presentar la información de su situación legal, técnica, financiera y acreditar su experiencia</a:t>
          </a:r>
          <a:endParaRPr lang="es-EC" sz="1400" kern="1200" dirty="0">
            <a:latin typeface="Arial" panose="020B0604020202020204" pitchFamily="34" charset="0"/>
            <a:cs typeface="Arial" panose="020B0604020202020204" pitchFamily="34" charset="0"/>
          </a:endParaRPr>
        </a:p>
      </dsp:txBody>
      <dsp:txXfrm>
        <a:off x="234451" y="0"/>
        <a:ext cx="3024165" cy="2198471"/>
      </dsp:txXfrm>
    </dsp:sp>
    <dsp:sp modelId="{7368A7DC-10DF-4ECE-8125-D655F66FFB05}">
      <dsp:nvSpPr>
        <dsp:cNvPr id="0" name=""/>
        <dsp:cNvSpPr/>
      </dsp:nvSpPr>
      <dsp:spPr>
        <a:xfrm>
          <a:off x="1244396" y="2473280"/>
          <a:ext cx="549617" cy="54961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55D737-0BAF-4DF1-8C39-CDE624AA9069}">
      <dsp:nvSpPr>
        <dsp:cNvPr id="0" name=""/>
        <dsp:cNvSpPr/>
      </dsp:nvSpPr>
      <dsp:spPr>
        <a:xfrm>
          <a:off x="3111712" y="3297707"/>
          <a:ext cx="2231048" cy="2198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rtl="0">
            <a:lnSpc>
              <a:spcPct val="90000"/>
            </a:lnSpc>
            <a:spcBef>
              <a:spcPct val="0"/>
            </a:spcBef>
            <a:spcAft>
              <a:spcPct val="35000"/>
            </a:spcAft>
            <a:buNone/>
          </a:pPr>
          <a:r>
            <a:rPr lang="es-ES" sz="1600" b="1" kern="1200" dirty="0">
              <a:latin typeface="Arial" panose="020B0604020202020204" pitchFamily="34" charset="0"/>
              <a:cs typeface="Arial" panose="020B0604020202020204" pitchFamily="34" charset="0"/>
            </a:rPr>
            <a:t>Se considera como Bien Estratégico a aquel relacionado con la defensa y seguridad nacional. </a:t>
          </a:r>
          <a:endParaRPr lang="es-EC" sz="1600" kern="1200" dirty="0">
            <a:latin typeface="Arial" panose="020B0604020202020204" pitchFamily="34" charset="0"/>
            <a:cs typeface="Arial" panose="020B0604020202020204" pitchFamily="34" charset="0"/>
          </a:endParaRPr>
        </a:p>
      </dsp:txBody>
      <dsp:txXfrm>
        <a:off x="3111712" y="3297707"/>
        <a:ext cx="2231048" cy="2198471"/>
      </dsp:txXfrm>
    </dsp:sp>
    <dsp:sp modelId="{30CE67C1-604F-44D0-B11C-5C3B516D5E94}">
      <dsp:nvSpPr>
        <dsp:cNvPr id="0" name=""/>
        <dsp:cNvSpPr/>
      </dsp:nvSpPr>
      <dsp:spPr>
        <a:xfrm>
          <a:off x="3952428" y="2473280"/>
          <a:ext cx="549617" cy="54961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33C61A-5B7D-45D9-B951-6500FA33CE3A}">
      <dsp:nvSpPr>
        <dsp:cNvPr id="0" name=""/>
        <dsp:cNvSpPr/>
      </dsp:nvSpPr>
      <dsp:spPr>
        <a:xfrm>
          <a:off x="5423185" y="-29371"/>
          <a:ext cx="4058669" cy="2315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just" defTabSz="622300" rtl="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Previo a iniciar un proceso para adquisición de bienes estratégicos, la Dirección de Contratación de Bienes Estratégicos del Ministerio de Defensa Nacional, contará con tres documentos fundamentales que son la motivación técnica que consiste en la descripción del bien o servicio y como éste va a ser usado en cuestiones de defensa nacional, la calificación del bien como necesario para la seguridad nacional, emanada por el Ministro de Defensa Nacional, mediante resolución y la certificación financiera o presupuestaria para cubrir las obligaciones derivadas de la contratación. </a:t>
          </a:r>
          <a:endParaRPr lang="es-EC" sz="1400" kern="1200" dirty="0">
            <a:latin typeface="Arial" panose="020B0604020202020204" pitchFamily="34" charset="0"/>
            <a:cs typeface="Arial" panose="020B0604020202020204" pitchFamily="34" charset="0"/>
          </a:endParaRPr>
        </a:p>
      </dsp:txBody>
      <dsp:txXfrm>
        <a:off x="5423185" y="-29371"/>
        <a:ext cx="4058669" cy="2315957"/>
      </dsp:txXfrm>
    </dsp:sp>
    <dsp:sp modelId="{630C75A8-DDE4-4688-9FDF-6981458BE19A}">
      <dsp:nvSpPr>
        <dsp:cNvPr id="0" name=""/>
        <dsp:cNvSpPr/>
      </dsp:nvSpPr>
      <dsp:spPr>
        <a:xfrm>
          <a:off x="7177711" y="2502652"/>
          <a:ext cx="549617" cy="54961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A8C74-D1F7-4391-BD3F-58E2868A4535}">
      <dsp:nvSpPr>
        <dsp:cNvPr id="0" name=""/>
        <dsp:cNvSpPr/>
      </dsp:nvSpPr>
      <dsp:spPr>
        <a:xfrm>
          <a:off x="816666" y="0"/>
          <a:ext cx="9255550" cy="526710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1784F5-1778-4BDD-A3FE-C5490A0A8F51}">
      <dsp:nvSpPr>
        <dsp:cNvPr id="0" name=""/>
        <dsp:cNvSpPr/>
      </dsp:nvSpPr>
      <dsp:spPr>
        <a:xfrm>
          <a:off x="638" y="1054979"/>
          <a:ext cx="10887606" cy="315714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ES" sz="1600" b="1" kern="1200" dirty="0">
              <a:latin typeface="Arial" panose="020B0604020202020204" pitchFamily="34" charset="0"/>
              <a:cs typeface="Arial" panose="020B0604020202020204" pitchFamily="34" charset="0"/>
            </a:rPr>
            <a:t>El Comando Conjunto de las Fuerzas Armadas o la Comandancia General de Fuerza Terrestre, Naval o Aérea, que requiera un bien estratégico, remitirá a la Dirección de Contratación de Bienes Estratégicos del Ministerio de Defensa Nacional, las especificaciones generales y técnicas, estudios, programación presupuestaria, plazos y formas de entrega que consideren necesarios. Con esta información la Dirección de Contratación de Bienes Estratégicos del Ministerio de Defensa Nacional, elaborará los pliegos que serán aprobados por el Comité de Contrataciones. El presidente de este órgano invitará de manera directa a los proveedores registrados para ofertar el objeto de la contratación. Se designará una Comisión Técnica para el análisis técnico, financiero y jurídico de las ofertas, luego de lo cual presentará un informe en el que conste la recomendación expresa y motivada, así como contemplará la prelación de las ofertas. La adjudicación del contrato la hará el Comité de Contrataciones, al oferente cuya propuesta cumpla con las especificaciones y requerimientos técnicos, legales y financieros exigidos y represente el mejor costo de acuerdo con lo que establece la Ley Orgánica del Sistema Nacional de Contratación Pública.</a:t>
          </a:r>
          <a:endParaRPr lang="es-EC" sz="1600" kern="1200" dirty="0">
            <a:latin typeface="Arial" panose="020B0604020202020204" pitchFamily="34" charset="0"/>
            <a:cs typeface="Arial" panose="020B0604020202020204" pitchFamily="34" charset="0"/>
          </a:endParaRPr>
        </a:p>
      </dsp:txBody>
      <dsp:txXfrm>
        <a:off x="154757" y="1209098"/>
        <a:ext cx="10579368" cy="284890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4D9F6-DBF3-48CD-AD44-70D59B5DF426}">
      <dsp:nvSpPr>
        <dsp:cNvPr id="0" name=""/>
        <dsp:cNvSpPr/>
      </dsp:nvSpPr>
      <dsp:spPr>
        <a:xfrm>
          <a:off x="0" y="0"/>
          <a:ext cx="4375557" cy="4375557"/>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EEEB2-D915-45F1-95D1-F48FC702BA1C}">
      <dsp:nvSpPr>
        <dsp:cNvPr id="0" name=""/>
        <dsp:cNvSpPr/>
      </dsp:nvSpPr>
      <dsp:spPr>
        <a:xfrm>
          <a:off x="2187778" y="0"/>
          <a:ext cx="9616293" cy="4375557"/>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0" kern="1200" dirty="0">
              <a:latin typeface="Arial" panose="020B0604020202020204" pitchFamily="34" charset="0"/>
              <a:cs typeface="Arial" panose="020B0604020202020204" pitchFamily="34" charset="0"/>
            </a:rPr>
            <a:t>La suscripción de los contratos será de responsabilidad del Ministro de Defensa Nacional, Jefe del Comando Conjunto de las Fuerzas Armadas o Comandantes Generales de las  Fuerzas Terrestre, Aérea o Naval, de acuerdo a los montos establecidos para el efecto, pero la Dirección de Contrataciones de Bienes Estratégicos del Ministerio de Defensa Nacional será responsable de elaborar el  contrato, previo la firma, exigir las garantías al adjudicatario y velar por la ejecución correcta del mismo de acuerdo a lo que establece la Ley Orgánica del Sistema Nacional de Contratación Pública. </a:t>
          </a:r>
          <a:endParaRPr lang="es-EC" sz="1800" b="0" kern="1200" dirty="0">
            <a:latin typeface="Arial" panose="020B0604020202020204" pitchFamily="34" charset="0"/>
            <a:cs typeface="Arial" panose="020B0604020202020204" pitchFamily="34" charset="0"/>
          </a:endParaRPr>
        </a:p>
      </dsp:txBody>
      <dsp:txXfrm>
        <a:off x="2187778" y="0"/>
        <a:ext cx="9616293" cy="2078389"/>
      </dsp:txXfrm>
    </dsp:sp>
    <dsp:sp modelId="{685B9211-B1B2-4D4A-A78E-179FCEAD0A1D}">
      <dsp:nvSpPr>
        <dsp:cNvPr id="0" name=""/>
        <dsp:cNvSpPr/>
      </dsp:nvSpPr>
      <dsp:spPr>
        <a:xfrm>
          <a:off x="1148583" y="2078389"/>
          <a:ext cx="2078389" cy="207838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5C33E-0FC3-4A47-881A-584EDC14DAE0}">
      <dsp:nvSpPr>
        <dsp:cNvPr id="0" name=""/>
        <dsp:cNvSpPr/>
      </dsp:nvSpPr>
      <dsp:spPr>
        <a:xfrm>
          <a:off x="2187778" y="2078389"/>
          <a:ext cx="9616293" cy="207838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0" kern="1200" dirty="0">
              <a:latin typeface="Arial" panose="020B0604020202020204" pitchFamily="34" charset="0"/>
              <a:cs typeface="Arial" panose="020B0604020202020204" pitchFamily="34" charset="0"/>
            </a:rPr>
            <a:t>En caso de requerirse un bien estratégico cuyo proveedor sea único o implique el uso de patentes o marcas exclusivas, la Dirección de Contratación de Bienes Estratégicos del Ministerio de Defensa Nacional, realizará un estudio de mercado y certificará que el bien tiene esta condición, se hace necesaria también la motivación técnica, calificación del bien como estratégico y certificación de fondos. Con todo esto, el Comité de Contrataciones elaborará los pliegos y enviará la invitación directa al proveedor único, se nombrará la respectiva comisión técnica para el análisis de la oferta, misma que de reunir todos los requisitos, será aceptada y se procederá a la adjudicación y firma del contrato.   </a:t>
          </a:r>
          <a:endParaRPr lang="es-EC" sz="1800" b="0" kern="1200" dirty="0">
            <a:latin typeface="Arial" panose="020B0604020202020204" pitchFamily="34" charset="0"/>
            <a:cs typeface="Arial" panose="020B0604020202020204" pitchFamily="34" charset="0"/>
          </a:endParaRPr>
        </a:p>
      </dsp:txBody>
      <dsp:txXfrm>
        <a:off x="2187778" y="2078389"/>
        <a:ext cx="9616293" cy="207838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5A58D-4AE8-410E-8D3C-0E89C51FA3C5}">
      <dsp:nvSpPr>
        <dsp:cNvPr id="0" name=""/>
        <dsp:cNvSpPr/>
      </dsp:nvSpPr>
      <dsp:spPr>
        <a:xfrm>
          <a:off x="0" y="1479070"/>
          <a:ext cx="11360728" cy="197209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6BA5F2-2696-470F-B3AD-1561BF21A5CF}">
      <dsp:nvSpPr>
        <dsp:cNvPr id="0" name=""/>
        <dsp:cNvSpPr/>
      </dsp:nvSpPr>
      <dsp:spPr>
        <a:xfrm>
          <a:off x="0" y="0"/>
          <a:ext cx="10224655" cy="197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just" defTabSz="800100" rtl="0">
            <a:lnSpc>
              <a:spcPct val="90000"/>
            </a:lnSpc>
            <a:spcBef>
              <a:spcPct val="0"/>
            </a:spcBef>
            <a:spcAft>
              <a:spcPct val="35000"/>
            </a:spcAft>
            <a:buNone/>
          </a:pPr>
          <a:r>
            <a:rPr lang="es-ES" sz="1800" b="1" kern="1200" dirty="0"/>
            <a:t>Para el caso de contrataciones en el exterior con compañías que no tienen representante en el país; o, cuando la selección del proveedor no pueda hacerse en el país, el usuario, remitirá a la Dirección de Contratación de Bienes Estratégicos del </a:t>
          </a:r>
          <a:r>
            <a:rPr lang="es-ES" sz="1800" b="1" kern="1200" dirty="0">
              <a:latin typeface="Arial" panose="020B0604020202020204" pitchFamily="34" charset="0"/>
              <a:cs typeface="Arial" panose="020B0604020202020204" pitchFamily="34" charset="0"/>
            </a:rPr>
            <a:t>Ministerio</a:t>
          </a:r>
          <a:r>
            <a:rPr lang="es-ES" sz="1800" b="1" kern="1200" dirty="0"/>
            <a:t> de Defensa Nacional, las especificaciones generales y técnicas del bien y la lista de proveedores en el extranjero. Se elaborará los pliegos que serán enviados directamente a los proveedores extranjeros, para que, vía internet, remitan sus ofertas. Se formará una Comisión Técnica para el análisis de las ofertas, en base a cuyo informe y recomendación de adjudicación el Comité de Contrataciones elaborará la resolución. En este caso, será el Agregado Militar, Naval o Aéreo del Ecuador el que se encargue de la firma y ejecución del contrato </a:t>
          </a:r>
          <a:endParaRPr lang="es-EC" sz="1800" kern="1200" dirty="0"/>
        </a:p>
      </dsp:txBody>
      <dsp:txXfrm>
        <a:off x="0" y="0"/>
        <a:ext cx="10224655" cy="1972094"/>
      </dsp:txXfrm>
    </dsp:sp>
    <dsp:sp modelId="{F4DA24F3-116A-4C80-8CF2-6A0708E094CF}">
      <dsp:nvSpPr>
        <dsp:cNvPr id="0" name=""/>
        <dsp:cNvSpPr/>
      </dsp:nvSpPr>
      <dsp:spPr>
        <a:xfrm>
          <a:off x="4865815" y="2218605"/>
          <a:ext cx="493023" cy="4930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EDBFE-FCE4-48D1-991E-AF5D79779755}">
      <dsp:nvSpPr>
        <dsp:cNvPr id="0" name=""/>
        <dsp:cNvSpPr/>
      </dsp:nvSpPr>
      <dsp:spPr>
        <a:xfrm>
          <a:off x="2245" y="150613"/>
          <a:ext cx="4789492" cy="4759557"/>
        </a:xfrm>
        <a:prstGeom prst="roundRect">
          <a:avLst>
            <a:gd name="adj" fmla="val 1000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ES" sz="1500" b="1" kern="1200" dirty="0">
              <a:latin typeface="Arial" panose="020B0604020202020204" pitchFamily="34" charset="0"/>
              <a:cs typeface="Arial" panose="020B0604020202020204" pitchFamily="34" charset="0"/>
            </a:rPr>
            <a:t>En la contratación de servicios para reparación, overhaul, core exchange, cambio estándar e inspección mayor de motores, hélices, transmisiones principales, conexos y afines de bienes de las Fuerzas Armadas, entendiéndose que estas son partes principalmente de aeronaves, la fuerza que requiera estas contrataciones deberá iniciar el proceso a través de la Dirección de Logística, seleccionando el proveedor o taller autorizado, en base a la capacidad técnica, tiempo, condiciones de traslado. Esta selección será remitida al Comandante de Fuerza quien designará dos técnicos especialistas para que presencien y verifiquen la apertura del motor, hélice o transmisión y constaten los daños y trabajos a ejecutar. El oferente enviará su propuesta técnica y económica al Comité de Contrataciones de Bienes Estratégicos y Servicios Conexos que emitirá la resolución de adjudicación del contrato, de convenir a los intereses de la institución. </a:t>
          </a:r>
          <a:endParaRPr lang="es-EC" sz="1500" kern="1200" dirty="0">
            <a:latin typeface="Arial" panose="020B0604020202020204" pitchFamily="34" charset="0"/>
            <a:cs typeface="Arial" panose="020B0604020202020204" pitchFamily="34" charset="0"/>
          </a:endParaRPr>
        </a:p>
      </dsp:txBody>
      <dsp:txXfrm>
        <a:off x="141648" y="290016"/>
        <a:ext cx="4510686" cy="4480751"/>
      </dsp:txXfrm>
    </dsp:sp>
    <dsp:sp modelId="{5CE71CE8-EA8D-4C71-AF5C-6590AA50CEA2}">
      <dsp:nvSpPr>
        <dsp:cNvPr id="0" name=""/>
        <dsp:cNvSpPr/>
      </dsp:nvSpPr>
      <dsp:spPr>
        <a:xfrm>
          <a:off x="5270687" y="1936494"/>
          <a:ext cx="1015372" cy="118779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S" sz="1200" kern="1200" dirty="0">
            <a:latin typeface="Arial" panose="020B0604020202020204" pitchFamily="34" charset="0"/>
            <a:cs typeface="Arial" panose="020B0604020202020204" pitchFamily="34" charset="0"/>
          </a:endParaRPr>
        </a:p>
      </dsp:txBody>
      <dsp:txXfrm>
        <a:off x="5270687" y="2174053"/>
        <a:ext cx="710760" cy="712676"/>
      </dsp:txXfrm>
    </dsp:sp>
    <dsp:sp modelId="{6808974D-FA38-4AFB-AE39-D47627252BFA}">
      <dsp:nvSpPr>
        <dsp:cNvPr id="0" name=""/>
        <dsp:cNvSpPr/>
      </dsp:nvSpPr>
      <dsp:spPr>
        <a:xfrm>
          <a:off x="6707534" y="150613"/>
          <a:ext cx="4789492" cy="4759557"/>
        </a:xfrm>
        <a:prstGeom prst="roundRect">
          <a:avLst>
            <a:gd name="adj" fmla="val 1000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es-ES" sz="1800" b="1" kern="1200" dirty="0">
              <a:latin typeface="Arial" panose="020B0604020202020204" pitchFamily="34" charset="0"/>
              <a:cs typeface="Arial" panose="020B0604020202020204" pitchFamily="34" charset="0"/>
            </a:rPr>
            <a:t>Durante un estado de excepción Fuerzas Armadas realizará la contratación de bienes y servicios para lo cual la unidad usuaria remitirá a la Dirección de Contratación de Bienes del Ministerio de Defensa el requerimiento, certificación de fondos y el formulario de pliegos. El presidente del Comité enviará la invitación directa al proveedor elegido y este a su vez aceptará las condiciones de los pliegos. Con esta documentación se realizará el contrato. </a:t>
          </a:r>
          <a:endParaRPr lang="es-EC" sz="1800" kern="1200" dirty="0">
            <a:latin typeface="Arial" panose="020B0604020202020204" pitchFamily="34" charset="0"/>
            <a:cs typeface="Arial" panose="020B0604020202020204" pitchFamily="34" charset="0"/>
          </a:endParaRPr>
        </a:p>
      </dsp:txBody>
      <dsp:txXfrm>
        <a:off x="6846937" y="290016"/>
        <a:ext cx="4510686" cy="448075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D6AD5-EF84-468C-86C3-67A4DC94C0C0}">
      <dsp:nvSpPr>
        <dsp:cNvPr id="0" name=""/>
        <dsp:cNvSpPr/>
      </dsp:nvSpPr>
      <dsp:spPr>
        <a:xfrm rot="5400000">
          <a:off x="1980756" y="332372"/>
          <a:ext cx="2686038" cy="4469508"/>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017A6D-BF88-43E4-89F5-7DF909E792A9}">
      <dsp:nvSpPr>
        <dsp:cNvPr id="0" name=""/>
        <dsp:cNvSpPr/>
      </dsp:nvSpPr>
      <dsp:spPr>
        <a:xfrm>
          <a:off x="1532389" y="1667792"/>
          <a:ext cx="4035097" cy="3536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rtl="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Los Contratos de Gobierno a Gobierno, se negocian con personas jurídicas de derecho público de la Comunidad Internacional y con personas jurídicas de derecho privado que actúen con el respaldo y autorización de transferencia tecnológica del Estado al que pertenecen. Para la evaluación de las ofertas enviadas por el país interesado se nombrará una Comisión Técnica que verificará el cumplimiento de los requisitos de los pliegos y elaborará un informe que contenga el análisis técnico, económico y legal de la oferta. El Comité de Contrataciones luego de conocer el informe adjudicará el contrato a la propuesta que más convenga a los intereses institucionales. </a:t>
          </a:r>
          <a:endParaRPr lang="es-EC" sz="1400" kern="1200" dirty="0">
            <a:latin typeface="Arial" panose="020B0604020202020204" pitchFamily="34" charset="0"/>
            <a:cs typeface="Arial" panose="020B0604020202020204" pitchFamily="34" charset="0"/>
          </a:endParaRPr>
        </a:p>
      </dsp:txBody>
      <dsp:txXfrm>
        <a:off x="1532389" y="1667792"/>
        <a:ext cx="4035097" cy="3536999"/>
      </dsp:txXfrm>
    </dsp:sp>
    <dsp:sp modelId="{10D59D62-DE0A-4216-A883-9B48FCCB01F9}">
      <dsp:nvSpPr>
        <dsp:cNvPr id="0" name=""/>
        <dsp:cNvSpPr/>
      </dsp:nvSpPr>
      <dsp:spPr>
        <a:xfrm>
          <a:off x="4806147" y="3322"/>
          <a:ext cx="761339" cy="761339"/>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57F3C0-1FB8-4E47-9DCE-1C69E0A445BC}">
      <dsp:nvSpPr>
        <dsp:cNvPr id="0" name=""/>
        <dsp:cNvSpPr/>
      </dsp:nvSpPr>
      <dsp:spPr>
        <a:xfrm rot="5400000">
          <a:off x="6920503" y="-889972"/>
          <a:ext cx="2686038" cy="4469508"/>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B73929-C956-4421-847E-1A396C7A21CA}">
      <dsp:nvSpPr>
        <dsp:cNvPr id="0" name=""/>
        <dsp:cNvSpPr/>
      </dsp:nvSpPr>
      <dsp:spPr>
        <a:xfrm>
          <a:off x="6472136" y="445447"/>
          <a:ext cx="4035097" cy="3536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rtl="0">
            <a:lnSpc>
              <a:spcPct val="90000"/>
            </a:lnSpc>
            <a:spcBef>
              <a:spcPct val="0"/>
            </a:spcBef>
            <a:spcAft>
              <a:spcPct val="35000"/>
            </a:spcAft>
            <a:buNone/>
          </a:pPr>
          <a:r>
            <a:rPr lang="es-ES" sz="1400" b="1" kern="1200" dirty="0"/>
            <a:t>Al analizar y comparar la legislación y estructura de los sistemas de contratación para FF. AA con los países amigos se puede colegir que: en Argentina no se cuenta </a:t>
          </a:r>
          <a:r>
            <a:rPr lang="es-ES" sz="1400" b="1" kern="1200" dirty="0">
              <a:latin typeface="Arial" panose="020B0604020202020204" pitchFamily="34" charset="0"/>
              <a:cs typeface="Arial" panose="020B0604020202020204" pitchFamily="34" charset="0"/>
            </a:rPr>
            <a:t>con</a:t>
          </a:r>
          <a:r>
            <a:rPr lang="es-ES" sz="1400" b="1" kern="1200" dirty="0"/>
            <a:t> una normativa específica debiendo someterse para todos los procesos del sector defensa al procedimiento ordinario igual que si se tratare de una adquisición de carácter administrativo. En Ecuador existe una dualidad dado que la LOSCP rige a todas las instituciones del estado incluido FF. AA, sin embargo, al tratarse de bienes y servicios calificados como estratégicos, por el órgano competente, se somete al procedimiento y normativa de la Dirección de Bienes Estratégicos del MIDENA. Notándose que Chile goza de una gran ventaja al contar con una ley específica para el sector defensa de la cual se desprende el reglamento a la ley y hasta un manual para las unidades ejecutoras en los diferentes niveles</a:t>
          </a:r>
          <a:r>
            <a:rPr lang="es-ES" sz="1400" kern="1200" dirty="0"/>
            <a:t>. </a:t>
          </a:r>
          <a:endParaRPr lang="es-EC" sz="1400" kern="1200" dirty="0"/>
        </a:p>
      </dsp:txBody>
      <dsp:txXfrm>
        <a:off x="6472136" y="445447"/>
        <a:ext cx="4035097" cy="3536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67F86-953A-4B61-AA87-8D8D66F966D8}">
      <dsp:nvSpPr>
        <dsp:cNvPr id="0" name=""/>
        <dsp:cNvSpPr/>
      </dsp:nvSpPr>
      <dsp:spPr>
        <a:xfrm rot="5400000">
          <a:off x="509846" y="1256321"/>
          <a:ext cx="1518406" cy="2526594"/>
        </a:xfrm>
        <a:prstGeom prst="corner">
          <a:avLst>
            <a:gd name="adj1" fmla="val 16120"/>
            <a:gd name="adj2" fmla="val 16110"/>
          </a:avLst>
        </a:prstGeom>
        <a:solidFill>
          <a:schemeClr val="accent6">
            <a:shade val="50000"/>
            <a:hueOff val="0"/>
            <a:satOff val="0"/>
            <a:lumOff val="0"/>
            <a:alphaOff val="0"/>
          </a:schemeClr>
        </a:solidFill>
        <a:ln w="19050" cap="rnd"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69932B-CB3C-4868-9F25-AE3CEABC1EAA}">
      <dsp:nvSpPr>
        <dsp:cNvPr id="0" name=""/>
        <dsp:cNvSpPr/>
      </dsp:nvSpPr>
      <dsp:spPr>
        <a:xfrm>
          <a:off x="256387" y="2011229"/>
          <a:ext cx="2281023" cy="1999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C" sz="1800" kern="1200" dirty="0">
              <a:latin typeface="Arial" panose="020B0604020202020204" pitchFamily="34" charset="0"/>
              <a:cs typeface="Arial" panose="020B0604020202020204" pitchFamily="34" charset="0"/>
            </a:rPr>
            <a:t>Derogatoria 9 a la LOSNCP ( excepciones )</a:t>
          </a:r>
          <a:endParaRPr lang="es-ES" sz="1800" kern="1200" dirty="0"/>
        </a:p>
      </dsp:txBody>
      <dsp:txXfrm>
        <a:off x="256387" y="2011229"/>
        <a:ext cx="2281023" cy="1999450"/>
      </dsp:txXfrm>
    </dsp:sp>
    <dsp:sp modelId="{B1162785-9F43-43DB-9C0D-C2E406AF9F81}">
      <dsp:nvSpPr>
        <dsp:cNvPr id="0" name=""/>
        <dsp:cNvSpPr/>
      </dsp:nvSpPr>
      <dsp:spPr>
        <a:xfrm>
          <a:off x="2107028" y="1070310"/>
          <a:ext cx="430381" cy="430381"/>
        </a:xfrm>
        <a:prstGeom prst="triangle">
          <a:avLst>
            <a:gd name="adj" fmla="val 100000"/>
          </a:avLst>
        </a:prstGeom>
        <a:solidFill>
          <a:schemeClr val="accent6">
            <a:shade val="50000"/>
            <a:hueOff val="-57115"/>
            <a:satOff val="-5202"/>
            <a:lumOff val="17767"/>
            <a:alphaOff val="0"/>
          </a:schemeClr>
        </a:solidFill>
        <a:ln w="19050" cap="rnd" cmpd="sng" algn="ctr">
          <a:solidFill>
            <a:schemeClr val="accent6">
              <a:shade val="50000"/>
              <a:hueOff val="-57115"/>
              <a:satOff val="-5202"/>
              <a:lumOff val="177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88AA3-5BEE-4244-A2AC-D946E2977E4B}">
      <dsp:nvSpPr>
        <dsp:cNvPr id="0" name=""/>
        <dsp:cNvSpPr/>
      </dsp:nvSpPr>
      <dsp:spPr>
        <a:xfrm rot="5400000">
          <a:off x="3302265" y="565334"/>
          <a:ext cx="1518406" cy="2526594"/>
        </a:xfrm>
        <a:prstGeom prst="corner">
          <a:avLst>
            <a:gd name="adj1" fmla="val 16120"/>
            <a:gd name="adj2" fmla="val 16110"/>
          </a:avLst>
        </a:prstGeom>
        <a:solidFill>
          <a:schemeClr val="accent6">
            <a:shade val="50000"/>
            <a:hueOff val="-114230"/>
            <a:satOff val="-10403"/>
            <a:lumOff val="35534"/>
            <a:alphaOff val="0"/>
          </a:schemeClr>
        </a:solidFill>
        <a:ln w="19050" cap="rnd" cmpd="sng" algn="ctr">
          <a:solidFill>
            <a:schemeClr val="accent6">
              <a:shade val="50000"/>
              <a:hueOff val="-114230"/>
              <a:satOff val="-10403"/>
              <a:lumOff val="355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8449C0-DA41-4592-90DC-85BAB73C8C0B}">
      <dsp:nvSpPr>
        <dsp:cNvPr id="0" name=""/>
        <dsp:cNvSpPr/>
      </dsp:nvSpPr>
      <dsp:spPr>
        <a:xfrm>
          <a:off x="3048805" y="1320242"/>
          <a:ext cx="2281023" cy="1999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latin typeface="Arial" panose="020B0604020202020204" pitchFamily="34" charset="0"/>
              <a:cs typeface="Arial" panose="020B0604020202020204" pitchFamily="34" charset="0"/>
            </a:rPr>
            <a:t>Las contrataciones en actividades de exploración y explotación de los recursos hidrocarburíferos; </a:t>
          </a:r>
          <a:r>
            <a:rPr lang="es-ES" sz="1800" u="sng" kern="1200" dirty="0">
              <a:latin typeface="Arial" panose="020B0604020202020204" pitchFamily="34" charset="0"/>
              <a:cs typeface="Arial" panose="020B0604020202020204" pitchFamily="34" charset="0"/>
            </a:rPr>
            <a:t>las contrataciones de bienes de carácter estratégico necesarias para la defensa nacional</a:t>
          </a:r>
          <a:r>
            <a:rPr lang="es-ES" sz="1800" kern="1200" dirty="0">
              <a:latin typeface="Arial" panose="020B0604020202020204" pitchFamily="34" charset="0"/>
              <a:cs typeface="Arial" panose="020B0604020202020204" pitchFamily="34" charset="0"/>
            </a:rPr>
            <a:t>, que no se refieran al ámbito de la presente Ley”, y en su Reglamento en  las Secciones III Seguridad Interna y  Externa y VII Repuestos y Accesorios</a:t>
          </a:r>
          <a:endParaRPr lang="es-ES" sz="1800" kern="1200" dirty="0"/>
        </a:p>
      </dsp:txBody>
      <dsp:txXfrm>
        <a:off x="3048805" y="1320242"/>
        <a:ext cx="2281023" cy="1999450"/>
      </dsp:txXfrm>
    </dsp:sp>
    <dsp:sp modelId="{2B76B87D-BDC4-4E18-9E77-5717BC76525A}">
      <dsp:nvSpPr>
        <dsp:cNvPr id="0" name=""/>
        <dsp:cNvSpPr/>
      </dsp:nvSpPr>
      <dsp:spPr>
        <a:xfrm>
          <a:off x="4899446" y="379324"/>
          <a:ext cx="430381" cy="430381"/>
        </a:xfrm>
        <a:prstGeom prst="triangle">
          <a:avLst>
            <a:gd name="adj" fmla="val 100000"/>
          </a:avLst>
        </a:prstGeom>
        <a:solidFill>
          <a:schemeClr val="accent6">
            <a:shade val="50000"/>
            <a:hueOff val="-114230"/>
            <a:satOff val="-10403"/>
            <a:lumOff val="35534"/>
            <a:alphaOff val="0"/>
          </a:schemeClr>
        </a:solidFill>
        <a:ln w="19050" cap="rnd" cmpd="sng" algn="ctr">
          <a:solidFill>
            <a:schemeClr val="accent6">
              <a:shade val="50000"/>
              <a:hueOff val="-114230"/>
              <a:satOff val="-10403"/>
              <a:lumOff val="355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26287-9851-4FBF-81BA-2FA9AEE7405F}">
      <dsp:nvSpPr>
        <dsp:cNvPr id="0" name=""/>
        <dsp:cNvSpPr/>
      </dsp:nvSpPr>
      <dsp:spPr>
        <a:xfrm rot="5400000">
          <a:off x="6094683" y="-125651"/>
          <a:ext cx="1518406" cy="2526594"/>
        </a:xfrm>
        <a:prstGeom prst="corner">
          <a:avLst>
            <a:gd name="adj1" fmla="val 16120"/>
            <a:gd name="adj2" fmla="val 16110"/>
          </a:avLst>
        </a:prstGeom>
        <a:solidFill>
          <a:schemeClr val="accent6">
            <a:shade val="50000"/>
            <a:hueOff val="-57115"/>
            <a:satOff val="-5202"/>
            <a:lumOff val="17767"/>
            <a:alphaOff val="0"/>
          </a:schemeClr>
        </a:solidFill>
        <a:ln w="19050" cap="rnd" cmpd="sng" algn="ctr">
          <a:solidFill>
            <a:schemeClr val="accent6">
              <a:shade val="50000"/>
              <a:hueOff val="-57115"/>
              <a:satOff val="-5202"/>
              <a:lumOff val="177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3DAF8F-A81D-49CA-9A88-27A0B79AB6A0}">
      <dsp:nvSpPr>
        <dsp:cNvPr id="0" name=""/>
        <dsp:cNvSpPr/>
      </dsp:nvSpPr>
      <dsp:spPr>
        <a:xfrm>
          <a:off x="5841223" y="629255"/>
          <a:ext cx="2281023" cy="1999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dirty="0">
              <a:effectLst/>
              <a:latin typeface="Arial" panose="020B0604020202020204" pitchFamily="34" charset="0"/>
              <a:ea typeface="Calibri" panose="020F0502020204030204" pitchFamily="34" charset="0"/>
              <a:cs typeface="Arial" panose="020B0604020202020204" pitchFamily="34" charset="0"/>
            </a:rPr>
            <a:t>La Contraloría General del Estado, tendrá la potestad de ejercer control sobre los</a:t>
          </a:r>
          <a:r>
            <a:rPr lang="es-ES" sz="1800" b="1" kern="1200" dirty="0">
              <a:effectLst/>
              <a:latin typeface="Arial" panose="020B0604020202020204" pitchFamily="34" charset="0"/>
              <a:ea typeface="Calibri" panose="020F0502020204030204" pitchFamily="34" charset="0"/>
              <a:cs typeface="Arial" panose="020B0604020202020204" pitchFamily="34" charset="0"/>
            </a:rPr>
            <a:t> </a:t>
          </a:r>
          <a:r>
            <a:rPr lang="es-ES" sz="1800" kern="1200" dirty="0">
              <a:effectLst/>
              <a:latin typeface="Arial" panose="020B0604020202020204" pitchFamily="34" charset="0"/>
              <a:ea typeface="Calibri" panose="020F0502020204030204" pitchFamily="34" charset="0"/>
              <a:cs typeface="Arial" panose="020B0604020202020204" pitchFamily="34" charset="0"/>
            </a:rPr>
            <a:t>procedimientos de contratación pública calificados como estratégicos que se ejecutan en la Fuerza Terrestre y podrá establecer responsabilidades administrativas, civiles y hasta penales contra los funcionarios a cuyo cargo se encuentran estos procesos.</a:t>
          </a:r>
          <a:endParaRPr lang="es-ES" sz="1800" kern="1200" dirty="0"/>
        </a:p>
      </dsp:txBody>
      <dsp:txXfrm>
        <a:off x="5841223" y="629255"/>
        <a:ext cx="2281023" cy="199945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B11A3-0498-407E-A977-282A8C5AE965}">
      <dsp:nvSpPr>
        <dsp:cNvPr id="0" name=""/>
        <dsp:cNvSpPr/>
      </dsp:nvSpPr>
      <dsp:spPr>
        <a:xfrm rot="5400000">
          <a:off x="937162" y="378653"/>
          <a:ext cx="2819977" cy="4692378"/>
        </a:xfrm>
        <a:prstGeom prst="corner">
          <a:avLst>
            <a:gd name="adj1" fmla="val 16120"/>
            <a:gd name="adj2" fmla="val 16110"/>
          </a:avLst>
        </a:prstGeom>
        <a:solidFill>
          <a:schemeClr val="accent2">
            <a:hueOff val="0"/>
            <a:satOff val="0"/>
            <a:lumOff val="0"/>
            <a:alphaOff val="0"/>
          </a:schemeClr>
        </a:solidFill>
        <a:ln w="12700" cap="rnd" cmpd="sng" algn="ctr">
          <a:solidFill>
            <a:schemeClr val="accent2">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F0CF2EED-391F-4908-A43C-3EFB7C973781}">
      <dsp:nvSpPr>
        <dsp:cNvPr id="0" name=""/>
        <dsp:cNvSpPr/>
      </dsp:nvSpPr>
      <dsp:spPr>
        <a:xfrm>
          <a:off x="466438" y="1780664"/>
          <a:ext cx="4236305" cy="371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s-ES" sz="2800" b="1" kern="1200" dirty="0"/>
            <a:t>Conclusión General:</a:t>
          </a:r>
          <a:endParaRPr lang="es-EC" sz="2800" kern="1200" dirty="0"/>
        </a:p>
      </dsp:txBody>
      <dsp:txXfrm>
        <a:off x="466438" y="1780664"/>
        <a:ext cx="4236305" cy="3713370"/>
      </dsp:txXfrm>
    </dsp:sp>
    <dsp:sp modelId="{B7DB0613-8E4B-4D06-8E7A-D500ECA2AE38}">
      <dsp:nvSpPr>
        <dsp:cNvPr id="0" name=""/>
        <dsp:cNvSpPr/>
      </dsp:nvSpPr>
      <dsp:spPr>
        <a:xfrm>
          <a:off x="3903441" y="33195"/>
          <a:ext cx="799302" cy="799302"/>
        </a:xfrm>
        <a:prstGeom prst="triangle">
          <a:avLst>
            <a:gd name="adj" fmla="val 100000"/>
          </a:avLst>
        </a:prstGeom>
        <a:solidFill>
          <a:schemeClr val="accent2">
            <a:hueOff val="-1482143"/>
            <a:satOff val="7100"/>
            <a:lumOff val="6569"/>
            <a:alphaOff val="0"/>
          </a:schemeClr>
        </a:solidFill>
        <a:ln w="12700" cap="rnd" cmpd="sng" algn="ctr">
          <a:solidFill>
            <a:schemeClr val="accent2">
              <a:hueOff val="-1482143"/>
              <a:satOff val="7100"/>
              <a:lumOff val="6569"/>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7694DD0F-A6FE-4F45-8C4C-E16E7B675177}">
      <dsp:nvSpPr>
        <dsp:cNvPr id="0" name=""/>
        <dsp:cNvSpPr/>
      </dsp:nvSpPr>
      <dsp:spPr>
        <a:xfrm rot="5400000">
          <a:off x="6123228" y="-904643"/>
          <a:ext cx="2819977" cy="4692378"/>
        </a:xfrm>
        <a:prstGeom prst="corner">
          <a:avLst>
            <a:gd name="adj1" fmla="val 16120"/>
            <a:gd name="adj2" fmla="val 16110"/>
          </a:avLst>
        </a:prstGeom>
        <a:solidFill>
          <a:schemeClr val="accent2">
            <a:hueOff val="-2964286"/>
            <a:satOff val="14200"/>
            <a:lumOff val="13137"/>
            <a:alphaOff val="0"/>
          </a:schemeClr>
        </a:solidFill>
        <a:ln w="12700" cap="rnd" cmpd="sng" algn="ctr">
          <a:solidFill>
            <a:schemeClr val="accent2">
              <a:hueOff val="-2964286"/>
              <a:satOff val="14200"/>
              <a:lumOff val="13137"/>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39172F76-4E55-4DCE-BF03-4D07E6B4DBC6}">
      <dsp:nvSpPr>
        <dsp:cNvPr id="0" name=""/>
        <dsp:cNvSpPr/>
      </dsp:nvSpPr>
      <dsp:spPr>
        <a:xfrm>
          <a:off x="5652504" y="497366"/>
          <a:ext cx="4236305" cy="371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rtl="0">
            <a:lnSpc>
              <a:spcPct val="90000"/>
            </a:lnSpc>
            <a:spcBef>
              <a:spcPct val="0"/>
            </a:spcBef>
            <a:spcAft>
              <a:spcPct val="35000"/>
            </a:spcAft>
            <a:buNone/>
          </a:pPr>
          <a:r>
            <a:rPr lang="es-ES" sz="1600" b="1" kern="1200" dirty="0"/>
            <a:t>A lo largo de la historia de nuestro Ecuador, se ha visto la necesidad de que Fuerzas Armadas cumpla con su misión constitucional de dar seguridad externa e interna en caso de ser necesario, para lo cual debemos contar con bienes, obras y servicios que nos permitan cumplir a cabalidad nuestro deber. Con el paso de los años y a fin de evitar abusos en la administración de estos bienes y servicios se ha creado organismos encargados de transparentar las contrataciones y optimizar los recursos. En la actualidad el mando militar tiene claro que debe someterse a las normas y que no puede tener un régimen de excepción para sus adquisiciones por lo que también se ha acogido a la Ley Orgánica </a:t>
          </a:r>
          <a:r>
            <a:rPr lang="es-ES" sz="1400" b="1" kern="1200" dirty="0"/>
            <a:t>del Sistema Nacional de Contratación Pública y se encuentra aplicando estos procedimientos en beneficio de la institución y el país.  </a:t>
          </a:r>
          <a:endParaRPr lang="es-EC" sz="1400" kern="1200" dirty="0"/>
        </a:p>
      </dsp:txBody>
      <dsp:txXfrm>
        <a:off x="5652504" y="497366"/>
        <a:ext cx="4236305" cy="371337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7EB67-FB66-4F06-AB1B-3968283E9050}">
      <dsp:nvSpPr>
        <dsp:cNvPr id="0" name=""/>
        <dsp:cNvSpPr/>
      </dsp:nvSpPr>
      <dsp:spPr>
        <a:xfrm>
          <a:off x="0" y="1184939"/>
          <a:ext cx="11457709" cy="1579919"/>
        </a:xfrm>
        <a:prstGeom prst="notchedRightArrow">
          <a:avLst/>
        </a:prstGeom>
        <a:solidFill>
          <a:schemeClr val="accent1">
            <a:tint val="40000"/>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CE1C3E0-4609-45D5-BD6A-E3A9BFB13686}">
      <dsp:nvSpPr>
        <dsp:cNvPr id="0" name=""/>
        <dsp:cNvSpPr/>
      </dsp:nvSpPr>
      <dsp:spPr>
        <a:xfrm>
          <a:off x="5035" y="0"/>
          <a:ext cx="3323183" cy="1579919"/>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just" defTabSz="533400" rtl="0">
            <a:lnSpc>
              <a:spcPct val="90000"/>
            </a:lnSpc>
            <a:spcBef>
              <a:spcPct val="0"/>
            </a:spcBef>
            <a:spcAft>
              <a:spcPct val="35000"/>
            </a:spcAft>
            <a:buNone/>
          </a:pPr>
          <a:r>
            <a:rPr lang="es-ES" sz="1200" b="1" kern="1200" dirty="0">
              <a:latin typeface="Arial" panose="020B0604020202020204" pitchFamily="34" charset="0"/>
              <a:cs typeface="Arial" panose="020B0604020202020204" pitchFamily="34" charset="0"/>
            </a:rPr>
            <a:t>El MIDENA debe fomentar e impulsar el trabajo que se encuentra realizando la Dirección de Contrataciones de Bienes Estratégicos del Ministerio de Defensa Nacional con personal altamente capacitado para aplicar la normativa de Contratación Pública de las Fuerzas Armadas a fin de que realicen su trabajo de la mejor manera posible en beneficio de Fuerzas Armadas. </a:t>
          </a:r>
          <a:endParaRPr lang="es-EC" sz="1200" kern="1200" dirty="0">
            <a:latin typeface="Arial" panose="020B0604020202020204" pitchFamily="34" charset="0"/>
            <a:cs typeface="Arial" panose="020B0604020202020204" pitchFamily="34" charset="0"/>
          </a:endParaRPr>
        </a:p>
      </dsp:txBody>
      <dsp:txXfrm>
        <a:off x="5035" y="0"/>
        <a:ext cx="3323183" cy="1579919"/>
      </dsp:txXfrm>
    </dsp:sp>
    <dsp:sp modelId="{2ABA619F-5C1B-4354-9A39-4D1D855472F0}">
      <dsp:nvSpPr>
        <dsp:cNvPr id="0" name=""/>
        <dsp:cNvSpPr/>
      </dsp:nvSpPr>
      <dsp:spPr>
        <a:xfrm>
          <a:off x="1469136" y="1777409"/>
          <a:ext cx="394979" cy="394979"/>
        </a:xfrm>
        <a:prstGeom prst="ellipse">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EA4FED3-9129-485A-AAC9-B4F790C78C26}">
      <dsp:nvSpPr>
        <dsp:cNvPr id="0" name=""/>
        <dsp:cNvSpPr/>
      </dsp:nvSpPr>
      <dsp:spPr>
        <a:xfrm>
          <a:off x="3494377" y="2369879"/>
          <a:ext cx="3323183" cy="1579919"/>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just" defTabSz="577850" rtl="0">
            <a:lnSpc>
              <a:spcPct val="90000"/>
            </a:lnSpc>
            <a:spcBef>
              <a:spcPct val="0"/>
            </a:spcBef>
            <a:spcAft>
              <a:spcPct val="35000"/>
            </a:spcAft>
            <a:buNone/>
          </a:pPr>
          <a:r>
            <a:rPr lang="es-ES" sz="1300" b="1" kern="1200" dirty="0"/>
            <a:t>El MIDENA solicite al INCOP sea flexible en el análisis de los procesos de contratación ya que se trata de </a:t>
          </a:r>
          <a:r>
            <a:rPr lang="es-ES" sz="1300" b="1" kern="1200" dirty="0">
              <a:latin typeface="Arial" panose="020B0604020202020204" pitchFamily="34" charset="0"/>
              <a:cs typeface="Arial" panose="020B0604020202020204" pitchFamily="34" charset="0"/>
            </a:rPr>
            <a:t>adquisición</a:t>
          </a:r>
          <a:r>
            <a:rPr lang="es-ES" sz="1300" b="1" kern="1200" dirty="0"/>
            <a:t> de bienes, prestación de servicios y ejecución de obras necesarios para la seguridad nacional, a los que se les debe dar un tratamiento especial por el fin que van a cumplir. </a:t>
          </a:r>
          <a:endParaRPr lang="es-EC" sz="1300" kern="1200" dirty="0"/>
        </a:p>
      </dsp:txBody>
      <dsp:txXfrm>
        <a:off x="3494377" y="2369879"/>
        <a:ext cx="3323183" cy="1579919"/>
      </dsp:txXfrm>
    </dsp:sp>
    <dsp:sp modelId="{CF946681-F114-4899-ADCF-548735150BCC}">
      <dsp:nvSpPr>
        <dsp:cNvPr id="0" name=""/>
        <dsp:cNvSpPr/>
      </dsp:nvSpPr>
      <dsp:spPr>
        <a:xfrm>
          <a:off x="4958479" y="1777409"/>
          <a:ext cx="394979" cy="394979"/>
        </a:xfrm>
        <a:prstGeom prst="ellipse">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D002C2A-9DED-4E09-8065-C16375054B06}">
      <dsp:nvSpPr>
        <dsp:cNvPr id="0" name=""/>
        <dsp:cNvSpPr/>
      </dsp:nvSpPr>
      <dsp:spPr>
        <a:xfrm>
          <a:off x="6983719" y="0"/>
          <a:ext cx="3323183" cy="1579919"/>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just" defTabSz="533400" rtl="0">
            <a:lnSpc>
              <a:spcPct val="90000"/>
            </a:lnSpc>
            <a:spcBef>
              <a:spcPct val="0"/>
            </a:spcBef>
            <a:spcAft>
              <a:spcPct val="35000"/>
            </a:spcAft>
            <a:buNone/>
          </a:pPr>
          <a:r>
            <a:rPr lang="es-ES" sz="1200" b="1" kern="1200" dirty="0"/>
            <a:t>Las unidades ejecutoras de procesos calificados como estratégicos deben realizar una selección previa de los oferentes que van a ser considerados dentro de los procesos de adquisición de bienes, prestación de servicios y ejecución de obras necesarios para la seguridad nacional, ya que estos deben ser personas naturales o jurídicas de alta solvencia moral. </a:t>
          </a:r>
          <a:endParaRPr lang="es-EC" sz="1200" kern="1200" dirty="0"/>
        </a:p>
      </dsp:txBody>
      <dsp:txXfrm>
        <a:off x="6983719" y="0"/>
        <a:ext cx="3323183" cy="1579919"/>
      </dsp:txXfrm>
    </dsp:sp>
    <dsp:sp modelId="{514629F6-6EC4-4B9D-AA3A-2E767D8CA639}">
      <dsp:nvSpPr>
        <dsp:cNvPr id="0" name=""/>
        <dsp:cNvSpPr/>
      </dsp:nvSpPr>
      <dsp:spPr>
        <a:xfrm>
          <a:off x="8447821" y="1777409"/>
          <a:ext cx="394979" cy="394979"/>
        </a:xfrm>
        <a:prstGeom prst="ellipse">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7149A-8CC3-48F8-9A4D-F9AA8A3D6C48}">
      <dsp:nvSpPr>
        <dsp:cNvPr id="0" name=""/>
        <dsp:cNvSpPr/>
      </dsp:nvSpPr>
      <dsp:spPr>
        <a:xfrm rot="5400000">
          <a:off x="687320" y="1330146"/>
          <a:ext cx="2067006" cy="3439452"/>
        </a:xfrm>
        <a:prstGeom prst="corner">
          <a:avLst>
            <a:gd name="adj1" fmla="val 16120"/>
            <a:gd name="adj2" fmla="val 1611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2BF8DF3-E016-4ADF-B3DF-A2A6B00653F0}">
      <dsp:nvSpPr>
        <dsp:cNvPr id="0" name=""/>
        <dsp:cNvSpPr/>
      </dsp:nvSpPr>
      <dsp:spPr>
        <a:xfrm>
          <a:off x="342285" y="2357802"/>
          <a:ext cx="3105156" cy="2721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rtl="0">
            <a:lnSpc>
              <a:spcPct val="90000"/>
            </a:lnSpc>
            <a:spcBef>
              <a:spcPct val="0"/>
            </a:spcBef>
            <a:spcAft>
              <a:spcPct val="35000"/>
            </a:spcAft>
            <a:buNone/>
          </a:pPr>
          <a:r>
            <a:rPr lang="es-ES_tradnl" sz="1200" b="1" kern="1200" dirty="0"/>
            <a:t>El MIDENA debe velar por que la Dirección de Contratación de Bienes Estratégicos del Ministerio de Defensa Nacional, entidad autónoma, de carácter reservado que administra  en la actualidad, los fondos destinados para la defensa nacional, realice los procesos de contratación con ética y eficacia, permitiendo el cumplimiento de objetivos institucionales de la Fuerza Pública, teniendo como </a:t>
          </a:r>
          <a:r>
            <a:rPr lang="es-EC" sz="1200" b="1" kern="1200" dirty="0"/>
            <a:t>lineamiento primordial que el presupuesto reservado para la defensa nacional no sea utilizado en gasto ordinario corriente sino solo en la inversión de bienes, servicios y ejecución de obras requeridas por las Fuerzas Armadas vinculadas exclusivamente con los programas de defensa y seguridad nacional. </a:t>
          </a:r>
          <a:endParaRPr lang="es-EC" sz="1200" kern="1200" dirty="0"/>
        </a:p>
      </dsp:txBody>
      <dsp:txXfrm>
        <a:off x="342285" y="2357802"/>
        <a:ext cx="3105156" cy="2721851"/>
      </dsp:txXfrm>
    </dsp:sp>
    <dsp:sp modelId="{9F4D753B-662A-4C64-B157-807D230C181F}">
      <dsp:nvSpPr>
        <dsp:cNvPr id="0" name=""/>
        <dsp:cNvSpPr/>
      </dsp:nvSpPr>
      <dsp:spPr>
        <a:xfrm>
          <a:off x="2861563" y="1076930"/>
          <a:ext cx="585878" cy="585878"/>
        </a:xfrm>
        <a:prstGeom prst="triangle">
          <a:avLst>
            <a:gd name="adj" fmla="val 10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6698982-7949-45C0-AABA-4D2DA440F88F}">
      <dsp:nvSpPr>
        <dsp:cNvPr id="0" name=""/>
        <dsp:cNvSpPr/>
      </dsp:nvSpPr>
      <dsp:spPr>
        <a:xfrm rot="5400000">
          <a:off x="4488638" y="389506"/>
          <a:ext cx="2067006" cy="3439452"/>
        </a:xfrm>
        <a:prstGeom prst="corner">
          <a:avLst>
            <a:gd name="adj1" fmla="val 16120"/>
            <a:gd name="adj2" fmla="val 1611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17F59EF-EF56-4A24-85F1-39FC552F2B70}">
      <dsp:nvSpPr>
        <dsp:cNvPr id="0" name=""/>
        <dsp:cNvSpPr/>
      </dsp:nvSpPr>
      <dsp:spPr>
        <a:xfrm>
          <a:off x="4143604" y="1417162"/>
          <a:ext cx="3105156" cy="2721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rtl="0">
            <a:lnSpc>
              <a:spcPct val="90000"/>
            </a:lnSpc>
            <a:spcBef>
              <a:spcPct val="0"/>
            </a:spcBef>
            <a:spcAft>
              <a:spcPct val="35000"/>
            </a:spcAft>
            <a:buNone/>
          </a:pPr>
          <a:r>
            <a:rPr lang="es-ES_tradnl" sz="1400" b="1" kern="1200" dirty="0"/>
            <a:t>La Dirección de Contratación de Bienes Estratégicos del Ministerio de Defensa Nacional </a:t>
          </a:r>
          <a:r>
            <a:rPr lang="es-ES" sz="1400" b="1" kern="1200" dirty="0"/>
            <a:t>debe contar con un Plan Anual de Contrataciones de Bienes Estratégicos en el que consten los bienes y servicios necesarios para la defensa nacional, en función de las expectativas institucionales. </a:t>
          </a:r>
          <a:endParaRPr lang="es-EC" sz="1400" kern="1200" dirty="0"/>
        </a:p>
      </dsp:txBody>
      <dsp:txXfrm>
        <a:off x="4143604" y="1417162"/>
        <a:ext cx="3105156" cy="2721851"/>
      </dsp:txXfrm>
    </dsp:sp>
    <dsp:sp modelId="{09DF4039-EBE7-45DB-9777-40D281B4E477}">
      <dsp:nvSpPr>
        <dsp:cNvPr id="0" name=""/>
        <dsp:cNvSpPr/>
      </dsp:nvSpPr>
      <dsp:spPr>
        <a:xfrm>
          <a:off x="6662882" y="136290"/>
          <a:ext cx="585878" cy="585878"/>
        </a:xfrm>
        <a:prstGeom prst="triangle">
          <a:avLst>
            <a:gd name="adj" fmla="val 10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E6F63DB-1448-4F7B-A2A2-B93AF4BED298}">
      <dsp:nvSpPr>
        <dsp:cNvPr id="0" name=""/>
        <dsp:cNvSpPr/>
      </dsp:nvSpPr>
      <dsp:spPr>
        <a:xfrm rot="5400000">
          <a:off x="8289957" y="-551133"/>
          <a:ext cx="2067006" cy="3439452"/>
        </a:xfrm>
        <a:prstGeom prst="corner">
          <a:avLst>
            <a:gd name="adj1" fmla="val 16120"/>
            <a:gd name="adj2" fmla="val 16110"/>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D311973-DBD2-4BE0-B7F2-9A725C51548E}">
      <dsp:nvSpPr>
        <dsp:cNvPr id="0" name=""/>
        <dsp:cNvSpPr/>
      </dsp:nvSpPr>
      <dsp:spPr>
        <a:xfrm>
          <a:off x="7944922" y="476522"/>
          <a:ext cx="3105156" cy="2721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rtl="0">
            <a:lnSpc>
              <a:spcPct val="90000"/>
            </a:lnSpc>
            <a:spcBef>
              <a:spcPct val="0"/>
            </a:spcBef>
            <a:spcAft>
              <a:spcPct val="35000"/>
            </a:spcAft>
            <a:buNone/>
          </a:pPr>
          <a:r>
            <a:rPr lang="es-ES_tradnl" sz="1400" b="1" kern="1200" dirty="0"/>
            <a:t>La Dirección de Contratación de Bienes Estratégicos del Ministerio de Defensa Nacional </a:t>
          </a:r>
          <a:r>
            <a:rPr lang="es-ES" sz="1400" b="1" kern="1200" dirty="0"/>
            <a:t>y las unidades ejecutoras debe verificar que previo a iniciar un proceso para adquisición de bienes estratégicos, se cuente con la documentación necesaria para el efecto, esto es la motivación técnica, calificación del bien como necesario para la seguridad nacional y certificación financiera o presupuestaria para cubrir las obligaciones derivadas de la contratación. </a:t>
          </a:r>
          <a:endParaRPr lang="es-EC" sz="1400" kern="1200" dirty="0"/>
        </a:p>
      </dsp:txBody>
      <dsp:txXfrm>
        <a:off x="7944922" y="476522"/>
        <a:ext cx="3105156" cy="272185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9AADE-E0EB-4203-822B-E39C75D75606}">
      <dsp:nvSpPr>
        <dsp:cNvPr id="0" name=""/>
        <dsp:cNvSpPr/>
      </dsp:nvSpPr>
      <dsp:spPr>
        <a:xfrm>
          <a:off x="1304738" y="-19947"/>
          <a:ext cx="8782164" cy="548885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B4B048-6388-451F-9853-ADB1E63C4CCC}">
      <dsp:nvSpPr>
        <dsp:cNvPr id="0" name=""/>
        <dsp:cNvSpPr/>
      </dsp:nvSpPr>
      <dsp:spPr>
        <a:xfrm>
          <a:off x="2404616" y="3768458"/>
          <a:ext cx="228336" cy="22833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C89AD6-4591-48AA-BEAD-C8BDAD75612D}">
      <dsp:nvSpPr>
        <dsp:cNvPr id="0" name=""/>
        <dsp:cNvSpPr/>
      </dsp:nvSpPr>
      <dsp:spPr>
        <a:xfrm>
          <a:off x="728300" y="3842732"/>
          <a:ext cx="3464250" cy="1666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91" tIns="0" rIns="0" bIns="0" numCol="1" spcCol="1270" anchor="t" anchorCtr="0">
          <a:noAutofit/>
        </a:bodyPr>
        <a:lstStyle/>
        <a:p>
          <a:pPr marL="0" lvl="0" indent="0" algn="just"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1.Realizar una capacitación periódica a efectos de contar con personal calificado en todos los niveles para la conformación de las Comisiones Técnicas a fin de que los bienes, servicios u obras sean entregados en las mejores condiciones y en beneficio de la Institución. </a:t>
          </a:r>
        </a:p>
        <a:p>
          <a:pPr marL="0" lvl="0" indent="0" algn="l" defTabSz="622300" rtl="0">
            <a:lnSpc>
              <a:spcPct val="90000"/>
            </a:lnSpc>
            <a:spcBef>
              <a:spcPct val="0"/>
            </a:spcBef>
            <a:spcAft>
              <a:spcPct val="35000"/>
            </a:spcAft>
            <a:buNone/>
          </a:pPr>
          <a:r>
            <a:rPr lang="es-ES" sz="1050" kern="1200" dirty="0">
              <a:latin typeface="Arial" panose="020B0604020202020204" pitchFamily="34" charset="0"/>
              <a:cs typeface="Arial" panose="020B0604020202020204" pitchFamily="34" charset="0"/>
            </a:rPr>
            <a:t> </a:t>
          </a:r>
        </a:p>
        <a:p>
          <a:pPr marL="0" lvl="0" indent="0" algn="l" defTabSz="622300" rtl="0">
            <a:lnSpc>
              <a:spcPct val="90000"/>
            </a:lnSpc>
            <a:spcBef>
              <a:spcPct val="0"/>
            </a:spcBef>
            <a:spcAft>
              <a:spcPct val="35000"/>
            </a:spcAft>
            <a:buNone/>
          </a:pPr>
          <a:endParaRPr lang="es-EC" sz="1050" kern="1200" dirty="0">
            <a:latin typeface="Arial" panose="020B0604020202020204" pitchFamily="34" charset="0"/>
            <a:cs typeface="Arial" panose="020B0604020202020204" pitchFamily="34" charset="0"/>
          </a:endParaRPr>
        </a:p>
      </dsp:txBody>
      <dsp:txXfrm>
        <a:off x="728300" y="3842732"/>
        <a:ext cx="3464250" cy="1666068"/>
      </dsp:txXfrm>
    </dsp:sp>
    <dsp:sp modelId="{56A891A6-F4DF-40D1-8F33-C5577B8CDC6E}">
      <dsp:nvSpPr>
        <dsp:cNvPr id="0" name=""/>
        <dsp:cNvSpPr/>
      </dsp:nvSpPr>
      <dsp:spPr>
        <a:xfrm>
          <a:off x="4420123" y="2276588"/>
          <a:ext cx="412761" cy="41276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FC6538-DF43-4E57-A00E-62261EBD03E9}">
      <dsp:nvSpPr>
        <dsp:cNvPr id="0" name=""/>
        <dsp:cNvSpPr/>
      </dsp:nvSpPr>
      <dsp:spPr>
        <a:xfrm>
          <a:off x="7257085" y="1239058"/>
          <a:ext cx="3355363" cy="2985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714" tIns="0" rIns="0" bIns="0" numCol="1" spcCol="1270" anchor="t" anchorCtr="0">
          <a:noAutofit/>
        </a:bodyPr>
        <a:lstStyle/>
        <a:p>
          <a:pPr marL="0" lvl="0" indent="0" algn="just"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3. Verificar que en caso de requerirse un bien estratégico cuyo proveedor sea único o implique el uso de patentes o marcas exclusivas, la Dirección de Contratación de Bienes Estratégicos del Ministerio de Defensa Nacional, realice los estudios de mercado necesarios previo al inicio del proceso a fin de evitar la presencia de intermediarios. </a:t>
          </a:r>
          <a:endParaRPr lang="es-EC" sz="1400" kern="1200" dirty="0">
            <a:latin typeface="Arial" panose="020B0604020202020204" pitchFamily="34" charset="0"/>
            <a:cs typeface="Arial" panose="020B0604020202020204" pitchFamily="34" charset="0"/>
          </a:endParaRPr>
        </a:p>
      </dsp:txBody>
      <dsp:txXfrm>
        <a:off x="7257085" y="1239058"/>
        <a:ext cx="3355363" cy="2985936"/>
      </dsp:txXfrm>
    </dsp:sp>
    <dsp:sp modelId="{147D3F70-26D5-4D57-929C-138B0ED3161F}">
      <dsp:nvSpPr>
        <dsp:cNvPr id="0" name=""/>
        <dsp:cNvSpPr/>
      </dsp:nvSpPr>
      <dsp:spPr>
        <a:xfrm>
          <a:off x="6844000" y="1368732"/>
          <a:ext cx="570840" cy="57084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86401F-B678-44D8-8274-6AD64FF96EA5}">
      <dsp:nvSpPr>
        <dsp:cNvPr id="0" name=""/>
        <dsp:cNvSpPr/>
      </dsp:nvSpPr>
      <dsp:spPr>
        <a:xfrm>
          <a:off x="4081764" y="2609347"/>
          <a:ext cx="3163349" cy="2879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2477" tIns="0" rIns="0" bIns="0" numCol="1" spcCol="1270" anchor="t" anchorCtr="0">
          <a:noAutofit/>
        </a:bodyPr>
        <a:lstStyle/>
        <a:p>
          <a:pPr marL="0" lvl="0" indent="0" algn="just"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2. Las unidades ejecutoras deben exigir las garantías al adjudicatario y velar por la ejecución correcta de los contratos de acuerdo con lo que establece la Ley Orgánica del Sistema Nacional de Contratación Pública. </a:t>
          </a:r>
        </a:p>
        <a:p>
          <a:pPr marL="0" lvl="0" indent="0" algn="l" defTabSz="622300" rtl="0">
            <a:lnSpc>
              <a:spcPct val="90000"/>
            </a:lnSpc>
            <a:spcBef>
              <a:spcPct val="0"/>
            </a:spcBef>
            <a:spcAft>
              <a:spcPct val="35000"/>
            </a:spcAft>
            <a:buNone/>
          </a:pPr>
          <a:endParaRPr lang="es-EC" sz="1050" kern="1200" dirty="0">
            <a:latin typeface="Arial" panose="020B0604020202020204" pitchFamily="34" charset="0"/>
            <a:cs typeface="Arial" panose="020B0604020202020204" pitchFamily="34" charset="0"/>
          </a:endParaRPr>
        </a:p>
      </dsp:txBody>
      <dsp:txXfrm>
        <a:off x="4081764" y="2609347"/>
        <a:ext cx="3163349" cy="287948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CABB5-387C-4970-AB5A-832B9626386E}">
      <dsp:nvSpPr>
        <dsp:cNvPr id="0" name=""/>
        <dsp:cNvSpPr/>
      </dsp:nvSpPr>
      <dsp:spPr>
        <a:xfrm>
          <a:off x="0" y="1012368"/>
          <a:ext cx="10931235" cy="1349825"/>
        </a:xfrm>
        <a:prstGeom prst="notchedRightArrow">
          <a:avLst/>
        </a:prstGeom>
        <a:solidFill>
          <a:schemeClr val="accent6">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117B4FD-89D6-4007-A2EF-12E61FCB1F2B}">
      <dsp:nvSpPr>
        <dsp:cNvPr id="0" name=""/>
        <dsp:cNvSpPr/>
      </dsp:nvSpPr>
      <dsp:spPr>
        <a:xfrm>
          <a:off x="120" y="0"/>
          <a:ext cx="4798961" cy="134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just" defTabSz="711200" rtl="0">
            <a:lnSpc>
              <a:spcPct val="90000"/>
            </a:lnSpc>
            <a:spcBef>
              <a:spcPct val="0"/>
            </a:spcBef>
            <a:spcAft>
              <a:spcPct val="35000"/>
            </a:spcAft>
            <a:buNone/>
          </a:pPr>
          <a:r>
            <a:rPr lang="es-ES" sz="1600" b="1" kern="1200" dirty="0">
              <a:latin typeface="Arial" panose="020B0604020202020204" pitchFamily="34" charset="0"/>
              <a:cs typeface="Arial" panose="020B0604020202020204" pitchFamily="34" charset="0"/>
            </a:rPr>
            <a:t>Solicitar al Comando Conjunto de las Fuerzas Armadas que a través de los Señores oficiales o voluntarios que se encuentren cumpliendo las funciones de Agregados Militares, Navales o Aéreos o Adjuntos del Ecuador sea el que  realice la compra de bienes, se haga cargo de verificar que estos cumplan con las especificaciones técnicas solicitadas en las bases. </a:t>
          </a:r>
          <a:endParaRPr lang="es-EC" sz="1600" kern="1200" dirty="0">
            <a:latin typeface="Arial" panose="020B0604020202020204" pitchFamily="34" charset="0"/>
            <a:cs typeface="Arial" panose="020B0604020202020204" pitchFamily="34" charset="0"/>
          </a:endParaRPr>
        </a:p>
      </dsp:txBody>
      <dsp:txXfrm>
        <a:off x="120" y="0"/>
        <a:ext cx="4798961" cy="1349825"/>
      </dsp:txXfrm>
    </dsp:sp>
    <dsp:sp modelId="{B657A31C-33DA-4BB9-B670-5275046F5CD3}">
      <dsp:nvSpPr>
        <dsp:cNvPr id="0" name=""/>
        <dsp:cNvSpPr/>
      </dsp:nvSpPr>
      <dsp:spPr>
        <a:xfrm>
          <a:off x="2230872" y="1518553"/>
          <a:ext cx="337456" cy="337456"/>
        </a:xfrm>
        <a:prstGeom prst="ellipse">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36B17A4-F9D3-4199-B474-00C3DC5E79CA}">
      <dsp:nvSpPr>
        <dsp:cNvPr id="0" name=""/>
        <dsp:cNvSpPr/>
      </dsp:nvSpPr>
      <dsp:spPr>
        <a:xfrm>
          <a:off x="5039029" y="2024737"/>
          <a:ext cx="4798961" cy="134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rtl="0">
            <a:lnSpc>
              <a:spcPct val="90000"/>
            </a:lnSpc>
            <a:spcBef>
              <a:spcPct val="0"/>
            </a:spcBef>
            <a:spcAft>
              <a:spcPct val="35000"/>
            </a:spcAft>
            <a:buNone/>
          </a:pPr>
          <a:r>
            <a:rPr lang="es-ES" sz="1600" b="1" kern="1200" dirty="0">
              <a:latin typeface="Arial" panose="020B0604020202020204" pitchFamily="34" charset="0"/>
              <a:cs typeface="Arial" panose="020B0604020202020204" pitchFamily="34" charset="0"/>
            </a:rPr>
            <a:t>La contratación de servicios para reparación, overhaul, core exchange, cambio estándar e inspección mayor de motores, hélices, transmisiones principales, conexos y afines de bienes de las Fuerzas Armadas, entendiéndose que estas son partes principalmente de aeronaves, por el alto valor que tiene deben realizarse en base a una selección de proveedor o taller autorizado, con capacidad técnica acorde a las necesidades y experiencia en este tipo de trabajos. </a:t>
          </a:r>
          <a:endParaRPr lang="es-EC" sz="1600" kern="1200" dirty="0">
            <a:latin typeface="Arial" panose="020B0604020202020204" pitchFamily="34" charset="0"/>
            <a:cs typeface="Arial" panose="020B0604020202020204" pitchFamily="34" charset="0"/>
          </a:endParaRPr>
        </a:p>
      </dsp:txBody>
      <dsp:txXfrm>
        <a:off x="5039029" y="2024737"/>
        <a:ext cx="4798961" cy="1349825"/>
      </dsp:txXfrm>
    </dsp:sp>
    <dsp:sp modelId="{3A04FC90-6F8D-4756-B983-FA48FE7701EC}">
      <dsp:nvSpPr>
        <dsp:cNvPr id="0" name=""/>
        <dsp:cNvSpPr/>
      </dsp:nvSpPr>
      <dsp:spPr>
        <a:xfrm>
          <a:off x="7269782" y="1518553"/>
          <a:ext cx="337456" cy="337456"/>
        </a:xfrm>
        <a:prstGeom prst="ellipse">
          <a:avLst/>
        </a:prstGeom>
        <a:solidFill>
          <a:schemeClr val="accent6">
            <a:shade val="80000"/>
            <a:hueOff val="-121492"/>
            <a:satOff val="-10963"/>
            <a:lumOff val="2795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12998-FBD7-4C30-B5BC-D52FBBBB4D8B}">
      <dsp:nvSpPr>
        <dsp:cNvPr id="0" name=""/>
        <dsp:cNvSpPr/>
      </dsp:nvSpPr>
      <dsp:spPr>
        <a:xfrm rot="5400000">
          <a:off x="817307" y="478452"/>
          <a:ext cx="2454484" cy="4084207"/>
        </a:xfrm>
        <a:prstGeom prst="corner">
          <a:avLst>
            <a:gd name="adj1" fmla="val 16120"/>
            <a:gd name="adj2" fmla="val 16110"/>
          </a:avLst>
        </a:prstGeom>
        <a:solidFill>
          <a:schemeClr val="accent6">
            <a:shade val="50000"/>
            <a:hueOff val="0"/>
            <a:satOff val="0"/>
            <a:lumOff val="0"/>
            <a:alphaOff val="0"/>
          </a:schemeClr>
        </a:solidFill>
        <a:ln w="19050" cap="rnd"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8C238C-E44D-46EF-9E3F-9EACB01E8B06}">
      <dsp:nvSpPr>
        <dsp:cNvPr id="0" name=""/>
        <dsp:cNvSpPr/>
      </dsp:nvSpPr>
      <dsp:spPr>
        <a:xfrm>
          <a:off x="407592" y="1698750"/>
          <a:ext cx="3687245" cy="3232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rtl="0">
            <a:lnSpc>
              <a:spcPct val="90000"/>
            </a:lnSpc>
            <a:spcBef>
              <a:spcPct val="0"/>
            </a:spcBef>
            <a:spcAft>
              <a:spcPct val="35000"/>
            </a:spcAft>
            <a:buNone/>
          </a:pPr>
          <a:r>
            <a:rPr lang="es-ES" sz="1700" kern="1200" dirty="0"/>
            <a:t>¿Los errores o </a:t>
          </a:r>
          <a:r>
            <a:rPr lang="es-ES" sz="1700" kern="1200" dirty="0">
              <a:latin typeface="Arial" panose="020B0604020202020204" pitchFamily="34" charset="0"/>
              <a:cs typeface="Arial" panose="020B0604020202020204" pitchFamily="34" charset="0"/>
            </a:rPr>
            <a:t>equívocos</a:t>
          </a:r>
          <a:r>
            <a:rPr lang="es-ES" sz="1700" kern="1200" dirty="0"/>
            <a:t> en los procesos de contratación ocasionan que la Contraloría General del Estado, ejerza la potestad de realizar control sobre los procedimientos de contratación pública calificados como estratégicos que se ejecutan en la Fuerza Terrestre y pueda establecer responsabilidades administrativas, civiles y hasta penales contra los funcionarios a cuyo cargo se encuentran los procesos?</a:t>
          </a:r>
          <a:endParaRPr lang="es-EC" sz="1700" kern="1200" dirty="0"/>
        </a:p>
      </dsp:txBody>
      <dsp:txXfrm>
        <a:off x="407592" y="1698750"/>
        <a:ext cx="3687245" cy="3232086"/>
      </dsp:txXfrm>
    </dsp:sp>
    <dsp:sp modelId="{7F1E620F-3B8C-4D89-9125-11533E6116C6}">
      <dsp:nvSpPr>
        <dsp:cNvPr id="0" name=""/>
        <dsp:cNvSpPr/>
      </dsp:nvSpPr>
      <dsp:spPr>
        <a:xfrm>
          <a:off x="3399131" y="177768"/>
          <a:ext cx="695706" cy="695706"/>
        </a:xfrm>
        <a:prstGeom prst="triangle">
          <a:avLst>
            <a:gd name="adj" fmla="val 100000"/>
          </a:avLst>
        </a:prstGeom>
        <a:solidFill>
          <a:schemeClr val="accent6">
            <a:shade val="50000"/>
            <a:hueOff val="-95191"/>
            <a:satOff val="-8669"/>
            <a:lumOff val="29612"/>
            <a:alphaOff val="0"/>
          </a:schemeClr>
        </a:solidFill>
        <a:ln w="19050" cap="rnd" cmpd="sng" algn="ctr">
          <a:solidFill>
            <a:schemeClr val="accent6">
              <a:shade val="50000"/>
              <a:hueOff val="-95191"/>
              <a:satOff val="-8669"/>
              <a:lumOff val="296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9A926-7DB3-487A-97A6-6669AEB18EEB}">
      <dsp:nvSpPr>
        <dsp:cNvPr id="0" name=""/>
        <dsp:cNvSpPr/>
      </dsp:nvSpPr>
      <dsp:spPr>
        <a:xfrm rot="5400000">
          <a:off x="5331216" y="-638518"/>
          <a:ext cx="2454484" cy="4084207"/>
        </a:xfrm>
        <a:prstGeom prst="corner">
          <a:avLst>
            <a:gd name="adj1" fmla="val 16120"/>
            <a:gd name="adj2" fmla="val 16110"/>
          </a:avLst>
        </a:prstGeom>
        <a:solidFill>
          <a:schemeClr val="accent6">
            <a:shade val="50000"/>
            <a:hueOff val="-95191"/>
            <a:satOff val="-8669"/>
            <a:lumOff val="29612"/>
            <a:alphaOff val="0"/>
          </a:schemeClr>
        </a:solidFill>
        <a:ln w="19050" cap="rnd" cmpd="sng" algn="ctr">
          <a:solidFill>
            <a:schemeClr val="accent6">
              <a:shade val="50000"/>
              <a:hueOff val="-95191"/>
              <a:satOff val="-8669"/>
              <a:lumOff val="296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73C2E5-4681-4902-9363-288FEFAC2DC0}">
      <dsp:nvSpPr>
        <dsp:cNvPr id="0" name=""/>
        <dsp:cNvSpPr/>
      </dsp:nvSpPr>
      <dsp:spPr>
        <a:xfrm>
          <a:off x="4921501" y="581779"/>
          <a:ext cx="3687245" cy="3232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rtl="0">
            <a:lnSpc>
              <a:spcPct val="90000"/>
            </a:lnSpc>
            <a:spcBef>
              <a:spcPct val="0"/>
            </a:spcBef>
            <a:spcAft>
              <a:spcPct val="35000"/>
            </a:spcAft>
            <a:buNone/>
          </a:pPr>
          <a:r>
            <a:rPr lang="es-ES" sz="1700" kern="1200" dirty="0"/>
            <a:t>¿La falta de claridad en la normativa, así como la contraposición de resoluciones del SERCOP, inducen al error en los procesos precontractuales en FF.AA.?</a:t>
          </a:r>
          <a:endParaRPr lang="es-EC" sz="1700" kern="1200" dirty="0"/>
        </a:p>
      </dsp:txBody>
      <dsp:txXfrm>
        <a:off x="4921501" y="581779"/>
        <a:ext cx="3687245" cy="3232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6CA86-96A5-45EA-8C19-14794B1ADD49}">
      <dsp:nvSpPr>
        <dsp:cNvPr id="0" name=""/>
        <dsp:cNvSpPr/>
      </dsp:nvSpPr>
      <dsp:spPr>
        <a:xfrm rot="5400000">
          <a:off x="-275292" y="278867"/>
          <a:ext cx="2229681" cy="1793379"/>
        </a:xfrm>
        <a:prstGeom prst="chevron">
          <a:avLst/>
        </a:prstGeom>
        <a:solidFill>
          <a:schemeClr val="accent6">
            <a:alpha val="90000"/>
            <a:hueOff val="0"/>
            <a:satOff val="0"/>
            <a:lumOff val="0"/>
            <a:alphaOff val="0"/>
          </a:schemeClr>
        </a:solidFill>
        <a:ln w="19050" cap="rnd"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Arial" panose="020B0604020202020204" pitchFamily="34" charset="0"/>
              <a:cs typeface="Arial" panose="020B0604020202020204" pitchFamily="34" charset="0"/>
            </a:rPr>
            <a:t>GENERAL:</a:t>
          </a:r>
          <a:endParaRPr lang="es-EC" sz="1800" kern="1200" dirty="0">
            <a:latin typeface="Arial" panose="020B0604020202020204" pitchFamily="34" charset="0"/>
            <a:cs typeface="Arial" panose="020B0604020202020204" pitchFamily="34" charset="0"/>
          </a:endParaRPr>
        </a:p>
      </dsp:txBody>
      <dsp:txXfrm rot="-5400000">
        <a:off x="-57140" y="957406"/>
        <a:ext cx="1793379" cy="436302"/>
      </dsp:txXfrm>
    </dsp:sp>
    <dsp:sp modelId="{E25F8A71-B053-468F-9A6D-BE594B8879CD}">
      <dsp:nvSpPr>
        <dsp:cNvPr id="0" name=""/>
        <dsp:cNvSpPr/>
      </dsp:nvSpPr>
      <dsp:spPr>
        <a:xfrm rot="5400000">
          <a:off x="4736306" y="-2943118"/>
          <a:ext cx="1563845" cy="7456963"/>
        </a:xfrm>
        <a:prstGeom prst="round2SameRect">
          <a:avLst/>
        </a:prstGeom>
        <a:solidFill>
          <a:schemeClr val="lt1">
            <a:alpha val="90000"/>
            <a:hueOff val="0"/>
            <a:satOff val="0"/>
            <a:lumOff val="0"/>
            <a:alphaOff val="0"/>
          </a:schemeClr>
        </a:solidFill>
        <a:ln w="19050" cap="rnd"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rtl="0">
            <a:lnSpc>
              <a:spcPct val="90000"/>
            </a:lnSpc>
            <a:spcBef>
              <a:spcPct val="0"/>
            </a:spcBef>
            <a:spcAft>
              <a:spcPct val="15000"/>
            </a:spcAft>
            <a:buChar char="•"/>
          </a:pPr>
          <a:r>
            <a:rPr lang="es-ES" sz="1400" b="1" kern="1200" dirty="0">
              <a:latin typeface="Arial" panose="020B0604020202020204" pitchFamily="34" charset="0"/>
              <a:cs typeface="Arial" panose="020B0604020202020204" pitchFamily="34" charset="0"/>
            </a:rPr>
            <a:t>Analizar la legislación ecuatoriana inherente al área de Contratación Pública (LOSNCP y su reglamento), así como la normativa existente para la contratación de bienes estratégicos y su aplicación en el ámbito de la defensa, a efectos de identificar los óbices legales y procedimentales en materia de contratación al interior de Fuerzas Armadas y establecer las recomendaciones pertinentes para mejorar los procesos.</a:t>
          </a:r>
          <a:endParaRPr lang="es-EC" sz="1400" kern="1200" dirty="0">
            <a:latin typeface="Arial" panose="020B0604020202020204" pitchFamily="34" charset="0"/>
            <a:cs typeface="Arial" panose="020B0604020202020204" pitchFamily="34" charset="0"/>
          </a:endParaRPr>
        </a:p>
      </dsp:txBody>
      <dsp:txXfrm rot="-5400000">
        <a:off x="1789748" y="79781"/>
        <a:ext cx="7380622" cy="1411163"/>
      </dsp:txXfrm>
    </dsp:sp>
    <dsp:sp modelId="{D7DA73CE-94F8-468C-915B-78897D2BE376}">
      <dsp:nvSpPr>
        <dsp:cNvPr id="0" name=""/>
        <dsp:cNvSpPr/>
      </dsp:nvSpPr>
      <dsp:spPr>
        <a:xfrm rot="5400000">
          <a:off x="-191626" y="2891375"/>
          <a:ext cx="2229681" cy="1960710"/>
        </a:xfrm>
        <a:prstGeom prst="chevron">
          <a:avLst/>
        </a:prstGeom>
        <a:solidFill>
          <a:schemeClr val="accent6">
            <a:alpha val="90000"/>
            <a:hueOff val="0"/>
            <a:satOff val="0"/>
            <a:lumOff val="0"/>
            <a:alphaOff val="-40000"/>
          </a:schemeClr>
        </a:solidFill>
        <a:ln w="19050" cap="rnd"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Arial" panose="020B0604020202020204" pitchFamily="34" charset="0"/>
              <a:cs typeface="Arial" panose="020B0604020202020204" pitchFamily="34" charset="0"/>
            </a:rPr>
            <a:t>ESPECIFICOS</a:t>
          </a:r>
          <a:r>
            <a:rPr lang="es-ES" sz="1600" b="1" kern="1200" dirty="0">
              <a:latin typeface="Arial" panose="020B0604020202020204" pitchFamily="34" charset="0"/>
              <a:cs typeface="Arial" panose="020B0604020202020204" pitchFamily="34" charset="0"/>
            </a:rPr>
            <a:t>:</a:t>
          </a:r>
          <a:endParaRPr lang="es-EC" sz="1600" kern="1200" dirty="0">
            <a:latin typeface="Arial" panose="020B0604020202020204" pitchFamily="34" charset="0"/>
            <a:cs typeface="Arial" panose="020B0604020202020204" pitchFamily="34" charset="0"/>
          </a:endParaRPr>
        </a:p>
      </dsp:txBody>
      <dsp:txXfrm rot="-5400000">
        <a:off x="-57140" y="3737244"/>
        <a:ext cx="1960710" cy="268971"/>
      </dsp:txXfrm>
    </dsp:sp>
    <dsp:sp modelId="{6F83B136-EBAD-47C5-9A7F-8E1D92810810}">
      <dsp:nvSpPr>
        <dsp:cNvPr id="0" name=""/>
        <dsp:cNvSpPr/>
      </dsp:nvSpPr>
      <dsp:spPr>
        <a:xfrm rot="5400000">
          <a:off x="4171398" y="-331069"/>
          <a:ext cx="2860991" cy="7625213"/>
        </a:xfrm>
        <a:prstGeom prst="round2SameRect">
          <a:avLst/>
        </a:prstGeom>
        <a:solidFill>
          <a:schemeClr val="lt1">
            <a:alpha val="90000"/>
            <a:hueOff val="0"/>
            <a:satOff val="0"/>
            <a:lumOff val="0"/>
            <a:alphaOff val="0"/>
          </a:schemeClr>
        </a:solidFill>
        <a:ln w="19050" cap="rnd"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s-ES" sz="1400" b="1" kern="1200" dirty="0">
              <a:latin typeface="Arial" panose="020B0604020202020204" pitchFamily="34" charset="0"/>
              <a:cs typeface="Arial" panose="020B0604020202020204" pitchFamily="34" charset="0"/>
            </a:rPr>
            <a:t>Verificar que los procedimientos que se ejecutan en la unidad de Contratación Pública de la Fuerza Terrestre, se encuentran amparados por la legislación ecuatoriana. </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 sz="1400" b="1" kern="1200" dirty="0">
              <a:latin typeface="Arial" panose="020B0604020202020204" pitchFamily="34" charset="0"/>
              <a:cs typeface="Arial" panose="020B0604020202020204" pitchFamily="34" charset="0"/>
            </a:rPr>
            <a:t>Demostrar la eficacia del trabajo que realiza cada uno de los entes encargados de realizar adquisiciones dentro de la institución militar a fin de aprovechar de mejor manera los recursos asignados.</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 sz="1400" b="1" kern="1200" dirty="0">
              <a:latin typeface="Arial" panose="020B0604020202020204" pitchFamily="34" charset="0"/>
              <a:cs typeface="Arial" panose="020B0604020202020204" pitchFamily="34" charset="0"/>
            </a:rPr>
            <a:t>Establecer que el sector defensa dentro de los procesos precontractuales y contractuales para la adquisición de bienes, prestación de servicios y ejecución de obras se sujeta a la legislación ecuatoriana vigente, aún cuando las mismas sean de carácter reservado por ser inherentes a la seguridad nacional.</a:t>
          </a:r>
          <a:endParaRPr lang="es-EC"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s-ES" sz="1400" b="1" kern="1200" dirty="0">
              <a:latin typeface="Arial" panose="020B0604020202020204" pitchFamily="34" charset="0"/>
              <a:cs typeface="Arial" panose="020B0604020202020204" pitchFamily="34" charset="0"/>
            </a:rPr>
            <a:t>Identificar posibles problemas derivados del exceso de normas y contraposición de resoluciones del SERCOP. Determinar los factores legales o procedimentales que ocasionan complicaciones en los procesos de contratación pública para la adquisición de bienes, ejecución de obras o prestación de servicios de carácter estratégico. (MIDENA)</a:t>
          </a:r>
          <a:endParaRPr lang="es-EC" sz="1400" kern="1200" dirty="0">
            <a:latin typeface="Arial" panose="020B0604020202020204" pitchFamily="34" charset="0"/>
            <a:cs typeface="Arial" panose="020B0604020202020204" pitchFamily="34" charset="0"/>
          </a:endParaRPr>
        </a:p>
      </dsp:txBody>
      <dsp:txXfrm rot="-5400000">
        <a:off x="1789287" y="2190704"/>
        <a:ext cx="7485551" cy="2581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6218-1FED-4E1E-9D12-45B529016259}">
      <dsp:nvSpPr>
        <dsp:cNvPr id="0" name=""/>
        <dsp:cNvSpPr/>
      </dsp:nvSpPr>
      <dsp:spPr>
        <a:xfrm>
          <a:off x="1213200" y="5276"/>
          <a:ext cx="5706216" cy="3161513"/>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rtl="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Ley Orgánica del Ministerio de Defensa Nacional mediante la Ley 20.424, del 4 de febrero de 2010, aprobó para que el Ministro de Defensa “proponga al Presidente de la República, la aprobación de los proyectos de adquisición e inversión de material de guerra, cuando corresponda. </a:t>
          </a:r>
          <a:endParaRPr lang="es-EC" sz="1800" kern="1200" dirty="0">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La Subsecretaría de Defensa:</a:t>
          </a:r>
          <a:endParaRPr lang="es-EC" sz="1800" kern="1200" dirty="0">
            <a:latin typeface="Arial" panose="020B0604020202020204" pitchFamily="34" charset="0"/>
            <a:cs typeface="Arial" panose="020B0604020202020204" pitchFamily="34" charset="0"/>
          </a:endParaRPr>
        </a:p>
        <a:p>
          <a:pPr marL="342900" lvl="2" indent="-171450" algn="l" defTabSz="800100" rtl="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Orientación para las adquisiciones de las FF.AA. </a:t>
          </a:r>
          <a:endParaRPr lang="es-EC" sz="1800" kern="1200" dirty="0">
            <a:latin typeface="Arial" panose="020B0604020202020204" pitchFamily="34" charset="0"/>
            <a:cs typeface="Arial" panose="020B0604020202020204" pitchFamily="34" charset="0"/>
          </a:endParaRPr>
        </a:p>
        <a:p>
          <a:pPr marL="342900" lvl="2" indent="-171450" algn="l" defTabSz="800100" rtl="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Informará sobre las adquisiciones efectuadas y los proveedores respectivos.</a:t>
          </a:r>
          <a:endParaRPr lang="es-EC" sz="1800" kern="1200" dirty="0">
            <a:latin typeface="Arial" panose="020B0604020202020204" pitchFamily="34" charset="0"/>
            <a:cs typeface="Arial" panose="020B0604020202020204" pitchFamily="34" charset="0"/>
          </a:endParaRPr>
        </a:p>
        <a:p>
          <a:pPr marL="342900" lvl="2" indent="-171450" algn="l" defTabSz="800100" rtl="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Evaluar los proyectos de adquisición e inversión presentados por los organismos del sector Defensa</a:t>
          </a:r>
          <a:r>
            <a:rPr lang="es-ES" sz="1700" kern="1200" dirty="0"/>
            <a:t>. </a:t>
          </a:r>
          <a:endParaRPr lang="es-EC" sz="1700" kern="1200" dirty="0"/>
        </a:p>
      </dsp:txBody>
      <dsp:txXfrm>
        <a:off x="1287278" y="79354"/>
        <a:ext cx="5558060" cy="3087435"/>
      </dsp:txXfrm>
    </dsp:sp>
    <dsp:sp modelId="{757FEA3D-17AD-4555-A5A7-8F97AE8E7CC1}">
      <dsp:nvSpPr>
        <dsp:cNvPr id="0" name=""/>
        <dsp:cNvSpPr/>
      </dsp:nvSpPr>
      <dsp:spPr>
        <a:xfrm>
          <a:off x="1216800" y="3166790"/>
          <a:ext cx="5699016" cy="135945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82550" bIns="0" numCol="1" spcCol="1270" anchor="ctr" anchorCtr="0">
          <a:noAutofit/>
        </a:bodyPr>
        <a:lstStyle/>
        <a:p>
          <a:pPr marL="0" lvl="0" indent="0" algn="l" defTabSz="2889250" rtl="0">
            <a:lnSpc>
              <a:spcPct val="90000"/>
            </a:lnSpc>
            <a:spcBef>
              <a:spcPct val="0"/>
            </a:spcBef>
            <a:spcAft>
              <a:spcPct val="35000"/>
            </a:spcAft>
            <a:buNone/>
          </a:pPr>
          <a:r>
            <a:rPr lang="es-ES" sz="6500" kern="1200" dirty="0">
              <a:latin typeface="Arial" panose="020B0604020202020204" pitchFamily="34" charset="0"/>
              <a:cs typeface="Arial" panose="020B0604020202020204" pitchFamily="34" charset="0"/>
            </a:rPr>
            <a:t>CHILE</a:t>
          </a:r>
          <a:endParaRPr lang="es-EC" sz="6500" kern="1200" dirty="0">
            <a:latin typeface="Arial" panose="020B0604020202020204" pitchFamily="34" charset="0"/>
            <a:cs typeface="Arial" panose="020B0604020202020204" pitchFamily="34" charset="0"/>
          </a:endParaRPr>
        </a:p>
      </dsp:txBody>
      <dsp:txXfrm>
        <a:off x="1216800" y="3166790"/>
        <a:ext cx="4013392" cy="1359450"/>
      </dsp:txXfrm>
    </dsp:sp>
    <dsp:sp modelId="{79C9158E-B401-40DC-B06A-A3E40658572E}">
      <dsp:nvSpPr>
        <dsp:cNvPr id="0" name=""/>
        <dsp:cNvSpPr/>
      </dsp:nvSpPr>
      <dsp:spPr>
        <a:xfrm>
          <a:off x="6123326" y="2929332"/>
          <a:ext cx="1713383" cy="185547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65547-EFA9-46EF-A537-3E6BCF13F594}">
      <dsp:nvSpPr>
        <dsp:cNvPr id="0" name=""/>
        <dsp:cNvSpPr/>
      </dsp:nvSpPr>
      <dsp:spPr>
        <a:xfrm>
          <a:off x="1895490" y="3958"/>
          <a:ext cx="5560829" cy="3288858"/>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Las compras y contrataciones públicas constituyen un factor clave para que las instituciones estatales (educación, salud, justicia, defensa, etc.) puedan cumplir con sus importantes procesos de compras públicas. </a:t>
          </a:r>
          <a:endParaRPr lang="es-EC" sz="1600" kern="1200" dirty="0">
            <a:latin typeface="Arial" panose="020B0604020202020204" pitchFamily="34" charset="0"/>
            <a:cs typeface="Arial" panose="020B0604020202020204" pitchFamily="34" charset="0"/>
          </a:endParaRPr>
        </a:p>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Gran incidencia de adquisición se debe promover la transparencia en esos procedimientos</a:t>
          </a:r>
          <a:endParaRPr lang="es-EC" sz="1600" kern="1200" dirty="0">
            <a:latin typeface="Arial" panose="020B0604020202020204" pitchFamily="34" charset="0"/>
            <a:cs typeface="Arial" panose="020B0604020202020204" pitchFamily="34" charset="0"/>
          </a:endParaRPr>
        </a:p>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Investigar y sancionar eventuales hechos de corrupción</a:t>
          </a:r>
          <a:endParaRPr lang="es-EC" sz="1600" kern="1200" dirty="0">
            <a:latin typeface="Arial" panose="020B0604020202020204" pitchFamily="34" charset="0"/>
            <a:cs typeface="Arial" panose="020B0604020202020204" pitchFamily="34" charset="0"/>
          </a:endParaRPr>
        </a:p>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Optimiza el gasto y se utilizan más eficientemente los recursos.</a:t>
          </a:r>
          <a:endParaRPr lang="es-EC" sz="1600" kern="1200" dirty="0">
            <a:latin typeface="Arial" panose="020B0604020202020204" pitchFamily="34" charset="0"/>
            <a:cs typeface="Arial" panose="020B0604020202020204" pitchFamily="34" charset="0"/>
          </a:endParaRPr>
        </a:p>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La Oficina Anticorrupción realiza estudios, elabora diagnósticos, interviene en procedimientos de adquisiciones y propone políticas generales para mejorar la transparencia en los procesos de compras y contrataciones públicas</a:t>
          </a:r>
          <a:endParaRPr lang="es-EC" sz="1600" kern="1200" dirty="0">
            <a:latin typeface="Arial" panose="020B0604020202020204" pitchFamily="34" charset="0"/>
            <a:cs typeface="Arial" panose="020B0604020202020204" pitchFamily="34" charset="0"/>
          </a:endParaRPr>
        </a:p>
        <a:p>
          <a:pPr marL="171450" lvl="1" indent="-171450" algn="l" defTabSz="711200" rtl="0">
            <a:lnSpc>
              <a:spcPct val="90000"/>
            </a:lnSpc>
            <a:spcBef>
              <a:spcPct val="0"/>
            </a:spcBef>
            <a:spcAft>
              <a:spcPct val="15000"/>
            </a:spcAft>
            <a:buChar char="•"/>
          </a:pPr>
          <a:r>
            <a:rPr lang="es-ES" sz="1600" kern="1200" dirty="0">
              <a:latin typeface="Arial" panose="020B0604020202020204" pitchFamily="34" charset="0"/>
              <a:cs typeface="Arial" panose="020B0604020202020204" pitchFamily="34" charset="0"/>
            </a:rPr>
            <a:t>.</a:t>
          </a:r>
          <a:endParaRPr lang="es-EC" sz="1600" kern="1200" dirty="0">
            <a:latin typeface="Arial" panose="020B0604020202020204" pitchFamily="34" charset="0"/>
            <a:cs typeface="Arial" panose="020B0604020202020204" pitchFamily="34" charset="0"/>
          </a:endParaRPr>
        </a:p>
      </dsp:txBody>
      <dsp:txXfrm>
        <a:off x="1972552" y="81020"/>
        <a:ext cx="5406705" cy="3211796"/>
      </dsp:txXfrm>
    </dsp:sp>
    <dsp:sp modelId="{EA8E05CB-5B4E-412C-A127-ABC460B0D8AF}">
      <dsp:nvSpPr>
        <dsp:cNvPr id="0" name=""/>
        <dsp:cNvSpPr/>
      </dsp:nvSpPr>
      <dsp:spPr>
        <a:xfrm>
          <a:off x="1899202" y="3243730"/>
          <a:ext cx="5553405" cy="1203541"/>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0" rIns="62230" bIns="0" numCol="1" spcCol="1270" anchor="ctr" anchorCtr="0">
          <a:noAutofit/>
        </a:bodyPr>
        <a:lstStyle/>
        <a:p>
          <a:pPr marL="0" lvl="0" indent="0" algn="l" defTabSz="2178050" rtl="0">
            <a:lnSpc>
              <a:spcPct val="90000"/>
            </a:lnSpc>
            <a:spcBef>
              <a:spcPct val="0"/>
            </a:spcBef>
            <a:spcAft>
              <a:spcPct val="35000"/>
            </a:spcAft>
            <a:buNone/>
          </a:pPr>
          <a:r>
            <a:rPr lang="es-EC" sz="4900" kern="1200" dirty="0">
              <a:latin typeface="Arial" panose="020B0604020202020204" pitchFamily="34" charset="0"/>
              <a:cs typeface="Arial" panose="020B0604020202020204" pitchFamily="34" charset="0"/>
            </a:rPr>
            <a:t>ARGENTINA</a:t>
          </a:r>
        </a:p>
      </dsp:txBody>
      <dsp:txXfrm>
        <a:off x="1899202" y="3243730"/>
        <a:ext cx="3910849" cy="1203541"/>
      </dsp:txXfrm>
    </dsp:sp>
    <dsp:sp modelId="{73AA8831-CF40-42FE-9DB5-36A1E8727037}">
      <dsp:nvSpPr>
        <dsp:cNvPr id="0" name=""/>
        <dsp:cNvSpPr/>
      </dsp:nvSpPr>
      <dsp:spPr>
        <a:xfrm>
          <a:off x="6426704" y="2835274"/>
          <a:ext cx="1768837" cy="169203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71DE0-F488-4730-A83B-9E3A1639594D}">
      <dsp:nvSpPr>
        <dsp:cNvPr id="0" name=""/>
        <dsp:cNvSpPr/>
      </dsp:nvSpPr>
      <dsp:spPr>
        <a:xfrm>
          <a:off x="1160693" y="0"/>
          <a:ext cx="7909428" cy="494339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EC5446-7FD4-4446-872E-9166A8118839}">
      <dsp:nvSpPr>
        <dsp:cNvPr id="0" name=""/>
        <dsp:cNvSpPr/>
      </dsp:nvSpPr>
      <dsp:spPr>
        <a:xfrm>
          <a:off x="1856643" y="3717471"/>
          <a:ext cx="181916" cy="18191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C7897-B67E-4D5D-B8A6-C53A0E84717E}">
      <dsp:nvSpPr>
        <dsp:cNvPr id="0" name=""/>
        <dsp:cNvSpPr/>
      </dsp:nvSpPr>
      <dsp:spPr>
        <a:xfrm>
          <a:off x="1968774" y="3766865"/>
          <a:ext cx="1441668" cy="117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94" tIns="0" rIns="0" bIns="0" numCol="1" spcCol="1270" anchor="t" anchorCtr="0">
          <a:noAutofit/>
        </a:bodyPr>
        <a:lstStyle/>
        <a:p>
          <a:pPr marL="0" lvl="0" indent="0" algn="l"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Organismo con características especiales que permitan en el futuro, velar por la defensa de la soberanía nacional y su integridad territorial</a:t>
          </a:r>
          <a:endParaRPr lang="es-EC" sz="1400" kern="1200" dirty="0">
            <a:latin typeface="Arial" panose="020B0604020202020204" pitchFamily="34" charset="0"/>
            <a:cs typeface="Arial" panose="020B0604020202020204" pitchFamily="34" charset="0"/>
          </a:endParaRPr>
        </a:p>
      </dsp:txBody>
      <dsp:txXfrm>
        <a:off x="1968774" y="3766865"/>
        <a:ext cx="1441668" cy="1176527"/>
      </dsp:txXfrm>
    </dsp:sp>
    <dsp:sp modelId="{6ACD11A4-F045-4F1B-A678-1921AC2C3C51}">
      <dsp:nvSpPr>
        <dsp:cNvPr id="0" name=""/>
        <dsp:cNvSpPr/>
      </dsp:nvSpPr>
      <dsp:spPr>
        <a:xfrm>
          <a:off x="2924495" y="2729764"/>
          <a:ext cx="284739" cy="2847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B34A00-C80A-4A2B-A25A-9AB76E4FEBF1}">
      <dsp:nvSpPr>
        <dsp:cNvPr id="0" name=""/>
        <dsp:cNvSpPr/>
      </dsp:nvSpPr>
      <dsp:spPr>
        <a:xfrm>
          <a:off x="3225445" y="2771136"/>
          <a:ext cx="1312965" cy="2071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878" tIns="0" rIns="0" bIns="0" numCol="1" spcCol="1270" anchor="t" anchorCtr="0">
          <a:noAutofit/>
        </a:bodyPr>
        <a:lstStyle/>
        <a:p>
          <a:pPr marL="0" lvl="0" indent="0" algn="l"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Mediante Decreto Ejecutivo de 06 de noviembre de 1949 publicado en el Registro Oficial No. 399 del 28 de diciembre de ese mismo año, se creó la </a:t>
          </a:r>
          <a:r>
            <a:rPr lang="es-ES" sz="1400" b="1" kern="1200" dirty="0">
              <a:latin typeface="Arial" panose="020B0604020202020204" pitchFamily="34" charset="0"/>
              <a:cs typeface="Arial" panose="020B0604020202020204" pitchFamily="34" charset="0"/>
            </a:rPr>
            <a:t>“</a:t>
          </a:r>
          <a:r>
            <a:rPr lang="es-ES" sz="1400" b="0" kern="1200" dirty="0">
              <a:latin typeface="Arial" panose="020B0604020202020204" pitchFamily="34" charset="0"/>
              <a:cs typeface="Arial" panose="020B0604020202020204" pitchFamily="34" charset="0"/>
            </a:rPr>
            <a:t>Junta Administradora del Presupuesto Reservado para la Defensa Nacional”</a:t>
          </a:r>
          <a:r>
            <a:rPr lang="es-EC" sz="1400" b="0" kern="1200" dirty="0">
              <a:latin typeface="Arial" panose="020B0604020202020204" pitchFamily="34" charset="0"/>
              <a:cs typeface="Arial" panose="020B0604020202020204" pitchFamily="34" charset="0"/>
            </a:rPr>
            <a:t> </a:t>
          </a:r>
        </a:p>
      </dsp:txBody>
      <dsp:txXfrm>
        <a:off x="3225445" y="2771136"/>
        <a:ext cx="1312965" cy="2071281"/>
      </dsp:txXfrm>
    </dsp:sp>
    <dsp:sp modelId="{1F99EDB0-FC9F-4584-A82F-82377FF27EC4}">
      <dsp:nvSpPr>
        <dsp:cNvPr id="0" name=""/>
        <dsp:cNvSpPr/>
      </dsp:nvSpPr>
      <dsp:spPr>
        <a:xfrm>
          <a:off x="4190004" y="1975357"/>
          <a:ext cx="379652" cy="37965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E31791-572C-4556-9A75-BEA2FDA974E0}">
      <dsp:nvSpPr>
        <dsp:cNvPr id="0" name=""/>
        <dsp:cNvSpPr/>
      </dsp:nvSpPr>
      <dsp:spPr>
        <a:xfrm>
          <a:off x="4405407" y="2049855"/>
          <a:ext cx="1732767" cy="2778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170" tIns="0" rIns="0" bIns="0" numCol="1" spcCol="1270" anchor="t" anchorCtr="0">
          <a:noAutofit/>
        </a:bodyPr>
        <a:lstStyle/>
        <a:p>
          <a:pPr marL="0" lvl="0" indent="0" algn="l" defTabSz="622300" rtl="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Mediante Decreto Ejecutivo No. 12 de 05 de enero de 1951 se dictó el Reglamento para el funcionamiento de la Junta Administradora del Presupuesto Reservado, siendo importante destacar, la disposición constante en el Art.  22 </a:t>
          </a:r>
          <a:endParaRPr lang="es-EC" sz="1400" kern="1200" dirty="0">
            <a:latin typeface="Arial" panose="020B0604020202020204" pitchFamily="34" charset="0"/>
            <a:cs typeface="Arial" panose="020B0604020202020204" pitchFamily="34" charset="0"/>
          </a:endParaRPr>
        </a:p>
      </dsp:txBody>
      <dsp:txXfrm>
        <a:off x="4405407" y="2049855"/>
        <a:ext cx="1732767" cy="2778186"/>
      </dsp:txXfrm>
    </dsp:sp>
    <dsp:sp modelId="{B77335BB-66AA-43AC-B212-D45F1D5BE253}">
      <dsp:nvSpPr>
        <dsp:cNvPr id="0" name=""/>
        <dsp:cNvSpPr/>
      </dsp:nvSpPr>
      <dsp:spPr>
        <a:xfrm>
          <a:off x="5661158" y="1386156"/>
          <a:ext cx="490384" cy="49038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0623FF-5FEC-443E-9461-731952C91F6E}">
      <dsp:nvSpPr>
        <dsp:cNvPr id="0" name=""/>
        <dsp:cNvSpPr/>
      </dsp:nvSpPr>
      <dsp:spPr>
        <a:xfrm>
          <a:off x="5930252" y="1544543"/>
          <a:ext cx="1822617" cy="3312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845" tIns="0" rIns="0" bIns="0" numCol="1" spcCol="1270" anchor="t" anchorCtr="0">
          <a:noAutofit/>
        </a:bodyPr>
        <a:lstStyle/>
        <a:p>
          <a:pPr marL="0" lvl="0" indent="0" algn="l" defTabSz="622300" rtl="0">
            <a:lnSpc>
              <a:spcPct val="90000"/>
            </a:lnSpc>
            <a:spcBef>
              <a:spcPct val="0"/>
            </a:spcBef>
            <a:spcAft>
              <a:spcPct val="35000"/>
            </a:spcAft>
            <a:buNone/>
          </a:pPr>
          <a:r>
            <a:rPr lang="es-ES_tradnl" sz="1400" kern="1200" dirty="0">
              <a:latin typeface="Arial" panose="020B0604020202020204" pitchFamily="34" charset="0"/>
              <a:cs typeface="Arial" panose="020B0604020202020204" pitchFamily="34" charset="0"/>
            </a:rPr>
            <a:t>Gobernantes y políticos crearon rentas especiales destinadas exclusivamente al presupuesto reservado de la defensa nacional, garantizando su autonomía financiera.</a:t>
          </a:r>
          <a:r>
            <a:rPr lang="es-EC" sz="1400" kern="1200" dirty="0">
              <a:latin typeface="Arial" panose="020B0604020202020204" pitchFamily="34" charset="0"/>
              <a:cs typeface="Arial" panose="020B0604020202020204" pitchFamily="34" charset="0"/>
            </a:rPr>
            <a:t> </a:t>
          </a:r>
        </a:p>
      </dsp:txBody>
      <dsp:txXfrm>
        <a:off x="5930252" y="1544543"/>
        <a:ext cx="1822617" cy="3312073"/>
      </dsp:txXfrm>
    </dsp:sp>
    <dsp:sp modelId="{1E807248-4EFA-481C-BD19-DDA02CCCABBF}">
      <dsp:nvSpPr>
        <dsp:cNvPr id="0" name=""/>
        <dsp:cNvSpPr/>
      </dsp:nvSpPr>
      <dsp:spPr>
        <a:xfrm>
          <a:off x="7175813" y="992633"/>
          <a:ext cx="624844" cy="62484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00EF5C-5C19-41CB-A90B-582D970343C4}">
      <dsp:nvSpPr>
        <dsp:cNvPr id="0" name=""/>
        <dsp:cNvSpPr/>
      </dsp:nvSpPr>
      <dsp:spPr>
        <a:xfrm>
          <a:off x="7524334" y="1232580"/>
          <a:ext cx="1971346" cy="3148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092" tIns="0" rIns="0" bIns="0" numCol="1" spcCol="1270" anchor="t" anchorCtr="0">
          <a:noAutofit/>
        </a:bodyPr>
        <a:lstStyle/>
        <a:p>
          <a:pPr marL="0" lvl="0" indent="0" algn="l" defTabSz="622300" rtl="0">
            <a:lnSpc>
              <a:spcPct val="90000"/>
            </a:lnSpc>
            <a:spcBef>
              <a:spcPct val="0"/>
            </a:spcBef>
            <a:spcAft>
              <a:spcPct val="35000"/>
            </a:spcAft>
            <a:buNone/>
          </a:pPr>
          <a:r>
            <a:rPr lang="es-ES" sz="1400" b="0" kern="1200" dirty="0">
              <a:latin typeface="Arial" panose="020B0604020202020204" pitchFamily="34" charset="0"/>
              <a:cs typeface="Arial" panose="020B0604020202020204" pitchFamily="34" charset="0"/>
            </a:rPr>
            <a:t>Para fortalecer la capacidad operativa de las Fuerzas Armadas al iniciar la era petrolera se establecieron las siguientes rentas</a:t>
          </a:r>
          <a:r>
            <a:rPr lang="es-ES" sz="1400" b="1" kern="1200" dirty="0">
              <a:latin typeface="Arial" panose="020B0604020202020204" pitchFamily="34" charset="0"/>
              <a:cs typeface="Arial" panose="020B0604020202020204" pitchFamily="34" charset="0"/>
            </a:rPr>
            <a:t>: </a:t>
          </a:r>
          <a:r>
            <a:rPr lang="es-ES_tradnl" sz="1400" kern="1200" dirty="0">
              <a:latin typeface="Arial" panose="020B0604020202020204" pitchFamily="34" charset="0"/>
              <a:cs typeface="Arial" panose="020B0604020202020204" pitchFamily="34" charset="0"/>
            </a:rPr>
            <a:t>Participación en el 50% de las regalías petroleras, participación en el 8% del saldo exportable de petróleo, Impuesto a la renta petrolera, 40% del diferencial cambiario entre los tipos de compra y venta de divisas negociadas por el Banco Central del Ecuador, participación en las utilidades del Banco Central del Ecuador</a:t>
          </a:r>
          <a:r>
            <a:rPr lang="es-EC" sz="1400" kern="1200" dirty="0">
              <a:latin typeface="Arial" panose="020B0604020202020204" pitchFamily="34" charset="0"/>
              <a:cs typeface="Arial" panose="020B0604020202020204" pitchFamily="34" charset="0"/>
            </a:rPr>
            <a:t> </a:t>
          </a:r>
        </a:p>
      </dsp:txBody>
      <dsp:txXfrm>
        <a:off x="7524334" y="1232580"/>
        <a:ext cx="1971346" cy="31486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BDFAF-F60A-45C2-95B8-52D4A2950C03}">
      <dsp:nvSpPr>
        <dsp:cNvPr id="0" name=""/>
        <dsp:cNvSpPr/>
      </dsp:nvSpPr>
      <dsp:spPr>
        <a:xfrm>
          <a:off x="0" y="187356"/>
          <a:ext cx="10972800"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es-ES" sz="2500" kern="1200" dirty="0"/>
            <a:t>Mediante Decreto Ejecutivo No. 1484 </a:t>
          </a:r>
          <a:endParaRPr lang="es-EC" sz="2500" kern="1200" dirty="0"/>
        </a:p>
      </dsp:txBody>
      <dsp:txXfrm>
        <a:off x="0" y="187356"/>
        <a:ext cx="10972800" cy="720000"/>
      </dsp:txXfrm>
    </dsp:sp>
    <dsp:sp modelId="{3E9BEEF8-DBD1-4400-A1AE-109AF2D7B5A0}">
      <dsp:nvSpPr>
        <dsp:cNvPr id="0" name=""/>
        <dsp:cNvSpPr/>
      </dsp:nvSpPr>
      <dsp:spPr>
        <a:xfrm>
          <a:off x="0" y="907356"/>
          <a:ext cx="10972800" cy="34312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es-ES" sz="2500" kern="1200" dirty="0"/>
            <a:t>Del 15 de diciembre del 2008, el Señor Presidente de la República, dispuso la extinción de la H. Junta de Defensa Nacional a partir del 1 de enero del 2009.</a:t>
          </a:r>
          <a:endParaRPr lang="es-EC" sz="2500" kern="1200" dirty="0"/>
        </a:p>
        <a:p>
          <a:pPr marL="228600" lvl="1" indent="-228600" algn="l" defTabSz="1111250" rtl="0">
            <a:lnSpc>
              <a:spcPct val="90000"/>
            </a:lnSpc>
            <a:spcBef>
              <a:spcPct val="0"/>
            </a:spcBef>
            <a:spcAft>
              <a:spcPct val="15000"/>
            </a:spcAft>
            <a:buChar char="•"/>
          </a:pPr>
          <a:r>
            <a:rPr lang="es-ES" sz="2500" kern="1200" dirty="0"/>
            <a:t>El artículo 2 del Decreto Ejecutivo en el que se ordenó la extinción de este organismo, estableció que, para la ejecución de contrataciones de bienes estratégicos, entendiéndose por éstos a aquellos que guardan relación con la Defensa Nacional, dispuso que el Ministerio de Defensa Nacional cree los organismos que considere necesarios para esta actividad, incorporándolos a su estructura orgánica.</a:t>
          </a:r>
          <a:r>
            <a:rPr lang="es-EC" sz="2500" kern="1200" dirty="0"/>
            <a:t> </a:t>
          </a:r>
        </a:p>
      </dsp:txBody>
      <dsp:txXfrm>
        <a:off x="0" y="907356"/>
        <a:ext cx="10972800" cy="34312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DB384-47B8-4BF5-B26E-FFFE3AB5D4FC}">
      <dsp:nvSpPr>
        <dsp:cNvPr id="0" name=""/>
        <dsp:cNvSpPr/>
      </dsp:nvSpPr>
      <dsp:spPr>
        <a:xfrm>
          <a:off x="0" y="1089443"/>
          <a:ext cx="9840350" cy="1452590"/>
        </a:xfrm>
        <a:prstGeom prst="notchedRightArrow">
          <a:avLst/>
        </a:prstGeom>
        <a:gradFill rotWithShape="0">
          <a:gsLst>
            <a:gs pos="0">
              <a:schemeClr val="accent6">
                <a:tint val="40000"/>
                <a:hueOff val="0"/>
                <a:satOff val="0"/>
                <a:lumOff val="0"/>
                <a:alphaOff val="0"/>
                <a:tint val="96000"/>
                <a:lumMod val="100000"/>
              </a:schemeClr>
            </a:gs>
            <a:gs pos="78000">
              <a:schemeClr val="accent6">
                <a:tint val="40000"/>
                <a:hueOff val="0"/>
                <a:satOff val="0"/>
                <a:lumOff val="0"/>
                <a:alphaOff val="0"/>
                <a:shade val="94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D8E9D95E-AED5-463A-A954-93FADF96B995}">
      <dsp:nvSpPr>
        <dsp:cNvPr id="0" name=""/>
        <dsp:cNvSpPr/>
      </dsp:nvSpPr>
      <dsp:spPr>
        <a:xfrm>
          <a:off x="875774" y="22584"/>
          <a:ext cx="1228825" cy="1362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rtl="0">
            <a:lnSpc>
              <a:spcPct val="90000"/>
            </a:lnSpc>
            <a:spcBef>
              <a:spcPct val="0"/>
            </a:spcBef>
            <a:spcAft>
              <a:spcPct val="35000"/>
            </a:spcAft>
            <a:buNone/>
          </a:pPr>
          <a:r>
            <a:rPr lang="es-ES_tradnl" sz="1200" kern="1200" dirty="0">
              <a:latin typeface="Arial" panose="020B0604020202020204" pitchFamily="34" charset="0"/>
              <a:cs typeface="Arial" panose="020B0604020202020204" pitchFamily="34" charset="0"/>
            </a:rPr>
            <a:t>PACBE</a:t>
          </a:r>
          <a:endParaRPr lang="es-EC" sz="1200" kern="1200" dirty="0">
            <a:latin typeface="Arial" panose="020B0604020202020204" pitchFamily="34" charset="0"/>
            <a:cs typeface="Arial" panose="020B0604020202020204" pitchFamily="34" charset="0"/>
          </a:endParaRPr>
        </a:p>
      </dsp:txBody>
      <dsp:txXfrm>
        <a:off x="875774" y="22584"/>
        <a:ext cx="1228825" cy="1362254"/>
      </dsp:txXfrm>
    </dsp:sp>
    <dsp:sp modelId="{E9684A8C-4405-4664-A022-AF4625B21234}">
      <dsp:nvSpPr>
        <dsp:cNvPr id="0" name=""/>
        <dsp:cNvSpPr/>
      </dsp:nvSpPr>
      <dsp:spPr>
        <a:xfrm>
          <a:off x="1344509" y="1647477"/>
          <a:ext cx="291354" cy="291354"/>
        </a:xfrm>
        <a:prstGeom prst="ellipse">
          <a:avLst/>
        </a:prstGeom>
        <a:gradFill rotWithShape="0">
          <a:gsLst>
            <a:gs pos="0">
              <a:schemeClr val="accent6">
                <a:shade val="80000"/>
                <a:hueOff val="0"/>
                <a:satOff val="0"/>
                <a:lumOff val="0"/>
                <a:alphaOff val="0"/>
                <a:tint val="96000"/>
                <a:lumMod val="100000"/>
              </a:schemeClr>
            </a:gs>
            <a:gs pos="78000">
              <a:schemeClr val="accent6">
                <a:shade val="8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4794246-57E3-49B3-A1DE-CC648EB9F468}">
      <dsp:nvSpPr>
        <dsp:cNvPr id="0" name=""/>
        <dsp:cNvSpPr/>
      </dsp:nvSpPr>
      <dsp:spPr>
        <a:xfrm>
          <a:off x="2119167" y="2178886"/>
          <a:ext cx="1236693" cy="145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rtl="0">
            <a:lnSpc>
              <a:spcPct val="90000"/>
            </a:lnSpc>
            <a:spcBef>
              <a:spcPct val="0"/>
            </a:spcBef>
            <a:spcAft>
              <a:spcPct val="35000"/>
            </a:spcAft>
            <a:buNone/>
          </a:pPr>
          <a:r>
            <a:rPr lang="es-ES_tradnl" sz="1200" kern="1200" dirty="0">
              <a:latin typeface="Arial" panose="020B0604020202020204" pitchFamily="34" charset="0"/>
              <a:cs typeface="Arial" panose="020B0604020202020204" pitchFamily="34" charset="0"/>
            </a:rPr>
            <a:t>REGISTRO DE PROVEEDORES DE BIENES DE CARACTER ESTAREGICO</a:t>
          </a:r>
          <a:endParaRPr lang="es-EC" sz="1200" kern="1200" dirty="0">
            <a:latin typeface="Arial" panose="020B0604020202020204" pitchFamily="34" charset="0"/>
            <a:cs typeface="Arial" panose="020B0604020202020204" pitchFamily="34" charset="0"/>
          </a:endParaRPr>
        </a:p>
      </dsp:txBody>
      <dsp:txXfrm>
        <a:off x="2119167" y="2178886"/>
        <a:ext cx="1236693" cy="1452590"/>
      </dsp:txXfrm>
    </dsp:sp>
    <dsp:sp modelId="{71DBC2AA-37E8-4F09-AECC-DA11E8DBAE1E}">
      <dsp:nvSpPr>
        <dsp:cNvPr id="0" name=""/>
        <dsp:cNvSpPr/>
      </dsp:nvSpPr>
      <dsp:spPr>
        <a:xfrm>
          <a:off x="2591837" y="1670061"/>
          <a:ext cx="291354" cy="291354"/>
        </a:xfrm>
        <a:prstGeom prst="ellipse">
          <a:avLst/>
        </a:prstGeom>
        <a:gradFill rotWithShape="0">
          <a:gsLst>
            <a:gs pos="0">
              <a:schemeClr val="accent6">
                <a:shade val="80000"/>
                <a:hueOff val="-30373"/>
                <a:satOff val="-2741"/>
                <a:lumOff val="6990"/>
                <a:alphaOff val="0"/>
                <a:tint val="96000"/>
                <a:lumMod val="100000"/>
              </a:schemeClr>
            </a:gs>
            <a:gs pos="78000">
              <a:schemeClr val="accent6">
                <a:shade val="80000"/>
                <a:hueOff val="-30373"/>
                <a:satOff val="-2741"/>
                <a:lumOff val="699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0AE44F3-0B8B-454E-8D77-C0B29109881E}">
      <dsp:nvSpPr>
        <dsp:cNvPr id="0" name=""/>
        <dsp:cNvSpPr/>
      </dsp:nvSpPr>
      <dsp:spPr>
        <a:xfrm>
          <a:off x="3370429" y="0"/>
          <a:ext cx="2076670" cy="145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rtl="0">
            <a:lnSpc>
              <a:spcPct val="90000"/>
            </a:lnSpc>
            <a:spcBef>
              <a:spcPct val="0"/>
            </a:spcBef>
            <a:spcAft>
              <a:spcPct val="35000"/>
            </a:spcAft>
            <a:buNone/>
          </a:pPr>
          <a:r>
            <a:rPr lang="es-ES_tradnl" sz="1200" kern="1200" dirty="0">
              <a:latin typeface="Arial" panose="020B0604020202020204" pitchFamily="34" charset="0"/>
              <a:cs typeface="Arial" panose="020B0604020202020204" pitchFamily="34" charset="0"/>
            </a:rPr>
            <a:t>CALIFICACION DE BIENES ESTRATEGICOS:</a:t>
          </a:r>
          <a:endParaRPr lang="es-EC" sz="1200" kern="1200" dirty="0">
            <a:latin typeface="Arial" panose="020B0604020202020204" pitchFamily="34" charset="0"/>
            <a:cs typeface="Arial" panose="020B0604020202020204" pitchFamily="34" charset="0"/>
          </a:endParaRPr>
        </a:p>
        <a:p>
          <a:pPr marL="114300" lvl="1" indent="-114300" algn="l" defTabSz="533400" rtl="0">
            <a:lnSpc>
              <a:spcPct val="90000"/>
            </a:lnSpc>
            <a:spcBef>
              <a:spcPct val="0"/>
            </a:spcBef>
            <a:spcAft>
              <a:spcPct val="15000"/>
            </a:spcAft>
            <a:buChar char="•"/>
          </a:pPr>
          <a:r>
            <a:rPr lang="es-ES_tradnl" sz="1200" kern="1200" dirty="0">
              <a:latin typeface="Arial" panose="020B0604020202020204" pitchFamily="34" charset="0"/>
              <a:cs typeface="Arial" panose="020B0604020202020204" pitchFamily="34" charset="0"/>
            </a:rPr>
            <a:t>Sistemas de Armas</a:t>
          </a:r>
          <a:endParaRPr lang="es-EC" sz="1200" kern="1200" dirty="0">
            <a:latin typeface="Arial" panose="020B0604020202020204" pitchFamily="34" charset="0"/>
            <a:cs typeface="Arial" panose="020B0604020202020204" pitchFamily="34" charset="0"/>
          </a:endParaRPr>
        </a:p>
        <a:p>
          <a:pPr marL="114300" lvl="1" indent="-114300" algn="l" defTabSz="533400" rtl="0">
            <a:lnSpc>
              <a:spcPct val="90000"/>
            </a:lnSpc>
            <a:spcBef>
              <a:spcPct val="0"/>
            </a:spcBef>
            <a:spcAft>
              <a:spcPct val="15000"/>
            </a:spcAft>
            <a:buChar char="•"/>
          </a:pPr>
          <a:r>
            <a:rPr lang="es-ES_tradnl" sz="1200" kern="1200" dirty="0">
              <a:latin typeface="Arial" panose="020B0604020202020204" pitchFamily="34" charset="0"/>
              <a:cs typeface="Arial" panose="020B0604020202020204" pitchFamily="34" charset="0"/>
            </a:rPr>
            <a:t>Aeronaves, vehículos blindados, vehículos navales, Defensa aérea, Artillería AA., sistema . Mando y Control., sistema de Comunicaciones Militar, G.E., armamento, explosivos, sistema de IM y CI, Accesorios y repuestos.</a:t>
          </a:r>
          <a:endParaRPr lang="es-EC" sz="1200" kern="1200" dirty="0">
            <a:latin typeface="Arial" panose="020B0604020202020204" pitchFamily="34" charset="0"/>
            <a:cs typeface="Arial" panose="020B0604020202020204" pitchFamily="34" charset="0"/>
          </a:endParaRPr>
        </a:p>
      </dsp:txBody>
      <dsp:txXfrm>
        <a:off x="3370429" y="0"/>
        <a:ext cx="2076670" cy="1452590"/>
      </dsp:txXfrm>
    </dsp:sp>
    <dsp:sp modelId="{2F8FA59E-DEC9-4105-862F-AC1E1A5C0BEC}">
      <dsp:nvSpPr>
        <dsp:cNvPr id="0" name=""/>
        <dsp:cNvSpPr/>
      </dsp:nvSpPr>
      <dsp:spPr>
        <a:xfrm>
          <a:off x="4263087" y="1670061"/>
          <a:ext cx="291354" cy="291354"/>
        </a:xfrm>
        <a:prstGeom prst="ellipse">
          <a:avLst/>
        </a:prstGeom>
        <a:gradFill rotWithShape="0">
          <a:gsLst>
            <a:gs pos="0">
              <a:schemeClr val="accent6">
                <a:shade val="80000"/>
                <a:hueOff val="-60746"/>
                <a:satOff val="-5481"/>
                <a:lumOff val="13979"/>
                <a:alphaOff val="0"/>
                <a:tint val="96000"/>
                <a:lumMod val="100000"/>
              </a:schemeClr>
            </a:gs>
            <a:gs pos="78000">
              <a:schemeClr val="accent6">
                <a:shade val="80000"/>
                <a:hueOff val="-60746"/>
                <a:satOff val="-5481"/>
                <a:lumOff val="1397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D1CBB52-BE64-4C53-8010-2F8E74924418}">
      <dsp:nvSpPr>
        <dsp:cNvPr id="0" name=""/>
        <dsp:cNvSpPr/>
      </dsp:nvSpPr>
      <dsp:spPr>
        <a:xfrm>
          <a:off x="5461667" y="2178886"/>
          <a:ext cx="898749" cy="145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rtl="0">
            <a:lnSpc>
              <a:spcPct val="90000"/>
            </a:lnSpc>
            <a:spcBef>
              <a:spcPct val="0"/>
            </a:spcBef>
            <a:spcAft>
              <a:spcPct val="35000"/>
            </a:spcAft>
            <a:buNone/>
          </a:pPr>
          <a:r>
            <a:rPr lang="es-ES_tradnl" sz="1200" kern="1200" dirty="0">
              <a:latin typeface="Arial" panose="020B0604020202020204" pitchFamily="34" charset="0"/>
              <a:cs typeface="Arial" panose="020B0604020202020204" pitchFamily="34" charset="0"/>
            </a:rPr>
            <a:t>DOCUMENTOS PREVIOS</a:t>
          </a:r>
          <a:endParaRPr lang="es-EC" sz="1200" kern="1200" dirty="0">
            <a:latin typeface="Arial" panose="020B0604020202020204" pitchFamily="34" charset="0"/>
            <a:cs typeface="Arial" panose="020B0604020202020204" pitchFamily="34" charset="0"/>
          </a:endParaRPr>
        </a:p>
      </dsp:txBody>
      <dsp:txXfrm>
        <a:off x="5461667" y="2178886"/>
        <a:ext cx="898749" cy="1452590"/>
      </dsp:txXfrm>
    </dsp:sp>
    <dsp:sp modelId="{FF3860B3-DA40-442C-B90A-0E5C352FDE01}">
      <dsp:nvSpPr>
        <dsp:cNvPr id="0" name=""/>
        <dsp:cNvSpPr/>
      </dsp:nvSpPr>
      <dsp:spPr>
        <a:xfrm>
          <a:off x="5765365" y="1670061"/>
          <a:ext cx="291354" cy="291354"/>
        </a:xfrm>
        <a:prstGeom prst="ellipse">
          <a:avLst/>
        </a:prstGeom>
        <a:gradFill rotWithShape="0">
          <a:gsLst>
            <a:gs pos="0">
              <a:schemeClr val="accent6">
                <a:shade val="80000"/>
                <a:hueOff val="-91119"/>
                <a:satOff val="-8222"/>
                <a:lumOff val="20969"/>
                <a:alphaOff val="0"/>
                <a:tint val="96000"/>
                <a:lumMod val="100000"/>
              </a:schemeClr>
            </a:gs>
            <a:gs pos="78000">
              <a:schemeClr val="accent6">
                <a:shade val="80000"/>
                <a:hueOff val="-91119"/>
                <a:satOff val="-8222"/>
                <a:lumOff val="2096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17D8DA-D5D3-4F78-8AE9-E00345B3D6D5}">
      <dsp:nvSpPr>
        <dsp:cNvPr id="0" name=""/>
        <dsp:cNvSpPr/>
      </dsp:nvSpPr>
      <dsp:spPr>
        <a:xfrm>
          <a:off x="6374985" y="0"/>
          <a:ext cx="1605556" cy="145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rtl="0">
            <a:lnSpc>
              <a:spcPct val="90000"/>
            </a:lnSpc>
            <a:spcBef>
              <a:spcPct val="0"/>
            </a:spcBef>
            <a:spcAft>
              <a:spcPct val="35000"/>
            </a:spcAft>
            <a:buNone/>
          </a:pPr>
          <a:r>
            <a:rPr lang="es-ES_tradnl" sz="1200" kern="1200" dirty="0">
              <a:latin typeface="Arial" panose="020B0604020202020204" pitchFamily="34" charset="0"/>
              <a:cs typeface="Arial" panose="020B0604020202020204" pitchFamily="34" charset="0"/>
            </a:rPr>
            <a:t>COMITÉ DE CONTRATACIONES</a:t>
          </a:r>
          <a:endParaRPr lang="es-EC" sz="1200" kern="1200" dirty="0">
            <a:latin typeface="Arial" panose="020B0604020202020204" pitchFamily="34" charset="0"/>
            <a:cs typeface="Arial" panose="020B0604020202020204" pitchFamily="34" charset="0"/>
          </a:endParaRPr>
        </a:p>
      </dsp:txBody>
      <dsp:txXfrm>
        <a:off x="6374985" y="0"/>
        <a:ext cx="1605556" cy="1452590"/>
      </dsp:txXfrm>
    </dsp:sp>
    <dsp:sp modelId="{E168F0E5-42D8-49AF-AF17-64D79023B4E5}">
      <dsp:nvSpPr>
        <dsp:cNvPr id="0" name=""/>
        <dsp:cNvSpPr/>
      </dsp:nvSpPr>
      <dsp:spPr>
        <a:xfrm>
          <a:off x="7032086" y="1670061"/>
          <a:ext cx="291354" cy="291354"/>
        </a:xfrm>
        <a:prstGeom prst="ellipse">
          <a:avLst/>
        </a:prstGeom>
        <a:gradFill rotWithShape="0">
          <a:gsLst>
            <a:gs pos="0">
              <a:schemeClr val="accent6">
                <a:shade val="80000"/>
                <a:hueOff val="-121492"/>
                <a:satOff val="-10963"/>
                <a:lumOff val="27959"/>
                <a:alphaOff val="0"/>
                <a:tint val="96000"/>
                <a:lumMod val="100000"/>
              </a:schemeClr>
            </a:gs>
            <a:gs pos="78000">
              <a:schemeClr val="accent6">
                <a:shade val="80000"/>
                <a:hueOff val="-121492"/>
                <a:satOff val="-10963"/>
                <a:lumOff val="2795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292BE-FBFB-4E34-ACEC-BB5490BF2BFB}" type="datetimeFigureOut">
              <a:rPr lang="es-EC" smtClean="0"/>
              <a:t>10/11/2021</a:t>
            </a:fld>
            <a:endParaRPr lang="es-EC"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779E5-3B27-44C2-A513-00C3BFB44579}" type="slidenum">
              <a:rPr lang="es-EC" smtClean="0"/>
              <a:t>‹Nº›</a:t>
            </a:fld>
            <a:endParaRPr lang="es-EC" dirty="0"/>
          </a:p>
        </p:txBody>
      </p:sp>
    </p:spTree>
    <p:extLst>
      <p:ext uri="{BB962C8B-B14F-4D97-AF65-F5344CB8AC3E}">
        <p14:creationId xmlns:p14="http://schemas.microsoft.com/office/powerpoint/2010/main" val="4259646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16705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174670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32203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Tree>
    <p:extLst>
      <p:ext uri="{BB962C8B-B14F-4D97-AF65-F5344CB8AC3E}">
        <p14:creationId xmlns:p14="http://schemas.microsoft.com/office/powerpoint/2010/main" val="401185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426687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E477D68-21DB-4685-9192-CC583CACA73C}" type="slidenum">
              <a:rPr lang="es-EC" smtClean="0"/>
              <a:t>‹Nº›</a:t>
            </a:fld>
            <a:endParaRPr lang="es-EC" dirty="0"/>
          </a:p>
        </p:txBody>
      </p:sp>
    </p:spTree>
    <p:extLst>
      <p:ext uri="{BB962C8B-B14F-4D97-AF65-F5344CB8AC3E}">
        <p14:creationId xmlns:p14="http://schemas.microsoft.com/office/powerpoint/2010/main" val="76294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E477D68-21DB-4685-9192-CC583CACA73C}" type="slidenum">
              <a:rPr lang="es-EC" smtClean="0"/>
              <a:t>‹Nº›</a:t>
            </a:fld>
            <a:endParaRPr lang="es-EC"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843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E477D68-21DB-4685-9192-CC583CACA73C}" type="slidenum">
              <a:rPr lang="es-EC" smtClean="0"/>
              <a:t>‹Nº›</a:t>
            </a:fld>
            <a:endParaRPr lang="es-EC" dirty="0"/>
          </a:p>
        </p:txBody>
      </p:sp>
    </p:spTree>
    <p:extLst>
      <p:ext uri="{BB962C8B-B14F-4D97-AF65-F5344CB8AC3E}">
        <p14:creationId xmlns:p14="http://schemas.microsoft.com/office/powerpoint/2010/main" val="3027774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E477D68-21DB-4685-9192-CC583CACA73C}" type="slidenum">
              <a:rPr lang="es-EC" smtClean="0"/>
              <a:t>‹Nº›</a:t>
            </a:fld>
            <a:endParaRPr lang="es-EC"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860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E477D68-21DB-4685-9192-CC583CACA73C}" type="slidenum">
              <a:rPr lang="es-EC" smtClean="0"/>
              <a:t>‹Nº›</a:t>
            </a:fld>
            <a:endParaRPr lang="es-EC" dirty="0"/>
          </a:p>
        </p:txBody>
      </p:sp>
    </p:spTree>
    <p:extLst>
      <p:ext uri="{BB962C8B-B14F-4D97-AF65-F5344CB8AC3E}">
        <p14:creationId xmlns:p14="http://schemas.microsoft.com/office/powerpoint/2010/main" val="2149484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1795140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307210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372722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138182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31948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233961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EF85C6B-CA37-4B04-B147-5A9281F3533F}" type="datetimeFigureOut">
              <a:rPr lang="es-EC" smtClean="0"/>
              <a:t>10/11/2021</a:t>
            </a:fld>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E477D68-21DB-4685-9192-CC583CACA73C}" type="slidenum">
              <a:rPr lang="es-EC" smtClean="0"/>
              <a:t>‹Nº›</a:t>
            </a:fld>
            <a:endParaRPr lang="es-EC" dirty="0"/>
          </a:p>
        </p:txBody>
      </p:sp>
    </p:spTree>
    <p:extLst>
      <p:ext uri="{BB962C8B-B14F-4D97-AF65-F5344CB8AC3E}">
        <p14:creationId xmlns:p14="http://schemas.microsoft.com/office/powerpoint/2010/main" val="154633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35400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239684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94C2FBC-A1B3-426F-B1EF-23C1901D895E}" type="datetimeFigureOut">
              <a:rPr lang="es-EC" smtClean="0"/>
              <a:pPr/>
              <a:t>10/11/2021</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481256A8-A318-4B5B-AA56-77EBFAB2FAC7}" type="slidenum">
              <a:rPr lang="es-EC" smtClean="0"/>
              <a:pPr/>
              <a:t>‹Nº›</a:t>
            </a:fld>
            <a:endParaRPr lang="es-EC" dirty="0"/>
          </a:p>
        </p:txBody>
      </p:sp>
    </p:spTree>
    <p:extLst>
      <p:ext uri="{BB962C8B-B14F-4D97-AF65-F5344CB8AC3E}">
        <p14:creationId xmlns:p14="http://schemas.microsoft.com/office/powerpoint/2010/main" val="90512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F85C6B-CA37-4B04-B147-5A9281F3533F}" type="datetimeFigureOut">
              <a:rPr lang="es-EC" smtClean="0"/>
              <a:t>10/11/2021</a:t>
            </a:fld>
            <a:endParaRPr lang="es-EC"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477D68-21DB-4685-9192-CC583CACA73C}" type="slidenum">
              <a:rPr lang="es-EC" smtClean="0"/>
              <a:t>‹Nº›</a:t>
            </a:fld>
            <a:endParaRPr lang="es-EC" dirty="0"/>
          </a:p>
        </p:txBody>
      </p:sp>
    </p:spTree>
    <p:extLst>
      <p:ext uri="{BB962C8B-B14F-4D97-AF65-F5344CB8AC3E}">
        <p14:creationId xmlns:p14="http://schemas.microsoft.com/office/powerpoint/2010/main" val="2517668610"/>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 id="2147483953" r:id="rId15"/>
    <p:sldLayoutId id="21474839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11 Rectángulo redondeado"/>
          <p:cNvSpPr>
            <a:spLocks noChangeArrowheads="1"/>
          </p:cNvSpPr>
          <p:nvPr/>
        </p:nvSpPr>
        <p:spPr bwMode="auto">
          <a:xfrm>
            <a:off x="3881439" y="4076702"/>
            <a:ext cx="4429125" cy="378619"/>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47110" name="12 Rectángulo redondeado"/>
          <p:cNvSpPr>
            <a:spLocks noChangeArrowheads="1"/>
          </p:cNvSpPr>
          <p:nvPr/>
        </p:nvSpPr>
        <p:spPr bwMode="auto">
          <a:xfrm>
            <a:off x="4475561" y="3537349"/>
            <a:ext cx="4320778" cy="5393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10" name="6 CuadroTexto"/>
          <p:cNvSpPr txBox="1"/>
          <p:nvPr/>
        </p:nvSpPr>
        <p:spPr>
          <a:xfrm>
            <a:off x="833718" y="527460"/>
            <a:ext cx="10287000" cy="1015663"/>
          </a:xfrm>
          <a:prstGeom prst="rect">
            <a:avLst/>
          </a:prstGeom>
          <a:solidFill>
            <a:schemeClr val="bg1"/>
          </a:solidFill>
          <a:ln>
            <a:noFill/>
          </a:ln>
        </p:spPr>
        <p:txBody>
          <a:bodyPr wrap="square" rtlCol="0">
            <a:spAutoFit/>
          </a:bodyPr>
          <a:lstStyle/>
          <a:p>
            <a:pPr algn="ctr"/>
            <a:r>
              <a:rPr lang="es-ES" sz="2000" b="1" dirty="0">
                <a:effectLst/>
                <a:latin typeface="Arial" panose="020B0604020202020204" pitchFamily="34" charset="0"/>
                <a:ea typeface="Times New Roman" panose="02020603050405020304" pitchFamily="18" charset="0"/>
                <a:cs typeface="Arial" panose="020B0604020202020204" pitchFamily="34" charset="0"/>
              </a:rPr>
              <a:t>“ESTUDIO ANALÍTICO PROCEDIMIENTOS PRE CONTRACTUALES ESPECIALES DEL EJÉRCITO ECUATORIANO PARA LA ADQUISICIÓN DE BIENES, EJECUCIÓN DE OBRAS O PRESTACIÓN DE SERVICIOS DE CARÁCTER ESTRATÉGICO”.</a:t>
            </a:r>
            <a:endParaRPr lang="es-EC" sz="2000" b="1" dirty="0">
              <a:latin typeface="Arial" panose="020B0604020202020204" pitchFamily="34" charset="0"/>
              <a:cs typeface="Arial" panose="020B0604020202020204" pitchFamily="34" charset="0"/>
            </a:endParaRPr>
          </a:p>
        </p:txBody>
      </p:sp>
      <p:sp>
        <p:nvSpPr>
          <p:cNvPr id="18" name="CuadroTexto 11">
            <a:extLst>
              <a:ext uri="{FF2B5EF4-FFF2-40B4-BE49-F238E27FC236}">
                <a16:creationId xmlns:a16="http://schemas.microsoft.com/office/drawing/2014/main" id="{8D287291-091B-4770-8CB2-8276613A09D8}"/>
              </a:ext>
            </a:extLst>
          </p:cNvPr>
          <p:cNvSpPr txBox="1"/>
          <p:nvPr/>
        </p:nvSpPr>
        <p:spPr>
          <a:xfrm>
            <a:off x="2250748" y="4858968"/>
            <a:ext cx="7065410" cy="707887"/>
          </a:xfrm>
          <a:prstGeom prst="rect">
            <a:avLst/>
          </a:prstGeom>
          <a:solidFill>
            <a:schemeClr val="accent2"/>
          </a:solidFill>
          <a:ln>
            <a:noFill/>
          </a:ln>
          <a:scene3d>
            <a:camera prst="orthographicFront"/>
            <a:lightRig rig="threePt" dir="t"/>
          </a:scene3d>
          <a:sp3d>
            <a:bevelT w="165100" prst="coolSlant"/>
          </a:sp3d>
        </p:spPr>
        <p:txBody>
          <a:bodyPr wrap="square" rtlCol="0">
            <a:spAutoFit/>
          </a:bodyPr>
          <a:lstStyle/>
          <a:p>
            <a:pPr algn="ctr"/>
            <a:r>
              <a:rPr lang="en-US" sz="2000" b="1"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MAYO. DE CB. ESPINOZA CHRISTIAN</a:t>
            </a:r>
          </a:p>
          <a:p>
            <a:pPr algn="ctr"/>
            <a:r>
              <a:rPr lang="en-US" sz="2000" b="1"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MAYO. DE I. ACOSTA WILSON</a:t>
            </a:r>
          </a:p>
        </p:txBody>
      </p:sp>
      <p:pic>
        <p:nvPicPr>
          <p:cNvPr id="3" name="Imagen 2"/>
          <p:cNvPicPr>
            <a:picLocks noChangeAspect="1"/>
          </p:cNvPicPr>
          <p:nvPr/>
        </p:nvPicPr>
        <p:blipFill>
          <a:blip r:embed="rId3"/>
          <a:stretch>
            <a:fillRect/>
          </a:stretch>
        </p:blipFill>
        <p:spPr>
          <a:xfrm>
            <a:off x="1190543" y="2277268"/>
            <a:ext cx="8538881" cy="1799434"/>
          </a:xfrm>
          <a:prstGeom prst="rect">
            <a:avLst/>
          </a:prstGeom>
        </p:spPr>
      </p:pic>
      <p:sp>
        <p:nvSpPr>
          <p:cNvPr id="7" name="CuadroTexto 11">
            <a:extLst>
              <a:ext uri="{FF2B5EF4-FFF2-40B4-BE49-F238E27FC236}">
                <a16:creationId xmlns:a16="http://schemas.microsoft.com/office/drawing/2014/main" id="{48147468-3D1D-41CD-822F-E86007513B8F}"/>
              </a:ext>
            </a:extLst>
          </p:cNvPr>
          <p:cNvSpPr txBox="1"/>
          <p:nvPr/>
        </p:nvSpPr>
        <p:spPr>
          <a:xfrm>
            <a:off x="2747534" y="5739421"/>
            <a:ext cx="6201452" cy="707886"/>
          </a:xfrm>
          <a:prstGeom prst="rect">
            <a:avLst/>
          </a:prstGeom>
          <a:solidFill>
            <a:schemeClr val="accent2"/>
          </a:solidFill>
          <a:ln>
            <a:noFill/>
          </a:ln>
          <a:scene3d>
            <a:camera prst="orthographicFront"/>
            <a:lightRig rig="threePt" dir="t"/>
          </a:scene3d>
          <a:sp3d>
            <a:bevelT w="165100" prst="coolSlant"/>
          </a:sp3d>
        </p:spPr>
        <p:txBody>
          <a:bodyPr wrap="square" rtlCol="0">
            <a:spAutoFit/>
          </a:bodyPr>
          <a:lstStyle/>
          <a:p>
            <a:pPr algn="ctr"/>
            <a:r>
              <a:rPr lang="en-US" sz="2000" b="1"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TCRN. EMS. SÁNCHEZ MILTON</a:t>
            </a:r>
          </a:p>
          <a:p>
            <a:pPr algn="ctr"/>
            <a:r>
              <a:rPr lang="en-US" sz="2000" b="1"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DE TESIS</a:t>
            </a:r>
          </a:p>
        </p:txBody>
      </p:sp>
    </p:spTree>
    <p:extLst>
      <p:ext uri="{BB962C8B-B14F-4D97-AF65-F5344CB8AC3E}">
        <p14:creationId xmlns:p14="http://schemas.microsoft.com/office/powerpoint/2010/main" val="150214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72253568"/>
              </p:ext>
            </p:extLst>
          </p:nvPr>
        </p:nvGraphicFramePr>
        <p:xfrm>
          <a:off x="609600" y="1073727"/>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60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298">
            <a:extLst>
              <a:ext uri="{FF2B5EF4-FFF2-40B4-BE49-F238E27FC236}">
                <a16:creationId xmlns:a16="http://schemas.microsoft.com/office/drawing/2014/main" id="{05B2DF88-C602-7E46-ADCC-63FF04F28F29}"/>
              </a:ext>
            </a:extLst>
          </p:cNvPr>
          <p:cNvPicPr>
            <a:picLocks noGrp="1"/>
          </p:cNvPicPr>
          <p:nvPr>
            <p:ph idx="1"/>
          </p:nvPr>
        </p:nvPicPr>
        <p:blipFill>
          <a:blip r:embed="rId2">
            <a:extLst>
              <a:ext uri="{96DAC541-7B7A-43D3-8B79-37D633B846F1}">
                <asvg:svgBlip xmlns:asvg="http://schemas.microsoft.com/office/drawing/2016/SVG/main" r:embed="rId3"/>
              </a:ext>
            </a:extLst>
          </a:blip>
          <a:stretch>
            <a:fillRect/>
          </a:stretch>
        </p:blipFill>
        <p:spPr>
          <a:xfrm>
            <a:off x="762000" y="221673"/>
            <a:ext cx="10626436" cy="6234545"/>
          </a:xfrm>
          <a:prstGeom prst="rect">
            <a:avLst/>
          </a:prstGeom>
        </p:spPr>
      </p:pic>
    </p:spTree>
    <p:extLst>
      <p:ext uri="{BB962C8B-B14F-4D97-AF65-F5344CB8AC3E}">
        <p14:creationId xmlns:p14="http://schemas.microsoft.com/office/powerpoint/2010/main" val="95274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5A55F1-3E5B-444D-921F-C697D2A2D675}"/>
              </a:ext>
            </a:extLst>
          </p:cNvPr>
          <p:cNvSpPr>
            <a:spLocks noGrp="1"/>
          </p:cNvSpPr>
          <p:nvPr>
            <p:ph type="title"/>
          </p:nvPr>
        </p:nvSpPr>
        <p:spPr>
          <a:xfrm>
            <a:off x="168628" y="534082"/>
            <a:ext cx="10834255" cy="1325563"/>
          </a:xfrm>
        </p:spPr>
        <p:txBody>
          <a:bodyPr>
            <a:noAutofit/>
          </a:bodyPr>
          <a:lstStyle/>
          <a:p>
            <a:pPr algn="ctr"/>
            <a:r>
              <a:rPr lang="es-ES_tradnl" sz="2400" b="1" dirty="0">
                <a:latin typeface="Arial" panose="020B0604020202020204" pitchFamily="34" charset="0"/>
                <a:cs typeface="Arial" panose="020B0604020202020204" pitchFamily="34" charset="0"/>
              </a:rPr>
              <a:t>PROCESO PREVIO PARA LA CONTRATACIÓN EN LA DIRECCIÓN DE CONTRATACIÓN DE BIENES ESTRATÉGICOS DEL MIDENA</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867734673"/>
              </p:ext>
            </p:extLst>
          </p:nvPr>
        </p:nvGraphicFramePr>
        <p:xfrm>
          <a:off x="822959" y="2926080"/>
          <a:ext cx="9840351" cy="363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97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88DEC-6E4D-5C41-9658-2CEF1F757A65}"/>
              </a:ext>
            </a:extLst>
          </p:cNvPr>
          <p:cNvSpPr>
            <a:spLocks noGrp="1"/>
          </p:cNvSpPr>
          <p:nvPr>
            <p:ph type="title"/>
          </p:nvPr>
        </p:nvSpPr>
        <p:spPr/>
        <p:txBody>
          <a:bodyPr>
            <a:normAutofit fontScale="90000"/>
          </a:bodyPr>
          <a:lstStyle/>
          <a:p>
            <a:r>
              <a:rPr lang="es-ES" sz="3200" b="1" dirty="0">
                <a:latin typeface="Arial" panose="020B0604020202020204" pitchFamily="34" charset="0"/>
                <a:cs typeface="Arial" panose="020B0604020202020204" pitchFamily="34" charset="0"/>
              </a:rPr>
              <a:t>ETAPAS EN LOS PROCESOS DE CONTRATACIÓN DE BIENES ESTRATÉGICOS</a:t>
            </a:r>
            <a:r>
              <a:rPr lang="es-EC" sz="3200" dirty="0">
                <a:effectLst/>
                <a:latin typeface="Arial" panose="020B0604020202020204" pitchFamily="34" charset="0"/>
                <a:cs typeface="Arial" panose="020B0604020202020204" pitchFamily="34" charset="0"/>
              </a:rPr>
              <a:t> </a:t>
            </a:r>
            <a:endParaRPr lang="es-ES_tradnl" sz="3200" dirty="0">
              <a:latin typeface="Arial" panose="020B0604020202020204" pitchFamily="34" charset="0"/>
              <a:cs typeface="Arial" panose="020B0604020202020204" pitchFamily="34" charset="0"/>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570664276"/>
              </p:ext>
            </p:extLst>
          </p:nvPr>
        </p:nvGraphicFramePr>
        <p:xfrm>
          <a:off x="147248" y="1783084"/>
          <a:ext cx="9126754" cy="4787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723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Marcador de contenido 51">
            <a:extLst>
              <a:ext uri="{FF2B5EF4-FFF2-40B4-BE49-F238E27FC236}">
                <a16:creationId xmlns:a16="http://schemas.microsoft.com/office/drawing/2014/main" id="{D0F68C22-F5B3-624A-A2D3-FAA8C2079C70}"/>
              </a:ext>
            </a:extLst>
          </p:cNvPr>
          <p:cNvPicPr>
            <a:picLocks noGrp="1" noChangeAspect="1"/>
          </p:cNvPicPr>
          <p:nvPr>
            <p:ph idx="1"/>
          </p:nvPr>
        </p:nvPicPr>
        <p:blipFill>
          <a:blip r:embed="rId2"/>
          <a:stretch>
            <a:fillRect/>
          </a:stretch>
        </p:blipFill>
        <p:spPr>
          <a:xfrm>
            <a:off x="928255" y="332509"/>
            <a:ext cx="10307781" cy="6026727"/>
          </a:xfrm>
          <a:prstGeom prst="rect">
            <a:avLst/>
          </a:prstGeom>
        </p:spPr>
      </p:pic>
    </p:spTree>
    <p:extLst>
      <p:ext uri="{BB962C8B-B14F-4D97-AF65-F5344CB8AC3E}">
        <p14:creationId xmlns:p14="http://schemas.microsoft.com/office/powerpoint/2010/main" val="52047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7BEDF-F2B1-2F4C-B07A-EE28B204C58E}"/>
              </a:ext>
            </a:extLst>
          </p:cNvPr>
          <p:cNvSpPr>
            <a:spLocks noGrp="1"/>
          </p:cNvSpPr>
          <p:nvPr>
            <p:ph type="title"/>
          </p:nvPr>
        </p:nvSpPr>
        <p:spPr>
          <a:xfrm>
            <a:off x="838200" y="235530"/>
            <a:ext cx="10515600" cy="1325563"/>
          </a:xfrm>
        </p:spPr>
        <p:txBody>
          <a:bodyPr>
            <a:normAutofit/>
          </a:bodyPr>
          <a:lstStyle/>
          <a:p>
            <a:pPr algn="ctr"/>
            <a:r>
              <a:rPr lang="es-ES" sz="3600" b="1" dirty="0">
                <a:latin typeface="Arial" panose="020B0604020202020204" pitchFamily="34" charset="0"/>
                <a:cs typeface="Arial" panose="020B0604020202020204" pitchFamily="34" charset="0"/>
              </a:rPr>
              <a:t>TIPOS DE CONTRATACIONES</a:t>
            </a:r>
            <a:r>
              <a:rPr lang="es-EC" sz="3600" b="1" dirty="0">
                <a:effectLst/>
                <a:latin typeface="Arial" panose="020B0604020202020204" pitchFamily="34" charset="0"/>
                <a:cs typeface="Arial" panose="020B0604020202020204" pitchFamily="34" charset="0"/>
              </a:rPr>
              <a:t> </a:t>
            </a:r>
            <a:endParaRPr lang="es-ES_tradnl" sz="3600" b="1" dirty="0">
              <a:latin typeface="Arial" panose="020B0604020202020204" pitchFamily="34" charset="0"/>
              <a:cs typeface="Arial" panose="020B0604020202020204" pitchFamily="34" charset="0"/>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95756307"/>
              </p:ext>
            </p:extLst>
          </p:nvPr>
        </p:nvGraphicFramePr>
        <p:xfrm>
          <a:off x="838200" y="1260765"/>
          <a:ext cx="10515600" cy="526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762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5E4E6-0F60-7C41-B539-5253C3503DFD}"/>
              </a:ext>
            </a:extLst>
          </p:cNvPr>
          <p:cNvSpPr>
            <a:spLocks noGrp="1"/>
          </p:cNvSpPr>
          <p:nvPr>
            <p:ph type="title"/>
          </p:nvPr>
        </p:nvSpPr>
        <p:spPr>
          <a:xfrm>
            <a:off x="324465" y="365125"/>
            <a:ext cx="9067729" cy="1325563"/>
          </a:xfrm>
        </p:spPr>
        <p:txBody>
          <a:bodyPr>
            <a:noAutofit/>
          </a:bodyPr>
          <a:lstStyle/>
          <a:p>
            <a:pPr algn="ctr"/>
            <a:r>
              <a:rPr lang="es-ES_tradnl" sz="2800" b="1" dirty="0">
                <a:latin typeface="Arial" panose="020B0604020202020204" pitchFamily="34" charset="0"/>
                <a:cs typeface="Arial" panose="020B0604020202020204" pitchFamily="34" charset="0"/>
              </a:rPr>
              <a:t>ORGANIZACIÓN DE LAS FUERZAS ARMADAS PARA LA CONTRATACIÓN DE BIENES, OBRAS Y SERVICIOS.</a:t>
            </a:r>
            <a:br>
              <a:rPr lang="es-ES_tradnl" sz="2800" b="1" dirty="0">
                <a:latin typeface="Arial" panose="020B0604020202020204" pitchFamily="34" charset="0"/>
                <a:cs typeface="Arial" panose="020B0604020202020204" pitchFamily="34" charset="0"/>
              </a:rPr>
            </a:br>
            <a:endParaRPr lang="es-ES_tradnl" sz="2800" b="1" dirty="0">
              <a:latin typeface="Arial" panose="020B0604020202020204" pitchFamily="34" charset="0"/>
              <a:cs typeface="Arial" panose="020B0604020202020204" pitchFamily="34" charset="0"/>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264397113"/>
              </p:ext>
            </p:extLst>
          </p:nvPr>
        </p:nvGraphicFramePr>
        <p:xfrm>
          <a:off x="145867" y="1224116"/>
          <a:ext cx="10515600" cy="5077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4494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normAutofit/>
          </a:bodyPr>
          <a:lstStyle/>
          <a:p>
            <a:r>
              <a:rPr lang="es-EC" sz="2800" b="1" dirty="0">
                <a:latin typeface="Arial" panose="020B0604020202020204" pitchFamily="34" charset="0"/>
                <a:cs typeface="Arial" panose="020B0604020202020204" pitchFamily="34" charset="0"/>
              </a:rPr>
              <a:t>ANÁLISIS COMPARATIVO</a:t>
            </a:r>
          </a:p>
        </p:txBody>
      </p:sp>
      <p:graphicFrame>
        <p:nvGraphicFramePr>
          <p:cNvPr id="5" name="Tabla 4">
            <a:extLst>
              <a:ext uri="{FF2B5EF4-FFF2-40B4-BE49-F238E27FC236}">
                <a16:creationId xmlns:a16="http://schemas.microsoft.com/office/drawing/2014/main" id="{23EACF17-94D0-40C6-AB14-91CA102F55E7}"/>
              </a:ext>
            </a:extLst>
          </p:cNvPr>
          <p:cNvGraphicFramePr>
            <a:graphicFrameLocks noGrp="1"/>
          </p:cNvGraphicFramePr>
          <p:nvPr>
            <p:extLst>
              <p:ext uri="{D42A27DB-BD31-4B8C-83A1-F6EECF244321}">
                <p14:modId xmlns:p14="http://schemas.microsoft.com/office/powerpoint/2010/main" val="2350361965"/>
              </p:ext>
            </p:extLst>
          </p:nvPr>
        </p:nvGraphicFramePr>
        <p:xfrm>
          <a:off x="852054" y="1233054"/>
          <a:ext cx="10730346" cy="5030961"/>
        </p:xfrm>
        <a:graphic>
          <a:graphicData uri="http://schemas.openxmlformats.org/drawingml/2006/table">
            <a:tbl>
              <a:tblPr firstRow="1" firstCol="1" bandRow="1">
                <a:tableStyleId>{5C22544A-7EE6-4342-B048-85BDC9FD1C3A}</a:tableStyleId>
              </a:tblPr>
              <a:tblGrid>
                <a:gridCol w="654553">
                  <a:extLst>
                    <a:ext uri="{9D8B030D-6E8A-4147-A177-3AD203B41FA5}">
                      <a16:colId xmlns:a16="http://schemas.microsoft.com/office/drawing/2014/main" val="3487048442"/>
                    </a:ext>
                  </a:extLst>
                </a:gridCol>
                <a:gridCol w="1852057">
                  <a:extLst>
                    <a:ext uri="{9D8B030D-6E8A-4147-A177-3AD203B41FA5}">
                      <a16:colId xmlns:a16="http://schemas.microsoft.com/office/drawing/2014/main" val="2882287096"/>
                    </a:ext>
                  </a:extLst>
                </a:gridCol>
                <a:gridCol w="2180405">
                  <a:extLst>
                    <a:ext uri="{9D8B030D-6E8A-4147-A177-3AD203B41FA5}">
                      <a16:colId xmlns:a16="http://schemas.microsoft.com/office/drawing/2014/main" val="2939916783"/>
                    </a:ext>
                  </a:extLst>
                </a:gridCol>
                <a:gridCol w="3004497">
                  <a:extLst>
                    <a:ext uri="{9D8B030D-6E8A-4147-A177-3AD203B41FA5}">
                      <a16:colId xmlns:a16="http://schemas.microsoft.com/office/drawing/2014/main" val="130530161"/>
                    </a:ext>
                  </a:extLst>
                </a:gridCol>
                <a:gridCol w="3038834">
                  <a:extLst>
                    <a:ext uri="{9D8B030D-6E8A-4147-A177-3AD203B41FA5}">
                      <a16:colId xmlns:a16="http://schemas.microsoft.com/office/drawing/2014/main" val="3059786092"/>
                    </a:ext>
                  </a:extLst>
                </a:gridCol>
              </a:tblGrid>
              <a:tr h="272952">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ORD</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DESCRIPCIÓN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b"/>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ECUADOR</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b"/>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ARGENTINA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b"/>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CHILE</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b"/>
                </a:tc>
                <a:extLst>
                  <a:ext uri="{0D108BD9-81ED-4DB2-BD59-A6C34878D82A}">
                    <a16:rowId xmlns:a16="http://schemas.microsoft.com/office/drawing/2014/main" val="2722441973"/>
                  </a:ext>
                </a:extLst>
              </a:tr>
              <a:tr h="584402">
                <a:tc>
                  <a:txBody>
                    <a:bodyPr/>
                    <a:lstStyle/>
                    <a:p>
                      <a:pPr algn="ctr">
                        <a:lnSpc>
                          <a:spcPct val="150000"/>
                        </a:lnSpc>
                        <a:spcAft>
                          <a:spcPts val="1000"/>
                        </a:spcAft>
                      </a:pPr>
                      <a:r>
                        <a:rPr lang="es-EC" sz="1400" dirty="0">
                          <a:solidFill>
                            <a:schemeClr val="tx1"/>
                          </a:solidFill>
                          <a:effectLst/>
                          <a:latin typeface="Arial" panose="020B0604020202020204" pitchFamily="34" charset="0"/>
                          <a:cs typeface="Arial" panose="020B0604020202020204" pitchFamily="34" charset="0"/>
                        </a:rPr>
                        <a:t>1</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Nombre del sistema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Compras públicas</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Compras y contrataciones públicas</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ctr">
                        <a:lnSpc>
                          <a:spcPct val="150000"/>
                        </a:lnSpc>
                        <a:spcAft>
                          <a:spcPts val="1000"/>
                        </a:spcAft>
                      </a:pPr>
                      <a:r>
                        <a:rPr lang="es-EC" sz="1400" dirty="0">
                          <a:effectLst/>
                          <a:latin typeface="Arial" panose="020B0604020202020204" pitchFamily="34" charset="0"/>
                          <a:cs typeface="Arial" panose="020B0604020202020204" pitchFamily="34" charset="0"/>
                        </a:rPr>
                        <a:t>Chilecompra mercado público</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extLst>
                  <a:ext uri="{0D108BD9-81ED-4DB2-BD59-A6C34878D82A}">
                    <a16:rowId xmlns:a16="http://schemas.microsoft.com/office/drawing/2014/main" val="3347699765"/>
                  </a:ext>
                </a:extLst>
              </a:tr>
              <a:tr h="4166079">
                <a:tc>
                  <a:txBody>
                    <a:bodyPr/>
                    <a:lstStyle/>
                    <a:p>
                      <a:pPr algn="ctr">
                        <a:lnSpc>
                          <a:spcPct val="150000"/>
                        </a:lnSpc>
                        <a:spcAft>
                          <a:spcPts val="1000"/>
                        </a:spcAft>
                      </a:pPr>
                      <a:r>
                        <a:rPr lang="es-EC" sz="1400" dirty="0">
                          <a:solidFill>
                            <a:schemeClr val="tx1"/>
                          </a:solidFill>
                          <a:effectLst/>
                          <a:latin typeface="Arial" panose="020B0604020202020204" pitchFamily="34" charset="0"/>
                          <a:cs typeface="Arial" panose="020B0604020202020204" pitchFamily="34" charset="0"/>
                        </a:rPr>
                        <a:t>2</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l">
                        <a:lnSpc>
                          <a:spcPct val="100000"/>
                        </a:lnSpc>
                        <a:spcAft>
                          <a:spcPts val="1000"/>
                        </a:spcAft>
                      </a:pPr>
                      <a:r>
                        <a:rPr lang="es-EC" sz="1400" dirty="0">
                          <a:effectLst/>
                          <a:latin typeface="Arial" panose="020B0604020202020204" pitchFamily="34" charset="0"/>
                          <a:cs typeface="Arial" panose="020B0604020202020204" pitchFamily="34" charset="0"/>
                        </a:rPr>
                        <a:t>Decreto o ley de creación</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l">
                        <a:lnSpc>
                          <a:spcPct val="100000"/>
                        </a:lnSpc>
                        <a:spcAft>
                          <a:spcPts val="1000"/>
                        </a:spcAft>
                      </a:pPr>
                      <a:r>
                        <a:rPr lang="es-EC" sz="1400" dirty="0">
                          <a:effectLst/>
                          <a:latin typeface="Arial" panose="020B0604020202020204" pitchFamily="34" charset="0"/>
                          <a:cs typeface="Arial" panose="020B0604020202020204" pitchFamily="34" charset="0"/>
                        </a:rPr>
                        <a:t>Ley orgánica del sistema nacional de contratación pública y su reglamento               registro oficial suplemento 395                                                       4 de agosto del 2008</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l">
                        <a:lnSpc>
                          <a:spcPct val="100000"/>
                        </a:lnSpc>
                        <a:spcAft>
                          <a:spcPts val="1000"/>
                        </a:spcAft>
                      </a:pPr>
                      <a:r>
                        <a:rPr lang="es-EC" sz="1400" dirty="0">
                          <a:effectLst/>
                          <a:latin typeface="Arial" panose="020B0604020202020204" pitchFamily="34" charset="0"/>
                          <a:cs typeface="Arial" panose="020B0604020202020204" pitchFamily="34" charset="0"/>
                        </a:rPr>
                        <a:t>Administración financiera y de los sistemas de control del sector público nacional                                                                                                                                                                            ley 24.156                                                                           disposiciones generales. sistemas presupuestarios, de crédito público, de tesorería, de contabilidad gubernamental y de control interno.                           sancionada: septiembre 30 de 1992                                 promulgada parcialmente: octubre 26 de 1992</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ctr"/>
                </a:tc>
                <a:tc>
                  <a:txBody>
                    <a:bodyPr/>
                    <a:lstStyle/>
                    <a:p>
                      <a:pPr algn="l">
                        <a:lnSpc>
                          <a:spcPct val="100000"/>
                        </a:lnSpc>
                        <a:spcAft>
                          <a:spcPts val="1000"/>
                        </a:spcAft>
                      </a:pPr>
                      <a:r>
                        <a:rPr lang="es-EC" sz="1400" dirty="0">
                          <a:effectLst/>
                          <a:latin typeface="Arial" panose="020B0604020202020204" pitchFamily="34" charset="0"/>
                          <a:cs typeface="Arial" panose="020B0604020202020204" pitchFamily="34" charset="0"/>
                        </a:rPr>
                        <a:t>1. Ley n.º 18575, “orgánica constitucional de bases generales de la administración del estado”.                                                     2. La ley n.º 18948, “orgánica constitucional de las fuerzas armadas”.                                                                      3. La ley n.º 19880, que establece las “bases de los procedimientos administrativos”.          </a:t>
                      </a:r>
                    </a:p>
                    <a:p>
                      <a:pPr marL="0" marR="0" lvl="0" indent="0" algn="l" defTabSz="914400" rtl="0" eaLnBrk="1" fontAlgn="auto" latinLnBrk="0" hangingPunct="1">
                        <a:lnSpc>
                          <a:spcPct val="100000"/>
                        </a:lnSpc>
                        <a:spcBef>
                          <a:spcPts val="0"/>
                        </a:spcBef>
                        <a:spcAft>
                          <a:spcPts val="1000"/>
                        </a:spcAft>
                        <a:buClrTx/>
                        <a:buSzTx/>
                        <a:buFontTx/>
                        <a:buNone/>
                        <a:tabLst/>
                        <a:defRPr/>
                      </a:pPr>
                      <a:r>
                        <a:rPr lang="es-EC" sz="1400" dirty="0">
                          <a:effectLst/>
                          <a:latin typeface="Arial" panose="020B0604020202020204" pitchFamily="34" charset="0"/>
                          <a:cs typeface="Arial" panose="020B0604020202020204" pitchFamily="34" charset="0"/>
                        </a:rPr>
                        <a:t>4. </a:t>
                      </a:r>
                      <a:r>
                        <a:rPr lang="es-MX" sz="1400" dirty="0">
                          <a:effectLst/>
                          <a:latin typeface="Arial" panose="020B0604020202020204" pitchFamily="34" charset="0"/>
                          <a:cs typeface="Arial" panose="020B0604020202020204" pitchFamily="34" charset="0"/>
                        </a:rPr>
                        <a:t>L</a:t>
                      </a:r>
                      <a:r>
                        <a:rPr lang="es-MX" sz="1400" dirty="0">
                          <a:latin typeface="Arial" panose="020B0604020202020204" pitchFamily="34" charset="0"/>
                          <a:cs typeface="Arial" panose="020B0604020202020204" pitchFamily="34" charset="0"/>
                        </a:rPr>
                        <a:t>ey n° 18928 de “normas de adquisiciones y enajenaciones de bienes muebles y servicios de las FF.AA” y la ley n° 19886 de “bases sobre contratos administrativos de suministro y prestación de servicios”.</a:t>
                      </a:r>
                    </a:p>
                    <a:p>
                      <a:pPr algn="l">
                        <a:lnSpc>
                          <a:spcPct val="100000"/>
                        </a:lnSpc>
                        <a:spcAft>
                          <a:spcPts val="1000"/>
                        </a:spcAft>
                      </a:pP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27579" marR="27579" marT="0" marB="0" anchor="b"/>
                </a:tc>
                <a:extLst>
                  <a:ext uri="{0D108BD9-81ED-4DB2-BD59-A6C34878D82A}">
                    <a16:rowId xmlns:a16="http://schemas.microsoft.com/office/drawing/2014/main" val="1186096773"/>
                  </a:ext>
                </a:extLst>
              </a:tr>
            </a:tbl>
          </a:graphicData>
        </a:graphic>
      </p:graphicFrame>
    </p:spTree>
    <p:extLst>
      <p:ext uri="{BB962C8B-B14F-4D97-AF65-F5344CB8AC3E}">
        <p14:creationId xmlns:p14="http://schemas.microsoft.com/office/powerpoint/2010/main" val="4132974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sz="3600" dirty="0">
                <a:latin typeface="Arial" panose="020B0604020202020204" pitchFamily="34" charset="0"/>
                <a:cs typeface="Arial" panose="020B0604020202020204" pitchFamily="34" charset="0"/>
              </a:rPr>
              <a:t>ANALISIS COMPARATIVO</a:t>
            </a:r>
          </a:p>
        </p:txBody>
      </p:sp>
      <p:graphicFrame>
        <p:nvGraphicFramePr>
          <p:cNvPr id="3" name="Tabla 2">
            <a:extLst>
              <a:ext uri="{FF2B5EF4-FFF2-40B4-BE49-F238E27FC236}">
                <a16:creationId xmlns:a16="http://schemas.microsoft.com/office/drawing/2014/main" id="{4AA7852E-9E3A-40D3-BD56-9878FCB78D8E}"/>
              </a:ext>
            </a:extLst>
          </p:cNvPr>
          <p:cNvGraphicFramePr>
            <a:graphicFrameLocks noGrp="1"/>
          </p:cNvGraphicFramePr>
          <p:nvPr>
            <p:extLst>
              <p:ext uri="{D42A27DB-BD31-4B8C-83A1-F6EECF244321}">
                <p14:modId xmlns:p14="http://schemas.microsoft.com/office/powerpoint/2010/main" val="2822115886"/>
              </p:ext>
            </p:extLst>
          </p:nvPr>
        </p:nvGraphicFramePr>
        <p:xfrm>
          <a:off x="734291" y="1358538"/>
          <a:ext cx="10571019" cy="3373628"/>
        </p:xfrm>
        <a:graphic>
          <a:graphicData uri="http://schemas.openxmlformats.org/drawingml/2006/table">
            <a:tbl>
              <a:tblPr firstRow="1" firstCol="1" bandRow="1">
                <a:tableStyleId>{5C22544A-7EE6-4342-B048-85BDC9FD1C3A}</a:tableStyleId>
              </a:tblPr>
              <a:tblGrid>
                <a:gridCol w="644833">
                  <a:extLst>
                    <a:ext uri="{9D8B030D-6E8A-4147-A177-3AD203B41FA5}">
                      <a16:colId xmlns:a16="http://schemas.microsoft.com/office/drawing/2014/main" val="2243188161"/>
                    </a:ext>
                  </a:extLst>
                </a:gridCol>
                <a:gridCol w="1824559">
                  <a:extLst>
                    <a:ext uri="{9D8B030D-6E8A-4147-A177-3AD203B41FA5}">
                      <a16:colId xmlns:a16="http://schemas.microsoft.com/office/drawing/2014/main" val="1306637479"/>
                    </a:ext>
                  </a:extLst>
                </a:gridCol>
                <a:gridCol w="2148030">
                  <a:extLst>
                    <a:ext uri="{9D8B030D-6E8A-4147-A177-3AD203B41FA5}">
                      <a16:colId xmlns:a16="http://schemas.microsoft.com/office/drawing/2014/main" val="157315447"/>
                    </a:ext>
                  </a:extLst>
                </a:gridCol>
                <a:gridCol w="2959885">
                  <a:extLst>
                    <a:ext uri="{9D8B030D-6E8A-4147-A177-3AD203B41FA5}">
                      <a16:colId xmlns:a16="http://schemas.microsoft.com/office/drawing/2014/main" val="3115752671"/>
                    </a:ext>
                  </a:extLst>
                </a:gridCol>
                <a:gridCol w="2993712">
                  <a:extLst>
                    <a:ext uri="{9D8B030D-6E8A-4147-A177-3AD203B41FA5}">
                      <a16:colId xmlns:a16="http://schemas.microsoft.com/office/drawing/2014/main" val="3212181241"/>
                    </a:ext>
                  </a:extLst>
                </a:gridCol>
              </a:tblGrid>
              <a:tr h="3174274">
                <a:tc>
                  <a:txBody>
                    <a:bodyPr/>
                    <a:lstStyle/>
                    <a:p>
                      <a:pPr algn="ctr">
                        <a:lnSpc>
                          <a:spcPct val="150000"/>
                        </a:lnSpc>
                        <a:spcAft>
                          <a:spcPts val="1000"/>
                        </a:spcAft>
                      </a:pPr>
                      <a:r>
                        <a:rPr lang="es-EC" sz="1200" dirty="0">
                          <a:solidFill>
                            <a:schemeClr val="tx1"/>
                          </a:solidFill>
                          <a:effectLst/>
                          <a:latin typeface="Arial" panose="020B0604020202020204" pitchFamily="34" charset="0"/>
                          <a:cs typeface="Arial" panose="020B0604020202020204" pitchFamily="34" charset="0"/>
                        </a:rPr>
                        <a:t>3</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6443" marR="16443" marT="0" marB="0" anchor="ctr"/>
                </a:tc>
                <a:tc>
                  <a:txBody>
                    <a:bodyPr/>
                    <a:lstStyle/>
                    <a:p>
                      <a:pPr algn="l">
                        <a:lnSpc>
                          <a:spcPct val="150000"/>
                        </a:lnSpc>
                        <a:spcAft>
                          <a:spcPts val="1000"/>
                        </a:spcAft>
                      </a:pPr>
                      <a:r>
                        <a:rPr lang="es-EC" sz="1600" b="0" dirty="0">
                          <a:solidFill>
                            <a:schemeClr val="tx1"/>
                          </a:solidFill>
                          <a:effectLst/>
                          <a:latin typeface="Arial" panose="020B0604020202020204" pitchFamily="34" charset="0"/>
                          <a:cs typeface="Arial" panose="020B0604020202020204" pitchFamily="34" charset="0"/>
                        </a:rPr>
                        <a:t>Reforma a la ley o al decreto</a:t>
                      </a:r>
                      <a:endParaRPr lang="es-EC"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6443" marR="16443" marT="0" marB="0" anchor="ctr">
                    <a:solidFill>
                      <a:schemeClr val="accent1">
                        <a:lumMod val="20000"/>
                        <a:lumOff val="80000"/>
                      </a:schemeClr>
                    </a:solidFill>
                  </a:tcPr>
                </a:tc>
                <a:tc>
                  <a:txBody>
                    <a:bodyPr/>
                    <a:lstStyle/>
                    <a:p>
                      <a:pPr algn="just">
                        <a:lnSpc>
                          <a:spcPct val="150000"/>
                        </a:lnSpc>
                        <a:spcAft>
                          <a:spcPts val="1000"/>
                        </a:spcAft>
                      </a:pPr>
                      <a:r>
                        <a:rPr lang="es-ES" sz="1600" b="0" dirty="0">
                          <a:solidFill>
                            <a:schemeClr val="tx1"/>
                          </a:solidFill>
                          <a:effectLst/>
                          <a:latin typeface="Arial" panose="020B0604020202020204" pitchFamily="34" charset="0"/>
                          <a:cs typeface="Arial" panose="020B0604020202020204" pitchFamily="34" charset="0"/>
                        </a:rPr>
                        <a:t>Los procedimientos de contratación pública de carácter estratégicos están amparados en la derogatoria novena de la ley orgánica del sistema nacional de contratación pública.  </a:t>
                      </a:r>
                      <a:endParaRPr lang="es-EC"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6443" marR="16443" marT="0" marB="0" anchor="ctr">
                    <a:solidFill>
                      <a:schemeClr val="accent1">
                        <a:lumMod val="20000"/>
                        <a:lumOff val="80000"/>
                      </a:schemeClr>
                    </a:solidFill>
                  </a:tcPr>
                </a:tc>
                <a:tc>
                  <a:txBody>
                    <a:bodyPr/>
                    <a:lstStyle/>
                    <a:p>
                      <a:pPr algn="l">
                        <a:lnSpc>
                          <a:spcPct val="150000"/>
                        </a:lnSpc>
                        <a:spcAft>
                          <a:spcPts val="1000"/>
                        </a:spcAft>
                      </a:pPr>
                      <a:r>
                        <a:rPr lang="es-EC" sz="1600" b="0" dirty="0">
                          <a:solidFill>
                            <a:schemeClr val="tx1"/>
                          </a:solidFill>
                          <a:effectLst/>
                          <a:latin typeface="Arial" panose="020B0604020202020204" pitchFamily="34" charset="0"/>
                          <a:cs typeface="Arial" panose="020B0604020202020204" pitchFamily="34" charset="0"/>
                        </a:rPr>
                        <a:t>Régimen de contrataciones de la administración nacional                                      decreto 1023/2001 régimen general.               </a:t>
                      </a:r>
                    </a:p>
                    <a:p>
                      <a:pPr algn="l">
                        <a:lnSpc>
                          <a:spcPct val="150000"/>
                        </a:lnSpc>
                        <a:spcAft>
                          <a:spcPts val="1000"/>
                        </a:spcAft>
                      </a:pPr>
                      <a:endParaRPr lang="es-EC"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6443" marR="16443" marT="0" marB="0" anchor="ctr">
                    <a:solidFill>
                      <a:schemeClr val="accent1">
                        <a:lumMod val="20000"/>
                        <a:lumOff val="80000"/>
                      </a:schemeClr>
                    </a:solidFill>
                  </a:tcPr>
                </a:tc>
                <a:tc>
                  <a:txBody>
                    <a:bodyPr/>
                    <a:lstStyle/>
                    <a:p>
                      <a:pPr algn="l">
                        <a:lnSpc>
                          <a:spcPct val="150000"/>
                        </a:lnSpc>
                        <a:spcAft>
                          <a:spcPts val="1000"/>
                        </a:spcAft>
                      </a:pPr>
                      <a:r>
                        <a:rPr lang="es-EC" sz="1600" b="0" dirty="0">
                          <a:solidFill>
                            <a:schemeClr val="tx1"/>
                          </a:solidFill>
                          <a:effectLst/>
                          <a:latin typeface="Arial" panose="020B0604020202020204" pitchFamily="34" charset="0"/>
                          <a:cs typeface="Arial" panose="020B0604020202020204" pitchFamily="34" charset="0"/>
                        </a:rPr>
                        <a:t>1.Manual  01003, “procedimientos de adquisiciones Chilecompra edición 2017.  </a:t>
                      </a:r>
                    </a:p>
                    <a:p>
                      <a:pPr algn="l">
                        <a:lnSpc>
                          <a:spcPct val="150000"/>
                        </a:lnSpc>
                        <a:spcAft>
                          <a:spcPts val="1000"/>
                        </a:spcAft>
                      </a:pPr>
                      <a:r>
                        <a:rPr lang="es-EC" sz="1600" b="0" dirty="0">
                          <a:solidFill>
                            <a:schemeClr val="tx1"/>
                          </a:solidFill>
                          <a:effectLst/>
                          <a:latin typeface="Arial" panose="020B0604020202020204" pitchFamily="34" charset="0"/>
                          <a:cs typeface="Arial" panose="020B0604020202020204" pitchFamily="34" charset="0"/>
                        </a:rPr>
                        <a:t>2. Deróguese el mal - 01003, manual, “procedimientos de adquisiciones por medio de Chilecompra - mercado público”, edición 2014.                                                                                  </a:t>
                      </a:r>
                      <a:endParaRPr lang="es-EC"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6443" marR="16443" marT="0" marB="0" anchor="ctr">
                    <a:solidFill>
                      <a:schemeClr val="accent1">
                        <a:lumMod val="20000"/>
                        <a:lumOff val="80000"/>
                      </a:schemeClr>
                    </a:solidFill>
                  </a:tcPr>
                </a:tc>
                <a:extLst>
                  <a:ext uri="{0D108BD9-81ED-4DB2-BD59-A6C34878D82A}">
                    <a16:rowId xmlns:a16="http://schemas.microsoft.com/office/drawing/2014/main" val="3777738471"/>
                  </a:ext>
                </a:extLst>
              </a:tr>
            </a:tbl>
          </a:graphicData>
        </a:graphic>
      </p:graphicFrame>
    </p:spTree>
    <p:extLst>
      <p:ext uri="{BB962C8B-B14F-4D97-AF65-F5344CB8AC3E}">
        <p14:creationId xmlns:p14="http://schemas.microsoft.com/office/powerpoint/2010/main" val="140473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latin typeface="Arial" panose="020B0604020202020204" pitchFamily="34" charset="0"/>
                <a:cs typeface="Arial" panose="020B0604020202020204" pitchFamily="34" charset="0"/>
              </a:rPr>
              <a:t>ANÁLISIS COMPARATIVO</a:t>
            </a:r>
          </a:p>
        </p:txBody>
      </p:sp>
      <p:graphicFrame>
        <p:nvGraphicFramePr>
          <p:cNvPr id="4" name="Tabla 3">
            <a:extLst>
              <a:ext uri="{FF2B5EF4-FFF2-40B4-BE49-F238E27FC236}">
                <a16:creationId xmlns:a16="http://schemas.microsoft.com/office/drawing/2014/main" id="{8849D13D-4C63-400E-9632-06D607DD608B}"/>
              </a:ext>
            </a:extLst>
          </p:cNvPr>
          <p:cNvGraphicFramePr>
            <a:graphicFrameLocks noGrp="1"/>
          </p:cNvGraphicFramePr>
          <p:nvPr>
            <p:extLst>
              <p:ext uri="{D42A27DB-BD31-4B8C-83A1-F6EECF244321}">
                <p14:modId xmlns:p14="http://schemas.microsoft.com/office/powerpoint/2010/main" val="3828667078"/>
              </p:ext>
            </p:extLst>
          </p:nvPr>
        </p:nvGraphicFramePr>
        <p:xfrm>
          <a:off x="707571" y="1463039"/>
          <a:ext cx="10515599" cy="4039705"/>
        </p:xfrm>
        <a:graphic>
          <a:graphicData uri="http://schemas.openxmlformats.org/drawingml/2006/table">
            <a:tbl>
              <a:tblPr firstRow="1" firstCol="1" bandRow="1">
                <a:tableStyleId>{5C22544A-7EE6-4342-B048-85BDC9FD1C3A}</a:tableStyleId>
              </a:tblPr>
              <a:tblGrid>
                <a:gridCol w="598715">
                  <a:extLst>
                    <a:ext uri="{9D8B030D-6E8A-4147-A177-3AD203B41FA5}">
                      <a16:colId xmlns:a16="http://schemas.microsoft.com/office/drawing/2014/main" val="622190495"/>
                    </a:ext>
                  </a:extLst>
                </a:gridCol>
                <a:gridCol w="1985554">
                  <a:extLst>
                    <a:ext uri="{9D8B030D-6E8A-4147-A177-3AD203B41FA5}">
                      <a16:colId xmlns:a16="http://schemas.microsoft.com/office/drawing/2014/main" val="293366017"/>
                    </a:ext>
                  </a:extLst>
                </a:gridCol>
                <a:gridCol w="2220686">
                  <a:extLst>
                    <a:ext uri="{9D8B030D-6E8A-4147-A177-3AD203B41FA5}">
                      <a16:colId xmlns:a16="http://schemas.microsoft.com/office/drawing/2014/main" val="1206357766"/>
                    </a:ext>
                  </a:extLst>
                </a:gridCol>
                <a:gridCol w="3031607">
                  <a:extLst>
                    <a:ext uri="{9D8B030D-6E8A-4147-A177-3AD203B41FA5}">
                      <a16:colId xmlns:a16="http://schemas.microsoft.com/office/drawing/2014/main" val="2184085501"/>
                    </a:ext>
                  </a:extLst>
                </a:gridCol>
                <a:gridCol w="2679037">
                  <a:extLst>
                    <a:ext uri="{9D8B030D-6E8A-4147-A177-3AD203B41FA5}">
                      <a16:colId xmlns:a16="http://schemas.microsoft.com/office/drawing/2014/main" val="64229651"/>
                    </a:ext>
                  </a:extLst>
                </a:gridCol>
              </a:tblGrid>
              <a:tr h="2481522">
                <a:tc>
                  <a:txBody>
                    <a:bodyPr/>
                    <a:lstStyle/>
                    <a:p>
                      <a:pPr algn="ctr">
                        <a:lnSpc>
                          <a:spcPct val="150000"/>
                        </a:lnSpc>
                        <a:spcAft>
                          <a:spcPts val="1000"/>
                        </a:spcAft>
                      </a:pPr>
                      <a:r>
                        <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44450" marR="44450" marT="0" marB="0" anchor="ctr"/>
                </a:tc>
                <a:tc>
                  <a:txBody>
                    <a:bodyPr/>
                    <a:lstStyle/>
                    <a:p>
                      <a:pPr algn="l">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TIPOS DE PROCEDIMIENTOS </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algn="l">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Licitación                                                                                    Cotización                                                                       Menor cuantía                                                                Subasta inversa                                                                         Electrónica                                                                        Ínfima cuantía                                                             Catálogo electrónico</a:t>
                      </a:r>
                    </a:p>
                    <a:p>
                      <a:pPr algn="l">
                        <a:lnSpc>
                          <a:spcPct val="150000"/>
                        </a:lnSpc>
                        <a:spcAft>
                          <a:spcPts val="1000"/>
                        </a:spcAft>
                      </a:pP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marL="285750" indent="-285750" algn="l">
                        <a:lnSpc>
                          <a:spcPct val="150000"/>
                        </a:lnSpc>
                        <a:spcAft>
                          <a:spcPts val="1000"/>
                        </a:spcAft>
                        <a:buFontTx/>
                        <a:buChar char="-"/>
                      </a:pPr>
                      <a:r>
                        <a:rPr lang="es-EC" sz="1400" b="0" dirty="0">
                          <a:solidFill>
                            <a:schemeClr val="tx1"/>
                          </a:solidFill>
                          <a:effectLst/>
                          <a:latin typeface="Arial" panose="020B0604020202020204" pitchFamily="34" charset="0"/>
                          <a:cs typeface="Arial" panose="020B0604020202020204" pitchFamily="34" charset="0"/>
                        </a:rPr>
                        <a:t>Licitación o Concurso público</a:t>
                      </a:r>
                    </a:p>
                    <a:p>
                      <a:pPr marL="285750" marR="0" lvl="0" indent="-285750" algn="l" defTabSz="914400" rtl="0" eaLnBrk="1" fontAlgn="auto" latinLnBrk="0" hangingPunct="1">
                        <a:lnSpc>
                          <a:spcPct val="150000"/>
                        </a:lnSpc>
                        <a:spcBef>
                          <a:spcPts val="0"/>
                        </a:spcBef>
                        <a:spcAft>
                          <a:spcPts val="1000"/>
                        </a:spcAft>
                        <a:buClrTx/>
                        <a:buSzTx/>
                        <a:buFontTx/>
                        <a:buChar char="-"/>
                        <a:tabLst/>
                        <a:defRPr/>
                      </a:pPr>
                      <a:r>
                        <a:rPr lang="es-EC" sz="1400" b="0" dirty="0">
                          <a:solidFill>
                            <a:schemeClr val="tx1"/>
                          </a:solidFill>
                          <a:effectLst/>
                          <a:latin typeface="Arial" panose="020B0604020202020204" pitchFamily="34" charset="0"/>
                          <a:cs typeface="Arial" panose="020B0604020202020204" pitchFamily="34" charset="0"/>
                        </a:rPr>
                        <a:t> Licitación o Concurso privado</a:t>
                      </a:r>
                    </a:p>
                    <a:p>
                      <a:pPr marL="285750" indent="-285750" algn="l">
                        <a:lnSpc>
                          <a:spcPct val="150000"/>
                        </a:lnSpc>
                        <a:spcAft>
                          <a:spcPts val="1000"/>
                        </a:spcAft>
                        <a:buFontTx/>
                        <a:buChar char="-"/>
                      </a:pPr>
                      <a:r>
                        <a:rPr lang="es-EC" sz="1400" b="0" dirty="0">
                          <a:solidFill>
                            <a:schemeClr val="tx1"/>
                          </a:solidFill>
                          <a:effectLst/>
                          <a:latin typeface="Arial" panose="020B0604020202020204" pitchFamily="34" charset="0"/>
                          <a:cs typeface="Arial" panose="020B0604020202020204" pitchFamily="34" charset="0"/>
                        </a:rPr>
                        <a:t> Contratación Directa </a:t>
                      </a:r>
                    </a:p>
                    <a:p>
                      <a:pPr marL="285750" indent="-285750" algn="l">
                        <a:lnSpc>
                          <a:spcPct val="150000"/>
                        </a:lnSpc>
                        <a:spcAft>
                          <a:spcPts val="1000"/>
                        </a:spcAft>
                        <a:buFontTx/>
                        <a:buChar char="-"/>
                      </a:pPr>
                      <a:r>
                        <a:rPr lang="es-EC" sz="1400" b="0" dirty="0">
                          <a:solidFill>
                            <a:schemeClr val="tx1"/>
                          </a:solidFill>
                          <a:effectLst/>
                          <a:latin typeface="Arial" panose="020B0604020202020204" pitchFamily="34" charset="0"/>
                          <a:cs typeface="Arial" panose="020B0604020202020204" pitchFamily="34" charset="0"/>
                        </a:rPr>
                        <a:t>Trámite simplificado</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algn="l">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Adquisiciones y enajenaciones de bienes corporales </a:t>
                      </a:r>
                      <a:br>
                        <a:rPr lang="es-EC" sz="1400" b="0" dirty="0">
                          <a:solidFill>
                            <a:schemeClr val="tx1"/>
                          </a:solidFill>
                          <a:effectLst/>
                          <a:latin typeface="Arial" panose="020B0604020202020204" pitchFamily="34" charset="0"/>
                          <a:cs typeface="Arial" panose="020B0604020202020204" pitchFamily="34" charset="0"/>
                        </a:rPr>
                      </a:br>
                      <a:r>
                        <a:rPr lang="es-EC" sz="1400" b="0" dirty="0">
                          <a:solidFill>
                            <a:schemeClr val="tx1"/>
                          </a:solidFill>
                          <a:effectLst/>
                          <a:latin typeface="Arial" panose="020B0604020202020204" pitchFamily="34" charset="0"/>
                          <a:cs typeface="Arial" panose="020B0604020202020204" pitchFamily="34" charset="0"/>
                        </a:rPr>
                        <a:t>e incorporales, muebles y servicios de las FF.AA.”</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extLst>
                  <a:ext uri="{0D108BD9-81ED-4DB2-BD59-A6C34878D82A}">
                    <a16:rowId xmlns:a16="http://schemas.microsoft.com/office/drawing/2014/main" val="4040340678"/>
                  </a:ext>
                </a:extLst>
              </a:tr>
              <a:tr h="1391945">
                <a:tc>
                  <a:txBody>
                    <a:bodyPr/>
                    <a:lstStyle/>
                    <a:p>
                      <a:pPr algn="ctr">
                        <a:lnSpc>
                          <a:spcPct val="150000"/>
                        </a:lnSpc>
                        <a:spcAft>
                          <a:spcPts val="1000"/>
                        </a:spcAft>
                      </a:pPr>
                      <a:r>
                        <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44450" marR="44450" marT="0" marB="0" anchor="ctr"/>
                </a:tc>
                <a:tc>
                  <a:txBody>
                    <a:bodyPr/>
                    <a:lstStyle/>
                    <a:p>
                      <a:pPr algn="l">
                        <a:lnSpc>
                          <a:spcPct val="150000"/>
                        </a:lnSpc>
                        <a:spcAft>
                          <a:spcPts val="1000"/>
                        </a:spcAft>
                      </a:pPr>
                      <a:r>
                        <a:rPr lang="es-EC" sz="1400" b="0" dirty="0">
                          <a:effectLst/>
                          <a:latin typeface="Arial" panose="020B0604020202020204" pitchFamily="34" charset="0"/>
                          <a:cs typeface="Arial" panose="020B0604020202020204" pitchFamily="34" charset="0"/>
                        </a:rPr>
                        <a:t>BENEFICIARIOS </a:t>
                      </a:r>
                      <a:endParaRPr lang="es-EC" sz="1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algn="l">
                        <a:lnSpc>
                          <a:spcPct val="150000"/>
                        </a:lnSpc>
                        <a:spcAft>
                          <a:spcPts val="1000"/>
                        </a:spcAft>
                      </a:pPr>
                      <a:r>
                        <a:rPr lang="es-EC" sz="1400" b="0" dirty="0">
                          <a:effectLst/>
                          <a:latin typeface="Arial" panose="020B0604020202020204" pitchFamily="34" charset="0"/>
                          <a:cs typeface="Arial" panose="020B0604020202020204" pitchFamily="34" charset="0"/>
                        </a:rPr>
                        <a:t>El sector público (FF.AA)                                                                               El sector privado                                                                               La sociedad en general</a:t>
                      </a:r>
                      <a:endParaRPr lang="es-EC" sz="1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algn="l">
                        <a:lnSpc>
                          <a:spcPct val="150000"/>
                        </a:lnSpc>
                        <a:spcAft>
                          <a:spcPts val="1000"/>
                        </a:spcAft>
                      </a:pPr>
                      <a:r>
                        <a:rPr lang="es-EC" sz="1400" b="0" dirty="0">
                          <a:effectLst/>
                          <a:latin typeface="Arial" panose="020B0604020202020204" pitchFamily="34" charset="0"/>
                          <a:cs typeface="Arial" panose="020B0604020202020204" pitchFamily="34" charset="0"/>
                        </a:rPr>
                        <a:t>El sector público                                                                                El sector privado                                                                               La sociedad en general</a:t>
                      </a:r>
                      <a:endParaRPr lang="es-EC" sz="1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tc>
                  <a:txBody>
                    <a:bodyPr/>
                    <a:lstStyle/>
                    <a:p>
                      <a:pPr algn="l">
                        <a:lnSpc>
                          <a:spcPct val="150000"/>
                        </a:lnSpc>
                        <a:spcAft>
                          <a:spcPts val="1000"/>
                        </a:spcAft>
                      </a:pPr>
                      <a:r>
                        <a:rPr lang="es-EC" sz="1400" b="0" dirty="0">
                          <a:effectLst/>
                          <a:latin typeface="Arial" panose="020B0604020202020204" pitchFamily="34" charset="0"/>
                          <a:cs typeface="Arial" panose="020B0604020202020204" pitchFamily="34" charset="0"/>
                        </a:rPr>
                        <a:t>FF.AA</a:t>
                      </a:r>
                      <a:endParaRPr lang="es-EC" sz="1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lumMod val="20000"/>
                        <a:lumOff val="80000"/>
                      </a:schemeClr>
                    </a:solidFill>
                  </a:tcPr>
                </a:tc>
                <a:extLst>
                  <a:ext uri="{0D108BD9-81ED-4DB2-BD59-A6C34878D82A}">
                    <a16:rowId xmlns:a16="http://schemas.microsoft.com/office/drawing/2014/main" val="145231556"/>
                  </a:ext>
                </a:extLst>
              </a:tr>
            </a:tbl>
          </a:graphicData>
        </a:graphic>
      </p:graphicFrame>
    </p:spTree>
    <p:extLst>
      <p:ext uri="{BB962C8B-B14F-4D97-AF65-F5344CB8AC3E}">
        <p14:creationId xmlns:p14="http://schemas.microsoft.com/office/powerpoint/2010/main" val="165347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11 Rectángulo redondeado"/>
          <p:cNvSpPr>
            <a:spLocks noChangeArrowheads="1"/>
          </p:cNvSpPr>
          <p:nvPr/>
        </p:nvSpPr>
        <p:spPr bwMode="auto">
          <a:xfrm>
            <a:off x="3881439" y="4076702"/>
            <a:ext cx="4429125" cy="378619"/>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47110" name="12 Rectángulo redondeado"/>
          <p:cNvSpPr>
            <a:spLocks noChangeArrowheads="1"/>
          </p:cNvSpPr>
          <p:nvPr/>
        </p:nvSpPr>
        <p:spPr bwMode="auto">
          <a:xfrm>
            <a:off x="4475561" y="3537349"/>
            <a:ext cx="4320778" cy="5393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9" name="6 CuadroTexto">
            <a:extLst>
              <a:ext uri="{FF2B5EF4-FFF2-40B4-BE49-F238E27FC236}">
                <a16:creationId xmlns:a16="http://schemas.microsoft.com/office/drawing/2014/main" id="{4988885E-A9C5-4490-93A4-2CA25A84C9A6}"/>
              </a:ext>
            </a:extLst>
          </p:cNvPr>
          <p:cNvSpPr txBox="1"/>
          <p:nvPr/>
        </p:nvSpPr>
        <p:spPr>
          <a:xfrm>
            <a:off x="107584" y="287593"/>
            <a:ext cx="8906577" cy="600164"/>
          </a:xfrm>
          <a:prstGeom prst="rect">
            <a:avLst/>
          </a:prstGeom>
          <a:noFill/>
          <a:ln>
            <a:noFill/>
          </a:ln>
        </p:spPr>
        <p:txBody>
          <a:bodyPr wrap="square" rtlCol="0">
            <a:spAutoFit/>
          </a:bodyPr>
          <a:lstStyle/>
          <a:p>
            <a:pPr algn="ctr"/>
            <a:r>
              <a:rPr lang="es-EC" sz="3300" b="1" dirty="0">
                <a:solidFill>
                  <a:prstClr val="black"/>
                </a:solidFill>
                <a:latin typeface="Arial" panose="020B0604020202020204" pitchFamily="34" charset="0"/>
                <a:cs typeface="Arial" panose="020B0604020202020204" pitchFamily="34" charset="0"/>
              </a:rPr>
              <a:t>SUMARIO</a:t>
            </a:r>
          </a:p>
        </p:txBody>
      </p:sp>
      <p:graphicFrame>
        <p:nvGraphicFramePr>
          <p:cNvPr id="2" name="Diagrama 1">
            <a:extLst>
              <a:ext uri="{FF2B5EF4-FFF2-40B4-BE49-F238E27FC236}">
                <a16:creationId xmlns:a16="http://schemas.microsoft.com/office/drawing/2014/main" id="{A0890F57-A95B-403F-97A1-FC0FC965287E}"/>
              </a:ext>
            </a:extLst>
          </p:cNvPr>
          <p:cNvGraphicFramePr/>
          <p:nvPr>
            <p:extLst>
              <p:ext uri="{D42A27DB-BD31-4B8C-83A1-F6EECF244321}">
                <p14:modId xmlns:p14="http://schemas.microsoft.com/office/powerpoint/2010/main" val="1991747424"/>
              </p:ext>
            </p:extLst>
          </p:nvPr>
        </p:nvGraphicFramePr>
        <p:xfrm>
          <a:off x="4027050" y="933276"/>
          <a:ext cx="5508836" cy="4899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upo 10">
            <a:extLst>
              <a:ext uri="{FF2B5EF4-FFF2-40B4-BE49-F238E27FC236}">
                <a16:creationId xmlns:a16="http://schemas.microsoft.com/office/drawing/2014/main" id="{391CEDAA-928D-4580-8EC2-71EB02EC8362}"/>
              </a:ext>
            </a:extLst>
          </p:cNvPr>
          <p:cNvGrpSpPr/>
          <p:nvPr/>
        </p:nvGrpSpPr>
        <p:grpSpPr>
          <a:xfrm>
            <a:off x="3805987" y="5880288"/>
            <a:ext cx="5638459" cy="520740"/>
            <a:chOff x="343699" y="4231491"/>
            <a:chExt cx="8128015" cy="520740"/>
          </a:xfrm>
        </p:grpSpPr>
        <p:sp>
          <p:nvSpPr>
            <p:cNvPr id="13" name="Rectángulo 12">
              <a:extLst>
                <a:ext uri="{FF2B5EF4-FFF2-40B4-BE49-F238E27FC236}">
                  <a16:creationId xmlns:a16="http://schemas.microsoft.com/office/drawing/2014/main" id="{9BB65008-14CE-4469-88D7-D02C608F8E02}"/>
                </a:ext>
              </a:extLst>
            </p:cNvPr>
            <p:cNvSpPr/>
            <p:nvPr/>
          </p:nvSpPr>
          <p:spPr>
            <a:xfrm>
              <a:off x="343699" y="4231491"/>
              <a:ext cx="8128015" cy="445265"/>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uadroTexto 13">
              <a:extLst>
                <a:ext uri="{FF2B5EF4-FFF2-40B4-BE49-F238E27FC236}">
                  <a16:creationId xmlns:a16="http://schemas.microsoft.com/office/drawing/2014/main" id="{000F7716-DF60-4CA4-98C3-457FED018F33}"/>
                </a:ext>
              </a:extLst>
            </p:cNvPr>
            <p:cNvSpPr txBox="1"/>
            <p:nvPr/>
          </p:nvSpPr>
          <p:spPr>
            <a:xfrm>
              <a:off x="343699" y="4231491"/>
              <a:ext cx="8128015" cy="520740"/>
            </a:xfrm>
            <a:prstGeom prst="rect">
              <a:avLst/>
            </a:prstGeom>
            <a:solidFill>
              <a:schemeClr val="accent6">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353429" tIns="40640" rIns="40640" bIns="40640" numCol="1" spcCol="1270" anchor="ctr" anchorCtr="0">
              <a:noAutofit/>
            </a:bodyPr>
            <a:lstStyle/>
            <a:p>
              <a:pPr marL="0" lvl="0" indent="0" algn="l" defTabSz="711200">
                <a:lnSpc>
                  <a:spcPct val="90000"/>
                </a:lnSpc>
                <a:spcBef>
                  <a:spcPct val="0"/>
                </a:spcBef>
                <a:spcAft>
                  <a:spcPct val="35000"/>
                </a:spcAft>
                <a:buNone/>
              </a:pPr>
              <a:r>
                <a:rPr lang="es-EC" sz="1600" dirty="0"/>
                <a:t>C</a:t>
              </a:r>
              <a:r>
                <a:rPr lang="es-EC" sz="1600" kern="1200" dirty="0"/>
                <a:t>onclusiones y recomendaciones </a:t>
              </a:r>
            </a:p>
          </p:txBody>
        </p:sp>
      </p:grpSp>
      <p:sp>
        <p:nvSpPr>
          <p:cNvPr id="12" name="Elipse 11">
            <a:extLst>
              <a:ext uri="{FF2B5EF4-FFF2-40B4-BE49-F238E27FC236}">
                <a16:creationId xmlns:a16="http://schemas.microsoft.com/office/drawing/2014/main" id="{F81CE928-79B4-492F-99D8-F92D2E28273D}"/>
              </a:ext>
            </a:extLst>
          </p:cNvPr>
          <p:cNvSpPr/>
          <p:nvPr/>
        </p:nvSpPr>
        <p:spPr>
          <a:xfrm>
            <a:off x="3430707" y="5796923"/>
            <a:ext cx="593223" cy="556581"/>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 name="CuadroTexto 2">
            <a:extLst>
              <a:ext uri="{FF2B5EF4-FFF2-40B4-BE49-F238E27FC236}">
                <a16:creationId xmlns:a16="http://schemas.microsoft.com/office/drawing/2014/main" id="{92608A01-C0C5-4E51-BA40-95EBCD8D9F76}"/>
              </a:ext>
            </a:extLst>
          </p:cNvPr>
          <p:cNvSpPr txBox="1"/>
          <p:nvPr/>
        </p:nvSpPr>
        <p:spPr>
          <a:xfrm>
            <a:off x="4197932" y="1108365"/>
            <a:ext cx="340158" cy="461665"/>
          </a:xfrm>
          <a:prstGeom prst="rect">
            <a:avLst/>
          </a:prstGeom>
          <a:noFill/>
        </p:spPr>
        <p:txBody>
          <a:bodyPr wrap="none" rtlCol="0">
            <a:spAutoFit/>
          </a:bodyPr>
          <a:lstStyle/>
          <a:p>
            <a:r>
              <a:rPr lang="es-EC" sz="2400" dirty="0"/>
              <a:t>1</a:t>
            </a:r>
          </a:p>
        </p:txBody>
      </p:sp>
      <p:sp>
        <p:nvSpPr>
          <p:cNvPr id="19" name="CuadroTexto 18">
            <a:extLst>
              <a:ext uri="{FF2B5EF4-FFF2-40B4-BE49-F238E27FC236}">
                <a16:creationId xmlns:a16="http://schemas.microsoft.com/office/drawing/2014/main" id="{2003EE98-99AB-4BCC-B98E-AD018CAC0CA5}"/>
              </a:ext>
            </a:extLst>
          </p:cNvPr>
          <p:cNvSpPr txBox="1"/>
          <p:nvPr/>
        </p:nvSpPr>
        <p:spPr>
          <a:xfrm>
            <a:off x="4613574" y="1773391"/>
            <a:ext cx="340158" cy="461665"/>
          </a:xfrm>
          <a:prstGeom prst="rect">
            <a:avLst/>
          </a:prstGeom>
          <a:noFill/>
        </p:spPr>
        <p:txBody>
          <a:bodyPr wrap="none" rtlCol="0">
            <a:spAutoFit/>
          </a:bodyPr>
          <a:lstStyle/>
          <a:p>
            <a:r>
              <a:rPr lang="es-EC" sz="2400" dirty="0"/>
              <a:t>2</a:t>
            </a:r>
          </a:p>
        </p:txBody>
      </p:sp>
      <p:sp>
        <p:nvSpPr>
          <p:cNvPr id="20" name="CuadroTexto 19">
            <a:extLst>
              <a:ext uri="{FF2B5EF4-FFF2-40B4-BE49-F238E27FC236}">
                <a16:creationId xmlns:a16="http://schemas.microsoft.com/office/drawing/2014/main" id="{8B2F11AA-B00A-450A-8FEF-4477F10E0D6F}"/>
              </a:ext>
            </a:extLst>
          </p:cNvPr>
          <p:cNvSpPr txBox="1"/>
          <p:nvPr/>
        </p:nvSpPr>
        <p:spPr>
          <a:xfrm>
            <a:off x="4807533" y="2438404"/>
            <a:ext cx="340158" cy="461665"/>
          </a:xfrm>
          <a:prstGeom prst="rect">
            <a:avLst/>
          </a:prstGeom>
          <a:noFill/>
        </p:spPr>
        <p:txBody>
          <a:bodyPr wrap="none" rtlCol="0">
            <a:spAutoFit/>
          </a:bodyPr>
          <a:lstStyle/>
          <a:p>
            <a:r>
              <a:rPr lang="es-EC" sz="2400" dirty="0"/>
              <a:t>3</a:t>
            </a:r>
          </a:p>
        </p:txBody>
      </p:sp>
      <p:sp>
        <p:nvSpPr>
          <p:cNvPr id="21" name="CuadroTexto 20">
            <a:extLst>
              <a:ext uri="{FF2B5EF4-FFF2-40B4-BE49-F238E27FC236}">
                <a16:creationId xmlns:a16="http://schemas.microsoft.com/office/drawing/2014/main" id="{4D31A3E6-77A3-4E4C-9275-4265C4E18E88}"/>
              </a:ext>
            </a:extLst>
          </p:cNvPr>
          <p:cNvSpPr txBox="1"/>
          <p:nvPr/>
        </p:nvSpPr>
        <p:spPr>
          <a:xfrm>
            <a:off x="4890668" y="3103426"/>
            <a:ext cx="340158" cy="461665"/>
          </a:xfrm>
          <a:prstGeom prst="rect">
            <a:avLst/>
          </a:prstGeom>
          <a:noFill/>
        </p:spPr>
        <p:txBody>
          <a:bodyPr wrap="none" rtlCol="0">
            <a:spAutoFit/>
          </a:bodyPr>
          <a:lstStyle/>
          <a:p>
            <a:r>
              <a:rPr lang="es-EC" sz="2400" dirty="0"/>
              <a:t>4</a:t>
            </a:r>
          </a:p>
        </p:txBody>
      </p:sp>
      <p:sp>
        <p:nvSpPr>
          <p:cNvPr id="22" name="CuadroTexto 21">
            <a:extLst>
              <a:ext uri="{FF2B5EF4-FFF2-40B4-BE49-F238E27FC236}">
                <a16:creationId xmlns:a16="http://schemas.microsoft.com/office/drawing/2014/main" id="{7C9B9730-8B0C-4561-A086-74455A5CBF93}"/>
              </a:ext>
            </a:extLst>
          </p:cNvPr>
          <p:cNvSpPr txBox="1"/>
          <p:nvPr/>
        </p:nvSpPr>
        <p:spPr>
          <a:xfrm>
            <a:off x="4821393" y="3782305"/>
            <a:ext cx="340158" cy="461665"/>
          </a:xfrm>
          <a:prstGeom prst="rect">
            <a:avLst/>
          </a:prstGeom>
          <a:noFill/>
        </p:spPr>
        <p:txBody>
          <a:bodyPr wrap="none" rtlCol="0">
            <a:spAutoFit/>
          </a:bodyPr>
          <a:lstStyle/>
          <a:p>
            <a:r>
              <a:rPr lang="es-EC" sz="2400" dirty="0"/>
              <a:t>5</a:t>
            </a:r>
          </a:p>
        </p:txBody>
      </p:sp>
      <p:sp>
        <p:nvSpPr>
          <p:cNvPr id="23" name="CuadroTexto 22">
            <a:extLst>
              <a:ext uri="{FF2B5EF4-FFF2-40B4-BE49-F238E27FC236}">
                <a16:creationId xmlns:a16="http://schemas.microsoft.com/office/drawing/2014/main" id="{275621A9-77E1-4333-9FF1-1B1232F19011}"/>
              </a:ext>
            </a:extLst>
          </p:cNvPr>
          <p:cNvSpPr txBox="1"/>
          <p:nvPr/>
        </p:nvSpPr>
        <p:spPr>
          <a:xfrm>
            <a:off x="4599716" y="4461184"/>
            <a:ext cx="340158" cy="461665"/>
          </a:xfrm>
          <a:prstGeom prst="rect">
            <a:avLst/>
          </a:prstGeom>
          <a:noFill/>
        </p:spPr>
        <p:txBody>
          <a:bodyPr wrap="none" rtlCol="0">
            <a:spAutoFit/>
          </a:bodyPr>
          <a:lstStyle/>
          <a:p>
            <a:r>
              <a:rPr lang="es-EC" sz="2400" dirty="0"/>
              <a:t>6</a:t>
            </a:r>
          </a:p>
        </p:txBody>
      </p:sp>
      <p:sp>
        <p:nvSpPr>
          <p:cNvPr id="24" name="CuadroTexto 23">
            <a:extLst>
              <a:ext uri="{FF2B5EF4-FFF2-40B4-BE49-F238E27FC236}">
                <a16:creationId xmlns:a16="http://schemas.microsoft.com/office/drawing/2014/main" id="{407D9EA0-E67F-49C4-B5C0-BB3A403EE75D}"/>
              </a:ext>
            </a:extLst>
          </p:cNvPr>
          <p:cNvSpPr txBox="1"/>
          <p:nvPr/>
        </p:nvSpPr>
        <p:spPr>
          <a:xfrm>
            <a:off x="4184076" y="5126200"/>
            <a:ext cx="340158" cy="461665"/>
          </a:xfrm>
          <a:prstGeom prst="rect">
            <a:avLst/>
          </a:prstGeom>
          <a:noFill/>
        </p:spPr>
        <p:txBody>
          <a:bodyPr wrap="none" rtlCol="0">
            <a:spAutoFit/>
          </a:bodyPr>
          <a:lstStyle/>
          <a:p>
            <a:r>
              <a:rPr lang="es-EC" sz="2400" dirty="0"/>
              <a:t>7</a:t>
            </a:r>
          </a:p>
        </p:txBody>
      </p:sp>
      <p:sp>
        <p:nvSpPr>
          <p:cNvPr id="25" name="CuadroTexto 24">
            <a:extLst>
              <a:ext uri="{FF2B5EF4-FFF2-40B4-BE49-F238E27FC236}">
                <a16:creationId xmlns:a16="http://schemas.microsoft.com/office/drawing/2014/main" id="{C8248FDC-6A0C-4F74-B33A-AE764835FDB2}"/>
              </a:ext>
            </a:extLst>
          </p:cNvPr>
          <p:cNvSpPr txBox="1"/>
          <p:nvPr/>
        </p:nvSpPr>
        <p:spPr>
          <a:xfrm>
            <a:off x="3560625" y="5846639"/>
            <a:ext cx="340158" cy="461665"/>
          </a:xfrm>
          <a:prstGeom prst="rect">
            <a:avLst/>
          </a:prstGeom>
          <a:noFill/>
        </p:spPr>
        <p:txBody>
          <a:bodyPr wrap="none" rtlCol="0">
            <a:spAutoFit/>
          </a:bodyPr>
          <a:lstStyle/>
          <a:p>
            <a:r>
              <a:rPr lang="es-EC" sz="2400" dirty="0"/>
              <a:t>8</a:t>
            </a:r>
          </a:p>
        </p:txBody>
      </p:sp>
      <p:sp>
        <p:nvSpPr>
          <p:cNvPr id="6" name="Llamada rectangular 5"/>
          <p:cNvSpPr/>
          <p:nvPr/>
        </p:nvSpPr>
        <p:spPr>
          <a:xfrm>
            <a:off x="910048" y="1933099"/>
            <a:ext cx="2856001" cy="2885291"/>
          </a:xfrm>
          <a:prstGeom prst="wedgeRectCallout">
            <a:avLst/>
          </a:prstGeom>
          <a:solidFill>
            <a:schemeClr val="accent6">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a:t>Estudio analítico procedimientos pre contractuales especiales del Ejército Ecuatoriano para la adquisición de bienes, ejecución de obras o prestación de servicios de carácter estratégico”.</a:t>
            </a:r>
            <a:endParaRPr lang="es-EC" dirty="0"/>
          </a:p>
        </p:txBody>
      </p:sp>
    </p:spTree>
    <p:extLst>
      <p:ext uri="{BB962C8B-B14F-4D97-AF65-F5344CB8AC3E}">
        <p14:creationId xmlns:p14="http://schemas.microsoft.com/office/powerpoint/2010/main" val="481307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2" descr="Imagen que contiene Gráfico&#10;&#10;Descripción generada automáticamente">
            <a:extLst>
              <a:ext uri="{FF2B5EF4-FFF2-40B4-BE49-F238E27FC236}">
                <a16:creationId xmlns:a16="http://schemas.microsoft.com/office/drawing/2014/main" id="{DEA1950C-D475-42D0-AA65-DB0604A06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t>ANALISIS COMPARATIVO</a:t>
            </a:r>
          </a:p>
        </p:txBody>
      </p:sp>
      <p:graphicFrame>
        <p:nvGraphicFramePr>
          <p:cNvPr id="3" name="Tabla 2">
            <a:extLst>
              <a:ext uri="{FF2B5EF4-FFF2-40B4-BE49-F238E27FC236}">
                <a16:creationId xmlns:a16="http://schemas.microsoft.com/office/drawing/2014/main" id="{B4E5767C-8EF7-4CE8-87E5-61E7A8D77949}"/>
              </a:ext>
            </a:extLst>
          </p:cNvPr>
          <p:cNvGraphicFramePr>
            <a:graphicFrameLocks noGrp="1"/>
          </p:cNvGraphicFramePr>
          <p:nvPr>
            <p:extLst>
              <p:ext uri="{D42A27DB-BD31-4B8C-83A1-F6EECF244321}">
                <p14:modId xmlns:p14="http://schemas.microsoft.com/office/powerpoint/2010/main" val="593113166"/>
              </p:ext>
            </p:extLst>
          </p:nvPr>
        </p:nvGraphicFramePr>
        <p:xfrm>
          <a:off x="609600" y="1205345"/>
          <a:ext cx="11177588" cy="4723143"/>
        </p:xfrm>
        <a:graphic>
          <a:graphicData uri="http://schemas.openxmlformats.org/drawingml/2006/table">
            <a:tbl>
              <a:tblPr firstRow="1" firstCol="1" bandRow="1">
                <a:tableStyleId>{5C22544A-7EE6-4342-B048-85BDC9FD1C3A}</a:tableStyleId>
              </a:tblPr>
              <a:tblGrid>
                <a:gridCol w="551000">
                  <a:extLst>
                    <a:ext uri="{9D8B030D-6E8A-4147-A177-3AD203B41FA5}">
                      <a16:colId xmlns:a16="http://schemas.microsoft.com/office/drawing/2014/main" val="203220122"/>
                    </a:ext>
                  </a:extLst>
                </a:gridCol>
                <a:gridCol w="1184275">
                  <a:extLst>
                    <a:ext uri="{9D8B030D-6E8A-4147-A177-3AD203B41FA5}">
                      <a16:colId xmlns:a16="http://schemas.microsoft.com/office/drawing/2014/main" val="3190216124"/>
                    </a:ext>
                  </a:extLst>
                </a:gridCol>
                <a:gridCol w="3162741">
                  <a:extLst>
                    <a:ext uri="{9D8B030D-6E8A-4147-A177-3AD203B41FA5}">
                      <a16:colId xmlns:a16="http://schemas.microsoft.com/office/drawing/2014/main" val="4256517655"/>
                    </a:ext>
                  </a:extLst>
                </a:gridCol>
                <a:gridCol w="2562512">
                  <a:extLst>
                    <a:ext uri="{9D8B030D-6E8A-4147-A177-3AD203B41FA5}">
                      <a16:colId xmlns:a16="http://schemas.microsoft.com/office/drawing/2014/main" val="320873507"/>
                    </a:ext>
                  </a:extLst>
                </a:gridCol>
                <a:gridCol w="3717060">
                  <a:extLst>
                    <a:ext uri="{9D8B030D-6E8A-4147-A177-3AD203B41FA5}">
                      <a16:colId xmlns:a16="http://schemas.microsoft.com/office/drawing/2014/main" val="1724277714"/>
                    </a:ext>
                  </a:extLst>
                </a:gridCol>
              </a:tblGrid>
              <a:tr h="4723143">
                <a:tc>
                  <a:txBody>
                    <a:bodyPr/>
                    <a:lstStyle/>
                    <a:p>
                      <a:pPr algn="ctr">
                        <a:lnSpc>
                          <a:spcPct val="150000"/>
                        </a:lnSpc>
                        <a:spcAft>
                          <a:spcPts val="1000"/>
                        </a:spcAft>
                      </a:pPr>
                      <a:r>
                        <a:rPr lang="es-EC" sz="1400" dirty="0">
                          <a:solidFill>
                            <a:schemeClr val="tx1"/>
                          </a:solidFill>
                          <a:effectLst/>
                          <a:latin typeface="Arial" panose="020B0604020202020204" pitchFamily="34" charset="0"/>
                          <a:cs typeface="Arial" panose="020B0604020202020204" pitchFamily="34" charset="0"/>
                        </a:rPr>
                        <a:t>6</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49" marR="11449" marT="0" marB="0" anchor="ctr"/>
                </a:tc>
                <a:tc>
                  <a:txBody>
                    <a:bodyPr/>
                    <a:lstStyle/>
                    <a:p>
                      <a:pPr algn="l">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OBJETIVO DEL SISTEMA DE COMPARAS PÚBLICAS </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49" marR="11449" marT="0" marB="0" anchor="ctr">
                    <a:solidFill>
                      <a:schemeClr val="accent1">
                        <a:lumMod val="20000"/>
                        <a:lumOff val="80000"/>
                      </a:schemeClr>
                    </a:solidFill>
                  </a:tcPr>
                </a:tc>
                <a:tc>
                  <a:txBody>
                    <a:bodyPr/>
                    <a:lstStyle/>
                    <a:p>
                      <a:pPr marL="0" marR="0" lvl="0" indent="0" algn="just" defTabSz="914400" rtl="0" eaLnBrk="1" fontAlgn="auto" latinLnBrk="0" hangingPunct="1">
                        <a:lnSpc>
                          <a:spcPct val="150000"/>
                        </a:lnSpc>
                        <a:spcBef>
                          <a:spcPts val="0"/>
                        </a:spcBef>
                        <a:spcAft>
                          <a:spcPts val="1000"/>
                        </a:spcAft>
                        <a:buClrTx/>
                        <a:buSzTx/>
                        <a:buFontTx/>
                        <a:buNone/>
                        <a:tabLst/>
                        <a:defRPr/>
                      </a:pPr>
                      <a:r>
                        <a:rPr lang="es-EC" sz="1400" b="0" dirty="0">
                          <a:solidFill>
                            <a:schemeClr val="tx1"/>
                          </a:solidFill>
                          <a:effectLst/>
                          <a:latin typeface="Arial" panose="020B0604020202020204" pitchFamily="34" charset="0"/>
                          <a:cs typeface="Arial" panose="020B0604020202020204" pitchFamily="34" charset="0"/>
                        </a:rPr>
                        <a:t>El objetivo de este sistema de compras públicas en ecuador es satisfacer las necesidades del</a:t>
                      </a:r>
                      <a:r>
                        <a:rPr lang="es-EC" sz="1400" b="0" dirty="0">
                          <a:effectLst/>
                          <a:latin typeface="Arial" panose="020B0604020202020204" pitchFamily="34" charset="0"/>
                          <a:cs typeface="Arial" panose="020B0604020202020204" pitchFamily="34" charset="0"/>
                        </a:rPr>
                        <a:t> </a:t>
                      </a:r>
                      <a:r>
                        <a:rPr lang="es-EC" sz="1400" b="0" dirty="0">
                          <a:solidFill>
                            <a:schemeClr val="tx1"/>
                          </a:solidFill>
                          <a:effectLst/>
                          <a:latin typeface="Arial" panose="020B0604020202020204" pitchFamily="34" charset="0"/>
                          <a:cs typeface="Arial" panose="020B0604020202020204" pitchFamily="34" charset="0"/>
                        </a:rPr>
                        <a:t>sector público incluyendo a FF.AA.                                                                              al sector privado                                                                               y a la sociedad en general</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50000"/>
                        </a:lnSpc>
                        <a:spcBef>
                          <a:spcPts val="0"/>
                        </a:spcBef>
                        <a:spcAft>
                          <a:spcPts val="1000"/>
                        </a:spcAft>
                        <a:buClrTx/>
                        <a:buSzTx/>
                        <a:buFontTx/>
                        <a:buNone/>
                        <a:tabLst/>
                        <a:defRPr/>
                      </a:pPr>
                      <a:r>
                        <a:rPr lang="es-EC" sz="1400" b="0" dirty="0">
                          <a:solidFill>
                            <a:schemeClr val="tx1"/>
                          </a:solidFill>
                          <a:effectLst/>
                          <a:latin typeface="Arial" panose="020B0604020202020204" pitchFamily="34" charset="0"/>
                          <a:cs typeface="Arial" panose="020B0604020202020204" pitchFamily="34" charset="0"/>
                        </a:rPr>
                        <a:t> </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49" marR="11449" marT="0" marB="0" anchor="ctr">
                    <a:solidFill>
                      <a:schemeClr val="accent1">
                        <a:lumMod val="20000"/>
                        <a:lumOff val="80000"/>
                      </a:schemeClr>
                    </a:solidFill>
                  </a:tcPr>
                </a:tc>
                <a:tc>
                  <a:txBody>
                    <a:bodyPr/>
                    <a:lstStyle/>
                    <a:p>
                      <a:pPr algn="just">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El objetivo de este sistema de compras públicas argentino es satisfacer las necesidades sociales que buscan solventar los bienes y servicios públicos adquiridos en las mejores condiciones de mercado, incluyendo a FF.AA</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49" marR="11449" marT="0" marB="0" anchor="ctr">
                    <a:solidFill>
                      <a:schemeClr val="accent1">
                        <a:lumMod val="20000"/>
                        <a:lumOff val="80000"/>
                      </a:schemeClr>
                    </a:solidFill>
                  </a:tcPr>
                </a:tc>
                <a:tc>
                  <a:txBody>
                    <a:bodyPr/>
                    <a:lstStyle/>
                    <a:p>
                      <a:pPr algn="just">
                        <a:lnSpc>
                          <a:spcPct val="150000"/>
                        </a:lnSpc>
                        <a:spcAft>
                          <a:spcPts val="1000"/>
                        </a:spcAft>
                      </a:pPr>
                      <a:r>
                        <a:rPr lang="es-EC" sz="1400" b="0" dirty="0">
                          <a:solidFill>
                            <a:schemeClr val="tx1"/>
                          </a:solidFill>
                          <a:effectLst/>
                          <a:latin typeface="Arial" panose="020B0604020202020204" pitchFamily="34" charset="0"/>
                          <a:cs typeface="Arial" panose="020B0604020202020204" pitchFamily="34" charset="0"/>
                        </a:rPr>
                        <a:t>El objetivo del manual de procedimientos de adquisiciones por medio de </a:t>
                      </a:r>
                      <a:br>
                        <a:rPr lang="es-EC" sz="1400" b="0" dirty="0">
                          <a:solidFill>
                            <a:schemeClr val="tx1"/>
                          </a:solidFill>
                          <a:effectLst/>
                          <a:latin typeface="Arial" panose="020B0604020202020204" pitchFamily="34" charset="0"/>
                          <a:cs typeface="Arial" panose="020B0604020202020204" pitchFamily="34" charset="0"/>
                        </a:rPr>
                      </a:br>
                      <a:r>
                        <a:rPr lang="es-EC" sz="1400" b="0" dirty="0">
                          <a:solidFill>
                            <a:schemeClr val="tx1"/>
                          </a:solidFill>
                          <a:effectLst/>
                          <a:latin typeface="Arial" panose="020B0604020202020204" pitchFamily="34" charset="0"/>
                          <a:cs typeface="Arial" panose="020B0604020202020204" pitchFamily="34" charset="0"/>
                        </a:rPr>
                        <a:t>CHILECOMPRA - MERCADO PÚBLICO es satisfacer las necesidades de FF.AA en lo que se refiere a bienes y servicios públicos adquiridos cumpliendo las normas establecidas para cada proceso.</a:t>
                      </a:r>
                      <a:endParaRPr lang="es-EC"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49" marR="11449" marT="0" marB="0" anchor="ctr">
                    <a:solidFill>
                      <a:schemeClr val="accent1">
                        <a:lumMod val="20000"/>
                        <a:lumOff val="80000"/>
                      </a:schemeClr>
                    </a:solidFill>
                  </a:tcPr>
                </a:tc>
                <a:extLst>
                  <a:ext uri="{0D108BD9-81ED-4DB2-BD59-A6C34878D82A}">
                    <a16:rowId xmlns:a16="http://schemas.microsoft.com/office/drawing/2014/main" val="2308934465"/>
                  </a:ext>
                </a:extLst>
              </a:tr>
            </a:tbl>
          </a:graphicData>
        </a:graphic>
      </p:graphicFrame>
    </p:spTree>
    <p:extLst>
      <p:ext uri="{BB962C8B-B14F-4D97-AF65-F5344CB8AC3E}">
        <p14:creationId xmlns:p14="http://schemas.microsoft.com/office/powerpoint/2010/main" val="1130286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t>CONCLUSIONES </a:t>
            </a:r>
          </a:p>
        </p:txBody>
      </p:sp>
      <p:graphicFrame>
        <p:nvGraphicFramePr>
          <p:cNvPr id="3" name="Diagrama 2"/>
          <p:cNvGraphicFramePr/>
          <p:nvPr>
            <p:extLst>
              <p:ext uri="{D42A27DB-BD31-4B8C-83A1-F6EECF244321}">
                <p14:modId xmlns:p14="http://schemas.microsoft.com/office/powerpoint/2010/main" val="1980854699"/>
              </p:ext>
            </p:extLst>
          </p:nvPr>
        </p:nvGraphicFramePr>
        <p:xfrm>
          <a:off x="46312" y="143687"/>
          <a:ext cx="11832221" cy="6629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440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357768"/>
            <a:ext cx="10972800" cy="819871"/>
          </a:xfrm>
        </p:spPr>
        <p:txBody>
          <a:bodyPr/>
          <a:lstStyle/>
          <a:p>
            <a:r>
              <a:rPr lang="es-EC" dirty="0"/>
              <a:t>CONCLUSIONES</a:t>
            </a:r>
          </a:p>
        </p:txBody>
      </p:sp>
      <p:graphicFrame>
        <p:nvGraphicFramePr>
          <p:cNvPr id="3" name="Diagrama 2"/>
          <p:cNvGraphicFramePr/>
          <p:nvPr>
            <p:extLst>
              <p:ext uri="{D42A27DB-BD31-4B8C-83A1-F6EECF244321}">
                <p14:modId xmlns:p14="http://schemas.microsoft.com/office/powerpoint/2010/main" val="2541067713"/>
              </p:ext>
            </p:extLst>
          </p:nvPr>
        </p:nvGraphicFramePr>
        <p:xfrm>
          <a:off x="373678" y="2084486"/>
          <a:ext cx="10543309" cy="5496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145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t>CONCLUSIONES</a:t>
            </a:r>
          </a:p>
        </p:txBody>
      </p:sp>
      <p:graphicFrame>
        <p:nvGraphicFramePr>
          <p:cNvPr id="3" name="Diagrama 2"/>
          <p:cNvGraphicFramePr/>
          <p:nvPr>
            <p:extLst>
              <p:ext uri="{D42A27DB-BD31-4B8C-83A1-F6EECF244321}">
                <p14:modId xmlns:p14="http://schemas.microsoft.com/office/powerpoint/2010/main" val="2909260656"/>
              </p:ext>
            </p:extLst>
          </p:nvPr>
        </p:nvGraphicFramePr>
        <p:xfrm>
          <a:off x="96980" y="1094508"/>
          <a:ext cx="10888883" cy="5267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79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t>CONCLUSIONES  </a:t>
            </a:r>
          </a:p>
        </p:txBody>
      </p:sp>
      <p:graphicFrame>
        <p:nvGraphicFramePr>
          <p:cNvPr id="4" name="Diagrama 3"/>
          <p:cNvGraphicFramePr/>
          <p:nvPr>
            <p:extLst>
              <p:ext uri="{D42A27DB-BD31-4B8C-83A1-F6EECF244321}">
                <p14:modId xmlns:p14="http://schemas.microsoft.com/office/powerpoint/2010/main" val="2907522444"/>
              </p:ext>
            </p:extLst>
          </p:nvPr>
        </p:nvGraphicFramePr>
        <p:xfrm>
          <a:off x="-110847" y="1627304"/>
          <a:ext cx="11804072" cy="4375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322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7C4C2-020B-46CE-A0D4-02579847710E}"/>
              </a:ext>
            </a:extLst>
          </p:cNvPr>
          <p:cNvSpPr>
            <a:spLocks noGrp="1"/>
          </p:cNvSpPr>
          <p:nvPr>
            <p:ph type="title"/>
          </p:nvPr>
        </p:nvSpPr>
        <p:spPr>
          <a:xfrm>
            <a:off x="609600" y="274638"/>
            <a:ext cx="10972800" cy="819871"/>
          </a:xfrm>
        </p:spPr>
        <p:txBody>
          <a:bodyPr/>
          <a:lstStyle/>
          <a:p>
            <a:r>
              <a:rPr lang="es-EC" dirty="0"/>
              <a:t>CONCLUSIONES</a:t>
            </a:r>
          </a:p>
        </p:txBody>
      </p:sp>
      <p:graphicFrame>
        <p:nvGraphicFramePr>
          <p:cNvPr id="4" name="Diagrama 3"/>
          <p:cNvGraphicFramePr/>
          <p:nvPr>
            <p:extLst>
              <p:ext uri="{D42A27DB-BD31-4B8C-83A1-F6EECF244321}">
                <p14:modId xmlns:p14="http://schemas.microsoft.com/office/powerpoint/2010/main" val="383711085"/>
              </p:ext>
            </p:extLst>
          </p:nvPr>
        </p:nvGraphicFramePr>
        <p:xfrm>
          <a:off x="221673" y="1731821"/>
          <a:ext cx="11360728" cy="493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2795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556225762"/>
              </p:ext>
            </p:extLst>
          </p:nvPr>
        </p:nvGraphicFramePr>
        <p:xfrm>
          <a:off x="332509" y="1094509"/>
          <a:ext cx="11499273" cy="5060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a:extLst>
              <a:ext uri="{FF2B5EF4-FFF2-40B4-BE49-F238E27FC236}">
                <a16:creationId xmlns:a16="http://schemas.microsoft.com/office/drawing/2014/main" id="{599D7FEF-4836-4E30-B22A-BE53001A3458}"/>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CONCLUSIONES  </a:t>
            </a:r>
          </a:p>
        </p:txBody>
      </p:sp>
    </p:spTree>
    <p:extLst>
      <p:ext uri="{BB962C8B-B14F-4D97-AF65-F5344CB8AC3E}">
        <p14:creationId xmlns:p14="http://schemas.microsoft.com/office/powerpoint/2010/main" val="3058222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99D7FEF-4836-4E30-B22A-BE53001A3458}"/>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600" dirty="0">
                <a:latin typeface="Arial" panose="020B0604020202020204" pitchFamily="34" charset="0"/>
                <a:cs typeface="Arial" panose="020B0604020202020204" pitchFamily="34" charset="0"/>
              </a:rPr>
              <a:t>CONCLUSIONES</a:t>
            </a:r>
            <a:r>
              <a:rPr lang="es-EC" dirty="0"/>
              <a:t>  </a:t>
            </a:r>
          </a:p>
        </p:txBody>
      </p:sp>
      <p:graphicFrame>
        <p:nvGraphicFramePr>
          <p:cNvPr id="2" name="Diagrama 1"/>
          <p:cNvGraphicFramePr/>
          <p:nvPr>
            <p:extLst>
              <p:ext uri="{D42A27DB-BD31-4B8C-83A1-F6EECF244321}">
                <p14:modId xmlns:p14="http://schemas.microsoft.com/office/powerpoint/2010/main" val="3868287671"/>
              </p:ext>
            </p:extLst>
          </p:nvPr>
        </p:nvGraphicFramePr>
        <p:xfrm>
          <a:off x="180105" y="1156526"/>
          <a:ext cx="11596255" cy="5206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71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69547586"/>
              </p:ext>
            </p:extLst>
          </p:nvPr>
        </p:nvGraphicFramePr>
        <p:xfrm>
          <a:off x="469074" y="1436914"/>
          <a:ext cx="9889772" cy="5525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1">
            <a:extLst>
              <a:ext uri="{FF2B5EF4-FFF2-40B4-BE49-F238E27FC236}">
                <a16:creationId xmlns:a16="http://schemas.microsoft.com/office/drawing/2014/main" id="{74B899AD-AE9C-49D9-86A5-AFCDB9A8C727}"/>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CONCLUSIONES  </a:t>
            </a:r>
          </a:p>
        </p:txBody>
      </p:sp>
    </p:spTree>
    <p:extLst>
      <p:ext uri="{BB962C8B-B14F-4D97-AF65-F5344CB8AC3E}">
        <p14:creationId xmlns:p14="http://schemas.microsoft.com/office/powerpoint/2010/main" val="307314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4B899AD-AE9C-49D9-86A5-AFCDB9A8C727}"/>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RECOMENDACIONES  </a:t>
            </a:r>
          </a:p>
        </p:txBody>
      </p:sp>
      <p:graphicFrame>
        <p:nvGraphicFramePr>
          <p:cNvPr id="2" name="Diagrama 1"/>
          <p:cNvGraphicFramePr/>
          <p:nvPr>
            <p:extLst>
              <p:ext uri="{D42A27DB-BD31-4B8C-83A1-F6EECF244321}">
                <p14:modId xmlns:p14="http://schemas.microsoft.com/office/powerpoint/2010/main" val="3145295690"/>
              </p:ext>
            </p:extLst>
          </p:nvPr>
        </p:nvGraphicFramePr>
        <p:xfrm>
          <a:off x="235527" y="1770709"/>
          <a:ext cx="11457709" cy="3949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41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11 Rectángulo redondeado"/>
          <p:cNvSpPr>
            <a:spLocks noChangeArrowheads="1"/>
          </p:cNvSpPr>
          <p:nvPr/>
        </p:nvSpPr>
        <p:spPr bwMode="auto">
          <a:xfrm>
            <a:off x="3881439" y="4076702"/>
            <a:ext cx="4429125" cy="378619"/>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47110" name="12 Rectángulo redondeado"/>
          <p:cNvSpPr>
            <a:spLocks noChangeArrowheads="1"/>
          </p:cNvSpPr>
          <p:nvPr/>
        </p:nvSpPr>
        <p:spPr bwMode="auto">
          <a:xfrm>
            <a:off x="4475561" y="3537349"/>
            <a:ext cx="4320778" cy="5393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4" name="6 CuadroTexto">
            <a:extLst>
              <a:ext uri="{FF2B5EF4-FFF2-40B4-BE49-F238E27FC236}">
                <a16:creationId xmlns:a16="http://schemas.microsoft.com/office/drawing/2014/main" id="{4363D83F-C569-4E77-B588-7F1A5184FFA6}"/>
              </a:ext>
            </a:extLst>
          </p:cNvPr>
          <p:cNvSpPr txBox="1"/>
          <p:nvPr/>
        </p:nvSpPr>
        <p:spPr>
          <a:xfrm>
            <a:off x="171313" y="416230"/>
            <a:ext cx="8906577" cy="646331"/>
          </a:xfrm>
          <a:prstGeom prst="rect">
            <a:avLst/>
          </a:prstGeom>
          <a:noFill/>
          <a:ln>
            <a:noFill/>
          </a:ln>
        </p:spPr>
        <p:txBody>
          <a:bodyPr wrap="square" rtlCol="0">
            <a:spAutoFit/>
          </a:bodyPr>
          <a:lstStyle/>
          <a:p>
            <a:pPr algn="ctr"/>
            <a:r>
              <a:rPr lang="es-EC" sz="3600" b="1" dirty="0">
                <a:latin typeface="Arial" panose="020B0604020202020204" pitchFamily="34" charset="0"/>
                <a:cs typeface="Arial" panose="020B0604020202020204" pitchFamily="34" charset="0"/>
              </a:rPr>
              <a:t>EL PROBLEMA</a:t>
            </a:r>
          </a:p>
        </p:txBody>
      </p:sp>
      <p:graphicFrame>
        <p:nvGraphicFramePr>
          <p:cNvPr id="2" name="Diagrama 1"/>
          <p:cNvGraphicFramePr/>
          <p:nvPr>
            <p:extLst>
              <p:ext uri="{D42A27DB-BD31-4B8C-83A1-F6EECF244321}">
                <p14:modId xmlns:p14="http://schemas.microsoft.com/office/powerpoint/2010/main" val="4111196024"/>
              </p:ext>
            </p:extLst>
          </p:nvPr>
        </p:nvGraphicFramePr>
        <p:xfrm>
          <a:off x="1195973" y="457196"/>
          <a:ext cx="8128000" cy="4389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0874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4B899AD-AE9C-49D9-86A5-AFCDB9A8C727}"/>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RECOMENDACIONES  </a:t>
            </a:r>
          </a:p>
        </p:txBody>
      </p:sp>
      <p:graphicFrame>
        <p:nvGraphicFramePr>
          <p:cNvPr id="2" name="Diagrama 1"/>
          <p:cNvGraphicFramePr/>
          <p:nvPr>
            <p:extLst>
              <p:ext uri="{D42A27DB-BD31-4B8C-83A1-F6EECF244321}">
                <p14:modId xmlns:p14="http://schemas.microsoft.com/office/powerpoint/2010/main" val="3413999869"/>
              </p:ext>
            </p:extLst>
          </p:nvPr>
        </p:nvGraphicFramePr>
        <p:xfrm>
          <a:off x="274320" y="1254034"/>
          <a:ext cx="11051177" cy="5214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450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4B899AD-AE9C-49D9-86A5-AFCDB9A8C727}"/>
              </a:ext>
            </a:extLst>
          </p:cNvPr>
          <p:cNvSpPr txBox="1">
            <a:spLocks/>
          </p:cNvSpPr>
          <p:nvPr/>
        </p:nvSpPr>
        <p:spPr>
          <a:xfrm>
            <a:off x="609600" y="274638"/>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RECOMENDACIONES  </a:t>
            </a:r>
          </a:p>
        </p:txBody>
      </p:sp>
      <p:graphicFrame>
        <p:nvGraphicFramePr>
          <p:cNvPr id="2" name="Diagrama 1"/>
          <p:cNvGraphicFramePr/>
          <p:nvPr>
            <p:extLst>
              <p:ext uri="{D42A27DB-BD31-4B8C-83A1-F6EECF244321}">
                <p14:modId xmlns:p14="http://schemas.microsoft.com/office/powerpoint/2010/main" val="1891118808"/>
              </p:ext>
            </p:extLst>
          </p:nvPr>
        </p:nvGraphicFramePr>
        <p:xfrm>
          <a:off x="221672" y="1094508"/>
          <a:ext cx="11360728" cy="5488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55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4B899AD-AE9C-49D9-86A5-AFCDB9A8C727}"/>
              </a:ext>
            </a:extLst>
          </p:cNvPr>
          <p:cNvSpPr txBox="1">
            <a:spLocks/>
          </p:cNvSpPr>
          <p:nvPr/>
        </p:nvSpPr>
        <p:spPr>
          <a:xfrm>
            <a:off x="668563" y="307013"/>
            <a:ext cx="10972800" cy="8198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dirty="0"/>
              <a:t>RECOMENDACIONES  </a:t>
            </a:r>
          </a:p>
        </p:txBody>
      </p:sp>
      <p:graphicFrame>
        <p:nvGraphicFramePr>
          <p:cNvPr id="2" name="Diagrama 1"/>
          <p:cNvGraphicFramePr/>
          <p:nvPr>
            <p:extLst>
              <p:ext uri="{D42A27DB-BD31-4B8C-83A1-F6EECF244321}">
                <p14:modId xmlns:p14="http://schemas.microsoft.com/office/powerpoint/2010/main" val="3325929505"/>
              </p:ext>
            </p:extLst>
          </p:nvPr>
        </p:nvGraphicFramePr>
        <p:xfrm>
          <a:off x="473548" y="1875034"/>
          <a:ext cx="10931235" cy="337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98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AE8AB9C-2433-4BF4-8CE6-AC3F27A9F0FA}"/>
              </a:ext>
            </a:extLst>
          </p:cNvPr>
          <p:cNvSpPr>
            <a:spLocks noGrp="1"/>
          </p:cNvSpPr>
          <p:nvPr>
            <p:ph type="title"/>
          </p:nvPr>
        </p:nvSpPr>
        <p:spPr>
          <a:xfrm>
            <a:off x="581890" y="399333"/>
            <a:ext cx="10972800" cy="750596"/>
          </a:xfrm>
        </p:spPr>
        <p:txBody>
          <a:bodyPr/>
          <a:lstStyle/>
          <a:p>
            <a:r>
              <a:rPr lang="es-EC" sz="3600" b="1" dirty="0"/>
              <a:t>PREGUNTAS DE INVESTIGACIÓN</a:t>
            </a:r>
          </a:p>
        </p:txBody>
      </p:sp>
      <p:graphicFrame>
        <p:nvGraphicFramePr>
          <p:cNvPr id="2" name="Marcador de contenido 1"/>
          <p:cNvGraphicFramePr>
            <a:graphicFrameLocks noGrp="1"/>
          </p:cNvGraphicFramePr>
          <p:nvPr>
            <p:ph idx="1"/>
            <p:extLst>
              <p:ext uri="{D42A27DB-BD31-4B8C-83A1-F6EECF244321}">
                <p14:modId xmlns:p14="http://schemas.microsoft.com/office/powerpoint/2010/main" val="229730790"/>
              </p:ext>
            </p:extLst>
          </p:nvPr>
        </p:nvGraphicFramePr>
        <p:xfrm>
          <a:off x="637310" y="1149929"/>
          <a:ext cx="8611193" cy="510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92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11 Rectángulo redondeado"/>
          <p:cNvSpPr>
            <a:spLocks noChangeArrowheads="1"/>
          </p:cNvSpPr>
          <p:nvPr/>
        </p:nvSpPr>
        <p:spPr bwMode="auto">
          <a:xfrm>
            <a:off x="3881439" y="4076702"/>
            <a:ext cx="4429125" cy="378619"/>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47110" name="12 Rectángulo redondeado"/>
          <p:cNvSpPr>
            <a:spLocks noChangeArrowheads="1"/>
          </p:cNvSpPr>
          <p:nvPr/>
        </p:nvSpPr>
        <p:spPr bwMode="auto">
          <a:xfrm>
            <a:off x="4475561" y="3537349"/>
            <a:ext cx="4320778" cy="5393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457200" indent="-457200" algn="just">
              <a:lnSpc>
                <a:spcPct val="80000"/>
              </a:lnSpc>
            </a:pPr>
            <a:endParaRPr lang="es-EC" sz="1950" b="1" dirty="0">
              <a:solidFill>
                <a:prstClr val="white"/>
              </a:solidFill>
              <a:latin typeface="Times New Roman" pitchFamily="18" charset="0"/>
            </a:endParaRPr>
          </a:p>
        </p:txBody>
      </p:sp>
      <p:sp>
        <p:nvSpPr>
          <p:cNvPr id="2" name="Título 1">
            <a:extLst>
              <a:ext uri="{FF2B5EF4-FFF2-40B4-BE49-F238E27FC236}">
                <a16:creationId xmlns:a16="http://schemas.microsoft.com/office/drawing/2014/main" id="{4ABE3C54-DABE-4F7F-B527-41B8EE390E68}"/>
              </a:ext>
            </a:extLst>
          </p:cNvPr>
          <p:cNvSpPr>
            <a:spLocks noGrp="1"/>
          </p:cNvSpPr>
          <p:nvPr>
            <p:ph type="title"/>
          </p:nvPr>
        </p:nvSpPr>
        <p:spPr>
          <a:xfrm>
            <a:off x="570411" y="322138"/>
            <a:ext cx="2943497" cy="709829"/>
          </a:xfrm>
        </p:spPr>
        <p:txBody>
          <a:bodyPr>
            <a:normAutofit/>
          </a:bodyPr>
          <a:lstStyle/>
          <a:p>
            <a:r>
              <a:rPr lang="es-EC" sz="3200" b="1" dirty="0">
                <a:latin typeface="Arial" panose="020B0604020202020204" pitchFamily="34" charset="0"/>
                <a:cs typeface="Arial" panose="020B0604020202020204" pitchFamily="34" charset="0"/>
              </a:rPr>
              <a:t>OBJETIVOS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52006251"/>
              </p:ext>
            </p:extLst>
          </p:nvPr>
        </p:nvGraphicFramePr>
        <p:xfrm>
          <a:off x="531223" y="1005839"/>
          <a:ext cx="9357360" cy="4990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159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CE4FA-6699-47F4-8E0B-A5720729405F}"/>
              </a:ext>
            </a:extLst>
          </p:cNvPr>
          <p:cNvSpPr>
            <a:spLocks noGrp="1"/>
          </p:cNvSpPr>
          <p:nvPr>
            <p:ph type="title"/>
          </p:nvPr>
        </p:nvSpPr>
        <p:spPr/>
        <p:txBody>
          <a:bodyPr/>
          <a:lstStyle/>
          <a:p>
            <a:r>
              <a:rPr lang="es-EC" sz="3600" b="1" dirty="0">
                <a:latin typeface="Arial" panose="020B0604020202020204" pitchFamily="34" charset="0"/>
                <a:cs typeface="Arial" panose="020B0604020202020204" pitchFamily="34" charset="0"/>
              </a:rPr>
              <a:t>ESTADO DEL ARTE</a:t>
            </a:r>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96839226"/>
              </p:ext>
            </p:extLst>
          </p:nvPr>
        </p:nvGraphicFramePr>
        <p:xfrm>
          <a:off x="609600" y="1427017"/>
          <a:ext cx="8132618" cy="5056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892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2280532046"/>
              </p:ext>
            </p:extLst>
          </p:nvPr>
        </p:nvGraphicFramePr>
        <p:xfrm>
          <a:off x="346371" y="935195"/>
          <a:ext cx="9351811" cy="4745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907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FB096C-B812-C04E-A9C0-1D66E8871934}"/>
              </a:ext>
            </a:extLst>
          </p:cNvPr>
          <p:cNvSpPr>
            <a:spLocks noGrp="1"/>
          </p:cNvSpPr>
          <p:nvPr>
            <p:ph type="title"/>
          </p:nvPr>
        </p:nvSpPr>
        <p:spPr>
          <a:xfrm>
            <a:off x="621914" y="609600"/>
            <a:ext cx="8596668" cy="1320800"/>
          </a:xfrm>
        </p:spPr>
        <p:txBody>
          <a:bodyPr>
            <a:normAutofit fontScale="90000"/>
          </a:bodyPr>
          <a:lstStyle/>
          <a:p>
            <a:r>
              <a:rPr lang="es-ES" sz="4000" b="1" dirty="0">
                <a:latin typeface="Arial" panose="020B0604020202020204" pitchFamily="34" charset="0"/>
                <a:cs typeface="Arial" panose="020B0604020202020204" pitchFamily="34" charset="0"/>
              </a:rPr>
              <a:t>LA HONORABLE JUNTA </a:t>
            </a:r>
            <a:br>
              <a:rPr lang="es-ES" sz="4000" b="1" dirty="0">
                <a:latin typeface="Arial" panose="020B0604020202020204" pitchFamily="34" charset="0"/>
                <a:cs typeface="Arial" panose="020B0604020202020204" pitchFamily="34" charset="0"/>
              </a:rPr>
            </a:br>
            <a:r>
              <a:rPr lang="es-ES" sz="4000" b="1" dirty="0">
                <a:latin typeface="Arial" panose="020B0604020202020204" pitchFamily="34" charset="0"/>
                <a:cs typeface="Arial" panose="020B0604020202020204" pitchFamily="34" charset="0"/>
              </a:rPr>
              <a:t>DE DEFENSA </a:t>
            </a:r>
            <a:br>
              <a:rPr lang="es-ES" sz="4000" b="1" dirty="0">
                <a:latin typeface="Arial" panose="020B0604020202020204" pitchFamily="34" charset="0"/>
                <a:cs typeface="Arial" panose="020B0604020202020204" pitchFamily="34" charset="0"/>
              </a:rPr>
            </a:br>
            <a:r>
              <a:rPr lang="es-ES" sz="4000" b="1" dirty="0">
                <a:latin typeface="Arial" panose="020B0604020202020204" pitchFamily="34" charset="0"/>
                <a:cs typeface="Arial" panose="020B0604020202020204" pitchFamily="34" charset="0"/>
              </a:rPr>
              <a:t>NACIONAL</a:t>
            </a:r>
            <a:br>
              <a:rPr lang="es-EC" dirty="0"/>
            </a:br>
            <a:endParaRPr lang="es-ES_tradnl"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164637796"/>
              </p:ext>
            </p:extLst>
          </p:nvPr>
        </p:nvGraphicFramePr>
        <p:xfrm>
          <a:off x="838199" y="71951"/>
          <a:ext cx="10425545" cy="4943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86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FEB7B154-55EC-F546-A2FC-415CACA5718D}"/>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 y="0"/>
            <a:ext cx="12192000" cy="6858000"/>
          </a:xfrm>
          <a:prstGeom prst="rect">
            <a:avLst/>
          </a:prstGeom>
          <a:noFill/>
        </p:spPr>
      </p:pic>
    </p:spTree>
    <p:extLst>
      <p:ext uri="{BB962C8B-B14F-4D97-AF65-F5344CB8AC3E}">
        <p14:creationId xmlns:p14="http://schemas.microsoft.com/office/powerpoint/2010/main" val="186846551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1989</TotalTime>
  <Words>4094</Words>
  <Application>Microsoft Office PowerPoint</Application>
  <PresentationFormat>Panorámica</PresentationFormat>
  <Paragraphs>178</Paragraphs>
  <Slides>32</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Calibri</vt:lpstr>
      <vt:lpstr>Times New Roman</vt:lpstr>
      <vt:lpstr>Trebuchet MS</vt:lpstr>
      <vt:lpstr>Wingdings 3</vt:lpstr>
      <vt:lpstr>Faceta</vt:lpstr>
      <vt:lpstr>Presentación de PowerPoint</vt:lpstr>
      <vt:lpstr>Presentación de PowerPoint</vt:lpstr>
      <vt:lpstr>Presentación de PowerPoint</vt:lpstr>
      <vt:lpstr>PREGUNTAS DE INVESTIGACIÓN</vt:lpstr>
      <vt:lpstr>OBJETIVOS </vt:lpstr>
      <vt:lpstr>ESTADO DEL ARTE</vt:lpstr>
      <vt:lpstr>Presentación de PowerPoint</vt:lpstr>
      <vt:lpstr>LA HONORABLE JUNTA  DE DEFENSA  NACIONAL </vt:lpstr>
      <vt:lpstr>Presentación de PowerPoint</vt:lpstr>
      <vt:lpstr>Presentación de PowerPoint</vt:lpstr>
      <vt:lpstr>Presentación de PowerPoint</vt:lpstr>
      <vt:lpstr>PROCESO PREVIO PARA LA CONTRATACIÓN EN LA DIRECCIÓN DE CONTRATACIÓN DE BIENES ESTRATÉGICOS DEL MIDENA</vt:lpstr>
      <vt:lpstr>ETAPAS EN LOS PROCESOS DE CONTRATACIÓN DE BIENES ESTRATÉGICOS </vt:lpstr>
      <vt:lpstr>Presentación de PowerPoint</vt:lpstr>
      <vt:lpstr>TIPOS DE CONTRATACIONES </vt:lpstr>
      <vt:lpstr>ORGANIZACIÓN DE LAS FUERZAS ARMADAS PARA LA CONTRATACIÓN DE BIENES, OBRAS Y SERVICIOS. </vt:lpstr>
      <vt:lpstr>ANÁLISIS COMPARATIVO</vt:lpstr>
      <vt:lpstr>ANALISIS COMPARATIVO</vt:lpstr>
      <vt:lpstr>ANÁLISIS COMPARATIVO</vt:lpstr>
      <vt:lpstr>ANALISIS COMPARATIVO</vt:lpstr>
      <vt:lpstr>CONCLUSIONES </vt:lpstr>
      <vt:lpstr>CONCLUSIONES</vt:lpstr>
      <vt:lpstr>CONCLUSIONES</vt:lpstr>
      <vt:lpstr>CONCLUSIONES  </vt:lpstr>
      <vt:lpstr>CONCLUSIONES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 R.</dc:creator>
  <cp:lastModifiedBy>pancho soto</cp:lastModifiedBy>
  <cp:revision>61</cp:revision>
  <dcterms:created xsi:type="dcterms:W3CDTF">2021-05-31T20:47:00Z</dcterms:created>
  <dcterms:modified xsi:type="dcterms:W3CDTF">2021-11-10T16:27:19Z</dcterms:modified>
</cp:coreProperties>
</file>