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7"/>
  </p:notesMasterIdLst>
  <p:sldIdLst>
    <p:sldId id="256" r:id="rId2"/>
    <p:sldId id="257" r:id="rId3"/>
    <p:sldId id="258" r:id="rId4"/>
    <p:sldId id="259" r:id="rId5"/>
    <p:sldId id="260" r:id="rId6"/>
    <p:sldId id="261" r:id="rId7"/>
    <p:sldId id="262" r:id="rId8"/>
    <p:sldId id="279" r:id="rId9"/>
    <p:sldId id="264" r:id="rId10"/>
    <p:sldId id="265" r:id="rId11"/>
    <p:sldId id="266" r:id="rId12"/>
    <p:sldId id="267" r:id="rId13"/>
    <p:sldId id="268" r:id="rId14"/>
    <p:sldId id="269" r:id="rId15"/>
    <p:sldId id="270" r:id="rId16"/>
    <p:sldId id="271" r:id="rId17"/>
    <p:sldId id="272" r:id="rId18"/>
    <p:sldId id="280" r:id="rId19"/>
    <p:sldId id="273" r:id="rId20"/>
    <p:sldId id="274" r:id="rId21"/>
    <p:sldId id="275" r:id="rId22"/>
    <p:sldId id="276" r:id="rId23"/>
    <p:sldId id="277" r:id="rId24"/>
    <p:sldId id="278" r:id="rId25"/>
    <p:sldId id="281"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C1"/>
    <a:srgbClr val="C8A3FF"/>
    <a:srgbClr val="FFCCFF"/>
    <a:srgbClr val="D9B3FF"/>
    <a:srgbClr val="FFB3FF"/>
    <a:srgbClr val="9BCDFF"/>
    <a:srgbClr val="CCFFCC"/>
    <a:srgbClr val="FFE471"/>
    <a:srgbClr val="A3E0FF"/>
    <a:srgbClr val="CCE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C039F63-2927-409C-AC65-F95B6924E4F5}">
  <a:tblStyle styleId="{DC039F63-2927-409C-AC65-F95B6924E4F5}" styleName="Table_0">
    <a:wholeTbl>
      <a:tcTxStyle b="off" i="off">
        <a:font>
          <a:latin typeface="Arial"/>
          <a:ea typeface="Arial"/>
          <a:cs typeface="Arial"/>
        </a:font>
        <a:schemeClr val="dk1"/>
      </a:tcTxStyle>
      <a:tcStyle>
        <a:tcBdr>
          <a:left>
            <a:ln w="12700" cap="flat" cmpd="sng">
              <a:solidFill>
                <a:schemeClr val="accent4"/>
              </a:solidFill>
              <a:prstDash val="solid"/>
              <a:round/>
              <a:headEnd type="none" w="sm" len="sm"/>
              <a:tailEnd type="none" w="sm" len="sm"/>
            </a:ln>
          </a:left>
          <a:right>
            <a:ln w="12700" cap="flat" cmpd="sng">
              <a:solidFill>
                <a:schemeClr val="accent4"/>
              </a:solidFill>
              <a:prstDash val="solid"/>
              <a:round/>
              <a:headEnd type="none" w="sm" len="sm"/>
              <a:tailEnd type="none" w="sm" len="sm"/>
            </a:ln>
          </a:right>
          <a:top>
            <a:ln w="12700" cap="flat" cmpd="sng">
              <a:solidFill>
                <a:schemeClr val="accent4"/>
              </a:solidFill>
              <a:prstDash val="solid"/>
              <a:round/>
              <a:headEnd type="none" w="sm" len="sm"/>
              <a:tailEnd type="none" w="sm" len="sm"/>
            </a:ln>
          </a:top>
          <a:bottom>
            <a:ln w="12700" cap="flat" cmpd="sng">
              <a:solidFill>
                <a:schemeClr val="accent4"/>
              </a:solidFill>
              <a:prstDash val="solid"/>
              <a:round/>
              <a:headEnd type="none" w="sm" len="sm"/>
              <a:tailEnd type="none" w="sm" len="sm"/>
            </a:ln>
          </a:bottom>
          <a:insideH>
            <a:ln w="12700"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FFF4E6"/>
          </a:solidFill>
        </a:fill>
      </a:tcStyle>
    </a:band1H>
    <a:band2H>
      <a:tcTxStyle/>
      <a:tcStyle>
        <a:tcBdr/>
      </a:tcStyle>
    </a:band2H>
    <a:band1V>
      <a:tcTxStyle/>
      <a:tcStyle>
        <a:tcBdr/>
        <a:fill>
          <a:solidFill>
            <a:srgbClr val="FFF4E6"/>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4"/>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4"/>
          </a:solidFill>
        </a:fill>
      </a:tcStyle>
    </a:firstRow>
    <a:neCell>
      <a:tcTxStyle/>
      <a:tcStyle>
        <a:tcBdr/>
      </a:tcStyle>
    </a:neCell>
    <a:nwCell>
      <a:tcTxStyle/>
      <a:tcStyle>
        <a:tcBdr/>
      </a:tcStyle>
    </a:nwCell>
  </a:tblStyle>
  <a:tblStyle styleId="{1FD3A5F5-1A8F-4412-AFD4-3B8B2E29B613}" styleName="Table_1">
    <a:wholeTbl>
      <a:tcTxStyle b="off" i="off">
        <a:font>
          <a:latin typeface="Arial"/>
          <a:ea typeface="Arial"/>
          <a:cs typeface="Arial"/>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9EFF7"/>
          </a:solidFill>
        </a:fill>
      </a:tcStyle>
    </a:band1H>
    <a:band2H>
      <a:tcTxStyle/>
      <a:tcStyle>
        <a:tcBdr/>
      </a:tcStyle>
    </a:band2H>
    <a:band1V>
      <a:tcTxStyle/>
      <a:tcStyle>
        <a:tcBdr/>
        <a:fill>
          <a:solidFill>
            <a:srgbClr val="E9EFF7"/>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1"/>
          </a:solidFill>
        </a:fill>
      </a:tcStyle>
    </a:firstRow>
    <a:neCell>
      <a:tcTxStyle/>
      <a:tcStyle>
        <a:tcBdr/>
      </a:tcStyle>
    </a:neCell>
    <a:nwCell>
      <a:tcTxStyle/>
      <a:tcStyle>
        <a:tcBdr/>
      </a:tcStyle>
    </a:nwCell>
  </a:tblStyle>
  <a:tblStyle styleId="{C7C3409C-0CDD-4254-B3C9-700F24F3F84D}"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7D2C8EA-0D6F-4322-9A35-C803DD40015C}" styleName="Table_3">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E4A9085F-02CA-4312-B848-3E5C4EB2A7CB}" styleName="Table_4">
    <a:wholeTbl>
      <a:tcTxStyle b="off" i="off">
        <a:font>
          <a:latin typeface="Arial"/>
          <a:ea typeface="Arial"/>
          <a:cs typeface="Arial"/>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34D87F7C-ABBD-43A3-B1D2-9A17FEE5585B}" styleName="Table_5">
    <a:wholeTbl>
      <a:tcTxStyle b="off" i="off">
        <a:font>
          <a:latin typeface="Arial"/>
          <a:ea typeface="Arial"/>
          <a:cs typeface="Arial"/>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12700" cap="flat" cmpd="sng">
              <a:solidFill>
                <a:schemeClr val="accent3"/>
              </a:solidFill>
              <a:prstDash val="solid"/>
              <a:round/>
              <a:headEnd type="none" w="sm" len="sm"/>
              <a:tailEnd type="none" w="sm" len="sm"/>
            </a:ln>
          </a:insideV>
        </a:tcBdr>
        <a:fill>
          <a:solidFill>
            <a:srgbClr val="F0F0F0"/>
          </a:solidFill>
        </a:fill>
      </a:tcStyle>
    </a:wholeTbl>
    <a:band1H>
      <a:tcTxStyle/>
      <a:tcStyle>
        <a:tcBdr/>
        <a:fill>
          <a:solidFill>
            <a:srgbClr val="E0E0E0"/>
          </a:solidFill>
        </a:fill>
      </a:tcStyle>
    </a:band1H>
    <a:band2H>
      <a:tcTxStyle/>
      <a:tcStyle>
        <a:tcBdr/>
      </a:tcStyle>
    </a:band2H>
    <a:band1V>
      <a:tcTxStyle/>
      <a:tcStyle>
        <a:tcBdr/>
        <a:fill>
          <a:solidFill>
            <a:srgbClr val="E0E0E0"/>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3"/>
              </a:solidFill>
              <a:prstDash val="solid"/>
              <a:round/>
              <a:headEnd type="none" w="sm" len="sm"/>
              <a:tailEnd type="none" w="sm" len="sm"/>
            </a:ln>
          </a:top>
        </a:tcBdr>
        <a:fill>
          <a:solidFill>
            <a:srgbClr val="F0F0F0"/>
          </a:solidFill>
        </a:fill>
      </a:tcStyle>
    </a:lastRow>
    <a:seCell>
      <a:tcTxStyle/>
      <a:tcStyle>
        <a:tcBdr/>
      </a:tcStyle>
    </a:seCell>
    <a:swCell>
      <a:tcTxStyle/>
      <a:tcStyle>
        <a:tcBdr/>
      </a:tcStyle>
    </a:swCell>
    <a:firstRow>
      <a:tcTxStyle b="on" i="off"/>
      <a:tcStyle>
        <a:tcBdr/>
        <a:fill>
          <a:solidFill>
            <a:srgbClr val="F0F0F0"/>
          </a:solidFill>
        </a:fill>
      </a:tcStyle>
    </a:firstRow>
    <a:neCell>
      <a:tcTxStyle/>
      <a:tcStyle>
        <a:tcBdr/>
      </a:tcStyle>
    </a:neCell>
    <a:nwCell>
      <a:tcTxStyle/>
      <a:tcStyle>
        <a:tcBdr/>
      </a:tcStyle>
    </a:nwCell>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esktop\Documentos%20Tesis\Porcentajes-Tabla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chemeClr val="tx1"/>
                </a:solidFill>
                <a:latin typeface="Times New Roman" panose="02020603050405020304" pitchFamily="18" charset="0"/>
                <a:cs typeface="Times New Roman" panose="02020603050405020304" pitchFamily="18" charset="0"/>
              </a:rPr>
              <a:t>Escoja qué recursos didácticos aplica a la hora de leer o contar el cuento.</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2">
                <a:lumMod val="60000"/>
                <a:lumOff val="40000"/>
              </a:schemeClr>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5-24B6-43BD-AFB0-FE85026A43F0}"/>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4-24B6-43BD-AFB0-FE85026A43F0}"/>
              </c:ext>
            </c:extLst>
          </c:dPt>
          <c:dPt>
            <c:idx val="5"/>
            <c:invertIfNegative val="0"/>
            <c:bubble3D val="0"/>
            <c:spPr>
              <a:solidFill>
                <a:srgbClr val="FFC1C1"/>
              </a:solidFill>
              <a:ln>
                <a:noFill/>
              </a:ln>
              <a:effectLst/>
            </c:spPr>
            <c:extLst>
              <c:ext xmlns:c16="http://schemas.microsoft.com/office/drawing/2014/chart" uri="{C3380CC4-5D6E-409C-BE32-E72D297353CC}">
                <c16:uniqueId val="{00000003-24B6-43BD-AFB0-FE85026A43F0}"/>
              </c:ext>
            </c:extLst>
          </c:dPt>
          <c:dPt>
            <c:idx val="6"/>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2-24B6-43BD-AFB0-FE85026A43F0}"/>
              </c:ext>
            </c:extLst>
          </c:dPt>
          <c:dPt>
            <c:idx val="7"/>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24B6-43BD-AFB0-FE85026A43F0}"/>
              </c:ext>
            </c:extLst>
          </c:dPt>
          <c:cat>
            <c:strRef>
              <c:f>Hoja1!$B$35:$B$43</c:f>
              <c:strCache>
                <c:ptCount val="9"/>
                <c:pt idx="0">
                  <c:v>Títeres</c:v>
                </c:pt>
                <c:pt idx="1">
                  <c:v>Dramatizaciones</c:v>
                </c:pt>
                <c:pt idx="2">
                  <c:v>Teatrillo de sombra</c:v>
                </c:pt>
                <c:pt idx="3">
                  <c:v>Marionetas </c:v>
                </c:pt>
                <c:pt idx="4">
                  <c:v>Pictogramas </c:v>
                </c:pt>
                <c:pt idx="5">
                  <c:v>Cuentos con ilustraciones</c:v>
                </c:pt>
                <c:pt idx="6">
                  <c:v>Cuentos web</c:v>
                </c:pt>
                <c:pt idx="7">
                  <c:v>Video cuento</c:v>
                </c:pt>
                <c:pt idx="8">
                  <c:v>Otros</c:v>
                </c:pt>
              </c:strCache>
            </c:strRef>
          </c:cat>
          <c:val>
            <c:numRef>
              <c:f>Hoja1!$C$35:$C$43</c:f>
              <c:numCache>
                <c:formatCode>0%</c:formatCode>
                <c:ptCount val="9"/>
                <c:pt idx="0">
                  <c:v>0.5</c:v>
                </c:pt>
                <c:pt idx="1">
                  <c:v>0.5</c:v>
                </c:pt>
                <c:pt idx="2">
                  <c:v>0</c:v>
                </c:pt>
                <c:pt idx="3">
                  <c:v>0</c:v>
                </c:pt>
                <c:pt idx="4">
                  <c:v>0</c:v>
                </c:pt>
                <c:pt idx="5">
                  <c:v>0.5</c:v>
                </c:pt>
                <c:pt idx="6">
                  <c:v>1</c:v>
                </c:pt>
                <c:pt idx="7">
                  <c:v>1</c:v>
                </c:pt>
                <c:pt idx="8">
                  <c:v>0</c:v>
                </c:pt>
              </c:numCache>
            </c:numRef>
          </c:val>
          <c:extLst>
            <c:ext xmlns:c16="http://schemas.microsoft.com/office/drawing/2014/chart" uri="{C3380CC4-5D6E-409C-BE32-E72D297353CC}">
              <c16:uniqueId val="{00000000-24B6-43BD-AFB0-FE85026A43F0}"/>
            </c:ext>
          </c:extLst>
        </c:ser>
        <c:dLbls>
          <c:showLegendKey val="0"/>
          <c:showVal val="0"/>
          <c:showCatName val="0"/>
          <c:showSerName val="0"/>
          <c:showPercent val="0"/>
          <c:showBubbleSize val="0"/>
        </c:dLbls>
        <c:gapWidth val="182"/>
        <c:axId val="449860376"/>
        <c:axId val="449853160"/>
      </c:barChart>
      <c:catAx>
        <c:axId val="44986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9853160"/>
        <c:crosses val="autoZero"/>
        <c:auto val="1"/>
        <c:lblAlgn val="ctr"/>
        <c:lblOffset val="100"/>
        <c:noMultiLvlLbl val="0"/>
      </c:catAx>
      <c:valAx>
        <c:axId val="4498531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9860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 name="Google Shape;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ea43552247_1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gea43552247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ea43552247_1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7" name="Google Shape;277;gea43552247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ea43552247_1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5" name="Google Shape;285;gea43552247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ea43552247_1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8" name="Google Shape;298;gea43552247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ea43552247_1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1" name="Google Shape;311;gea43552247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a43552247_1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4" name="Google Shape;324;gea43552247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ed3529596f_2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ged3529596f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ed3529596f_2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ged3529596f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1703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ea43552247_1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8" name="Google Shape;348;gea43552247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ea43552247_1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9" name="Google Shape;359;gea43552247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ea43552247_1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0" name="Google Shape;370;gea43552247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ea43552247_1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7" name="Google Shape;377;gea43552247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ea43552247_1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gea43552247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d3529596f_2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7" name="Google Shape;397;ged3529596f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a43552247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2" name="Google Shape;112;gea4355224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ea43552247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gea4355224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ea43552247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gea4355224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ea43552247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6" name="Google Shape;156;gea4355224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a43552247_1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7" name="Google Shape;167;gea43552247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ea43552247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4" name="Google Shape;174;gea43552247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4443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a43552247_1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gea43552247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0" y="981077"/>
            <a:ext cx="12192000" cy="5616575"/>
          </a:xfrm>
          <a:prstGeom prst="rect">
            <a:avLst/>
          </a:prstGeom>
          <a:noFill/>
          <a:ln>
            <a:noFill/>
          </a:ln>
        </p:spPr>
      </p:pic>
      <p:sp>
        <p:nvSpPr>
          <p:cNvPr id="13" name="Google Shape;13;p2"/>
          <p:cNvSpPr/>
          <p:nvPr/>
        </p:nvSpPr>
        <p:spPr>
          <a:xfrm>
            <a:off x="609600" y="6245225"/>
            <a:ext cx="2844800" cy="4762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4" name="Google Shape;14;p2"/>
          <p:cNvSpPr/>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5" name="Google Shape;15;p2"/>
          <p:cNvSpPr/>
          <p:nvPr/>
        </p:nvSpPr>
        <p:spPr>
          <a:xfrm>
            <a:off x="609600" y="6245225"/>
            <a:ext cx="2844800" cy="4762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6" name="Google Shape;16;p2"/>
          <p:cNvSpPr/>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17" name="Google Shape;17;p2" descr="bannner 2"/>
          <p:cNvPicPr preferRelativeResize="0"/>
          <p:nvPr/>
        </p:nvPicPr>
        <p:blipFill rotWithShape="1">
          <a:blip r:embed="rId3">
            <a:alphaModFix/>
          </a:blip>
          <a:srcRect/>
          <a:stretch/>
        </p:blipFill>
        <p:spPr>
          <a:xfrm>
            <a:off x="0" y="5722938"/>
            <a:ext cx="12192000" cy="1135063"/>
          </a:xfrm>
          <a:prstGeom prst="rect">
            <a:avLst/>
          </a:prstGeom>
          <a:noFill/>
          <a:ln>
            <a:noFill/>
          </a:ln>
        </p:spPr>
      </p:pic>
      <p:sp>
        <p:nvSpPr>
          <p:cNvPr id="18" name="Google Shape;18;p2"/>
          <p:cNvSpPr/>
          <p:nvPr/>
        </p:nvSpPr>
        <p:spPr>
          <a:xfrm>
            <a:off x="289984" y="260353"/>
            <a:ext cx="1056216" cy="79216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9" name="Google Shape;19;p2" descr="LOGO ESPE ORIGINAL copia"/>
          <p:cNvPicPr preferRelativeResize="0"/>
          <p:nvPr/>
        </p:nvPicPr>
        <p:blipFill rotWithShape="1">
          <a:blip r:embed="rId4">
            <a:alphaModFix/>
          </a:blip>
          <a:srcRect/>
          <a:stretch/>
        </p:blipFill>
        <p:spPr>
          <a:xfrm>
            <a:off x="143935" y="115889"/>
            <a:ext cx="4417484" cy="8874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a:spLocks noGrp="1"/>
          </p:cNvSpPr>
          <p:nvPr>
            <p:ph type="pic" idx="2"/>
          </p:nvPr>
        </p:nvSpPr>
        <p:spPr>
          <a:xfrm>
            <a:off x="5183188" y="987425"/>
            <a:ext cx="6172200" cy="4873625"/>
          </a:xfrm>
          <a:prstGeom prst="rect">
            <a:avLst/>
          </a:prstGeom>
          <a:noFill/>
          <a:ln>
            <a:noFill/>
          </a:ln>
        </p:spPr>
      </p:sp>
      <p:sp>
        <p:nvSpPr>
          <p:cNvPr id="73" name="Google Shape;73;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0"/>
        <p:cNvGrpSpPr/>
        <p:nvPr/>
      </p:nvGrpSpPr>
      <p:grpSpPr>
        <a:xfrm>
          <a:off x="0" y="0"/>
          <a:ext cx="0" cy="0"/>
          <a:chOff x="0" y="0"/>
          <a:chExt cx="0" cy="0"/>
        </a:xfrm>
      </p:grpSpPr>
      <p:sp>
        <p:nvSpPr>
          <p:cNvPr id="21" name="Google Shape;21;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30"/>
        <p:cNvGrpSpPr/>
        <p:nvPr/>
      </p:nvGrpSpPr>
      <p:grpSpPr>
        <a:xfrm>
          <a:off x="0" y="0"/>
          <a:ext cx="0" cy="0"/>
          <a:chOff x="0" y="0"/>
          <a:chExt cx="0" cy="0"/>
        </a:xfrm>
      </p:grpSpPr>
      <p:sp>
        <p:nvSpPr>
          <p:cNvPr id="31" name="Google Shape;31;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cuentoseducar2000.wixsite.com/my-site-3" TargetMode="Externa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p:nvPr/>
        </p:nvSpPr>
        <p:spPr>
          <a:xfrm>
            <a:off x="1921242" y="971015"/>
            <a:ext cx="84900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EC" sz="1600" b="1" i="0" u="none" strike="noStrike" cap="none">
                <a:solidFill>
                  <a:srgbClr val="000000"/>
                </a:solidFill>
                <a:latin typeface="+mj-lt"/>
                <a:ea typeface="Times New Roman"/>
                <a:cs typeface="Times New Roman"/>
                <a:sym typeface="Times New Roman"/>
              </a:rPr>
              <a:t>Universidad de las Fuerzas Armadas - ESPE</a:t>
            </a:r>
            <a:endParaRPr sz="1600" b="0" i="0" u="none" strike="noStrike" cap="none">
              <a:solidFill>
                <a:srgbClr val="000000"/>
              </a:solidFill>
              <a:latin typeface="+mj-lt"/>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600"/>
              <a:buFont typeface="Arial"/>
              <a:buNone/>
            </a:pPr>
            <a:r>
              <a:rPr lang="es-EC" sz="1600" b="1" i="0" u="none" strike="noStrike" cap="none">
                <a:solidFill>
                  <a:srgbClr val="000000"/>
                </a:solidFill>
                <a:latin typeface="+mj-lt"/>
                <a:ea typeface="Times New Roman"/>
                <a:cs typeface="Times New Roman"/>
                <a:sym typeface="Times New Roman"/>
              </a:rPr>
              <a:t>Departamento de Ciencias Humanas y Sociales</a:t>
            </a:r>
            <a:endParaRPr sz="1600" b="0" i="0" u="none" strike="noStrike" cap="none">
              <a:solidFill>
                <a:srgbClr val="000000"/>
              </a:solidFill>
              <a:latin typeface="+mj-lt"/>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600"/>
              <a:buFont typeface="Arial"/>
              <a:buNone/>
            </a:pPr>
            <a:r>
              <a:rPr lang="es-EC" sz="1600" b="1" i="0" u="none" strike="noStrike" cap="none">
                <a:solidFill>
                  <a:srgbClr val="000000"/>
                </a:solidFill>
                <a:latin typeface="+mj-lt"/>
                <a:ea typeface="Times New Roman"/>
                <a:cs typeface="Times New Roman"/>
                <a:sym typeface="Times New Roman"/>
              </a:rPr>
              <a:t>Carrera de Licenciatura en Ciencias de la Educación mención Educa</a:t>
            </a:r>
            <a:r>
              <a:rPr lang="es-EC" sz="1800" b="1" i="0" u="none" strike="noStrike" cap="none">
                <a:solidFill>
                  <a:srgbClr val="000000"/>
                </a:solidFill>
                <a:latin typeface="+mj-lt"/>
                <a:ea typeface="Times New Roman"/>
                <a:cs typeface="Times New Roman"/>
                <a:sym typeface="Times New Roman"/>
              </a:rPr>
              <a:t>ción Infantil</a:t>
            </a:r>
            <a:endParaRPr sz="1400" b="0" i="0" u="none" strike="noStrike" cap="none">
              <a:solidFill>
                <a:srgbClr val="000000"/>
              </a:solidFill>
              <a:latin typeface="+mj-lt"/>
              <a:sym typeface="Arial"/>
            </a:endParaRPr>
          </a:p>
        </p:txBody>
      </p:sp>
      <p:sp>
        <p:nvSpPr>
          <p:cNvPr id="94" name="Google Shape;94;p14"/>
          <p:cNvSpPr/>
          <p:nvPr/>
        </p:nvSpPr>
        <p:spPr>
          <a:xfrm>
            <a:off x="1559485" y="2066083"/>
            <a:ext cx="9503304" cy="12926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EC" sz="1600" b="1" i="0" u="none" strike="noStrike" cap="none" dirty="0">
                <a:solidFill>
                  <a:schemeClr val="dk1"/>
                </a:solidFill>
                <a:latin typeface="+mj-lt"/>
                <a:ea typeface="Calibri"/>
                <a:cs typeface="Calibri"/>
                <a:sym typeface="Calibri"/>
              </a:rPr>
              <a:t> </a:t>
            </a:r>
            <a:endParaRPr sz="1600" b="0" i="0" u="none" strike="noStrike" cap="none" dirty="0">
              <a:solidFill>
                <a:schemeClr val="dk1"/>
              </a:solidFill>
              <a:latin typeface="+mj-lt"/>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r>
              <a:rPr lang="es-EC" sz="1600" b="0" i="0" u="none" strike="noStrike" cap="none" dirty="0">
                <a:solidFill>
                  <a:schemeClr val="dk1"/>
                </a:solidFill>
                <a:latin typeface="+mj-lt"/>
                <a:ea typeface="Times New Roman"/>
                <a:cs typeface="Times New Roman"/>
                <a:sym typeface="Times New Roman"/>
              </a:rPr>
              <a:t>“El uso del cuento infantil como herramienta para el desarrollo del lenguaje oral en niños de 4 a 6 años en la Unidad Educativa Educar 2000”</a:t>
            </a:r>
            <a:endParaRPr sz="1600" b="0" i="0" u="none" strike="noStrike" cap="none" dirty="0">
              <a:solidFill>
                <a:schemeClr val="dk1"/>
              </a:solidFill>
              <a:latin typeface="+mj-lt"/>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2400"/>
              <a:buFont typeface="Arial"/>
              <a:buNone/>
            </a:pPr>
            <a:endParaRPr sz="1600" b="0" i="0" u="none" strike="noStrike" cap="none" dirty="0">
              <a:solidFill>
                <a:schemeClr val="dk1"/>
              </a:solidFill>
              <a:latin typeface="+mj-lt"/>
              <a:ea typeface="Calibri"/>
              <a:cs typeface="Calibri"/>
              <a:sym typeface="Calibri"/>
            </a:endParaRPr>
          </a:p>
        </p:txBody>
      </p:sp>
      <p:sp>
        <p:nvSpPr>
          <p:cNvPr id="95" name="Google Shape;95;p14"/>
          <p:cNvSpPr txBox="1"/>
          <p:nvPr/>
        </p:nvSpPr>
        <p:spPr>
          <a:xfrm>
            <a:off x="3965002" y="3249458"/>
            <a:ext cx="4244278" cy="830956"/>
          </a:xfrm>
          <a:prstGeom prst="rect">
            <a:avLst/>
          </a:prstGeom>
          <a:noFill/>
          <a:ln>
            <a:noFill/>
          </a:ln>
        </p:spPr>
        <p:txBody>
          <a:bodyPr spcFirstLastPara="1" wrap="square" lIns="91425" tIns="45700" rIns="91425" bIns="45700" anchor="ctr" anchorCtr="1">
            <a:spAutoFit/>
          </a:bodyPr>
          <a:lstStyle/>
          <a:p>
            <a:pPr marL="0" marR="0" lvl="0" indent="0" algn="ctr" rtl="0">
              <a:lnSpc>
                <a:spcPct val="100000"/>
              </a:lnSpc>
              <a:spcBef>
                <a:spcPts val="0"/>
              </a:spcBef>
              <a:spcAft>
                <a:spcPts val="0"/>
              </a:spcAft>
              <a:buClr>
                <a:srgbClr val="000000"/>
              </a:buClr>
              <a:buSzPts val="1600"/>
              <a:buFont typeface="Arial"/>
              <a:buNone/>
            </a:pPr>
            <a:r>
              <a:rPr lang="es-EC" sz="1600" b="1" i="0" u="none" strike="noStrike" cap="none" dirty="0">
                <a:solidFill>
                  <a:srgbClr val="000000"/>
                </a:solidFill>
                <a:latin typeface="Times New Roman"/>
                <a:ea typeface="Times New Roman"/>
                <a:cs typeface="Times New Roman"/>
                <a:sym typeface="Times New Roman"/>
              </a:rPr>
              <a:t>Autoras: </a:t>
            </a:r>
            <a:endParaRPr sz="1400" b="0" i="0" u="none" strike="noStrike" cap="none" dirty="0">
              <a:solidFill>
                <a:srgbClr val="000000"/>
              </a:solidFill>
              <a:latin typeface="Arial"/>
              <a:ea typeface="Arial"/>
              <a:cs typeface="Arial"/>
              <a:sym typeface="Arial"/>
            </a:endParaRPr>
          </a:p>
          <a:p>
            <a:pPr marL="285750" marR="0" lvl="0" indent="-285750" algn="ctr" rtl="0">
              <a:lnSpc>
                <a:spcPct val="100000"/>
              </a:lnSpc>
              <a:spcBef>
                <a:spcPts val="0"/>
              </a:spcBef>
              <a:spcAft>
                <a:spcPts val="0"/>
              </a:spcAft>
              <a:buClr>
                <a:srgbClr val="000000"/>
              </a:buClr>
              <a:buSzPts val="1600"/>
              <a:buFont typeface="Arial"/>
              <a:buChar char="•"/>
            </a:pPr>
            <a:r>
              <a:rPr lang="es-EC" sz="1600" b="1" i="0" u="none" strike="noStrike" cap="none" dirty="0">
                <a:solidFill>
                  <a:srgbClr val="000000"/>
                </a:solidFill>
                <a:latin typeface="+mj-lt"/>
                <a:ea typeface="Times New Roman"/>
                <a:cs typeface="Times New Roman"/>
                <a:sym typeface="Times New Roman"/>
              </a:rPr>
              <a:t>Criollo Suntaxi Jessica Lisbeth </a:t>
            </a:r>
            <a:endParaRPr sz="1600" b="0" i="0" u="none" strike="noStrike" cap="none" dirty="0">
              <a:solidFill>
                <a:srgbClr val="000000"/>
              </a:solidFill>
              <a:latin typeface="+mj-lt"/>
              <a:sym typeface="Arial"/>
            </a:endParaRPr>
          </a:p>
          <a:p>
            <a:pPr marL="285750" marR="0" lvl="0" indent="-285750" algn="ctr" rtl="0">
              <a:lnSpc>
                <a:spcPct val="100000"/>
              </a:lnSpc>
              <a:spcBef>
                <a:spcPts val="0"/>
              </a:spcBef>
              <a:spcAft>
                <a:spcPts val="0"/>
              </a:spcAft>
              <a:buClr>
                <a:srgbClr val="000000"/>
              </a:buClr>
              <a:buSzPts val="1600"/>
              <a:buFont typeface="Arial"/>
              <a:buChar char="•"/>
            </a:pPr>
            <a:r>
              <a:rPr lang="es-EC" sz="1600" b="1" i="0" u="none" strike="noStrike" cap="none" dirty="0">
                <a:solidFill>
                  <a:srgbClr val="000000"/>
                </a:solidFill>
                <a:latin typeface="+mj-lt"/>
                <a:ea typeface="Times New Roman"/>
                <a:cs typeface="Times New Roman"/>
                <a:sym typeface="Times New Roman"/>
              </a:rPr>
              <a:t>García Marcillo Joselin Andreina </a:t>
            </a:r>
            <a:endParaRPr sz="1600" b="0" i="0" u="none" strike="noStrike" cap="none" dirty="0">
              <a:solidFill>
                <a:srgbClr val="000000"/>
              </a:solidFill>
              <a:latin typeface="+mj-lt"/>
              <a:ea typeface="Times New Roman"/>
              <a:cs typeface="Times New Roman"/>
              <a:sym typeface="Times New Roman"/>
            </a:endParaRPr>
          </a:p>
        </p:txBody>
      </p:sp>
      <p:sp>
        <p:nvSpPr>
          <p:cNvPr id="96" name="Google Shape;96;p14"/>
          <p:cNvSpPr txBox="1"/>
          <p:nvPr/>
        </p:nvSpPr>
        <p:spPr>
          <a:xfrm>
            <a:off x="4572000" y="4369849"/>
            <a:ext cx="284770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C" sz="1600" b="1" i="0" u="none" strike="noStrike" cap="none" dirty="0">
                <a:solidFill>
                  <a:srgbClr val="000000"/>
                </a:solidFill>
                <a:latin typeface="+mj-lt"/>
                <a:ea typeface="Times New Roman"/>
                <a:cs typeface="Times New Roman"/>
                <a:sym typeface="Times New Roman"/>
              </a:rPr>
              <a:t>Directora: </a:t>
            </a:r>
            <a:r>
              <a:rPr lang="es-EC" sz="1600" b="1" i="0" u="none" strike="noStrike" cap="none" dirty="0" err="1">
                <a:solidFill>
                  <a:srgbClr val="000000"/>
                </a:solidFill>
                <a:latin typeface="+mj-lt"/>
                <a:ea typeface="Times New Roman"/>
                <a:cs typeface="Times New Roman"/>
                <a:sym typeface="Times New Roman"/>
              </a:rPr>
              <a:t>Msc</a:t>
            </a:r>
            <a:r>
              <a:rPr lang="es-EC" sz="1600" b="1" i="0" u="none" strike="noStrike" cap="none" dirty="0">
                <a:solidFill>
                  <a:srgbClr val="000000"/>
                </a:solidFill>
                <a:latin typeface="+mj-lt"/>
                <a:ea typeface="Times New Roman"/>
                <a:cs typeface="Times New Roman"/>
                <a:sym typeface="Times New Roman"/>
              </a:rPr>
              <a:t>. Denice Barrionuevo </a:t>
            </a:r>
            <a:endParaRPr sz="1600" b="1" i="0" u="none" strike="noStrike" cap="none" dirty="0">
              <a:solidFill>
                <a:srgbClr val="000000"/>
              </a:solidFill>
              <a:latin typeface="+mj-lt"/>
              <a:ea typeface="Times New Roman"/>
              <a:cs typeface="Times New Roman"/>
              <a:sym typeface="Times New Roman"/>
            </a:endParaRPr>
          </a:p>
        </p:txBody>
      </p:sp>
      <p:sp>
        <p:nvSpPr>
          <p:cNvPr id="97" name="Google Shape;97;p14"/>
          <p:cNvSpPr txBox="1"/>
          <p:nvPr/>
        </p:nvSpPr>
        <p:spPr>
          <a:xfrm>
            <a:off x="4683034" y="5182504"/>
            <a:ext cx="26256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C" sz="1800" b="1" i="0" u="none" strike="noStrike" cap="none">
                <a:solidFill>
                  <a:srgbClr val="000000"/>
                </a:solidFill>
                <a:latin typeface="Times New Roman"/>
                <a:ea typeface="Times New Roman"/>
                <a:cs typeface="Times New Roman"/>
                <a:sym typeface="Times New Roman"/>
              </a:rPr>
              <a:t>Sangolquí, 2021 </a:t>
            </a:r>
            <a:endParaRPr sz="1400" b="0" i="0" u="none" strike="noStrike" cap="none">
              <a:solidFill>
                <a:srgbClr val="000000"/>
              </a:solidFill>
              <a:latin typeface="Arial"/>
              <a:ea typeface="Arial"/>
              <a:cs typeface="Arial"/>
              <a:sym typeface="Arial"/>
            </a:endParaRPr>
          </a:p>
        </p:txBody>
      </p:sp>
      <p:pic>
        <p:nvPicPr>
          <p:cNvPr id="7" name="Imagen 18">
            <a:extLst>
              <a:ext uri="{FF2B5EF4-FFF2-40B4-BE49-F238E27FC236}">
                <a16:creationId xmlns:a16="http://schemas.microsoft.com/office/drawing/2014/main" id="{4023EA3F-BB30-4FA5-9DF6-DE4ACD6FBD0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12875" y="106649"/>
            <a:ext cx="1465570" cy="1237765"/>
          </a:xfrm>
          <a:prstGeom prst="rect">
            <a:avLst/>
          </a:prstGeom>
        </p:spPr>
      </p:pic>
    </p:spTree>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23" descr="https://lh6.googleusercontent.com/7AWvCWkiPpCvY799MThWRyf5tNuk9VkOEn7VjDWrmkA6sjEiChgK4FoGpeZFKOzsnAbuTYeYtyiXGYz5aUMMNtZKDNp4dgynWD5wD3YnW7jFBDH0f9acvexw-A9v1YXs=s0"/>
          <p:cNvPicPr preferRelativeResize="0"/>
          <p:nvPr/>
        </p:nvPicPr>
        <p:blipFill rotWithShape="1">
          <a:blip r:embed="rId3">
            <a:alphaModFix/>
          </a:blip>
          <a:srcRect/>
          <a:stretch/>
        </p:blipFill>
        <p:spPr>
          <a:xfrm>
            <a:off x="0" y="0"/>
            <a:ext cx="12192000" cy="6858001"/>
          </a:xfrm>
          <a:prstGeom prst="rect">
            <a:avLst/>
          </a:prstGeom>
          <a:noFill/>
          <a:ln>
            <a:noFill/>
          </a:ln>
        </p:spPr>
      </p:pic>
      <p:sp>
        <p:nvSpPr>
          <p:cNvPr id="239" name="Google Shape;239;p23"/>
          <p:cNvSpPr txBox="1">
            <a:spLocks noGrp="1"/>
          </p:cNvSpPr>
          <p:nvPr>
            <p:ph type="title"/>
          </p:nvPr>
        </p:nvSpPr>
        <p:spPr>
          <a:xfrm>
            <a:off x="2508069" y="184718"/>
            <a:ext cx="6675120" cy="6643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000"/>
              <a:buNone/>
            </a:pPr>
            <a:r>
              <a:rPr lang="es-EC" sz="3000" b="1">
                <a:latin typeface="Arial"/>
                <a:ea typeface="Arial"/>
                <a:cs typeface="Arial"/>
                <a:sym typeface="Arial"/>
              </a:rPr>
              <a:t>CAPÍTULO III: </a:t>
            </a:r>
            <a:r>
              <a:rPr lang="es-EC" sz="3000">
                <a:latin typeface="Arial"/>
                <a:ea typeface="Arial"/>
                <a:cs typeface="Arial"/>
                <a:sym typeface="Arial"/>
              </a:rPr>
              <a:t>Metodología</a:t>
            </a:r>
            <a:endParaRPr sz="3000"/>
          </a:p>
        </p:txBody>
      </p:sp>
      <p:grpSp>
        <p:nvGrpSpPr>
          <p:cNvPr id="240" name="Google Shape;240;p23"/>
          <p:cNvGrpSpPr/>
          <p:nvPr/>
        </p:nvGrpSpPr>
        <p:grpSpPr>
          <a:xfrm>
            <a:off x="721954" y="1355944"/>
            <a:ext cx="10969301" cy="4869713"/>
            <a:chOff x="3497" y="206411"/>
            <a:chExt cx="10969301" cy="4869713"/>
          </a:xfrm>
        </p:grpSpPr>
        <p:sp>
          <p:nvSpPr>
            <p:cNvPr id="241" name="Google Shape;241;p23"/>
            <p:cNvSpPr/>
            <p:nvPr/>
          </p:nvSpPr>
          <p:spPr>
            <a:xfrm rot="5400000">
              <a:off x="406342" y="2874990"/>
              <a:ext cx="1213429" cy="2019118"/>
            </a:xfrm>
            <a:prstGeom prst="corner">
              <a:avLst>
                <a:gd name="adj1" fmla="val 16120"/>
                <a:gd name="adj2" fmla="val 1611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3"/>
            <p:cNvSpPr/>
            <p:nvPr/>
          </p:nvSpPr>
          <p:spPr>
            <a:xfrm>
              <a:off x="203791" y="3478272"/>
              <a:ext cx="1822871" cy="15978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3"/>
            <p:cNvSpPr txBox="1"/>
            <p:nvPr/>
          </p:nvSpPr>
          <p:spPr>
            <a:xfrm>
              <a:off x="203791" y="3478272"/>
              <a:ext cx="1822871" cy="1597853"/>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None/>
              </a:pPr>
              <a:r>
                <a:rPr lang="es-EC" sz="2000" b="1" i="0" u="none" strike="noStrike" cap="none" dirty="0">
                  <a:solidFill>
                    <a:srgbClr val="000000"/>
                  </a:solidFill>
                  <a:latin typeface="Arial"/>
                  <a:ea typeface="Arial"/>
                  <a:cs typeface="Arial"/>
                  <a:sym typeface="Arial"/>
                </a:rPr>
                <a:t>Modalidad</a:t>
              </a:r>
              <a:endParaRPr dirty="0"/>
            </a:p>
            <a:p>
              <a:pPr marL="0" marR="0" lvl="0" indent="0" algn="l" rtl="0">
                <a:lnSpc>
                  <a:spcPct val="90000"/>
                </a:lnSpc>
                <a:spcBef>
                  <a:spcPts val="700"/>
                </a:spcBef>
                <a:spcAft>
                  <a:spcPts val="0"/>
                </a:spcAft>
                <a:buNone/>
              </a:pPr>
              <a:r>
                <a:rPr lang="es-EC" sz="2000" b="0" i="0" u="none" strike="noStrike" cap="none" dirty="0">
                  <a:solidFill>
                    <a:srgbClr val="000000"/>
                  </a:solidFill>
                  <a:latin typeface="Arial"/>
                  <a:ea typeface="Arial"/>
                  <a:cs typeface="Arial"/>
                  <a:sym typeface="Arial"/>
                </a:rPr>
                <a:t> Documental</a:t>
              </a:r>
              <a:endParaRPr dirty="0"/>
            </a:p>
            <a:p>
              <a:pPr marL="0" marR="0" lvl="0" indent="0" algn="l" rtl="0">
                <a:lnSpc>
                  <a:spcPct val="90000"/>
                </a:lnSpc>
                <a:spcBef>
                  <a:spcPts val="700"/>
                </a:spcBef>
                <a:spcAft>
                  <a:spcPts val="0"/>
                </a:spcAft>
                <a:buNone/>
              </a:pPr>
              <a:r>
                <a:rPr lang="es-EC" sz="2000" b="0" i="0" u="none" strike="noStrike" cap="none" dirty="0">
                  <a:solidFill>
                    <a:srgbClr val="000000"/>
                  </a:solidFill>
                  <a:latin typeface="Arial"/>
                  <a:ea typeface="Arial"/>
                  <a:cs typeface="Arial"/>
                  <a:sym typeface="Arial"/>
                </a:rPr>
                <a:t> Campo  </a:t>
              </a:r>
              <a:endParaRPr sz="2000" b="0" i="0" u="none" strike="noStrike" cap="none" dirty="0">
                <a:solidFill>
                  <a:srgbClr val="000000"/>
                </a:solidFill>
                <a:latin typeface="Arial"/>
                <a:ea typeface="Arial"/>
                <a:cs typeface="Arial"/>
                <a:sym typeface="Arial"/>
              </a:endParaRPr>
            </a:p>
          </p:txBody>
        </p:sp>
        <p:sp>
          <p:nvSpPr>
            <p:cNvPr id="244" name="Google Shape;244;p23"/>
            <p:cNvSpPr/>
            <p:nvPr/>
          </p:nvSpPr>
          <p:spPr>
            <a:xfrm>
              <a:off x="1682725" y="2726340"/>
              <a:ext cx="343938" cy="343938"/>
            </a:xfrm>
            <a:prstGeom prst="triangle">
              <a:avLst>
                <a:gd name="adj" fmla="val 100000"/>
              </a:avLst>
            </a:prstGeom>
            <a:solidFill>
              <a:schemeClr val="accent4"/>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3"/>
            <p:cNvSpPr/>
            <p:nvPr/>
          </p:nvSpPr>
          <p:spPr>
            <a:xfrm rot="5400000">
              <a:off x="2637894" y="2322791"/>
              <a:ext cx="1213429" cy="2019118"/>
            </a:xfrm>
            <a:prstGeom prst="corner">
              <a:avLst>
                <a:gd name="adj1" fmla="val 16120"/>
                <a:gd name="adj2" fmla="val 1611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p:nvPr/>
          </p:nvSpPr>
          <p:spPr>
            <a:xfrm>
              <a:off x="2384949" y="2926072"/>
              <a:ext cx="1923658" cy="15978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3"/>
            <p:cNvSpPr txBox="1"/>
            <p:nvPr/>
          </p:nvSpPr>
          <p:spPr>
            <a:xfrm>
              <a:off x="2384949" y="2926072"/>
              <a:ext cx="1923658" cy="1597853"/>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None/>
              </a:pPr>
              <a:r>
                <a:rPr lang="es-EC" sz="2000" b="1" i="0" u="none" strike="noStrike" cap="none">
                  <a:solidFill>
                    <a:srgbClr val="000000"/>
                  </a:solidFill>
                  <a:latin typeface="Arial"/>
                  <a:ea typeface="Arial"/>
                  <a:cs typeface="Arial"/>
                  <a:sym typeface="Arial"/>
                </a:rPr>
                <a:t>Enfoque</a:t>
              </a:r>
              <a:endParaRPr/>
            </a:p>
            <a:p>
              <a:pPr marL="0" marR="0" lvl="0" indent="0" algn="l" rtl="0">
                <a:lnSpc>
                  <a:spcPct val="90000"/>
                </a:lnSpc>
                <a:spcBef>
                  <a:spcPts val="700"/>
                </a:spcBef>
                <a:spcAft>
                  <a:spcPts val="0"/>
                </a:spcAft>
                <a:buNone/>
              </a:pPr>
              <a:r>
                <a:rPr lang="es-EC" sz="2000" b="1" i="0" u="none" strike="noStrike" cap="none">
                  <a:solidFill>
                    <a:srgbClr val="000000"/>
                  </a:solidFill>
                  <a:latin typeface="Arial"/>
                  <a:ea typeface="Arial"/>
                  <a:cs typeface="Arial"/>
                  <a:sym typeface="Arial"/>
                </a:rPr>
                <a:t> </a:t>
              </a:r>
              <a:r>
                <a:rPr lang="es-EC" sz="2000" b="0" i="0" u="none" strike="noStrike" cap="none">
                  <a:solidFill>
                    <a:srgbClr val="000000"/>
                  </a:solidFill>
                  <a:latin typeface="Arial"/>
                  <a:ea typeface="Arial"/>
                  <a:cs typeface="Arial"/>
                  <a:sym typeface="Arial"/>
                </a:rPr>
                <a:t>Cuantitativo</a:t>
              </a:r>
              <a:endParaRPr/>
            </a:p>
            <a:p>
              <a:pPr marL="0" marR="0" lvl="0" indent="0" algn="l" rtl="0">
                <a:lnSpc>
                  <a:spcPct val="90000"/>
                </a:lnSpc>
                <a:spcBef>
                  <a:spcPts val="700"/>
                </a:spcBef>
                <a:spcAft>
                  <a:spcPts val="0"/>
                </a:spcAft>
                <a:buNone/>
              </a:pPr>
              <a:r>
                <a:rPr lang="es-EC" sz="2000" b="0" i="0" u="none" strike="noStrike" cap="none">
                  <a:solidFill>
                    <a:srgbClr val="000000"/>
                  </a:solidFill>
                  <a:latin typeface="Arial"/>
                  <a:ea typeface="Arial"/>
                  <a:cs typeface="Arial"/>
                  <a:sym typeface="Arial"/>
                </a:rPr>
                <a:t> Cualitativo</a:t>
              </a:r>
              <a:endParaRPr sz="2000" b="0" i="0" u="none" strike="noStrike" cap="none">
                <a:solidFill>
                  <a:srgbClr val="000000"/>
                </a:solidFill>
                <a:latin typeface="Arial"/>
                <a:ea typeface="Arial"/>
                <a:cs typeface="Arial"/>
                <a:sym typeface="Arial"/>
              </a:endParaRPr>
            </a:p>
          </p:txBody>
        </p:sp>
        <p:sp>
          <p:nvSpPr>
            <p:cNvPr id="248" name="Google Shape;248;p23"/>
            <p:cNvSpPr/>
            <p:nvPr/>
          </p:nvSpPr>
          <p:spPr>
            <a:xfrm>
              <a:off x="3914276" y="2174141"/>
              <a:ext cx="343938" cy="343938"/>
            </a:xfrm>
            <a:prstGeom prst="triangle">
              <a:avLst>
                <a:gd name="adj" fmla="val 10000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3"/>
            <p:cNvSpPr/>
            <p:nvPr/>
          </p:nvSpPr>
          <p:spPr>
            <a:xfrm rot="5400000">
              <a:off x="4869445" y="1497078"/>
              <a:ext cx="1213429" cy="2019118"/>
            </a:xfrm>
            <a:prstGeom prst="corner">
              <a:avLst>
                <a:gd name="adj1" fmla="val 16120"/>
                <a:gd name="adj2" fmla="val 16110"/>
              </a:avLst>
            </a:prstGeom>
            <a:solidFill>
              <a:srgbClr val="00B050"/>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3"/>
            <p:cNvSpPr/>
            <p:nvPr/>
          </p:nvSpPr>
          <p:spPr>
            <a:xfrm>
              <a:off x="4666893" y="2054541"/>
              <a:ext cx="1822871" cy="21448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3"/>
            <p:cNvSpPr txBox="1"/>
            <p:nvPr/>
          </p:nvSpPr>
          <p:spPr>
            <a:xfrm>
              <a:off x="4666893" y="2054541"/>
              <a:ext cx="1822871" cy="214487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None/>
              </a:pPr>
              <a:r>
                <a:rPr lang="es-EC" sz="2000" b="1" i="0" u="none" strike="noStrike" cap="none">
                  <a:solidFill>
                    <a:srgbClr val="000000"/>
                  </a:solidFill>
                  <a:latin typeface="Arial"/>
                  <a:ea typeface="Arial"/>
                  <a:cs typeface="Arial"/>
                  <a:sym typeface="Arial"/>
                </a:rPr>
                <a:t>Tipo o nivel</a:t>
              </a:r>
              <a:endParaRPr/>
            </a:p>
            <a:p>
              <a:pPr marL="0" marR="0" lvl="0" indent="0" algn="l" rtl="0">
                <a:lnSpc>
                  <a:spcPct val="90000"/>
                </a:lnSpc>
                <a:spcBef>
                  <a:spcPts val="700"/>
                </a:spcBef>
                <a:spcAft>
                  <a:spcPts val="0"/>
                </a:spcAft>
                <a:buNone/>
              </a:pPr>
              <a:r>
                <a:rPr lang="es-EC" sz="2000" b="0" i="0" u="none" strike="noStrike" cap="none">
                  <a:solidFill>
                    <a:srgbClr val="000000"/>
                  </a:solidFill>
                  <a:latin typeface="Arial"/>
                  <a:ea typeface="Arial"/>
                  <a:cs typeface="Arial"/>
                  <a:sym typeface="Arial"/>
                </a:rPr>
                <a:t>Descriptivo </a:t>
              </a:r>
              <a:endParaRPr sz="2000" b="0" i="0" u="none" strike="noStrike" cap="none">
                <a:solidFill>
                  <a:srgbClr val="000000"/>
                </a:solidFill>
                <a:latin typeface="Arial"/>
                <a:ea typeface="Arial"/>
                <a:cs typeface="Arial"/>
                <a:sym typeface="Arial"/>
              </a:endParaRPr>
            </a:p>
          </p:txBody>
        </p:sp>
        <p:sp>
          <p:nvSpPr>
            <p:cNvPr id="252" name="Google Shape;252;p23"/>
            <p:cNvSpPr/>
            <p:nvPr/>
          </p:nvSpPr>
          <p:spPr>
            <a:xfrm>
              <a:off x="6145827" y="1348429"/>
              <a:ext cx="343938" cy="343938"/>
            </a:xfrm>
            <a:prstGeom prst="triangle">
              <a:avLst>
                <a:gd name="adj" fmla="val 100000"/>
              </a:avLst>
            </a:prstGeom>
            <a:solidFill>
              <a:srgbClr val="00B050"/>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3"/>
            <p:cNvSpPr/>
            <p:nvPr/>
          </p:nvSpPr>
          <p:spPr>
            <a:xfrm rot="5400000">
              <a:off x="7100996" y="708293"/>
              <a:ext cx="1213429" cy="2019118"/>
            </a:xfrm>
            <a:prstGeom prst="corner">
              <a:avLst>
                <a:gd name="adj1" fmla="val 16120"/>
                <a:gd name="adj2" fmla="val 1611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3"/>
            <p:cNvSpPr/>
            <p:nvPr/>
          </p:nvSpPr>
          <p:spPr>
            <a:xfrm>
              <a:off x="6907331" y="1273665"/>
              <a:ext cx="1886216" cy="20710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3"/>
            <p:cNvSpPr txBox="1"/>
            <p:nvPr/>
          </p:nvSpPr>
          <p:spPr>
            <a:xfrm>
              <a:off x="6907331" y="1273665"/>
              <a:ext cx="1886216" cy="2071026"/>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None/>
              </a:pPr>
              <a:r>
                <a:rPr lang="es-EC" sz="2000" b="1" i="0" u="none" strike="noStrike" cap="none" dirty="0">
                  <a:solidFill>
                    <a:srgbClr val="000000"/>
                  </a:solidFill>
                  <a:latin typeface="Arial"/>
                  <a:ea typeface="Arial"/>
                  <a:cs typeface="Arial"/>
                  <a:sym typeface="Arial"/>
                </a:rPr>
                <a:t>Población </a:t>
              </a:r>
              <a:r>
                <a:rPr lang="es-EC" sz="2000" b="0" i="0" u="none" strike="noStrike" cap="none" dirty="0" smtClean="0">
                  <a:solidFill>
                    <a:srgbClr val="000000"/>
                  </a:solidFill>
                  <a:latin typeface="Arial"/>
                  <a:ea typeface="Arial"/>
                  <a:cs typeface="Arial"/>
                  <a:sym typeface="Arial"/>
                </a:rPr>
                <a:t>Alumnos</a:t>
              </a:r>
              <a:endParaRPr dirty="0"/>
            </a:p>
            <a:p>
              <a:pPr marL="0" marR="0" lvl="0" indent="0" algn="l" rtl="0">
                <a:lnSpc>
                  <a:spcPct val="90000"/>
                </a:lnSpc>
                <a:spcBef>
                  <a:spcPts val="700"/>
                </a:spcBef>
                <a:spcAft>
                  <a:spcPts val="0"/>
                </a:spcAft>
                <a:buNone/>
              </a:pPr>
              <a:r>
                <a:rPr lang="es-EC" sz="2000" b="0" i="0" u="none" strike="noStrike" cap="none" dirty="0">
                  <a:solidFill>
                    <a:srgbClr val="000000"/>
                  </a:solidFill>
                  <a:latin typeface="Arial"/>
                  <a:ea typeface="Arial"/>
                  <a:cs typeface="Arial"/>
                  <a:sym typeface="Arial"/>
                </a:rPr>
                <a:t>Docentes</a:t>
              </a:r>
              <a:endParaRPr dirty="0"/>
            </a:p>
            <a:p>
              <a:pPr marL="0" marR="0" lvl="0" indent="0" algn="l" rtl="0">
                <a:lnSpc>
                  <a:spcPct val="90000"/>
                </a:lnSpc>
                <a:spcBef>
                  <a:spcPts val="700"/>
                </a:spcBef>
                <a:spcAft>
                  <a:spcPts val="0"/>
                </a:spcAft>
                <a:buNone/>
              </a:pPr>
              <a:r>
                <a:rPr lang="es-EC" sz="2000" b="0" i="0" u="none" strike="noStrike" cap="none" dirty="0">
                  <a:solidFill>
                    <a:srgbClr val="000000"/>
                  </a:solidFill>
                  <a:latin typeface="Arial"/>
                  <a:ea typeface="Arial"/>
                  <a:cs typeface="Arial"/>
                  <a:sym typeface="Arial"/>
                </a:rPr>
                <a:t>Padres de         familia </a:t>
              </a:r>
              <a:endParaRPr sz="2000" b="0" i="0" u="none" strike="noStrike" cap="none" dirty="0">
                <a:solidFill>
                  <a:srgbClr val="000000"/>
                </a:solidFill>
                <a:latin typeface="Arial"/>
                <a:ea typeface="Arial"/>
                <a:cs typeface="Arial"/>
                <a:sym typeface="Arial"/>
              </a:endParaRPr>
            </a:p>
          </p:txBody>
        </p:sp>
        <p:sp>
          <p:nvSpPr>
            <p:cNvPr id="256" name="Google Shape;256;p23"/>
            <p:cNvSpPr/>
            <p:nvPr/>
          </p:nvSpPr>
          <p:spPr>
            <a:xfrm>
              <a:off x="8377378" y="559643"/>
              <a:ext cx="343938" cy="343938"/>
            </a:xfrm>
            <a:prstGeom prst="triangle">
              <a:avLst>
                <a:gd name="adj" fmla="val 100000"/>
              </a:avLst>
            </a:prstGeom>
            <a:solidFill>
              <a:schemeClr val="accent2"/>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3"/>
            <p:cNvSpPr/>
            <p:nvPr/>
          </p:nvSpPr>
          <p:spPr>
            <a:xfrm rot="5400000">
              <a:off x="9332547" y="-196433"/>
              <a:ext cx="1213429" cy="2019118"/>
            </a:xfrm>
            <a:prstGeom prst="corner">
              <a:avLst>
                <a:gd name="adj1" fmla="val 16120"/>
                <a:gd name="adj2" fmla="val 16110"/>
              </a:avLst>
            </a:prstGeom>
            <a:solidFill>
              <a:srgbClr val="CC99FF"/>
            </a:solidFill>
            <a:ln w="25400" cap="flat" cmpd="sng">
              <a:solidFill>
                <a:srgbClr val="CC99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3"/>
            <p:cNvSpPr/>
            <p:nvPr/>
          </p:nvSpPr>
          <p:spPr>
            <a:xfrm>
              <a:off x="9117060" y="434019"/>
              <a:ext cx="1855738" cy="230290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txBox="1"/>
            <p:nvPr/>
          </p:nvSpPr>
          <p:spPr>
            <a:xfrm>
              <a:off x="9117060" y="434019"/>
              <a:ext cx="1855738" cy="2302907"/>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None/>
              </a:pPr>
              <a:r>
                <a:rPr lang="es-EC" sz="2000" b="1" i="0" u="none" strike="noStrike" cap="none">
                  <a:solidFill>
                    <a:srgbClr val="000000"/>
                  </a:solidFill>
                  <a:latin typeface="Arial"/>
                  <a:ea typeface="Arial"/>
                  <a:cs typeface="Arial"/>
                  <a:sym typeface="Arial"/>
                </a:rPr>
                <a:t>  Instrumentos</a:t>
              </a:r>
              <a:endParaRPr/>
            </a:p>
            <a:p>
              <a:pPr marL="0" marR="0" lvl="0" indent="0" algn="l" rtl="0">
                <a:lnSpc>
                  <a:spcPct val="90000"/>
                </a:lnSpc>
                <a:spcBef>
                  <a:spcPts val="700"/>
                </a:spcBef>
                <a:spcAft>
                  <a:spcPts val="0"/>
                </a:spcAft>
                <a:buNone/>
              </a:pPr>
              <a:r>
                <a:rPr lang="es-EC" sz="2000" b="0" i="0" u="none" strike="noStrike" cap="none">
                  <a:solidFill>
                    <a:srgbClr val="000000"/>
                  </a:solidFill>
                  <a:latin typeface="Arial"/>
                  <a:ea typeface="Arial"/>
                  <a:cs typeface="Arial"/>
                  <a:sym typeface="Arial"/>
                </a:rPr>
                <a:t>Encuesta</a:t>
              </a:r>
              <a:endParaRPr/>
            </a:p>
            <a:p>
              <a:pPr marL="0" marR="0" lvl="0" indent="0" algn="l" rtl="0">
                <a:lnSpc>
                  <a:spcPct val="90000"/>
                </a:lnSpc>
                <a:spcBef>
                  <a:spcPts val="700"/>
                </a:spcBef>
                <a:spcAft>
                  <a:spcPts val="0"/>
                </a:spcAft>
                <a:buNone/>
              </a:pPr>
              <a:r>
                <a:rPr lang="es-EC" sz="2000" b="0" i="0" u="none" strike="noStrike" cap="none">
                  <a:solidFill>
                    <a:srgbClr val="000000"/>
                  </a:solidFill>
                  <a:latin typeface="Arial"/>
                  <a:ea typeface="Arial"/>
                  <a:cs typeface="Arial"/>
                  <a:sym typeface="Arial"/>
                </a:rPr>
                <a:t>Lista de Cotejo</a:t>
              </a:r>
              <a:endParaRPr/>
            </a:p>
            <a:p>
              <a:pPr marL="0" marR="0" lvl="0" indent="0" algn="l" rtl="0">
                <a:lnSpc>
                  <a:spcPct val="90000"/>
                </a:lnSpc>
                <a:spcBef>
                  <a:spcPts val="700"/>
                </a:spcBef>
                <a:spcAft>
                  <a:spcPts val="0"/>
                </a:spcAft>
                <a:buNone/>
              </a:pPr>
              <a:r>
                <a:rPr lang="es-EC" sz="2000" b="0" i="0" u="none" strike="noStrike" cap="none">
                  <a:solidFill>
                    <a:srgbClr val="000000"/>
                  </a:solidFill>
                  <a:latin typeface="Arial"/>
                  <a:ea typeface="Arial"/>
                  <a:cs typeface="Arial"/>
                  <a:sym typeface="Arial"/>
                </a:rPr>
                <a:t>Entrevista</a:t>
              </a:r>
              <a:endParaRPr/>
            </a:p>
            <a:p>
              <a:pPr marL="0" marR="0" lvl="0" indent="0" algn="l" rtl="0">
                <a:lnSpc>
                  <a:spcPct val="90000"/>
                </a:lnSpc>
                <a:spcBef>
                  <a:spcPts val="700"/>
                </a:spcBef>
                <a:spcAft>
                  <a:spcPts val="0"/>
                </a:spcAft>
                <a:buNone/>
              </a:pPr>
              <a:endParaRPr sz="2000" b="1" i="0" u="none" strike="noStrike" cap="none">
                <a:solidFill>
                  <a:srgbClr val="000000"/>
                </a:solidFill>
                <a:latin typeface="Arial"/>
                <a:ea typeface="Arial"/>
                <a:cs typeface="Arial"/>
                <a:sym typeface="Arial"/>
              </a:endParaRPr>
            </a:p>
          </p:txBody>
        </p:sp>
      </p:grpSp>
      <p:pic>
        <p:nvPicPr>
          <p:cNvPr id="260" name="Google Shape;260;p23"/>
          <p:cNvPicPr preferRelativeResize="0"/>
          <p:nvPr/>
        </p:nvPicPr>
        <p:blipFill rotWithShape="1">
          <a:blip r:embed="rId4">
            <a:alphaModFix/>
          </a:blip>
          <a:srcRect/>
          <a:stretch/>
        </p:blipFill>
        <p:spPr>
          <a:xfrm>
            <a:off x="1039218" y="2926073"/>
            <a:ext cx="1149532" cy="1149532"/>
          </a:xfrm>
          <a:prstGeom prst="rect">
            <a:avLst/>
          </a:prstGeom>
          <a:noFill/>
          <a:ln>
            <a:noFill/>
          </a:ln>
        </p:spPr>
      </p:pic>
      <p:pic>
        <p:nvPicPr>
          <p:cNvPr id="261" name="Google Shape;261;p23"/>
          <p:cNvPicPr preferRelativeResize="0"/>
          <p:nvPr/>
        </p:nvPicPr>
        <p:blipFill rotWithShape="1">
          <a:blip r:embed="rId5">
            <a:alphaModFix/>
          </a:blip>
          <a:srcRect/>
          <a:stretch/>
        </p:blipFill>
        <p:spPr>
          <a:xfrm>
            <a:off x="5163715" y="4702341"/>
            <a:ext cx="1901387" cy="1293223"/>
          </a:xfrm>
          <a:prstGeom prst="rect">
            <a:avLst/>
          </a:prstGeom>
          <a:noFill/>
          <a:ln>
            <a:noFill/>
          </a:ln>
        </p:spPr>
      </p:pic>
      <p:pic>
        <p:nvPicPr>
          <p:cNvPr id="262" name="Google Shape;262;p23"/>
          <p:cNvPicPr preferRelativeResize="0"/>
          <p:nvPr/>
        </p:nvPicPr>
        <p:blipFill rotWithShape="1">
          <a:blip r:embed="rId6">
            <a:alphaModFix/>
          </a:blip>
          <a:srcRect/>
          <a:stretch/>
        </p:blipFill>
        <p:spPr>
          <a:xfrm>
            <a:off x="4600450" y="1097964"/>
            <a:ext cx="2464651" cy="1243673"/>
          </a:xfrm>
          <a:prstGeom prst="ellipse">
            <a:avLst/>
          </a:prstGeom>
          <a:noFill/>
          <a:ln>
            <a:noFill/>
          </a:ln>
        </p:spPr>
      </p:pic>
      <p:pic>
        <p:nvPicPr>
          <p:cNvPr id="263" name="Google Shape;263;p23"/>
          <p:cNvPicPr preferRelativeResize="0"/>
          <p:nvPr/>
        </p:nvPicPr>
        <p:blipFill rotWithShape="1">
          <a:blip r:embed="rId7">
            <a:alphaModFix/>
          </a:blip>
          <a:srcRect/>
          <a:stretch/>
        </p:blipFill>
        <p:spPr>
          <a:xfrm>
            <a:off x="9537090" y="3656170"/>
            <a:ext cx="2134903" cy="1334314"/>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4"/>
          <p:cNvSpPr/>
          <p:nvPr/>
        </p:nvSpPr>
        <p:spPr>
          <a:xfrm>
            <a:off x="1413164" y="1704109"/>
            <a:ext cx="4017818" cy="581891"/>
          </a:xfrm>
          <a:prstGeom prst="flowChartTerminator">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69" name="Google Shape;269;p2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0" name="Google Shape;270;p24"/>
          <p:cNvSpPr txBox="1">
            <a:spLocks noGrp="1"/>
          </p:cNvSpPr>
          <p:nvPr>
            <p:ph type="ctrTitle"/>
          </p:nvPr>
        </p:nvSpPr>
        <p:spPr>
          <a:xfrm>
            <a:off x="2330575" y="215725"/>
            <a:ext cx="6991800" cy="651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C" sz="3050" b="1">
                <a:latin typeface="Arial"/>
                <a:ea typeface="Arial"/>
                <a:cs typeface="Arial"/>
                <a:sym typeface="Arial"/>
              </a:rPr>
              <a:t> </a:t>
            </a:r>
            <a:r>
              <a:rPr lang="es-EC" sz="3200" b="1">
                <a:solidFill>
                  <a:srgbClr val="000000"/>
                </a:solidFill>
                <a:latin typeface="Arial"/>
                <a:ea typeface="Arial"/>
                <a:cs typeface="Arial"/>
                <a:sym typeface="Arial"/>
              </a:rPr>
              <a:t>CAPÍTULO III: </a:t>
            </a:r>
            <a:r>
              <a:rPr lang="es-EC" sz="3200">
                <a:latin typeface="Arial"/>
                <a:ea typeface="Arial"/>
                <a:cs typeface="Arial"/>
                <a:sym typeface="Arial"/>
              </a:rPr>
              <a:t>Análisis y resultados</a:t>
            </a:r>
            <a:endParaRPr sz="3200">
              <a:latin typeface="Arial"/>
              <a:ea typeface="Arial"/>
              <a:cs typeface="Arial"/>
              <a:sym typeface="Arial"/>
            </a:endParaRPr>
          </a:p>
        </p:txBody>
      </p:sp>
      <p:sp>
        <p:nvSpPr>
          <p:cNvPr id="271" name="Google Shape;271;p24"/>
          <p:cNvSpPr/>
          <p:nvPr/>
        </p:nvSpPr>
        <p:spPr>
          <a:xfrm>
            <a:off x="3486250" y="1011351"/>
            <a:ext cx="4613544" cy="692712"/>
          </a:xfrm>
          <a:prstGeom prst="flowChartTerminator">
            <a:avLst/>
          </a:prstGeom>
          <a:solidFill>
            <a:srgbClr val="92D050"/>
          </a:solidFill>
          <a:ln w="25400" cap="flat" cmpd="sng">
            <a:solidFill>
              <a:srgbClr val="FFF2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EC" sz="1600" b="1" i="0" u="none" strike="noStrike" cap="none" dirty="0">
                <a:solidFill>
                  <a:schemeClr val="dk1"/>
                </a:solidFill>
              </a:rPr>
              <a:t>Resultados de la encuesta dirigida a docentes </a:t>
            </a:r>
            <a:endParaRPr sz="1600" b="1" i="0" u="none" strike="noStrike" cap="none" dirty="0">
              <a:solidFill>
                <a:schemeClr val="dk1"/>
              </a:solidFill>
            </a:endParaRPr>
          </a:p>
        </p:txBody>
      </p:sp>
      <p:sp>
        <p:nvSpPr>
          <p:cNvPr id="272" name="Google Shape;272;p24"/>
          <p:cNvSpPr txBox="1">
            <a:spLocks noGrp="1"/>
          </p:cNvSpPr>
          <p:nvPr>
            <p:ph type="subTitle" idx="1"/>
          </p:nvPr>
        </p:nvSpPr>
        <p:spPr>
          <a:xfrm>
            <a:off x="844200" y="1992725"/>
            <a:ext cx="9379500" cy="437700"/>
          </a:xfrm>
          <a:prstGeom prst="rect">
            <a:avLst/>
          </a:prstGeom>
          <a:noFill/>
          <a:ln>
            <a:noFill/>
          </a:ln>
        </p:spPr>
        <p:txBody>
          <a:bodyPr spcFirstLastPara="1" wrap="square" lIns="91425" tIns="45700" rIns="91425" bIns="45700" anchor="t" anchorCtr="0">
            <a:normAutofit/>
          </a:bodyPr>
          <a:lstStyle/>
          <a:p>
            <a:pPr marL="457200" lvl="0" indent="-406400" algn="ctr" rtl="0">
              <a:lnSpc>
                <a:spcPct val="70000"/>
              </a:lnSpc>
              <a:spcBef>
                <a:spcPts val="1000"/>
              </a:spcBef>
              <a:spcAft>
                <a:spcPts val="0"/>
              </a:spcAft>
              <a:buClr>
                <a:schemeClr val="dk1"/>
              </a:buClr>
              <a:buSzPts val="3120"/>
              <a:buNone/>
            </a:pPr>
            <a:r>
              <a:rPr lang="es-EC" sz="1400" b="1">
                <a:latin typeface="Arial"/>
                <a:ea typeface="Arial"/>
                <a:cs typeface="Arial"/>
                <a:sym typeface="Arial"/>
              </a:rPr>
              <a:t>Ítem 2:</a:t>
            </a:r>
            <a:r>
              <a:rPr lang="es-EC" sz="1400">
                <a:latin typeface="Arial"/>
                <a:ea typeface="Arial"/>
                <a:cs typeface="Arial"/>
                <a:sym typeface="Arial"/>
              </a:rPr>
              <a:t>¿Cuántos días de la semana dedica a leer cuentos a los niños?</a:t>
            </a:r>
            <a:endParaRPr sz="100">
              <a:latin typeface="Arial"/>
              <a:ea typeface="Arial"/>
              <a:cs typeface="Arial"/>
              <a:sym typeface="Arial"/>
            </a:endParaRPr>
          </a:p>
        </p:txBody>
      </p:sp>
      <p:graphicFrame>
        <p:nvGraphicFramePr>
          <p:cNvPr id="273" name="Google Shape;273;p24"/>
          <p:cNvGraphicFramePr/>
          <p:nvPr>
            <p:extLst>
              <p:ext uri="{D42A27DB-BD31-4B8C-83A1-F6EECF244321}">
                <p14:modId xmlns:p14="http://schemas.microsoft.com/office/powerpoint/2010/main" val="4239101077"/>
              </p:ext>
            </p:extLst>
          </p:nvPr>
        </p:nvGraphicFramePr>
        <p:xfrm>
          <a:off x="1050012" y="2647319"/>
          <a:ext cx="4872475" cy="2333250"/>
        </p:xfrm>
        <a:graphic>
          <a:graphicData uri="http://schemas.openxmlformats.org/drawingml/2006/table">
            <a:tbl>
              <a:tblPr firstRow="1" firstCol="1" bandRow="1">
                <a:tableStyleId>{D27102A9-8310-4765-A935-A1911B00CA55}</a:tableStyleId>
              </a:tblPr>
              <a:tblGrid>
                <a:gridCol w="1788350">
                  <a:extLst>
                    <a:ext uri="{9D8B030D-6E8A-4147-A177-3AD203B41FA5}">
                      <a16:colId xmlns:a16="http://schemas.microsoft.com/office/drawing/2014/main" val="20000"/>
                    </a:ext>
                  </a:extLst>
                </a:gridCol>
                <a:gridCol w="1704750">
                  <a:extLst>
                    <a:ext uri="{9D8B030D-6E8A-4147-A177-3AD203B41FA5}">
                      <a16:colId xmlns:a16="http://schemas.microsoft.com/office/drawing/2014/main" val="20001"/>
                    </a:ext>
                  </a:extLst>
                </a:gridCol>
                <a:gridCol w="1379375">
                  <a:extLst>
                    <a:ext uri="{9D8B030D-6E8A-4147-A177-3AD203B41FA5}">
                      <a16:colId xmlns:a16="http://schemas.microsoft.com/office/drawing/2014/main" val="20002"/>
                    </a:ext>
                  </a:extLst>
                </a:gridCol>
              </a:tblGrid>
              <a:tr h="308300">
                <a:tc>
                  <a:txBody>
                    <a:bodyPr/>
                    <a:lstStyle/>
                    <a:p>
                      <a:pPr marL="0" marR="0" lvl="0" indent="0" algn="ctr" rtl="0">
                        <a:lnSpc>
                          <a:spcPct val="100000"/>
                        </a:lnSpc>
                        <a:spcBef>
                          <a:spcPts val="0"/>
                        </a:spcBef>
                        <a:spcAft>
                          <a:spcPts val="0"/>
                        </a:spcAft>
                        <a:buNone/>
                      </a:pPr>
                      <a:r>
                        <a:rPr lang="es-EC" sz="1400" u="none" strike="noStrike" cap="none" dirty="0"/>
                        <a:t>Opciones</a:t>
                      </a:r>
                      <a:endParaRPr sz="1400" i="1"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Frecuencia</a:t>
                      </a:r>
                      <a:endParaRPr sz="1400" i="1"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Porcentaje</a:t>
                      </a:r>
                      <a:endParaRPr sz="1400" i="1"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0"/>
                  </a:ext>
                </a:extLst>
              </a:tr>
              <a:tr h="479800">
                <a:tc>
                  <a:txBody>
                    <a:bodyPr/>
                    <a:lstStyle/>
                    <a:p>
                      <a:pPr marL="0" marR="0" lvl="0" indent="0" algn="l" rtl="0">
                        <a:lnSpc>
                          <a:spcPct val="100000"/>
                        </a:lnSpc>
                        <a:spcBef>
                          <a:spcPts val="0"/>
                        </a:spcBef>
                        <a:spcAft>
                          <a:spcPts val="0"/>
                        </a:spcAft>
                        <a:buNone/>
                      </a:pPr>
                      <a:r>
                        <a:rPr lang="es-EC" sz="1400" u="none" strike="noStrike" cap="none" dirty="0"/>
                        <a:t>4 a 5 veces por semana</a:t>
                      </a:r>
                      <a:endParaRPr sz="1400" b="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0</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0%</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498900">
                <a:tc>
                  <a:txBody>
                    <a:bodyPr/>
                    <a:lstStyle/>
                    <a:p>
                      <a:pPr marL="0" marR="0" lvl="0" indent="0" algn="l" rtl="0">
                        <a:lnSpc>
                          <a:spcPct val="100000"/>
                        </a:lnSpc>
                        <a:spcBef>
                          <a:spcPts val="0"/>
                        </a:spcBef>
                        <a:spcAft>
                          <a:spcPts val="0"/>
                        </a:spcAft>
                        <a:buNone/>
                      </a:pPr>
                      <a:r>
                        <a:rPr lang="es-EC" sz="1400" u="none" strike="noStrike" cap="none"/>
                        <a:t>2 a 3 veces por semana</a:t>
                      </a:r>
                      <a:endParaRPr sz="1400" b="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50%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r h="384275">
                <a:tc>
                  <a:txBody>
                    <a:bodyPr/>
                    <a:lstStyle/>
                    <a:p>
                      <a:pPr marL="0" marR="0" lvl="0" indent="0" algn="l" rtl="0">
                        <a:lnSpc>
                          <a:spcPct val="100000"/>
                        </a:lnSpc>
                        <a:spcBef>
                          <a:spcPts val="0"/>
                        </a:spcBef>
                        <a:spcAft>
                          <a:spcPts val="0"/>
                        </a:spcAft>
                        <a:buNone/>
                      </a:pPr>
                      <a:r>
                        <a:rPr lang="es-EC" sz="1400" u="none" strike="noStrike" cap="none"/>
                        <a:t>1 vez por semana</a:t>
                      </a:r>
                      <a:endParaRPr sz="1400" b="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50%</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3"/>
                  </a:ext>
                </a:extLst>
              </a:tr>
              <a:tr h="353675">
                <a:tc>
                  <a:txBody>
                    <a:bodyPr/>
                    <a:lstStyle/>
                    <a:p>
                      <a:pPr marL="0" marR="0" lvl="0" indent="0" algn="l" rtl="0">
                        <a:lnSpc>
                          <a:spcPct val="100000"/>
                        </a:lnSpc>
                        <a:spcBef>
                          <a:spcPts val="0"/>
                        </a:spcBef>
                        <a:spcAft>
                          <a:spcPts val="0"/>
                        </a:spcAft>
                        <a:buNone/>
                      </a:pPr>
                      <a:r>
                        <a:rPr lang="es-EC" sz="1400" u="none" strike="noStrike" cap="none"/>
                        <a:t>Nunca</a:t>
                      </a:r>
                      <a:endParaRPr sz="1400" b="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0</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4"/>
                  </a:ext>
                </a:extLst>
              </a:tr>
              <a:tr h="308300">
                <a:tc>
                  <a:txBody>
                    <a:bodyPr/>
                    <a:lstStyle/>
                    <a:p>
                      <a:pPr marL="0" marR="0" lvl="0" indent="0" algn="l" rtl="0">
                        <a:lnSpc>
                          <a:spcPct val="100000"/>
                        </a:lnSpc>
                        <a:spcBef>
                          <a:spcPts val="0"/>
                        </a:spcBef>
                        <a:spcAft>
                          <a:spcPts val="0"/>
                        </a:spcAft>
                        <a:buNone/>
                      </a:pPr>
                      <a:r>
                        <a:rPr lang="es-EC" sz="1400" u="none" strike="noStrike" cap="none"/>
                        <a:t>Total</a:t>
                      </a:r>
                      <a:endParaRPr sz="1400" b="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2</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100%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5"/>
                  </a:ext>
                </a:extLst>
              </a:tr>
            </a:tbl>
          </a:graphicData>
        </a:graphic>
      </p:graphicFrame>
      <p:pic>
        <p:nvPicPr>
          <p:cNvPr id="274" name="Google Shape;274;p24"/>
          <p:cNvPicPr preferRelativeResize="0"/>
          <p:nvPr/>
        </p:nvPicPr>
        <p:blipFill>
          <a:blip r:embed="rId4">
            <a:alphaModFix/>
          </a:blip>
          <a:stretch>
            <a:fillRect/>
          </a:stretch>
        </p:blipFill>
        <p:spPr>
          <a:xfrm>
            <a:off x="6144525" y="2558100"/>
            <a:ext cx="5098100" cy="2956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2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80" name="Google Shape;280;p25"/>
          <p:cNvSpPr txBox="1">
            <a:spLocks noGrp="1"/>
          </p:cNvSpPr>
          <p:nvPr>
            <p:ph type="title"/>
          </p:nvPr>
        </p:nvSpPr>
        <p:spPr>
          <a:xfrm>
            <a:off x="1929400" y="611300"/>
            <a:ext cx="8004300" cy="764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None/>
            </a:pPr>
            <a:r>
              <a:rPr lang="es-EC" sz="1600" b="1">
                <a:latin typeface="Arial"/>
                <a:ea typeface="Arial"/>
                <a:cs typeface="Arial"/>
                <a:sym typeface="Arial"/>
              </a:rPr>
              <a:t/>
            </a:r>
            <a:br>
              <a:rPr lang="es-EC" sz="1600" b="1">
                <a:latin typeface="Arial"/>
                <a:ea typeface="Arial"/>
                <a:cs typeface="Arial"/>
                <a:sym typeface="Arial"/>
              </a:rPr>
            </a:br>
            <a:r>
              <a:rPr lang="es-EC" sz="1600" b="1">
                <a:latin typeface="Arial"/>
                <a:ea typeface="Arial"/>
                <a:cs typeface="Arial"/>
                <a:sym typeface="Arial"/>
              </a:rPr>
              <a:t/>
            </a:r>
            <a:br>
              <a:rPr lang="es-EC" sz="1600" b="1">
                <a:latin typeface="Arial"/>
                <a:ea typeface="Arial"/>
                <a:cs typeface="Arial"/>
                <a:sym typeface="Arial"/>
              </a:rPr>
            </a:br>
            <a:r>
              <a:rPr lang="es-EC" sz="1600" b="1">
                <a:latin typeface="Arial"/>
                <a:ea typeface="Arial"/>
                <a:cs typeface="Arial"/>
                <a:sym typeface="Arial"/>
              </a:rPr>
              <a:t>Ítem 6:</a:t>
            </a:r>
            <a:r>
              <a:rPr lang="es-EC" sz="1600">
                <a:latin typeface="Arial"/>
                <a:ea typeface="Arial"/>
                <a:cs typeface="Arial"/>
                <a:sym typeface="Arial"/>
              </a:rPr>
              <a:t>Escoja qué recursos didácticos aplica a la hora de leer o contar el cuento. (Puede seleccionar varias opciones)</a:t>
            </a:r>
            <a:br>
              <a:rPr lang="es-EC" sz="1600">
                <a:latin typeface="Arial"/>
                <a:ea typeface="Arial"/>
                <a:cs typeface="Arial"/>
                <a:sym typeface="Arial"/>
              </a:rPr>
            </a:br>
            <a:r>
              <a:rPr lang="es-EC" sz="1600">
                <a:latin typeface="Arial"/>
                <a:ea typeface="Arial"/>
                <a:cs typeface="Arial"/>
                <a:sym typeface="Arial"/>
              </a:rPr>
              <a:t/>
            </a:r>
            <a:br>
              <a:rPr lang="es-EC" sz="1600">
                <a:latin typeface="Arial"/>
                <a:ea typeface="Arial"/>
                <a:cs typeface="Arial"/>
                <a:sym typeface="Arial"/>
              </a:rPr>
            </a:br>
            <a:endParaRPr sz="1600">
              <a:latin typeface="Arial"/>
              <a:ea typeface="Arial"/>
              <a:cs typeface="Arial"/>
              <a:sym typeface="Arial"/>
            </a:endParaRPr>
          </a:p>
        </p:txBody>
      </p:sp>
      <p:graphicFrame>
        <p:nvGraphicFramePr>
          <p:cNvPr id="281" name="Google Shape;281;p25"/>
          <p:cNvGraphicFramePr/>
          <p:nvPr>
            <p:extLst>
              <p:ext uri="{D42A27DB-BD31-4B8C-83A1-F6EECF244321}">
                <p14:modId xmlns:p14="http://schemas.microsoft.com/office/powerpoint/2010/main" val="847903999"/>
              </p:ext>
            </p:extLst>
          </p:nvPr>
        </p:nvGraphicFramePr>
        <p:xfrm>
          <a:off x="1207439" y="1941215"/>
          <a:ext cx="4489325" cy="3144470"/>
        </p:xfrm>
        <a:graphic>
          <a:graphicData uri="http://schemas.openxmlformats.org/drawingml/2006/table">
            <a:tbl>
              <a:tblPr firstRow="1" firstCol="1" bandRow="1">
                <a:tableStyleId>{BC89EF96-8CEA-46FF-86C4-4CE0E7609802}</a:tableStyleId>
              </a:tblPr>
              <a:tblGrid>
                <a:gridCol w="2127675">
                  <a:extLst>
                    <a:ext uri="{9D8B030D-6E8A-4147-A177-3AD203B41FA5}">
                      <a16:colId xmlns:a16="http://schemas.microsoft.com/office/drawing/2014/main" val="20000"/>
                    </a:ext>
                  </a:extLst>
                </a:gridCol>
                <a:gridCol w="1152225">
                  <a:extLst>
                    <a:ext uri="{9D8B030D-6E8A-4147-A177-3AD203B41FA5}">
                      <a16:colId xmlns:a16="http://schemas.microsoft.com/office/drawing/2014/main" val="20001"/>
                    </a:ext>
                  </a:extLst>
                </a:gridCol>
                <a:gridCol w="1209425">
                  <a:extLst>
                    <a:ext uri="{9D8B030D-6E8A-4147-A177-3AD203B41FA5}">
                      <a16:colId xmlns:a16="http://schemas.microsoft.com/office/drawing/2014/main" val="20002"/>
                    </a:ext>
                  </a:extLst>
                </a:gridCol>
              </a:tblGrid>
              <a:tr h="271775">
                <a:tc>
                  <a:txBody>
                    <a:bodyPr/>
                    <a:lstStyle/>
                    <a:p>
                      <a:pPr marL="0" marR="0" lvl="0" indent="0" algn="ctr" rtl="0">
                        <a:lnSpc>
                          <a:spcPct val="100000"/>
                        </a:lnSpc>
                        <a:spcBef>
                          <a:spcPts val="0"/>
                        </a:spcBef>
                        <a:spcAft>
                          <a:spcPts val="0"/>
                        </a:spcAft>
                        <a:buNone/>
                      </a:pPr>
                      <a:r>
                        <a:rPr lang="es-EC" sz="1400" u="none" strike="noStrike" cap="none" dirty="0"/>
                        <a:t>Opciones</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Frecuencia</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Porcentaje</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0"/>
                  </a:ext>
                </a:extLst>
              </a:tr>
              <a:tr h="271775">
                <a:tc>
                  <a:txBody>
                    <a:bodyPr/>
                    <a:lstStyle/>
                    <a:p>
                      <a:pPr marL="0" marR="0" lvl="0" indent="0" algn="l" rtl="0">
                        <a:lnSpc>
                          <a:spcPct val="100000"/>
                        </a:lnSpc>
                        <a:spcBef>
                          <a:spcPts val="0"/>
                        </a:spcBef>
                        <a:spcAft>
                          <a:spcPts val="0"/>
                        </a:spcAft>
                        <a:buNone/>
                      </a:pPr>
                      <a:r>
                        <a:rPr lang="es-EC" sz="1400" u="none" strike="noStrike" cap="none" dirty="0"/>
                        <a:t>Títeres</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50%</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271775">
                <a:tc>
                  <a:txBody>
                    <a:bodyPr/>
                    <a:lstStyle/>
                    <a:p>
                      <a:pPr marL="0" marR="0" lvl="0" indent="0" algn="l" rtl="0">
                        <a:lnSpc>
                          <a:spcPct val="100000"/>
                        </a:lnSpc>
                        <a:spcBef>
                          <a:spcPts val="0"/>
                        </a:spcBef>
                        <a:spcAft>
                          <a:spcPts val="0"/>
                        </a:spcAft>
                        <a:buNone/>
                      </a:pPr>
                      <a:r>
                        <a:rPr lang="es-EC" sz="1400" u="none" strike="noStrike" cap="none"/>
                        <a:t>Dramatizaciones</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50%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r h="271775">
                <a:tc>
                  <a:txBody>
                    <a:bodyPr/>
                    <a:lstStyle/>
                    <a:p>
                      <a:pPr marL="0" marR="0" lvl="0" indent="0" algn="l" rtl="0">
                        <a:lnSpc>
                          <a:spcPct val="100000"/>
                        </a:lnSpc>
                        <a:spcBef>
                          <a:spcPts val="0"/>
                        </a:spcBef>
                        <a:spcAft>
                          <a:spcPts val="0"/>
                        </a:spcAft>
                        <a:buNone/>
                      </a:pPr>
                      <a:r>
                        <a:rPr lang="es-EC" sz="1400" u="none" strike="noStrike" cap="none" dirty="0"/>
                        <a:t>Teatrillo de sombra</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0</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3"/>
                  </a:ext>
                </a:extLst>
              </a:tr>
              <a:tr h="271775">
                <a:tc>
                  <a:txBody>
                    <a:bodyPr/>
                    <a:lstStyle/>
                    <a:p>
                      <a:pPr marL="0" marR="0" lvl="0" indent="0" algn="l" rtl="0">
                        <a:lnSpc>
                          <a:spcPct val="100000"/>
                        </a:lnSpc>
                        <a:spcBef>
                          <a:spcPts val="0"/>
                        </a:spcBef>
                        <a:spcAft>
                          <a:spcPts val="0"/>
                        </a:spcAft>
                        <a:buNone/>
                      </a:pPr>
                      <a:r>
                        <a:rPr lang="es-EC" sz="1400" u="none" strike="noStrike" cap="none"/>
                        <a:t>Marionetas</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0</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4"/>
                  </a:ext>
                </a:extLst>
              </a:tr>
              <a:tr h="271775">
                <a:tc>
                  <a:txBody>
                    <a:bodyPr/>
                    <a:lstStyle/>
                    <a:p>
                      <a:pPr marL="0" marR="0" lvl="0" indent="0" algn="l" rtl="0">
                        <a:lnSpc>
                          <a:spcPct val="100000"/>
                        </a:lnSpc>
                        <a:spcBef>
                          <a:spcPts val="0"/>
                        </a:spcBef>
                        <a:spcAft>
                          <a:spcPts val="0"/>
                        </a:spcAft>
                        <a:buNone/>
                      </a:pPr>
                      <a:r>
                        <a:rPr lang="es-EC" sz="1400" u="none" strike="noStrike" cap="none"/>
                        <a:t>Pictogramas</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0</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5"/>
                  </a:ext>
                </a:extLst>
              </a:tr>
              <a:tr h="271775">
                <a:tc>
                  <a:txBody>
                    <a:bodyPr/>
                    <a:lstStyle/>
                    <a:p>
                      <a:pPr marL="0" marR="0" lvl="0" indent="0" algn="l" rtl="0">
                        <a:lnSpc>
                          <a:spcPct val="100000"/>
                        </a:lnSpc>
                        <a:spcBef>
                          <a:spcPts val="0"/>
                        </a:spcBef>
                        <a:spcAft>
                          <a:spcPts val="0"/>
                        </a:spcAft>
                        <a:buNone/>
                      </a:pPr>
                      <a:r>
                        <a:rPr lang="es-EC" sz="1400" u="none" strike="noStrike" cap="none"/>
                        <a:t>Cuentos con ilustraciones</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1</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50%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6"/>
                  </a:ext>
                </a:extLst>
              </a:tr>
              <a:tr h="271775">
                <a:tc>
                  <a:txBody>
                    <a:bodyPr/>
                    <a:lstStyle/>
                    <a:p>
                      <a:pPr marL="0" marR="0" lvl="0" indent="0" algn="l" rtl="0">
                        <a:lnSpc>
                          <a:spcPct val="100000"/>
                        </a:lnSpc>
                        <a:spcBef>
                          <a:spcPts val="0"/>
                        </a:spcBef>
                        <a:spcAft>
                          <a:spcPts val="0"/>
                        </a:spcAft>
                        <a:buNone/>
                      </a:pPr>
                      <a:r>
                        <a:rPr lang="es-EC" sz="1400" u="none" strike="noStrike" cap="none"/>
                        <a:t>Cuentos web</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2</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100%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7"/>
                  </a:ext>
                </a:extLst>
              </a:tr>
              <a:tr h="271775">
                <a:tc>
                  <a:txBody>
                    <a:bodyPr/>
                    <a:lstStyle/>
                    <a:p>
                      <a:pPr marL="0" marR="0" lvl="0" indent="0" algn="l" rtl="0">
                        <a:lnSpc>
                          <a:spcPct val="100000"/>
                        </a:lnSpc>
                        <a:spcBef>
                          <a:spcPts val="0"/>
                        </a:spcBef>
                        <a:spcAft>
                          <a:spcPts val="0"/>
                        </a:spcAft>
                        <a:buNone/>
                      </a:pPr>
                      <a:r>
                        <a:rPr lang="es-EC" sz="1400" u="none" strike="noStrike" cap="none"/>
                        <a:t>Video cuento</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2</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100%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8"/>
                  </a:ext>
                </a:extLst>
              </a:tr>
              <a:tr h="271775">
                <a:tc>
                  <a:txBody>
                    <a:bodyPr/>
                    <a:lstStyle/>
                    <a:p>
                      <a:pPr marL="0" marR="0" lvl="0" indent="0" algn="l" rtl="0">
                        <a:lnSpc>
                          <a:spcPct val="100000"/>
                        </a:lnSpc>
                        <a:spcBef>
                          <a:spcPts val="0"/>
                        </a:spcBef>
                        <a:spcAft>
                          <a:spcPts val="0"/>
                        </a:spcAft>
                        <a:buNone/>
                      </a:pPr>
                      <a:r>
                        <a:rPr lang="es-EC" sz="1400" u="none" strike="noStrike" cap="none"/>
                        <a:t>Otros</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0</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9"/>
                  </a:ext>
                </a:extLst>
              </a:tr>
              <a:tr h="271775">
                <a:tc>
                  <a:txBody>
                    <a:bodyPr/>
                    <a:lstStyle/>
                    <a:p>
                      <a:pPr marL="0" marR="0" lvl="0" indent="0" algn="l" rtl="0">
                        <a:lnSpc>
                          <a:spcPct val="100000"/>
                        </a:lnSpc>
                        <a:spcBef>
                          <a:spcPts val="0"/>
                        </a:spcBef>
                        <a:spcAft>
                          <a:spcPts val="0"/>
                        </a:spcAft>
                        <a:buNone/>
                      </a:pPr>
                      <a:r>
                        <a:rPr lang="es-EC" sz="1400" u="none" strike="noStrike" cap="none"/>
                        <a:t>Total</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2</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100%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10"/>
                  </a:ext>
                </a:extLst>
              </a:tr>
            </a:tbl>
          </a:graphicData>
        </a:graphic>
      </p:graphicFrame>
      <p:graphicFrame>
        <p:nvGraphicFramePr>
          <p:cNvPr id="6" name="Gráfico 5"/>
          <p:cNvGraphicFramePr>
            <a:graphicFrameLocks/>
          </p:cNvGraphicFramePr>
          <p:nvPr>
            <p:extLst>
              <p:ext uri="{D42A27DB-BD31-4B8C-83A1-F6EECF244321}">
                <p14:modId xmlns:p14="http://schemas.microsoft.com/office/powerpoint/2010/main" val="330422672"/>
              </p:ext>
            </p:extLst>
          </p:nvPr>
        </p:nvGraphicFramePr>
        <p:xfrm>
          <a:off x="6192982" y="1904783"/>
          <a:ext cx="5206685" cy="304843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2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88" name="Google Shape;288;p26"/>
          <p:cNvSpPr/>
          <p:nvPr/>
        </p:nvSpPr>
        <p:spPr>
          <a:xfrm>
            <a:off x="1790425" y="320625"/>
            <a:ext cx="3964680" cy="675055"/>
          </a:xfrm>
          <a:prstGeom prst="flowChartTerminator">
            <a:avLst/>
          </a:prstGeom>
          <a:solidFill>
            <a:srgbClr val="F4B081"/>
          </a:solidFill>
          <a:ln w="25400" cap="flat" cmpd="sng">
            <a:solidFill>
              <a:srgbClr val="FFF2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EC" sz="1600" b="1" i="0" u="none" strike="noStrike" cap="none">
                <a:solidFill>
                  <a:schemeClr val="dk1"/>
                </a:solidFill>
              </a:rPr>
              <a:t>Resultados de la encuesta dirigida a padres de familia Inicial II</a:t>
            </a:r>
            <a:endParaRPr sz="1600" b="1" i="0" u="none" strike="noStrike" cap="none">
              <a:solidFill>
                <a:schemeClr val="dk1"/>
              </a:solidFill>
            </a:endParaRPr>
          </a:p>
        </p:txBody>
      </p:sp>
      <p:sp>
        <p:nvSpPr>
          <p:cNvPr id="289" name="Google Shape;289;p26"/>
          <p:cNvSpPr/>
          <p:nvPr/>
        </p:nvSpPr>
        <p:spPr>
          <a:xfrm>
            <a:off x="6441440" y="320625"/>
            <a:ext cx="3985269" cy="675055"/>
          </a:xfrm>
          <a:prstGeom prst="flowChartTerminator">
            <a:avLst/>
          </a:prstGeom>
          <a:solidFill>
            <a:srgbClr val="F4B081"/>
          </a:solidFill>
          <a:ln w="25400" cap="flat" cmpd="sng">
            <a:solidFill>
              <a:srgbClr val="FFF2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EC" sz="1600" b="1" i="0" u="none" strike="noStrike" cap="none" dirty="0">
                <a:solidFill>
                  <a:schemeClr val="dk1"/>
                </a:solidFill>
              </a:rPr>
              <a:t>Resultados de la encuesta dirigida a padres de familia Preparatoria</a:t>
            </a:r>
            <a:endParaRPr sz="1600" b="1" i="0" u="none" strike="noStrike" cap="none" dirty="0">
              <a:solidFill>
                <a:schemeClr val="dk1"/>
              </a:solidFill>
            </a:endParaRPr>
          </a:p>
        </p:txBody>
      </p:sp>
      <p:sp>
        <p:nvSpPr>
          <p:cNvPr id="290" name="Google Shape;290;p26"/>
          <p:cNvSpPr/>
          <p:nvPr/>
        </p:nvSpPr>
        <p:spPr>
          <a:xfrm>
            <a:off x="6218265" y="1133563"/>
            <a:ext cx="4835100" cy="646200"/>
          </a:xfrm>
          <a:prstGeom prst="rect">
            <a:avLst/>
          </a:prstGeom>
          <a:noFill/>
          <a:ln>
            <a:noFill/>
          </a:ln>
        </p:spPr>
        <p:txBody>
          <a:bodyPr spcFirstLastPara="1" wrap="square" lIns="91425" tIns="45700" rIns="91425" bIns="45700" anchor="t" anchorCtr="0">
            <a:noAutofit/>
          </a:bodyPr>
          <a:lstStyle/>
          <a:p>
            <a:pPr marL="114300" marR="0" lvl="0" indent="0" algn="l" rtl="0">
              <a:lnSpc>
                <a:spcPct val="100000"/>
              </a:lnSpc>
              <a:spcBef>
                <a:spcPts val="0"/>
              </a:spcBef>
              <a:spcAft>
                <a:spcPts val="0"/>
              </a:spcAft>
              <a:buClr>
                <a:srgbClr val="000000"/>
              </a:buClr>
              <a:buSzPts val="1800"/>
              <a:buFont typeface="Arial"/>
              <a:buNone/>
            </a:pPr>
            <a:r>
              <a:rPr lang="es-EC" b="1" i="0" u="none" strike="noStrike" cap="none" dirty="0">
                <a:solidFill>
                  <a:srgbClr val="000000"/>
                </a:solidFill>
                <a:latin typeface="Arial"/>
                <a:ea typeface="Arial"/>
                <a:cs typeface="Arial"/>
                <a:sym typeface="Arial"/>
              </a:rPr>
              <a:t>Ítem 2</a:t>
            </a:r>
            <a:r>
              <a:rPr lang="es-EC" b="0" i="0" u="none" strike="noStrike" cap="none" dirty="0">
                <a:solidFill>
                  <a:srgbClr val="000000"/>
                </a:solidFill>
                <a:latin typeface="Arial"/>
                <a:ea typeface="Arial"/>
                <a:cs typeface="Arial"/>
                <a:sym typeface="Arial"/>
              </a:rPr>
              <a:t>:¿En qué momento del día acostumbra a leer un cuento a su hijo/a.?</a:t>
            </a:r>
            <a:endParaRPr b="0" i="0" u="none" strike="noStrike" cap="none" dirty="0">
              <a:solidFill>
                <a:srgbClr val="000000"/>
              </a:solidFill>
              <a:latin typeface="Arial"/>
              <a:ea typeface="Arial"/>
              <a:cs typeface="Arial"/>
              <a:sym typeface="Arial"/>
            </a:endParaRPr>
          </a:p>
        </p:txBody>
      </p:sp>
      <p:sp>
        <p:nvSpPr>
          <p:cNvPr id="291" name="Google Shape;291;p26"/>
          <p:cNvSpPr/>
          <p:nvPr/>
        </p:nvSpPr>
        <p:spPr>
          <a:xfrm>
            <a:off x="1383215" y="1098588"/>
            <a:ext cx="4622700" cy="646200"/>
          </a:xfrm>
          <a:prstGeom prst="rect">
            <a:avLst/>
          </a:prstGeom>
          <a:noFill/>
          <a:ln>
            <a:noFill/>
          </a:ln>
        </p:spPr>
        <p:txBody>
          <a:bodyPr spcFirstLastPara="1" wrap="square" lIns="91425" tIns="45700" rIns="91425" bIns="45700" anchor="t" anchorCtr="0">
            <a:noAutofit/>
          </a:bodyPr>
          <a:lstStyle/>
          <a:p>
            <a:pPr marL="114300" marR="0" lvl="0" indent="0" algn="l" rtl="0">
              <a:lnSpc>
                <a:spcPct val="100000"/>
              </a:lnSpc>
              <a:spcBef>
                <a:spcPts val="0"/>
              </a:spcBef>
              <a:spcAft>
                <a:spcPts val="0"/>
              </a:spcAft>
              <a:buClr>
                <a:srgbClr val="000000"/>
              </a:buClr>
              <a:buSzPts val="1800"/>
              <a:buFont typeface="Arial"/>
              <a:buNone/>
            </a:pPr>
            <a:r>
              <a:rPr lang="es-EC" b="1" i="0" u="none" strike="noStrike" cap="none" dirty="0">
                <a:solidFill>
                  <a:srgbClr val="000000"/>
                </a:solidFill>
                <a:latin typeface="Arial"/>
                <a:ea typeface="Arial"/>
                <a:cs typeface="Arial"/>
                <a:sym typeface="Arial"/>
              </a:rPr>
              <a:t>Ítem 2</a:t>
            </a:r>
            <a:r>
              <a:rPr lang="es-EC" b="0" i="0" u="none" strike="noStrike" cap="none" dirty="0">
                <a:solidFill>
                  <a:srgbClr val="000000"/>
                </a:solidFill>
                <a:latin typeface="Arial"/>
                <a:ea typeface="Arial"/>
                <a:cs typeface="Arial"/>
                <a:sym typeface="Arial"/>
              </a:rPr>
              <a:t>:¿En qué momento del día acostumbra a leer un cuento a su hijo/a.?</a:t>
            </a:r>
            <a:endParaRPr b="0" i="0" u="none" strike="noStrike" cap="none" dirty="0">
              <a:solidFill>
                <a:srgbClr val="000000"/>
              </a:solidFill>
              <a:latin typeface="Arial"/>
              <a:ea typeface="Arial"/>
              <a:cs typeface="Arial"/>
              <a:sym typeface="Arial"/>
            </a:endParaRPr>
          </a:p>
        </p:txBody>
      </p:sp>
      <p:graphicFrame>
        <p:nvGraphicFramePr>
          <p:cNvPr id="292" name="Google Shape;292;p26"/>
          <p:cNvGraphicFramePr/>
          <p:nvPr>
            <p:extLst>
              <p:ext uri="{D42A27DB-BD31-4B8C-83A1-F6EECF244321}">
                <p14:modId xmlns:p14="http://schemas.microsoft.com/office/powerpoint/2010/main" val="2512299814"/>
              </p:ext>
            </p:extLst>
          </p:nvPr>
        </p:nvGraphicFramePr>
        <p:xfrm>
          <a:off x="1685455" y="1714307"/>
          <a:ext cx="4174619" cy="1788162"/>
        </p:xfrm>
        <a:graphic>
          <a:graphicData uri="http://schemas.openxmlformats.org/drawingml/2006/table">
            <a:tbl>
              <a:tblPr firstRow="1" firstCol="1" bandRow="1">
                <a:tableStyleId>{3B4B98B0-60AC-42C2-AFA5-B58CD77FA1E5}</a:tableStyleId>
              </a:tblPr>
              <a:tblGrid>
                <a:gridCol w="1334716">
                  <a:extLst>
                    <a:ext uri="{9D8B030D-6E8A-4147-A177-3AD203B41FA5}">
                      <a16:colId xmlns:a16="http://schemas.microsoft.com/office/drawing/2014/main" val="20000"/>
                    </a:ext>
                  </a:extLst>
                </a:gridCol>
                <a:gridCol w="1658260">
                  <a:extLst>
                    <a:ext uri="{9D8B030D-6E8A-4147-A177-3AD203B41FA5}">
                      <a16:colId xmlns:a16="http://schemas.microsoft.com/office/drawing/2014/main" val="20001"/>
                    </a:ext>
                  </a:extLst>
                </a:gridCol>
                <a:gridCol w="1181643">
                  <a:extLst>
                    <a:ext uri="{9D8B030D-6E8A-4147-A177-3AD203B41FA5}">
                      <a16:colId xmlns:a16="http://schemas.microsoft.com/office/drawing/2014/main" val="20002"/>
                    </a:ext>
                  </a:extLst>
                </a:gridCol>
              </a:tblGrid>
              <a:tr h="298027">
                <a:tc>
                  <a:txBody>
                    <a:bodyPr/>
                    <a:lstStyle/>
                    <a:p>
                      <a:pPr marL="0" marR="0" lvl="0" indent="0" algn="ctr" rtl="0">
                        <a:lnSpc>
                          <a:spcPct val="100000"/>
                        </a:lnSpc>
                        <a:spcBef>
                          <a:spcPts val="0"/>
                        </a:spcBef>
                        <a:spcAft>
                          <a:spcPts val="0"/>
                        </a:spcAft>
                        <a:buNone/>
                      </a:pPr>
                      <a:r>
                        <a:rPr lang="es-EC" sz="1400" u="none" strike="noStrike" cap="none" dirty="0"/>
                        <a:t>Opciones</a:t>
                      </a:r>
                      <a:endParaRPr sz="1400" u="none" strike="noStrike" cap="none" dirty="0">
                        <a:solidFill>
                          <a:schemeClr val="dk1"/>
                        </a:solidFill>
                        <a:latin typeface="Calibri"/>
                        <a:ea typeface="Calibri"/>
                        <a:cs typeface="Calibri"/>
                        <a:sym typeface="Calibri"/>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Frecuencia</a:t>
                      </a:r>
                      <a:endParaRPr sz="1400" u="none" strike="noStrike" cap="none" dirty="0">
                        <a:solidFill>
                          <a:schemeClr val="dk1"/>
                        </a:solidFill>
                        <a:latin typeface="Calibri"/>
                        <a:ea typeface="Calibri"/>
                        <a:cs typeface="Calibri"/>
                        <a:sym typeface="Calibri"/>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Porcentaje</a:t>
                      </a:r>
                      <a:endParaRPr sz="1400" u="none" strike="noStrike" cap="none">
                        <a:solidFill>
                          <a:schemeClr val="dk1"/>
                        </a:solidFill>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298027">
                <a:tc>
                  <a:txBody>
                    <a:bodyPr/>
                    <a:lstStyle/>
                    <a:p>
                      <a:pPr marL="0" marR="0" lvl="0" indent="0" algn="l" rtl="0">
                        <a:lnSpc>
                          <a:spcPct val="100000"/>
                        </a:lnSpc>
                        <a:spcBef>
                          <a:spcPts val="0"/>
                        </a:spcBef>
                        <a:spcAft>
                          <a:spcPts val="0"/>
                        </a:spcAft>
                        <a:buNone/>
                      </a:pPr>
                      <a:r>
                        <a:rPr lang="es-EC" sz="1400" u="none" strike="noStrike" cap="none"/>
                        <a:t>Mañana</a:t>
                      </a:r>
                      <a:endParaRPr sz="1400" u="none" strike="noStrike" cap="none">
                        <a:solidFill>
                          <a:schemeClr val="dk1"/>
                        </a:solidFill>
                        <a:latin typeface="Calibri"/>
                        <a:ea typeface="Calibri"/>
                        <a:cs typeface="Calibri"/>
                        <a:sym typeface="Calibri"/>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0</a:t>
                      </a:r>
                      <a:endParaRPr sz="1400" u="none" strike="noStrike" cap="none" dirty="0">
                        <a:solidFill>
                          <a:schemeClr val="dk1"/>
                        </a:solidFill>
                        <a:latin typeface="Calibri"/>
                        <a:ea typeface="Calibri"/>
                        <a:cs typeface="Calibri"/>
                        <a:sym typeface="Calibri"/>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0%</a:t>
                      </a:r>
                      <a:endParaRPr sz="1400" u="none" strike="noStrike" cap="none" dirty="0">
                        <a:solidFill>
                          <a:schemeClr val="dk1"/>
                        </a:solidFill>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298027">
                <a:tc>
                  <a:txBody>
                    <a:bodyPr/>
                    <a:lstStyle/>
                    <a:p>
                      <a:pPr marL="0" marR="0" lvl="0" indent="0" algn="l" rtl="0">
                        <a:lnSpc>
                          <a:spcPct val="100000"/>
                        </a:lnSpc>
                        <a:spcBef>
                          <a:spcPts val="0"/>
                        </a:spcBef>
                        <a:spcAft>
                          <a:spcPts val="0"/>
                        </a:spcAft>
                        <a:buNone/>
                      </a:pPr>
                      <a:r>
                        <a:rPr lang="es-EC" sz="1400" u="none" strike="noStrike" cap="none"/>
                        <a:t>Tarde</a:t>
                      </a:r>
                      <a:endParaRPr sz="1400" u="none" strike="noStrike" cap="none">
                        <a:solidFill>
                          <a:schemeClr val="dk1"/>
                        </a:solidFill>
                        <a:latin typeface="Calibri"/>
                        <a:ea typeface="Calibri"/>
                        <a:cs typeface="Calibri"/>
                        <a:sym typeface="Calibri"/>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3</a:t>
                      </a:r>
                      <a:endParaRPr sz="1400" u="none" strike="noStrike" cap="none">
                        <a:solidFill>
                          <a:schemeClr val="dk1"/>
                        </a:solidFill>
                        <a:latin typeface="Calibri"/>
                        <a:ea typeface="Calibri"/>
                        <a:cs typeface="Calibri"/>
                        <a:sym typeface="Calibri"/>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23%</a:t>
                      </a:r>
                      <a:endParaRPr sz="1400" u="none" strike="noStrike" cap="none" dirty="0">
                        <a:solidFill>
                          <a:schemeClr val="dk1"/>
                        </a:solidFill>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298027">
                <a:tc>
                  <a:txBody>
                    <a:bodyPr/>
                    <a:lstStyle/>
                    <a:p>
                      <a:pPr marL="0" marR="0" lvl="0" indent="0" algn="l" rtl="0">
                        <a:lnSpc>
                          <a:spcPct val="100000"/>
                        </a:lnSpc>
                        <a:spcBef>
                          <a:spcPts val="0"/>
                        </a:spcBef>
                        <a:spcAft>
                          <a:spcPts val="0"/>
                        </a:spcAft>
                        <a:buNone/>
                      </a:pPr>
                      <a:r>
                        <a:rPr lang="es-EC" sz="1400" u="none" strike="noStrike" cap="none"/>
                        <a:t>Noche</a:t>
                      </a:r>
                      <a:endParaRPr sz="1400" u="none" strike="noStrike" cap="none">
                        <a:solidFill>
                          <a:schemeClr val="dk1"/>
                        </a:solidFill>
                        <a:latin typeface="Calibri"/>
                        <a:ea typeface="Calibri"/>
                        <a:cs typeface="Calibri"/>
                        <a:sym typeface="Calibri"/>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10</a:t>
                      </a:r>
                      <a:endParaRPr sz="1400" u="none" strike="noStrike" cap="none">
                        <a:solidFill>
                          <a:schemeClr val="dk1"/>
                        </a:solidFill>
                        <a:latin typeface="Calibri"/>
                        <a:ea typeface="Calibri"/>
                        <a:cs typeface="Calibri"/>
                        <a:sym typeface="Calibri"/>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77%</a:t>
                      </a:r>
                      <a:endParaRPr sz="1400" u="none" strike="noStrike" cap="none" dirty="0">
                        <a:solidFill>
                          <a:schemeClr val="dk1"/>
                        </a:solidFill>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298027">
                <a:tc>
                  <a:txBody>
                    <a:bodyPr/>
                    <a:lstStyle/>
                    <a:p>
                      <a:pPr marL="0" marR="0" lvl="0" indent="0" algn="l" rtl="0">
                        <a:lnSpc>
                          <a:spcPct val="100000"/>
                        </a:lnSpc>
                        <a:spcBef>
                          <a:spcPts val="0"/>
                        </a:spcBef>
                        <a:spcAft>
                          <a:spcPts val="0"/>
                        </a:spcAft>
                        <a:buNone/>
                      </a:pPr>
                      <a:r>
                        <a:rPr lang="es-EC" sz="1400" u="none" strike="noStrike" cap="none"/>
                        <a:t>Nunca</a:t>
                      </a:r>
                      <a:endParaRPr sz="1400" u="none" strike="noStrike" cap="none">
                        <a:solidFill>
                          <a:schemeClr val="dk1"/>
                        </a:solidFill>
                        <a:latin typeface="Calibri"/>
                        <a:ea typeface="Calibri"/>
                        <a:cs typeface="Calibri"/>
                        <a:sym typeface="Calibri"/>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0</a:t>
                      </a:r>
                      <a:endParaRPr sz="1400" u="none" strike="noStrike" cap="none">
                        <a:solidFill>
                          <a:schemeClr val="dk1"/>
                        </a:solidFill>
                        <a:latin typeface="Calibri"/>
                        <a:ea typeface="Calibri"/>
                        <a:cs typeface="Calibri"/>
                        <a:sym typeface="Calibri"/>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0%</a:t>
                      </a:r>
                      <a:endParaRPr sz="1400" u="none" strike="noStrike" cap="none" dirty="0">
                        <a:solidFill>
                          <a:schemeClr val="dk1"/>
                        </a:solidFill>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298027">
                <a:tc>
                  <a:txBody>
                    <a:bodyPr/>
                    <a:lstStyle/>
                    <a:p>
                      <a:pPr marL="0" marR="0" lvl="0" indent="0" algn="l" rtl="0">
                        <a:lnSpc>
                          <a:spcPct val="100000"/>
                        </a:lnSpc>
                        <a:spcBef>
                          <a:spcPts val="0"/>
                        </a:spcBef>
                        <a:spcAft>
                          <a:spcPts val="0"/>
                        </a:spcAft>
                        <a:buNone/>
                      </a:pPr>
                      <a:r>
                        <a:rPr lang="es-EC" sz="1400" u="none" strike="noStrike" cap="none"/>
                        <a:t>Total</a:t>
                      </a:r>
                      <a:endParaRPr sz="1400" u="none" strike="noStrike" cap="none">
                        <a:solidFill>
                          <a:schemeClr val="dk1"/>
                        </a:solidFill>
                        <a:latin typeface="Calibri"/>
                        <a:ea typeface="Calibri"/>
                        <a:cs typeface="Calibri"/>
                        <a:sym typeface="Calibri"/>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a:t>
                      </a:r>
                      <a:r>
                        <a:rPr lang="es-EC" dirty="0"/>
                        <a:t>3</a:t>
                      </a:r>
                      <a:endParaRPr sz="1400" u="none" strike="noStrike" cap="none" dirty="0">
                        <a:solidFill>
                          <a:schemeClr val="dk1"/>
                        </a:solidFill>
                        <a:latin typeface="Calibri"/>
                        <a:ea typeface="Calibri"/>
                        <a:cs typeface="Calibri"/>
                        <a:sym typeface="Calibri"/>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100%</a:t>
                      </a:r>
                      <a:endParaRPr sz="1400" u="none" strike="noStrike" cap="none" dirty="0">
                        <a:solidFill>
                          <a:schemeClr val="dk1"/>
                        </a:solidFill>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bl>
          </a:graphicData>
        </a:graphic>
      </p:graphicFrame>
      <p:graphicFrame>
        <p:nvGraphicFramePr>
          <p:cNvPr id="293" name="Google Shape;293;p26"/>
          <p:cNvGraphicFramePr/>
          <p:nvPr>
            <p:extLst>
              <p:ext uri="{D42A27DB-BD31-4B8C-83A1-F6EECF244321}">
                <p14:modId xmlns:p14="http://schemas.microsoft.com/office/powerpoint/2010/main" val="2951276638"/>
              </p:ext>
            </p:extLst>
          </p:nvPr>
        </p:nvGraphicFramePr>
        <p:xfrm>
          <a:off x="6463889" y="1714307"/>
          <a:ext cx="4343851" cy="1788162"/>
        </p:xfrm>
        <a:graphic>
          <a:graphicData uri="http://schemas.openxmlformats.org/drawingml/2006/table">
            <a:tbl>
              <a:tblPr firstRow="1" firstCol="1" bandRow="1">
                <a:tableStyleId>{3B4B98B0-60AC-42C2-AFA5-B58CD77FA1E5}</a:tableStyleId>
              </a:tblPr>
              <a:tblGrid>
                <a:gridCol w="1388817">
                  <a:extLst>
                    <a:ext uri="{9D8B030D-6E8A-4147-A177-3AD203B41FA5}">
                      <a16:colId xmlns:a16="http://schemas.microsoft.com/office/drawing/2014/main" val="20000"/>
                    </a:ext>
                  </a:extLst>
                </a:gridCol>
                <a:gridCol w="1725509">
                  <a:extLst>
                    <a:ext uri="{9D8B030D-6E8A-4147-A177-3AD203B41FA5}">
                      <a16:colId xmlns:a16="http://schemas.microsoft.com/office/drawing/2014/main" val="20001"/>
                    </a:ext>
                  </a:extLst>
                </a:gridCol>
                <a:gridCol w="1229525">
                  <a:extLst>
                    <a:ext uri="{9D8B030D-6E8A-4147-A177-3AD203B41FA5}">
                      <a16:colId xmlns:a16="http://schemas.microsoft.com/office/drawing/2014/main" val="20002"/>
                    </a:ext>
                  </a:extLst>
                </a:gridCol>
              </a:tblGrid>
              <a:tr h="298027">
                <a:tc>
                  <a:txBody>
                    <a:bodyPr/>
                    <a:lstStyle/>
                    <a:p>
                      <a:pPr marL="0" marR="0" lvl="0" indent="0" algn="ctr" rtl="0">
                        <a:lnSpc>
                          <a:spcPct val="100000"/>
                        </a:lnSpc>
                        <a:spcBef>
                          <a:spcPts val="0"/>
                        </a:spcBef>
                        <a:spcAft>
                          <a:spcPts val="0"/>
                        </a:spcAft>
                        <a:buNone/>
                      </a:pPr>
                      <a:r>
                        <a:rPr lang="es-EC" sz="1400" u="none" strike="noStrike" cap="none" dirty="0"/>
                        <a:t>Opciones</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Frecuencia</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Porcentaje</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0"/>
                  </a:ext>
                </a:extLst>
              </a:tr>
              <a:tr h="298027">
                <a:tc>
                  <a:txBody>
                    <a:bodyPr/>
                    <a:lstStyle/>
                    <a:p>
                      <a:pPr marL="0" marR="0" lvl="0" indent="0" algn="just" rtl="0">
                        <a:lnSpc>
                          <a:spcPct val="100000"/>
                        </a:lnSpc>
                        <a:spcBef>
                          <a:spcPts val="0"/>
                        </a:spcBef>
                        <a:spcAft>
                          <a:spcPts val="0"/>
                        </a:spcAft>
                        <a:buNone/>
                      </a:pPr>
                      <a:r>
                        <a:rPr lang="es-EC" sz="1400" u="none" strike="noStrike" cap="none" dirty="0"/>
                        <a:t>Mañana</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0</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0%</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298027">
                <a:tc>
                  <a:txBody>
                    <a:bodyPr/>
                    <a:lstStyle/>
                    <a:p>
                      <a:pPr marL="0" marR="0" lvl="0" indent="0" algn="just" rtl="0">
                        <a:lnSpc>
                          <a:spcPct val="100000"/>
                        </a:lnSpc>
                        <a:spcBef>
                          <a:spcPts val="0"/>
                        </a:spcBef>
                        <a:spcAft>
                          <a:spcPts val="0"/>
                        </a:spcAft>
                        <a:buNone/>
                      </a:pPr>
                      <a:r>
                        <a:rPr lang="es-EC" sz="1400" u="none" strike="noStrike" cap="none"/>
                        <a:t>Tarde</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2</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12%</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r h="298027">
                <a:tc>
                  <a:txBody>
                    <a:bodyPr/>
                    <a:lstStyle/>
                    <a:p>
                      <a:pPr marL="0" marR="0" lvl="0" indent="0" algn="just" rtl="0">
                        <a:lnSpc>
                          <a:spcPct val="100000"/>
                        </a:lnSpc>
                        <a:spcBef>
                          <a:spcPts val="0"/>
                        </a:spcBef>
                        <a:spcAft>
                          <a:spcPts val="0"/>
                        </a:spcAft>
                        <a:buNone/>
                      </a:pPr>
                      <a:r>
                        <a:rPr lang="es-EC" sz="1400" u="none" strike="noStrike" cap="none"/>
                        <a:t>Noche</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15</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88%</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3"/>
                  </a:ext>
                </a:extLst>
              </a:tr>
              <a:tr h="298027">
                <a:tc>
                  <a:txBody>
                    <a:bodyPr/>
                    <a:lstStyle/>
                    <a:p>
                      <a:pPr marL="0" marR="0" lvl="0" indent="0" algn="just" rtl="0">
                        <a:lnSpc>
                          <a:spcPct val="100000"/>
                        </a:lnSpc>
                        <a:spcBef>
                          <a:spcPts val="0"/>
                        </a:spcBef>
                        <a:spcAft>
                          <a:spcPts val="0"/>
                        </a:spcAft>
                        <a:buNone/>
                      </a:pPr>
                      <a:r>
                        <a:rPr lang="es-EC" sz="1400" u="none" strike="noStrike" cap="none"/>
                        <a:t>Nunca</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0</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0%</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4"/>
                  </a:ext>
                </a:extLst>
              </a:tr>
              <a:tr h="298027">
                <a:tc>
                  <a:txBody>
                    <a:bodyPr/>
                    <a:lstStyle/>
                    <a:p>
                      <a:pPr marL="0" marR="0" lvl="0" indent="0" algn="l" rtl="0">
                        <a:lnSpc>
                          <a:spcPct val="100000"/>
                        </a:lnSpc>
                        <a:spcBef>
                          <a:spcPts val="0"/>
                        </a:spcBef>
                        <a:spcAft>
                          <a:spcPts val="0"/>
                        </a:spcAft>
                        <a:buNone/>
                      </a:pPr>
                      <a:r>
                        <a:rPr lang="es-EC" sz="1400" u="none" strike="noStrike" cap="none"/>
                        <a:t>Total</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17</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100%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5"/>
                  </a:ext>
                </a:extLst>
              </a:tr>
            </a:tbl>
          </a:graphicData>
        </a:graphic>
      </p:graphicFrame>
      <p:pic>
        <p:nvPicPr>
          <p:cNvPr id="294" name="Google Shape;294;p26"/>
          <p:cNvPicPr preferRelativeResize="0"/>
          <p:nvPr/>
        </p:nvPicPr>
        <p:blipFill>
          <a:blip r:embed="rId4">
            <a:alphaModFix/>
          </a:blip>
          <a:stretch>
            <a:fillRect/>
          </a:stretch>
        </p:blipFill>
        <p:spPr>
          <a:xfrm>
            <a:off x="1473300" y="3637280"/>
            <a:ext cx="4897020" cy="2821887"/>
          </a:xfrm>
          <a:prstGeom prst="rect">
            <a:avLst/>
          </a:prstGeom>
          <a:noFill/>
          <a:ln>
            <a:noFill/>
          </a:ln>
        </p:spPr>
      </p:pic>
      <p:pic>
        <p:nvPicPr>
          <p:cNvPr id="295" name="Google Shape;295;p26"/>
          <p:cNvPicPr preferRelativeResize="0"/>
          <p:nvPr/>
        </p:nvPicPr>
        <p:blipFill>
          <a:blip r:embed="rId5">
            <a:alphaModFix/>
          </a:blip>
          <a:stretch>
            <a:fillRect/>
          </a:stretch>
        </p:blipFill>
        <p:spPr>
          <a:xfrm>
            <a:off x="6818196" y="3637280"/>
            <a:ext cx="3608513" cy="27670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2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01" name="Google Shape;301;p27"/>
          <p:cNvSpPr txBox="1">
            <a:spLocks noGrp="1"/>
          </p:cNvSpPr>
          <p:nvPr>
            <p:ph type="title"/>
          </p:nvPr>
        </p:nvSpPr>
        <p:spPr>
          <a:xfrm>
            <a:off x="1413625" y="1015075"/>
            <a:ext cx="4280700" cy="110258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15000"/>
              </a:lnSpc>
              <a:spcBef>
                <a:spcPts val="0"/>
              </a:spcBef>
              <a:spcAft>
                <a:spcPts val="0"/>
              </a:spcAft>
              <a:buClr>
                <a:schemeClr val="dk1"/>
              </a:buClr>
              <a:buSzPct val="100000"/>
              <a:buNone/>
            </a:pPr>
            <a:r>
              <a:rPr lang="es-EC" sz="2000" b="1" dirty="0">
                <a:latin typeface="Arial"/>
                <a:ea typeface="Arial"/>
                <a:cs typeface="Arial"/>
                <a:sym typeface="Arial"/>
              </a:rPr>
              <a:t/>
            </a:r>
            <a:br>
              <a:rPr lang="es-EC" sz="2000" b="1" dirty="0">
                <a:latin typeface="Arial"/>
                <a:ea typeface="Arial"/>
                <a:cs typeface="Arial"/>
                <a:sym typeface="Arial"/>
              </a:rPr>
            </a:br>
            <a:r>
              <a:rPr lang="es-EC" sz="2000" b="1" dirty="0">
                <a:latin typeface="Arial"/>
                <a:ea typeface="Arial"/>
                <a:cs typeface="Arial"/>
                <a:sym typeface="Arial"/>
              </a:rPr>
              <a:t/>
            </a:r>
            <a:br>
              <a:rPr lang="es-EC" sz="2000" b="1" dirty="0">
                <a:latin typeface="Arial"/>
                <a:ea typeface="Arial"/>
                <a:cs typeface="Arial"/>
                <a:sym typeface="Arial"/>
              </a:rPr>
            </a:br>
            <a:r>
              <a:rPr lang="es-EC" sz="1555" b="1" dirty="0">
                <a:latin typeface="Arial"/>
                <a:ea typeface="Arial"/>
                <a:cs typeface="Arial"/>
                <a:sym typeface="Arial"/>
              </a:rPr>
              <a:t>Ítem 12:</a:t>
            </a:r>
            <a:r>
              <a:rPr lang="es-EC" sz="1555" dirty="0">
                <a:latin typeface="Arial"/>
                <a:ea typeface="Arial"/>
                <a:cs typeface="Arial"/>
                <a:sym typeface="Arial"/>
              </a:rPr>
              <a:t>¿Usted como padre de familia evidencia si el niño ha mejorado el desarrollo del lenguaje oral a través de los cuentos infantiles?</a:t>
            </a:r>
            <a:r>
              <a:rPr lang="es-EC" dirty="0"/>
              <a:t/>
            </a:r>
            <a:br>
              <a:rPr lang="es-EC" dirty="0"/>
            </a:br>
            <a:endParaRPr dirty="0"/>
          </a:p>
        </p:txBody>
      </p:sp>
      <p:sp>
        <p:nvSpPr>
          <p:cNvPr id="302" name="Google Shape;302;p27"/>
          <p:cNvSpPr txBox="1"/>
          <p:nvPr/>
        </p:nvSpPr>
        <p:spPr>
          <a:xfrm>
            <a:off x="6380580" y="1015074"/>
            <a:ext cx="4613400" cy="10077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200"/>
              <a:buFont typeface="Calibri"/>
              <a:buNone/>
            </a:pPr>
            <a:r>
              <a:rPr lang="es-EC" b="1" i="0" u="none" strike="noStrike" cap="none" dirty="0">
                <a:solidFill>
                  <a:schemeClr val="dk1"/>
                </a:solidFill>
                <a:latin typeface="Arial"/>
                <a:ea typeface="Arial"/>
                <a:cs typeface="Arial"/>
                <a:sym typeface="Arial"/>
              </a:rPr>
              <a:t>Ítem 12:</a:t>
            </a:r>
            <a:r>
              <a:rPr lang="es-EC" b="0" i="0" u="none" strike="noStrike" cap="none" dirty="0">
                <a:solidFill>
                  <a:schemeClr val="dk1"/>
                </a:solidFill>
                <a:latin typeface="Arial"/>
                <a:ea typeface="Arial"/>
                <a:cs typeface="Arial"/>
                <a:sym typeface="Arial"/>
              </a:rPr>
              <a:t>¿Usted como padre de familia evidencia si el niño ha mejorado el desarrollo del lenguaje oral a través de los cuentos infantiles?</a:t>
            </a:r>
            <a:endParaRPr b="0" i="0" u="none" strike="noStrike" cap="none" dirty="0">
              <a:solidFill>
                <a:schemeClr val="dk1"/>
              </a:solidFill>
              <a:latin typeface="Arial"/>
              <a:ea typeface="Arial"/>
              <a:cs typeface="Arial"/>
              <a:sym typeface="Arial"/>
            </a:endParaRPr>
          </a:p>
        </p:txBody>
      </p:sp>
      <p:graphicFrame>
        <p:nvGraphicFramePr>
          <p:cNvPr id="303" name="Google Shape;303;p27"/>
          <p:cNvGraphicFramePr/>
          <p:nvPr>
            <p:extLst>
              <p:ext uri="{D42A27DB-BD31-4B8C-83A1-F6EECF244321}">
                <p14:modId xmlns:p14="http://schemas.microsoft.com/office/powerpoint/2010/main" val="4203728895"/>
              </p:ext>
            </p:extLst>
          </p:nvPr>
        </p:nvGraphicFramePr>
        <p:xfrm>
          <a:off x="1290192" y="2117657"/>
          <a:ext cx="4404125" cy="1588960"/>
        </p:xfrm>
        <a:graphic>
          <a:graphicData uri="http://schemas.openxmlformats.org/drawingml/2006/table">
            <a:tbl>
              <a:tblPr firstRow="1" firstCol="1" bandRow="1">
                <a:noFill/>
                <a:tableStyleId>{27D2C8EA-0D6F-4322-9A35-C803DD40015C}</a:tableStyleId>
              </a:tblPr>
              <a:tblGrid>
                <a:gridCol w="1408100">
                  <a:extLst>
                    <a:ext uri="{9D8B030D-6E8A-4147-A177-3AD203B41FA5}">
                      <a16:colId xmlns:a16="http://schemas.microsoft.com/office/drawing/2014/main" val="20000"/>
                    </a:ext>
                  </a:extLst>
                </a:gridCol>
                <a:gridCol w="1700994">
                  <a:extLst>
                    <a:ext uri="{9D8B030D-6E8A-4147-A177-3AD203B41FA5}">
                      <a16:colId xmlns:a16="http://schemas.microsoft.com/office/drawing/2014/main" val="20001"/>
                    </a:ext>
                  </a:extLst>
                </a:gridCol>
                <a:gridCol w="1295031">
                  <a:extLst>
                    <a:ext uri="{9D8B030D-6E8A-4147-A177-3AD203B41FA5}">
                      <a16:colId xmlns:a16="http://schemas.microsoft.com/office/drawing/2014/main" val="20002"/>
                    </a:ext>
                  </a:extLst>
                </a:gridCol>
              </a:tblGrid>
              <a:tr h="242525">
                <a:tc>
                  <a:txBody>
                    <a:bodyPr/>
                    <a:lstStyle/>
                    <a:p>
                      <a:pPr marL="0" marR="0" lvl="0" indent="0" algn="ctr" rtl="0">
                        <a:lnSpc>
                          <a:spcPct val="100000"/>
                        </a:lnSpc>
                        <a:spcBef>
                          <a:spcPts val="0"/>
                        </a:spcBef>
                        <a:spcAft>
                          <a:spcPts val="0"/>
                        </a:spcAft>
                        <a:buNone/>
                      </a:pPr>
                      <a:r>
                        <a:rPr lang="es-EC" sz="1400" u="none" strike="noStrike" cap="none" dirty="0"/>
                        <a:t>Opciones</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Frecuencia</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Porcentaje</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0"/>
                  </a:ext>
                </a:extLst>
              </a:tr>
              <a:tr h="238550">
                <a:tc>
                  <a:txBody>
                    <a:bodyPr/>
                    <a:lstStyle/>
                    <a:p>
                      <a:pPr marL="0" marR="0" lvl="0" indent="0" algn="l" rtl="0">
                        <a:lnSpc>
                          <a:spcPct val="100000"/>
                        </a:lnSpc>
                        <a:spcBef>
                          <a:spcPts val="0"/>
                        </a:spcBef>
                        <a:spcAft>
                          <a:spcPts val="0"/>
                        </a:spcAft>
                        <a:buNone/>
                      </a:pPr>
                      <a:r>
                        <a:rPr lang="es-EC" sz="1400" u="none" strike="noStrike" cap="none"/>
                        <a:t>Siempre</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5</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46%</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298175">
                <a:tc>
                  <a:txBody>
                    <a:bodyPr/>
                    <a:lstStyle/>
                    <a:p>
                      <a:pPr marL="0" marR="0" lvl="0" indent="0" algn="l" rtl="0">
                        <a:lnSpc>
                          <a:spcPct val="100000"/>
                        </a:lnSpc>
                        <a:spcBef>
                          <a:spcPts val="0"/>
                        </a:spcBef>
                        <a:spcAft>
                          <a:spcPts val="0"/>
                        </a:spcAft>
                        <a:buNone/>
                      </a:pPr>
                      <a:r>
                        <a:rPr lang="es-EC" sz="1400" u="none" strike="noStrike" cap="none" dirty="0"/>
                        <a:t>Casi siempre</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3</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27%</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r h="298175">
                <a:tc>
                  <a:txBody>
                    <a:bodyPr/>
                    <a:lstStyle/>
                    <a:p>
                      <a:pPr marL="0" marR="0" lvl="0" indent="0" algn="l" rtl="0">
                        <a:lnSpc>
                          <a:spcPct val="100000"/>
                        </a:lnSpc>
                        <a:spcBef>
                          <a:spcPts val="0"/>
                        </a:spcBef>
                        <a:spcAft>
                          <a:spcPts val="0"/>
                        </a:spcAft>
                        <a:buNone/>
                      </a:pPr>
                      <a:r>
                        <a:rPr lang="es-EC" sz="1400" u="none" strike="noStrike" cap="none"/>
                        <a:t>A veces</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3</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27%</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3"/>
                  </a:ext>
                </a:extLst>
              </a:tr>
              <a:tr h="298175">
                <a:tc>
                  <a:txBody>
                    <a:bodyPr/>
                    <a:lstStyle/>
                    <a:p>
                      <a:pPr marL="0" marR="0" lvl="0" indent="0" algn="l" rtl="0">
                        <a:lnSpc>
                          <a:spcPct val="100000"/>
                        </a:lnSpc>
                        <a:spcBef>
                          <a:spcPts val="0"/>
                        </a:spcBef>
                        <a:spcAft>
                          <a:spcPts val="0"/>
                        </a:spcAft>
                        <a:buNone/>
                      </a:pPr>
                      <a:r>
                        <a:rPr lang="es-EC" sz="1400" u="none" strike="noStrike" cap="none"/>
                        <a:t>Nunca</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0</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4"/>
                  </a:ext>
                </a:extLst>
              </a:tr>
              <a:tr h="190825">
                <a:tc>
                  <a:txBody>
                    <a:bodyPr/>
                    <a:lstStyle/>
                    <a:p>
                      <a:pPr marL="0" marR="0" lvl="0" indent="0" algn="l" rtl="0">
                        <a:lnSpc>
                          <a:spcPct val="100000"/>
                        </a:lnSpc>
                        <a:spcBef>
                          <a:spcPts val="0"/>
                        </a:spcBef>
                        <a:spcAft>
                          <a:spcPts val="0"/>
                        </a:spcAft>
                        <a:buNone/>
                      </a:pPr>
                      <a:r>
                        <a:rPr lang="es-EC" sz="1400" u="none" strike="noStrike" cap="none"/>
                        <a:t>Total</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11</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100%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5"/>
                  </a:ext>
                </a:extLst>
              </a:tr>
            </a:tbl>
          </a:graphicData>
        </a:graphic>
      </p:graphicFrame>
      <p:sp>
        <p:nvSpPr>
          <p:cNvPr id="304" name="Google Shape;304;p27"/>
          <p:cNvSpPr/>
          <p:nvPr/>
        </p:nvSpPr>
        <p:spPr>
          <a:xfrm>
            <a:off x="1185483" y="270406"/>
            <a:ext cx="4613544" cy="744669"/>
          </a:xfrm>
          <a:prstGeom prst="flowChartTerminator">
            <a:avLst/>
          </a:prstGeom>
          <a:solidFill>
            <a:srgbClr val="F4B081"/>
          </a:solidFill>
          <a:ln w="25400" cap="flat" cmpd="sng">
            <a:solidFill>
              <a:srgbClr val="FFF2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EC" sz="1600" b="1" i="0" u="none" strike="noStrike" cap="none" dirty="0">
                <a:solidFill>
                  <a:schemeClr val="dk1"/>
                </a:solidFill>
              </a:rPr>
              <a:t>Resultados de la encuesta dirigida a padres de familia Inicial II</a:t>
            </a:r>
            <a:endParaRPr sz="1600" b="1" i="0" u="none" strike="noStrike" cap="none" dirty="0">
              <a:solidFill>
                <a:schemeClr val="dk1"/>
              </a:solidFill>
            </a:endParaRPr>
          </a:p>
        </p:txBody>
      </p:sp>
      <p:sp>
        <p:nvSpPr>
          <p:cNvPr id="305" name="Google Shape;305;p27"/>
          <p:cNvSpPr/>
          <p:nvPr/>
        </p:nvSpPr>
        <p:spPr>
          <a:xfrm>
            <a:off x="6122376" y="270405"/>
            <a:ext cx="4613544" cy="744669"/>
          </a:xfrm>
          <a:prstGeom prst="flowChartTerminator">
            <a:avLst/>
          </a:prstGeom>
          <a:solidFill>
            <a:srgbClr val="F4B081"/>
          </a:solidFill>
          <a:ln w="25400" cap="flat" cmpd="sng">
            <a:solidFill>
              <a:srgbClr val="FFF2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EC" sz="1600" b="1" i="0" u="none" strike="noStrike" cap="none" dirty="0">
                <a:solidFill>
                  <a:schemeClr val="dk1"/>
                </a:solidFill>
              </a:rPr>
              <a:t>Resultados de la encuesta dirigida a padres de familia Preparatoria</a:t>
            </a:r>
            <a:endParaRPr sz="1600" b="1" i="0" u="none" strike="noStrike" cap="none" dirty="0">
              <a:solidFill>
                <a:schemeClr val="dk1"/>
              </a:solidFill>
            </a:endParaRPr>
          </a:p>
        </p:txBody>
      </p:sp>
      <p:graphicFrame>
        <p:nvGraphicFramePr>
          <p:cNvPr id="306" name="Google Shape;306;p27"/>
          <p:cNvGraphicFramePr/>
          <p:nvPr>
            <p:extLst>
              <p:ext uri="{D42A27DB-BD31-4B8C-83A1-F6EECF244321}">
                <p14:modId xmlns:p14="http://schemas.microsoft.com/office/powerpoint/2010/main" val="2493466595"/>
              </p:ext>
            </p:extLst>
          </p:nvPr>
        </p:nvGraphicFramePr>
        <p:xfrm>
          <a:off x="6218020" y="2117657"/>
          <a:ext cx="5181575" cy="1625408"/>
        </p:xfrm>
        <a:graphic>
          <a:graphicData uri="http://schemas.openxmlformats.org/drawingml/2006/table">
            <a:tbl>
              <a:tblPr firstRow="1" firstCol="1" bandRow="1">
                <a:tableStyleId>{27D2C8EA-0D6F-4322-9A35-C803DD40015C}</a:tableStyleId>
              </a:tblPr>
              <a:tblGrid>
                <a:gridCol w="1656650">
                  <a:extLst>
                    <a:ext uri="{9D8B030D-6E8A-4147-A177-3AD203B41FA5}">
                      <a16:colId xmlns:a16="http://schemas.microsoft.com/office/drawing/2014/main" val="20000"/>
                    </a:ext>
                  </a:extLst>
                </a:gridCol>
                <a:gridCol w="2058275">
                  <a:extLst>
                    <a:ext uri="{9D8B030D-6E8A-4147-A177-3AD203B41FA5}">
                      <a16:colId xmlns:a16="http://schemas.microsoft.com/office/drawing/2014/main" val="20001"/>
                    </a:ext>
                  </a:extLst>
                </a:gridCol>
                <a:gridCol w="1466650">
                  <a:extLst>
                    <a:ext uri="{9D8B030D-6E8A-4147-A177-3AD203B41FA5}">
                      <a16:colId xmlns:a16="http://schemas.microsoft.com/office/drawing/2014/main" val="20002"/>
                    </a:ext>
                  </a:extLst>
                </a:gridCol>
              </a:tblGrid>
              <a:tr h="246300">
                <a:tc>
                  <a:txBody>
                    <a:bodyPr/>
                    <a:lstStyle/>
                    <a:p>
                      <a:pPr marL="0" marR="0" lvl="0" indent="0" algn="ctr" rtl="0">
                        <a:lnSpc>
                          <a:spcPct val="107000"/>
                        </a:lnSpc>
                        <a:spcBef>
                          <a:spcPts val="0"/>
                        </a:spcBef>
                        <a:spcAft>
                          <a:spcPts val="0"/>
                        </a:spcAft>
                        <a:buNone/>
                      </a:pPr>
                      <a:r>
                        <a:rPr lang="es-EC" sz="1400" u="none" strike="noStrike" cap="none" dirty="0"/>
                        <a:t>Opciones</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a:t>Frecuencia</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a:t>Porcentaje</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0"/>
                  </a:ext>
                </a:extLst>
              </a:tr>
              <a:tr h="242275">
                <a:tc>
                  <a:txBody>
                    <a:bodyPr/>
                    <a:lstStyle/>
                    <a:p>
                      <a:pPr marL="0" marR="0" lvl="0" indent="0" algn="l" rtl="0">
                        <a:lnSpc>
                          <a:spcPct val="107000"/>
                        </a:lnSpc>
                        <a:spcBef>
                          <a:spcPts val="0"/>
                        </a:spcBef>
                        <a:spcAft>
                          <a:spcPts val="0"/>
                        </a:spcAft>
                        <a:buNone/>
                      </a:pPr>
                      <a:r>
                        <a:rPr lang="es-EC" sz="1400" u="none" strike="noStrike" cap="none" dirty="0"/>
                        <a:t>Siempre</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a:t>11</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dirty="0" smtClean="0"/>
                        <a:t>65%</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302850">
                <a:tc>
                  <a:txBody>
                    <a:bodyPr/>
                    <a:lstStyle/>
                    <a:p>
                      <a:pPr marL="0" marR="0" lvl="0" indent="0" algn="l" rtl="0">
                        <a:lnSpc>
                          <a:spcPct val="107000"/>
                        </a:lnSpc>
                        <a:spcBef>
                          <a:spcPts val="0"/>
                        </a:spcBef>
                        <a:spcAft>
                          <a:spcPts val="0"/>
                        </a:spcAft>
                        <a:buNone/>
                      </a:pPr>
                      <a:r>
                        <a:rPr lang="es-EC" sz="1400" u="none" strike="noStrike" cap="none"/>
                        <a:t>Casi siempre</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dirty="0"/>
                        <a:t>3</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a:t>17%</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r h="302850">
                <a:tc>
                  <a:txBody>
                    <a:bodyPr/>
                    <a:lstStyle/>
                    <a:p>
                      <a:pPr marL="0" marR="0" lvl="0" indent="0" algn="l" rtl="0">
                        <a:lnSpc>
                          <a:spcPct val="107000"/>
                        </a:lnSpc>
                        <a:spcBef>
                          <a:spcPts val="0"/>
                        </a:spcBef>
                        <a:spcAft>
                          <a:spcPts val="0"/>
                        </a:spcAft>
                        <a:buNone/>
                      </a:pPr>
                      <a:r>
                        <a:rPr lang="es-EC" sz="1400" u="none" strike="noStrike" cap="none"/>
                        <a:t>A veces</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dirty="0"/>
                        <a:t>3</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dirty="0" smtClean="0"/>
                        <a:t>18%</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3"/>
                  </a:ext>
                </a:extLst>
              </a:tr>
              <a:tr h="302850">
                <a:tc>
                  <a:txBody>
                    <a:bodyPr/>
                    <a:lstStyle/>
                    <a:p>
                      <a:pPr marL="0" marR="0" lvl="0" indent="0" algn="l" rtl="0">
                        <a:lnSpc>
                          <a:spcPct val="107000"/>
                        </a:lnSpc>
                        <a:spcBef>
                          <a:spcPts val="0"/>
                        </a:spcBef>
                        <a:spcAft>
                          <a:spcPts val="0"/>
                        </a:spcAft>
                        <a:buNone/>
                      </a:pPr>
                      <a:r>
                        <a:rPr lang="es-EC" sz="1400" u="none" strike="noStrike" cap="none"/>
                        <a:t>Nunca</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dirty="0"/>
                        <a:t>0</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dirty="0"/>
                        <a:t>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4"/>
                  </a:ext>
                </a:extLst>
              </a:tr>
              <a:tr h="191875">
                <a:tc>
                  <a:txBody>
                    <a:bodyPr/>
                    <a:lstStyle/>
                    <a:p>
                      <a:pPr marL="0" marR="0" lvl="0" indent="0" algn="l" rtl="0">
                        <a:lnSpc>
                          <a:spcPct val="107000"/>
                        </a:lnSpc>
                        <a:spcBef>
                          <a:spcPts val="0"/>
                        </a:spcBef>
                        <a:spcAft>
                          <a:spcPts val="0"/>
                        </a:spcAft>
                        <a:buNone/>
                      </a:pPr>
                      <a:r>
                        <a:rPr lang="es-EC" sz="1400" u="none" strike="noStrike" cap="none"/>
                        <a:t>Total</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a:t>17</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dirty="0"/>
                        <a:t>100%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5"/>
                  </a:ext>
                </a:extLst>
              </a:tr>
            </a:tbl>
          </a:graphicData>
        </a:graphic>
      </p:graphicFrame>
      <p:pic>
        <p:nvPicPr>
          <p:cNvPr id="307" name="Google Shape;307;p27"/>
          <p:cNvPicPr preferRelativeResize="0"/>
          <p:nvPr/>
        </p:nvPicPr>
        <p:blipFill>
          <a:blip r:embed="rId4">
            <a:alphaModFix/>
          </a:blip>
          <a:stretch>
            <a:fillRect/>
          </a:stretch>
        </p:blipFill>
        <p:spPr>
          <a:xfrm>
            <a:off x="6922717" y="3878330"/>
            <a:ext cx="4247031" cy="2591575"/>
          </a:xfrm>
          <a:prstGeom prst="rect">
            <a:avLst/>
          </a:prstGeom>
          <a:noFill/>
          <a:ln>
            <a:noFill/>
          </a:ln>
        </p:spPr>
      </p:pic>
      <p:pic>
        <p:nvPicPr>
          <p:cNvPr id="308" name="Google Shape;308;p27"/>
          <p:cNvPicPr preferRelativeResize="0"/>
          <p:nvPr/>
        </p:nvPicPr>
        <p:blipFill>
          <a:blip r:embed="rId5">
            <a:alphaModFix/>
          </a:blip>
          <a:stretch>
            <a:fillRect/>
          </a:stretch>
        </p:blipFill>
        <p:spPr>
          <a:xfrm>
            <a:off x="1290192" y="3855998"/>
            <a:ext cx="4632327" cy="2636241"/>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2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14" name="Google Shape;314;p28"/>
          <p:cNvSpPr/>
          <p:nvPr/>
        </p:nvSpPr>
        <p:spPr>
          <a:xfrm>
            <a:off x="1080596" y="359081"/>
            <a:ext cx="4613544" cy="692805"/>
          </a:xfrm>
          <a:prstGeom prst="flowChartTerminator">
            <a:avLst/>
          </a:prstGeom>
          <a:solidFill>
            <a:srgbClr val="F4B081"/>
          </a:solidFill>
          <a:ln w="25400" cap="flat" cmpd="sng">
            <a:solidFill>
              <a:srgbClr val="FFF2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EC" sz="1600" b="1" i="0" u="none" strike="noStrike" cap="none">
                <a:solidFill>
                  <a:schemeClr val="dk1"/>
                </a:solidFill>
              </a:rPr>
              <a:t>Resultados de la encuesta dirigida a padres de familia Inicial II</a:t>
            </a:r>
            <a:endParaRPr sz="1600" b="1" i="0" u="none" strike="noStrike" cap="none">
              <a:solidFill>
                <a:schemeClr val="dk1"/>
              </a:solidFill>
            </a:endParaRPr>
          </a:p>
        </p:txBody>
      </p:sp>
      <p:sp>
        <p:nvSpPr>
          <p:cNvPr id="315" name="Google Shape;315;p28"/>
          <p:cNvSpPr/>
          <p:nvPr/>
        </p:nvSpPr>
        <p:spPr>
          <a:xfrm>
            <a:off x="6063251" y="359081"/>
            <a:ext cx="4613544" cy="747731"/>
          </a:xfrm>
          <a:prstGeom prst="flowChartTerminator">
            <a:avLst/>
          </a:prstGeom>
          <a:solidFill>
            <a:srgbClr val="F4B081"/>
          </a:solidFill>
          <a:ln w="25400" cap="flat" cmpd="sng">
            <a:solidFill>
              <a:srgbClr val="FFF2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EC" sz="1600" b="1" i="0" u="none" strike="noStrike" cap="none">
                <a:solidFill>
                  <a:schemeClr val="dk1"/>
                </a:solidFill>
              </a:rPr>
              <a:t>Resultados de la encuesta dirigida a padres de familia Preparatoria</a:t>
            </a:r>
            <a:endParaRPr sz="1600" b="1" i="0" u="none" strike="noStrike" cap="none">
              <a:solidFill>
                <a:schemeClr val="dk1"/>
              </a:solidFill>
            </a:endParaRPr>
          </a:p>
        </p:txBody>
      </p:sp>
      <p:sp>
        <p:nvSpPr>
          <p:cNvPr id="316" name="Google Shape;316;p28"/>
          <p:cNvSpPr txBox="1"/>
          <p:nvPr/>
        </p:nvSpPr>
        <p:spPr>
          <a:xfrm>
            <a:off x="1024046" y="1410967"/>
            <a:ext cx="4613400" cy="62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EC" b="1" i="0" u="none" strike="noStrike" cap="none">
                <a:solidFill>
                  <a:srgbClr val="000000"/>
                </a:solidFill>
                <a:latin typeface="Arial"/>
                <a:ea typeface="Arial"/>
                <a:cs typeface="Arial"/>
                <a:sym typeface="Arial"/>
              </a:rPr>
              <a:t>Ítem 20:</a:t>
            </a:r>
            <a:r>
              <a:rPr lang="es-EC" b="0" i="0" u="none" strike="noStrike" cap="none">
                <a:solidFill>
                  <a:srgbClr val="000000"/>
                </a:solidFill>
                <a:latin typeface="Arial"/>
                <a:ea typeface="Arial"/>
                <a:cs typeface="Arial"/>
                <a:sym typeface="Arial"/>
              </a:rPr>
              <a:t>La docente les ha solicitado que lean cuentos con su hija o hijo fuera del horario escolar.</a:t>
            </a:r>
            <a:endParaRPr sz="1800" b="0" i="0" u="none" strike="noStrike" cap="none">
              <a:solidFill>
                <a:srgbClr val="000000"/>
              </a:solidFill>
              <a:latin typeface="Arial"/>
              <a:ea typeface="Arial"/>
              <a:cs typeface="Arial"/>
              <a:sym typeface="Arial"/>
            </a:endParaRPr>
          </a:p>
        </p:txBody>
      </p:sp>
      <p:sp>
        <p:nvSpPr>
          <p:cNvPr id="317" name="Google Shape;317;p28"/>
          <p:cNvSpPr txBox="1"/>
          <p:nvPr/>
        </p:nvSpPr>
        <p:spPr>
          <a:xfrm>
            <a:off x="6144100" y="1424003"/>
            <a:ext cx="4980600" cy="62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EC" b="1" i="0" u="none" strike="noStrike" cap="none">
                <a:solidFill>
                  <a:srgbClr val="000000"/>
                </a:solidFill>
                <a:latin typeface="Arial"/>
                <a:ea typeface="Arial"/>
                <a:cs typeface="Arial"/>
                <a:sym typeface="Arial"/>
              </a:rPr>
              <a:t>Ítem 20:</a:t>
            </a:r>
            <a:r>
              <a:rPr lang="es-EC" b="0" i="0" u="none" strike="noStrike" cap="none">
                <a:solidFill>
                  <a:srgbClr val="000000"/>
                </a:solidFill>
                <a:latin typeface="Arial"/>
                <a:ea typeface="Arial"/>
                <a:cs typeface="Arial"/>
                <a:sym typeface="Arial"/>
              </a:rPr>
              <a:t>La docente les ha solicitado que lean cuentos con su hija o hijo fuera del horario escolar.</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graphicFrame>
        <p:nvGraphicFramePr>
          <p:cNvPr id="318" name="Google Shape;318;p28"/>
          <p:cNvGraphicFramePr/>
          <p:nvPr>
            <p:extLst>
              <p:ext uri="{D42A27DB-BD31-4B8C-83A1-F6EECF244321}">
                <p14:modId xmlns:p14="http://schemas.microsoft.com/office/powerpoint/2010/main" val="1446955686"/>
              </p:ext>
            </p:extLst>
          </p:nvPr>
        </p:nvGraphicFramePr>
        <p:xfrm>
          <a:off x="793340" y="2020578"/>
          <a:ext cx="4900800" cy="1572110"/>
        </p:xfrm>
        <a:graphic>
          <a:graphicData uri="http://schemas.openxmlformats.org/drawingml/2006/table">
            <a:tbl>
              <a:tblPr firstRow="1" firstCol="1" bandRow="1">
                <a:tableStyleId>{C083E6E3-FA7D-4D7B-A595-EF9225AFEA82}</a:tableStyleId>
              </a:tblPr>
              <a:tblGrid>
                <a:gridCol w="1566875">
                  <a:extLst>
                    <a:ext uri="{9D8B030D-6E8A-4147-A177-3AD203B41FA5}">
                      <a16:colId xmlns:a16="http://schemas.microsoft.com/office/drawing/2014/main" val="20000"/>
                    </a:ext>
                  </a:extLst>
                </a:gridCol>
                <a:gridCol w="1946750">
                  <a:extLst>
                    <a:ext uri="{9D8B030D-6E8A-4147-A177-3AD203B41FA5}">
                      <a16:colId xmlns:a16="http://schemas.microsoft.com/office/drawing/2014/main" val="20001"/>
                    </a:ext>
                  </a:extLst>
                </a:gridCol>
                <a:gridCol w="1387175">
                  <a:extLst>
                    <a:ext uri="{9D8B030D-6E8A-4147-A177-3AD203B41FA5}">
                      <a16:colId xmlns:a16="http://schemas.microsoft.com/office/drawing/2014/main" val="20002"/>
                    </a:ext>
                  </a:extLst>
                </a:gridCol>
              </a:tblGrid>
              <a:tr h="239550">
                <a:tc>
                  <a:txBody>
                    <a:bodyPr/>
                    <a:lstStyle/>
                    <a:p>
                      <a:pPr marL="0" marR="0" lvl="0" indent="0" algn="ctr" rtl="0">
                        <a:lnSpc>
                          <a:spcPct val="100000"/>
                        </a:lnSpc>
                        <a:spcBef>
                          <a:spcPts val="0"/>
                        </a:spcBef>
                        <a:spcAft>
                          <a:spcPts val="0"/>
                        </a:spcAft>
                        <a:buNone/>
                      </a:pPr>
                      <a:r>
                        <a:rPr lang="es-EC" sz="1400" u="none" strike="noStrike" cap="none" dirty="0"/>
                        <a:t>Opciones</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Frecuencia</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Porcentaje</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0"/>
                  </a:ext>
                </a:extLst>
              </a:tr>
              <a:tr h="235625">
                <a:tc>
                  <a:txBody>
                    <a:bodyPr/>
                    <a:lstStyle/>
                    <a:p>
                      <a:pPr marL="0" marR="0" lvl="0" indent="0" algn="l" rtl="0">
                        <a:lnSpc>
                          <a:spcPct val="100000"/>
                        </a:lnSpc>
                        <a:spcBef>
                          <a:spcPts val="0"/>
                        </a:spcBef>
                        <a:spcAft>
                          <a:spcPts val="0"/>
                        </a:spcAft>
                        <a:buNone/>
                      </a:pPr>
                      <a:r>
                        <a:rPr lang="es-EC" sz="1400" u="none" strike="noStrike" cap="none"/>
                        <a:t>Siempre</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4</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36%</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294525">
                <a:tc>
                  <a:txBody>
                    <a:bodyPr/>
                    <a:lstStyle/>
                    <a:p>
                      <a:pPr marL="0" marR="0" lvl="0" indent="0" algn="l" rtl="0">
                        <a:lnSpc>
                          <a:spcPct val="100000"/>
                        </a:lnSpc>
                        <a:spcBef>
                          <a:spcPts val="0"/>
                        </a:spcBef>
                        <a:spcAft>
                          <a:spcPts val="0"/>
                        </a:spcAft>
                        <a:buNone/>
                      </a:pPr>
                      <a:r>
                        <a:rPr lang="es-EC" sz="1400" u="none" strike="noStrike" cap="none"/>
                        <a:t>Casi siempre</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9%</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r h="294525">
                <a:tc>
                  <a:txBody>
                    <a:bodyPr/>
                    <a:lstStyle/>
                    <a:p>
                      <a:pPr marL="0" marR="0" lvl="0" indent="0" algn="l" rtl="0">
                        <a:lnSpc>
                          <a:spcPct val="100000"/>
                        </a:lnSpc>
                        <a:spcBef>
                          <a:spcPts val="0"/>
                        </a:spcBef>
                        <a:spcAft>
                          <a:spcPts val="0"/>
                        </a:spcAft>
                        <a:buNone/>
                      </a:pPr>
                      <a:r>
                        <a:rPr lang="es-EC" sz="1400" u="none" strike="noStrike" cap="none"/>
                        <a:t>A veces</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5</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46%</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3"/>
                  </a:ext>
                </a:extLst>
              </a:tr>
              <a:tr h="294525">
                <a:tc>
                  <a:txBody>
                    <a:bodyPr/>
                    <a:lstStyle/>
                    <a:p>
                      <a:pPr marL="0" marR="0" lvl="0" indent="0" algn="l" rtl="0">
                        <a:lnSpc>
                          <a:spcPct val="100000"/>
                        </a:lnSpc>
                        <a:spcBef>
                          <a:spcPts val="0"/>
                        </a:spcBef>
                        <a:spcAft>
                          <a:spcPts val="0"/>
                        </a:spcAft>
                        <a:buNone/>
                      </a:pPr>
                      <a:r>
                        <a:rPr lang="es-EC" sz="1400" u="none" strike="noStrike" cap="none"/>
                        <a:t>Nunca</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1</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9%</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4"/>
                  </a:ext>
                </a:extLst>
              </a:tr>
              <a:tr h="188500">
                <a:tc>
                  <a:txBody>
                    <a:bodyPr/>
                    <a:lstStyle/>
                    <a:p>
                      <a:pPr marL="0" marR="0" lvl="0" indent="0" algn="l" rtl="0">
                        <a:lnSpc>
                          <a:spcPct val="100000"/>
                        </a:lnSpc>
                        <a:spcBef>
                          <a:spcPts val="0"/>
                        </a:spcBef>
                        <a:spcAft>
                          <a:spcPts val="0"/>
                        </a:spcAft>
                        <a:buNone/>
                      </a:pPr>
                      <a:r>
                        <a:rPr lang="es-EC" sz="1400" u="none" strike="noStrike" cap="none"/>
                        <a:t>Total</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11</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100%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5"/>
                  </a:ext>
                </a:extLst>
              </a:tr>
            </a:tbl>
          </a:graphicData>
        </a:graphic>
      </p:graphicFrame>
      <p:graphicFrame>
        <p:nvGraphicFramePr>
          <p:cNvPr id="319" name="Google Shape;319;p28"/>
          <p:cNvGraphicFramePr/>
          <p:nvPr>
            <p:extLst>
              <p:ext uri="{D42A27DB-BD31-4B8C-83A1-F6EECF244321}">
                <p14:modId xmlns:p14="http://schemas.microsoft.com/office/powerpoint/2010/main" val="768056790"/>
              </p:ext>
            </p:extLst>
          </p:nvPr>
        </p:nvGraphicFramePr>
        <p:xfrm>
          <a:off x="6144100" y="2051903"/>
          <a:ext cx="4980600" cy="1610883"/>
        </p:xfrm>
        <a:graphic>
          <a:graphicData uri="http://schemas.openxmlformats.org/drawingml/2006/table">
            <a:tbl>
              <a:tblPr firstRow="1" firstCol="1" bandRow="1">
                <a:tableStyleId>{C083E6E3-FA7D-4D7B-A595-EF9225AFEA82}</a:tableStyleId>
              </a:tblPr>
              <a:tblGrid>
                <a:gridCol w="1592400">
                  <a:extLst>
                    <a:ext uri="{9D8B030D-6E8A-4147-A177-3AD203B41FA5}">
                      <a16:colId xmlns:a16="http://schemas.microsoft.com/office/drawing/2014/main" val="20000"/>
                    </a:ext>
                  </a:extLst>
                </a:gridCol>
                <a:gridCol w="1978425">
                  <a:extLst>
                    <a:ext uri="{9D8B030D-6E8A-4147-A177-3AD203B41FA5}">
                      <a16:colId xmlns:a16="http://schemas.microsoft.com/office/drawing/2014/main" val="20001"/>
                    </a:ext>
                  </a:extLst>
                </a:gridCol>
                <a:gridCol w="1409775">
                  <a:extLst>
                    <a:ext uri="{9D8B030D-6E8A-4147-A177-3AD203B41FA5}">
                      <a16:colId xmlns:a16="http://schemas.microsoft.com/office/drawing/2014/main" val="20002"/>
                    </a:ext>
                  </a:extLst>
                </a:gridCol>
              </a:tblGrid>
              <a:tr h="243750">
                <a:tc>
                  <a:txBody>
                    <a:bodyPr/>
                    <a:lstStyle/>
                    <a:p>
                      <a:pPr marL="0" marR="0" lvl="0" indent="0" algn="ctr" rtl="0">
                        <a:lnSpc>
                          <a:spcPct val="107000"/>
                        </a:lnSpc>
                        <a:spcBef>
                          <a:spcPts val="0"/>
                        </a:spcBef>
                        <a:spcAft>
                          <a:spcPts val="0"/>
                        </a:spcAft>
                        <a:buNone/>
                      </a:pPr>
                      <a:r>
                        <a:rPr lang="es-EC" sz="1400" u="none" strike="noStrike" cap="none" dirty="0"/>
                        <a:t>Opciones</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dirty="0"/>
                        <a:t>Frecuencia</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dirty="0"/>
                        <a:t>Porcentaje</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0"/>
                  </a:ext>
                </a:extLst>
              </a:tr>
              <a:tr h="239750">
                <a:tc>
                  <a:txBody>
                    <a:bodyPr/>
                    <a:lstStyle/>
                    <a:p>
                      <a:pPr marL="0" marR="0" lvl="0" indent="0" algn="l" rtl="0">
                        <a:lnSpc>
                          <a:spcPct val="107000"/>
                        </a:lnSpc>
                        <a:spcBef>
                          <a:spcPts val="0"/>
                        </a:spcBef>
                        <a:spcAft>
                          <a:spcPts val="0"/>
                        </a:spcAft>
                        <a:buNone/>
                      </a:pPr>
                      <a:r>
                        <a:rPr lang="es-EC" sz="1400" u="none" strike="noStrike" cap="none" dirty="0"/>
                        <a:t>Siempre</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dirty="0"/>
                        <a:t>13</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a:t>72%</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299700">
                <a:tc>
                  <a:txBody>
                    <a:bodyPr/>
                    <a:lstStyle/>
                    <a:p>
                      <a:pPr marL="0" marR="0" lvl="0" indent="0" algn="l" rtl="0">
                        <a:lnSpc>
                          <a:spcPct val="107000"/>
                        </a:lnSpc>
                        <a:spcBef>
                          <a:spcPts val="0"/>
                        </a:spcBef>
                        <a:spcAft>
                          <a:spcPts val="0"/>
                        </a:spcAft>
                        <a:buNone/>
                      </a:pPr>
                      <a:r>
                        <a:rPr lang="es-EC" sz="1400" u="none" strike="noStrike" cap="none" dirty="0"/>
                        <a:t>Casi siempre</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dirty="0"/>
                        <a:t>3</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a:t>22%</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r h="299700">
                <a:tc>
                  <a:txBody>
                    <a:bodyPr/>
                    <a:lstStyle/>
                    <a:p>
                      <a:pPr marL="0" marR="0" lvl="0" indent="0" algn="l" rtl="0">
                        <a:lnSpc>
                          <a:spcPct val="107000"/>
                        </a:lnSpc>
                        <a:spcBef>
                          <a:spcPts val="0"/>
                        </a:spcBef>
                        <a:spcAft>
                          <a:spcPts val="0"/>
                        </a:spcAft>
                        <a:buNone/>
                      </a:pPr>
                      <a:r>
                        <a:rPr lang="es-EC" sz="1400" u="none" strike="noStrike" cap="none"/>
                        <a:t>A veces</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dirty="0"/>
                        <a:t>1</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dirty="0"/>
                        <a:t>6%</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3"/>
                  </a:ext>
                </a:extLst>
              </a:tr>
              <a:tr h="299700">
                <a:tc>
                  <a:txBody>
                    <a:bodyPr/>
                    <a:lstStyle/>
                    <a:p>
                      <a:pPr marL="0" marR="0" lvl="0" indent="0" algn="l" rtl="0">
                        <a:lnSpc>
                          <a:spcPct val="107000"/>
                        </a:lnSpc>
                        <a:spcBef>
                          <a:spcPts val="0"/>
                        </a:spcBef>
                        <a:spcAft>
                          <a:spcPts val="0"/>
                        </a:spcAft>
                        <a:buNone/>
                      </a:pPr>
                      <a:r>
                        <a:rPr lang="es-EC" sz="1400" u="none" strike="noStrike" cap="none"/>
                        <a:t>Nunca</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a:t>0</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dirty="0"/>
                        <a:t>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4"/>
                  </a:ext>
                </a:extLst>
              </a:tr>
              <a:tr h="189525">
                <a:tc>
                  <a:txBody>
                    <a:bodyPr/>
                    <a:lstStyle/>
                    <a:p>
                      <a:pPr marL="0" marR="0" lvl="0" indent="0" algn="l" rtl="0">
                        <a:lnSpc>
                          <a:spcPct val="107000"/>
                        </a:lnSpc>
                        <a:spcBef>
                          <a:spcPts val="0"/>
                        </a:spcBef>
                        <a:spcAft>
                          <a:spcPts val="0"/>
                        </a:spcAft>
                        <a:buNone/>
                      </a:pPr>
                      <a:r>
                        <a:rPr lang="es-EC" sz="1400" u="none" strike="noStrike" cap="none"/>
                        <a:t>Total</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a:t>17</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7000"/>
                        </a:lnSpc>
                        <a:spcBef>
                          <a:spcPts val="0"/>
                        </a:spcBef>
                        <a:spcAft>
                          <a:spcPts val="0"/>
                        </a:spcAft>
                        <a:buNone/>
                      </a:pPr>
                      <a:r>
                        <a:rPr lang="es-EC" sz="1400" u="none" strike="noStrike" cap="none" dirty="0"/>
                        <a:t>100%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5"/>
                  </a:ext>
                </a:extLst>
              </a:tr>
            </a:tbl>
          </a:graphicData>
        </a:graphic>
      </p:graphicFrame>
      <p:pic>
        <p:nvPicPr>
          <p:cNvPr id="320" name="Google Shape;320;p28"/>
          <p:cNvPicPr preferRelativeResize="0"/>
          <p:nvPr/>
        </p:nvPicPr>
        <p:blipFill>
          <a:blip r:embed="rId4">
            <a:alphaModFix/>
          </a:blip>
          <a:stretch>
            <a:fillRect/>
          </a:stretch>
        </p:blipFill>
        <p:spPr>
          <a:xfrm>
            <a:off x="1080671" y="3816972"/>
            <a:ext cx="4500150" cy="2635224"/>
          </a:xfrm>
          <a:prstGeom prst="rect">
            <a:avLst/>
          </a:prstGeom>
          <a:noFill/>
          <a:ln>
            <a:noFill/>
          </a:ln>
        </p:spPr>
      </p:pic>
      <p:pic>
        <p:nvPicPr>
          <p:cNvPr id="321" name="Google Shape;321;p28"/>
          <p:cNvPicPr preferRelativeResize="0"/>
          <p:nvPr/>
        </p:nvPicPr>
        <p:blipFill>
          <a:blip r:embed="rId5">
            <a:alphaModFix/>
          </a:blip>
          <a:stretch>
            <a:fillRect/>
          </a:stretch>
        </p:blipFill>
        <p:spPr>
          <a:xfrm>
            <a:off x="6409871" y="3816971"/>
            <a:ext cx="3920304" cy="2635225"/>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2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27" name="Google Shape;327;p29"/>
          <p:cNvSpPr/>
          <p:nvPr/>
        </p:nvSpPr>
        <p:spPr>
          <a:xfrm>
            <a:off x="3518688" y="663521"/>
            <a:ext cx="5154624" cy="571745"/>
          </a:xfrm>
          <a:prstGeom prst="flowChartTerminator">
            <a:avLst/>
          </a:prstGeom>
          <a:solidFill>
            <a:srgbClr val="9CC2E5"/>
          </a:solidFill>
          <a:ln w="25400" cap="flat" cmpd="sng">
            <a:solidFill>
              <a:srgbClr val="FFF2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EC" sz="1800" b="1" i="0" u="none" strike="noStrike" cap="none" dirty="0">
                <a:solidFill>
                  <a:schemeClr val="dk1"/>
                </a:solidFill>
              </a:rPr>
              <a:t>Resultados de la lista de cotejo Inicial II </a:t>
            </a:r>
            <a:endParaRPr sz="1800" b="1" i="0" u="none" strike="noStrike" cap="none" dirty="0">
              <a:solidFill>
                <a:schemeClr val="dk1"/>
              </a:solidFill>
            </a:endParaRPr>
          </a:p>
        </p:txBody>
      </p:sp>
      <p:sp>
        <p:nvSpPr>
          <p:cNvPr id="329" name="Google Shape;329;p29"/>
          <p:cNvSpPr txBox="1"/>
          <p:nvPr/>
        </p:nvSpPr>
        <p:spPr>
          <a:xfrm>
            <a:off x="1609672" y="1524575"/>
            <a:ext cx="8818880" cy="3446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EC" sz="1600" b="1" i="0" u="none" strike="noStrike" cap="none" dirty="0">
                <a:solidFill>
                  <a:srgbClr val="000000"/>
                </a:solidFill>
                <a:sym typeface="Arial"/>
              </a:rPr>
              <a:t>Ítem </a:t>
            </a:r>
            <a:r>
              <a:rPr lang="es-EC" sz="1600" b="1" dirty="0"/>
              <a:t>9</a:t>
            </a:r>
            <a:r>
              <a:rPr lang="es-EC" sz="1600" b="1" i="0" u="none" strike="noStrike" cap="none" dirty="0">
                <a:solidFill>
                  <a:srgbClr val="000000"/>
                </a:solidFill>
                <a:sym typeface="Arial"/>
              </a:rPr>
              <a:t>:</a:t>
            </a:r>
            <a:r>
              <a:rPr lang="es-EC" sz="1600" dirty="0">
                <a:solidFill>
                  <a:schemeClr val="dk1"/>
                </a:solidFill>
              </a:rPr>
              <a:t>Contar un cuento con base </a:t>
            </a:r>
            <a:r>
              <a:rPr lang="es-EC" sz="1600" dirty="0" smtClean="0">
                <a:solidFill>
                  <a:schemeClr val="dk1"/>
                </a:solidFill>
              </a:rPr>
              <a:t>en </a:t>
            </a:r>
            <a:r>
              <a:rPr lang="es-EC" sz="1600" dirty="0">
                <a:solidFill>
                  <a:schemeClr val="dk1"/>
                </a:solidFill>
              </a:rPr>
              <a:t>imágenes a partir de la portada y siguiendo la secuencia de las páginas</a:t>
            </a:r>
            <a:endParaRPr sz="1600" b="0" i="0" u="none" strike="noStrike" cap="none" dirty="0">
              <a:solidFill>
                <a:srgbClr val="000000"/>
              </a:solidFill>
              <a:sym typeface="Arial"/>
            </a:endParaRPr>
          </a:p>
        </p:txBody>
      </p:sp>
      <p:pic>
        <p:nvPicPr>
          <p:cNvPr id="330" name="Google Shape;330;p29"/>
          <p:cNvPicPr preferRelativeResize="0"/>
          <p:nvPr/>
        </p:nvPicPr>
        <p:blipFill>
          <a:blip r:embed="rId4">
            <a:alphaModFix/>
          </a:blip>
          <a:stretch>
            <a:fillRect/>
          </a:stretch>
        </p:blipFill>
        <p:spPr>
          <a:xfrm>
            <a:off x="5801360" y="2470532"/>
            <a:ext cx="5415280" cy="3107307"/>
          </a:xfrm>
          <a:prstGeom prst="rect">
            <a:avLst/>
          </a:prstGeom>
          <a:noFill/>
          <a:ln>
            <a:noFill/>
          </a:ln>
        </p:spPr>
      </p:pic>
      <p:graphicFrame>
        <p:nvGraphicFramePr>
          <p:cNvPr id="333" name="Google Shape;333;p29"/>
          <p:cNvGraphicFramePr/>
          <p:nvPr>
            <p:extLst>
              <p:ext uri="{D42A27DB-BD31-4B8C-83A1-F6EECF244321}">
                <p14:modId xmlns:p14="http://schemas.microsoft.com/office/powerpoint/2010/main" val="2488617564"/>
              </p:ext>
            </p:extLst>
          </p:nvPr>
        </p:nvGraphicFramePr>
        <p:xfrm>
          <a:off x="863817" y="2803694"/>
          <a:ext cx="4602262" cy="1849587"/>
        </p:xfrm>
        <a:graphic>
          <a:graphicData uri="http://schemas.openxmlformats.org/drawingml/2006/table">
            <a:tbl>
              <a:tblPr firstRow="1" firstCol="1" bandRow="1">
                <a:noFill/>
                <a:tableStyleId>{27D2C8EA-0D6F-4322-9A35-C803DD40015C}</a:tableStyleId>
              </a:tblPr>
              <a:tblGrid>
                <a:gridCol w="1471449">
                  <a:extLst>
                    <a:ext uri="{9D8B030D-6E8A-4147-A177-3AD203B41FA5}">
                      <a16:colId xmlns:a16="http://schemas.microsoft.com/office/drawing/2014/main" val="20000"/>
                    </a:ext>
                  </a:extLst>
                </a:gridCol>
                <a:gridCol w="1828156">
                  <a:extLst>
                    <a:ext uri="{9D8B030D-6E8A-4147-A177-3AD203B41FA5}">
                      <a16:colId xmlns:a16="http://schemas.microsoft.com/office/drawing/2014/main" val="20001"/>
                    </a:ext>
                  </a:extLst>
                </a:gridCol>
                <a:gridCol w="1302657">
                  <a:extLst>
                    <a:ext uri="{9D8B030D-6E8A-4147-A177-3AD203B41FA5}">
                      <a16:colId xmlns:a16="http://schemas.microsoft.com/office/drawing/2014/main" val="20002"/>
                    </a:ext>
                  </a:extLst>
                </a:gridCol>
              </a:tblGrid>
              <a:tr h="347518">
                <a:tc>
                  <a:txBody>
                    <a:bodyPr/>
                    <a:lstStyle/>
                    <a:p>
                      <a:pPr marL="0" marR="0" lvl="0" indent="0" algn="ctr" rtl="0">
                        <a:lnSpc>
                          <a:spcPct val="100000"/>
                        </a:lnSpc>
                        <a:spcBef>
                          <a:spcPts val="0"/>
                        </a:spcBef>
                        <a:spcAft>
                          <a:spcPts val="0"/>
                        </a:spcAft>
                        <a:buNone/>
                      </a:pPr>
                      <a:r>
                        <a:rPr lang="es-EC" sz="1400" u="none" strike="noStrike" cap="none" dirty="0"/>
                        <a:t>Opciones</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Frecuencia</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Porcentaje</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0"/>
                  </a:ext>
                </a:extLst>
              </a:tr>
              <a:tr h="341822">
                <a:tc>
                  <a:txBody>
                    <a:bodyPr/>
                    <a:lstStyle/>
                    <a:p>
                      <a:pPr marL="0" marR="0" lvl="0" indent="0" algn="l" rtl="0">
                        <a:lnSpc>
                          <a:spcPct val="100000"/>
                        </a:lnSpc>
                        <a:spcBef>
                          <a:spcPts val="0"/>
                        </a:spcBef>
                        <a:spcAft>
                          <a:spcPts val="0"/>
                        </a:spcAft>
                        <a:buNone/>
                      </a:pPr>
                      <a:r>
                        <a:rPr lang="es-EC" dirty="0"/>
                        <a:t>Logrado (L)</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dirty="0"/>
                        <a:t>6</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a:t>55</a:t>
                      </a:r>
                      <a:r>
                        <a:rPr lang="es-EC" sz="1400" u="none" strike="noStrike" cap="none"/>
                        <a:t>%</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427260">
                <a:tc>
                  <a:txBody>
                    <a:bodyPr/>
                    <a:lstStyle/>
                    <a:p>
                      <a:pPr marL="0" lvl="0" indent="0" algn="l" rtl="0">
                        <a:lnSpc>
                          <a:spcPct val="100000"/>
                        </a:lnSpc>
                        <a:spcBef>
                          <a:spcPts val="0"/>
                        </a:spcBef>
                        <a:spcAft>
                          <a:spcPts val="0"/>
                        </a:spcAft>
                        <a:buNone/>
                      </a:pPr>
                      <a:r>
                        <a:rPr lang="es-EC"/>
                        <a:t>En proceso (P)</a:t>
                      </a:r>
                      <a:endParaRPr/>
                    </a:p>
                  </a:txBody>
                  <a:tcPr marL="68575" marR="68575" marT="0" marB="0"/>
                </a:tc>
                <a:tc>
                  <a:txBody>
                    <a:bodyPr/>
                    <a:lstStyle/>
                    <a:p>
                      <a:pPr marL="0" marR="0" lvl="0" indent="0" algn="ctr" rtl="0">
                        <a:lnSpc>
                          <a:spcPct val="100000"/>
                        </a:lnSpc>
                        <a:spcBef>
                          <a:spcPts val="0"/>
                        </a:spcBef>
                        <a:spcAft>
                          <a:spcPts val="0"/>
                        </a:spcAft>
                        <a:buNone/>
                      </a:pPr>
                      <a:r>
                        <a:rPr lang="es-EC" dirty="0"/>
                        <a:t>5</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a:t>45</a:t>
                      </a:r>
                      <a:r>
                        <a:rPr lang="es-EC" sz="1400" u="none" strike="noStrike" cap="none"/>
                        <a:t>%</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r h="427260">
                <a:tc>
                  <a:txBody>
                    <a:bodyPr/>
                    <a:lstStyle/>
                    <a:p>
                      <a:pPr marL="0" marR="0" lvl="0" indent="0" algn="l" rtl="0">
                        <a:lnSpc>
                          <a:spcPct val="100000"/>
                        </a:lnSpc>
                        <a:spcBef>
                          <a:spcPts val="0"/>
                        </a:spcBef>
                        <a:spcAft>
                          <a:spcPts val="0"/>
                        </a:spcAft>
                        <a:buNone/>
                      </a:pPr>
                      <a:r>
                        <a:rPr lang="es-EC"/>
                        <a:t>No logrado (N)</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3"/>
                  </a:ext>
                </a:extLst>
              </a:tr>
              <a:tr h="305727">
                <a:tc>
                  <a:txBody>
                    <a:bodyPr/>
                    <a:lstStyle/>
                    <a:p>
                      <a:pPr marL="0" marR="0" lvl="0" indent="0" algn="l" rtl="0">
                        <a:lnSpc>
                          <a:spcPct val="100000"/>
                        </a:lnSpc>
                        <a:spcBef>
                          <a:spcPts val="0"/>
                        </a:spcBef>
                        <a:spcAft>
                          <a:spcPts val="0"/>
                        </a:spcAft>
                        <a:buNone/>
                      </a:pPr>
                      <a:r>
                        <a:rPr lang="es-EC" sz="1400" u="none" strike="noStrike" cap="none" dirty="0"/>
                        <a:t>Total</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11</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100%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39" name="Google Shape;339;p30"/>
          <p:cNvSpPr/>
          <p:nvPr/>
        </p:nvSpPr>
        <p:spPr>
          <a:xfrm>
            <a:off x="3187050" y="332509"/>
            <a:ext cx="5466636" cy="709116"/>
          </a:xfrm>
          <a:prstGeom prst="flowChartTerminator">
            <a:avLst/>
          </a:prstGeom>
          <a:solidFill>
            <a:srgbClr val="CC99FF"/>
          </a:solidFill>
          <a:ln w="25400" cap="flat" cmpd="sng">
            <a:solidFill>
              <a:srgbClr val="FFF2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EC" sz="1800" b="1" i="0" u="none" strike="noStrike" cap="none" dirty="0">
                <a:solidFill>
                  <a:schemeClr val="dk1"/>
                </a:solidFill>
              </a:rPr>
              <a:t>Resultados de la lista de cotejo Preparatori</a:t>
            </a:r>
            <a:r>
              <a:rPr lang="es-EC" sz="1800" b="1" dirty="0">
                <a:solidFill>
                  <a:schemeClr val="dk1"/>
                </a:solidFill>
              </a:rPr>
              <a:t>a</a:t>
            </a:r>
            <a:r>
              <a:rPr lang="es-EC" sz="1800" b="1" i="0" u="none" strike="noStrike" cap="none" dirty="0">
                <a:solidFill>
                  <a:schemeClr val="dk1"/>
                </a:solidFill>
              </a:rPr>
              <a:t> </a:t>
            </a:r>
            <a:endParaRPr sz="1800" b="1" i="0" u="none" strike="noStrike" cap="none" dirty="0">
              <a:solidFill>
                <a:schemeClr val="dk1"/>
              </a:solidFill>
            </a:endParaRPr>
          </a:p>
        </p:txBody>
      </p:sp>
      <p:sp>
        <p:nvSpPr>
          <p:cNvPr id="341" name="Google Shape;341;p30"/>
          <p:cNvSpPr txBox="1">
            <a:spLocks noGrp="1"/>
          </p:cNvSpPr>
          <p:nvPr>
            <p:ph type="title"/>
          </p:nvPr>
        </p:nvSpPr>
        <p:spPr>
          <a:xfrm>
            <a:off x="1419098" y="1361714"/>
            <a:ext cx="9452102" cy="646936"/>
          </a:xfrm>
          <a:prstGeom prst="rect">
            <a:avLst/>
          </a:prstGeom>
        </p:spPr>
        <p:txBody>
          <a:bodyPr spcFirstLastPara="1" wrap="square" lIns="91425" tIns="45700" rIns="91425" bIns="45700" anchor="ctr" anchorCtr="0">
            <a:normAutofit fontScale="90000"/>
          </a:bodyPr>
          <a:lstStyle/>
          <a:p>
            <a:pPr marL="0" lvl="0" indent="0" algn="ctr" rtl="0">
              <a:lnSpc>
                <a:spcPct val="200000"/>
              </a:lnSpc>
              <a:spcBef>
                <a:spcPts val="1200"/>
              </a:spcBef>
              <a:spcAft>
                <a:spcPts val="0"/>
              </a:spcAft>
              <a:buNone/>
            </a:pPr>
            <a:endParaRPr sz="1100" b="1" dirty="0">
              <a:latin typeface="Arial"/>
              <a:ea typeface="Arial"/>
              <a:cs typeface="Arial"/>
              <a:sym typeface="Arial"/>
            </a:endParaRPr>
          </a:p>
          <a:p>
            <a:pPr marL="0" lvl="0" indent="0" algn="ctr" rtl="0">
              <a:lnSpc>
                <a:spcPct val="200000"/>
              </a:lnSpc>
              <a:spcBef>
                <a:spcPts val="1200"/>
              </a:spcBef>
              <a:spcAft>
                <a:spcPts val="0"/>
              </a:spcAft>
              <a:buNone/>
            </a:pPr>
            <a:endParaRPr sz="2444" b="1" dirty="0" smtClean="0">
              <a:latin typeface="Arial"/>
              <a:ea typeface="Arial"/>
              <a:cs typeface="Arial"/>
              <a:sym typeface="Arial"/>
            </a:endParaRPr>
          </a:p>
          <a:p>
            <a:pPr marL="0" lvl="0" indent="0" algn="ctr" rtl="0">
              <a:lnSpc>
                <a:spcPct val="100000"/>
              </a:lnSpc>
              <a:spcBef>
                <a:spcPts val="1200"/>
              </a:spcBef>
              <a:spcAft>
                <a:spcPts val="0"/>
              </a:spcAft>
              <a:buNone/>
            </a:pPr>
            <a:endParaRPr sz="2444" b="1" dirty="0" smtClean="0">
              <a:latin typeface="Arial"/>
              <a:ea typeface="Arial"/>
              <a:cs typeface="Arial"/>
              <a:sym typeface="Arial"/>
            </a:endParaRPr>
          </a:p>
          <a:p>
            <a:pPr marL="0" lvl="0" indent="0" algn="ctr" rtl="0">
              <a:lnSpc>
                <a:spcPct val="100000"/>
              </a:lnSpc>
              <a:spcBef>
                <a:spcPts val="1200"/>
              </a:spcBef>
              <a:spcAft>
                <a:spcPts val="0"/>
              </a:spcAft>
              <a:buNone/>
            </a:pPr>
            <a:r>
              <a:rPr lang="es-EC" sz="1800" b="1" dirty="0" smtClean="0">
                <a:latin typeface="Arial"/>
                <a:ea typeface="Arial"/>
                <a:cs typeface="Arial"/>
                <a:sym typeface="Arial"/>
              </a:rPr>
              <a:t>Ítem </a:t>
            </a:r>
            <a:r>
              <a:rPr lang="es-EC" sz="1800" b="1" dirty="0">
                <a:latin typeface="Arial"/>
                <a:ea typeface="Arial"/>
                <a:cs typeface="Arial"/>
                <a:sym typeface="Arial"/>
              </a:rPr>
              <a:t>7: </a:t>
            </a:r>
            <a:r>
              <a:rPr lang="es-EC" sz="1800" dirty="0">
                <a:latin typeface="Arial"/>
                <a:ea typeface="Arial"/>
                <a:cs typeface="Arial"/>
                <a:sym typeface="Arial"/>
              </a:rPr>
              <a:t>Extraer información explícita que permita identificar elementos del texto, relacionarlos y darles sentido (personajes, escenarios, eventos, etc.).</a:t>
            </a:r>
            <a:endParaRPr sz="1800" b="1" dirty="0">
              <a:latin typeface="Arial"/>
              <a:ea typeface="Arial"/>
              <a:cs typeface="Arial"/>
              <a:sym typeface="Arial"/>
            </a:endParaRPr>
          </a:p>
          <a:p>
            <a:pPr marL="0" lvl="0" indent="0" algn="ctr" rtl="0">
              <a:lnSpc>
                <a:spcPct val="200000"/>
              </a:lnSpc>
              <a:spcBef>
                <a:spcPts val="1200"/>
              </a:spcBef>
              <a:spcAft>
                <a:spcPts val="0"/>
              </a:spcAft>
              <a:buNone/>
            </a:pPr>
            <a:endParaRPr sz="1555" b="1" dirty="0">
              <a:latin typeface="Arial"/>
              <a:ea typeface="Arial"/>
              <a:cs typeface="Arial"/>
              <a:sym typeface="Arial"/>
            </a:endParaRPr>
          </a:p>
          <a:p>
            <a:pPr marL="0" lvl="0" indent="0" algn="ctr" rtl="0">
              <a:lnSpc>
                <a:spcPct val="200000"/>
              </a:lnSpc>
              <a:spcBef>
                <a:spcPts val="1200"/>
              </a:spcBef>
              <a:spcAft>
                <a:spcPts val="0"/>
              </a:spcAft>
              <a:buNone/>
            </a:pPr>
            <a:endParaRPr sz="1555" b="1" dirty="0">
              <a:latin typeface="Arial"/>
              <a:ea typeface="Arial"/>
              <a:cs typeface="Arial"/>
              <a:sym typeface="Arial"/>
            </a:endParaRPr>
          </a:p>
          <a:p>
            <a:pPr marL="0" lvl="0" indent="0" algn="ctr" rtl="0">
              <a:spcBef>
                <a:spcPts val="1200"/>
              </a:spcBef>
              <a:spcAft>
                <a:spcPts val="0"/>
              </a:spcAft>
              <a:buNone/>
            </a:pPr>
            <a:endParaRPr dirty="0"/>
          </a:p>
        </p:txBody>
      </p:sp>
      <p:graphicFrame>
        <p:nvGraphicFramePr>
          <p:cNvPr id="344" name="Google Shape;344;p30"/>
          <p:cNvGraphicFramePr/>
          <p:nvPr>
            <p:extLst>
              <p:ext uri="{D42A27DB-BD31-4B8C-83A1-F6EECF244321}">
                <p14:modId xmlns:p14="http://schemas.microsoft.com/office/powerpoint/2010/main" val="174910698"/>
              </p:ext>
            </p:extLst>
          </p:nvPr>
        </p:nvGraphicFramePr>
        <p:xfrm>
          <a:off x="980459" y="2486467"/>
          <a:ext cx="4709141" cy="2390334"/>
        </p:xfrm>
        <a:graphic>
          <a:graphicData uri="http://schemas.openxmlformats.org/drawingml/2006/table">
            <a:tbl>
              <a:tblPr firstRow="1" firstCol="1" bandRow="1">
                <a:noFill/>
                <a:tableStyleId>{27D2C8EA-0D6F-4322-9A35-C803DD40015C}</a:tableStyleId>
              </a:tblPr>
              <a:tblGrid>
                <a:gridCol w="1505621">
                  <a:extLst>
                    <a:ext uri="{9D8B030D-6E8A-4147-A177-3AD203B41FA5}">
                      <a16:colId xmlns:a16="http://schemas.microsoft.com/office/drawing/2014/main" val="20000"/>
                    </a:ext>
                  </a:extLst>
                </a:gridCol>
                <a:gridCol w="1870611">
                  <a:extLst>
                    <a:ext uri="{9D8B030D-6E8A-4147-A177-3AD203B41FA5}">
                      <a16:colId xmlns:a16="http://schemas.microsoft.com/office/drawing/2014/main" val="20001"/>
                    </a:ext>
                  </a:extLst>
                </a:gridCol>
                <a:gridCol w="1332909">
                  <a:extLst>
                    <a:ext uri="{9D8B030D-6E8A-4147-A177-3AD203B41FA5}">
                      <a16:colId xmlns:a16="http://schemas.microsoft.com/office/drawing/2014/main" val="20002"/>
                    </a:ext>
                  </a:extLst>
                </a:gridCol>
              </a:tblGrid>
              <a:tr h="449119">
                <a:tc>
                  <a:txBody>
                    <a:bodyPr/>
                    <a:lstStyle/>
                    <a:p>
                      <a:pPr marL="0" marR="0" lvl="0" indent="0" algn="ctr" rtl="0">
                        <a:lnSpc>
                          <a:spcPct val="100000"/>
                        </a:lnSpc>
                        <a:spcBef>
                          <a:spcPts val="0"/>
                        </a:spcBef>
                        <a:spcAft>
                          <a:spcPts val="0"/>
                        </a:spcAft>
                        <a:buNone/>
                      </a:pPr>
                      <a:r>
                        <a:rPr lang="es-EC" sz="1400" u="none" strike="noStrike" cap="none" dirty="0"/>
                        <a:t>Opciones</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Frecuencia</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a:t>Porcentaje</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0"/>
                  </a:ext>
                </a:extLst>
              </a:tr>
              <a:tr h="441757">
                <a:tc>
                  <a:txBody>
                    <a:bodyPr/>
                    <a:lstStyle/>
                    <a:p>
                      <a:pPr marL="0" marR="0" lvl="0" indent="0" algn="l" rtl="0">
                        <a:lnSpc>
                          <a:spcPct val="100000"/>
                        </a:lnSpc>
                        <a:spcBef>
                          <a:spcPts val="0"/>
                        </a:spcBef>
                        <a:spcAft>
                          <a:spcPts val="0"/>
                        </a:spcAft>
                        <a:buNone/>
                      </a:pPr>
                      <a:r>
                        <a:rPr lang="es-EC"/>
                        <a:t>Logrado (L)</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dirty="0"/>
                        <a:t>12</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a:t>71</a:t>
                      </a:r>
                      <a:r>
                        <a:rPr lang="es-EC" sz="1400" u="none" strike="noStrike" cap="none"/>
                        <a:t>%</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552174">
                <a:tc>
                  <a:txBody>
                    <a:bodyPr/>
                    <a:lstStyle/>
                    <a:p>
                      <a:pPr marL="0" lvl="0" indent="0" algn="l" rtl="0">
                        <a:lnSpc>
                          <a:spcPct val="100000"/>
                        </a:lnSpc>
                        <a:spcBef>
                          <a:spcPts val="0"/>
                        </a:spcBef>
                        <a:spcAft>
                          <a:spcPts val="0"/>
                        </a:spcAft>
                        <a:buNone/>
                      </a:pPr>
                      <a:r>
                        <a:rPr lang="es-EC"/>
                        <a:t>En proceso (P)</a:t>
                      </a:r>
                      <a:endParaRPr/>
                    </a:p>
                  </a:txBody>
                  <a:tcPr marL="68575" marR="68575" marT="0" marB="0"/>
                </a:tc>
                <a:tc>
                  <a:txBody>
                    <a:bodyPr/>
                    <a:lstStyle/>
                    <a:p>
                      <a:pPr marL="0" marR="0" lvl="0" indent="0" algn="ctr" rtl="0">
                        <a:lnSpc>
                          <a:spcPct val="100000"/>
                        </a:lnSpc>
                        <a:spcBef>
                          <a:spcPts val="0"/>
                        </a:spcBef>
                        <a:spcAft>
                          <a:spcPts val="0"/>
                        </a:spcAft>
                        <a:buNone/>
                      </a:pPr>
                      <a:r>
                        <a:rPr lang="es-EC" dirty="0"/>
                        <a:t>5</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a:t>29%</a:t>
                      </a:r>
                      <a:endParaRPr sz="1400" u="none" strike="noStrike" cap="none">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r h="552174">
                <a:tc>
                  <a:txBody>
                    <a:bodyPr/>
                    <a:lstStyle/>
                    <a:p>
                      <a:pPr marL="0" marR="0" lvl="0" indent="0" algn="l" rtl="0">
                        <a:lnSpc>
                          <a:spcPct val="100000"/>
                        </a:lnSpc>
                        <a:spcBef>
                          <a:spcPts val="0"/>
                        </a:spcBef>
                        <a:spcAft>
                          <a:spcPts val="0"/>
                        </a:spcAft>
                        <a:buNone/>
                      </a:pPr>
                      <a:r>
                        <a:rPr lang="es-EC" dirty="0"/>
                        <a:t>No logrado (N)</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3"/>
                  </a:ext>
                </a:extLst>
              </a:tr>
              <a:tr h="395110">
                <a:tc>
                  <a:txBody>
                    <a:bodyPr/>
                    <a:lstStyle/>
                    <a:p>
                      <a:pPr marL="0" marR="0" lvl="0" indent="0" algn="l" rtl="0">
                        <a:lnSpc>
                          <a:spcPct val="100000"/>
                        </a:lnSpc>
                        <a:spcBef>
                          <a:spcPts val="0"/>
                        </a:spcBef>
                        <a:spcAft>
                          <a:spcPts val="0"/>
                        </a:spcAft>
                        <a:buNone/>
                      </a:pPr>
                      <a:r>
                        <a:rPr lang="es-EC" sz="1400" u="none" strike="noStrike" cap="none"/>
                        <a:t>Total</a:t>
                      </a:r>
                      <a:endParaRPr sz="1400" u="none" strike="noStrike" cap="none">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a:t>
                      </a:r>
                      <a:r>
                        <a:rPr lang="es-EC" dirty="0"/>
                        <a:t>7</a:t>
                      </a:r>
                      <a:endParaRPr sz="1400" u="none" strike="noStrike" cap="none" dirty="0">
                        <a:solidFill>
                          <a:schemeClr val="dk1"/>
                        </a:solidFill>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None/>
                      </a:pPr>
                      <a:r>
                        <a:rPr lang="es-EC" sz="1400" u="none" strike="noStrike" cap="none" dirty="0"/>
                        <a:t>100%</a:t>
                      </a:r>
                      <a:endParaRPr sz="1400" u="none" strike="noStrike" cap="none"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4"/>
                  </a:ext>
                </a:extLst>
              </a:tr>
            </a:tbl>
          </a:graphicData>
        </a:graphic>
      </p:graphicFrame>
      <p:pic>
        <p:nvPicPr>
          <p:cNvPr id="345" name="Google Shape;345;p30"/>
          <p:cNvPicPr preferRelativeResize="0"/>
          <p:nvPr/>
        </p:nvPicPr>
        <p:blipFill>
          <a:blip r:embed="rId4">
            <a:alphaModFix/>
          </a:blip>
          <a:stretch>
            <a:fillRect/>
          </a:stretch>
        </p:blipFill>
        <p:spPr>
          <a:xfrm>
            <a:off x="6019602" y="2328740"/>
            <a:ext cx="4851598" cy="28630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30"/>
          <p:cNvPicPr preferRelativeResize="0"/>
          <p:nvPr/>
        </p:nvPicPr>
        <p:blipFill rotWithShape="1">
          <a:blip r:embed="rId3">
            <a:alphaModFix/>
          </a:blip>
          <a:srcRect/>
          <a:stretch/>
        </p:blipFill>
        <p:spPr>
          <a:xfrm>
            <a:off x="0" y="-21020"/>
            <a:ext cx="12192000" cy="6858000"/>
          </a:xfrm>
          <a:prstGeom prst="rect">
            <a:avLst/>
          </a:prstGeom>
          <a:noFill/>
          <a:ln>
            <a:noFill/>
          </a:ln>
        </p:spPr>
      </p:pic>
      <p:sp>
        <p:nvSpPr>
          <p:cNvPr id="339" name="Google Shape;339;p30"/>
          <p:cNvSpPr/>
          <p:nvPr/>
        </p:nvSpPr>
        <p:spPr>
          <a:xfrm>
            <a:off x="3187050" y="279632"/>
            <a:ext cx="5466636" cy="751070"/>
          </a:xfrm>
          <a:prstGeom prst="flowChartTerminator">
            <a:avLst/>
          </a:prstGeom>
          <a:solidFill>
            <a:srgbClr val="CC99FF"/>
          </a:solidFill>
          <a:ln w="25400" cap="flat" cmpd="sng">
            <a:solidFill>
              <a:srgbClr val="FFF2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EC" sz="1800" b="1" i="0" u="none" strike="noStrike" cap="none" dirty="0">
                <a:solidFill>
                  <a:schemeClr val="dk1"/>
                </a:solidFill>
              </a:rPr>
              <a:t>Resultados de la </a:t>
            </a:r>
            <a:r>
              <a:rPr lang="es-EC" sz="1800" b="1" dirty="0" smtClean="0">
                <a:solidFill>
                  <a:schemeClr val="dk1"/>
                </a:solidFill>
              </a:rPr>
              <a:t>entrevista a Docentes</a:t>
            </a:r>
            <a:r>
              <a:rPr lang="es-EC" sz="1800" b="1" i="0" u="none" strike="noStrike" cap="none" dirty="0" smtClean="0">
                <a:solidFill>
                  <a:schemeClr val="dk1"/>
                </a:solidFill>
              </a:rPr>
              <a:t> </a:t>
            </a:r>
            <a:endParaRPr sz="1800" b="1" i="0" u="none" strike="noStrike" cap="none" dirty="0">
              <a:solidFill>
                <a:schemeClr val="dk1"/>
              </a:solidFill>
            </a:endParaRPr>
          </a:p>
        </p:txBody>
      </p:sp>
      <p:sp>
        <p:nvSpPr>
          <p:cNvPr id="4" name="Rectángulo redondeado 3"/>
          <p:cNvSpPr/>
          <p:nvPr/>
        </p:nvSpPr>
        <p:spPr>
          <a:xfrm>
            <a:off x="2631440" y="1308225"/>
            <a:ext cx="6786880" cy="699820"/>
          </a:xfrm>
          <a:prstGeom prst="roundRect">
            <a:avLst/>
          </a:prstGeom>
          <a:solidFill>
            <a:srgbClr val="CCE9AD"/>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t>Ítem 7.- ¿Qué estrategias lúdicas utiliza para fortalecer el lenguaje oral mediante la lectura de cuentos?</a:t>
            </a:r>
            <a:endParaRPr lang="en-US" dirty="0"/>
          </a:p>
        </p:txBody>
      </p:sp>
      <p:pic>
        <p:nvPicPr>
          <p:cNvPr id="7" name="Imagen 6"/>
          <p:cNvPicPr>
            <a:picLocks noChangeAspect="1"/>
          </p:cNvPicPr>
          <p:nvPr/>
        </p:nvPicPr>
        <p:blipFill>
          <a:blip r:embed="rId4"/>
          <a:stretch>
            <a:fillRect/>
          </a:stretch>
        </p:blipFill>
        <p:spPr>
          <a:xfrm>
            <a:off x="6740802" y="4413051"/>
            <a:ext cx="2555986" cy="1861302"/>
          </a:xfrm>
          <a:prstGeom prst="rect">
            <a:avLst/>
          </a:prstGeom>
        </p:spPr>
      </p:pic>
      <p:pic>
        <p:nvPicPr>
          <p:cNvPr id="12" name="Imagen 11"/>
          <p:cNvPicPr>
            <a:picLocks noChangeAspect="1"/>
          </p:cNvPicPr>
          <p:nvPr/>
        </p:nvPicPr>
        <p:blipFill rotWithShape="1">
          <a:blip r:embed="rId5"/>
          <a:srcRect l="11521" t="13037" r="10784"/>
          <a:stretch/>
        </p:blipFill>
        <p:spPr>
          <a:xfrm>
            <a:off x="2587888" y="4413051"/>
            <a:ext cx="3332480" cy="1922945"/>
          </a:xfrm>
          <a:prstGeom prst="rect">
            <a:avLst/>
          </a:prstGeom>
        </p:spPr>
      </p:pic>
      <p:sp>
        <p:nvSpPr>
          <p:cNvPr id="2" name="Proceso alternativo 1"/>
          <p:cNvSpPr/>
          <p:nvPr/>
        </p:nvSpPr>
        <p:spPr>
          <a:xfrm>
            <a:off x="3657600" y="2274645"/>
            <a:ext cx="4099034" cy="626210"/>
          </a:xfrm>
          <a:prstGeom prst="flowChartAlternateProcess">
            <a:avLst/>
          </a:prstGeom>
          <a:solidFill>
            <a:schemeClr val="accent5">
              <a:lumMod val="60000"/>
              <a:lumOff val="40000"/>
            </a:schemeClr>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 </a:t>
            </a:r>
            <a:r>
              <a:rPr lang="es-EC" dirty="0" smtClean="0"/>
              <a:t>Tiempo </a:t>
            </a:r>
            <a:r>
              <a:rPr lang="es-EC" dirty="0"/>
              <a:t>para que los niños puedan expresar sus vivencias diarias</a:t>
            </a:r>
            <a:endParaRPr lang="en-US" dirty="0"/>
          </a:p>
        </p:txBody>
      </p:sp>
      <p:sp>
        <p:nvSpPr>
          <p:cNvPr id="5" name="Rectángulo redondeado 4"/>
          <p:cNvSpPr/>
          <p:nvPr/>
        </p:nvSpPr>
        <p:spPr>
          <a:xfrm>
            <a:off x="2165131" y="3178378"/>
            <a:ext cx="3216166" cy="987972"/>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Lectura </a:t>
            </a:r>
            <a:r>
              <a:rPr lang="es-EC" dirty="0">
                <a:solidFill>
                  <a:schemeClr val="tx1"/>
                </a:solidFill>
              </a:rPr>
              <a:t>de los cuentos, a través de la virtualidad son los sonidos onomatopéyicos</a:t>
            </a:r>
            <a:endParaRPr lang="en-US" dirty="0">
              <a:solidFill>
                <a:schemeClr val="tx1"/>
              </a:solidFill>
            </a:endParaRPr>
          </a:p>
        </p:txBody>
      </p:sp>
      <p:sp>
        <p:nvSpPr>
          <p:cNvPr id="10" name="Rectángulo redondeado 9"/>
          <p:cNvSpPr/>
          <p:nvPr/>
        </p:nvSpPr>
        <p:spPr>
          <a:xfrm>
            <a:off x="6635699" y="3167455"/>
            <a:ext cx="3216166" cy="987972"/>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La </a:t>
            </a:r>
            <a:r>
              <a:rPr lang="es-EC" dirty="0">
                <a:solidFill>
                  <a:schemeClr val="tx1"/>
                </a:solidFill>
              </a:rPr>
              <a:t>motivación para que los niños participen e interactúen sin que existan burlas</a:t>
            </a:r>
            <a:endParaRPr lang="en-US" dirty="0">
              <a:solidFill>
                <a:schemeClr val="tx1"/>
              </a:solidFill>
            </a:endParaRPr>
          </a:p>
        </p:txBody>
      </p:sp>
    </p:spTree>
    <p:extLst>
      <p:ext uri="{BB962C8B-B14F-4D97-AF65-F5344CB8AC3E}">
        <p14:creationId xmlns:p14="http://schemas.microsoft.com/office/powerpoint/2010/main" val="3364797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3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51" name="Google Shape;351;p31"/>
          <p:cNvSpPr/>
          <p:nvPr/>
        </p:nvSpPr>
        <p:spPr>
          <a:xfrm>
            <a:off x="1598895" y="1111363"/>
            <a:ext cx="2460493" cy="2190637"/>
          </a:xfrm>
          <a:prstGeom prst="rect">
            <a:avLst/>
          </a:prstGeom>
          <a:solidFill>
            <a:srgbClr val="D9B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89999" marR="25400" lvl="0" indent="0" algn="l" rtl="0">
              <a:lnSpc>
                <a:spcPct val="150000"/>
              </a:lnSpc>
              <a:spcBef>
                <a:spcPts val="700"/>
              </a:spcBef>
              <a:spcAft>
                <a:spcPts val="0"/>
              </a:spcAft>
              <a:buClr>
                <a:schemeClr val="dk1"/>
              </a:buClr>
              <a:buSzPts val="1100"/>
              <a:buFont typeface="Arial"/>
              <a:buNone/>
            </a:pPr>
            <a:r>
              <a:rPr lang="es-EC" sz="1100" b="0" i="0" u="none" strike="noStrike" cap="none" dirty="0">
                <a:solidFill>
                  <a:schemeClr val="dk1"/>
                </a:solidFill>
                <a:latin typeface="Arial"/>
                <a:ea typeface="Arial"/>
                <a:cs typeface="Arial"/>
                <a:sym typeface="Arial"/>
              </a:rPr>
              <a:t>Se evidenció que las docentes sí hacen uso del cuento infantil para mejorar el desarrollo del lenguaje oral en los niños; una docente utiliza 2 o 3 veces por semana, y la otra docente utiliza el cuento una vez por semana. </a:t>
            </a:r>
            <a:endParaRPr sz="1400" b="0" i="0" u="none" strike="noStrike" cap="none" dirty="0">
              <a:solidFill>
                <a:srgbClr val="000000"/>
              </a:solidFill>
              <a:latin typeface="Arial"/>
              <a:ea typeface="Arial"/>
              <a:cs typeface="Arial"/>
              <a:sym typeface="Arial"/>
            </a:endParaRPr>
          </a:p>
        </p:txBody>
      </p:sp>
      <p:sp>
        <p:nvSpPr>
          <p:cNvPr id="352" name="Google Shape;352;p31"/>
          <p:cNvSpPr/>
          <p:nvPr/>
        </p:nvSpPr>
        <p:spPr>
          <a:xfrm>
            <a:off x="4479726" y="1131495"/>
            <a:ext cx="2808085" cy="2267025"/>
          </a:xfrm>
          <a:prstGeom prst="rect">
            <a:avLst/>
          </a:prstGeom>
          <a:solidFill>
            <a:srgbClr val="CCFF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89999" marR="25400" lvl="0" indent="0" algn="l" rtl="0">
              <a:lnSpc>
                <a:spcPct val="150000"/>
              </a:lnSpc>
              <a:spcBef>
                <a:spcPts val="0"/>
              </a:spcBef>
              <a:spcAft>
                <a:spcPts val="0"/>
              </a:spcAft>
              <a:buClr>
                <a:schemeClr val="dk1"/>
              </a:buClr>
              <a:buSzPts val="1100"/>
              <a:buFont typeface="Arial"/>
              <a:buNone/>
            </a:pPr>
            <a:r>
              <a:rPr lang="es-EC" sz="1100" b="0" i="0" u="none" strike="noStrike" cap="none" dirty="0">
                <a:solidFill>
                  <a:schemeClr val="dk1"/>
                </a:solidFill>
                <a:latin typeface="Arial"/>
                <a:ea typeface="Arial"/>
                <a:cs typeface="Arial"/>
                <a:sym typeface="Arial"/>
              </a:rPr>
              <a:t>Los niños de 4 a 6 años se encuentran en un estándar normal del lenguaje oral; sin embargo, en el Nivel de Inicial II y de preparatoria, se identifican 3 niños con dificultad  de no alcanzar las destrezas establecidas por el </a:t>
            </a:r>
            <a:r>
              <a:rPr lang="es-EC" sz="1100" b="0" i="0" u="none" strike="noStrike" cap="none" dirty="0" smtClean="0">
                <a:solidFill>
                  <a:schemeClr val="dk1"/>
                </a:solidFill>
                <a:latin typeface="Arial"/>
                <a:ea typeface="Arial"/>
                <a:cs typeface="Arial"/>
                <a:sym typeface="Arial"/>
              </a:rPr>
              <a:t>Currículo </a:t>
            </a:r>
            <a:r>
              <a:rPr lang="es-EC" sz="1100" b="0" i="0" u="none" strike="noStrike" cap="none" dirty="0">
                <a:solidFill>
                  <a:schemeClr val="dk1"/>
                </a:solidFill>
                <a:latin typeface="Arial"/>
                <a:ea typeface="Arial"/>
                <a:cs typeface="Arial"/>
                <a:sym typeface="Arial"/>
              </a:rPr>
              <a:t>de </a:t>
            </a:r>
            <a:r>
              <a:rPr lang="es-EC" sz="1100" b="0" i="0" u="none" strike="noStrike" cap="none" dirty="0" smtClean="0">
                <a:solidFill>
                  <a:schemeClr val="dk1"/>
                </a:solidFill>
                <a:latin typeface="Arial"/>
                <a:ea typeface="Arial"/>
                <a:cs typeface="Arial"/>
                <a:sym typeface="Arial"/>
              </a:rPr>
              <a:t>Educación. Recomiendan </a:t>
            </a:r>
            <a:r>
              <a:rPr lang="es-EC" sz="1100" b="0" i="0" u="none" strike="noStrike" cap="none" dirty="0">
                <a:solidFill>
                  <a:schemeClr val="dk1"/>
                </a:solidFill>
                <a:latin typeface="Arial"/>
                <a:ea typeface="Arial"/>
                <a:cs typeface="Arial"/>
                <a:sym typeface="Arial"/>
              </a:rPr>
              <a:t>terapia de lenguaje fuera del establecimiento.</a:t>
            </a:r>
            <a:endParaRPr sz="1400" b="0" i="0" u="none" strike="noStrike" cap="none" dirty="0">
              <a:solidFill>
                <a:srgbClr val="000000"/>
              </a:solidFill>
              <a:latin typeface="Arial"/>
              <a:ea typeface="Arial"/>
              <a:cs typeface="Arial"/>
              <a:sym typeface="Arial"/>
            </a:endParaRPr>
          </a:p>
        </p:txBody>
      </p:sp>
      <p:sp>
        <p:nvSpPr>
          <p:cNvPr id="353" name="Google Shape;353;p31"/>
          <p:cNvSpPr/>
          <p:nvPr/>
        </p:nvSpPr>
        <p:spPr>
          <a:xfrm>
            <a:off x="7708149" y="1131495"/>
            <a:ext cx="2732530" cy="2251888"/>
          </a:xfrm>
          <a:prstGeom prst="rect">
            <a:avLst/>
          </a:prstGeom>
          <a:solidFill>
            <a:schemeClr val="accent4">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25400" lvl="0" indent="0" algn="l" rtl="0">
              <a:lnSpc>
                <a:spcPct val="150000"/>
              </a:lnSpc>
              <a:spcBef>
                <a:spcPts val="0"/>
              </a:spcBef>
              <a:spcAft>
                <a:spcPts val="0"/>
              </a:spcAft>
              <a:buClr>
                <a:schemeClr val="dk1"/>
              </a:buClr>
              <a:buSzPts val="1100"/>
              <a:buFont typeface="Arial"/>
              <a:buNone/>
            </a:pPr>
            <a:r>
              <a:rPr lang="es-EC" sz="1100" b="0" i="0" u="none" strike="noStrike" cap="none" dirty="0">
                <a:solidFill>
                  <a:schemeClr val="dk1"/>
                </a:solidFill>
                <a:latin typeface="Arial"/>
                <a:ea typeface="Arial"/>
                <a:cs typeface="Arial"/>
                <a:sym typeface="Arial"/>
              </a:rPr>
              <a:t>Los padres de familia sí se involucran en el desarrollo integral del niño, las docentes han recomendado la lectura de cuentos fuera del horario de clases, por lo que la mayoría de los padres de familia lo realizan en la noche al momento que el niño va a descansar (Inicial: 2 o 3 veces por semana; Preparatoria: 1 vez por semana</a:t>
            </a:r>
            <a:r>
              <a:rPr lang="es-EC" sz="1100" b="0" i="0" u="none" strike="noStrike" cap="none" dirty="0" smtClean="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354" name="Google Shape;354;p31"/>
          <p:cNvSpPr/>
          <p:nvPr/>
        </p:nvSpPr>
        <p:spPr>
          <a:xfrm>
            <a:off x="1810155" y="3681963"/>
            <a:ext cx="3945600" cy="1103397"/>
          </a:xfrm>
          <a:prstGeom prst="rect">
            <a:avLst/>
          </a:prstGeom>
          <a:solidFill>
            <a:schemeClr val="accent1">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89999" marR="25400" lvl="0" indent="0" algn="l" rtl="0">
              <a:lnSpc>
                <a:spcPct val="150000"/>
              </a:lnSpc>
              <a:spcBef>
                <a:spcPts val="0"/>
              </a:spcBef>
              <a:spcAft>
                <a:spcPts val="0"/>
              </a:spcAft>
              <a:buClr>
                <a:srgbClr val="000000"/>
              </a:buClr>
              <a:buSzPts val="1100"/>
              <a:buFont typeface="Arial"/>
              <a:buNone/>
            </a:pPr>
            <a:r>
              <a:rPr lang="es-EC" sz="1100" b="0" i="0" u="none" strike="noStrike" cap="none" dirty="0">
                <a:solidFill>
                  <a:schemeClr val="dk1"/>
                </a:solidFill>
                <a:latin typeface="Arial"/>
                <a:ea typeface="Arial"/>
                <a:cs typeface="Arial"/>
                <a:sym typeface="Arial"/>
              </a:rPr>
              <a:t>Las docentes a la hora de narrar los cuentos infantiles utilizan más el recurso de los video cuentos y cuentos con ilustraciones por fácil acceso; la docente de preparatoria utiliza el cuento todos los </a:t>
            </a:r>
            <a:r>
              <a:rPr lang="es-EC" sz="1100" b="0" i="0" u="none" strike="noStrike" cap="none" dirty="0" smtClean="0">
                <a:solidFill>
                  <a:schemeClr val="dk1"/>
                </a:solidFill>
                <a:latin typeface="Arial"/>
                <a:ea typeface="Arial"/>
                <a:cs typeface="Arial"/>
                <a:sym typeface="Arial"/>
              </a:rPr>
              <a:t>días. </a:t>
            </a:r>
            <a:endParaRPr sz="1400" b="0" i="0" u="none" strike="noStrike" cap="none" dirty="0">
              <a:solidFill>
                <a:srgbClr val="000000"/>
              </a:solidFill>
              <a:latin typeface="Arial"/>
              <a:ea typeface="Arial"/>
              <a:cs typeface="Arial"/>
              <a:sym typeface="Arial"/>
            </a:endParaRPr>
          </a:p>
        </p:txBody>
      </p:sp>
      <p:sp>
        <p:nvSpPr>
          <p:cNvPr id="355" name="Google Shape;355;p31"/>
          <p:cNvSpPr/>
          <p:nvPr/>
        </p:nvSpPr>
        <p:spPr>
          <a:xfrm>
            <a:off x="6096000" y="3681963"/>
            <a:ext cx="3945600" cy="1103397"/>
          </a:xfrm>
          <a:prstGeom prst="rect">
            <a:avLst/>
          </a:prstGeom>
          <a:solidFill>
            <a:schemeClr val="bg1">
              <a:lumMod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89999" marR="25400" lvl="0" indent="0" algn="l" rtl="0">
              <a:lnSpc>
                <a:spcPct val="150000"/>
              </a:lnSpc>
              <a:spcBef>
                <a:spcPts val="0"/>
              </a:spcBef>
              <a:spcAft>
                <a:spcPts val="0"/>
              </a:spcAft>
              <a:buClr>
                <a:srgbClr val="000000"/>
              </a:buClr>
              <a:buSzPts val="1100"/>
              <a:buFont typeface="Arial"/>
              <a:buNone/>
            </a:pPr>
            <a:r>
              <a:rPr lang="es-EC" sz="1100" b="0" i="0" u="none" strike="noStrike" cap="none" dirty="0">
                <a:solidFill>
                  <a:schemeClr val="dk1"/>
                </a:solidFill>
                <a:latin typeface="Arial"/>
                <a:ea typeface="Arial"/>
                <a:cs typeface="Arial"/>
                <a:sym typeface="Arial"/>
              </a:rPr>
              <a:t>La narración de cuentos es diferente en la presencialidad que en la virtualidad.(Presencialidad: contacto físico, Virtualidad: video Cuentos o cuentos con ilustraciones). </a:t>
            </a:r>
            <a:endParaRPr sz="1400" b="0" i="0" u="none" strike="noStrike" cap="none" dirty="0">
              <a:solidFill>
                <a:srgbClr val="000000"/>
              </a:solidFill>
              <a:latin typeface="Arial"/>
              <a:ea typeface="Arial"/>
              <a:cs typeface="Arial"/>
              <a:sym typeface="Arial"/>
            </a:endParaRPr>
          </a:p>
        </p:txBody>
      </p:sp>
      <p:sp>
        <p:nvSpPr>
          <p:cNvPr id="356" name="Google Shape;356;p31"/>
          <p:cNvSpPr txBox="1">
            <a:spLocks noGrp="1"/>
          </p:cNvSpPr>
          <p:nvPr>
            <p:ph type="title"/>
          </p:nvPr>
        </p:nvSpPr>
        <p:spPr>
          <a:xfrm>
            <a:off x="2546269" y="375743"/>
            <a:ext cx="6675000" cy="66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000"/>
              <a:buNone/>
            </a:pPr>
            <a:r>
              <a:rPr lang="es-EC" sz="3000" b="1" dirty="0">
                <a:latin typeface="Arial"/>
                <a:ea typeface="Arial"/>
                <a:cs typeface="Arial"/>
                <a:sym typeface="Arial"/>
              </a:rPr>
              <a:t>CAPÍTULO I</a:t>
            </a:r>
            <a:r>
              <a:rPr lang="es-EC" sz="3000" b="1" dirty="0" smtClean="0">
                <a:latin typeface="Arial"/>
                <a:ea typeface="Arial"/>
                <a:cs typeface="Arial"/>
                <a:sym typeface="Arial"/>
              </a:rPr>
              <a:t>V</a:t>
            </a:r>
            <a:r>
              <a:rPr lang="es-EC" sz="3000" b="1" dirty="0">
                <a:latin typeface="Arial"/>
                <a:ea typeface="Arial"/>
                <a:cs typeface="Arial"/>
                <a:sym typeface="Arial"/>
              </a:rPr>
              <a:t>: </a:t>
            </a:r>
            <a:r>
              <a:rPr lang="es-EC" sz="3000" dirty="0">
                <a:latin typeface="Arial"/>
                <a:ea typeface="Arial"/>
                <a:cs typeface="Arial"/>
                <a:sym typeface="Arial"/>
              </a:rPr>
              <a:t>Conclusiones</a:t>
            </a:r>
            <a:endParaRPr sz="3000" dirty="0"/>
          </a:p>
        </p:txBody>
      </p:sp>
      <p:pic>
        <p:nvPicPr>
          <p:cNvPr id="4098" name="Picture 2" descr="Las ventajas educativas de los videocuentos | Blog Vicens Vives"/>
          <p:cNvPicPr>
            <a:picLocks noChangeAspect="1" noChangeArrowheads="1"/>
          </p:cNvPicPr>
          <p:nvPr/>
        </p:nvPicPr>
        <p:blipFill rotWithShape="1">
          <a:blip r:embed="rId4">
            <a:extLst>
              <a:ext uri="{28A0092B-C50C-407E-A947-70E740481C1C}">
                <a14:useLocalDpi xmlns:a14="http://schemas.microsoft.com/office/drawing/2010/main" val="0"/>
              </a:ext>
            </a:extLst>
          </a:blip>
          <a:srcRect l="22963" t="4197" r="25082" b="-4197"/>
          <a:stretch/>
        </p:blipFill>
        <p:spPr bwMode="auto">
          <a:xfrm>
            <a:off x="2829141" y="4932576"/>
            <a:ext cx="2164081" cy="177820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a adquisición del lenguaje y el desarrollo cognitiv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3463" y="4900722"/>
            <a:ext cx="262890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La familia y la escuela corresponsables en el desarrollo lingüístico del  niño - Maternidad Creativa by Dorania Padró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7214" y="5068803"/>
            <a:ext cx="2294400" cy="13766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3" name="Google Shape;103;p15"/>
          <p:cNvSpPr txBox="1">
            <a:spLocks noGrp="1"/>
          </p:cNvSpPr>
          <p:nvPr>
            <p:ph type="ctrTitle" idx="4294967295"/>
          </p:nvPr>
        </p:nvSpPr>
        <p:spPr>
          <a:xfrm>
            <a:off x="3652100" y="577050"/>
            <a:ext cx="4643700" cy="662400"/>
          </a:xfrm>
          <a:prstGeom prst="rect">
            <a:avLst/>
          </a:prstGeom>
          <a:noFill/>
          <a:ln>
            <a:noFill/>
          </a:ln>
        </p:spPr>
        <p:txBody>
          <a:bodyPr spcFirstLastPara="1" wrap="square" lIns="91425" tIns="45700" rIns="91425" bIns="45700" anchor="b" anchorCtr="0">
            <a:normAutofit fontScale="90000"/>
          </a:bodyPr>
          <a:lstStyle/>
          <a:p>
            <a:pPr marL="0" marR="0" lvl="0" indent="0" algn="ctr" rtl="0">
              <a:lnSpc>
                <a:spcPct val="90000"/>
              </a:lnSpc>
              <a:spcBef>
                <a:spcPts val="0"/>
              </a:spcBef>
              <a:spcAft>
                <a:spcPts val="0"/>
              </a:spcAft>
              <a:buClr>
                <a:schemeClr val="dk1"/>
              </a:buClr>
              <a:buSzPct val="136363"/>
              <a:buFont typeface="Calibri"/>
              <a:buNone/>
            </a:pPr>
            <a:r>
              <a:rPr lang="es-EC" sz="4400" b="0" i="0" u="none" strike="noStrike" cap="none" dirty="0">
                <a:solidFill>
                  <a:srgbClr val="000000"/>
                </a:solidFill>
                <a:latin typeface="+mj-lt"/>
                <a:ea typeface="Calibri"/>
                <a:cs typeface="Calibri"/>
                <a:sym typeface="Calibri"/>
              </a:rPr>
              <a:t>CONTENIDO</a:t>
            </a:r>
            <a:endParaRPr sz="4400" b="0" i="0" u="none" strike="noStrike" cap="none" dirty="0">
              <a:solidFill>
                <a:srgbClr val="000000"/>
              </a:solidFill>
              <a:latin typeface="+mj-lt"/>
              <a:ea typeface="Calibri"/>
              <a:cs typeface="Calibri"/>
              <a:sym typeface="Calibri"/>
            </a:endParaRPr>
          </a:p>
        </p:txBody>
      </p:sp>
      <p:sp>
        <p:nvSpPr>
          <p:cNvPr id="104" name="Google Shape;104;p15"/>
          <p:cNvSpPr txBox="1">
            <a:spLocks noGrp="1"/>
          </p:cNvSpPr>
          <p:nvPr>
            <p:ph type="subTitle" idx="4294967295"/>
          </p:nvPr>
        </p:nvSpPr>
        <p:spPr>
          <a:xfrm>
            <a:off x="3267900" y="1479525"/>
            <a:ext cx="7717500" cy="474270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115000"/>
              </a:lnSpc>
              <a:spcBef>
                <a:spcPts val="0"/>
              </a:spcBef>
              <a:spcAft>
                <a:spcPts val="0"/>
              </a:spcAft>
              <a:buClr>
                <a:schemeClr val="dk1"/>
              </a:buClr>
              <a:buSzPct val="35765"/>
              <a:buFont typeface="Arial"/>
              <a:buNone/>
            </a:pPr>
            <a:r>
              <a:rPr lang="es-EC" sz="8463" b="1" i="0" u="none" strike="noStrike" cap="none" dirty="0">
                <a:solidFill>
                  <a:schemeClr val="dk1"/>
                </a:solidFill>
                <a:latin typeface="Arial"/>
                <a:ea typeface="Arial"/>
                <a:cs typeface="Arial"/>
                <a:sym typeface="Arial"/>
              </a:rPr>
              <a:t>Capítulo 1:</a:t>
            </a:r>
            <a:endParaRPr sz="8463" b="1"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35765"/>
              <a:buFont typeface="Arial"/>
              <a:buNone/>
            </a:pPr>
            <a:r>
              <a:rPr lang="es-EC" sz="8463" i="0" u="none" strike="noStrike" cap="none" dirty="0">
                <a:solidFill>
                  <a:schemeClr val="dk1"/>
                </a:solidFill>
                <a:latin typeface="Arial"/>
                <a:ea typeface="Arial"/>
                <a:cs typeface="Arial"/>
                <a:sym typeface="Arial"/>
              </a:rPr>
              <a:t>Problema de Investigación</a:t>
            </a:r>
            <a:endParaRPr sz="8463"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35765"/>
              <a:buFont typeface="Arial"/>
              <a:buNone/>
            </a:pPr>
            <a:endParaRPr sz="8463" b="1"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35765"/>
              <a:buFont typeface="Arial"/>
              <a:buNone/>
            </a:pPr>
            <a:r>
              <a:rPr lang="es-EC" sz="8463" b="1" i="0" u="none" strike="noStrike" cap="none" dirty="0">
                <a:solidFill>
                  <a:schemeClr val="dk1"/>
                </a:solidFill>
                <a:latin typeface="Arial"/>
                <a:ea typeface="Arial"/>
                <a:cs typeface="Arial"/>
                <a:sym typeface="Arial"/>
              </a:rPr>
              <a:t>Capítulo 2:</a:t>
            </a:r>
            <a:endParaRPr sz="8463" b="1"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35765"/>
              <a:buFont typeface="Arial"/>
              <a:buNone/>
            </a:pPr>
            <a:r>
              <a:rPr lang="es-EC" sz="8463" i="0" u="none" strike="noStrike" cap="none" dirty="0">
                <a:solidFill>
                  <a:schemeClr val="dk1"/>
                </a:solidFill>
                <a:latin typeface="Arial"/>
                <a:ea typeface="Arial"/>
                <a:cs typeface="Arial"/>
                <a:sym typeface="Arial"/>
              </a:rPr>
              <a:t>Marco Teórico</a:t>
            </a:r>
            <a:endParaRPr sz="8463"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35765"/>
              <a:buFont typeface="Arial"/>
              <a:buNone/>
            </a:pPr>
            <a:endParaRPr sz="8463"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35765"/>
              <a:buFont typeface="Arial"/>
              <a:buNone/>
            </a:pPr>
            <a:r>
              <a:rPr lang="es-EC" sz="8463" b="1" i="0" u="none" strike="noStrike" cap="none" dirty="0">
                <a:solidFill>
                  <a:schemeClr val="dk1"/>
                </a:solidFill>
                <a:latin typeface="Arial"/>
                <a:ea typeface="Arial"/>
                <a:cs typeface="Arial"/>
                <a:sym typeface="Arial"/>
              </a:rPr>
              <a:t>Capítulo 3: </a:t>
            </a:r>
            <a:endParaRPr sz="8463" b="1"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35765"/>
              <a:buFont typeface="Arial"/>
              <a:buNone/>
            </a:pPr>
            <a:r>
              <a:rPr lang="es-EC" sz="8463" i="0" u="none" strike="noStrike" cap="none" dirty="0">
                <a:solidFill>
                  <a:schemeClr val="dk1"/>
                </a:solidFill>
                <a:latin typeface="Arial"/>
                <a:ea typeface="Arial"/>
                <a:cs typeface="Arial"/>
                <a:sym typeface="Arial"/>
              </a:rPr>
              <a:t>Diseño Metodológico</a:t>
            </a:r>
            <a:endParaRPr sz="8463"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35765"/>
              <a:buFont typeface="Arial"/>
              <a:buNone/>
            </a:pPr>
            <a:r>
              <a:rPr lang="es-EC" sz="8463" i="0" u="none" strike="noStrike" cap="none" dirty="0">
                <a:solidFill>
                  <a:schemeClr val="dk1"/>
                </a:solidFill>
                <a:latin typeface="Arial"/>
                <a:ea typeface="Arial"/>
                <a:cs typeface="Arial"/>
                <a:sym typeface="Arial"/>
              </a:rPr>
              <a:t>Análisis e Interpretación de resultados</a:t>
            </a:r>
            <a:endParaRPr sz="8463"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35765"/>
              <a:buFont typeface="Arial"/>
              <a:buNone/>
            </a:pPr>
            <a:endParaRPr sz="8463"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35765"/>
              <a:buFont typeface="Arial"/>
              <a:buNone/>
            </a:pPr>
            <a:r>
              <a:rPr lang="es-EC" sz="8463" b="1" i="0" u="none" strike="noStrike" cap="none" dirty="0">
                <a:solidFill>
                  <a:schemeClr val="dk1"/>
                </a:solidFill>
                <a:latin typeface="Arial"/>
                <a:ea typeface="Arial"/>
                <a:cs typeface="Arial"/>
                <a:sym typeface="Arial"/>
              </a:rPr>
              <a:t>Capítulo 4:</a:t>
            </a:r>
            <a:endParaRPr sz="8463" b="1"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35765"/>
              <a:buFont typeface="Arial"/>
              <a:buNone/>
            </a:pPr>
            <a:r>
              <a:rPr lang="es-EC" sz="8463" i="0" u="none" strike="noStrike" cap="none" dirty="0">
                <a:solidFill>
                  <a:schemeClr val="dk1"/>
                </a:solidFill>
                <a:latin typeface="Arial"/>
                <a:ea typeface="Arial"/>
                <a:cs typeface="Arial"/>
                <a:sym typeface="Arial"/>
              </a:rPr>
              <a:t>Conclusiones y Recomendaciones</a:t>
            </a:r>
            <a:endParaRPr sz="8463"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35765"/>
              <a:buFont typeface="Arial"/>
              <a:buNone/>
            </a:pPr>
            <a:endParaRPr sz="8463"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35765"/>
              <a:buFont typeface="Arial"/>
              <a:buNone/>
            </a:pPr>
            <a:r>
              <a:rPr lang="es-EC" sz="8463" b="1" i="0" u="none" strike="noStrike" cap="none" dirty="0">
                <a:solidFill>
                  <a:schemeClr val="dk1"/>
                </a:solidFill>
                <a:latin typeface="Arial"/>
                <a:ea typeface="Arial"/>
                <a:cs typeface="Arial"/>
                <a:sym typeface="Arial"/>
              </a:rPr>
              <a:t>Capítulo 5:</a:t>
            </a:r>
            <a:endParaRPr sz="8463" b="1"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35765"/>
              <a:buFont typeface="Arial"/>
              <a:buNone/>
            </a:pPr>
            <a:r>
              <a:rPr lang="es-EC" sz="8463" i="0" u="none" strike="noStrike" cap="none" dirty="0">
                <a:solidFill>
                  <a:schemeClr val="dk1"/>
                </a:solidFill>
                <a:latin typeface="Arial"/>
                <a:ea typeface="Arial"/>
                <a:cs typeface="Arial"/>
                <a:sym typeface="Arial"/>
              </a:rPr>
              <a:t>Propuesta</a:t>
            </a:r>
            <a:endParaRPr sz="8463" i="0" u="none" strike="noStrike" cap="none" dirty="0">
              <a:solidFill>
                <a:schemeClr val="dk1"/>
              </a:solidFill>
              <a:latin typeface="Arial"/>
              <a:ea typeface="Arial"/>
              <a:cs typeface="Arial"/>
              <a:sym typeface="Arial"/>
            </a:endParaRPr>
          </a:p>
          <a:p>
            <a:pPr marL="457200" marR="0" lvl="0" indent="0" algn="l" rtl="0">
              <a:lnSpc>
                <a:spcPct val="90000"/>
              </a:lnSpc>
              <a:spcBef>
                <a:spcPts val="0"/>
              </a:spcBef>
              <a:spcAft>
                <a:spcPts val="0"/>
              </a:spcAft>
              <a:buClr>
                <a:schemeClr val="dk1"/>
              </a:buClr>
              <a:buSzPct val="189189"/>
              <a:buFont typeface="Arial"/>
              <a:buNone/>
            </a:pPr>
            <a:endParaRPr sz="1600" b="1" i="0" u="none" strike="noStrike" cap="none" dirty="0">
              <a:solidFill>
                <a:schemeClr val="dk1"/>
              </a:solidFill>
              <a:latin typeface="Times New Roman"/>
              <a:ea typeface="Times New Roman"/>
              <a:cs typeface="Times New Roman"/>
              <a:sym typeface="Times New Roman"/>
            </a:endParaRPr>
          </a:p>
          <a:p>
            <a:pPr marL="457200" marR="0" lvl="0" indent="0" algn="l" rtl="0">
              <a:lnSpc>
                <a:spcPct val="90000"/>
              </a:lnSpc>
              <a:spcBef>
                <a:spcPts val="0"/>
              </a:spcBef>
              <a:spcAft>
                <a:spcPts val="0"/>
              </a:spcAft>
              <a:buClr>
                <a:schemeClr val="dk1"/>
              </a:buClr>
              <a:buSzPct val="189189"/>
              <a:buFont typeface="Arial"/>
              <a:buNone/>
            </a:pPr>
            <a:r>
              <a:rPr lang="es-EC" sz="1600" b="1" i="0" u="none" strike="noStrike" cap="none" dirty="0">
                <a:solidFill>
                  <a:schemeClr val="dk1"/>
                </a:solidFill>
                <a:latin typeface="Times New Roman"/>
                <a:ea typeface="Times New Roman"/>
                <a:cs typeface="Times New Roman"/>
                <a:sym typeface="Times New Roman"/>
              </a:rPr>
              <a:t>	</a:t>
            </a:r>
            <a:endParaRPr sz="1600" b="1" i="0" u="none" strike="noStrike" cap="none" dirty="0">
              <a:solidFill>
                <a:schemeClr val="dk1"/>
              </a:solidFill>
              <a:latin typeface="Times New Roman"/>
              <a:ea typeface="Times New Roman"/>
              <a:cs typeface="Times New Roman"/>
              <a:sym typeface="Times New Roman"/>
            </a:endParaRPr>
          </a:p>
        </p:txBody>
      </p:sp>
      <p:sp>
        <p:nvSpPr>
          <p:cNvPr id="105" name="Google Shape;105;p15"/>
          <p:cNvSpPr/>
          <p:nvPr/>
        </p:nvSpPr>
        <p:spPr>
          <a:xfrm>
            <a:off x="2146475" y="1501800"/>
            <a:ext cx="776682" cy="347058"/>
          </a:xfrm>
          <a:prstGeom prst="flowChartTerminator">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5"/>
          <p:cNvSpPr/>
          <p:nvPr/>
        </p:nvSpPr>
        <p:spPr>
          <a:xfrm>
            <a:off x="2146475" y="2465925"/>
            <a:ext cx="776682" cy="347058"/>
          </a:xfrm>
          <a:prstGeom prst="flowChartTerminator">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5"/>
          <p:cNvSpPr/>
          <p:nvPr/>
        </p:nvSpPr>
        <p:spPr>
          <a:xfrm>
            <a:off x="2146475" y="5572150"/>
            <a:ext cx="776682" cy="347058"/>
          </a:xfrm>
          <a:prstGeom prst="flowChartTerminator">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5"/>
          <p:cNvSpPr/>
          <p:nvPr/>
        </p:nvSpPr>
        <p:spPr>
          <a:xfrm>
            <a:off x="2146475" y="3430050"/>
            <a:ext cx="776682" cy="347058"/>
          </a:xfrm>
          <a:prstGeom prst="flowChartTerminator">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5"/>
          <p:cNvSpPr/>
          <p:nvPr/>
        </p:nvSpPr>
        <p:spPr>
          <a:xfrm>
            <a:off x="2146475" y="4547000"/>
            <a:ext cx="776682" cy="347058"/>
          </a:xfrm>
          <a:prstGeom prst="flowChartTerminator">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62" name="Google Shape;362;p32"/>
          <p:cNvSpPr/>
          <p:nvPr/>
        </p:nvSpPr>
        <p:spPr>
          <a:xfrm>
            <a:off x="1581490" y="1317755"/>
            <a:ext cx="2769900" cy="1394965"/>
          </a:xfrm>
          <a:prstGeom prst="rect">
            <a:avLst/>
          </a:prstGeom>
          <a:solidFill>
            <a:schemeClr val="accent2">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89999" marR="25400" lvl="0" indent="0" algn="l" rtl="0">
              <a:lnSpc>
                <a:spcPct val="150000"/>
              </a:lnSpc>
              <a:spcBef>
                <a:spcPts val="700"/>
              </a:spcBef>
              <a:spcAft>
                <a:spcPts val="0"/>
              </a:spcAft>
              <a:buClr>
                <a:srgbClr val="000000"/>
              </a:buClr>
              <a:buSzPts val="1100"/>
              <a:buFont typeface="Arial"/>
              <a:buNone/>
            </a:pPr>
            <a:r>
              <a:rPr lang="es-EC" sz="1100" b="0" i="0" u="none" strike="noStrike" cap="none" dirty="0">
                <a:solidFill>
                  <a:schemeClr val="dk1"/>
                </a:solidFill>
                <a:latin typeface="Arial"/>
                <a:ea typeface="Arial"/>
                <a:cs typeface="Arial"/>
                <a:sym typeface="Arial"/>
              </a:rPr>
              <a:t>Incluir la lectura de cuentos como un hábito en los niños para inspirar  el amor a la lectura en los más pequeños.</a:t>
            </a:r>
            <a:endParaRPr sz="1400" b="0" i="0" u="none" strike="noStrike" cap="none" dirty="0">
              <a:solidFill>
                <a:srgbClr val="000000"/>
              </a:solidFill>
              <a:latin typeface="Arial"/>
              <a:ea typeface="Arial"/>
              <a:cs typeface="Arial"/>
              <a:sym typeface="Arial"/>
            </a:endParaRPr>
          </a:p>
        </p:txBody>
      </p:sp>
      <p:sp>
        <p:nvSpPr>
          <p:cNvPr id="363" name="Google Shape;363;p32"/>
          <p:cNvSpPr/>
          <p:nvPr/>
        </p:nvSpPr>
        <p:spPr>
          <a:xfrm>
            <a:off x="2546269" y="4715530"/>
            <a:ext cx="2769900" cy="1872000"/>
          </a:xfrm>
          <a:prstGeom prst="rect">
            <a:avLst/>
          </a:prstGeom>
          <a:solidFill>
            <a:srgbClr val="9BCD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25400" lvl="0" indent="0" algn="ctr" rtl="0">
              <a:lnSpc>
                <a:spcPct val="150000"/>
              </a:lnSpc>
              <a:spcBef>
                <a:spcPts val="700"/>
              </a:spcBef>
              <a:spcAft>
                <a:spcPts val="0"/>
              </a:spcAft>
              <a:buClr>
                <a:srgbClr val="000000"/>
              </a:buClr>
              <a:buSzPts val="700"/>
              <a:buFont typeface="Arial"/>
              <a:buNone/>
            </a:pPr>
            <a:r>
              <a:rPr lang="es-EC" sz="700" b="0" i="0" u="none" strike="noStrike" cap="none" dirty="0">
                <a:solidFill>
                  <a:schemeClr val="dk1"/>
                </a:solidFill>
                <a:latin typeface="Arial"/>
                <a:ea typeface="Arial"/>
                <a:cs typeface="Arial"/>
                <a:sym typeface="Arial"/>
              </a:rPr>
              <a:t> </a:t>
            </a:r>
            <a:r>
              <a:rPr lang="es-EC" sz="1100" b="0" i="0" u="none" strike="noStrike" cap="none" dirty="0">
                <a:solidFill>
                  <a:schemeClr val="dk1"/>
                </a:solidFill>
                <a:latin typeface="Arial"/>
                <a:ea typeface="Arial"/>
                <a:cs typeface="Arial"/>
                <a:sym typeface="Arial"/>
              </a:rPr>
              <a:t>Capacitar constantemente a las docentes de la Unidad Educativa “Educar 2000”, para obtener un bagaje de conocimientos sobre el correcto uso del cuento infantil más ahora que la educación es de manera virtual.</a:t>
            </a:r>
            <a:endParaRPr sz="1400" b="0" i="0" u="none" strike="noStrike" cap="none" dirty="0">
              <a:solidFill>
                <a:srgbClr val="000000"/>
              </a:solidFill>
              <a:latin typeface="Arial"/>
              <a:ea typeface="Arial"/>
              <a:cs typeface="Arial"/>
              <a:sym typeface="Arial"/>
            </a:endParaRPr>
          </a:p>
        </p:txBody>
      </p:sp>
      <p:sp>
        <p:nvSpPr>
          <p:cNvPr id="364" name="Google Shape;364;p32"/>
          <p:cNvSpPr/>
          <p:nvPr/>
        </p:nvSpPr>
        <p:spPr>
          <a:xfrm>
            <a:off x="8027510" y="1293680"/>
            <a:ext cx="2769900" cy="1652720"/>
          </a:xfrm>
          <a:prstGeom prst="rect">
            <a:avLst/>
          </a:prstGeom>
          <a:solidFill>
            <a:srgbClr val="FFE4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1100"/>
              <a:buFont typeface="Arial"/>
              <a:buNone/>
            </a:pPr>
            <a:r>
              <a:rPr lang="es-EC" sz="1100" b="0" i="0" u="none" strike="noStrike" cap="none" dirty="0">
                <a:solidFill>
                  <a:schemeClr val="dk1"/>
                </a:solidFill>
                <a:latin typeface="Arial"/>
                <a:ea typeface="Arial"/>
                <a:cs typeface="Arial"/>
                <a:sym typeface="Arial"/>
              </a:rPr>
              <a:t>Los padres de familia deben </a:t>
            </a:r>
            <a:r>
              <a:rPr lang="es-EC" sz="1100" b="0" i="0" u="none" strike="noStrike" cap="none" dirty="0" smtClean="0">
                <a:solidFill>
                  <a:schemeClr val="dk1"/>
                </a:solidFill>
                <a:latin typeface="Arial"/>
                <a:ea typeface="Arial"/>
                <a:cs typeface="Arial"/>
                <a:sym typeface="Arial"/>
              </a:rPr>
              <a:t>adecuar un espacio para </a:t>
            </a:r>
            <a:r>
              <a:rPr lang="es-EC" sz="1100" dirty="0" smtClean="0">
                <a:solidFill>
                  <a:schemeClr val="dk1"/>
                </a:solidFill>
              </a:rPr>
              <a:t>la lectura de cuentos infantiles para así motivar y crear un hábito de lectura en sus hijos.</a:t>
            </a:r>
            <a:endParaRPr sz="1100" b="0" i="0" u="none" strike="noStrike" cap="none" dirty="0">
              <a:solidFill>
                <a:schemeClr val="dk1"/>
              </a:solidFill>
              <a:latin typeface="Arial"/>
              <a:ea typeface="Arial"/>
              <a:cs typeface="Arial"/>
              <a:sym typeface="Arial"/>
            </a:endParaRPr>
          </a:p>
        </p:txBody>
      </p:sp>
      <p:sp>
        <p:nvSpPr>
          <p:cNvPr id="365" name="Google Shape;365;p32"/>
          <p:cNvSpPr/>
          <p:nvPr/>
        </p:nvSpPr>
        <p:spPr>
          <a:xfrm>
            <a:off x="4804500" y="1303841"/>
            <a:ext cx="2769900" cy="1642559"/>
          </a:xfrm>
          <a:prstGeom prst="rect">
            <a:avLst/>
          </a:prstGeom>
          <a:solidFill>
            <a:srgbClr val="FFB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1100"/>
              <a:buFont typeface="Arial"/>
              <a:buNone/>
            </a:pPr>
            <a:r>
              <a:rPr lang="es-EC" sz="1100" b="0" i="0" u="none" strike="noStrike" cap="none" dirty="0">
                <a:solidFill>
                  <a:schemeClr val="dk1"/>
                </a:solidFill>
                <a:latin typeface="Arial"/>
                <a:ea typeface="Arial"/>
                <a:cs typeface="Arial"/>
                <a:sym typeface="Arial"/>
              </a:rPr>
              <a:t>Participación activa de los niños que tengan dificultades en lenguaje, permitiendo que el niño-a logre una adecuada expresión oral y así pueda comunicar sus pensamientos con sus pares y la </a:t>
            </a:r>
            <a:r>
              <a:rPr lang="es-EC" sz="1100" b="0" i="0" u="none" strike="noStrike" cap="none" dirty="0" smtClean="0">
                <a:solidFill>
                  <a:schemeClr val="dk1"/>
                </a:solidFill>
                <a:latin typeface="Arial"/>
                <a:ea typeface="Arial"/>
                <a:cs typeface="Arial"/>
                <a:sym typeface="Arial"/>
              </a:rPr>
              <a:t>docente.</a:t>
            </a:r>
            <a:endParaRPr sz="1400" b="0" i="0" u="none" strike="noStrike" cap="none" dirty="0">
              <a:solidFill>
                <a:srgbClr val="000000"/>
              </a:solidFill>
              <a:latin typeface="Arial"/>
              <a:ea typeface="Arial"/>
              <a:cs typeface="Arial"/>
              <a:sym typeface="Arial"/>
            </a:endParaRPr>
          </a:p>
        </p:txBody>
      </p:sp>
      <p:sp>
        <p:nvSpPr>
          <p:cNvPr id="366" name="Google Shape;366;p32"/>
          <p:cNvSpPr/>
          <p:nvPr/>
        </p:nvSpPr>
        <p:spPr>
          <a:xfrm>
            <a:off x="6189450" y="4715530"/>
            <a:ext cx="3056400" cy="1872000"/>
          </a:xfrm>
          <a:prstGeom prst="rect">
            <a:avLst/>
          </a:prstGeom>
          <a:solidFill>
            <a:schemeClr val="accent6">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25400" lvl="0" indent="0" algn="ctr" rtl="0">
              <a:lnSpc>
                <a:spcPct val="150000"/>
              </a:lnSpc>
              <a:spcBef>
                <a:spcPts val="700"/>
              </a:spcBef>
              <a:spcAft>
                <a:spcPts val="0"/>
              </a:spcAft>
              <a:buClr>
                <a:schemeClr val="dk1"/>
              </a:buClr>
              <a:buSzPts val="1100"/>
              <a:buFont typeface="Arial"/>
              <a:buNone/>
            </a:pPr>
            <a:r>
              <a:rPr lang="es-EC" sz="700" b="0" i="0" u="none" strike="noStrike" cap="none" dirty="0">
                <a:solidFill>
                  <a:schemeClr val="dk1"/>
                </a:solidFill>
                <a:latin typeface="Times New Roman"/>
                <a:ea typeface="Times New Roman"/>
                <a:cs typeface="Times New Roman"/>
                <a:sym typeface="Times New Roman"/>
              </a:rPr>
              <a:t> </a:t>
            </a:r>
            <a:r>
              <a:rPr lang="es-EC" sz="1100" b="0" i="0" u="none" strike="noStrike" cap="none" dirty="0">
                <a:solidFill>
                  <a:schemeClr val="dk1"/>
                </a:solidFill>
                <a:latin typeface="Arial"/>
                <a:ea typeface="Arial"/>
                <a:cs typeface="Arial"/>
                <a:sym typeface="Arial"/>
              </a:rPr>
              <a:t>Utilizar la propuesta que es un blog que contiene varios cuentos infantiles que ayudarán a fortalecer la imaginación y creatividad a través de la pronunciación. </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7" name="Google Shape;367;p32"/>
          <p:cNvSpPr txBox="1">
            <a:spLocks noGrp="1"/>
          </p:cNvSpPr>
          <p:nvPr>
            <p:ph type="title" idx="4294967295"/>
          </p:nvPr>
        </p:nvSpPr>
        <p:spPr>
          <a:xfrm>
            <a:off x="2546269" y="375743"/>
            <a:ext cx="6675000" cy="66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000"/>
              <a:buNone/>
            </a:pPr>
            <a:r>
              <a:rPr lang="es-EC" sz="3000" b="1">
                <a:latin typeface="Arial"/>
                <a:ea typeface="Arial"/>
                <a:cs typeface="Arial"/>
                <a:sym typeface="Arial"/>
              </a:rPr>
              <a:t>CAPÍTULO IV: </a:t>
            </a:r>
            <a:r>
              <a:rPr lang="es-EC" sz="3000">
                <a:latin typeface="Arial"/>
                <a:ea typeface="Arial"/>
                <a:cs typeface="Arial"/>
                <a:sym typeface="Arial"/>
              </a:rPr>
              <a:t>Recomendaciones</a:t>
            </a:r>
            <a:endParaRPr sz="3000"/>
          </a:p>
        </p:txBody>
      </p:sp>
      <p:pic>
        <p:nvPicPr>
          <p:cNvPr id="5122" name="Picture 2" descr="10 recomendaciones para leer cuentos a los niñ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1521" y="3168639"/>
            <a:ext cx="2675890" cy="118646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a importancia de la capacitación docente – Centro para la Excelencia  Académi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5725" y="2946400"/>
            <a:ext cx="2561430" cy="150083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6"/>
          <a:stretch>
            <a:fillRect/>
          </a:stretch>
        </p:blipFill>
        <p:spPr>
          <a:xfrm>
            <a:off x="4701026" y="3137442"/>
            <a:ext cx="3016624" cy="124885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3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73" name="Google Shape;373;p33"/>
          <p:cNvSpPr txBox="1">
            <a:spLocks noGrp="1"/>
          </p:cNvSpPr>
          <p:nvPr>
            <p:ph type="title"/>
          </p:nvPr>
        </p:nvSpPr>
        <p:spPr>
          <a:xfrm>
            <a:off x="3113100" y="326925"/>
            <a:ext cx="5965800" cy="697115"/>
          </a:xfrm>
          <a:prstGeom prst="rect">
            <a:avLst/>
          </a:prstGeom>
          <a:ln w="28575" cap="flat" cmpd="sng">
            <a:solidFill>
              <a:schemeClr val="accent2"/>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115000"/>
              </a:lnSpc>
              <a:spcBef>
                <a:spcPts val="0"/>
              </a:spcBef>
              <a:spcAft>
                <a:spcPts val="0"/>
              </a:spcAft>
              <a:buNone/>
            </a:pPr>
            <a:endParaRPr sz="3400" b="1" dirty="0">
              <a:latin typeface="Arial"/>
              <a:ea typeface="Arial"/>
              <a:cs typeface="Arial"/>
              <a:sym typeface="Arial"/>
            </a:endParaRPr>
          </a:p>
          <a:p>
            <a:pPr marL="0" lvl="0" indent="0" algn="ctr" rtl="0">
              <a:lnSpc>
                <a:spcPct val="115000"/>
              </a:lnSpc>
              <a:spcBef>
                <a:spcPts val="0"/>
              </a:spcBef>
              <a:spcAft>
                <a:spcPts val="0"/>
              </a:spcAft>
              <a:buClr>
                <a:schemeClr val="dk1"/>
              </a:buClr>
              <a:buSzPct val="30985"/>
              <a:buFont typeface="Arial"/>
              <a:buNone/>
            </a:pPr>
            <a:r>
              <a:rPr lang="es-EC" sz="3550" b="1" dirty="0">
                <a:latin typeface="Arial"/>
                <a:ea typeface="Arial"/>
                <a:cs typeface="Arial"/>
                <a:sym typeface="Arial"/>
              </a:rPr>
              <a:t>CAPÍTULO </a:t>
            </a:r>
            <a:r>
              <a:rPr lang="es-EC" sz="3550" b="1" dirty="0" smtClean="0">
                <a:latin typeface="Arial"/>
                <a:ea typeface="Arial"/>
                <a:cs typeface="Arial"/>
                <a:sym typeface="Arial"/>
              </a:rPr>
              <a:t>V: </a:t>
            </a:r>
            <a:r>
              <a:rPr lang="es-EC" sz="3550" dirty="0">
                <a:latin typeface="Arial"/>
                <a:ea typeface="Arial"/>
                <a:cs typeface="Arial"/>
                <a:sym typeface="Arial"/>
              </a:rPr>
              <a:t>Propuesta</a:t>
            </a:r>
            <a:endParaRPr sz="3550" dirty="0">
              <a:latin typeface="Arial"/>
              <a:ea typeface="Arial"/>
              <a:cs typeface="Arial"/>
              <a:sym typeface="Arial"/>
            </a:endParaRPr>
          </a:p>
          <a:p>
            <a:pPr marL="0" lvl="0" indent="0" algn="l" rtl="0">
              <a:spcBef>
                <a:spcPts val="0"/>
              </a:spcBef>
              <a:spcAft>
                <a:spcPts val="0"/>
              </a:spcAft>
              <a:buNone/>
            </a:pPr>
            <a:endParaRPr dirty="0"/>
          </a:p>
        </p:txBody>
      </p:sp>
      <p:pic>
        <p:nvPicPr>
          <p:cNvPr id="374" name="Google Shape;374;p33"/>
          <p:cNvPicPr preferRelativeResize="0"/>
          <p:nvPr/>
        </p:nvPicPr>
        <p:blipFill>
          <a:blip r:embed="rId4">
            <a:alphaModFix/>
          </a:blip>
          <a:stretch>
            <a:fillRect/>
          </a:stretch>
        </p:blipFill>
        <p:spPr>
          <a:xfrm>
            <a:off x="1931612" y="1306845"/>
            <a:ext cx="8328776" cy="5268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3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80" name="Google Shape;380;p34"/>
          <p:cNvSpPr txBox="1">
            <a:spLocks noGrp="1"/>
          </p:cNvSpPr>
          <p:nvPr>
            <p:ph type="title"/>
          </p:nvPr>
        </p:nvSpPr>
        <p:spPr>
          <a:xfrm>
            <a:off x="4429025" y="148725"/>
            <a:ext cx="2875500" cy="809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s-EC" sz="3000" b="1">
                <a:latin typeface="Arial"/>
                <a:ea typeface="Arial"/>
                <a:cs typeface="Arial"/>
                <a:sym typeface="Arial"/>
              </a:rPr>
              <a:t>Objetivos</a:t>
            </a:r>
            <a:endParaRPr sz="3000" b="1">
              <a:latin typeface="Arial"/>
              <a:ea typeface="Arial"/>
              <a:cs typeface="Arial"/>
              <a:sym typeface="Arial"/>
            </a:endParaRPr>
          </a:p>
        </p:txBody>
      </p:sp>
      <p:sp>
        <p:nvSpPr>
          <p:cNvPr id="381" name="Google Shape;381;p34"/>
          <p:cNvSpPr/>
          <p:nvPr/>
        </p:nvSpPr>
        <p:spPr>
          <a:xfrm>
            <a:off x="1214975" y="1883321"/>
            <a:ext cx="9303600" cy="695429"/>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sz="1600" dirty="0">
                <a:solidFill>
                  <a:schemeClr val="dk1"/>
                </a:solidFill>
              </a:rPr>
              <a:t>Diseñar una página web (</a:t>
            </a:r>
            <a:r>
              <a:rPr lang="es-EC" sz="1600" dirty="0" err="1">
                <a:solidFill>
                  <a:schemeClr val="dk1"/>
                </a:solidFill>
              </a:rPr>
              <a:t>wix</a:t>
            </a:r>
            <a:r>
              <a:rPr lang="es-EC" sz="1600" dirty="0">
                <a:solidFill>
                  <a:schemeClr val="dk1"/>
                </a:solidFill>
              </a:rPr>
              <a:t>) que contenga diversos cuentos infantiles acompañados de actividades lúdicas para su fácil y rápida utilización en la educación virtual.</a:t>
            </a:r>
            <a:endParaRPr sz="1600" dirty="0"/>
          </a:p>
        </p:txBody>
      </p:sp>
      <p:sp>
        <p:nvSpPr>
          <p:cNvPr id="382" name="Google Shape;382;p34"/>
          <p:cNvSpPr/>
          <p:nvPr/>
        </p:nvSpPr>
        <p:spPr>
          <a:xfrm>
            <a:off x="3965975" y="2874262"/>
            <a:ext cx="3529200" cy="447290"/>
          </a:xfrm>
          <a:prstGeom prst="roundRect">
            <a:avLst>
              <a:gd name="adj" fmla="val 16667"/>
            </a:avLst>
          </a:prstGeom>
          <a:solidFill>
            <a:schemeClr val="accent1">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2000" dirty="0" smtClean="0"/>
              <a:t>Objetivos Específicos </a:t>
            </a:r>
            <a:endParaRPr sz="2000" dirty="0"/>
          </a:p>
        </p:txBody>
      </p:sp>
      <p:sp>
        <p:nvSpPr>
          <p:cNvPr id="383" name="Google Shape;383;p34"/>
          <p:cNvSpPr/>
          <p:nvPr/>
        </p:nvSpPr>
        <p:spPr>
          <a:xfrm>
            <a:off x="5180675" y="3617064"/>
            <a:ext cx="2314500" cy="2129700"/>
          </a:xfrm>
          <a:prstGeom prst="roundRect">
            <a:avLst>
              <a:gd name="adj" fmla="val 16667"/>
            </a:avLst>
          </a:prstGeom>
          <a:solidFill>
            <a:srgbClr val="CCFF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Clr>
                <a:schemeClr val="dk1"/>
              </a:buClr>
              <a:buSzPts val="1100"/>
              <a:buFont typeface="Arial"/>
              <a:buNone/>
            </a:pPr>
            <a:r>
              <a:rPr lang="es-EC" dirty="0"/>
              <a:t>Motivar la participación de los niños a través de los cuentos infantiles y actividades lúdicas plasmadas en la página web. </a:t>
            </a:r>
            <a:endParaRPr dirty="0"/>
          </a:p>
        </p:txBody>
      </p:sp>
      <p:sp>
        <p:nvSpPr>
          <p:cNvPr id="384" name="Google Shape;384;p34"/>
          <p:cNvSpPr/>
          <p:nvPr/>
        </p:nvSpPr>
        <p:spPr>
          <a:xfrm>
            <a:off x="2038045" y="3617064"/>
            <a:ext cx="2751000" cy="2129700"/>
          </a:xfrm>
          <a:prstGeom prst="roundRect">
            <a:avLst>
              <a:gd name="adj" fmla="val 16667"/>
            </a:avLst>
          </a:prstGeom>
          <a:solidFill>
            <a:schemeClr val="accent2">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Clr>
                <a:schemeClr val="dk1"/>
              </a:buClr>
              <a:buSzPts val="1100"/>
              <a:buFont typeface="Arial"/>
              <a:buNone/>
            </a:pPr>
            <a:r>
              <a:rPr lang="es-EC"/>
              <a:t>Proporcionar a las docentes y padres de familia un blog para el uso de los cuentos infantiles en esta nueva modalidad virtual para desarrollar el lenguaje oral de los niños. </a:t>
            </a:r>
            <a:endParaRPr/>
          </a:p>
        </p:txBody>
      </p:sp>
      <p:sp>
        <p:nvSpPr>
          <p:cNvPr id="385" name="Google Shape;385;p34"/>
          <p:cNvSpPr/>
          <p:nvPr/>
        </p:nvSpPr>
        <p:spPr>
          <a:xfrm>
            <a:off x="7803605" y="3617064"/>
            <a:ext cx="2478315" cy="2129700"/>
          </a:xfrm>
          <a:prstGeom prst="roundRect">
            <a:avLst>
              <a:gd name="adj" fmla="val 16667"/>
            </a:avLst>
          </a:prstGeom>
          <a:solidFill>
            <a:srgbClr val="FFCC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solidFill>
                <a:schemeClr val="dk1"/>
              </a:solidFill>
            </a:endParaRPr>
          </a:p>
          <a:p>
            <a:pPr marL="0" lvl="0" indent="0" algn="l" rtl="0">
              <a:spcBef>
                <a:spcPts val="0"/>
              </a:spcBef>
              <a:spcAft>
                <a:spcPts val="0"/>
              </a:spcAft>
              <a:buNone/>
            </a:pPr>
            <a:endParaRPr sz="1800" dirty="0">
              <a:solidFill>
                <a:schemeClr val="dk1"/>
              </a:solidFill>
            </a:endParaRPr>
          </a:p>
          <a:p>
            <a:pPr marL="0" lvl="0" indent="0" algn="l" rtl="0">
              <a:spcBef>
                <a:spcPts val="0"/>
              </a:spcBef>
              <a:spcAft>
                <a:spcPts val="0"/>
              </a:spcAft>
              <a:buNone/>
            </a:pPr>
            <a:endParaRPr sz="1800" dirty="0">
              <a:solidFill>
                <a:schemeClr val="dk1"/>
              </a:solidFill>
            </a:endParaRPr>
          </a:p>
          <a:p>
            <a:pPr marL="0" lvl="0" indent="0" algn="l" rtl="0">
              <a:lnSpc>
                <a:spcPct val="115000"/>
              </a:lnSpc>
              <a:spcBef>
                <a:spcPts val="0"/>
              </a:spcBef>
              <a:spcAft>
                <a:spcPts val="0"/>
              </a:spcAft>
              <a:buNone/>
            </a:pPr>
            <a:r>
              <a:rPr lang="es-EC" dirty="0">
                <a:solidFill>
                  <a:schemeClr val="dk1"/>
                </a:solidFill>
              </a:rPr>
              <a:t>Investigar cuentos infantiles, </a:t>
            </a:r>
            <a:endParaRPr dirty="0">
              <a:solidFill>
                <a:schemeClr val="dk1"/>
              </a:solidFill>
            </a:endParaRPr>
          </a:p>
          <a:p>
            <a:pPr marL="0" lvl="0" indent="0" algn="l" rtl="0">
              <a:lnSpc>
                <a:spcPct val="115000"/>
              </a:lnSpc>
              <a:spcBef>
                <a:spcPts val="0"/>
              </a:spcBef>
              <a:spcAft>
                <a:spcPts val="0"/>
              </a:spcAft>
              <a:buNone/>
            </a:pPr>
            <a:r>
              <a:rPr lang="es-EC" dirty="0">
                <a:solidFill>
                  <a:schemeClr val="dk1"/>
                </a:solidFill>
              </a:rPr>
              <a:t>actividades lúdicas y herramientas tecnológicas que acompañen a la creación de la página </a:t>
            </a:r>
            <a:r>
              <a:rPr lang="es-EC" dirty="0" smtClean="0">
                <a:solidFill>
                  <a:schemeClr val="dk1"/>
                </a:solidFill>
              </a:rPr>
              <a:t>web.</a:t>
            </a:r>
            <a:endParaRPr sz="1000" dirty="0"/>
          </a:p>
          <a:p>
            <a:pPr marL="0" lvl="0" indent="0" algn="l" rtl="0">
              <a:lnSpc>
                <a:spcPct val="200000"/>
              </a:lnSpc>
              <a:spcBef>
                <a:spcPts val="1200"/>
              </a:spcBef>
              <a:spcAft>
                <a:spcPts val="0"/>
              </a:spcAft>
              <a:buNone/>
            </a:pPr>
            <a:endParaRPr dirty="0"/>
          </a:p>
          <a:p>
            <a:pPr marL="0" lvl="0" indent="0" algn="l" rtl="0">
              <a:spcBef>
                <a:spcPts val="1200"/>
              </a:spcBef>
              <a:spcAft>
                <a:spcPts val="0"/>
              </a:spcAft>
              <a:buNone/>
            </a:pPr>
            <a:endParaRPr dirty="0"/>
          </a:p>
        </p:txBody>
      </p:sp>
      <p:sp>
        <p:nvSpPr>
          <p:cNvPr id="386" name="Google Shape;386;p34"/>
          <p:cNvSpPr/>
          <p:nvPr/>
        </p:nvSpPr>
        <p:spPr>
          <a:xfrm>
            <a:off x="3965975" y="1119925"/>
            <a:ext cx="3529200" cy="467884"/>
          </a:xfrm>
          <a:prstGeom prst="roundRect">
            <a:avLst>
              <a:gd name="adj" fmla="val 16667"/>
            </a:avLst>
          </a:prstGeom>
          <a:solidFill>
            <a:srgbClr val="FFB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800" dirty="0">
                <a:solidFill>
                  <a:schemeClr val="dk1"/>
                </a:solidFill>
              </a:rPr>
              <a:t>Objetivo General</a:t>
            </a:r>
            <a:endParaRPr sz="1800"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3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92" name="Google Shape;392;p35"/>
          <p:cNvSpPr/>
          <p:nvPr/>
        </p:nvSpPr>
        <p:spPr>
          <a:xfrm>
            <a:off x="3526425" y="269150"/>
            <a:ext cx="5585760" cy="1085940"/>
          </a:xfrm>
          <a:prstGeom prst="cloud">
            <a:avLst/>
          </a:prstGeom>
          <a:solidFill>
            <a:srgbClr val="C8A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800" b="1"/>
              <a:t> FUNDAMENTACIÓN TEÓRICA</a:t>
            </a:r>
            <a:endParaRPr sz="1800" b="1"/>
          </a:p>
        </p:txBody>
      </p:sp>
      <p:sp>
        <p:nvSpPr>
          <p:cNvPr id="393" name="Google Shape;393;p35"/>
          <p:cNvSpPr/>
          <p:nvPr/>
        </p:nvSpPr>
        <p:spPr>
          <a:xfrm>
            <a:off x="347000" y="1652525"/>
            <a:ext cx="5952200" cy="2015276"/>
          </a:xfrm>
          <a:prstGeom prst="cloud">
            <a:avLst/>
          </a:prstGeom>
          <a:solidFill>
            <a:schemeClr val="accent2">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s-EC" sz="1500" dirty="0">
                <a:solidFill>
                  <a:schemeClr val="dk1"/>
                </a:solidFill>
              </a:rPr>
              <a:t>El cuento es algo maravilloso, en todas las edades, pero mucho más vital en la primera infancia, no solo para que los niños mejoren su lenguaje y se preparen para el desarrollo de la </a:t>
            </a:r>
            <a:r>
              <a:rPr lang="es-EC" sz="1500" dirty="0" smtClean="0">
                <a:solidFill>
                  <a:schemeClr val="dk1"/>
                </a:solidFill>
              </a:rPr>
              <a:t>lectoescritura.</a:t>
            </a:r>
            <a:endParaRPr sz="1500" dirty="0">
              <a:solidFill>
                <a:schemeClr val="dk1"/>
              </a:solidFill>
            </a:endParaRPr>
          </a:p>
        </p:txBody>
      </p:sp>
      <p:sp>
        <p:nvSpPr>
          <p:cNvPr id="394" name="Google Shape;394;p35"/>
          <p:cNvSpPr/>
          <p:nvPr/>
        </p:nvSpPr>
        <p:spPr>
          <a:xfrm>
            <a:off x="5486400" y="3576361"/>
            <a:ext cx="6076446" cy="2846340"/>
          </a:xfrm>
          <a:prstGeom prst="cloud">
            <a:avLst/>
          </a:prstGeom>
          <a:solidFill>
            <a:schemeClr val="accent6">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Clr>
                <a:schemeClr val="dk1"/>
              </a:buClr>
              <a:buSzPts val="1100"/>
              <a:buFont typeface="Arial"/>
              <a:buNone/>
            </a:pPr>
            <a:r>
              <a:rPr lang="es-EC" sz="1500" dirty="0">
                <a:solidFill>
                  <a:schemeClr val="dk1"/>
                </a:solidFill>
              </a:rPr>
              <a:t>Sino como un espacio de placer, por el hondo mensaje que traen, la belleza que transmiten, por el misterio, la magia que despiertan en los más pequeños, condiciones indispensables para que el futuro estudiante sea un lector autónomo. (</a:t>
            </a:r>
            <a:r>
              <a:rPr lang="es-EC" sz="1500" dirty="0" err="1">
                <a:solidFill>
                  <a:schemeClr val="dk1"/>
                </a:solidFill>
              </a:rPr>
              <a:t>Talledo</a:t>
            </a:r>
            <a:r>
              <a:rPr lang="es-EC" sz="1500" dirty="0">
                <a:solidFill>
                  <a:schemeClr val="dk1"/>
                </a:solidFill>
              </a:rPr>
              <a:t> Alejandro &amp; Vera Luis , 2019,p.139).</a:t>
            </a:r>
            <a:endParaRPr dirty="0"/>
          </a:p>
        </p:txBody>
      </p:sp>
      <p:pic>
        <p:nvPicPr>
          <p:cNvPr id="6148" name="Picture 4" descr="Amazon.com: CUENTOS INFANTILES: PARA NIÑOS Y NIÑAS DE 2 A 8 AÑOS (LIBROS  INFANTILES EN ESPAÑOL) (Spanish Edition): 9781073318902: PEÑA, LISSY: Libr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573" y="3889421"/>
            <a:ext cx="1957704" cy="253328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presentación de cuento - Profesoras y auxiliares de inicial - YouT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3339" y="1510133"/>
            <a:ext cx="3144521" cy="1768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3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00" name="Google Shape;400;p36"/>
          <p:cNvSpPr/>
          <p:nvPr/>
        </p:nvSpPr>
        <p:spPr>
          <a:xfrm>
            <a:off x="7119200" y="3849100"/>
            <a:ext cx="4961700" cy="1759800"/>
          </a:xfrm>
          <a:prstGeom prst="rightArrow">
            <a:avLst>
              <a:gd name="adj1" fmla="val 50000"/>
              <a:gd name="adj2" fmla="val 50000"/>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sz="1800"/>
              <a:t>Acompañanos a ver este maravilloso blog</a:t>
            </a:r>
            <a:endParaRPr sz="1800"/>
          </a:p>
        </p:txBody>
      </p:sp>
      <p:pic>
        <p:nvPicPr>
          <p:cNvPr id="401" name="Google Shape;401;p36"/>
          <p:cNvPicPr preferRelativeResize="0"/>
          <p:nvPr/>
        </p:nvPicPr>
        <p:blipFill>
          <a:blip r:embed="rId4">
            <a:alphaModFix/>
          </a:blip>
          <a:stretch>
            <a:fillRect/>
          </a:stretch>
        </p:blipFill>
        <p:spPr>
          <a:xfrm>
            <a:off x="0" y="0"/>
            <a:ext cx="6858000" cy="6858000"/>
          </a:xfrm>
          <a:prstGeom prst="rect">
            <a:avLst/>
          </a:prstGeom>
          <a:noFill/>
          <a:ln>
            <a:noFill/>
          </a:ln>
        </p:spPr>
      </p:pic>
      <p:sp>
        <p:nvSpPr>
          <p:cNvPr id="402" name="Google Shape;402;p36"/>
          <p:cNvSpPr/>
          <p:nvPr/>
        </p:nvSpPr>
        <p:spPr>
          <a:xfrm>
            <a:off x="7320250" y="811350"/>
            <a:ext cx="4348650" cy="1203550"/>
          </a:xfrm>
          <a:prstGeom prst="flowChartPreparation">
            <a:avLst/>
          </a:prstGeom>
          <a:solidFill>
            <a:srgbClr val="A8D08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sz="2500" b="1"/>
              <a:t>Entra al siguiente link:</a:t>
            </a:r>
            <a:endParaRPr sz="2500" b="1"/>
          </a:p>
        </p:txBody>
      </p:sp>
      <p:sp>
        <p:nvSpPr>
          <p:cNvPr id="403" name="Google Shape;403;p36"/>
          <p:cNvSpPr/>
          <p:nvPr/>
        </p:nvSpPr>
        <p:spPr>
          <a:xfrm>
            <a:off x="7215650" y="2486500"/>
            <a:ext cx="4252200" cy="1362600"/>
          </a:xfrm>
          <a:prstGeom prst="roundRect">
            <a:avLst>
              <a:gd name="adj" fmla="val 16667"/>
            </a:avLst>
          </a:prstGeom>
          <a:solidFill>
            <a:srgbClr val="9CC2E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sz="2500" u="sng" dirty="0">
                <a:solidFill>
                  <a:schemeClr val="hlink"/>
                </a:solidFill>
                <a:hlinkClick r:id="rId5"/>
              </a:rPr>
              <a:t>https://cuentoseducar2000.wixsite.com/my-site-3 </a:t>
            </a:r>
            <a:endParaRPr sz="25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91;p3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028" name="Picture 4" descr="45 ideas de LICENCIATURA | ideas de fiesta de graduación, decoracion  graduacion, fiestas de graduacion decor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362" y="0"/>
            <a:ext cx="6855423" cy="68554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ica estudiante emocionada con sombrero de graduación en la cabeza y  diploma en mano saltando de alegría aislado | Vector Prem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0415" y="1331730"/>
            <a:ext cx="2891585" cy="42292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43 ideas de Invitaciones graduación | graduación, invitaciones para  graduacion, invitacio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0771"/>
            <a:ext cx="2484362" cy="38528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acias por tu pago | Compudema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5162" y="3058161"/>
            <a:ext cx="3994331" cy="174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381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5" name="Google Shape;115;p16"/>
          <p:cNvSpPr txBox="1">
            <a:spLocks noGrp="1"/>
          </p:cNvSpPr>
          <p:nvPr>
            <p:ph type="title"/>
          </p:nvPr>
        </p:nvSpPr>
        <p:spPr>
          <a:xfrm>
            <a:off x="2259400" y="299025"/>
            <a:ext cx="7738500" cy="671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55555"/>
              <a:buNone/>
            </a:pPr>
            <a:r>
              <a:rPr lang="es-EC" sz="3600" b="1">
                <a:latin typeface="Arial"/>
                <a:ea typeface="Arial"/>
                <a:cs typeface="Arial"/>
                <a:sym typeface="Arial"/>
              </a:rPr>
              <a:t>CAPÍTULO I :</a:t>
            </a:r>
            <a:r>
              <a:rPr lang="es-EC" sz="3600">
                <a:latin typeface="Arial"/>
                <a:ea typeface="Arial"/>
                <a:cs typeface="Arial"/>
                <a:sym typeface="Arial"/>
              </a:rPr>
              <a:t>Problema de Investigación</a:t>
            </a:r>
            <a:endParaRPr/>
          </a:p>
        </p:txBody>
      </p:sp>
      <p:sp>
        <p:nvSpPr>
          <p:cNvPr id="116" name="Google Shape;116;p16"/>
          <p:cNvSpPr/>
          <p:nvPr/>
        </p:nvSpPr>
        <p:spPr>
          <a:xfrm>
            <a:off x="4393750" y="5040296"/>
            <a:ext cx="2980200" cy="874200"/>
          </a:xfrm>
          <a:prstGeom prst="ellipse">
            <a:avLst/>
          </a:prstGeom>
          <a:solidFill>
            <a:srgbClr val="FF99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C" sz="1600" b="0" i="0" u="none" strike="noStrike" cap="none" dirty="0">
                <a:solidFill>
                  <a:srgbClr val="000000"/>
                </a:solidFill>
                <a:latin typeface="Arial"/>
                <a:ea typeface="Arial"/>
                <a:cs typeface="Arial"/>
                <a:sym typeface="Arial"/>
              </a:rPr>
              <a:t>Pandemia sanitaria </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s-EC" sz="1600" b="0" i="0" u="none" strike="noStrike" cap="none" dirty="0">
                <a:solidFill>
                  <a:srgbClr val="000000"/>
                </a:solidFill>
                <a:latin typeface="Arial"/>
                <a:ea typeface="Arial"/>
                <a:cs typeface="Arial"/>
                <a:sym typeface="Arial"/>
              </a:rPr>
              <a:t>(COVID - 19)</a:t>
            </a:r>
            <a:endParaRPr sz="1600" b="0" i="0" u="none" strike="noStrike" cap="none" dirty="0">
              <a:solidFill>
                <a:srgbClr val="000000"/>
              </a:solidFill>
              <a:latin typeface="Arial"/>
              <a:ea typeface="Arial"/>
              <a:cs typeface="Arial"/>
              <a:sym typeface="Arial"/>
            </a:endParaRPr>
          </a:p>
        </p:txBody>
      </p:sp>
      <p:sp>
        <p:nvSpPr>
          <p:cNvPr id="117" name="Google Shape;117;p16"/>
          <p:cNvSpPr/>
          <p:nvPr/>
        </p:nvSpPr>
        <p:spPr>
          <a:xfrm>
            <a:off x="4393750" y="3702525"/>
            <a:ext cx="2980200" cy="874200"/>
          </a:xfrm>
          <a:prstGeom prst="ellipse">
            <a:avLst/>
          </a:prstGeom>
          <a:solidFill>
            <a:srgbClr val="CCFF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C" sz="1600" b="0" i="0" u="none" strike="noStrike" cap="none">
                <a:solidFill>
                  <a:srgbClr val="000000"/>
                </a:solidFill>
                <a:latin typeface="Arial"/>
                <a:ea typeface="Arial"/>
                <a:cs typeface="Arial"/>
                <a:sym typeface="Arial"/>
              </a:rPr>
              <a:t>Educación virtual</a:t>
            </a:r>
            <a:endParaRPr sz="1600" b="0" i="0" u="none" strike="noStrike" cap="none">
              <a:solidFill>
                <a:srgbClr val="000000"/>
              </a:solidFill>
              <a:latin typeface="Arial"/>
              <a:ea typeface="Arial"/>
              <a:cs typeface="Arial"/>
              <a:sym typeface="Arial"/>
            </a:endParaRPr>
          </a:p>
        </p:txBody>
      </p:sp>
      <p:sp>
        <p:nvSpPr>
          <p:cNvPr id="118" name="Google Shape;118;p16"/>
          <p:cNvSpPr/>
          <p:nvPr/>
        </p:nvSpPr>
        <p:spPr>
          <a:xfrm>
            <a:off x="4393750" y="1302262"/>
            <a:ext cx="2980200" cy="874200"/>
          </a:xfrm>
          <a:prstGeom prst="ellipse">
            <a:avLst/>
          </a:prstGeom>
          <a:solidFill>
            <a:schemeClr val="accent2">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C" sz="1600" b="0" i="0" u="none" strike="noStrike" cap="none">
                <a:solidFill>
                  <a:srgbClr val="000000"/>
                </a:solidFill>
                <a:latin typeface="Arial"/>
                <a:ea typeface="Arial"/>
                <a:cs typeface="Arial"/>
                <a:sym typeface="Arial"/>
              </a:rPr>
              <a:t>Uso del cuento infantil.</a:t>
            </a:r>
            <a:endParaRPr sz="1600" b="0" i="0" u="none" strike="noStrike" cap="none">
              <a:solidFill>
                <a:srgbClr val="000000"/>
              </a:solidFill>
              <a:latin typeface="Arial"/>
              <a:ea typeface="Arial"/>
              <a:cs typeface="Arial"/>
              <a:sym typeface="Arial"/>
            </a:endParaRPr>
          </a:p>
        </p:txBody>
      </p:sp>
      <p:sp>
        <p:nvSpPr>
          <p:cNvPr id="119" name="Google Shape;119;p16"/>
          <p:cNvSpPr/>
          <p:nvPr/>
        </p:nvSpPr>
        <p:spPr>
          <a:xfrm>
            <a:off x="4393750" y="2508300"/>
            <a:ext cx="2980200" cy="874200"/>
          </a:xfrm>
          <a:prstGeom prst="ellipse">
            <a:avLst/>
          </a:prstGeom>
          <a:solidFill>
            <a:schemeClr val="accent1">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C" sz="1600" b="0" i="0" u="none" strike="noStrike" cap="none">
                <a:solidFill>
                  <a:srgbClr val="000000"/>
                </a:solidFill>
                <a:latin typeface="Arial"/>
                <a:ea typeface="Arial"/>
                <a:cs typeface="Arial"/>
                <a:sym typeface="Arial"/>
              </a:rPr>
              <a:t>Desarrollo del lenguaje oral.</a:t>
            </a:r>
            <a:endParaRPr sz="1600" b="0" i="0" u="none" strike="noStrike" cap="none">
              <a:solidFill>
                <a:srgbClr val="000000"/>
              </a:solidFill>
              <a:latin typeface="Arial"/>
              <a:ea typeface="Arial"/>
              <a:cs typeface="Arial"/>
              <a:sym typeface="Arial"/>
            </a:endParaRPr>
          </a:p>
        </p:txBody>
      </p:sp>
      <p:pic>
        <p:nvPicPr>
          <p:cNvPr id="120" name="Google Shape;120;p16"/>
          <p:cNvPicPr preferRelativeResize="0"/>
          <p:nvPr/>
        </p:nvPicPr>
        <p:blipFill rotWithShape="1">
          <a:blip r:embed="rId4">
            <a:alphaModFix/>
          </a:blip>
          <a:srcRect/>
          <a:stretch/>
        </p:blipFill>
        <p:spPr>
          <a:xfrm>
            <a:off x="1362675" y="1591050"/>
            <a:ext cx="2687176" cy="1791450"/>
          </a:xfrm>
          <a:prstGeom prst="rect">
            <a:avLst/>
          </a:prstGeom>
          <a:noFill/>
          <a:ln>
            <a:noFill/>
          </a:ln>
        </p:spPr>
      </p:pic>
      <p:pic>
        <p:nvPicPr>
          <p:cNvPr id="121" name="Google Shape;121;p16"/>
          <p:cNvPicPr preferRelativeResize="0"/>
          <p:nvPr/>
        </p:nvPicPr>
        <p:blipFill rotWithShape="1">
          <a:blip r:embed="rId5">
            <a:alphaModFix/>
          </a:blip>
          <a:srcRect t="17172" b="11479"/>
          <a:stretch/>
        </p:blipFill>
        <p:spPr>
          <a:xfrm>
            <a:off x="7832250" y="4139625"/>
            <a:ext cx="3092776" cy="1654926"/>
          </a:xfrm>
          <a:prstGeom prst="rect">
            <a:avLst/>
          </a:prstGeom>
          <a:noFill/>
          <a:ln>
            <a:noFill/>
          </a:ln>
        </p:spPr>
      </p:pic>
      <p:pic>
        <p:nvPicPr>
          <p:cNvPr id="122" name="Google Shape;122;p16"/>
          <p:cNvPicPr preferRelativeResize="0"/>
          <p:nvPr/>
        </p:nvPicPr>
        <p:blipFill rotWithShape="1">
          <a:blip r:embed="rId6">
            <a:alphaModFix/>
          </a:blip>
          <a:srcRect/>
          <a:stretch/>
        </p:blipFill>
        <p:spPr>
          <a:xfrm>
            <a:off x="1557851" y="4003100"/>
            <a:ext cx="2491992" cy="1791450"/>
          </a:xfrm>
          <a:prstGeom prst="rect">
            <a:avLst/>
          </a:prstGeom>
          <a:noFill/>
          <a:ln>
            <a:noFill/>
          </a:ln>
        </p:spPr>
      </p:pic>
      <p:pic>
        <p:nvPicPr>
          <p:cNvPr id="123" name="Google Shape;123;p16"/>
          <p:cNvPicPr preferRelativeResize="0"/>
          <p:nvPr/>
        </p:nvPicPr>
        <p:blipFill rotWithShape="1">
          <a:blip r:embed="rId7">
            <a:alphaModFix/>
          </a:blip>
          <a:srcRect/>
          <a:stretch/>
        </p:blipFill>
        <p:spPr>
          <a:xfrm>
            <a:off x="7985075" y="1240787"/>
            <a:ext cx="2492000" cy="249197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7"/>
          <p:cNvPicPr preferRelativeResize="0"/>
          <p:nvPr/>
        </p:nvPicPr>
        <p:blipFill rotWithShape="1">
          <a:blip r:embed="rId3">
            <a:alphaModFix/>
          </a:blip>
          <a:srcRect/>
          <a:stretch/>
        </p:blipFill>
        <p:spPr>
          <a:xfrm>
            <a:off x="0" y="-63375"/>
            <a:ext cx="12192000" cy="6858000"/>
          </a:xfrm>
          <a:prstGeom prst="rect">
            <a:avLst/>
          </a:prstGeom>
          <a:noFill/>
          <a:ln>
            <a:noFill/>
          </a:ln>
        </p:spPr>
      </p:pic>
      <p:sp>
        <p:nvSpPr>
          <p:cNvPr id="129" name="Google Shape;129;p17"/>
          <p:cNvSpPr/>
          <p:nvPr/>
        </p:nvSpPr>
        <p:spPr>
          <a:xfrm>
            <a:off x="2270258" y="1589625"/>
            <a:ext cx="3404400" cy="1171250"/>
          </a:xfrm>
          <a:prstGeom prst="homePlate">
            <a:avLst>
              <a:gd name="adj" fmla="val 50000"/>
            </a:avLst>
          </a:prstGeom>
          <a:solidFill>
            <a:schemeClr val="accent2">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700"/>
              <a:buFont typeface="Arial"/>
              <a:buNone/>
            </a:pPr>
            <a:r>
              <a:rPr lang="es-EC" sz="1700" b="0" i="0" u="none" strike="noStrike" cap="none" dirty="0">
                <a:solidFill>
                  <a:srgbClr val="000000"/>
                </a:solidFill>
                <a:latin typeface="Arial"/>
                <a:ea typeface="Arial"/>
                <a:cs typeface="Arial"/>
                <a:sym typeface="Arial"/>
              </a:rPr>
              <a:t>Provincia: Pichincha </a:t>
            </a:r>
            <a:endParaRPr sz="17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r>
              <a:rPr lang="es-EC" sz="1700" b="0" i="0" u="none" strike="noStrike" cap="none" dirty="0">
                <a:solidFill>
                  <a:srgbClr val="000000"/>
                </a:solidFill>
                <a:latin typeface="Arial"/>
                <a:ea typeface="Arial"/>
                <a:cs typeface="Arial"/>
                <a:sym typeface="Arial"/>
              </a:rPr>
              <a:t>Cantón: Rumiñahui </a:t>
            </a:r>
            <a:endParaRPr sz="17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r>
              <a:rPr lang="es-EC" sz="1700" b="0" i="0" u="none" strike="noStrike" cap="none" dirty="0">
                <a:solidFill>
                  <a:srgbClr val="000000"/>
                </a:solidFill>
                <a:latin typeface="Arial"/>
                <a:ea typeface="Arial"/>
                <a:cs typeface="Arial"/>
                <a:sym typeface="Arial"/>
              </a:rPr>
              <a:t>Parroquia</a:t>
            </a:r>
            <a:r>
              <a:rPr lang="es-EC" sz="1700" b="0" i="0" u="none" strike="noStrike" cap="none" dirty="0" smtClean="0">
                <a:solidFill>
                  <a:srgbClr val="000000"/>
                </a:solidFill>
                <a:latin typeface="Arial"/>
                <a:ea typeface="Arial"/>
                <a:cs typeface="Arial"/>
                <a:sym typeface="Arial"/>
              </a:rPr>
              <a:t>: San </a:t>
            </a:r>
            <a:r>
              <a:rPr lang="es-EC" sz="1700" b="0" i="0" u="none" strike="noStrike" cap="none" dirty="0">
                <a:solidFill>
                  <a:srgbClr val="000000"/>
                </a:solidFill>
                <a:latin typeface="Arial"/>
                <a:ea typeface="Arial"/>
                <a:cs typeface="Arial"/>
                <a:sym typeface="Arial"/>
              </a:rPr>
              <a:t>Rafael </a:t>
            </a:r>
            <a:endParaRPr sz="1700" b="0" i="0" u="none" strike="noStrike" cap="none" dirty="0">
              <a:solidFill>
                <a:srgbClr val="000000"/>
              </a:solidFill>
              <a:latin typeface="Arial"/>
              <a:ea typeface="Arial"/>
              <a:cs typeface="Arial"/>
              <a:sym typeface="Arial"/>
            </a:endParaRPr>
          </a:p>
        </p:txBody>
      </p:sp>
      <p:sp>
        <p:nvSpPr>
          <p:cNvPr id="130" name="Google Shape;130;p17"/>
          <p:cNvSpPr/>
          <p:nvPr/>
        </p:nvSpPr>
        <p:spPr>
          <a:xfrm>
            <a:off x="4779325" y="3365625"/>
            <a:ext cx="3404400" cy="999900"/>
          </a:xfrm>
          <a:prstGeom prst="homePlate">
            <a:avLst>
              <a:gd name="adj" fmla="val 50000"/>
            </a:avLst>
          </a:prstGeom>
          <a:solidFill>
            <a:srgbClr val="9BCD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1200"/>
              </a:spcBef>
              <a:spcAft>
                <a:spcPts val="0"/>
              </a:spcAft>
              <a:buClr>
                <a:schemeClr val="dk1"/>
              </a:buClr>
              <a:buSzPts val="1100"/>
              <a:buFont typeface="Arial"/>
              <a:buNone/>
            </a:pPr>
            <a:r>
              <a:rPr lang="es-EC" sz="1700" b="0" i="0" u="none" strike="noStrike" cap="none" dirty="0">
                <a:solidFill>
                  <a:srgbClr val="000000"/>
                </a:solidFill>
                <a:latin typeface="Arial"/>
                <a:ea typeface="Arial"/>
                <a:cs typeface="Arial"/>
                <a:sym typeface="Arial"/>
              </a:rPr>
              <a:t>Segundo quimestre del año lectivo 2020-2021.</a:t>
            </a:r>
            <a:endParaRPr sz="1800" b="0" i="0" u="none" strike="noStrike" cap="none" dirty="0">
              <a:solidFill>
                <a:srgbClr val="000000"/>
              </a:solidFill>
              <a:latin typeface="Arial"/>
              <a:ea typeface="Arial"/>
              <a:cs typeface="Arial"/>
              <a:sym typeface="Arial"/>
            </a:endParaRPr>
          </a:p>
        </p:txBody>
      </p:sp>
      <p:sp>
        <p:nvSpPr>
          <p:cNvPr id="131" name="Google Shape;131;p17"/>
          <p:cNvSpPr/>
          <p:nvPr/>
        </p:nvSpPr>
        <p:spPr>
          <a:xfrm>
            <a:off x="7274175" y="5119625"/>
            <a:ext cx="3404400" cy="1097700"/>
          </a:xfrm>
          <a:prstGeom prst="homePlate">
            <a:avLst>
              <a:gd name="adj" fmla="val 50000"/>
            </a:avLst>
          </a:prstGeom>
          <a:solidFill>
            <a:schemeClr val="accent6">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rgbClr val="000000"/>
              </a:buClr>
              <a:buSzPts val="1700"/>
              <a:buFont typeface="Arial"/>
              <a:buChar char="●"/>
            </a:pPr>
            <a:r>
              <a:rPr lang="es-EC" sz="1700" b="0" i="0" u="none" strike="noStrike" cap="none" dirty="0">
                <a:solidFill>
                  <a:srgbClr val="000000"/>
                </a:solidFill>
                <a:latin typeface="Arial"/>
                <a:ea typeface="Arial"/>
                <a:cs typeface="Arial"/>
                <a:sym typeface="Arial"/>
              </a:rPr>
              <a:t>Niños</a:t>
            </a:r>
            <a:endParaRPr sz="170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s-EC" sz="1700" b="0" i="0" u="none" strike="noStrike" cap="none" dirty="0">
                <a:solidFill>
                  <a:srgbClr val="000000"/>
                </a:solidFill>
                <a:latin typeface="Arial"/>
                <a:ea typeface="Arial"/>
                <a:cs typeface="Arial"/>
                <a:sym typeface="Arial"/>
              </a:rPr>
              <a:t>Docentes</a:t>
            </a:r>
            <a:endParaRPr sz="170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s-EC" sz="1700" b="0" i="0" u="none" strike="noStrike" cap="none" dirty="0">
                <a:solidFill>
                  <a:srgbClr val="000000"/>
                </a:solidFill>
                <a:latin typeface="Arial"/>
                <a:ea typeface="Arial"/>
                <a:cs typeface="Arial"/>
                <a:sym typeface="Arial"/>
              </a:rPr>
              <a:t>Padres de familia</a:t>
            </a:r>
            <a:endParaRPr sz="1700" b="0" i="0" u="none" strike="noStrike" cap="none" dirty="0">
              <a:solidFill>
                <a:srgbClr val="000000"/>
              </a:solidFill>
              <a:latin typeface="Arial"/>
              <a:ea typeface="Arial"/>
              <a:cs typeface="Arial"/>
              <a:sym typeface="Arial"/>
            </a:endParaRPr>
          </a:p>
        </p:txBody>
      </p:sp>
      <p:pic>
        <p:nvPicPr>
          <p:cNvPr id="132" name="Google Shape;132;p17"/>
          <p:cNvPicPr preferRelativeResize="0"/>
          <p:nvPr/>
        </p:nvPicPr>
        <p:blipFill rotWithShape="1">
          <a:blip r:embed="rId4">
            <a:alphaModFix/>
          </a:blip>
          <a:srcRect l="3004" t="35446" r="6497" b="36361"/>
          <a:stretch/>
        </p:blipFill>
        <p:spPr>
          <a:xfrm>
            <a:off x="6821004" y="1080400"/>
            <a:ext cx="2522450" cy="1746176"/>
          </a:xfrm>
          <a:prstGeom prst="rect">
            <a:avLst/>
          </a:prstGeom>
          <a:noFill/>
          <a:ln>
            <a:noFill/>
          </a:ln>
        </p:spPr>
      </p:pic>
      <p:sp>
        <p:nvSpPr>
          <p:cNvPr id="133" name="Google Shape;133;p17"/>
          <p:cNvSpPr/>
          <p:nvPr/>
        </p:nvSpPr>
        <p:spPr>
          <a:xfrm>
            <a:off x="173475" y="1526975"/>
            <a:ext cx="1917000" cy="1233900"/>
          </a:xfrm>
          <a:prstGeom prst="mathMinus">
            <a:avLst>
              <a:gd name="adj1" fmla="val 23520"/>
            </a:avLst>
          </a:prstGeom>
          <a:solidFill>
            <a:srgbClr val="FF6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EC" sz="1700" b="1" i="0" u="none" strike="noStrike" cap="none" dirty="0">
                <a:solidFill>
                  <a:srgbClr val="000000"/>
                </a:solidFill>
                <a:latin typeface="Arial"/>
                <a:ea typeface="Arial"/>
                <a:cs typeface="Arial"/>
                <a:sym typeface="Arial"/>
              </a:rPr>
              <a:t>Espacial</a:t>
            </a:r>
            <a:r>
              <a:rPr lang="es-EC" sz="1700" b="0" i="0" u="none" strike="noStrike" cap="none" dirty="0">
                <a:solidFill>
                  <a:srgbClr val="000000"/>
                </a:solidFill>
                <a:latin typeface="Arial"/>
                <a:ea typeface="Arial"/>
                <a:cs typeface="Arial"/>
                <a:sym typeface="Arial"/>
              </a:rPr>
              <a:t> </a:t>
            </a:r>
            <a:endParaRPr sz="1700" b="0" i="0" u="none" strike="noStrike" cap="none" dirty="0">
              <a:solidFill>
                <a:srgbClr val="000000"/>
              </a:solidFill>
              <a:latin typeface="Arial"/>
              <a:ea typeface="Arial"/>
              <a:cs typeface="Arial"/>
              <a:sym typeface="Arial"/>
            </a:endParaRPr>
          </a:p>
        </p:txBody>
      </p:sp>
      <p:sp>
        <p:nvSpPr>
          <p:cNvPr id="134" name="Google Shape;134;p17"/>
          <p:cNvSpPr/>
          <p:nvPr/>
        </p:nvSpPr>
        <p:spPr>
          <a:xfrm>
            <a:off x="4097000" y="4707725"/>
            <a:ext cx="3330000" cy="1921500"/>
          </a:xfrm>
          <a:prstGeom prst="mathMinus">
            <a:avLst>
              <a:gd name="adj1" fmla="val 23520"/>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s-EC" sz="1600" b="1" i="0" u="none" strike="noStrike" cap="none" dirty="0">
                <a:solidFill>
                  <a:srgbClr val="000000"/>
                </a:solidFill>
                <a:latin typeface="Arial"/>
                <a:ea typeface="Arial"/>
                <a:cs typeface="Arial"/>
                <a:sym typeface="Arial"/>
              </a:rPr>
              <a:t>Unidades de Observación </a:t>
            </a:r>
            <a:endParaRPr sz="1600" b="1" i="0" u="none" strike="noStrike" cap="none" dirty="0">
              <a:solidFill>
                <a:srgbClr val="000000"/>
              </a:solidFill>
              <a:latin typeface="Arial"/>
              <a:ea typeface="Arial"/>
              <a:cs typeface="Arial"/>
              <a:sym typeface="Arial"/>
            </a:endParaRPr>
          </a:p>
        </p:txBody>
      </p:sp>
      <p:sp>
        <p:nvSpPr>
          <p:cNvPr id="135" name="Google Shape;135;p17"/>
          <p:cNvSpPr/>
          <p:nvPr/>
        </p:nvSpPr>
        <p:spPr>
          <a:xfrm>
            <a:off x="2263950" y="3248625"/>
            <a:ext cx="2417400" cy="1233900"/>
          </a:xfrm>
          <a:prstGeom prst="mathMinus">
            <a:avLst>
              <a:gd name="adj1" fmla="val 23520"/>
            </a:avLst>
          </a:prstGeom>
          <a:solidFill>
            <a:srgbClr val="3399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C" sz="1600" b="1" i="0" u="none" strike="noStrike" cap="none" dirty="0">
                <a:solidFill>
                  <a:schemeClr val="dk1"/>
                </a:solidFill>
                <a:latin typeface="Arial"/>
                <a:ea typeface="Arial"/>
                <a:cs typeface="Arial"/>
                <a:sym typeface="Arial"/>
              </a:rPr>
              <a:t>Temporal</a:t>
            </a:r>
            <a:endParaRPr sz="1600" b="1" i="0" u="none" strike="noStrike" cap="none" dirty="0">
              <a:solidFill>
                <a:schemeClr val="dk1"/>
              </a:solidFill>
              <a:latin typeface="Arial"/>
              <a:ea typeface="Arial"/>
              <a:cs typeface="Arial"/>
              <a:sym typeface="Arial"/>
            </a:endParaRPr>
          </a:p>
        </p:txBody>
      </p:sp>
      <p:pic>
        <p:nvPicPr>
          <p:cNvPr id="136" name="Google Shape;136;p17"/>
          <p:cNvPicPr preferRelativeResize="0"/>
          <p:nvPr/>
        </p:nvPicPr>
        <p:blipFill rotWithShape="1">
          <a:blip r:embed="rId5">
            <a:alphaModFix/>
          </a:blip>
          <a:srcRect l="14822" t="9940" r="39500" b="12400"/>
          <a:stretch/>
        </p:blipFill>
        <p:spPr>
          <a:xfrm>
            <a:off x="9476912" y="2646000"/>
            <a:ext cx="2193349" cy="2096575"/>
          </a:xfrm>
          <a:prstGeom prst="rect">
            <a:avLst/>
          </a:prstGeom>
          <a:noFill/>
          <a:ln>
            <a:noFill/>
          </a:ln>
        </p:spPr>
      </p:pic>
      <p:sp>
        <p:nvSpPr>
          <p:cNvPr id="137" name="Google Shape;137;p17"/>
          <p:cNvSpPr txBox="1">
            <a:spLocks noGrp="1"/>
          </p:cNvSpPr>
          <p:nvPr>
            <p:ph type="title"/>
          </p:nvPr>
        </p:nvSpPr>
        <p:spPr>
          <a:xfrm>
            <a:off x="1710975" y="146200"/>
            <a:ext cx="8967600" cy="9999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55555"/>
              <a:buNone/>
            </a:pPr>
            <a:r>
              <a:rPr lang="es-EC" sz="3600" b="1">
                <a:latin typeface="Arial"/>
                <a:ea typeface="Arial"/>
                <a:cs typeface="Arial"/>
                <a:sym typeface="Arial"/>
              </a:rPr>
              <a:t>CAPÍTULO I :</a:t>
            </a:r>
            <a:r>
              <a:rPr lang="es-EC" sz="3600">
                <a:latin typeface="Arial"/>
                <a:ea typeface="Arial"/>
                <a:cs typeface="Arial"/>
                <a:sym typeface="Arial"/>
              </a:rPr>
              <a:t>Delimitación de la investigación</a:t>
            </a:r>
            <a:endParaRPr/>
          </a:p>
        </p:txBody>
      </p:sp>
      <p:pic>
        <p:nvPicPr>
          <p:cNvPr id="1026" name="Picture 2" descr="Delimitación del Tema | Punto y Com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7775" y="4312325"/>
            <a:ext cx="1685925"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1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5" name="Google Shape;145;p18"/>
          <p:cNvSpPr/>
          <p:nvPr/>
        </p:nvSpPr>
        <p:spPr>
          <a:xfrm>
            <a:off x="994000" y="1854262"/>
            <a:ext cx="10269300" cy="474000"/>
          </a:xfrm>
          <a:prstGeom prst="flowChartAlternateProcess">
            <a:avLst/>
          </a:prstGeom>
          <a:solidFill>
            <a:srgbClr val="CCFFCC"/>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200000"/>
              </a:lnSpc>
              <a:spcBef>
                <a:spcPts val="1200"/>
              </a:spcBef>
              <a:spcAft>
                <a:spcPts val="1200"/>
              </a:spcAft>
              <a:buClr>
                <a:srgbClr val="000000"/>
              </a:buClr>
              <a:buSzPts val="1300"/>
              <a:buFont typeface="Arial"/>
              <a:buNone/>
            </a:pPr>
            <a:r>
              <a:rPr lang="es-EC" sz="1300" b="0" i="0" u="none" strike="noStrike" cap="none" dirty="0">
                <a:solidFill>
                  <a:srgbClr val="000000"/>
                </a:solidFill>
                <a:latin typeface="Arial"/>
                <a:ea typeface="Arial"/>
                <a:cs typeface="Arial"/>
                <a:sym typeface="Arial"/>
              </a:rPr>
              <a:t>Analizar el uso de cuentos infantiles para el desarrollo del lenguaje oral en niños de 4 a 6 años en la Unidad Educativa “Educar 2000”.</a:t>
            </a:r>
            <a:endParaRPr sz="1300" b="0" i="0" u="none" strike="noStrike" cap="none" dirty="0">
              <a:solidFill>
                <a:srgbClr val="000000"/>
              </a:solidFill>
              <a:latin typeface="Arial"/>
              <a:ea typeface="Arial"/>
              <a:cs typeface="Arial"/>
              <a:sym typeface="Arial"/>
            </a:endParaRPr>
          </a:p>
        </p:txBody>
      </p:sp>
      <p:sp>
        <p:nvSpPr>
          <p:cNvPr id="146" name="Google Shape;146;p18"/>
          <p:cNvSpPr/>
          <p:nvPr/>
        </p:nvSpPr>
        <p:spPr>
          <a:xfrm>
            <a:off x="529875" y="3349943"/>
            <a:ext cx="3020100" cy="474000"/>
          </a:xfrm>
          <a:prstGeom prst="roundRect">
            <a:avLst>
              <a:gd name="adj" fmla="val 16667"/>
            </a:avLst>
          </a:prstGeom>
          <a:solidFill>
            <a:srgbClr val="FFE471"/>
          </a:solidFill>
          <a:ln w="19050" cap="flat" cmpd="sng">
            <a:solidFill>
              <a:schemeClr val="tx1"/>
            </a:solidFill>
            <a:prstDash val="solid"/>
            <a:round/>
            <a:headEnd type="none" w="sm" len="sm"/>
            <a:tailEnd type="none" w="sm" len="sm"/>
          </a:ln>
        </p:spPr>
        <p:txBody>
          <a:bodyPr spcFirstLastPara="1" wrap="square" lIns="91425" tIns="91425" rIns="91425" bIns="91425" anchor="b" anchorCtr="0">
            <a:noAutofit/>
          </a:bodyPr>
          <a:lstStyle/>
          <a:p>
            <a:pPr marL="457200" lvl="1" indent="-311150">
              <a:spcBef>
                <a:spcPts val="1200"/>
              </a:spcBef>
              <a:buClr>
                <a:schemeClr val="dk1"/>
              </a:buClr>
              <a:buSzPts val="1300"/>
              <a:buFont typeface="Arial"/>
              <a:buAutoNum type="arabicPeriod"/>
            </a:pPr>
            <a:r>
              <a:rPr lang="es-EC" sz="1300" b="0" i="0" u="none" strike="noStrike" cap="none" dirty="0">
                <a:solidFill>
                  <a:schemeClr val="dk1"/>
                </a:solidFill>
                <a:latin typeface="Arial"/>
                <a:ea typeface="Arial"/>
                <a:cs typeface="Arial"/>
                <a:sym typeface="Arial"/>
              </a:rPr>
              <a:t>Identificar las bases </a:t>
            </a:r>
            <a:r>
              <a:rPr lang="es-EC" sz="1300" b="0" i="0" u="none" strike="noStrike" cap="none" dirty="0" smtClean="0">
                <a:solidFill>
                  <a:schemeClr val="dk1"/>
                </a:solidFill>
                <a:latin typeface="Arial"/>
                <a:ea typeface="Arial"/>
                <a:cs typeface="Arial"/>
                <a:sym typeface="Arial"/>
              </a:rPr>
              <a:t>teóricas.</a:t>
            </a:r>
            <a:endParaRPr sz="1600" b="0" i="0" u="none" strike="noStrike" cap="none" dirty="0">
              <a:solidFill>
                <a:srgbClr val="000000"/>
              </a:solidFill>
              <a:latin typeface="Arial"/>
              <a:ea typeface="Arial"/>
              <a:cs typeface="Arial"/>
              <a:sym typeface="Arial"/>
            </a:endParaRPr>
          </a:p>
        </p:txBody>
      </p:sp>
      <p:sp>
        <p:nvSpPr>
          <p:cNvPr id="147" name="Google Shape;147;p18"/>
          <p:cNvSpPr/>
          <p:nvPr/>
        </p:nvSpPr>
        <p:spPr>
          <a:xfrm>
            <a:off x="994000" y="4483313"/>
            <a:ext cx="3410275" cy="658500"/>
          </a:xfrm>
          <a:prstGeom prst="roundRect">
            <a:avLst>
              <a:gd name="adj" fmla="val 16667"/>
            </a:avLst>
          </a:prstGeom>
          <a:solidFill>
            <a:schemeClr val="accent1">
              <a:lumMod val="40000"/>
              <a:lumOff val="60000"/>
            </a:schemeClr>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1200"/>
              </a:spcBef>
              <a:spcAft>
                <a:spcPts val="1200"/>
              </a:spcAft>
              <a:buClr>
                <a:srgbClr val="000000"/>
              </a:buClr>
              <a:buSzPts val="1100"/>
              <a:buFont typeface="Arial"/>
              <a:buNone/>
            </a:pPr>
            <a:r>
              <a:rPr lang="es-EC" sz="1300" b="0" i="0" u="none" strike="noStrike" cap="none" dirty="0">
                <a:solidFill>
                  <a:schemeClr val="dk1"/>
                </a:solidFill>
                <a:latin typeface="Arial"/>
                <a:ea typeface="Arial"/>
                <a:cs typeface="Arial"/>
                <a:sym typeface="Arial"/>
              </a:rPr>
              <a:t>2.  Establecer el uso del cuento infantil, por parte de los </a:t>
            </a:r>
            <a:r>
              <a:rPr lang="es-EC" sz="1300" b="0" i="0" u="none" strike="noStrike" cap="none" dirty="0" smtClean="0">
                <a:solidFill>
                  <a:schemeClr val="dk1"/>
                </a:solidFill>
                <a:latin typeface="Arial"/>
                <a:ea typeface="Arial"/>
                <a:cs typeface="Arial"/>
                <a:sym typeface="Arial"/>
              </a:rPr>
              <a:t>docente.</a:t>
            </a:r>
            <a:endParaRPr sz="1300" b="0" i="0" u="none" strike="noStrike" cap="none" dirty="0">
              <a:solidFill>
                <a:srgbClr val="000000"/>
              </a:solidFill>
              <a:latin typeface="Arial"/>
              <a:ea typeface="Arial"/>
              <a:cs typeface="Arial"/>
              <a:sym typeface="Arial"/>
            </a:endParaRPr>
          </a:p>
        </p:txBody>
      </p:sp>
      <p:sp>
        <p:nvSpPr>
          <p:cNvPr id="148" name="Google Shape;148;p18"/>
          <p:cNvSpPr/>
          <p:nvPr/>
        </p:nvSpPr>
        <p:spPr>
          <a:xfrm>
            <a:off x="2427890" y="5793625"/>
            <a:ext cx="3615935" cy="658500"/>
          </a:xfrm>
          <a:prstGeom prst="roundRect">
            <a:avLst>
              <a:gd name="adj" fmla="val 16667"/>
            </a:avLst>
          </a:prstGeom>
          <a:solidFill>
            <a:schemeClr val="accent2">
              <a:lumMod val="40000"/>
              <a:lumOff val="60000"/>
            </a:schemeClr>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1200"/>
              </a:spcBef>
              <a:spcAft>
                <a:spcPts val="1200"/>
              </a:spcAft>
              <a:buClr>
                <a:srgbClr val="000000"/>
              </a:buClr>
              <a:buSzPts val="1100"/>
              <a:buFont typeface="Arial"/>
              <a:buNone/>
            </a:pPr>
            <a:r>
              <a:rPr lang="es-EC" sz="1300" b="0" i="0" u="none" strike="noStrike" cap="none" dirty="0">
                <a:solidFill>
                  <a:schemeClr val="dk1"/>
                </a:solidFill>
                <a:latin typeface="Arial"/>
                <a:ea typeface="Arial"/>
                <a:cs typeface="Arial"/>
                <a:sym typeface="Arial"/>
              </a:rPr>
              <a:t>3. Valorar el nivel de desarrollo del lenguaje oral de los niños de Inicial II y </a:t>
            </a:r>
            <a:r>
              <a:rPr lang="es-EC" sz="1300" b="0" i="0" u="none" strike="noStrike" cap="none" dirty="0" smtClean="0">
                <a:solidFill>
                  <a:schemeClr val="dk1"/>
                </a:solidFill>
                <a:latin typeface="Arial"/>
                <a:ea typeface="Arial"/>
                <a:cs typeface="Arial"/>
                <a:sym typeface="Arial"/>
              </a:rPr>
              <a:t>Preparatoria.</a:t>
            </a:r>
            <a:endParaRPr sz="1600" b="0" i="0" u="none" strike="noStrike" cap="none" dirty="0">
              <a:solidFill>
                <a:srgbClr val="000000"/>
              </a:solidFill>
              <a:latin typeface="Arial"/>
              <a:ea typeface="Arial"/>
              <a:cs typeface="Arial"/>
              <a:sym typeface="Arial"/>
            </a:endParaRPr>
          </a:p>
        </p:txBody>
      </p:sp>
      <p:sp>
        <p:nvSpPr>
          <p:cNvPr id="149" name="Google Shape;149;p18"/>
          <p:cNvSpPr/>
          <p:nvPr/>
        </p:nvSpPr>
        <p:spPr>
          <a:xfrm>
            <a:off x="7685025" y="4527193"/>
            <a:ext cx="3518995" cy="658500"/>
          </a:xfrm>
          <a:prstGeom prst="roundRect">
            <a:avLst>
              <a:gd name="adj" fmla="val 16667"/>
            </a:avLst>
          </a:prstGeom>
          <a:solidFill>
            <a:srgbClr val="D9B3FF"/>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1200"/>
              </a:spcBef>
              <a:spcAft>
                <a:spcPts val="1200"/>
              </a:spcAft>
              <a:buClr>
                <a:srgbClr val="000000"/>
              </a:buClr>
              <a:buSzPts val="1100"/>
              <a:buFont typeface="Arial"/>
              <a:buNone/>
            </a:pPr>
            <a:r>
              <a:rPr lang="es-EC" sz="1300" b="0" i="0" u="none" strike="noStrike" cap="none" dirty="0">
                <a:solidFill>
                  <a:schemeClr val="dk1"/>
                </a:solidFill>
                <a:latin typeface="Arial"/>
                <a:ea typeface="Arial"/>
                <a:cs typeface="Arial"/>
                <a:sym typeface="Arial"/>
              </a:rPr>
              <a:t>5. Analizar los recursos didácticos y de tecnología </a:t>
            </a:r>
            <a:r>
              <a:rPr lang="es-EC" sz="1300" b="0" i="0" u="none" strike="noStrike" cap="none" dirty="0" smtClean="0">
                <a:solidFill>
                  <a:schemeClr val="dk1"/>
                </a:solidFill>
                <a:latin typeface="Arial"/>
                <a:ea typeface="Arial"/>
                <a:cs typeface="Arial"/>
                <a:sym typeface="Arial"/>
              </a:rPr>
              <a:t>educativa. </a:t>
            </a:r>
            <a:endParaRPr sz="1600" b="0" i="0" u="none" strike="noStrike" cap="none" dirty="0">
              <a:solidFill>
                <a:srgbClr val="000000"/>
              </a:solidFill>
              <a:latin typeface="Arial"/>
              <a:ea typeface="Arial"/>
              <a:cs typeface="Arial"/>
              <a:sym typeface="Arial"/>
            </a:endParaRPr>
          </a:p>
        </p:txBody>
      </p:sp>
      <p:sp>
        <p:nvSpPr>
          <p:cNvPr id="150" name="Google Shape;150;p18"/>
          <p:cNvSpPr/>
          <p:nvPr/>
        </p:nvSpPr>
        <p:spPr>
          <a:xfrm>
            <a:off x="6398874" y="5793625"/>
            <a:ext cx="3599025" cy="658500"/>
          </a:xfrm>
          <a:prstGeom prst="roundRect">
            <a:avLst>
              <a:gd name="adj" fmla="val 16667"/>
            </a:avLst>
          </a:prstGeom>
          <a:solidFill>
            <a:srgbClr val="9BFFD7"/>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1200"/>
              </a:spcBef>
              <a:spcAft>
                <a:spcPts val="1200"/>
              </a:spcAft>
              <a:buClr>
                <a:srgbClr val="000000"/>
              </a:buClr>
              <a:buSzPts val="1100"/>
              <a:buFont typeface="Arial"/>
              <a:buNone/>
            </a:pPr>
            <a:r>
              <a:rPr lang="es-EC" sz="1300" b="0" i="0" u="none" strike="noStrike" cap="none" dirty="0">
                <a:solidFill>
                  <a:schemeClr val="dk1"/>
                </a:solidFill>
                <a:latin typeface="Arial"/>
                <a:ea typeface="Arial"/>
                <a:cs typeface="Arial"/>
                <a:sym typeface="Arial"/>
              </a:rPr>
              <a:t>4.  Evaluar el grado de compromiso y participación del entorno familiar.</a:t>
            </a:r>
            <a:endParaRPr sz="1600" b="0" i="0" u="none" strike="noStrike" cap="none" dirty="0">
              <a:solidFill>
                <a:srgbClr val="000000"/>
              </a:solidFill>
              <a:latin typeface="Arial"/>
              <a:ea typeface="Arial"/>
              <a:cs typeface="Arial"/>
              <a:sym typeface="Arial"/>
            </a:endParaRPr>
          </a:p>
        </p:txBody>
      </p:sp>
      <p:sp>
        <p:nvSpPr>
          <p:cNvPr id="151" name="Google Shape;151;p18"/>
          <p:cNvSpPr/>
          <p:nvPr/>
        </p:nvSpPr>
        <p:spPr>
          <a:xfrm>
            <a:off x="8330749" y="3370534"/>
            <a:ext cx="3714106" cy="658500"/>
          </a:xfrm>
          <a:prstGeom prst="roundRect">
            <a:avLst>
              <a:gd name="adj" fmla="val 16667"/>
            </a:avLst>
          </a:prstGeom>
          <a:solidFill>
            <a:srgbClr val="A3E0FF"/>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1200"/>
              </a:spcBef>
              <a:spcAft>
                <a:spcPts val="1200"/>
              </a:spcAft>
              <a:buClr>
                <a:srgbClr val="000000"/>
              </a:buClr>
              <a:buSzPts val="1100"/>
              <a:buFont typeface="Arial"/>
              <a:buNone/>
            </a:pPr>
            <a:r>
              <a:rPr lang="es-EC" sz="1300" b="0" i="0" u="none" strike="noStrike" cap="none" dirty="0">
                <a:solidFill>
                  <a:schemeClr val="dk1"/>
                </a:solidFill>
                <a:latin typeface="Arial"/>
                <a:ea typeface="Arial"/>
                <a:cs typeface="Arial"/>
                <a:sym typeface="Arial"/>
              </a:rPr>
              <a:t>6.   Diseñar un blog de cuentos que favorezca el progreso del lenguaje oral en los </a:t>
            </a:r>
            <a:r>
              <a:rPr lang="es-EC" sz="1300" b="0" i="0" u="none" strike="noStrike" cap="none" dirty="0" smtClean="0">
                <a:solidFill>
                  <a:schemeClr val="dk1"/>
                </a:solidFill>
                <a:latin typeface="Arial"/>
                <a:ea typeface="Arial"/>
                <a:cs typeface="Arial"/>
                <a:sym typeface="Arial"/>
              </a:rPr>
              <a:t>niños. </a:t>
            </a:r>
            <a:endParaRPr sz="1300" b="0" i="0" u="none" strike="noStrike" cap="none" dirty="0">
              <a:solidFill>
                <a:srgbClr val="000000"/>
              </a:solidFill>
              <a:latin typeface="Arial"/>
              <a:ea typeface="Arial"/>
              <a:cs typeface="Arial"/>
              <a:sym typeface="Arial"/>
            </a:endParaRPr>
          </a:p>
        </p:txBody>
      </p:sp>
      <p:pic>
        <p:nvPicPr>
          <p:cNvPr id="152" name="Google Shape;152;p18"/>
          <p:cNvPicPr preferRelativeResize="0"/>
          <p:nvPr/>
        </p:nvPicPr>
        <p:blipFill rotWithShape="1">
          <a:blip r:embed="rId4">
            <a:alphaModFix/>
          </a:blip>
          <a:srcRect/>
          <a:stretch/>
        </p:blipFill>
        <p:spPr>
          <a:xfrm>
            <a:off x="4735325" y="3395127"/>
            <a:ext cx="2617000" cy="1962750"/>
          </a:xfrm>
          <a:prstGeom prst="rect">
            <a:avLst/>
          </a:prstGeom>
          <a:noFill/>
          <a:ln>
            <a:noFill/>
          </a:ln>
        </p:spPr>
      </p:pic>
      <p:sp>
        <p:nvSpPr>
          <p:cNvPr id="153" name="Google Shape;153;p18"/>
          <p:cNvSpPr txBox="1">
            <a:spLocks noGrp="1"/>
          </p:cNvSpPr>
          <p:nvPr>
            <p:ph type="title"/>
          </p:nvPr>
        </p:nvSpPr>
        <p:spPr>
          <a:xfrm>
            <a:off x="2259400" y="299025"/>
            <a:ext cx="7738500" cy="671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ct val="55555"/>
              <a:buNone/>
            </a:pPr>
            <a:r>
              <a:rPr lang="es-EC" sz="3600" b="1">
                <a:latin typeface="Arial"/>
                <a:ea typeface="Arial"/>
                <a:cs typeface="Arial"/>
                <a:sym typeface="Arial"/>
              </a:rPr>
              <a:t>CAPÍTULO I :</a:t>
            </a:r>
            <a:r>
              <a:rPr lang="es-EC" sz="3600">
                <a:latin typeface="Arial"/>
                <a:ea typeface="Arial"/>
                <a:cs typeface="Arial"/>
                <a:sym typeface="Arial"/>
              </a:rPr>
              <a:t> Objetivos</a:t>
            </a:r>
            <a:endParaRPr/>
          </a:p>
        </p:txBody>
      </p:sp>
      <p:sp>
        <p:nvSpPr>
          <p:cNvPr id="2" name="Rectángulo redondeado 1"/>
          <p:cNvSpPr/>
          <p:nvPr/>
        </p:nvSpPr>
        <p:spPr>
          <a:xfrm>
            <a:off x="4960147" y="1202394"/>
            <a:ext cx="2271705" cy="454537"/>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just">
              <a:spcBef>
                <a:spcPts val="1800"/>
              </a:spcBef>
              <a:spcAft>
                <a:spcPts val="400"/>
              </a:spcAft>
              <a:buSzPts val="2000"/>
            </a:pPr>
            <a:r>
              <a:rPr lang="es-EC" sz="2000" b="1" dirty="0">
                <a:solidFill>
                  <a:schemeClr val="dk1"/>
                </a:solidFill>
                <a:ea typeface="Arial"/>
                <a:cs typeface="Arial"/>
              </a:rPr>
              <a:t>Objetivo General</a:t>
            </a:r>
            <a:endParaRPr lang="es-EC" sz="2300" b="1" dirty="0">
              <a:solidFill>
                <a:srgbClr val="000000"/>
              </a:solidFill>
              <a:ea typeface="Arial"/>
              <a:cs typeface="Arial"/>
            </a:endParaRPr>
          </a:p>
        </p:txBody>
      </p:sp>
      <p:sp>
        <p:nvSpPr>
          <p:cNvPr id="15" name="Rectángulo redondeado 14"/>
          <p:cNvSpPr/>
          <p:nvPr/>
        </p:nvSpPr>
        <p:spPr>
          <a:xfrm>
            <a:off x="4407268" y="2597418"/>
            <a:ext cx="3377461" cy="454537"/>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800"/>
              </a:spcBef>
              <a:spcAft>
                <a:spcPts val="400"/>
              </a:spcAft>
              <a:buSzPts val="2000"/>
            </a:pPr>
            <a:r>
              <a:rPr lang="es-EC" sz="2000" b="1" dirty="0">
                <a:solidFill>
                  <a:schemeClr val="dk1"/>
                </a:solidFill>
                <a:ea typeface="Arial"/>
                <a:cs typeface="Arial"/>
              </a:rPr>
              <a:t>Objetivos Específicos</a:t>
            </a:r>
            <a:endParaRPr lang="es-EC" sz="2300" dirty="0">
              <a:solidFill>
                <a:srgbClr val="000000"/>
              </a:solidFill>
              <a:ea typeface="Arial"/>
              <a:cs typeface="Arial"/>
            </a:endParaRPr>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1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9" name="Google Shape;159;p19"/>
          <p:cNvSpPr/>
          <p:nvPr/>
        </p:nvSpPr>
        <p:spPr>
          <a:xfrm>
            <a:off x="171950" y="1891225"/>
            <a:ext cx="2216100" cy="2235000"/>
          </a:xfrm>
          <a:prstGeom prst="verticalScroll">
            <a:avLst>
              <a:gd name="adj" fmla="val 12500"/>
            </a:avLst>
          </a:prstGeom>
          <a:solidFill>
            <a:srgbClr val="D9B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C" sz="1500" b="0" i="0" u="none" strike="noStrike" cap="none">
                <a:solidFill>
                  <a:srgbClr val="000000"/>
                </a:solidFill>
                <a:latin typeface="Arial"/>
                <a:ea typeface="Arial"/>
                <a:cs typeface="Arial"/>
                <a:sym typeface="Arial"/>
              </a:rPr>
              <a:t>Utilizan el cuento infantil a través de la educación virtual.</a:t>
            </a:r>
            <a:endParaRPr sz="1500" b="0" i="0" u="none" strike="noStrike" cap="none">
              <a:solidFill>
                <a:srgbClr val="000000"/>
              </a:solidFill>
              <a:latin typeface="Arial"/>
              <a:ea typeface="Arial"/>
              <a:cs typeface="Arial"/>
              <a:sym typeface="Arial"/>
            </a:endParaRPr>
          </a:p>
        </p:txBody>
      </p:sp>
      <p:sp>
        <p:nvSpPr>
          <p:cNvPr id="160" name="Google Shape;160;p19"/>
          <p:cNvSpPr/>
          <p:nvPr/>
        </p:nvSpPr>
        <p:spPr>
          <a:xfrm>
            <a:off x="4792500" y="1891225"/>
            <a:ext cx="2216100" cy="2235000"/>
          </a:xfrm>
          <a:prstGeom prst="verticalScroll">
            <a:avLst>
              <a:gd name="adj" fmla="val 12500"/>
            </a:avLst>
          </a:prstGeom>
          <a:solidFill>
            <a:srgbClr val="FFE4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C" sz="1500" b="0" i="0" u="none" strike="noStrike" cap="none" dirty="0">
                <a:solidFill>
                  <a:srgbClr val="000000"/>
                </a:solidFill>
                <a:latin typeface="Arial"/>
                <a:ea typeface="Arial"/>
                <a:cs typeface="Arial"/>
                <a:sym typeface="Arial"/>
              </a:rPr>
              <a:t>El cuento infantil ayuda al desarrollo del lenguaje oral en los niños de 4 a 6 años.</a:t>
            </a:r>
            <a:endParaRPr sz="1500" b="0" i="0" u="none" strike="noStrike" cap="none" dirty="0">
              <a:solidFill>
                <a:srgbClr val="000000"/>
              </a:solidFill>
              <a:latin typeface="Arial"/>
              <a:ea typeface="Arial"/>
              <a:cs typeface="Arial"/>
              <a:sym typeface="Arial"/>
            </a:endParaRPr>
          </a:p>
        </p:txBody>
      </p:sp>
      <p:sp>
        <p:nvSpPr>
          <p:cNvPr id="161" name="Google Shape;161;p19"/>
          <p:cNvSpPr/>
          <p:nvPr/>
        </p:nvSpPr>
        <p:spPr>
          <a:xfrm>
            <a:off x="7008600" y="1269450"/>
            <a:ext cx="2847300" cy="2235000"/>
          </a:xfrm>
          <a:prstGeom prst="verticalScroll">
            <a:avLst>
              <a:gd name="adj" fmla="val 12500"/>
            </a:avLst>
          </a:prstGeom>
          <a:solidFill>
            <a:srgbClr val="9BCD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C" sz="1500" b="0" i="0" u="none" strike="noStrike" cap="none" dirty="0">
                <a:solidFill>
                  <a:srgbClr val="000000"/>
                </a:solidFill>
                <a:latin typeface="Arial"/>
                <a:ea typeface="Arial"/>
                <a:cs typeface="Arial"/>
                <a:sym typeface="Arial"/>
              </a:rPr>
              <a:t>Los niños han alcanzado las destrezas del desarrollo del lenguaje oral de acuerdo  con el </a:t>
            </a:r>
            <a:r>
              <a:rPr lang="es-EC" sz="1500" b="0" i="0" u="none" strike="noStrike" cap="none" dirty="0" smtClean="0">
                <a:solidFill>
                  <a:srgbClr val="000000"/>
                </a:solidFill>
                <a:latin typeface="Arial"/>
                <a:ea typeface="Arial"/>
                <a:cs typeface="Arial"/>
                <a:sym typeface="Arial"/>
              </a:rPr>
              <a:t>Currículo </a:t>
            </a:r>
            <a:r>
              <a:rPr lang="es-EC" sz="1500" b="0" i="0" u="none" strike="noStrike" cap="none" dirty="0">
                <a:solidFill>
                  <a:srgbClr val="000000"/>
                </a:solidFill>
                <a:latin typeface="Arial"/>
                <a:ea typeface="Arial"/>
                <a:cs typeface="Arial"/>
                <a:sym typeface="Arial"/>
              </a:rPr>
              <a:t>de </a:t>
            </a:r>
            <a:r>
              <a:rPr lang="es-EC" sz="1500" b="0" i="0" u="none" strike="noStrike" cap="none" dirty="0" smtClean="0">
                <a:solidFill>
                  <a:srgbClr val="000000"/>
                </a:solidFill>
                <a:latin typeface="Arial"/>
                <a:ea typeface="Arial"/>
                <a:cs typeface="Arial"/>
                <a:sym typeface="Arial"/>
              </a:rPr>
              <a:t>Educación </a:t>
            </a:r>
            <a:r>
              <a:rPr lang="es-EC" sz="1500" b="0" i="0" u="none" strike="noStrike" cap="none" dirty="0">
                <a:solidFill>
                  <a:srgbClr val="000000"/>
                </a:solidFill>
                <a:latin typeface="Arial"/>
                <a:ea typeface="Arial"/>
                <a:cs typeface="Arial"/>
                <a:sym typeface="Arial"/>
              </a:rPr>
              <a:t>Inicial y de </a:t>
            </a:r>
            <a:r>
              <a:rPr lang="es-EC" sz="1500" b="0" i="0" u="none" strike="noStrike" cap="none" dirty="0" smtClean="0">
                <a:solidFill>
                  <a:srgbClr val="000000"/>
                </a:solidFill>
                <a:latin typeface="Arial"/>
                <a:ea typeface="Arial"/>
                <a:cs typeface="Arial"/>
                <a:sym typeface="Arial"/>
              </a:rPr>
              <a:t>Preparatoria.</a:t>
            </a:r>
            <a:endParaRPr sz="1500" b="0" i="0" u="none" strike="noStrike" cap="none" dirty="0">
              <a:solidFill>
                <a:srgbClr val="000000"/>
              </a:solidFill>
              <a:latin typeface="Arial"/>
              <a:ea typeface="Arial"/>
              <a:cs typeface="Arial"/>
              <a:sym typeface="Arial"/>
            </a:endParaRPr>
          </a:p>
        </p:txBody>
      </p:sp>
      <p:sp>
        <p:nvSpPr>
          <p:cNvPr id="162" name="Google Shape;162;p19"/>
          <p:cNvSpPr/>
          <p:nvPr/>
        </p:nvSpPr>
        <p:spPr>
          <a:xfrm>
            <a:off x="9855900" y="1891225"/>
            <a:ext cx="2216100" cy="2235000"/>
          </a:xfrm>
          <a:prstGeom prst="verticalScroll">
            <a:avLst>
              <a:gd name="adj" fmla="val 12500"/>
            </a:avLst>
          </a:prstGeom>
          <a:solidFill>
            <a:schemeClr val="tx2">
              <a:lumMod val="9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C" sz="1500" b="0" i="0" u="none" strike="noStrike" cap="none">
                <a:solidFill>
                  <a:srgbClr val="000000"/>
                </a:solidFill>
                <a:latin typeface="Arial"/>
                <a:ea typeface="Arial"/>
                <a:cs typeface="Arial"/>
                <a:sym typeface="Arial"/>
              </a:rPr>
              <a:t>Los principales beneficiarios son  las docentes y padres de familia de Inicial II y Preparatoria.</a:t>
            </a:r>
            <a:endParaRPr sz="1500" b="0" i="0" u="none" strike="noStrike" cap="none">
              <a:solidFill>
                <a:srgbClr val="000000"/>
              </a:solidFill>
              <a:latin typeface="Arial"/>
              <a:ea typeface="Arial"/>
              <a:cs typeface="Arial"/>
              <a:sym typeface="Arial"/>
            </a:endParaRPr>
          </a:p>
        </p:txBody>
      </p:sp>
      <p:sp>
        <p:nvSpPr>
          <p:cNvPr id="163" name="Google Shape;163;p19"/>
          <p:cNvSpPr/>
          <p:nvPr/>
        </p:nvSpPr>
        <p:spPr>
          <a:xfrm>
            <a:off x="2703650" y="1269450"/>
            <a:ext cx="2216100" cy="2235000"/>
          </a:xfrm>
          <a:prstGeom prst="verticalScroll">
            <a:avLst>
              <a:gd name="adj" fmla="val 12500"/>
            </a:avLst>
          </a:prstGeom>
          <a:solidFill>
            <a:srgbClr val="9BFFD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C" sz="1500" b="0" i="0" u="none" strike="noStrike" cap="none" dirty="0">
                <a:solidFill>
                  <a:srgbClr val="000000"/>
                </a:solidFill>
                <a:latin typeface="Arial"/>
                <a:ea typeface="Arial"/>
                <a:cs typeface="Arial"/>
                <a:sym typeface="Arial"/>
              </a:rPr>
              <a:t>Tiempo </a:t>
            </a:r>
            <a:r>
              <a:rPr lang="es-EC" sz="1500" b="0" i="0" u="none" strike="noStrike" cap="none" dirty="0" smtClean="0">
                <a:solidFill>
                  <a:srgbClr val="000000"/>
                </a:solidFill>
                <a:latin typeface="Arial"/>
                <a:ea typeface="Arial"/>
                <a:cs typeface="Arial"/>
                <a:sym typeface="Arial"/>
              </a:rPr>
              <a:t>y </a:t>
            </a:r>
            <a:r>
              <a:rPr lang="es-EC" sz="1500" b="0" i="0" u="none" strike="noStrike" cap="none" dirty="0">
                <a:solidFill>
                  <a:srgbClr val="000000"/>
                </a:solidFill>
                <a:latin typeface="Arial"/>
                <a:ea typeface="Arial"/>
                <a:cs typeface="Arial"/>
                <a:sym typeface="Arial"/>
              </a:rPr>
              <a:t>recursos  </a:t>
            </a:r>
            <a:r>
              <a:rPr lang="es-EC" sz="1500" b="0" i="0" u="none" strike="noStrike" cap="none" dirty="0" smtClean="0">
                <a:solidFill>
                  <a:srgbClr val="000000"/>
                </a:solidFill>
                <a:latin typeface="Arial"/>
                <a:ea typeface="Arial"/>
                <a:cs typeface="Arial"/>
                <a:sym typeface="Arial"/>
              </a:rPr>
              <a:t>que implementa </a:t>
            </a:r>
            <a:r>
              <a:rPr lang="es-EC" sz="1500" b="0" i="0" u="none" strike="noStrike" cap="none" dirty="0">
                <a:solidFill>
                  <a:srgbClr val="000000"/>
                </a:solidFill>
                <a:latin typeface="Arial"/>
                <a:ea typeface="Arial"/>
                <a:cs typeface="Arial"/>
                <a:sym typeface="Arial"/>
              </a:rPr>
              <a:t>a la hora de narrar un cuento a través de la pantalla.</a:t>
            </a:r>
            <a:endParaRPr sz="1500" b="0" i="0" u="none" strike="noStrike" cap="none" dirty="0">
              <a:solidFill>
                <a:srgbClr val="000000"/>
              </a:solidFill>
              <a:latin typeface="Arial"/>
              <a:ea typeface="Arial"/>
              <a:cs typeface="Arial"/>
              <a:sym typeface="Arial"/>
            </a:endParaRPr>
          </a:p>
        </p:txBody>
      </p:sp>
      <p:sp>
        <p:nvSpPr>
          <p:cNvPr id="164" name="Google Shape;164;p19"/>
          <p:cNvSpPr txBox="1">
            <a:spLocks noGrp="1"/>
          </p:cNvSpPr>
          <p:nvPr>
            <p:ph type="title" idx="4294967295"/>
          </p:nvPr>
        </p:nvSpPr>
        <p:spPr>
          <a:xfrm>
            <a:off x="2259400" y="299025"/>
            <a:ext cx="7738500" cy="671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ct val="55555"/>
              <a:buNone/>
            </a:pPr>
            <a:r>
              <a:rPr lang="es-EC" sz="3600" b="1">
                <a:latin typeface="Arial"/>
                <a:ea typeface="Arial"/>
                <a:cs typeface="Arial"/>
                <a:sym typeface="Arial"/>
              </a:rPr>
              <a:t>CAPÍTULO I :</a:t>
            </a:r>
            <a:r>
              <a:rPr lang="es-EC" sz="3600">
                <a:latin typeface="Arial"/>
                <a:ea typeface="Arial"/>
                <a:cs typeface="Arial"/>
                <a:sym typeface="Arial"/>
              </a:rPr>
              <a:t> Justificación</a:t>
            </a:r>
            <a:endParaRPr/>
          </a:p>
        </p:txBody>
      </p:sp>
      <p:pic>
        <p:nvPicPr>
          <p:cNvPr id="2050" name="Picture 2" descr="Importancia de la Justificación de la Investigación - Tesis pl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1703" y="3655212"/>
            <a:ext cx="2561428" cy="14394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5 tips para asegurar la de navegación de tus hij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7639" y="4576394"/>
            <a:ext cx="3028571" cy="19934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ómo es la educación virtual durante la pandem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4440" y="5210279"/>
            <a:ext cx="2624531" cy="119815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strategias didácticas en primaria para enfrentar la pandemia —  Observatorio | Instituto para el Futuro de la Educació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2250" y="5210279"/>
            <a:ext cx="1890310" cy="12610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0"/>
          <p:cNvPicPr preferRelativeResize="0"/>
          <p:nvPr/>
        </p:nvPicPr>
        <p:blipFill rotWithShape="1">
          <a:blip r:embed="rId3">
            <a:alphaModFix/>
          </a:blip>
          <a:srcRect/>
          <a:stretch/>
        </p:blipFill>
        <p:spPr>
          <a:xfrm>
            <a:off x="-33075" y="12410"/>
            <a:ext cx="12192000" cy="6858000"/>
          </a:xfrm>
          <a:prstGeom prst="rect">
            <a:avLst/>
          </a:prstGeom>
          <a:noFill/>
          <a:ln>
            <a:noFill/>
          </a:ln>
        </p:spPr>
      </p:pic>
      <p:sp>
        <p:nvSpPr>
          <p:cNvPr id="170" name="Google Shape;170;p20"/>
          <p:cNvSpPr txBox="1">
            <a:spLocks noGrp="1"/>
          </p:cNvSpPr>
          <p:nvPr>
            <p:ph type="title"/>
          </p:nvPr>
        </p:nvSpPr>
        <p:spPr>
          <a:xfrm>
            <a:off x="2112450" y="156400"/>
            <a:ext cx="7967100" cy="743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endParaRPr sz="3600">
              <a:latin typeface="Times New Roman"/>
              <a:ea typeface="Times New Roman"/>
              <a:cs typeface="Times New Roman"/>
              <a:sym typeface="Times New Roman"/>
            </a:endParaRPr>
          </a:p>
          <a:p>
            <a:pPr marL="0" lvl="0" indent="0" algn="ctr" rtl="0">
              <a:lnSpc>
                <a:spcPct val="90000"/>
              </a:lnSpc>
              <a:spcBef>
                <a:spcPts val="0"/>
              </a:spcBef>
              <a:spcAft>
                <a:spcPts val="0"/>
              </a:spcAft>
              <a:buSzPts val="1800"/>
              <a:buNone/>
            </a:pPr>
            <a:r>
              <a:rPr lang="es-EC" sz="3200" b="1">
                <a:latin typeface="Arial"/>
                <a:ea typeface="Arial"/>
                <a:cs typeface="Arial"/>
                <a:sym typeface="Arial"/>
              </a:rPr>
              <a:t>CAPÍTULO II</a:t>
            </a:r>
            <a:r>
              <a:rPr lang="es-EC" sz="3200">
                <a:latin typeface="Arial"/>
                <a:ea typeface="Arial"/>
                <a:cs typeface="Arial"/>
                <a:sym typeface="Arial"/>
              </a:rPr>
              <a:t>: Marco teórico</a:t>
            </a:r>
            <a:endParaRPr sz="3200">
              <a:latin typeface="Arial"/>
              <a:ea typeface="Arial"/>
              <a:cs typeface="Arial"/>
              <a:sym typeface="Arial"/>
            </a:endParaRPr>
          </a:p>
          <a:p>
            <a:pPr marL="0" lvl="0" indent="0" algn="l" rtl="0">
              <a:lnSpc>
                <a:spcPct val="90000"/>
              </a:lnSpc>
              <a:spcBef>
                <a:spcPts val="0"/>
              </a:spcBef>
              <a:spcAft>
                <a:spcPts val="0"/>
              </a:spcAft>
              <a:buSzPts val="1800"/>
              <a:buNone/>
            </a:pPr>
            <a:r>
              <a:rPr lang="es-EC" sz="4000">
                <a:latin typeface="Times New Roman"/>
                <a:ea typeface="Times New Roman"/>
                <a:cs typeface="Times New Roman"/>
                <a:sym typeface="Times New Roman"/>
              </a:rPr>
              <a:t> </a:t>
            </a:r>
            <a:endParaRPr sz="4000">
              <a:latin typeface="Times New Roman"/>
              <a:ea typeface="Times New Roman"/>
              <a:cs typeface="Times New Roman"/>
              <a:sym typeface="Times New Roman"/>
            </a:endParaRPr>
          </a:p>
        </p:txBody>
      </p:sp>
      <p:sp>
        <p:nvSpPr>
          <p:cNvPr id="171" name="Google Shape;171;p20"/>
          <p:cNvSpPr/>
          <p:nvPr/>
        </p:nvSpPr>
        <p:spPr>
          <a:xfrm>
            <a:off x="3807225" y="849088"/>
            <a:ext cx="4511400" cy="401100"/>
          </a:xfrm>
          <a:prstGeom prst="roundRect">
            <a:avLst>
              <a:gd name="adj" fmla="val 16667"/>
            </a:avLst>
          </a:prstGeom>
          <a:solidFill>
            <a:srgbClr val="D9B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200000"/>
              </a:lnSpc>
              <a:spcBef>
                <a:spcPts val="1200"/>
              </a:spcBef>
              <a:spcAft>
                <a:spcPts val="1200"/>
              </a:spcAft>
              <a:buClr>
                <a:schemeClr val="dk1"/>
              </a:buClr>
              <a:buSzPts val="1100"/>
              <a:buFont typeface="Arial"/>
              <a:buNone/>
            </a:pPr>
            <a:r>
              <a:rPr lang="es-EC" sz="1800" b="1" i="0" u="none" strike="noStrike" cap="none" dirty="0">
                <a:solidFill>
                  <a:schemeClr val="dk1"/>
                </a:solidFill>
              </a:rPr>
              <a:t>Unidad I: Desarrollo del lenguaje oral</a:t>
            </a:r>
            <a:endParaRPr sz="1800" b="1" i="0" u="none" strike="noStrike" cap="none" dirty="0">
              <a:solidFill>
                <a:schemeClr val="dk1"/>
              </a:solidFill>
            </a:endParaRPr>
          </a:p>
        </p:txBody>
      </p:sp>
      <p:sp>
        <p:nvSpPr>
          <p:cNvPr id="172" name="Google Shape;172;p20"/>
          <p:cNvSpPr/>
          <p:nvPr/>
        </p:nvSpPr>
        <p:spPr>
          <a:xfrm>
            <a:off x="822300" y="1460687"/>
            <a:ext cx="2233200" cy="401100"/>
          </a:xfrm>
          <a:prstGeom prst="roundRect">
            <a:avLst>
              <a:gd name="adj" fmla="val 16667"/>
            </a:avLst>
          </a:prstGeom>
          <a:solidFill>
            <a:schemeClr val="accent2">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a:t>Lenguaje oral</a:t>
            </a:r>
            <a:endParaRPr/>
          </a:p>
        </p:txBody>
      </p:sp>
      <p:sp>
        <p:nvSpPr>
          <p:cNvPr id="173" name="Google Shape;173;p20"/>
          <p:cNvSpPr/>
          <p:nvPr/>
        </p:nvSpPr>
        <p:spPr>
          <a:xfrm>
            <a:off x="3530100" y="1455725"/>
            <a:ext cx="5401500" cy="401100"/>
          </a:xfrm>
          <a:prstGeom prst="roundRect">
            <a:avLst>
              <a:gd name="adj" fmla="val 16667"/>
            </a:avLst>
          </a:prstGeom>
          <a:solidFill>
            <a:schemeClr val="accent2">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dirty="0"/>
              <a:t>Es la comunicación que permite un intercambio de </a:t>
            </a:r>
            <a:r>
              <a:rPr lang="es-EC" dirty="0" smtClean="0"/>
              <a:t>información. </a:t>
            </a:r>
            <a:endParaRPr dirty="0"/>
          </a:p>
        </p:txBody>
      </p:sp>
      <p:sp>
        <p:nvSpPr>
          <p:cNvPr id="174" name="Google Shape;174;p20"/>
          <p:cNvSpPr txBox="1"/>
          <p:nvPr/>
        </p:nvSpPr>
        <p:spPr>
          <a:xfrm>
            <a:off x="9061225" y="1455725"/>
            <a:ext cx="2036650" cy="400079"/>
          </a:xfrm>
          <a:prstGeom prst="rect">
            <a:avLst/>
          </a:prstGeom>
          <a:noFill/>
          <a:ln>
            <a:solidFill>
              <a:schemeClr val="accent2">
                <a:lumMod val="75000"/>
              </a:schemeClr>
            </a:solidFill>
          </a:ln>
        </p:spPr>
        <p:txBody>
          <a:bodyPr spcFirstLastPara="1" wrap="square" lIns="91425" tIns="91425" rIns="91425" bIns="91425" anchor="t" anchorCtr="0">
            <a:spAutoFit/>
          </a:bodyPr>
          <a:lstStyle/>
          <a:p>
            <a:pPr marL="0" lvl="0" indent="0" algn="l" rtl="0">
              <a:spcBef>
                <a:spcPts val="0"/>
              </a:spcBef>
              <a:spcAft>
                <a:spcPts val="0"/>
              </a:spcAft>
              <a:buNone/>
            </a:pPr>
            <a:r>
              <a:rPr lang="es-EC" dirty="0" err="1"/>
              <a:t>Talledo</a:t>
            </a:r>
            <a:r>
              <a:rPr lang="es-EC" dirty="0"/>
              <a:t> &amp; Vera (2019</a:t>
            </a:r>
            <a:r>
              <a:rPr lang="es-EC" dirty="0" smtClean="0"/>
              <a:t>)</a:t>
            </a:r>
            <a:endParaRPr dirty="0"/>
          </a:p>
        </p:txBody>
      </p:sp>
      <p:sp>
        <p:nvSpPr>
          <p:cNvPr id="175" name="Google Shape;175;p20"/>
          <p:cNvSpPr/>
          <p:nvPr/>
        </p:nvSpPr>
        <p:spPr>
          <a:xfrm>
            <a:off x="663107" y="2232850"/>
            <a:ext cx="2187440" cy="357338"/>
          </a:xfrm>
          <a:prstGeom prst="roundRect">
            <a:avLst>
              <a:gd name="adj" fmla="val 16667"/>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b="1"/>
              <a:t>Desarrollo </a:t>
            </a:r>
            <a:endParaRPr b="1"/>
          </a:p>
        </p:txBody>
      </p:sp>
      <p:sp>
        <p:nvSpPr>
          <p:cNvPr id="176" name="Google Shape;176;p20"/>
          <p:cNvSpPr/>
          <p:nvPr/>
        </p:nvSpPr>
        <p:spPr>
          <a:xfrm>
            <a:off x="560241" y="3799419"/>
            <a:ext cx="2387914" cy="276855"/>
          </a:xfrm>
          <a:prstGeom prst="roundRect">
            <a:avLst>
              <a:gd name="adj" fmla="val 16667"/>
            </a:avLst>
          </a:prstGeom>
          <a:solidFill>
            <a:srgbClr val="CCE9A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t>Nivel de </a:t>
            </a:r>
            <a:r>
              <a:rPr lang="es-EC" sz="1300" dirty="0" smtClean="0"/>
              <a:t>audición</a:t>
            </a:r>
            <a:endParaRPr dirty="0"/>
          </a:p>
        </p:txBody>
      </p:sp>
      <p:sp>
        <p:nvSpPr>
          <p:cNvPr id="177" name="Google Shape;177;p20"/>
          <p:cNvSpPr/>
          <p:nvPr/>
        </p:nvSpPr>
        <p:spPr>
          <a:xfrm>
            <a:off x="410502" y="2803089"/>
            <a:ext cx="2692650" cy="292012"/>
          </a:xfrm>
          <a:prstGeom prst="roundRect">
            <a:avLst>
              <a:gd name="adj" fmla="val 16667"/>
            </a:avLst>
          </a:prstGeom>
          <a:solidFill>
            <a:srgbClr val="CCE9A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t>Maduración del sistema nervioso</a:t>
            </a:r>
            <a:endParaRPr sz="1300" dirty="0"/>
          </a:p>
        </p:txBody>
      </p:sp>
      <p:sp>
        <p:nvSpPr>
          <p:cNvPr id="178" name="Google Shape;178;p20"/>
          <p:cNvSpPr/>
          <p:nvPr/>
        </p:nvSpPr>
        <p:spPr>
          <a:xfrm>
            <a:off x="560241" y="3316266"/>
            <a:ext cx="2393171" cy="273950"/>
          </a:xfrm>
          <a:prstGeom prst="roundRect">
            <a:avLst>
              <a:gd name="adj" fmla="val 16667"/>
            </a:avLst>
          </a:prstGeom>
          <a:solidFill>
            <a:srgbClr val="CCE9A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t>Adecuado aparato fonador</a:t>
            </a:r>
            <a:endParaRPr sz="1300" dirty="0"/>
          </a:p>
        </p:txBody>
      </p:sp>
      <p:sp>
        <p:nvSpPr>
          <p:cNvPr id="179" name="Google Shape;179;p20"/>
          <p:cNvSpPr/>
          <p:nvPr/>
        </p:nvSpPr>
        <p:spPr>
          <a:xfrm>
            <a:off x="560241" y="4263675"/>
            <a:ext cx="2393171" cy="284394"/>
          </a:xfrm>
          <a:prstGeom prst="roundRect">
            <a:avLst>
              <a:gd name="adj" fmla="val 16667"/>
            </a:avLst>
          </a:prstGeom>
          <a:solidFill>
            <a:srgbClr val="CCE9A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s-EC" sz="1300" dirty="0" smtClean="0"/>
              <a:t>Grado de inteligencia </a:t>
            </a:r>
            <a:endParaRPr sz="1300" dirty="0"/>
          </a:p>
        </p:txBody>
      </p:sp>
      <p:sp>
        <p:nvSpPr>
          <p:cNvPr id="180" name="Google Shape;180;p20"/>
          <p:cNvSpPr/>
          <p:nvPr/>
        </p:nvSpPr>
        <p:spPr>
          <a:xfrm>
            <a:off x="560241" y="4741455"/>
            <a:ext cx="2393171" cy="256069"/>
          </a:xfrm>
          <a:prstGeom prst="roundRect">
            <a:avLst>
              <a:gd name="adj" fmla="val 16667"/>
            </a:avLst>
          </a:prstGeom>
          <a:solidFill>
            <a:srgbClr val="CCE9A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t>Estimulación del medio</a:t>
            </a:r>
            <a:endParaRPr sz="1300" dirty="0"/>
          </a:p>
        </p:txBody>
      </p:sp>
      <p:sp>
        <p:nvSpPr>
          <p:cNvPr id="181" name="Google Shape;181;p20"/>
          <p:cNvSpPr/>
          <p:nvPr/>
        </p:nvSpPr>
        <p:spPr>
          <a:xfrm>
            <a:off x="542834" y="5178788"/>
            <a:ext cx="2422727" cy="305723"/>
          </a:xfrm>
          <a:prstGeom prst="roundRect">
            <a:avLst>
              <a:gd name="adj" fmla="val 16667"/>
            </a:avLst>
          </a:prstGeom>
          <a:solidFill>
            <a:srgbClr val="CCE9A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t>Relaciones interpersonales</a:t>
            </a:r>
            <a:endParaRPr sz="1300" dirty="0"/>
          </a:p>
        </p:txBody>
      </p:sp>
      <p:sp>
        <p:nvSpPr>
          <p:cNvPr id="182" name="Google Shape;182;p20"/>
          <p:cNvSpPr/>
          <p:nvPr/>
        </p:nvSpPr>
        <p:spPr>
          <a:xfrm>
            <a:off x="3447561" y="2216674"/>
            <a:ext cx="1925700" cy="366313"/>
          </a:xfrm>
          <a:prstGeom prst="roundRect">
            <a:avLst>
              <a:gd name="adj" fmla="val 16667"/>
            </a:avLst>
          </a:prstGeom>
          <a:solidFill>
            <a:srgbClr val="FFB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b="1"/>
              <a:t>Componentes</a:t>
            </a:r>
            <a:endParaRPr b="1"/>
          </a:p>
        </p:txBody>
      </p:sp>
      <p:sp>
        <p:nvSpPr>
          <p:cNvPr id="183" name="Google Shape;183;p20"/>
          <p:cNvSpPr/>
          <p:nvPr/>
        </p:nvSpPr>
        <p:spPr>
          <a:xfrm>
            <a:off x="8095925" y="2230368"/>
            <a:ext cx="3633050" cy="338377"/>
          </a:xfrm>
          <a:prstGeom prst="roundRect">
            <a:avLst>
              <a:gd name="adj" fmla="val 16667"/>
            </a:avLst>
          </a:prstGeom>
          <a:solidFill>
            <a:schemeClr val="accent1">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800"/>
              </a:spcBef>
              <a:spcAft>
                <a:spcPts val="0"/>
              </a:spcAft>
              <a:buNone/>
            </a:pPr>
            <a:r>
              <a:rPr lang="es-EC" b="1" dirty="0">
                <a:solidFill>
                  <a:schemeClr val="dk1"/>
                </a:solidFill>
              </a:rPr>
              <a:t>Teorías del desarrollo del lenguaje oral</a:t>
            </a:r>
            <a:endParaRPr b="1" dirty="0">
              <a:solidFill>
                <a:schemeClr val="dk1"/>
              </a:solidFill>
            </a:endParaRPr>
          </a:p>
          <a:p>
            <a:pPr marL="0" lvl="0" indent="0" algn="ctr" rtl="0">
              <a:spcBef>
                <a:spcPts val="400"/>
              </a:spcBef>
              <a:spcAft>
                <a:spcPts val="0"/>
              </a:spcAft>
              <a:buNone/>
            </a:pPr>
            <a:endParaRPr b="1" dirty="0"/>
          </a:p>
        </p:txBody>
      </p:sp>
      <p:sp>
        <p:nvSpPr>
          <p:cNvPr id="184" name="Google Shape;184;p20"/>
          <p:cNvSpPr/>
          <p:nvPr/>
        </p:nvSpPr>
        <p:spPr>
          <a:xfrm>
            <a:off x="5785350" y="2227842"/>
            <a:ext cx="1925700" cy="340903"/>
          </a:xfrm>
          <a:prstGeom prst="roundRect">
            <a:avLst>
              <a:gd name="adj" fmla="val 16667"/>
            </a:avLst>
          </a:prstGeom>
          <a:solidFill>
            <a:schemeClr val="accent4">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b="1" dirty="0"/>
              <a:t>Importancia </a:t>
            </a:r>
            <a:endParaRPr b="1" dirty="0"/>
          </a:p>
        </p:txBody>
      </p:sp>
      <p:sp>
        <p:nvSpPr>
          <p:cNvPr id="185" name="Google Shape;185;p20"/>
          <p:cNvSpPr/>
          <p:nvPr/>
        </p:nvSpPr>
        <p:spPr>
          <a:xfrm>
            <a:off x="3447561" y="3270631"/>
            <a:ext cx="1925700" cy="322419"/>
          </a:xfrm>
          <a:prstGeom prst="roundRect">
            <a:avLst>
              <a:gd name="adj" fmla="val 16667"/>
            </a:avLst>
          </a:prstGeom>
          <a:solidFill>
            <a:srgbClr val="FFCC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t>Morfo sintáctico</a:t>
            </a:r>
            <a:endParaRPr sz="1300" dirty="0"/>
          </a:p>
        </p:txBody>
      </p:sp>
      <p:sp>
        <p:nvSpPr>
          <p:cNvPr id="186" name="Google Shape;186;p20"/>
          <p:cNvSpPr/>
          <p:nvPr/>
        </p:nvSpPr>
        <p:spPr>
          <a:xfrm>
            <a:off x="3447561" y="2804018"/>
            <a:ext cx="1925700" cy="291083"/>
          </a:xfrm>
          <a:prstGeom prst="roundRect">
            <a:avLst>
              <a:gd name="adj" fmla="val 16667"/>
            </a:avLst>
          </a:prstGeom>
          <a:solidFill>
            <a:srgbClr val="FFCC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solidFill>
                  <a:schemeClr val="dk1"/>
                </a:solidFill>
              </a:rPr>
              <a:t> Fonológico</a:t>
            </a:r>
            <a:endParaRPr sz="1600" dirty="0"/>
          </a:p>
        </p:txBody>
      </p:sp>
      <p:sp>
        <p:nvSpPr>
          <p:cNvPr id="187" name="Google Shape;187;p20"/>
          <p:cNvSpPr/>
          <p:nvPr/>
        </p:nvSpPr>
        <p:spPr>
          <a:xfrm>
            <a:off x="3447561" y="3810598"/>
            <a:ext cx="1925700" cy="295518"/>
          </a:xfrm>
          <a:prstGeom prst="roundRect">
            <a:avLst>
              <a:gd name="adj" fmla="val 16667"/>
            </a:avLst>
          </a:prstGeom>
          <a:solidFill>
            <a:srgbClr val="FFCC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t>Semántico</a:t>
            </a:r>
            <a:endParaRPr sz="1300" dirty="0"/>
          </a:p>
        </p:txBody>
      </p:sp>
      <p:sp>
        <p:nvSpPr>
          <p:cNvPr id="188" name="Google Shape;188;p20"/>
          <p:cNvSpPr/>
          <p:nvPr/>
        </p:nvSpPr>
        <p:spPr>
          <a:xfrm>
            <a:off x="3447561" y="4300568"/>
            <a:ext cx="1935145" cy="312297"/>
          </a:xfrm>
          <a:prstGeom prst="roundRect">
            <a:avLst>
              <a:gd name="adj" fmla="val 16667"/>
            </a:avLst>
          </a:prstGeom>
          <a:solidFill>
            <a:srgbClr val="FFCC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t>Pragmático</a:t>
            </a:r>
            <a:endParaRPr sz="1300" dirty="0"/>
          </a:p>
        </p:txBody>
      </p:sp>
      <p:sp>
        <p:nvSpPr>
          <p:cNvPr id="189" name="Google Shape;189;p20"/>
          <p:cNvSpPr/>
          <p:nvPr/>
        </p:nvSpPr>
        <p:spPr>
          <a:xfrm>
            <a:off x="5785350" y="3316553"/>
            <a:ext cx="1925700" cy="309965"/>
          </a:xfrm>
          <a:prstGeom prst="roundRect">
            <a:avLst>
              <a:gd name="adj" fmla="val 16667"/>
            </a:avLst>
          </a:prstGeom>
          <a:solidFill>
            <a:schemeClr val="accent4">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solidFill>
                  <a:schemeClr val="dk1"/>
                </a:solidFill>
              </a:rPr>
              <a:t>Interpretar</a:t>
            </a:r>
            <a:endParaRPr sz="1600" dirty="0"/>
          </a:p>
        </p:txBody>
      </p:sp>
      <p:sp>
        <p:nvSpPr>
          <p:cNvPr id="190" name="Google Shape;190;p20"/>
          <p:cNvSpPr/>
          <p:nvPr/>
        </p:nvSpPr>
        <p:spPr>
          <a:xfrm>
            <a:off x="5785350" y="2799312"/>
            <a:ext cx="1925700" cy="327766"/>
          </a:xfrm>
          <a:prstGeom prst="roundRect">
            <a:avLst>
              <a:gd name="adj" fmla="val 16667"/>
            </a:avLst>
          </a:prstGeom>
          <a:solidFill>
            <a:schemeClr val="accent4">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solidFill>
                  <a:schemeClr val="dk1"/>
                </a:solidFill>
              </a:rPr>
              <a:t>Preparación del niño </a:t>
            </a:r>
            <a:endParaRPr sz="1600" dirty="0"/>
          </a:p>
        </p:txBody>
      </p:sp>
      <p:sp>
        <p:nvSpPr>
          <p:cNvPr id="191" name="Google Shape;191;p20"/>
          <p:cNvSpPr/>
          <p:nvPr/>
        </p:nvSpPr>
        <p:spPr>
          <a:xfrm>
            <a:off x="5785350" y="3800320"/>
            <a:ext cx="1925700" cy="316074"/>
          </a:xfrm>
          <a:prstGeom prst="roundRect">
            <a:avLst>
              <a:gd name="adj" fmla="val 16667"/>
            </a:avLst>
          </a:prstGeom>
          <a:solidFill>
            <a:schemeClr val="accent4">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solidFill>
                  <a:schemeClr val="dk1"/>
                </a:solidFill>
              </a:rPr>
              <a:t>Comprender </a:t>
            </a:r>
            <a:endParaRPr sz="1600" dirty="0"/>
          </a:p>
        </p:txBody>
      </p:sp>
      <p:sp>
        <p:nvSpPr>
          <p:cNvPr id="192" name="Google Shape;192;p20"/>
          <p:cNvSpPr/>
          <p:nvPr/>
        </p:nvSpPr>
        <p:spPr>
          <a:xfrm>
            <a:off x="5785350" y="4302007"/>
            <a:ext cx="1925700" cy="528922"/>
          </a:xfrm>
          <a:prstGeom prst="roundRect">
            <a:avLst>
              <a:gd name="adj" fmla="val 16667"/>
            </a:avLst>
          </a:prstGeom>
          <a:solidFill>
            <a:schemeClr val="accent4">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solidFill>
                  <a:schemeClr val="dk1"/>
                </a:solidFill>
              </a:rPr>
              <a:t>Responder voluntariamente </a:t>
            </a:r>
            <a:endParaRPr sz="1600" dirty="0"/>
          </a:p>
        </p:txBody>
      </p:sp>
      <p:sp>
        <p:nvSpPr>
          <p:cNvPr id="193" name="Google Shape;193;p20"/>
          <p:cNvSpPr/>
          <p:nvPr/>
        </p:nvSpPr>
        <p:spPr>
          <a:xfrm>
            <a:off x="5785350" y="5014395"/>
            <a:ext cx="1925700" cy="579900"/>
          </a:xfrm>
          <a:prstGeom prst="roundRect">
            <a:avLst>
              <a:gd name="adj" fmla="val 16667"/>
            </a:avLst>
          </a:prstGeom>
          <a:solidFill>
            <a:schemeClr val="accent4">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solidFill>
                  <a:schemeClr val="dk1"/>
                </a:solidFill>
              </a:rPr>
              <a:t>Necesidades, intereses y opiniones.</a:t>
            </a:r>
            <a:endParaRPr dirty="0"/>
          </a:p>
        </p:txBody>
      </p:sp>
      <p:sp>
        <p:nvSpPr>
          <p:cNvPr id="194" name="Google Shape;194;p20"/>
          <p:cNvSpPr txBox="1"/>
          <p:nvPr/>
        </p:nvSpPr>
        <p:spPr>
          <a:xfrm>
            <a:off x="6062925" y="5741901"/>
            <a:ext cx="1472400" cy="369302"/>
          </a:xfrm>
          <a:prstGeom prst="rect">
            <a:avLst/>
          </a:prstGeom>
          <a:noFill/>
          <a:ln>
            <a:solidFill>
              <a:schemeClr val="accent4">
                <a:lumMod val="60000"/>
                <a:lumOff val="40000"/>
              </a:schemeClr>
            </a:solidFill>
          </a:ln>
        </p:spPr>
        <p:txBody>
          <a:bodyPr spcFirstLastPara="1" wrap="square" lIns="91425" tIns="91425" rIns="91425" bIns="91425" anchor="t" anchorCtr="0">
            <a:spAutoFit/>
          </a:bodyPr>
          <a:lstStyle/>
          <a:p>
            <a:pPr marL="0" lvl="0" indent="0" algn="ctr" rtl="0">
              <a:spcBef>
                <a:spcPts val="0"/>
              </a:spcBef>
              <a:spcAft>
                <a:spcPts val="0"/>
              </a:spcAft>
              <a:buNone/>
            </a:pPr>
            <a:r>
              <a:rPr lang="es-EC" sz="1200" dirty="0"/>
              <a:t>(</a:t>
            </a:r>
            <a:r>
              <a:rPr lang="es-EC" sz="1200" dirty="0" err="1"/>
              <a:t>Terré</a:t>
            </a:r>
            <a:r>
              <a:rPr lang="es-EC" sz="1200" dirty="0"/>
              <a:t>, 2014)</a:t>
            </a:r>
            <a:endParaRPr sz="1200" dirty="0"/>
          </a:p>
        </p:txBody>
      </p:sp>
      <p:sp>
        <p:nvSpPr>
          <p:cNvPr id="195" name="Google Shape;195;p20"/>
          <p:cNvSpPr txBox="1"/>
          <p:nvPr/>
        </p:nvSpPr>
        <p:spPr>
          <a:xfrm>
            <a:off x="1709174" y="5557250"/>
            <a:ext cx="1346326" cy="369302"/>
          </a:xfrm>
          <a:prstGeom prst="rect">
            <a:avLst/>
          </a:prstGeom>
          <a:noFill/>
          <a:ln w="19050">
            <a:solidFill>
              <a:srgbClr val="CCE9AD"/>
            </a:solidFill>
          </a:ln>
        </p:spPr>
        <p:txBody>
          <a:bodyPr spcFirstLastPara="1" wrap="square" lIns="91425" tIns="91425" rIns="91425" bIns="91425" anchor="t" anchorCtr="0">
            <a:spAutoFit/>
          </a:bodyPr>
          <a:lstStyle/>
          <a:p>
            <a:pPr marL="0" lvl="0" indent="0" algn="l" rtl="0">
              <a:spcBef>
                <a:spcPts val="0"/>
              </a:spcBef>
              <a:spcAft>
                <a:spcPts val="0"/>
              </a:spcAft>
              <a:buNone/>
            </a:pPr>
            <a:r>
              <a:rPr lang="es-EC" sz="1200" dirty="0"/>
              <a:t>Cerquín (2018)</a:t>
            </a:r>
            <a:endParaRPr sz="1200" dirty="0"/>
          </a:p>
        </p:txBody>
      </p:sp>
      <p:sp>
        <p:nvSpPr>
          <p:cNvPr id="197" name="Google Shape;197;p20"/>
          <p:cNvSpPr/>
          <p:nvPr/>
        </p:nvSpPr>
        <p:spPr>
          <a:xfrm>
            <a:off x="8111650" y="2823475"/>
            <a:ext cx="1852200" cy="286590"/>
          </a:xfrm>
          <a:prstGeom prst="roundRect">
            <a:avLst>
              <a:gd name="adj" fmla="val 16667"/>
            </a:avLst>
          </a:prstGeom>
          <a:solidFill>
            <a:schemeClr val="accent1">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solidFill>
                  <a:schemeClr val="dk1"/>
                </a:solidFill>
              </a:rPr>
              <a:t>Según Vygotsky</a:t>
            </a:r>
            <a:endParaRPr sz="1300" dirty="0"/>
          </a:p>
        </p:txBody>
      </p:sp>
      <p:sp>
        <p:nvSpPr>
          <p:cNvPr id="198" name="Google Shape;198;p20"/>
          <p:cNvSpPr/>
          <p:nvPr/>
        </p:nvSpPr>
        <p:spPr>
          <a:xfrm>
            <a:off x="8111650" y="3296136"/>
            <a:ext cx="1852200" cy="579900"/>
          </a:xfrm>
          <a:prstGeom prst="roundRect">
            <a:avLst>
              <a:gd name="adj" fmla="val 16667"/>
            </a:avLst>
          </a:prstGeom>
          <a:solidFill>
            <a:schemeClr val="accent1">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a:solidFill>
                  <a:schemeClr val="dk1"/>
                </a:solidFill>
              </a:rPr>
              <a:t>Desarrollan, comprenden y fortalecen </a:t>
            </a:r>
            <a:endParaRPr sz="1300"/>
          </a:p>
        </p:txBody>
      </p:sp>
      <p:sp>
        <p:nvSpPr>
          <p:cNvPr id="199" name="Google Shape;199;p20"/>
          <p:cNvSpPr/>
          <p:nvPr/>
        </p:nvSpPr>
        <p:spPr>
          <a:xfrm>
            <a:off x="8111650" y="4063692"/>
            <a:ext cx="1852200" cy="743700"/>
          </a:xfrm>
          <a:prstGeom prst="roundRect">
            <a:avLst>
              <a:gd name="adj" fmla="val 16667"/>
            </a:avLst>
          </a:prstGeom>
          <a:solidFill>
            <a:schemeClr val="accent1">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solidFill>
                  <a:schemeClr val="dk1"/>
                </a:solidFill>
              </a:rPr>
              <a:t>Interacción con experiencias, conocimientos</a:t>
            </a:r>
            <a:endParaRPr sz="1300" dirty="0"/>
          </a:p>
        </p:txBody>
      </p:sp>
      <p:sp>
        <p:nvSpPr>
          <p:cNvPr id="200" name="Google Shape;200;p20"/>
          <p:cNvSpPr/>
          <p:nvPr/>
        </p:nvSpPr>
        <p:spPr>
          <a:xfrm>
            <a:off x="8111650" y="4995048"/>
            <a:ext cx="1852200" cy="401100"/>
          </a:xfrm>
          <a:prstGeom prst="roundRect">
            <a:avLst>
              <a:gd name="adj" fmla="val 16667"/>
            </a:avLst>
          </a:prstGeom>
          <a:solidFill>
            <a:schemeClr val="accent1">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solidFill>
                  <a:schemeClr val="dk1"/>
                </a:solidFill>
              </a:rPr>
              <a:t>Sociocultural</a:t>
            </a:r>
            <a:endParaRPr sz="1300" dirty="0"/>
          </a:p>
        </p:txBody>
      </p:sp>
      <p:sp>
        <p:nvSpPr>
          <p:cNvPr id="201" name="Google Shape;201;p20"/>
          <p:cNvSpPr txBox="1"/>
          <p:nvPr/>
        </p:nvSpPr>
        <p:spPr>
          <a:xfrm>
            <a:off x="8231800" y="5530850"/>
            <a:ext cx="1611900" cy="400200"/>
          </a:xfrm>
          <a:prstGeom prst="rect">
            <a:avLst/>
          </a:prstGeom>
          <a:noFill/>
          <a:ln w="19050">
            <a:solidFill>
              <a:schemeClr val="accent1">
                <a:lumMod val="60000"/>
                <a:lumOff val="40000"/>
              </a:schemeClr>
            </a:solidFill>
          </a:ln>
        </p:spPr>
        <p:txBody>
          <a:bodyPr spcFirstLastPara="1" wrap="square" lIns="91425" tIns="91425" rIns="91425" bIns="91425" anchor="t" anchorCtr="0">
            <a:spAutoFit/>
          </a:bodyPr>
          <a:lstStyle/>
          <a:p>
            <a:pPr marL="0" lvl="0" indent="0" algn="ctr" rtl="0">
              <a:spcBef>
                <a:spcPts val="0"/>
              </a:spcBef>
              <a:spcAft>
                <a:spcPts val="0"/>
              </a:spcAft>
              <a:buNone/>
            </a:pPr>
            <a:r>
              <a:rPr lang="es-EC" dirty="0" smtClean="0"/>
              <a:t>(</a:t>
            </a:r>
            <a:r>
              <a:rPr lang="es-EC" dirty="0" err="1"/>
              <a:t>Vigotsky</a:t>
            </a:r>
            <a:r>
              <a:rPr lang="es-EC" dirty="0"/>
              <a:t>, 1978).</a:t>
            </a:r>
            <a:endParaRPr dirty="0"/>
          </a:p>
        </p:txBody>
      </p:sp>
      <p:sp>
        <p:nvSpPr>
          <p:cNvPr id="202" name="Google Shape;202;p20"/>
          <p:cNvSpPr/>
          <p:nvPr/>
        </p:nvSpPr>
        <p:spPr>
          <a:xfrm>
            <a:off x="10213150" y="2823475"/>
            <a:ext cx="1611900" cy="303603"/>
          </a:xfrm>
          <a:prstGeom prst="roundRect">
            <a:avLst>
              <a:gd name="adj" fmla="val 16667"/>
            </a:avLst>
          </a:prstGeom>
          <a:solidFill>
            <a:schemeClr val="accent1">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solidFill>
                  <a:schemeClr val="dk1"/>
                </a:solidFill>
              </a:rPr>
              <a:t>Según Piaget</a:t>
            </a:r>
            <a:endParaRPr sz="1300" dirty="0"/>
          </a:p>
        </p:txBody>
      </p:sp>
      <p:sp>
        <p:nvSpPr>
          <p:cNvPr id="203" name="Google Shape;203;p20"/>
          <p:cNvSpPr/>
          <p:nvPr/>
        </p:nvSpPr>
        <p:spPr>
          <a:xfrm>
            <a:off x="10213150" y="3311614"/>
            <a:ext cx="1611900" cy="488706"/>
          </a:xfrm>
          <a:prstGeom prst="roundRect">
            <a:avLst>
              <a:gd name="adj" fmla="val 16667"/>
            </a:avLst>
          </a:prstGeom>
          <a:solidFill>
            <a:schemeClr val="accent1">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solidFill>
                  <a:schemeClr val="dk1"/>
                </a:solidFill>
              </a:rPr>
              <a:t>Lenguaje está ligado</a:t>
            </a:r>
            <a:endParaRPr sz="1300" dirty="0"/>
          </a:p>
        </p:txBody>
      </p:sp>
      <p:sp>
        <p:nvSpPr>
          <p:cNvPr id="204" name="Google Shape;204;p20"/>
          <p:cNvSpPr/>
          <p:nvPr/>
        </p:nvSpPr>
        <p:spPr>
          <a:xfrm>
            <a:off x="10213150" y="4015079"/>
            <a:ext cx="1611900" cy="372956"/>
          </a:xfrm>
          <a:prstGeom prst="roundRect">
            <a:avLst>
              <a:gd name="adj" fmla="val 16667"/>
            </a:avLst>
          </a:prstGeom>
          <a:solidFill>
            <a:schemeClr val="accent1">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300" dirty="0">
                <a:solidFill>
                  <a:schemeClr val="dk1"/>
                </a:solidFill>
              </a:rPr>
              <a:t>P</a:t>
            </a:r>
            <a:r>
              <a:rPr lang="es-EC" sz="1300" dirty="0" smtClean="0">
                <a:solidFill>
                  <a:schemeClr val="dk1"/>
                </a:solidFill>
              </a:rPr>
              <a:t>arte </a:t>
            </a:r>
            <a:r>
              <a:rPr lang="es-EC" sz="1300" dirty="0">
                <a:solidFill>
                  <a:schemeClr val="dk1"/>
                </a:solidFill>
              </a:rPr>
              <a:t>intelectual </a:t>
            </a:r>
            <a:endParaRPr sz="1300" dirty="0"/>
          </a:p>
        </p:txBody>
      </p:sp>
      <p:cxnSp>
        <p:nvCxnSpPr>
          <p:cNvPr id="3" name="Conector recto 2"/>
          <p:cNvCxnSpPr>
            <a:stCxn id="172" idx="3"/>
            <a:endCxn id="173" idx="1"/>
          </p:cNvCxnSpPr>
          <p:nvPr/>
        </p:nvCxnSpPr>
        <p:spPr>
          <a:xfrm flipV="1">
            <a:off x="3055500" y="1656275"/>
            <a:ext cx="474600" cy="4962"/>
          </a:xfrm>
          <a:prstGeom prst="line">
            <a:avLst/>
          </a:prstGeom>
        </p:spPr>
        <p:style>
          <a:lnRef idx="1">
            <a:schemeClr val="dk1"/>
          </a:lnRef>
          <a:fillRef idx="0">
            <a:schemeClr val="dk1"/>
          </a:fillRef>
          <a:effectRef idx="0">
            <a:schemeClr val="dk1"/>
          </a:effectRef>
          <a:fontRef idx="minor">
            <a:schemeClr val="tx1"/>
          </a:fontRef>
        </p:style>
      </p:cxnSp>
      <p:cxnSp>
        <p:nvCxnSpPr>
          <p:cNvPr id="5" name="Conector recto 4"/>
          <p:cNvCxnSpPr>
            <a:stCxn id="173" idx="2"/>
          </p:cNvCxnSpPr>
          <p:nvPr/>
        </p:nvCxnSpPr>
        <p:spPr>
          <a:xfrm flipH="1">
            <a:off x="1513840" y="1856825"/>
            <a:ext cx="4717010" cy="364337"/>
          </a:xfrm>
          <a:prstGeom prst="line">
            <a:avLst/>
          </a:prstGeom>
        </p:spPr>
        <p:style>
          <a:lnRef idx="1">
            <a:schemeClr val="dk1"/>
          </a:lnRef>
          <a:fillRef idx="0">
            <a:schemeClr val="dk1"/>
          </a:fillRef>
          <a:effectRef idx="0">
            <a:schemeClr val="dk1"/>
          </a:effectRef>
          <a:fontRef idx="minor">
            <a:schemeClr val="tx1"/>
          </a:fontRef>
        </p:style>
      </p:cxnSp>
      <p:cxnSp>
        <p:nvCxnSpPr>
          <p:cNvPr id="7" name="Conector recto 6"/>
          <p:cNvCxnSpPr>
            <a:stCxn id="173" idx="2"/>
            <a:endCxn id="182" idx="0"/>
          </p:cNvCxnSpPr>
          <p:nvPr/>
        </p:nvCxnSpPr>
        <p:spPr>
          <a:xfrm flipH="1">
            <a:off x="4410411" y="1856825"/>
            <a:ext cx="1820439" cy="359849"/>
          </a:xfrm>
          <a:prstGeom prst="line">
            <a:avLst/>
          </a:prstGeom>
        </p:spPr>
        <p:style>
          <a:lnRef idx="1">
            <a:schemeClr val="dk1"/>
          </a:lnRef>
          <a:fillRef idx="0">
            <a:schemeClr val="dk1"/>
          </a:fillRef>
          <a:effectRef idx="0">
            <a:schemeClr val="dk1"/>
          </a:effectRef>
          <a:fontRef idx="minor">
            <a:schemeClr val="tx1"/>
          </a:fontRef>
        </p:style>
      </p:cxnSp>
      <p:cxnSp>
        <p:nvCxnSpPr>
          <p:cNvPr id="9" name="Conector recto 8"/>
          <p:cNvCxnSpPr>
            <a:endCxn id="184" idx="0"/>
          </p:cNvCxnSpPr>
          <p:nvPr/>
        </p:nvCxnSpPr>
        <p:spPr>
          <a:xfrm>
            <a:off x="6230850" y="1855804"/>
            <a:ext cx="517350" cy="372038"/>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p:cNvCxnSpPr>
            <a:endCxn id="183" idx="0"/>
          </p:cNvCxnSpPr>
          <p:nvPr/>
        </p:nvCxnSpPr>
        <p:spPr>
          <a:xfrm>
            <a:off x="6230850" y="1855804"/>
            <a:ext cx="3681600" cy="374564"/>
          </a:xfrm>
          <a:prstGeom prst="line">
            <a:avLst/>
          </a:prstGeom>
        </p:spPr>
        <p:style>
          <a:lnRef idx="1">
            <a:schemeClr val="dk1"/>
          </a:lnRef>
          <a:fillRef idx="0">
            <a:schemeClr val="dk1"/>
          </a:fillRef>
          <a:effectRef idx="0">
            <a:schemeClr val="dk1"/>
          </a:effectRef>
          <a:fontRef idx="minor">
            <a:schemeClr val="tx1"/>
          </a:fontRef>
        </p:style>
      </p:cxnSp>
      <p:sp>
        <p:nvSpPr>
          <p:cNvPr id="53" name="Google Shape;195;p20"/>
          <p:cNvSpPr txBox="1"/>
          <p:nvPr/>
        </p:nvSpPr>
        <p:spPr>
          <a:xfrm>
            <a:off x="3377982" y="4752235"/>
            <a:ext cx="2099240" cy="369302"/>
          </a:xfrm>
          <a:prstGeom prst="rect">
            <a:avLst/>
          </a:prstGeom>
          <a:noFill/>
          <a:ln w="19050">
            <a:solidFill>
              <a:srgbClr val="FFB3FF"/>
            </a:solidFill>
          </a:ln>
        </p:spPr>
        <p:txBody>
          <a:bodyPr spcFirstLastPara="1" wrap="square" lIns="91425" tIns="91425" rIns="91425" bIns="91425" anchor="t" anchorCtr="0">
            <a:spAutoFit/>
          </a:bodyPr>
          <a:lstStyle/>
          <a:p>
            <a:pPr lvl="0"/>
            <a:r>
              <a:rPr lang="es-EC" sz="1200" dirty="0" smtClean="0"/>
              <a:t> (</a:t>
            </a:r>
            <a:r>
              <a:rPr lang="es-EC" sz="1200" dirty="0"/>
              <a:t>Gutiérrez &amp; </a:t>
            </a:r>
            <a:r>
              <a:rPr lang="es-EC" sz="1200" dirty="0" smtClean="0"/>
              <a:t> Díez, 2017)</a:t>
            </a:r>
            <a:endParaRPr sz="1200" dirty="0"/>
          </a:p>
        </p:txBody>
      </p:sp>
      <p:cxnSp>
        <p:nvCxnSpPr>
          <p:cNvPr id="16" name="Conector recto 15"/>
          <p:cNvCxnSpPr>
            <a:stCxn id="175" idx="2"/>
            <a:endCxn id="177" idx="0"/>
          </p:cNvCxnSpPr>
          <p:nvPr/>
        </p:nvCxnSpPr>
        <p:spPr>
          <a:xfrm>
            <a:off x="1756827" y="2590188"/>
            <a:ext cx="0" cy="212901"/>
          </a:xfrm>
          <a:prstGeom prst="line">
            <a:avLst/>
          </a:prstGeom>
        </p:spPr>
        <p:style>
          <a:lnRef idx="1">
            <a:schemeClr val="dk1"/>
          </a:lnRef>
          <a:fillRef idx="0">
            <a:schemeClr val="dk1"/>
          </a:fillRef>
          <a:effectRef idx="0">
            <a:schemeClr val="dk1"/>
          </a:effectRef>
          <a:fontRef idx="minor">
            <a:schemeClr val="tx1"/>
          </a:fontRef>
        </p:style>
      </p:cxnSp>
      <p:cxnSp>
        <p:nvCxnSpPr>
          <p:cNvPr id="62" name="Conector recto 61"/>
          <p:cNvCxnSpPr>
            <a:stCxn id="177" idx="2"/>
            <a:endCxn id="178" idx="0"/>
          </p:cNvCxnSpPr>
          <p:nvPr/>
        </p:nvCxnSpPr>
        <p:spPr>
          <a:xfrm>
            <a:off x="1756827" y="3095101"/>
            <a:ext cx="0" cy="221165"/>
          </a:xfrm>
          <a:prstGeom prst="line">
            <a:avLst/>
          </a:prstGeom>
        </p:spPr>
        <p:style>
          <a:lnRef idx="1">
            <a:schemeClr val="dk1"/>
          </a:lnRef>
          <a:fillRef idx="0">
            <a:schemeClr val="dk1"/>
          </a:fillRef>
          <a:effectRef idx="0">
            <a:schemeClr val="dk1"/>
          </a:effectRef>
          <a:fontRef idx="minor">
            <a:schemeClr val="tx1"/>
          </a:fontRef>
        </p:style>
      </p:cxnSp>
      <p:cxnSp>
        <p:nvCxnSpPr>
          <p:cNvPr id="68" name="Conector recto 67"/>
          <p:cNvCxnSpPr>
            <a:stCxn id="178" idx="2"/>
            <a:endCxn id="176" idx="0"/>
          </p:cNvCxnSpPr>
          <p:nvPr/>
        </p:nvCxnSpPr>
        <p:spPr>
          <a:xfrm flipH="1">
            <a:off x="1754198" y="3590216"/>
            <a:ext cx="2629" cy="209203"/>
          </a:xfrm>
          <a:prstGeom prst="line">
            <a:avLst/>
          </a:prstGeom>
        </p:spPr>
        <p:style>
          <a:lnRef idx="1">
            <a:schemeClr val="dk1"/>
          </a:lnRef>
          <a:fillRef idx="0">
            <a:schemeClr val="dk1"/>
          </a:fillRef>
          <a:effectRef idx="0">
            <a:schemeClr val="dk1"/>
          </a:effectRef>
          <a:fontRef idx="minor">
            <a:schemeClr val="tx1"/>
          </a:fontRef>
        </p:style>
      </p:cxnSp>
      <p:cxnSp>
        <p:nvCxnSpPr>
          <p:cNvPr id="72" name="Conector recto 71"/>
          <p:cNvCxnSpPr>
            <a:stCxn id="176" idx="2"/>
            <a:endCxn id="179" idx="0"/>
          </p:cNvCxnSpPr>
          <p:nvPr/>
        </p:nvCxnSpPr>
        <p:spPr>
          <a:xfrm>
            <a:off x="1754198" y="4076274"/>
            <a:ext cx="2629" cy="187401"/>
          </a:xfrm>
          <a:prstGeom prst="line">
            <a:avLst/>
          </a:prstGeom>
        </p:spPr>
        <p:style>
          <a:lnRef idx="1">
            <a:schemeClr val="dk1"/>
          </a:lnRef>
          <a:fillRef idx="0">
            <a:schemeClr val="dk1"/>
          </a:fillRef>
          <a:effectRef idx="0">
            <a:schemeClr val="dk1"/>
          </a:effectRef>
          <a:fontRef idx="minor">
            <a:schemeClr val="tx1"/>
          </a:fontRef>
        </p:style>
      </p:cxnSp>
      <p:cxnSp>
        <p:nvCxnSpPr>
          <p:cNvPr id="76" name="Conector recto 75"/>
          <p:cNvCxnSpPr>
            <a:stCxn id="179" idx="2"/>
            <a:endCxn id="180" idx="0"/>
          </p:cNvCxnSpPr>
          <p:nvPr/>
        </p:nvCxnSpPr>
        <p:spPr>
          <a:xfrm>
            <a:off x="1756827" y="4548069"/>
            <a:ext cx="0" cy="193386"/>
          </a:xfrm>
          <a:prstGeom prst="line">
            <a:avLst/>
          </a:prstGeom>
        </p:spPr>
        <p:style>
          <a:lnRef idx="1">
            <a:schemeClr val="dk1"/>
          </a:lnRef>
          <a:fillRef idx="0">
            <a:schemeClr val="dk1"/>
          </a:fillRef>
          <a:effectRef idx="0">
            <a:schemeClr val="dk1"/>
          </a:effectRef>
          <a:fontRef idx="minor">
            <a:schemeClr val="tx1"/>
          </a:fontRef>
        </p:style>
      </p:cxnSp>
      <p:cxnSp>
        <p:nvCxnSpPr>
          <p:cNvPr id="80" name="Conector recto 79"/>
          <p:cNvCxnSpPr>
            <a:stCxn id="180" idx="2"/>
            <a:endCxn id="181" idx="0"/>
          </p:cNvCxnSpPr>
          <p:nvPr/>
        </p:nvCxnSpPr>
        <p:spPr>
          <a:xfrm flipH="1">
            <a:off x="1754198" y="4997524"/>
            <a:ext cx="2629" cy="181264"/>
          </a:xfrm>
          <a:prstGeom prst="line">
            <a:avLst/>
          </a:prstGeom>
        </p:spPr>
        <p:style>
          <a:lnRef idx="1">
            <a:schemeClr val="dk1"/>
          </a:lnRef>
          <a:fillRef idx="0">
            <a:schemeClr val="dk1"/>
          </a:fillRef>
          <a:effectRef idx="0">
            <a:schemeClr val="dk1"/>
          </a:effectRef>
          <a:fontRef idx="minor">
            <a:schemeClr val="tx1"/>
          </a:fontRef>
        </p:style>
      </p:cxnSp>
      <p:cxnSp>
        <p:nvCxnSpPr>
          <p:cNvPr id="85" name="Conector recto 84"/>
          <p:cNvCxnSpPr>
            <a:stCxn id="182" idx="2"/>
            <a:endCxn id="186" idx="0"/>
          </p:cNvCxnSpPr>
          <p:nvPr/>
        </p:nvCxnSpPr>
        <p:spPr>
          <a:xfrm>
            <a:off x="4410411" y="2582987"/>
            <a:ext cx="0" cy="221031"/>
          </a:xfrm>
          <a:prstGeom prst="line">
            <a:avLst/>
          </a:prstGeom>
        </p:spPr>
        <p:style>
          <a:lnRef idx="1">
            <a:schemeClr val="dk1"/>
          </a:lnRef>
          <a:fillRef idx="0">
            <a:schemeClr val="dk1"/>
          </a:fillRef>
          <a:effectRef idx="0">
            <a:schemeClr val="dk1"/>
          </a:effectRef>
          <a:fontRef idx="minor">
            <a:schemeClr val="tx1"/>
          </a:fontRef>
        </p:style>
      </p:cxnSp>
      <p:cxnSp>
        <p:nvCxnSpPr>
          <p:cNvPr id="90" name="Conector recto 89"/>
          <p:cNvCxnSpPr>
            <a:stCxn id="186" idx="2"/>
            <a:endCxn id="185" idx="0"/>
          </p:cNvCxnSpPr>
          <p:nvPr/>
        </p:nvCxnSpPr>
        <p:spPr>
          <a:xfrm>
            <a:off x="4410411" y="3095101"/>
            <a:ext cx="0" cy="175530"/>
          </a:xfrm>
          <a:prstGeom prst="line">
            <a:avLst/>
          </a:prstGeom>
        </p:spPr>
        <p:style>
          <a:lnRef idx="1">
            <a:schemeClr val="dk1"/>
          </a:lnRef>
          <a:fillRef idx="0">
            <a:schemeClr val="dk1"/>
          </a:fillRef>
          <a:effectRef idx="0">
            <a:schemeClr val="dk1"/>
          </a:effectRef>
          <a:fontRef idx="minor">
            <a:schemeClr val="tx1"/>
          </a:fontRef>
        </p:style>
      </p:cxnSp>
      <p:cxnSp>
        <p:nvCxnSpPr>
          <p:cNvPr id="97" name="Conector recto 96"/>
          <p:cNvCxnSpPr>
            <a:stCxn id="185" idx="2"/>
            <a:endCxn id="187" idx="0"/>
          </p:cNvCxnSpPr>
          <p:nvPr/>
        </p:nvCxnSpPr>
        <p:spPr>
          <a:xfrm>
            <a:off x="4410411" y="3593050"/>
            <a:ext cx="0" cy="217548"/>
          </a:xfrm>
          <a:prstGeom prst="line">
            <a:avLst/>
          </a:prstGeom>
        </p:spPr>
        <p:style>
          <a:lnRef idx="1">
            <a:schemeClr val="dk1"/>
          </a:lnRef>
          <a:fillRef idx="0">
            <a:schemeClr val="dk1"/>
          </a:fillRef>
          <a:effectRef idx="0">
            <a:schemeClr val="dk1"/>
          </a:effectRef>
          <a:fontRef idx="minor">
            <a:schemeClr val="tx1"/>
          </a:fontRef>
        </p:style>
      </p:cxnSp>
      <p:sp>
        <p:nvSpPr>
          <p:cNvPr id="106" name="Google Shape;201;p20"/>
          <p:cNvSpPr txBox="1"/>
          <p:nvPr/>
        </p:nvSpPr>
        <p:spPr>
          <a:xfrm>
            <a:off x="10213150" y="4506014"/>
            <a:ext cx="1611900" cy="615523"/>
          </a:xfrm>
          <a:prstGeom prst="rect">
            <a:avLst/>
          </a:prstGeom>
          <a:noFill/>
          <a:ln w="19050">
            <a:solidFill>
              <a:schemeClr val="accent1">
                <a:lumMod val="60000"/>
                <a:lumOff val="40000"/>
              </a:schemeClr>
            </a:solidFill>
          </a:ln>
        </p:spPr>
        <p:txBody>
          <a:bodyPr spcFirstLastPara="1" wrap="square" lIns="91425" tIns="91425" rIns="91425" bIns="91425" anchor="t" anchorCtr="0">
            <a:spAutoFit/>
          </a:bodyPr>
          <a:lstStyle/>
          <a:p>
            <a:pPr marL="0" lvl="0" indent="0" algn="ctr" rtl="0">
              <a:spcBef>
                <a:spcPts val="0"/>
              </a:spcBef>
              <a:spcAft>
                <a:spcPts val="0"/>
              </a:spcAft>
              <a:buNone/>
            </a:pPr>
            <a:r>
              <a:rPr lang="es-EC" dirty="0" smtClean="0"/>
              <a:t>(</a:t>
            </a:r>
            <a:r>
              <a:rPr lang="es-EC" dirty="0" err="1" smtClean="0"/>
              <a:t>Bodrova</a:t>
            </a:r>
            <a:r>
              <a:rPr lang="es-EC" dirty="0"/>
              <a:t> </a:t>
            </a:r>
            <a:r>
              <a:rPr lang="es-EC" dirty="0" smtClean="0"/>
              <a:t>&amp; </a:t>
            </a:r>
            <a:r>
              <a:rPr lang="es-EC" dirty="0" err="1" smtClean="0"/>
              <a:t>Leong</a:t>
            </a:r>
            <a:r>
              <a:rPr lang="es-EC" dirty="0" smtClean="0"/>
              <a:t> 2004).</a:t>
            </a:r>
            <a:endParaRPr dirty="0"/>
          </a:p>
        </p:txBody>
      </p:sp>
      <p:cxnSp>
        <p:nvCxnSpPr>
          <p:cNvPr id="107" name="Conector recto 106"/>
          <p:cNvCxnSpPr>
            <a:stCxn id="187" idx="2"/>
            <a:endCxn id="188" idx="0"/>
          </p:cNvCxnSpPr>
          <p:nvPr/>
        </p:nvCxnSpPr>
        <p:spPr>
          <a:xfrm>
            <a:off x="4410411" y="4106116"/>
            <a:ext cx="4723" cy="194452"/>
          </a:xfrm>
          <a:prstGeom prst="line">
            <a:avLst/>
          </a:prstGeom>
        </p:spPr>
        <p:style>
          <a:lnRef idx="1">
            <a:schemeClr val="dk1"/>
          </a:lnRef>
          <a:fillRef idx="0">
            <a:schemeClr val="dk1"/>
          </a:fillRef>
          <a:effectRef idx="0">
            <a:schemeClr val="dk1"/>
          </a:effectRef>
          <a:fontRef idx="minor">
            <a:schemeClr val="tx1"/>
          </a:fontRef>
        </p:style>
      </p:cxnSp>
      <p:cxnSp>
        <p:nvCxnSpPr>
          <p:cNvPr id="111" name="Conector recto 110"/>
          <p:cNvCxnSpPr>
            <a:stCxn id="184" idx="2"/>
            <a:endCxn id="190" idx="0"/>
          </p:cNvCxnSpPr>
          <p:nvPr/>
        </p:nvCxnSpPr>
        <p:spPr>
          <a:xfrm>
            <a:off x="6748200" y="2568745"/>
            <a:ext cx="0" cy="230567"/>
          </a:xfrm>
          <a:prstGeom prst="line">
            <a:avLst/>
          </a:prstGeom>
        </p:spPr>
        <p:style>
          <a:lnRef idx="1">
            <a:schemeClr val="dk1"/>
          </a:lnRef>
          <a:fillRef idx="0">
            <a:schemeClr val="dk1"/>
          </a:fillRef>
          <a:effectRef idx="0">
            <a:schemeClr val="dk1"/>
          </a:effectRef>
          <a:fontRef idx="minor">
            <a:schemeClr val="tx1"/>
          </a:fontRef>
        </p:style>
      </p:cxnSp>
      <p:cxnSp>
        <p:nvCxnSpPr>
          <p:cNvPr id="115" name="Conector recto 114"/>
          <p:cNvCxnSpPr>
            <a:stCxn id="190" idx="2"/>
            <a:endCxn id="189" idx="0"/>
          </p:cNvCxnSpPr>
          <p:nvPr/>
        </p:nvCxnSpPr>
        <p:spPr>
          <a:xfrm>
            <a:off x="6748200" y="3127078"/>
            <a:ext cx="0" cy="189475"/>
          </a:xfrm>
          <a:prstGeom prst="line">
            <a:avLst/>
          </a:prstGeom>
        </p:spPr>
        <p:style>
          <a:lnRef idx="1">
            <a:schemeClr val="dk1"/>
          </a:lnRef>
          <a:fillRef idx="0">
            <a:schemeClr val="dk1"/>
          </a:fillRef>
          <a:effectRef idx="0">
            <a:schemeClr val="dk1"/>
          </a:effectRef>
          <a:fontRef idx="minor">
            <a:schemeClr val="tx1"/>
          </a:fontRef>
        </p:style>
      </p:cxnSp>
      <p:cxnSp>
        <p:nvCxnSpPr>
          <p:cNvPr id="119" name="Conector recto 118"/>
          <p:cNvCxnSpPr>
            <a:stCxn id="189" idx="2"/>
            <a:endCxn id="191" idx="0"/>
          </p:cNvCxnSpPr>
          <p:nvPr/>
        </p:nvCxnSpPr>
        <p:spPr>
          <a:xfrm>
            <a:off x="6748200" y="3626518"/>
            <a:ext cx="0" cy="173802"/>
          </a:xfrm>
          <a:prstGeom prst="line">
            <a:avLst/>
          </a:prstGeom>
        </p:spPr>
        <p:style>
          <a:lnRef idx="1">
            <a:schemeClr val="dk1"/>
          </a:lnRef>
          <a:fillRef idx="0">
            <a:schemeClr val="dk1"/>
          </a:fillRef>
          <a:effectRef idx="0">
            <a:schemeClr val="dk1"/>
          </a:effectRef>
          <a:fontRef idx="minor">
            <a:schemeClr val="tx1"/>
          </a:fontRef>
        </p:style>
      </p:cxnSp>
      <p:cxnSp>
        <p:nvCxnSpPr>
          <p:cNvPr id="123" name="Conector recto 122"/>
          <p:cNvCxnSpPr>
            <a:stCxn id="191" idx="2"/>
            <a:endCxn id="192" idx="0"/>
          </p:cNvCxnSpPr>
          <p:nvPr/>
        </p:nvCxnSpPr>
        <p:spPr>
          <a:xfrm>
            <a:off x="6748200" y="4116394"/>
            <a:ext cx="0" cy="185613"/>
          </a:xfrm>
          <a:prstGeom prst="line">
            <a:avLst/>
          </a:prstGeom>
        </p:spPr>
        <p:style>
          <a:lnRef idx="1">
            <a:schemeClr val="dk1"/>
          </a:lnRef>
          <a:fillRef idx="0">
            <a:schemeClr val="dk1"/>
          </a:fillRef>
          <a:effectRef idx="0">
            <a:schemeClr val="dk1"/>
          </a:effectRef>
          <a:fontRef idx="minor">
            <a:schemeClr val="tx1"/>
          </a:fontRef>
        </p:style>
      </p:cxnSp>
      <p:cxnSp>
        <p:nvCxnSpPr>
          <p:cNvPr id="129" name="Conector recto 128"/>
          <p:cNvCxnSpPr>
            <a:stCxn id="192" idx="2"/>
            <a:endCxn id="193" idx="0"/>
          </p:cNvCxnSpPr>
          <p:nvPr/>
        </p:nvCxnSpPr>
        <p:spPr>
          <a:xfrm>
            <a:off x="6748200" y="4830929"/>
            <a:ext cx="0" cy="183466"/>
          </a:xfrm>
          <a:prstGeom prst="line">
            <a:avLst/>
          </a:prstGeom>
        </p:spPr>
        <p:style>
          <a:lnRef idx="1">
            <a:schemeClr val="dk1"/>
          </a:lnRef>
          <a:fillRef idx="0">
            <a:schemeClr val="dk1"/>
          </a:fillRef>
          <a:effectRef idx="0">
            <a:schemeClr val="dk1"/>
          </a:effectRef>
          <a:fontRef idx="minor">
            <a:schemeClr val="tx1"/>
          </a:fontRef>
        </p:style>
      </p:cxnSp>
      <p:cxnSp>
        <p:nvCxnSpPr>
          <p:cNvPr id="133" name="Conector recto 132"/>
          <p:cNvCxnSpPr>
            <a:stCxn id="183" idx="2"/>
            <a:endCxn id="197" idx="0"/>
          </p:cNvCxnSpPr>
          <p:nvPr/>
        </p:nvCxnSpPr>
        <p:spPr>
          <a:xfrm flipH="1">
            <a:off x="9037750" y="2568745"/>
            <a:ext cx="874700" cy="254730"/>
          </a:xfrm>
          <a:prstGeom prst="line">
            <a:avLst/>
          </a:prstGeom>
        </p:spPr>
        <p:style>
          <a:lnRef idx="1">
            <a:schemeClr val="dk1"/>
          </a:lnRef>
          <a:fillRef idx="0">
            <a:schemeClr val="dk1"/>
          </a:fillRef>
          <a:effectRef idx="0">
            <a:schemeClr val="dk1"/>
          </a:effectRef>
          <a:fontRef idx="minor">
            <a:schemeClr val="tx1"/>
          </a:fontRef>
        </p:style>
      </p:cxnSp>
      <p:cxnSp>
        <p:nvCxnSpPr>
          <p:cNvPr id="137" name="Conector recto 136"/>
          <p:cNvCxnSpPr>
            <a:stCxn id="183" idx="2"/>
            <a:endCxn id="202" idx="0"/>
          </p:cNvCxnSpPr>
          <p:nvPr/>
        </p:nvCxnSpPr>
        <p:spPr>
          <a:xfrm>
            <a:off x="9912450" y="2568745"/>
            <a:ext cx="1106650" cy="254730"/>
          </a:xfrm>
          <a:prstGeom prst="line">
            <a:avLst/>
          </a:prstGeom>
        </p:spPr>
        <p:style>
          <a:lnRef idx="1">
            <a:schemeClr val="dk1"/>
          </a:lnRef>
          <a:fillRef idx="0">
            <a:schemeClr val="dk1"/>
          </a:fillRef>
          <a:effectRef idx="0">
            <a:schemeClr val="dk1"/>
          </a:effectRef>
          <a:fontRef idx="minor">
            <a:schemeClr val="tx1"/>
          </a:fontRef>
        </p:style>
      </p:cxnSp>
      <p:cxnSp>
        <p:nvCxnSpPr>
          <p:cNvPr id="140" name="Conector recto 139"/>
          <p:cNvCxnSpPr>
            <a:stCxn id="197" idx="2"/>
            <a:endCxn id="198" idx="0"/>
          </p:cNvCxnSpPr>
          <p:nvPr/>
        </p:nvCxnSpPr>
        <p:spPr>
          <a:xfrm>
            <a:off x="9037750" y="3110065"/>
            <a:ext cx="0" cy="186071"/>
          </a:xfrm>
          <a:prstGeom prst="line">
            <a:avLst/>
          </a:prstGeom>
        </p:spPr>
        <p:style>
          <a:lnRef idx="1">
            <a:schemeClr val="dk1"/>
          </a:lnRef>
          <a:fillRef idx="0">
            <a:schemeClr val="dk1"/>
          </a:fillRef>
          <a:effectRef idx="0">
            <a:schemeClr val="dk1"/>
          </a:effectRef>
          <a:fontRef idx="minor">
            <a:schemeClr val="tx1"/>
          </a:fontRef>
        </p:style>
      </p:cxnSp>
      <p:cxnSp>
        <p:nvCxnSpPr>
          <p:cNvPr id="143" name="Conector recto 142"/>
          <p:cNvCxnSpPr>
            <a:stCxn id="198" idx="2"/>
            <a:endCxn id="199" idx="0"/>
          </p:cNvCxnSpPr>
          <p:nvPr/>
        </p:nvCxnSpPr>
        <p:spPr>
          <a:xfrm>
            <a:off x="9037750" y="3876036"/>
            <a:ext cx="0" cy="187656"/>
          </a:xfrm>
          <a:prstGeom prst="line">
            <a:avLst/>
          </a:prstGeom>
        </p:spPr>
        <p:style>
          <a:lnRef idx="1">
            <a:schemeClr val="dk1"/>
          </a:lnRef>
          <a:fillRef idx="0">
            <a:schemeClr val="dk1"/>
          </a:fillRef>
          <a:effectRef idx="0">
            <a:schemeClr val="dk1"/>
          </a:effectRef>
          <a:fontRef idx="minor">
            <a:schemeClr val="tx1"/>
          </a:fontRef>
        </p:style>
      </p:cxnSp>
      <p:cxnSp>
        <p:nvCxnSpPr>
          <p:cNvPr id="148" name="Conector recto 147"/>
          <p:cNvCxnSpPr>
            <a:stCxn id="199" idx="2"/>
            <a:endCxn id="200" idx="0"/>
          </p:cNvCxnSpPr>
          <p:nvPr/>
        </p:nvCxnSpPr>
        <p:spPr>
          <a:xfrm>
            <a:off x="9037750" y="4807392"/>
            <a:ext cx="0" cy="187656"/>
          </a:xfrm>
          <a:prstGeom prst="line">
            <a:avLst/>
          </a:prstGeom>
        </p:spPr>
        <p:style>
          <a:lnRef idx="1">
            <a:schemeClr val="dk1"/>
          </a:lnRef>
          <a:fillRef idx="0">
            <a:schemeClr val="dk1"/>
          </a:fillRef>
          <a:effectRef idx="0">
            <a:schemeClr val="dk1"/>
          </a:effectRef>
          <a:fontRef idx="minor">
            <a:schemeClr val="tx1"/>
          </a:fontRef>
        </p:style>
      </p:cxnSp>
      <p:cxnSp>
        <p:nvCxnSpPr>
          <p:cNvPr id="153" name="Conector recto 152"/>
          <p:cNvCxnSpPr>
            <a:stCxn id="202" idx="2"/>
            <a:endCxn id="203" idx="0"/>
          </p:cNvCxnSpPr>
          <p:nvPr/>
        </p:nvCxnSpPr>
        <p:spPr>
          <a:xfrm>
            <a:off x="11019100" y="3127078"/>
            <a:ext cx="0" cy="184536"/>
          </a:xfrm>
          <a:prstGeom prst="line">
            <a:avLst/>
          </a:prstGeom>
        </p:spPr>
        <p:style>
          <a:lnRef idx="1">
            <a:schemeClr val="dk1"/>
          </a:lnRef>
          <a:fillRef idx="0">
            <a:schemeClr val="dk1"/>
          </a:fillRef>
          <a:effectRef idx="0">
            <a:schemeClr val="dk1"/>
          </a:effectRef>
          <a:fontRef idx="minor">
            <a:schemeClr val="tx1"/>
          </a:fontRef>
        </p:style>
      </p:cxnSp>
      <p:cxnSp>
        <p:nvCxnSpPr>
          <p:cNvPr id="158" name="Conector recto 157"/>
          <p:cNvCxnSpPr>
            <a:stCxn id="203" idx="2"/>
            <a:endCxn id="204" idx="0"/>
          </p:cNvCxnSpPr>
          <p:nvPr/>
        </p:nvCxnSpPr>
        <p:spPr>
          <a:xfrm>
            <a:off x="11019100" y="3800320"/>
            <a:ext cx="0" cy="214759"/>
          </a:xfrm>
          <a:prstGeom prst="line">
            <a:avLst/>
          </a:prstGeom>
        </p:spPr>
        <p:style>
          <a:lnRef idx="1">
            <a:schemeClr val="dk1"/>
          </a:lnRef>
          <a:fillRef idx="0">
            <a:schemeClr val="dk1"/>
          </a:fillRef>
          <a:effectRef idx="0">
            <a:schemeClr val="dk1"/>
          </a:effectRef>
          <a:fontRef idx="minor">
            <a:schemeClr val="tx1"/>
          </a:fontRef>
        </p:style>
      </p:cxnSp>
      <p:pic>
        <p:nvPicPr>
          <p:cNvPr id="3078" name="Picture 6" descr="Aprende como es el desarrollo del lenguaje en las distintas eta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795" y="5369395"/>
            <a:ext cx="2303925" cy="13165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gea43552247_1_34"/>
          <p:cNvPicPr preferRelativeResize="0"/>
          <p:nvPr/>
        </p:nvPicPr>
        <p:blipFill>
          <a:blip r:embed="rId3">
            <a:alphaModFix/>
          </a:blip>
          <a:stretch>
            <a:fillRect/>
          </a:stretch>
        </p:blipFill>
        <p:spPr>
          <a:xfrm>
            <a:off x="15240" y="11695"/>
            <a:ext cx="12192000" cy="6858000"/>
          </a:xfrm>
          <a:prstGeom prst="rect">
            <a:avLst/>
          </a:prstGeom>
          <a:noFill/>
          <a:ln>
            <a:solidFill>
              <a:schemeClr val="tx1"/>
            </a:solidFill>
          </a:ln>
        </p:spPr>
      </p:pic>
      <p:sp>
        <p:nvSpPr>
          <p:cNvPr id="179" name="Google Shape;179;gea43552247_1_34"/>
          <p:cNvSpPr/>
          <p:nvPr/>
        </p:nvSpPr>
        <p:spPr>
          <a:xfrm>
            <a:off x="3249336" y="727860"/>
            <a:ext cx="4296600" cy="421671"/>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Clr>
                <a:schemeClr val="dk1"/>
              </a:buClr>
              <a:buSzPts val="1100"/>
              <a:buFont typeface="Arial"/>
              <a:buNone/>
            </a:pPr>
            <a:r>
              <a:rPr lang="es-EC" sz="1800" b="1" dirty="0">
                <a:solidFill>
                  <a:schemeClr val="dk1"/>
                </a:solidFill>
                <a:latin typeface="Times New Roman"/>
                <a:ea typeface="Times New Roman"/>
                <a:cs typeface="Times New Roman"/>
                <a:sym typeface="Times New Roman"/>
              </a:rPr>
              <a:t>Unidad II: Cuento Infantil</a:t>
            </a:r>
            <a:endParaRPr sz="1800" b="1" dirty="0">
              <a:solidFill>
                <a:schemeClr val="dk1"/>
              </a:solidFill>
              <a:latin typeface="Times New Roman"/>
              <a:ea typeface="Times New Roman"/>
              <a:cs typeface="Times New Roman"/>
              <a:sym typeface="Times New Roman"/>
            </a:endParaRPr>
          </a:p>
        </p:txBody>
      </p:sp>
      <p:sp>
        <p:nvSpPr>
          <p:cNvPr id="3" name="Rectángulo redondeado 2"/>
          <p:cNvSpPr/>
          <p:nvPr/>
        </p:nvSpPr>
        <p:spPr>
          <a:xfrm>
            <a:off x="2423160" y="1389083"/>
            <a:ext cx="6426926" cy="744581"/>
          </a:xfrm>
          <a:prstGeom prst="round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a:solidFill>
                  <a:schemeClr val="tx1"/>
                </a:solidFill>
                <a:latin typeface="Arial" panose="020B0604020202020204" pitchFamily="34" charset="0"/>
                <a:cs typeface="Arial" panose="020B0604020202020204" pitchFamily="34" charset="0"/>
              </a:rPr>
              <a:t>Enrique (</a:t>
            </a:r>
            <a:r>
              <a:rPr lang="es-US" sz="1400" dirty="0">
                <a:solidFill>
                  <a:schemeClr val="tx1"/>
                </a:solidFill>
                <a:latin typeface="Arial" panose="020B0604020202020204" pitchFamily="34" charset="0"/>
                <a:cs typeface="Arial" panose="020B0604020202020204" pitchFamily="34" charset="0"/>
              </a:rPr>
              <a:t>1999,citado por</a:t>
            </a:r>
            <a:r>
              <a:rPr lang="es-ES" sz="1400" dirty="0">
                <a:solidFill>
                  <a:schemeClr val="tx1"/>
                </a:solidFill>
                <a:latin typeface="Arial" panose="020B0604020202020204" pitchFamily="34" charset="0"/>
                <a:cs typeface="Arial" panose="020B0604020202020204" pitchFamily="34" charset="0"/>
              </a:rPr>
              <a:t> Gómez, 2016) </a:t>
            </a:r>
            <a:r>
              <a:rPr lang="es-EC" sz="1400" dirty="0" smtClean="0">
                <a:solidFill>
                  <a:schemeClr val="tx1"/>
                </a:solidFill>
                <a:latin typeface="Arial" panose="020B0604020202020204" pitchFamily="34" charset="0"/>
                <a:cs typeface="Arial" panose="020B0604020202020204" pitchFamily="34" charset="0"/>
              </a:rPr>
              <a:t>Narración </a:t>
            </a:r>
            <a:r>
              <a:rPr lang="es-EC" sz="1400" dirty="0">
                <a:solidFill>
                  <a:schemeClr val="tx1"/>
                </a:solidFill>
                <a:latin typeface="Arial" panose="020B0604020202020204" pitchFamily="34" charset="0"/>
                <a:cs typeface="Arial" panose="020B0604020202020204" pitchFamily="34" charset="0"/>
              </a:rPr>
              <a:t>breve en prosa que, por mucho que se apoye en un suceder real, revela siempre la </a:t>
            </a:r>
            <a:r>
              <a:rPr lang="es-EC" sz="1400" dirty="0" smtClean="0">
                <a:solidFill>
                  <a:schemeClr val="tx1"/>
                </a:solidFill>
                <a:latin typeface="Arial" panose="020B0604020202020204" pitchFamily="34" charset="0"/>
                <a:cs typeface="Arial" panose="020B0604020202020204" pitchFamily="34" charset="0"/>
              </a:rPr>
              <a:t>imaginación. </a:t>
            </a:r>
            <a:endParaRPr lang="en-US" sz="1400" dirty="0">
              <a:solidFill>
                <a:schemeClr val="tx1"/>
              </a:solidFill>
              <a:latin typeface="Arial" panose="020B0604020202020204" pitchFamily="34" charset="0"/>
              <a:cs typeface="Arial" panose="020B0604020202020204" pitchFamily="34" charset="0"/>
            </a:endParaRPr>
          </a:p>
        </p:txBody>
      </p:sp>
      <p:sp>
        <p:nvSpPr>
          <p:cNvPr id="4" name="Rectángulo redondeado 3"/>
          <p:cNvSpPr/>
          <p:nvPr/>
        </p:nvSpPr>
        <p:spPr>
          <a:xfrm>
            <a:off x="378823" y="2560565"/>
            <a:ext cx="2481943" cy="627017"/>
          </a:xfrm>
          <a:prstGeom prst="roundRect">
            <a:avLst/>
          </a:prstGeom>
          <a:solidFill>
            <a:schemeClr val="accent4">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latin typeface="Arial" panose="020B0604020202020204" pitchFamily="34" charset="0"/>
                <a:cs typeface="Arial" panose="020B0604020202020204" pitchFamily="34" charset="0"/>
              </a:rPr>
              <a:t>Estructura del cuento infantil</a:t>
            </a:r>
            <a:endParaRPr lang="en-US" b="1" dirty="0">
              <a:solidFill>
                <a:schemeClr val="tx1"/>
              </a:solidFill>
              <a:latin typeface="Arial" panose="020B0604020202020204" pitchFamily="34" charset="0"/>
              <a:cs typeface="Arial" panose="020B0604020202020204" pitchFamily="34" charset="0"/>
            </a:endParaRPr>
          </a:p>
        </p:txBody>
      </p:sp>
      <p:sp>
        <p:nvSpPr>
          <p:cNvPr id="9" name="Rectángulo redondeado 8"/>
          <p:cNvSpPr/>
          <p:nvPr/>
        </p:nvSpPr>
        <p:spPr>
          <a:xfrm>
            <a:off x="3320143" y="2553786"/>
            <a:ext cx="2221675" cy="627017"/>
          </a:xfrm>
          <a:prstGeom prst="roundRect">
            <a:avLst/>
          </a:prstGeom>
          <a:solidFill>
            <a:schemeClr val="accent1">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Elementos del cuento infantil</a:t>
            </a:r>
            <a:endParaRPr lang="en-US" b="1" dirty="0">
              <a:solidFill>
                <a:schemeClr val="tx1"/>
              </a:solidFill>
            </a:endParaRPr>
          </a:p>
        </p:txBody>
      </p:sp>
      <p:sp>
        <p:nvSpPr>
          <p:cNvPr id="10" name="Rectángulo redondeado 9"/>
          <p:cNvSpPr/>
          <p:nvPr/>
        </p:nvSpPr>
        <p:spPr>
          <a:xfrm>
            <a:off x="6111240" y="2518006"/>
            <a:ext cx="2434045" cy="656286"/>
          </a:xfrm>
          <a:prstGeom prst="roundRect">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smtClean="0">
                <a:solidFill>
                  <a:schemeClr val="tx1"/>
                </a:solidFill>
                <a:latin typeface="Arial" panose="020B0604020202020204" pitchFamily="34" charset="0"/>
                <a:cs typeface="Arial" panose="020B0604020202020204" pitchFamily="34" charset="0"/>
              </a:rPr>
              <a:t>Elección de cuentos para niños</a:t>
            </a:r>
            <a:endParaRPr lang="en-US" sz="1400" b="1" dirty="0">
              <a:solidFill>
                <a:schemeClr val="tx1"/>
              </a:solidFill>
              <a:latin typeface="Arial" panose="020B0604020202020204" pitchFamily="34" charset="0"/>
              <a:cs typeface="Arial" panose="020B0604020202020204" pitchFamily="34" charset="0"/>
            </a:endParaRPr>
          </a:p>
        </p:txBody>
      </p:sp>
      <p:cxnSp>
        <p:nvCxnSpPr>
          <p:cNvPr id="6" name="Conector recto 5"/>
          <p:cNvCxnSpPr/>
          <p:nvPr/>
        </p:nvCxnSpPr>
        <p:spPr>
          <a:xfrm flipH="1">
            <a:off x="121921" y="2867295"/>
            <a:ext cx="8706" cy="2560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130627" y="2867295"/>
            <a:ext cx="2481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a:off x="130627" y="3879671"/>
            <a:ext cx="222047" cy="114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a:off x="130627" y="4653644"/>
            <a:ext cx="277848" cy="114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p:nvPr/>
        </p:nvCxnSpPr>
        <p:spPr>
          <a:xfrm>
            <a:off x="104502" y="5427618"/>
            <a:ext cx="261258" cy="195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ángulo redondeado 22"/>
          <p:cNvSpPr/>
          <p:nvPr/>
        </p:nvSpPr>
        <p:spPr>
          <a:xfrm>
            <a:off x="412322" y="3631474"/>
            <a:ext cx="2106089" cy="542230"/>
          </a:xfrm>
          <a:prstGeom prst="round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Arial" panose="020B0604020202020204" pitchFamily="34" charset="0"/>
                <a:cs typeface="Arial" panose="020B0604020202020204" pitchFamily="34" charset="0"/>
              </a:rPr>
              <a:t>La introducción</a:t>
            </a:r>
            <a:endParaRPr lang="en-US" sz="1400" dirty="0">
              <a:solidFill>
                <a:schemeClr val="tx1"/>
              </a:solidFill>
              <a:latin typeface="Arial" panose="020B0604020202020204" pitchFamily="34" charset="0"/>
              <a:cs typeface="Arial" panose="020B0604020202020204" pitchFamily="34" charset="0"/>
            </a:endParaRPr>
          </a:p>
        </p:txBody>
      </p:sp>
      <p:sp>
        <p:nvSpPr>
          <p:cNvPr id="30" name="Rectángulo redondeado 29"/>
          <p:cNvSpPr/>
          <p:nvPr/>
        </p:nvSpPr>
        <p:spPr>
          <a:xfrm>
            <a:off x="407970" y="4411419"/>
            <a:ext cx="2186343" cy="542230"/>
          </a:xfrm>
          <a:prstGeom prst="round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latin typeface="Arial" panose="020B0604020202020204" pitchFamily="34" charset="0"/>
                <a:cs typeface="Arial" panose="020B0604020202020204" pitchFamily="34" charset="0"/>
              </a:rPr>
              <a:t>Desarrollo </a:t>
            </a:r>
            <a:r>
              <a:rPr lang="es-EC" sz="1400" dirty="0">
                <a:solidFill>
                  <a:schemeClr val="tx1"/>
                </a:solidFill>
                <a:latin typeface="Arial" panose="020B0604020202020204" pitchFamily="34" charset="0"/>
                <a:cs typeface="Arial" panose="020B0604020202020204" pitchFamily="34" charset="0"/>
              </a:rPr>
              <a:t>o conflicto</a:t>
            </a:r>
            <a:endParaRPr lang="en-US" sz="1400" dirty="0">
              <a:solidFill>
                <a:schemeClr val="tx1"/>
              </a:solidFill>
              <a:latin typeface="Arial" panose="020B0604020202020204" pitchFamily="34" charset="0"/>
              <a:cs typeface="Arial" panose="020B0604020202020204" pitchFamily="34" charset="0"/>
            </a:endParaRPr>
          </a:p>
        </p:txBody>
      </p:sp>
      <p:sp>
        <p:nvSpPr>
          <p:cNvPr id="31" name="Rectángulo redondeado 30"/>
          <p:cNvSpPr/>
          <p:nvPr/>
        </p:nvSpPr>
        <p:spPr>
          <a:xfrm>
            <a:off x="431308" y="5205917"/>
            <a:ext cx="2051645" cy="542230"/>
          </a:xfrm>
          <a:prstGeom prst="round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Arial" panose="020B0604020202020204" pitchFamily="34" charset="0"/>
                <a:cs typeface="Arial" panose="020B0604020202020204" pitchFamily="34" charset="0"/>
              </a:rPr>
              <a:t>El desenlace</a:t>
            </a:r>
            <a:endParaRPr lang="en-US" sz="1400" dirty="0">
              <a:solidFill>
                <a:schemeClr val="tx1"/>
              </a:solidFill>
              <a:latin typeface="Arial" panose="020B0604020202020204" pitchFamily="34" charset="0"/>
              <a:cs typeface="Arial" panose="020B0604020202020204" pitchFamily="34" charset="0"/>
            </a:endParaRPr>
          </a:p>
        </p:txBody>
      </p:sp>
      <p:cxnSp>
        <p:nvCxnSpPr>
          <p:cNvPr id="25" name="Conector recto de flecha 24"/>
          <p:cNvCxnSpPr>
            <a:stCxn id="9" idx="2"/>
          </p:cNvCxnSpPr>
          <p:nvPr/>
        </p:nvCxnSpPr>
        <p:spPr>
          <a:xfrm>
            <a:off x="4478383" y="3180803"/>
            <a:ext cx="15240" cy="2481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redondeado 33"/>
          <p:cNvSpPr/>
          <p:nvPr/>
        </p:nvSpPr>
        <p:spPr>
          <a:xfrm>
            <a:off x="2978801" y="3677194"/>
            <a:ext cx="1490304" cy="638820"/>
          </a:xfrm>
          <a:prstGeom prst="round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latin typeface="Arial" panose="020B0604020202020204" pitchFamily="34" charset="0"/>
                <a:cs typeface="Arial" panose="020B0604020202020204" pitchFamily="34" charset="0"/>
              </a:rPr>
              <a:t>Personajes </a:t>
            </a:r>
            <a:r>
              <a:rPr lang="es-EC" sz="1400" dirty="0">
                <a:solidFill>
                  <a:schemeClr val="tx1"/>
                </a:solidFill>
                <a:latin typeface="Arial" panose="020B0604020202020204" pitchFamily="34" charset="0"/>
                <a:cs typeface="Arial" panose="020B0604020202020204" pitchFamily="34" charset="0"/>
              </a:rPr>
              <a:t>o protagonistas</a:t>
            </a:r>
            <a:endParaRPr lang="en-US" sz="1400" dirty="0">
              <a:solidFill>
                <a:schemeClr val="tx1"/>
              </a:solidFill>
              <a:latin typeface="Arial" panose="020B0604020202020204" pitchFamily="34" charset="0"/>
              <a:cs typeface="Arial" panose="020B0604020202020204" pitchFamily="34" charset="0"/>
            </a:endParaRPr>
          </a:p>
        </p:txBody>
      </p:sp>
      <p:sp>
        <p:nvSpPr>
          <p:cNvPr id="35" name="Rectángulo redondeado 34"/>
          <p:cNvSpPr/>
          <p:nvPr/>
        </p:nvSpPr>
        <p:spPr>
          <a:xfrm>
            <a:off x="4721655" y="3663323"/>
            <a:ext cx="1229047" cy="608726"/>
          </a:xfrm>
          <a:prstGeom prst="round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a:solidFill>
                  <a:schemeClr val="tx1"/>
                </a:solidFill>
                <a:latin typeface="Arial" panose="020B0604020202020204" pitchFamily="34" charset="0"/>
                <a:cs typeface="Arial" panose="020B0604020202020204" pitchFamily="34" charset="0"/>
              </a:rPr>
              <a:t>La trama</a:t>
            </a:r>
            <a:endParaRPr lang="en-US" sz="1400" dirty="0">
              <a:solidFill>
                <a:schemeClr val="tx1"/>
              </a:solidFill>
              <a:latin typeface="Arial" panose="020B0604020202020204" pitchFamily="34" charset="0"/>
              <a:cs typeface="Arial" panose="020B0604020202020204" pitchFamily="34" charset="0"/>
            </a:endParaRPr>
          </a:p>
        </p:txBody>
      </p:sp>
      <p:sp>
        <p:nvSpPr>
          <p:cNvPr id="36" name="Rectángulo redondeado 35"/>
          <p:cNvSpPr/>
          <p:nvPr/>
        </p:nvSpPr>
        <p:spPr>
          <a:xfrm>
            <a:off x="2976899" y="4552819"/>
            <a:ext cx="1376290" cy="526730"/>
          </a:xfrm>
          <a:prstGeom prst="round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a:solidFill>
                  <a:schemeClr val="tx1"/>
                </a:solidFill>
                <a:latin typeface="Arial" panose="020B0604020202020204" pitchFamily="34" charset="0"/>
                <a:cs typeface="Arial" panose="020B0604020202020204" pitchFamily="34" charset="0"/>
              </a:rPr>
              <a:t>El ambiente</a:t>
            </a:r>
            <a:endParaRPr lang="en-US" sz="1400" dirty="0">
              <a:solidFill>
                <a:schemeClr val="tx1"/>
              </a:solidFill>
              <a:latin typeface="Arial" panose="020B0604020202020204" pitchFamily="34" charset="0"/>
              <a:cs typeface="Arial" panose="020B0604020202020204" pitchFamily="34" charset="0"/>
            </a:endParaRPr>
          </a:p>
        </p:txBody>
      </p:sp>
      <p:sp>
        <p:nvSpPr>
          <p:cNvPr id="38" name="Rectángulo redondeado 37"/>
          <p:cNvSpPr/>
          <p:nvPr/>
        </p:nvSpPr>
        <p:spPr>
          <a:xfrm>
            <a:off x="2999767" y="5375747"/>
            <a:ext cx="1376290" cy="528664"/>
          </a:xfrm>
          <a:prstGeom prst="round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a:solidFill>
                  <a:schemeClr val="tx1"/>
                </a:solidFill>
                <a:latin typeface="Arial" panose="020B0604020202020204" pitchFamily="34" charset="0"/>
                <a:cs typeface="Arial" panose="020B0604020202020204" pitchFamily="34" charset="0"/>
              </a:rPr>
              <a:t>El tiempo</a:t>
            </a:r>
            <a:endParaRPr lang="en-US" sz="1400" dirty="0">
              <a:solidFill>
                <a:schemeClr val="tx1"/>
              </a:solidFill>
              <a:latin typeface="Arial" panose="020B0604020202020204" pitchFamily="34" charset="0"/>
              <a:cs typeface="Arial" panose="020B0604020202020204" pitchFamily="34" charset="0"/>
            </a:endParaRPr>
          </a:p>
        </p:txBody>
      </p:sp>
      <p:sp>
        <p:nvSpPr>
          <p:cNvPr id="39" name="Rectángulo redondeado 38"/>
          <p:cNvSpPr/>
          <p:nvPr/>
        </p:nvSpPr>
        <p:spPr>
          <a:xfrm>
            <a:off x="4648856" y="4562313"/>
            <a:ext cx="1229047" cy="457613"/>
          </a:xfrm>
          <a:prstGeom prst="round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Arial" panose="020B0604020202020204" pitchFamily="34" charset="0"/>
                <a:cs typeface="Arial" panose="020B0604020202020204" pitchFamily="34" charset="0"/>
              </a:rPr>
              <a:t>El tono</a:t>
            </a:r>
            <a:endParaRPr lang="en-US" sz="1400" dirty="0">
              <a:solidFill>
                <a:schemeClr val="tx1"/>
              </a:solidFill>
              <a:latin typeface="Arial" panose="020B0604020202020204" pitchFamily="34" charset="0"/>
              <a:cs typeface="Arial" panose="020B0604020202020204" pitchFamily="34" charset="0"/>
            </a:endParaRPr>
          </a:p>
        </p:txBody>
      </p:sp>
      <p:cxnSp>
        <p:nvCxnSpPr>
          <p:cNvPr id="29" name="Conector recto 28"/>
          <p:cNvCxnSpPr/>
          <p:nvPr/>
        </p:nvCxnSpPr>
        <p:spPr>
          <a:xfrm>
            <a:off x="3474720" y="3428998"/>
            <a:ext cx="19229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ector recto de flecha 39"/>
          <p:cNvCxnSpPr/>
          <p:nvPr/>
        </p:nvCxnSpPr>
        <p:spPr>
          <a:xfrm flipH="1">
            <a:off x="3452949" y="3429000"/>
            <a:ext cx="8708" cy="2024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p:cNvCxnSpPr/>
          <p:nvPr/>
        </p:nvCxnSpPr>
        <p:spPr>
          <a:xfrm>
            <a:off x="5384573" y="3438796"/>
            <a:ext cx="0" cy="2024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p:cNvCxnSpPr/>
          <p:nvPr/>
        </p:nvCxnSpPr>
        <p:spPr>
          <a:xfrm>
            <a:off x="5284452" y="4281772"/>
            <a:ext cx="4617" cy="2708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de flecha 50"/>
          <p:cNvCxnSpPr/>
          <p:nvPr/>
        </p:nvCxnSpPr>
        <p:spPr>
          <a:xfrm>
            <a:off x="3474720" y="5099720"/>
            <a:ext cx="0" cy="2123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ector recto de flecha 54"/>
          <p:cNvCxnSpPr/>
          <p:nvPr/>
        </p:nvCxnSpPr>
        <p:spPr>
          <a:xfrm>
            <a:off x="3452949" y="4349270"/>
            <a:ext cx="0" cy="2035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Rectángulo redondeado 56"/>
          <p:cNvSpPr/>
          <p:nvPr/>
        </p:nvSpPr>
        <p:spPr>
          <a:xfrm>
            <a:off x="6088086" y="3663323"/>
            <a:ext cx="1070101" cy="571275"/>
          </a:xfrm>
          <a:prstGeom prst="round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i="1" dirty="0" smtClean="0">
                <a:solidFill>
                  <a:schemeClr val="tx1"/>
                </a:solidFill>
                <a:latin typeface="Arial" panose="020B0604020202020204" pitchFamily="34" charset="0"/>
                <a:cs typeface="Arial" panose="020B0604020202020204" pitchFamily="34" charset="0"/>
              </a:rPr>
              <a:t>4 a 5 años</a:t>
            </a:r>
            <a:endParaRPr lang="en-US" sz="1400" b="1" i="1" dirty="0">
              <a:solidFill>
                <a:schemeClr val="tx1"/>
              </a:solidFill>
              <a:latin typeface="Arial" panose="020B0604020202020204" pitchFamily="34" charset="0"/>
              <a:cs typeface="Arial" panose="020B0604020202020204" pitchFamily="34" charset="0"/>
            </a:endParaRPr>
          </a:p>
        </p:txBody>
      </p:sp>
      <p:sp>
        <p:nvSpPr>
          <p:cNvPr id="62" name="Rectángulo redondeado 61"/>
          <p:cNvSpPr/>
          <p:nvPr/>
        </p:nvSpPr>
        <p:spPr>
          <a:xfrm>
            <a:off x="7550311" y="3331314"/>
            <a:ext cx="1619836" cy="571275"/>
          </a:xfrm>
          <a:prstGeom prst="round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latin typeface="Arial" panose="020B0604020202020204" pitchFamily="34" charset="0"/>
                <a:cs typeface="Arial" panose="020B0604020202020204" pitchFamily="34" charset="0"/>
              </a:rPr>
              <a:t>Vocabulario</a:t>
            </a:r>
            <a:r>
              <a:rPr lang="es-EC" dirty="0" smtClean="0"/>
              <a:t> </a:t>
            </a:r>
            <a:endParaRPr lang="en-US" dirty="0"/>
          </a:p>
        </p:txBody>
      </p:sp>
      <p:sp>
        <p:nvSpPr>
          <p:cNvPr id="63" name="Rectángulo redondeado 62"/>
          <p:cNvSpPr/>
          <p:nvPr/>
        </p:nvSpPr>
        <p:spPr>
          <a:xfrm>
            <a:off x="7585663" y="4059526"/>
            <a:ext cx="1799046" cy="735413"/>
          </a:xfrm>
          <a:prstGeom prst="round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a:solidFill>
                  <a:schemeClr val="tx1"/>
                </a:solidFill>
                <a:latin typeface="Arial" panose="020B0604020202020204" pitchFamily="34" charset="0"/>
                <a:cs typeface="Arial" panose="020B0604020202020204" pitchFamily="34" charset="0"/>
              </a:rPr>
              <a:t>P</a:t>
            </a:r>
            <a:r>
              <a:rPr lang="es-EC" sz="1400" dirty="0" smtClean="0">
                <a:solidFill>
                  <a:schemeClr val="tx1"/>
                </a:solidFill>
                <a:latin typeface="Arial" panose="020B0604020202020204" pitchFamily="34" charset="0"/>
                <a:cs typeface="Arial" panose="020B0604020202020204" pitchFamily="34" charset="0"/>
              </a:rPr>
              <a:t>rotagonizados </a:t>
            </a:r>
            <a:r>
              <a:rPr lang="es-EC" sz="1400" dirty="0">
                <a:solidFill>
                  <a:schemeClr val="tx1"/>
                </a:solidFill>
                <a:latin typeface="Arial" panose="020B0604020202020204" pitchFamily="34" charset="0"/>
                <a:cs typeface="Arial" panose="020B0604020202020204" pitchFamily="34" charset="0"/>
              </a:rPr>
              <a:t>por un niño o una niña como </a:t>
            </a:r>
            <a:r>
              <a:rPr lang="es-EC" sz="1400" dirty="0" smtClean="0">
                <a:solidFill>
                  <a:schemeClr val="tx1"/>
                </a:solidFill>
                <a:latin typeface="Arial" panose="020B0604020202020204" pitchFamily="34" charset="0"/>
                <a:cs typeface="Arial" panose="020B0604020202020204" pitchFamily="34" charset="0"/>
              </a:rPr>
              <a:t>ellos.</a:t>
            </a:r>
            <a:endParaRPr lang="en-US" sz="1400" dirty="0">
              <a:solidFill>
                <a:schemeClr val="tx1"/>
              </a:solidFill>
              <a:latin typeface="Arial" panose="020B0604020202020204" pitchFamily="34" charset="0"/>
              <a:cs typeface="Arial" panose="020B0604020202020204" pitchFamily="34" charset="0"/>
            </a:endParaRPr>
          </a:p>
        </p:txBody>
      </p:sp>
      <p:sp>
        <p:nvSpPr>
          <p:cNvPr id="64" name="Rectángulo redondeado 63"/>
          <p:cNvSpPr/>
          <p:nvPr/>
        </p:nvSpPr>
        <p:spPr>
          <a:xfrm>
            <a:off x="6121045" y="5264653"/>
            <a:ext cx="1070101" cy="571275"/>
          </a:xfrm>
          <a:prstGeom prst="round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i="1" dirty="0" smtClean="0">
                <a:solidFill>
                  <a:schemeClr val="tx1"/>
                </a:solidFill>
                <a:latin typeface="Arial" panose="020B0604020202020204" pitchFamily="34" charset="0"/>
                <a:cs typeface="Arial" panose="020B0604020202020204" pitchFamily="34" charset="0"/>
              </a:rPr>
              <a:t>5 a 6 años</a:t>
            </a:r>
            <a:endParaRPr lang="en-US" sz="1400" b="1" i="1" dirty="0">
              <a:solidFill>
                <a:schemeClr val="tx1"/>
              </a:solidFill>
              <a:latin typeface="Arial" panose="020B0604020202020204" pitchFamily="34" charset="0"/>
              <a:cs typeface="Arial" panose="020B0604020202020204" pitchFamily="34" charset="0"/>
            </a:endParaRPr>
          </a:p>
        </p:txBody>
      </p:sp>
      <p:sp>
        <p:nvSpPr>
          <p:cNvPr id="65" name="Rectángulo redondeado 64"/>
          <p:cNvSpPr/>
          <p:nvPr/>
        </p:nvSpPr>
        <p:spPr>
          <a:xfrm>
            <a:off x="7636779" y="4991804"/>
            <a:ext cx="1637209" cy="685860"/>
          </a:xfrm>
          <a:prstGeom prst="round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a:solidFill>
                  <a:schemeClr val="tx1"/>
                </a:solidFill>
                <a:latin typeface="Arial" panose="020B0604020202020204" pitchFamily="34" charset="0"/>
                <a:cs typeface="Arial" panose="020B0604020202020204" pitchFamily="34" charset="0"/>
              </a:rPr>
              <a:t>E</a:t>
            </a:r>
            <a:r>
              <a:rPr lang="es-EC" sz="1400" dirty="0" smtClean="0">
                <a:solidFill>
                  <a:schemeClr val="tx1"/>
                </a:solidFill>
                <a:latin typeface="Arial" panose="020B0604020202020204" pitchFamily="34" charset="0"/>
                <a:cs typeface="Arial" panose="020B0604020202020204" pitchFamily="34" charset="0"/>
              </a:rPr>
              <a:t>ntender </a:t>
            </a:r>
            <a:r>
              <a:rPr lang="es-EC" sz="1400" dirty="0">
                <a:solidFill>
                  <a:schemeClr val="tx1"/>
                </a:solidFill>
                <a:latin typeface="Arial" panose="020B0604020202020204" pitchFamily="34" charset="0"/>
                <a:cs typeface="Arial" panose="020B0604020202020204" pitchFamily="34" charset="0"/>
              </a:rPr>
              <a:t>y superar sus </a:t>
            </a:r>
            <a:r>
              <a:rPr lang="es-EC" sz="1400" dirty="0" smtClean="0">
                <a:solidFill>
                  <a:schemeClr val="tx1"/>
                </a:solidFill>
                <a:latin typeface="Arial" panose="020B0604020202020204" pitchFamily="34" charset="0"/>
                <a:cs typeface="Arial" panose="020B0604020202020204" pitchFamily="34" charset="0"/>
              </a:rPr>
              <a:t>miedos.</a:t>
            </a:r>
            <a:endParaRPr lang="en-US" sz="1400" dirty="0">
              <a:solidFill>
                <a:schemeClr val="tx1"/>
              </a:solidFill>
              <a:latin typeface="Arial" panose="020B0604020202020204" pitchFamily="34" charset="0"/>
              <a:cs typeface="Arial" panose="020B0604020202020204" pitchFamily="34" charset="0"/>
            </a:endParaRPr>
          </a:p>
        </p:txBody>
      </p:sp>
      <p:sp>
        <p:nvSpPr>
          <p:cNvPr id="66" name="Rectángulo redondeado 65"/>
          <p:cNvSpPr/>
          <p:nvPr/>
        </p:nvSpPr>
        <p:spPr>
          <a:xfrm>
            <a:off x="7672406" y="5809802"/>
            <a:ext cx="1577603" cy="767917"/>
          </a:xfrm>
          <a:prstGeom prst="round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smtClean="0">
                <a:solidFill>
                  <a:schemeClr val="tx1"/>
                </a:solidFill>
                <a:latin typeface="Arial" panose="020B0604020202020204" pitchFamily="34" charset="0"/>
                <a:cs typeface="Arial" panose="020B0604020202020204" pitchFamily="34" charset="0"/>
              </a:rPr>
              <a:t>Cuentos </a:t>
            </a:r>
            <a:r>
              <a:rPr lang="es-EC" sz="1400" dirty="0">
                <a:solidFill>
                  <a:schemeClr val="tx1"/>
                </a:solidFill>
                <a:latin typeface="Arial" panose="020B0604020202020204" pitchFamily="34" charset="0"/>
                <a:cs typeface="Arial" panose="020B0604020202020204" pitchFamily="34" charset="0"/>
              </a:rPr>
              <a:t>con argumento, </a:t>
            </a:r>
            <a:r>
              <a:rPr lang="es-EC" sz="1400" dirty="0" smtClean="0">
                <a:solidFill>
                  <a:schemeClr val="tx1"/>
                </a:solidFill>
                <a:latin typeface="Arial" panose="020B0604020202020204" pitchFamily="34" charset="0"/>
                <a:cs typeface="Arial" panose="020B0604020202020204" pitchFamily="34" charset="0"/>
              </a:rPr>
              <a:t>suspenso. </a:t>
            </a:r>
            <a:endParaRPr lang="en-US" sz="1400" dirty="0">
              <a:solidFill>
                <a:schemeClr val="tx1"/>
              </a:solidFill>
              <a:latin typeface="Arial" panose="020B0604020202020204" pitchFamily="34" charset="0"/>
              <a:cs typeface="Arial" panose="020B0604020202020204" pitchFamily="34" charset="0"/>
            </a:endParaRPr>
          </a:p>
        </p:txBody>
      </p:sp>
      <p:sp>
        <p:nvSpPr>
          <p:cNvPr id="70" name="Rectángulo redondeado 69"/>
          <p:cNvSpPr/>
          <p:nvPr/>
        </p:nvSpPr>
        <p:spPr>
          <a:xfrm>
            <a:off x="9762308" y="2518005"/>
            <a:ext cx="2279468" cy="773511"/>
          </a:xfrm>
          <a:prstGeom prst="roundRect">
            <a:avLst/>
          </a:prstGeom>
          <a:solidFill>
            <a:srgbClr val="FFB3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solidFill>
                  <a:schemeClr val="tx1"/>
                </a:solidFill>
                <a:latin typeface="Arial" panose="020B0604020202020204" pitchFamily="34" charset="0"/>
                <a:cs typeface="Arial" panose="020B0604020202020204" pitchFamily="34" charset="0"/>
              </a:rPr>
              <a:t>Cuento –Técnica-</a:t>
            </a:r>
            <a:r>
              <a:rPr lang="es-EC" sz="1400" b="1" dirty="0" err="1" smtClean="0">
                <a:solidFill>
                  <a:schemeClr val="tx1"/>
                </a:solidFill>
                <a:latin typeface="Arial" panose="020B0604020202020204" pitchFamily="34" charset="0"/>
                <a:cs typeface="Arial" panose="020B0604020202020204" pitchFamily="34" charset="0"/>
              </a:rPr>
              <a:t>Estimulaci</a:t>
            </a:r>
            <a:r>
              <a:rPr lang="es-ES" b="1" dirty="0" err="1">
                <a:solidFill>
                  <a:schemeClr val="tx1"/>
                </a:solidFill>
                <a:latin typeface="Arial" panose="020B0604020202020204" pitchFamily="34" charset="0"/>
                <a:cs typeface="Arial" panose="020B0604020202020204" pitchFamily="34" charset="0"/>
              </a:rPr>
              <a:t>ó</a:t>
            </a:r>
            <a:r>
              <a:rPr lang="es-EC" sz="1400" b="1" dirty="0" smtClean="0">
                <a:solidFill>
                  <a:schemeClr val="tx1"/>
                </a:solidFill>
                <a:latin typeface="Arial" panose="020B0604020202020204" pitchFamily="34" charset="0"/>
                <a:cs typeface="Arial" panose="020B0604020202020204" pitchFamily="34" charset="0"/>
              </a:rPr>
              <a:t>n-Lenguaje Oral</a:t>
            </a:r>
            <a:endParaRPr lang="en-US" sz="1400" b="1" dirty="0">
              <a:solidFill>
                <a:schemeClr val="tx1"/>
              </a:solidFill>
              <a:latin typeface="Arial" panose="020B0604020202020204" pitchFamily="34" charset="0"/>
              <a:cs typeface="Arial" panose="020B0604020202020204" pitchFamily="34" charset="0"/>
            </a:endParaRPr>
          </a:p>
        </p:txBody>
      </p:sp>
      <p:sp>
        <p:nvSpPr>
          <p:cNvPr id="67" name="Rectángulo redondeado 66"/>
          <p:cNvSpPr/>
          <p:nvPr/>
        </p:nvSpPr>
        <p:spPr>
          <a:xfrm>
            <a:off x="9853321" y="3544260"/>
            <a:ext cx="2074816" cy="603612"/>
          </a:xfrm>
          <a:prstGeom prst="round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Ampliar </a:t>
            </a:r>
            <a:r>
              <a:rPr lang="es-EC" dirty="0">
                <a:solidFill>
                  <a:schemeClr val="tx1"/>
                </a:solidFill>
              </a:rPr>
              <a:t>el vocabulario </a:t>
            </a:r>
            <a:endParaRPr lang="en-US" dirty="0">
              <a:solidFill>
                <a:schemeClr val="tx1"/>
              </a:solidFill>
            </a:endParaRPr>
          </a:p>
        </p:txBody>
      </p:sp>
      <p:sp>
        <p:nvSpPr>
          <p:cNvPr id="73" name="Rectángulo redondeado 72"/>
          <p:cNvSpPr/>
          <p:nvPr/>
        </p:nvSpPr>
        <p:spPr>
          <a:xfrm>
            <a:off x="9899687" y="4352731"/>
            <a:ext cx="2074816" cy="572026"/>
          </a:xfrm>
          <a:prstGeom prst="round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Observación </a:t>
            </a:r>
            <a:r>
              <a:rPr lang="es-EC" dirty="0">
                <a:solidFill>
                  <a:schemeClr val="tx1"/>
                </a:solidFill>
              </a:rPr>
              <a:t>y </a:t>
            </a:r>
            <a:r>
              <a:rPr lang="es-EC" dirty="0" smtClean="0">
                <a:solidFill>
                  <a:schemeClr val="tx1"/>
                </a:solidFill>
              </a:rPr>
              <a:t> </a:t>
            </a:r>
            <a:r>
              <a:rPr lang="es-EC" dirty="0">
                <a:solidFill>
                  <a:schemeClr val="tx1"/>
                </a:solidFill>
              </a:rPr>
              <a:t>curiosidad </a:t>
            </a:r>
            <a:endParaRPr lang="en-US" dirty="0">
              <a:solidFill>
                <a:schemeClr val="tx1"/>
              </a:solidFill>
            </a:endParaRPr>
          </a:p>
        </p:txBody>
      </p:sp>
      <p:sp>
        <p:nvSpPr>
          <p:cNvPr id="74" name="Rectángulo redondeado 73"/>
          <p:cNvSpPr/>
          <p:nvPr/>
        </p:nvSpPr>
        <p:spPr>
          <a:xfrm>
            <a:off x="9899687" y="5194482"/>
            <a:ext cx="1982085" cy="603612"/>
          </a:xfrm>
          <a:prstGeom prst="roundRect">
            <a:avLst/>
          </a:prstGeom>
          <a:solidFill>
            <a:srgbClr val="FF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Atención </a:t>
            </a:r>
            <a:r>
              <a:rPr lang="es-EC" dirty="0">
                <a:solidFill>
                  <a:schemeClr val="tx1"/>
                </a:solidFill>
              </a:rPr>
              <a:t>y memoria auditiva</a:t>
            </a:r>
            <a:endParaRPr lang="en-US" dirty="0">
              <a:solidFill>
                <a:schemeClr val="tx1"/>
              </a:solidFill>
            </a:endParaRPr>
          </a:p>
        </p:txBody>
      </p:sp>
      <p:sp>
        <p:nvSpPr>
          <p:cNvPr id="76" name="Título 1"/>
          <p:cNvSpPr txBox="1">
            <a:spLocks/>
          </p:cNvSpPr>
          <p:nvPr/>
        </p:nvSpPr>
        <p:spPr>
          <a:xfrm>
            <a:off x="9920462" y="6011501"/>
            <a:ext cx="1963160" cy="619536"/>
          </a:xfrm>
          <a:prstGeom prst="rect">
            <a:avLst/>
          </a:prstGeom>
          <a:ln>
            <a:solidFill>
              <a:schemeClr val="accent2">
                <a:lumMod val="60000"/>
                <a:lumOff val="4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1400" b="1" dirty="0">
                <a:latin typeface="Arial" panose="020B0604020202020204" pitchFamily="34" charset="0"/>
                <a:cs typeface="Arial" panose="020B0604020202020204" pitchFamily="34" charset="0"/>
              </a:rPr>
              <a:t>Martínez (2008)</a:t>
            </a:r>
            <a:r>
              <a:rPr lang="es-EC" sz="1400" b="1" dirty="0">
                <a:latin typeface="Arial" panose="020B0604020202020204" pitchFamily="34" charset="0"/>
                <a:cs typeface="Arial" panose="020B0604020202020204" pitchFamily="34" charset="0"/>
              </a:rPr>
              <a:t>,</a:t>
            </a:r>
            <a:r>
              <a:rPr lang="es-ES" sz="1400" b="1" dirty="0">
                <a:latin typeface="Arial" panose="020B0604020202020204" pitchFamily="34" charset="0"/>
                <a:cs typeface="Arial" panose="020B0604020202020204" pitchFamily="34" charset="0"/>
              </a:rPr>
              <a:t> Mayorga (2010) </a:t>
            </a:r>
            <a:r>
              <a:rPr lang="es-EC" sz="1400" b="1" dirty="0">
                <a:latin typeface="Arial" panose="020B0604020202020204" pitchFamily="34" charset="0"/>
                <a:cs typeface="Arial" panose="020B0604020202020204" pitchFamily="34" charset="0"/>
              </a:rPr>
              <a:t>y </a:t>
            </a:r>
            <a:r>
              <a:rPr lang="es-ES" sz="1400" b="1" dirty="0" err="1">
                <a:latin typeface="Arial" panose="020B0604020202020204" pitchFamily="34" charset="0"/>
                <a:cs typeface="Arial" panose="020B0604020202020204" pitchFamily="34" charset="0"/>
              </a:rPr>
              <a:t>Mercer</a:t>
            </a:r>
            <a:r>
              <a:rPr lang="es-ES" sz="1400" b="1" dirty="0">
                <a:latin typeface="Arial" panose="020B0604020202020204" pitchFamily="34" charset="0"/>
                <a:cs typeface="Arial" panose="020B0604020202020204" pitchFamily="34" charset="0"/>
              </a:rPr>
              <a:t> (2011</a:t>
            </a:r>
            <a:r>
              <a:rPr lang="es-ES" sz="1400" b="1" dirty="0" smtClean="0">
                <a:latin typeface="Arial" panose="020B0604020202020204" pitchFamily="34" charset="0"/>
                <a:cs typeface="Arial" panose="020B0604020202020204" pitchFamily="34" charset="0"/>
              </a:rPr>
              <a:t>)</a:t>
            </a:r>
            <a:endParaRPr lang="en-US" sz="1400" b="1" dirty="0">
              <a:latin typeface="Arial" panose="020B0604020202020204" pitchFamily="34" charset="0"/>
              <a:cs typeface="Arial" panose="020B0604020202020204" pitchFamily="34" charset="0"/>
            </a:endParaRPr>
          </a:p>
        </p:txBody>
      </p:sp>
      <p:sp>
        <p:nvSpPr>
          <p:cNvPr id="77" name="Título 1"/>
          <p:cNvSpPr txBox="1">
            <a:spLocks/>
          </p:cNvSpPr>
          <p:nvPr/>
        </p:nvSpPr>
        <p:spPr>
          <a:xfrm>
            <a:off x="673463" y="5870219"/>
            <a:ext cx="1478815" cy="6195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600" dirty="0">
              <a:latin typeface="Arial" panose="020B0604020202020204" pitchFamily="34" charset="0"/>
              <a:cs typeface="Arial" panose="020B0604020202020204" pitchFamily="34" charset="0"/>
            </a:endParaRPr>
          </a:p>
        </p:txBody>
      </p:sp>
      <p:sp>
        <p:nvSpPr>
          <p:cNvPr id="78" name="Título 1"/>
          <p:cNvSpPr txBox="1">
            <a:spLocks/>
          </p:cNvSpPr>
          <p:nvPr/>
        </p:nvSpPr>
        <p:spPr>
          <a:xfrm>
            <a:off x="3893217" y="6052792"/>
            <a:ext cx="1478815" cy="619536"/>
          </a:xfrm>
          <a:prstGeom prst="rect">
            <a:avLst/>
          </a:prstGeom>
          <a:ln>
            <a:solidFill>
              <a:srgbClr val="00B0F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1400" b="1" dirty="0"/>
              <a:t>López (2010</a:t>
            </a:r>
            <a:r>
              <a:rPr lang="es-ES" sz="1600" b="1" dirty="0" smtClean="0"/>
              <a:t>) </a:t>
            </a:r>
            <a:endParaRPr lang="en-US" sz="1600" b="1" dirty="0">
              <a:latin typeface="Arial" panose="020B0604020202020204" pitchFamily="34" charset="0"/>
              <a:cs typeface="Arial" panose="020B0604020202020204" pitchFamily="34" charset="0"/>
            </a:endParaRPr>
          </a:p>
        </p:txBody>
      </p:sp>
      <p:sp>
        <p:nvSpPr>
          <p:cNvPr id="79" name="Título 1"/>
          <p:cNvSpPr txBox="1">
            <a:spLocks/>
          </p:cNvSpPr>
          <p:nvPr/>
        </p:nvSpPr>
        <p:spPr>
          <a:xfrm>
            <a:off x="104502" y="5840425"/>
            <a:ext cx="2190363" cy="845757"/>
          </a:xfrm>
          <a:prstGeom prst="rect">
            <a:avLst/>
          </a:prstGeom>
          <a:ln>
            <a:solidFill>
              <a:srgbClr val="FFFF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400" b="1" dirty="0">
                <a:latin typeface="Arial" panose="020B0604020202020204" pitchFamily="34" charset="0"/>
                <a:cs typeface="Arial" panose="020B0604020202020204" pitchFamily="34" charset="0"/>
              </a:rPr>
              <a:t>Según Aguilar</a:t>
            </a:r>
            <a:r>
              <a:rPr lang="es-ES" sz="1400" b="1" dirty="0">
                <a:latin typeface="Arial" panose="020B0604020202020204" pitchFamily="34" charset="0"/>
                <a:cs typeface="Arial" panose="020B0604020202020204" pitchFamily="34" charset="0"/>
              </a:rPr>
              <a:t> (2005,citado por </a:t>
            </a:r>
            <a:r>
              <a:rPr lang="es-ES" sz="1400" b="1" dirty="0" err="1">
                <a:latin typeface="Arial" panose="020B0604020202020204" pitchFamily="34" charset="0"/>
                <a:cs typeface="Arial" panose="020B0604020202020204" pitchFamily="34" charset="0"/>
              </a:rPr>
              <a:t>Talledo</a:t>
            </a:r>
            <a:r>
              <a:rPr lang="es-ES" sz="1400" b="1" dirty="0">
                <a:latin typeface="Arial" panose="020B0604020202020204" pitchFamily="34" charset="0"/>
                <a:cs typeface="Arial" panose="020B0604020202020204" pitchFamily="34" charset="0"/>
              </a:rPr>
              <a:t> Alejandro &amp; Vera Luis, 2019) </a:t>
            </a:r>
            <a:endParaRPr lang="en-US" sz="1400" b="1" dirty="0">
              <a:latin typeface="Arial" panose="020B0604020202020204" pitchFamily="34" charset="0"/>
              <a:cs typeface="Arial" panose="020B0604020202020204" pitchFamily="34" charset="0"/>
            </a:endParaRPr>
          </a:p>
        </p:txBody>
      </p:sp>
      <p:cxnSp>
        <p:nvCxnSpPr>
          <p:cNvPr id="75" name="Conector recto de flecha 74"/>
          <p:cNvCxnSpPr>
            <a:stCxn id="179" idx="2"/>
          </p:cNvCxnSpPr>
          <p:nvPr/>
        </p:nvCxnSpPr>
        <p:spPr>
          <a:xfrm>
            <a:off x="5397636" y="1149531"/>
            <a:ext cx="0" cy="2395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2" name="Conector recto 81"/>
          <p:cNvCxnSpPr/>
          <p:nvPr/>
        </p:nvCxnSpPr>
        <p:spPr>
          <a:xfrm>
            <a:off x="1412870" y="2237311"/>
            <a:ext cx="9350924" cy="0"/>
          </a:xfrm>
          <a:prstGeom prst="line">
            <a:avLst/>
          </a:prstGeom>
        </p:spPr>
        <p:style>
          <a:lnRef idx="2">
            <a:schemeClr val="dk1"/>
          </a:lnRef>
          <a:fillRef idx="0">
            <a:schemeClr val="dk1"/>
          </a:fillRef>
          <a:effectRef idx="1">
            <a:schemeClr val="dk1"/>
          </a:effectRef>
          <a:fontRef idx="minor">
            <a:schemeClr val="tx1"/>
          </a:fontRef>
        </p:style>
      </p:cxnSp>
      <p:cxnSp>
        <p:nvCxnSpPr>
          <p:cNvPr id="84" name="Conector recto de flecha 83"/>
          <p:cNvCxnSpPr/>
          <p:nvPr/>
        </p:nvCxnSpPr>
        <p:spPr>
          <a:xfrm>
            <a:off x="1412870" y="2245679"/>
            <a:ext cx="17512" cy="3148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9" name="Conector recto de flecha 88"/>
          <p:cNvCxnSpPr/>
          <p:nvPr/>
        </p:nvCxnSpPr>
        <p:spPr>
          <a:xfrm>
            <a:off x="4469105" y="2245679"/>
            <a:ext cx="0" cy="29393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0" name="Conector recto de flecha 89"/>
          <p:cNvCxnSpPr/>
          <p:nvPr/>
        </p:nvCxnSpPr>
        <p:spPr>
          <a:xfrm>
            <a:off x="7330438" y="2245679"/>
            <a:ext cx="0" cy="29393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1" name="Conector recto de flecha 90"/>
          <p:cNvCxnSpPr/>
          <p:nvPr/>
        </p:nvCxnSpPr>
        <p:spPr>
          <a:xfrm>
            <a:off x="10779033" y="2246180"/>
            <a:ext cx="0" cy="29393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6" name="Conector recto de flecha 165"/>
          <p:cNvCxnSpPr/>
          <p:nvPr/>
        </p:nvCxnSpPr>
        <p:spPr>
          <a:xfrm flipV="1">
            <a:off x="7158187" y="3677194"/>
            <a:ext cx="350883" cy="27176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Conector recto de flecha 167"/>
          <p:cNvCxnSpPr/>
          <p:nvPr/>
        </p:nvCxnSpPr>
        <p:spPr>
          <a:xfrm>
            <a:off x="7178807" y="3993749"/>
            <a:ext cx="330263" cy="2408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Conector recto de flecha 170"/>
          <p:cNvCxnSpPr/>
          <p:nvPr/>
        </p:nvCxnSpPr>
        <p:spPr>
          <a:xfrm flipV="1">
            <a:off x="7206793" y="5205917"/>
            <a:ext cx="394359" cy="3591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ector recto de flecha 172"/>
          <p:cNvCxnSpPr/>
          <p:nvPr/>
        </p:nvCxnSpPr>
        <p:spPr>
          <a:xfrm>
            <a:off x="7224527" y="5565024"/>
            <a:ext cx="412252" cy="446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5" name="Título 1"/>
          <p:cNvSpPr txBox="1">
            <a:spLocks/>
          </p:cNvSpPr>
          <p:nvPr/>
        </p:nvSpPr>
        <p:spPr>
          <a:xfrm>
            <a:off x="6067121" y="6150408"/>
            <a:ext cx="1478815" cy="619536"/>
          </a:xfrm>
          <a:prstGeom prst="rect">
            <a:avLst/>
          </a:prstGeom>
          <a:ln>
            <a:solidFill>
              <a:schemeClr val="accent2">
                <a:lumMod val="60000"/>
                <a:lumOff val="4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400" b="1" dirty="0" smtClean="0">
                <a:latin typeface="Arial" panose="020B0604020202020204" pitchFamily="34" charset="0"/>
                <a:cs typeface="Arial" panose="020B0604020202020204" pitchFamily="34" charset="0"/>
              </a:rPr>
              <a:t>(Medina,2010)</a:t>
            </a:r>
            <a:endParaRPr lang="en-US" sz="1400" b="1" dirty="0" smtClean="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p:txBody>
      </p:sp>
      <p:cxnSp>
        <p:nvCxnSpPr>
          <p:cNvPr id="68" name="Conector recto de flecha 67"/>
          <p:cNvCxnSpPr/>
          <p:nvPr/>
        </p:nvCxnSpPr>
        <p:spPr>
          <a:xfrm>
            <a:off x="10890729" y="3309222"/>
            <a:ext cx="0" cy="2395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9" name="Conector recto de flecha 68"/>
          <p:cNvCxnSpPr/>
          <p:nvPr/>
        </p:nvCxnSpPr>
        <p:spPr>
          <a:xfrm>
            <a:off x="10937095" y="4173704"/>
            <a:ext cx="0" cy="18067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1" name="Conector recto de flecha 70"/>
          <p:cNvCxnSpPr/>
          <p:nvPr/>
        </p:nvCxnSpPr>
        <p:spPr>
          <a:xfrm>
            <a:off x="10952006" y="4924757"/>
            <a:ext cx="0" cy="2395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2" name="Google Shape;219;p22"/>
          <p:cNvSpPr txBox="1">
            <a:spLocks noGrp="1"/>
          </p:cNvSpPr>
          <p:nvPr>
            <p:ph type="title"/>
          </p:nvPr>
        </p:nvSpPr>
        <p:spPr>
          <a:xfrm>
            <a:off x="2112450" y="99100"/>
            <a:ext cx="7967100" cy="56791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s-EC" sz="3200" b="1" dirty="0">
                <a:latin typeface="Arial"/>
                <a:ea typeface="Arial"/>
                <a:cs typeface="Arial"/>
                <a:sym typeface="Arial"/>
              </a:rPr>
              <a:t>CAPÍTULO II:</a:t>
            </a:r>
            <a:r>
              <a:rPr lang="es-EC" sz="3200" dirty="0">
                <a:latin typeface="Arial"/>
                <a:ea typeface="Arial"/>
                <a:cs typeface="Arial"/>
                <a:sym typeface="Arial"/>
              </a:rPr>
              <a:t> Marco teórico </a:t>
            </a:r>
            <a:endParaRPr sz="3200" dirty="0">
              <a:latin typeface="Arial"/>
              <a:ea typeface="Arial"/>
              <a:cs typeface="Arial"/>
              <a:sym typeface="Arial"/>
            </a:endParaRPr>
          </a:p>
        </p:txBody>
      </p:sp>
    </p:spTree>
    <p:extLst>
      <p:ext uri="{BB962C8B-B14F-4D97-AF65-F5344CB8AC3E}">
        <p14:creationId xmlns:p14="http://schemas.microsoft.com/office/powerpoint/2010/main" val="1091763288"/>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19" name="Google Shape;219;p22"/>
          <p:cNvSpPr txBox="1">
            <a:spLocks noGrp="1"/>
          </p:cNvSpPr>
          <p:nvPr>
            <p:ph type="title"/>
          </p:nvPr>
        </p:nvSpPr>
        <p:spPr>
          <a:xfrm>
            <a:off x="2112450" y="99100"/>
            <a:ext cx="7967100" cy="743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s-EC" sz="3200" b="1" dirty="0">
                <a:latin typeface="Arial"/>
                <a:ea typeface="Arial"/>
                <a:cs typeface="Arial"/>
                <a:sym typeface="Arial"/>
              </a:rPr>
              <a:t>CAPÍTULO II:</a:t>
            </a:r>
            <a:r>
              <a:rPr lang="es-EC" sz="3200" dirty="0">
                <a:latin typeface="Arial"/>
                <a:ea typeface="Arial"/>
                <a:cs typeface="Arial"/>
                <a:sym typeface="Arial"/>
              </a:rPr>
              <a:t> Marco teórico </a:t>
            </a:r>
            <a:endParaRPr sz="3200" dirty="0">
              <a:latin typeface="Arial"/>
              <a:ea typeface="Arial"/>
              <a:cs typeface="Arial"/>
              <a:sym typeface="Arial"/>
            </a:endParaRPr>
          </a:p>
        </p:txBody>
      </p:sp>
      <p:sp>
        <p:nvSpPr>
          <p:cNvPr id="220" name="Google Shape;220;p22"/>
          <p:cNvSpPr/>
          <p:nvPr/>
        </p:nvSpPr>
        <p:spPr>
          <a:xfrm>
            <a:off x="3840300" y="941900"/>
            <a:ext cx="4511400" cy="627900"/>
          </a:xfrm>
          <a:prstGeom prst="roundRect">
            <a:avLst>
              <a:gd name="adj" fmla="val 16667"/>
            </a:avLst>
          </a:prstGeom>
          <a:solidFill>
            <a:schemeClr val="accent1">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C" sz="1600" b="1" i="0" u="none" strike="noStrike" cap="none" dirty="0">
                <a:solidFill>
                  <a:schemeClr val="dk1"/>
                </a:solidFill>
                <a:latin typeface="+mn-lt"/>
                <a:ea typeface="Times New Roman"/>
                <a:cs typeface="Times New Roman"/>
                <a:sym typeface="Times New Roman"/>
              </a:rPr>
              <a:t>Unidad III: Correlación entre lenguaje oral y cuentos infantiles</a:t>
            </a:r>
            <a:endParaRPr sz="1600" b="0" i="0" u="none" strike="noStrike" cap="none" dirty="0">
              <a:solidFill>
                <a:srgbClr val="000000"/>
              </a:solidFill>
              <a:latin typeface="+mn-lt"/>
              <a:sym typeface="Arial"/>
            </a:endParaRPr>
          </a:p>
        </p:txBody>
      </p:sp>
      <p:sp>
        <p:nvSpPr>
          <p:cNvPr id="223" name="Google Shape;223;p22"/>
          <p:cNvSpPr/>
          <p:nvPr/>
        </p:nvSpPr>
        <p:spPr>
          <a:xfrm>
            <a:off x="450500" y="2243500"/>
            <a:ext cx="1661950" cy="399800"/>
          </a:xfrm>
          <a:prstGeom prst="flowChartProcess">
            <a:avLst/>
          </a:prstGeom>
          <a:solidFill>
            <a:schemeClr val="accent4">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EC" dirty="0">
                <a:solidFill>
                  <a:schemeClr val="dk1"/>
                </a:solidFill>
              </a:rPr>
              <a:t>Material educativo </a:t>
            </a:r>
            <a:endParaRPr dirty="0"/>
          </a:p>
        </p:txBody>
      </p:sp>
      <p:sp>
        <p:nvSpPr>
          <p:cNvPr id="224" name="Google Shape;224;p22"/>
          <p:cNvSpPr/>
          <p:nvPr/>
        </p:nvSpPr>
        <p:spPr>
          <a:xfrm>
            <a:off x="1131575" y="3086300"/>
            <a:ext cx="2192350" cy="399800"/>
          </a:xfrm>
          <a:prstGeom prst="flowChartProcess">
            <a:avLst/>
          </a:prstGeom>
          <a:solidFill>
            <a:srgbClr val="D9B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dirty="0">
                <a:solidFill>
                  <a:schemeClr val="dk1"/>
                </a:solidFill>
              </a:rPr>
              <a:t>Aprenden cosas nuevas </a:t>
            </a:r>
            <a:endParaRPr dirty="0"/>
          </a:p>
        </p:txBody>
      </p:sp>
      <p:sp>
        <p:nvSpPr>
          <p:cNvPr id="225" name="Google Shape;225;p22"/>
          <p:cNvSpPr/>
          <p:nvPr/>
        </p:nvSpPr>
        <p:spPr>
          <a:xfrm>
            <a:off x="2005825" y="3935075"/>
            <a:ext cx="2177750" cy="360425"/>
          </a:xfrm>
          <a:prstGeom prst="flowChartProcess">
            <a:avLst/>
          </a:prstGeom>
          <a:solidFill>
            <a:srgbClr val="CCFF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dirty="0" smtClean="0">
                <a:solidFill>
                  <a:schemeClr val="dk1"/>
                </a:solidFill>
              </a:rPr>
              <a:t>Aumentan </a:t>
            </a:r>
            <a:r>
              <a:rPr lang="es-EC" dirty="0">
                <a:solidFill>
                  <a:schemeClr val="dk1"/>
                </a:solidFill>
              </a:rPr>
              <a:t>la creatividad</a:t>
            </a:r>
            <a:endParaRPr dirty="0"/>
          </a:p>
        </p:txBody>
      </p:sp>
      <p:sp>
        <p:nvSpPr>
          <p:cNvPr id="226" name="Google Shape;226;p22"/>
          <p:cNvSpPr/>
          <p:nvPr/>
        </p:nvSpPr>
        <p:spPr>
          <a:xfrm>
            <a:off x="2865000" y="4655963"/>
            <a:ext cx="2082300" cy="399800"/>
          </a:xfrm>
          <a:prstGeom prst="flowChartProcess">
            <a:avLst/>
          </a:prstGeom>
          <a:solidFill>
            <a:srgbClr val="9BCD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dirty="0" smtClean="0">
                <a:solidFill>
                  <a:schemeClr val="dk1"/>
                </a:solidFill>
              </a:rPr>
              <a:t>Desarrollan </a:t>
            </a:r>
            <a:r>
              <a:rPr lang="es-EC" dirty="0">
                <a:solidFill>
                  <a:schemeClr val="dk1"/>
                </a:solidFill>
              </a:rPr>
              <a:t>destrezas</a:t>
            </a:r>
            <a:endParaRPr dirty="0"/>
          </a:p>
        </p:txBody>
      </p:sp>
      <p:sp>
        <p:nvSpPr>
          <p:cNvPr id="227" name="Google Shape;227;p22"/>
          <p:cNvSpPr/>
          <p:nvPr/>
        </p:nvSpPr>
        <p:spPr>
          <a:xfrm>
            <a:off x="3533175" y="5376850"/>
            <a:ext cx="2082300" cy="399800"/>
          </a:xfrm>
          <a:prstGeom prst="flowChartProcess">
            <a:avLst/>
          </a:prstGeom>
          <a:solidFill>
            <a:schemeClr val="accent2">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dirty="0">
                <a:solidFill>
                  <a:schemeClr val="dk1"/>
                </a:solidFill>
              </a:rPr>
              <a:t>Habilidades de lenguaje</a:t>
            </a:r>
            <a:endParaRPr dirty="0"/>
          </a:p>
        </p:txBody>
      </p:sp>
      <p:sp>
        <p:nvSpPr>
          <p:cNvPr id="228" name="Google Shape;228;p22"/>
          <p:cNvSpPr/>
          <p:nvPr/>
        </p:nvSpPr>
        <p:spPr>
          <a:xfrm>
            <a:off x="4698975" y="5987725"/>
            <a:ext cx="2595204" cy="381544"/>
          </a:xfrm>
          <a:prstGeom prst="flowChartProcess">
            <a:avLst/>
          </a:prstGeom>
          <a:solidFill>
            <a:schemeClr val="accent6">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s-EC" dirty="0" smtClean="0">
                <a:solidFill>
                  <a:schemeClr val="dk1"/>
                </a:solidFill>
              </a:rPr>
              <a:t>Expresan </a:t>
            </a:r>
            <a:r>
              <a:rPr lang="es-EC" dirty="0">
                <a:solidFill>
                  <a:schemeClr val="dk1"/>
                </a:solidFill>
              </a:rPr>
              <a:t>emociones e ideas.</a:t>
            </a:r>
            <a:endParaRPr dirty="0">
              <a:solidFill>
                <a:schemeClr val="dk1"/>
              </a:solidFill>
            </a:endParaRPr>
          </a:p>
        </p:txBody>
      </p:sp>
      <p:sp>
        <p:nvSpPr>
          <p:cNvPr id="229" name="Google Shape;229;p22"/>
          <p:cNvSpPr/>
          <p:nvPr/>
        </p:nvSpPr>
        <p:spPr>
          <a:xfrm>
            <a:off x="6379600" y="5376850"/>
            <a:ext cx="2564703" cy="399800"/>
          </a:xfrm>
          <a:prstGeom prst="flowChartProcess">
            <a:avLst/>
          </a:prstGeom>
          <a:solidFill>
            <a:srgbClr val="FFB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s-EC" dirty="0" smtClean="0">
                <a:solidFill>
                  <a:schemeClr val="dk1"/>
                </a:solidFill>
              </a:rPr>
              <a:t>Adquieren nuevo </a:t>
            </a:r>
            <a:r>
              <a:rPr lang="es-EC" dirty="0">
                <a:solidFill>
                  <a:schemeClr val="dk1"/>
                </a:solidFill>
              </a:rPr>
              <a:t>vocabulario </a:t>
            </a:r>
            <a:endParaRPr dirty="0">
              <a:solidFill>
                <a:schemeClr val="dk1"/>
              </a:solidFill>
            </a:endParaRPr>
          </a:p>
        </p:txBody>
      </p:sp>
      <p:sp>
        <p:nvSpPr>
          <p:cNvPr id="230" name="Google Shape;230;p22"/>
          <p:cNvSpPr/>
          <p:nvPr/>
        </p:nvSpPr>
        <p:spPr>
          <a:xfrm>
            <a:off x="7811925" y="4722838"/>
            <a:ext cx="2445575" cy="399800"/>
          </a:xfrm>
          <a:prstGeom prst="flowChartProcess">
            <a:avLst/>
          </a:prstGeom>
          <a:solidFill>
            <a:schemeClr val="accent3">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s-EC" dirty="0">
                <a:solidFill>
                  <a:schemeClr val="dk1"/>
                </a:solidFill>
              </a:rPr>
              <a:t>Mostrando interés</a:t>
            </a:r>
            <a:endParaRPr dirty="0">
              <a:solidFill>
                <a:schemeClr val="dk1"/>
              </a:solidFill>
            </a:endParaRPr>
          </a:p>
        </p:txBody>
      </p:sp>
      <p:sp>
        <p:nvSpPr>
          <p:cNvPr id="231" name="Google Shape;231;p22"/>
          <p:cNvSpPr/>
          <p:nvPr/>
        </p:nvSpPr>
        <p:spPr>
          <a:xfrm>
            <a:off x="8575625" y="4068824"/>
            <a:ext cx="2346375" cy="399801"/>
          </a:xfrm>
          <a:prstGeom prst="flowChartProcess">
            <a:avLst/>
          </a:prstGeom>
          <a:solidFill>
            <a:schemeClr val="accent5">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s-EC" dirty="0" smtClean="0">
                <a:solidFill>
                  <a:schemeClr val="dk1"/>
                </a:solidFill>
              </a:rPr>
              <a:t>Motivación</a:t>
            </a:r>
            <a:endParaRPr dirty="0">
              <a:solidFill>
                <a:schemeClr val="dk1"/>
              </a:solidFill>
            </a:endParaRPr>
          </a:p>
        </p:txBody>
      </p:sp>
      <p:sp>
        <p:nvSpPr>
          <p:cNvPr id="232" name="Google Shape;232;p22"/>
          <p:cNvSpPr/>
          <p:nvPr/>
        </p:nvSpPr>
        <p:spPr>
          <a:xfrm>
            <a:off x="9034712" y="3171810"/>
            <a:ext cx="2445575" cy="399800"/>
          </a:xfrm>
          <a:prstGeom prst="flowChartProcess">
            <a:avLst/>
          </a:prstGeom>
          <a:solidFill>
            <a:srgbClr val="FFC1C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s-EC" dirty="0" smtClean="0">
                <a:solidFill>
                  <a:schemeClr val="dk1"/>
                </a:solidFill>
              </a:rPr>
              <a:t>Hábito de lectura de cuentos</a:t>
            </a:r>
            <a:endParaRPr sz="1700" dirty="0">
              <a:solidFill>
                <a:schemeClr val="dk1"/>
              </a:solidFill>
            </a:endParaRPr>
          </a:p>
        </p:txBody>
      </p:sp>
      <p:sp>
        <p:nvSpPr>
          <p:cNvPr id="233" name="Google Shape;233;p22"/>
          <p:cNvSpPr/>
          <p:nvPr/>
        </p:nvSpPr>
        <p:spPr>
          <a:xfrm>
            <a:off x="9264648" y="2243500"/>
            <a:ext cx="2559596" cy="460429"/>
          </a:xfrm>
          <a:prstGeom prst="flowChartProcess">
            <a:avLst/>
          </a:prstGeom>
          <a:solidFill>
            <a:srgbClr val="C8A3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lnSpc>
                <a:spcPct val="115000"/>
              </a:lnSpc>
              <a:spcBef>
                <a:spcPts val="1200"/>
              </a:spcBef>
              <a:spcAft>
                <a:spcPts val="1200"/>
              </a:spcAft>
            </a:pPr>
            <a:r>
              <a:rPr lang="es-EC" dirty="0" smtClean="0"/>
              <a:t>Favorecen </a:t>
            </a:r>
            <a:r>
              <a:rPr lang="es-EC" dirty="0"/>
              <a:t>la atención y memoria auditiva</a:t>
            </a:r>
            <a:endParaRPr dirty="0">
              <a:solidFill>
                <a:schemeClr val="dk1"/>
              </a:solidFill>
            </a:endParaRPr>
          </a:p>
        </p:txBody>
      </p:sp>
      <p:pic>
        <p:nvPicPr>
          <p:cNvPr id="1026" name="Picture 2" descr="Materiales y actividades para el desarrollo de la oralidad en infantil  utilizando cuentos clásicos – ¡HOY TO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5150" y="1890470"/>
            <a:ext cx="1657155" cy="16571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timulación del lenguaje oral en el aula: consejos y recurs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200" y="3714544"/>
            <a:ext cx="2320800" cy="13412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93,551 NiÑos Hablando Imágenes y Fotos - 123R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7115" y="1892899"/>
            <a:ext cx="2394585" cy="15804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1194</TotalTime>
  <Words>1916</Words>
  <Application>Microsoft Office PowerPoint</Application>
  <PresentationFormat>Panorámica</PresentationFormat>
  <Paragraphs>402</Paragraphs>
  <Slides>25</Slides>
  <Notes>24</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25</vt:i4>
      </vt:variant>
    </vt:vector>
  </HeadingPairs>
  <TitlesOfParts>
    <vt:vector size="29" baseType="lpstr">
      <vt:lpstr>Arial</vt:lpstr>
      <vt:lpstr>Calibri</vt:lpstr>
      <vt:lpstr>Times New Roman</vt:lpstr>
      <vt:lpstr>Tema de Office</vt:lpstr>
      <vt:lpstr>Presentación de PowerPoint</vt:lpstr>
      <vt:lpstr>CONTENIDO</vt:lpstr>
      <vt:lpstr>CAPÍTULO I :Problema de Investigación</vt:lpstr>
      <vt:lpstr>CAPÍTULO I :Delimitación de la investigación</vt:lpstr>
      <vt:lpstr>CAPÍTULO I : Objetivos</vt:lpstr>
      <vt:lpstr>CAPÍTULO I : Justificación</vt:lpstr>
      <vt:lpstr> CAPÍTULO II: Marco teórico  </vt:lpstr>
      <vt:lpstr>CAPÍTULO II: Marco teórico </vt:lpstr>
      <vt:lpstr>CAPÍTULO II: Marco teórico </vt:lpstr>
      <vt:lpstr>CAPÍTULO III: Metodología</vt:lpstr>
      <vt:lpstr> CAPÍTULO III: Análisis y resultados</vt:lpstr>
      <vt:lpstr>  Ítem 6:Escoja qué recursos didácticos aplica a la hora de leer o contar el cuento. (Puede seleccionar varias opciones)  </vt:lpstr>
      <vt:lpstr>Presentación de PowerPoint</vt:lpstr>
      <vt:lpstr>  Ítem 12:¿Usted como padre de familia evidencia si el niño ha mejorado el desarrollo del lenguaje oral a través de los cuentos infantiles? </vt:lpstr>
      <vt:lpstr>Presentación de PowerPoint</vt:lpstr>
      <vt:lpstr>Presentación de PowerPoint</vt:lpstr>
      <vt:lpstr>   Ítem 7: Extraer información explícita que permita identificar elementos del texto, relacionarlos y darles sentido (personajes, escenarios, eventos, etc.).   </vt:lpstr>
      <vt:lpstr>Presentación de PowerPoint</vt:lpstr>
      <vt:lpstr>CAPÍTULO IV: Conclusiones</vt:lpstr>
      <vt:lpstr>CAPÍTULO IV: Recomendaciones</vt:lpstr>
      <vt:lpstr> CAPÍTULO V: Propuesta </vt:lpstr>
      <vt:lpstr>Objetivos</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LENOVO</dc:creator>
  <cp:lastModifiedBy>LENOVO</cp:lastModifiedBy>
  <cp:revision>43</cp:revision>
  <dcterms:modified xsi:type="dcterms:W3CDTF">2021-09-08T03:32:00Z</dcterms:modified>
</cp:coreProperties>
</file>